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8.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27.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authors.xml" ContentType="application/vnd.ms-powerpoi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aveSubsetFonts="1" bookmarkIdSeed="2">
  <p:sldMasterIdLst>
    <p:sldMasterId id="2147483660" r:id="rId1"/>
    <p:sldMasterId id="2147483672" r:id="rId2"/>
    <p:sldMasterId id="2147483684" r:id="rId3"/>
    <p:sldMasterId id="2147483687" r:id="rId4"/>
    <p:sldMasterId id="2147483720" r:id="rId5"/>
    <p:sldMasterId id="2147483733" r:id="rId6"/>
    <p:sldMasterId id="2147483745" r:id="rId7"/>
    <p:sldMasterId id="2147483749" r:id="rId8"/>
    <p:sldMasterId id="2147483761" r:id="rId9"/>
  </p:sldMasterIdLst>
  <p:notesMasterIdLst>
    <p:notesMasterId r:id="rId92"/>
  </p:notesMasterIdLst>
  <p:sldIdLst>
    <p:sldId id="256" r:id="rId10"/>
    <p:sldId id="2147482800" r:id="rId11"/>
    <p:sldId id="446" r:id="rId12"/>
    <p:sldId id="2147482745" r:id="rId13"/>
    <p:sldId id="1110" r:id="rId14"/>
    <p:sldId id="2147482749" r:id="rId15"/>
    <p:sldId id="2147482700" r:id="rId16"/>
    <p:sldId id="2147482701" r:id="rId17"/>
    <p:sldId id="1092" r:id="rId18"/>
    <p:sldId id="2147482664" r:id="rId19"/>
    <p:sldId id="2147482666" r:id="rId20"/>
    <p:sldId id="2147482751" r:id="rId21"/>
    <p:sldId id="2147482767" r:id="rId22"/>
    <p:sldId id="2147482747" r:id="rId23"/>
    <p:sldId id="2147482748" r:id="rId24"/>
    <p:sldId id="2147482791" r:id="rId25"/>
    <p:sldId id="517" r:id="rId26"/>
    <p:sldId id="518" r:id="rId27"/>
    <p:sldId id="2147482705" r:id="rId28"/>
    <p:sldId id="2147482766" r:id="rId29"/>
    <p:sldId id="2147482658" r:id="rId30"/>
    <p:sldId id="2147482746" r:id="rId31"/>
    <p:sldId id="2147482660" r:id="rId32"/>
    <p:sldId id="2147482699" r:id="rId33"/>
    <p:sldId id="2147482790" r:id="rId34"/>
    <p:sldId id="2147482768" r:id="rId35"/>
    <p:sldId id="2147482769" r:id="rId36"/>
    <p:sldId id="267" r:id="rId37"/>
    <p:sldId id="2147482712" r:id="rId38"/>
    <p:sldId id="2147482792" r:id="rId39"/>
    <p:sldId id="1103" r:id="rId40"/>
    <p:sldId id="2147482793" r:id="rId41"/>
    <p:sldId id="2147482794" r:id="rId42"/>
    <p:sldId id="2147482795" r:id="rId43"/>
    <p:sldId id="2147482796" r:id="rId44"/>
    <p:sldId id="2147482797" r:id="rId45"/>
    <p:sldId id="2147482798" r:id="rId46"/>
    <p:sldId id="2147482799" r:id="rId47"/>
    <p:sldId id="455" r:id="rId48"/>
    <p:sldId id="1087" r:id="rId49"/>
    <p:sldId id="2147482765" r:id="rId50"/>
    <p:sldId id="2147482703" r:id="rId51"/>
    <p:sldId id="2147482718" r:id="rId52"/>
    <p:sldId id="2147482719" r:id="rId53"/>
    <p:sldId id="2147482720" r:id="rId54"/>
    <p:sldId id="2147482721" r:id="rId55"/>
    <p:sldId id="2147482761" r:id="rId56"/>
    <p:sldId id="2147482723" r:id="rId57"/>
    <p:sldId id="2147482724" r:id="rId58"/>
    <p:sldId id="418" r:id="rId59"/>
    <p:sldId id="2147482694" r:id="rId60"/>
    <p:sldId id="2147482695" r:id="rId61"/>
    <p:sldId id="467" r:id="rId62"/>
    <p:sldId id="2147482762" r:id="rId63"/>
    <p:sldId id="2147482653" r:id="rId64"/>
    <p:sldId id="260" r:id="rId65"/>
    <p:sldId id="2147482715" r:id="rId66"/>
    <p:sldId id="259" r:id="rId67"/>
    <p:sldId id="2147481916" r:id="rId68"/>
    <p:sldId id="2147482789" r:id="rId69"/>
    <p:sldId id="2147482706" r:id="rId70"/>
    <p:sldId id="2147481919" r:id="rId71"/>
    <p:sldId id="2147482686" r:id="rId72"/>
    <p:sldId id="1111" r:id="rId73"/>
    <p:sldId id="2147482770" r:id="rId74"/>
    <p:sldId id="2147482771" r:id="rId75"/>
    <p:sldId id="2147482772" r:id="rId76"/>
    <p:sldId id="2147482773" r:id="rId77"/>
    <p:sldId id="2147482774" r:id="rId78"/>
    <p:sldId id="2147482775" r:id="rId79"/>
    <p:sldId id="2147482776" r:id="rId80"/>
    <p:sldId id="2147482777" r:id="rId81"/>
    <p:sldId id="1108" r:id="rId82"/>
    <p:sldId id="2147481914" r:id="rId83"/>
    <p:sldId id="2147482779" r:id="rId84"/>
    <p:sldId id="2147482725" r:id="rId85"/>
    <p:sldId id="288" r:id="rId86"/>
    <p:sldId id="2147482778" r:id="rId87"/>
    <p:sldId id="2147482785" r:id="rId88"/>
    <p:sldId id="2147482787" r:id="rId89"/>
    <p:sldId id="2147482786" r:id="rId90"/>
    <p:sldId id="2147482788" r:id="rId91"/>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165" userDrawn="1">
          <p15:clr>
            <a:srgbClr val="A4A3A4"/>
          </p15:clr>
        </p15:guide>
        <p15:guide id="3" pos="6000" userDrawn="1">
          <p15:clr>
            <a:srgbClr val="A4A3A4"/>
          </p15:clr>
        </p15:guide>
        <p15:guide id="4" pos="217" userDrawn="1">
          <p15:clr>
            <a:srgbClr val="A4A3A4"/>
          </p15:clr>
        </p15:guide>
        <p15:guide id="5" orient="horz" pos="4042" userDrawn="1">
          <p15:clr>
            <a:srgbClr val="A4A3A4"/>
          </p15:clr>
        </p15:guide>
        <p15:guide id="6" orient="horz" pos="27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6D7ED29-A112-01F1-3902-2632171C628B}" name="Charlotte Edwards (Swansea Bay UHB - Planning and Partnerships )" initials="CE" userId="S::Charlotte.Edwards5@wales.nhs.uk::3c47ec75-5b7c-45c3-95f7-05c47daf7983" providerId="AD"/>
  <p188:author id="{56C8AC44-5881-85C1-C693-CFC1CD0F0985}" name="Gareth Westlake (Swansea Bay UHB - Digital Services)" initials="GW" userId="S::Gareth.Westlake@wales.nhs.uk::10c8bfaa-2453-4b04-994f-08819021afed" providerId="AD"/>
  <p188:author id="{485E1C4D-5458-D7C1-0EB4-5338E5F9FF73}" name="Ruth Tovey (Swansea Bay UHB - Planning)" initials="RT" userId="S::Ruth.Tovey@wales.nhs.uk::0acd9227-8696-4241-a446-3f2b5c9895a9" providerId="AD"/>
  <p188:author id="{C4715867-2428-1090-BBFA-071BAB77B2F6}" name="Christine Morrell (Swansea Bay UHB - Therapies And Health Sciences)" initials="CS" userId="S::christine.morrell@wales.nhs.uk::af7bdc47-aa33-4fa1-83f8-bcf58cac43e6" providerId="AD"/>
  <p188:author id="{33AC8C75-FC85-C10B-7DAF-DF5C628E1472}" name="Megan Davies (Swansea Bay UHB - Learning and OD)" initials="MD" userId="S::Megan.Davies17@wales.nhs.uk::a8f81481-80fa-4501-aec4-08160a66e326" providerId="AD"/>
  <p188:author id="{493C3D9B-31B5-2E48-6E76-8F61A621686D}" name="Karen Stapleton (Swansea Bay UHB - Strategy)" initials="KS" userId="S::karen.stapleton@wales.nhs.uk::61762c99-3c51-4f78-b818-f39507bd1f7b" providerId="AD"/>
  <p188:author id="{D22D25B0-6960-779C-F1D3-90C1EFA88AC8}" name="Marie Davies (Swansea Bay UHB - Executive Director of Planning and Partnerships)" initials="MP" userId="S::marie.davies1@wales.nhs.uk::1aa32766-279a-4ebf-9a6d-55eef50884c5" providerId="AD"/>
  <p188:author id="{016DBABE-BD9D-43C5-5B92-163A5BA0D476}" name="Ffion Ansari (Swansea Bay UHB - Strategy)" initials="FS" userId="S::ffion.ansari@wales.nhs.uk::415f7041-195c-4c31-a910-9a097f0fcad4" providerId="AD"/>
  <p188:author id="{688727C7-BE19-515F-DE9E-234C267290BB}" name="Karen Stapleton (Swansea Bay UHB - Planning and Partnerships)" initials="KS" userId="S::Karen.Stapleton@wales.nhs.uk::61762c99-3c51-4f78-b818-f39507bd1f7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aren Stapleton (Swansea Bay UHB - Strategy)" initials="KS(BUS" lastIdx="31" clrIdx="0">
    <p:extLst>
      <p:ext uri="{19B8F6BF-5375-455C-9EA6-DF929625EA0E}">
        <p15:presenceInfo xmlns:p15="http://schemas.microsoft.com/office/powerpoint/2012/main" userId="S::Karen.Stapleton@wales.nhs.uk::61762c99-3c51-4f78-b818-f39507bd1f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9FAF"/>
    <a:srgbClr val="DCF9FC"/>
    <a:srgbClr val="D9F2D0"/>
    <a:srgbClr val="CAEEFB"/>
    <a:srgbClr val="F1C7C7"/>
    <a:srgbClr val="767676"/>
    <a:srgbClr val="E0E7FC"/>
    <a:srgbClr val="E7F7E1"/>
    <a:srgbClr val="F8F0D4"/>
    <a:srgbClr val="EBF3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52" autoAdjust="0"/>
    <p:restoredTop sz="93099" autoAdjust="0"/>
  </p:normalViewPr>
  <p:slideViewPr>
    <p:cSldViewPr snapToGrid="0">
      <p:cViewPr>
        <p:scale>
          <a:sx n="130" d="100"/>
          <a:sy n="130" d="100"/>
        </p:scale>
        <p:origin x="438" y="-630"/>
      </p:cViewPr>
      <p:guideLst>
        <p:guide orient="horz" pos="2183"/>
        <p:guide pos="3165"/>
        <p:guide pos="6000"/>
        <p:guide pos="217"/>
        <p:guide orient="horz" pos="4042"/>
        <p:guide orient="horz" pos="278"/>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slide" Target="slides/slide54.xml"/><Relationship Id="rId68" Type="http://schemas.openxmlformats.org/officeDocument/2006/relationships/slide" Target="slides/slide59.xml"/><Relationship Id="rId84" Type="http://schemas.openxmlformats.org/officeDocument/2006/relationships/slide" Target="slides/slide75.xml"/><Relationship Id="rId89" Type="http://schemas.openxmlformats.org/officeDocument/2006/relationships/slide" Target="slides/slide80.xml"/><Relationship Id="rId16" Type="http://schemas.openxmlformats.org/officeDocument/2006/relationships/slide" Target="slides/slide7.xml"/><Relationship Id="rId11" Type="http://schemas.openxmlformats.org/officeDocument/2006/relationships/slide" Target="slides/slide2.xml"/><Relationship Id="rId32" Type="http://schemas.openxmlformats.org/officeDocument/2006/relationships/slide" Target="slides/slide23.xml"/><Relationship Id="rId37" Type="http://schemas.openxmlformats.org/officeDocument/2006/relationships/slide" Target="slides/slide28.xml"/><Relationship Id="rId53" Type="http://schemas.openxmlformats.org/officeDocument/2006/relationships/slide" Target="slides/slide44.xml"/><Relationship Id="rId58" Type="http://schemas.openxmlformats.org/officeDocument/2006/relationships/slide" Target="slides/slide49.xml"/><Relationship Id="rId74" Type="http://schemas.openxmlformats.org/officeDocument/2006/relationships/slide" Target="slides/slide65.xml"/><Relationship Id="rId79" Type="http://schemas.openxmlformats.org/officeDocument/2006/relationships/slide" Target="slides/slide70.xml"/><Relationship Id="rId5" Type="http://schemas.openxmlformats.org/officeDocument/2006/relationships/slideMaster" Target="slideMasters/slideMaster5.xml"/><Relationship Id="rId90" Type="http://schemas.openxmlformats.org/officeDocument/2006/relationships/slide" Target="slides/slide81.xml"/><Relationship Id="rId95" Type="http://schemas.openxmlformats.org/officeDocument/2006/relationships/viewProps" Target="viewProps.xml"/><Relationship Id="rId22" Type="http://schemas.openxmlformats.org/officeDocument/2006/relationships/slide" Target="slides/slide13.xml"/><Relationship Id="rId27" Type="http://schemas.openxmlformats.org/officeDocument/2006/relationships/slide" Target="slides/slide18.xml"/><Relationship Id="rId43" Type="http://schemas.openxmlformats.org/officeDocument/2006/relationships/slide" Target="slides/slide34.xml"/><Relationship Id="rId48" Type="http://schemas.openxmlformats.org/officeDocument/2006/relationships/slide" Target="slides/slide39.xml"/><Relationship Id="rId64" Type="http://schemas.openxmlformats.org/officeDocument/2006/relationships/slide" Target="slides/slide55.xml"/><Relationship Id="rId69" Type="http://schemas.openxmlformats.org/officeDocument/2006/relationships/slide" Target="slides/slide60.xml"/><Relationship Id="rId80" Type="http://schemas.openxmlformats.org/officeDocument/2006/relationships/slide" Target="slides/slide71.xml"/><Relationship Id="rId85" Type="http://schemas.openxmlformats.org/officeDocument/2006/relationships/slide" Target="slides/slide76.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slide" Target="slides/slide66.xml"/><Relationship Id="rId83" Type="http://schemas.openxmlformats.org/officeDocument/2006/relationships/slide" Target="slides/slide74.xml"/><Relationship Id="rId88" Type="http://schemas.openxmlformats.org/officeDocument/2006/relationships/slide" Target="slides/slide79.xml"/><Relationship Id="rId91" Type="http://schemas.openxmlformats.org/officeDocument/2006/relationships/slide" Target="slides/slide82.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slide" Target="slides/slide64.xml"/><Relationship Id="rId78" Type="http://schemas.openxmlformats.org/officeDocument/2006/relationships/slide" Target="slides/slide69.xml"/><Relationship Id="rId81" Type="http://schemas.openxmlformats.org/officeDocument/2006/relationships/slide" Target="slides/slide72.xml"/><Relationship Id="rId86" Type="http://schemas.openxmlformats.org/officeDocument/2006/relationships/slide" Target="slides/slide77.xml"/><Relationship Id="rId94" Type="http://schemas.openxmlformats.org/officeDocument/2006/relationships/presProps" Target="presProps.xml"/><Relationship Id="rId99" Type="http://schemas.openxmlformats.org/officeDocument/2006/relationships/customXml" Target="../customXml/item1.xml"/><Relationship Id="rId101" Type="http://schemas.openxmlformats.org/officeDocument/2006/relationships/customXml" Target="../customXml/item3.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 Id="rId76" Type="http://schemas.openxmlformats.org/officeDocument/2006/relationships/slide" Target="slides/slide67.xml"/><Relationship Id="rId97"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2.xml"/><Relationship Id="rId92" Type="http://schemas.openxmlformats.org/officeDocument/2006/relationships/notesMaster" Target="notesMasters/notesMaster1.xml"/><Relationship Id="rId2" Type="http://schemas.openxmlformats.org/officeDocument/2006/relationships/slideMaster" Target="slideMasters/slideMaster2.xml"/><Relationship Id="rId29" Type="http://schemas.openxmlformats.org/officeDocument/2006/relationships/slide" Target="slides/slide20.xml"/><Relationship Id="rId24" Type="http://schemas.openxmlformats.org/officeDocument/2006/relationships/slide" Target="slides/slide15.xml"/><Relationship Id="rId40" Type="http://schemas.openxmlformats.org/officeDocument/2006/relationships/slide" Target="slides/slide31.xml"/><Relationship Id="rId45" Type="http://schemas.openxmlformats.org/officeDocument/2006/relationships/slide" Target="slides/slide36.xml"/><Relationship Id="rId66" Type="http://schemas.openxmlformats.org/officeDocument/2006/relationships/slide" Target="slides/slide57.xml"/><Relationship Id="rId87" Type="http://schemas.openxmlformats.org/officeDocument/2006/relationships/slide" Target="slides/slide78.xml"/><Relationship Id="rId61" Type="http://schemas.openxmlformats.org/officeDocument/2006/relationships/slide" Target="slides/slide52.xml"/><Relationship Id="rId82" Type="http://schemas.openxmlformats.org/officeDocument/2006/relationships/slide" Target="slides/slide73.xml"/><Relationship Id="rId19" Type="http://schemas.openxmlformats.org/officeDocument/2006/relationships/slide" Target="slides/slide10.xml"/><Relationship Id="rId14" Type="http://schemas.openxmlformats.org/officeDocument/2006/relationships/slide" Target="slides/slide5.xml"/><Relationship Id="rId30" Type="http://schemas.openxmlformats.org/officeDocument/2006/relationships/slide" Target="slides/slide21.xml"/><Relationship Id="rId35" Type="http://schemas.openxmlformats.org/officeDocument/2006/relationships/slide" Target="slides/slide26.xml"/><Relationship Id="rId56" Type="http://schemas.openxmlformats.org/officeDocument/2006/relationships/slide" Target="slides/slide47.xml"/><Relationship Id="rId77" Type="http://schemas.openxmlformats.org/officeDocument/2006/relationships/slide" Target="slides/slide68.xml"/><Relationship Id="rId100" Type="http://schemas.openxmlformats.org/officeDocument/2006/relationships/customXml" Target="../customXml/item2.xml"/><Relationship Id="rId8" Type="http://schemas.openxmlformats.org/officeDocument/2006/relationships/slideMaster" Target="slideMasters/slideMaster8.xml"/><Relationship Id="rId51" Type="http://schemas.openxmlformats.org/officeDocument/2006/relationships/slide" Target="slides/slide42.xml"/><Relationship Id="rId72" Type="http://schemas.openxmlformats.org/officeDocument/2006/relationships/slide" Target="slides/slide63.xml"/><Relationship Id="rId93" Type="http://schemas.openxmlformats.org/officeDocument/2006/relationships/commentAuthors" Target="commentAuthors.xml"/><Relationship Id="rId98" Type="http://schemas.microsoft.com/office/2018/10/relationships/authors" Target="authors.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F98D7A-990B-4099-A0E6-222D2069ABAC}" type="datetimeFigureOut">
              <a:rPr lang="en-GB" smtClean="0"/>
              <a:t>22/05/2026</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2489B4-1DFB-4E68-8B3C-B819F9F8ECFB}" type="slidenum">
              <a:rPr lang="en-GB" smtClean="0"/>
              <a:t>‹#›</a:t>
            </a:fld>
            <a:endParaRPr lang="en-GB"/>
          </a:p>
        </p:txBody>
      </p:sp>
    </p:spTree>
    <p:extLst>
      <p:ext uri="{BB962C8B-B14F-4D97-AF65-F5344CB8AC3E}">
        <p14:creationId xmlns:p14="http://schemas.microsoft.com/office/powerpoint/2010/main" val="1101936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489B4-1DFB-4E68-8B3C-B819F9F8ECFB}" type="slidenum">
              <a:rPr lang="en-GB" smtClean="0"/>
              <a:t>2</a:t>
            </a:fld>
            <a:endParaRPr lang="en-GB"/>
          </a:p>
        </p:txBody>
      </p:sp>
    </p:spTree>
    <p:extLst>
      <p:ext uri="{BB962C8B-B14F-4D97-AF65-F5344CB8AC3E}">
        <p14:creationId xmlns:p14="http://schemas.microsoft.com/office/powerpoint/2010/main" val="9206820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3A29BA-4E97-5DA9-0E66-25079075C8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7AD9AE-C1E3-2305-34F0-9C98E80ABCB3}"/>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D882080C-3945-CAAA-0E02-45677F079F5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DF72CF3-1096-FA45-AE12-A85599BD1480}"/>
              </a:ext>
            </a:extLst>
          </p:cNvPr>
          <p:cNvSpPr>
            <a:spLocks noGrp="1"/>
          </p:cNvSpPr>
          <p:nvPr>
            <p:ph type="sldNum" sz="quarter" idx="5"/>
          </p:nvPr>
        </p:nvSpPr>
        <p:spPr/>
        <p:txBody>
          <a:bodyPr/>
          <a:lstStyle/>
          <a:p>
            <a:fld id="{F32489B4-1DFB-4E68-8B3C-B819F9F8ECFB}" type="slidenum">
              <a:rPr lang="en-GB" smtClean="0"/>
              <a:t>11</a:t>
            </a:fld>
            <a:endParaRPr lang="en-GB"/>
          </a:p>
        </p:txBody>
      </p:sp>
    </p:spTree>
    <p:extLst>
      <p:ext uri="{BB962C8B-B14F-4D97-AF65-F5344CB8AC3E}">
        <p14:creationId xmlns:p14="http://schemas.microsoft.com/office/powerpoint/2010/main" val="18214837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B7FB64-AF1D-6B91-7562-DAE2E183C8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8CB795-3E08-5A86-2365-C2644180F925}"/>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024D376A-C98D-7EE8-A83A-FACC848C79A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3CD84C5-9561-1B18-D3FF-4C4DEF6F2BC1}"/>
              </a:ext>
            </a:extLst>
          </p:cNvPr>
          <p:cNvSpPr>
            <a:spLocks noGrp="1"/>
          </p:cNvSpPr>
          <p:nvPr>
            <p:ph type="sldNum" sz="quarter" idx="5"/>
          </p:nvPr>
        </p:nvSpPr>
        <p:spPr/>
        <p:txBody>
          <a:bodyPr/>
          <a:lstStyle/>
          <a:p>
            <a:fld id="{F32489B4-1DFB-4E68-8B3C-B819F9F8ECFB}" type="slidenum">
              <a:rPr lang="en-GB" smtClean="0"/>
              <a:t>12</a:t>
            </a:fld>
            <a:endParaRPr lang="en-GB"/>
          </a:p>
        </p:txBody>
      </p:sp>
    </p:spTree>
    <p:extLst>
      <p:ext uri="{BB962C8B-B14F-4D97-AF65-F5344CB8AC3E}">
        <p14:creationId xmlns:p14="http://schemas.microsoft.com/office/powerpoint/2010/main" val="1785238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46AB66-A819-A967-A547-72E025FCBE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2F7F77-CB15-C44C-A88E-C20114669AAD}"/>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AEA2EECF-FC23-F2A4-5326-305B06789CC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097E38F-CBF5-5566-7070-23E23B093B7F}"/>
              </a:ext>
            </a:extLst>
          </p:cNvPr>
          <p:cNvSpPr>
            <a:spLocks noGrp="1"/>
          </p:cNvSpPr>
          <p:nvPr>
            <p:ph type="sldNum" sz="quarter" idx="5"/>
          </p:nvPr>
        </p:nvSpPr>
        <p:spPr/>
        <p:txBody>
          <a:bodyPr/>
          <a:lstStyle/>
          <a:p>
            <a:fld id="{F32489B4-1DFB-4E68-8B3C-B819F9F8ECFB}" type="slidenum">
              <a:rPr lang="en-GB" smtClean="0"/>
              <a:t>13</a:t>
            </a:fld>
            <a:endParaRPr lang="en-GB"/>
          </a:p>
        </p:txBody>
      </p:sp>
    </p:spTree>
    <p:extLst>
      <p:ext uri="{BB962C8B-B14F-4D97-AF65-F5344CB8AC3E}">
        <p14:creationId xmlns:p14="http://schemas.microsoft.com/office/powerpoint/2010/main" val="1582397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46225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ECCDF-6A3D-473F-5D9E-0035CD1DE7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6DE141-990E-0636-95FB-239B5C47F359}"/>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3246E23-6F0C-FCCC-132D-7299090A7B1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0FCB65C-1128-2E78-9D57-FCD634260533}"/>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499434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93C67-D395-C11D-2E43-7CAD0E8FE4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9EFB4D-E1AE-0FE2-87BD-C8F42CEEC5EE}"/>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D5DA98B5-74BF-5ABA-C011-491B42A9962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C9C495D-7511-16F3-8B3A-1395AAEECDC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272977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D5C8F4-1FC4-71BB-424F-85FDD45510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11B743-62B9-067B-AFAE-FD9D3B51DBA9}"/>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0AFC66A8-51FD-7163-9246-B46184654F0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CC2CE47-FFAC-99B5-330C-C11AFA7A667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694193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812258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AF5FE6-B7C5-AE8F-DAAA-1FD58F65E0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05E956-57FB-F12D-4531-F64AF77533A1}"/>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6628A3FB-2079-0067-F49E-63E4002BC4B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DE45F60-85A7-0AF3-C9FE-1A32E43DA2D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502149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63EC4A-4ECB-032A-DCEF-2747002C23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92BDEE-CB3D-BA76-F0D6-4D73E40D8014}"/>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C9D70730-33AE-8352-6456-6ED004E713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CC35F9D-D318-CF3D-24F2-61CDE3CE900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30434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7838557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254BA8-C143-8E83-9E70-E997D41A47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DD684E-C7FD-9BDF-BC90-9A478A1E97F5}"/>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FF185800-1375-5D49-B299-47087440941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8F36621-5ED4-D10F-6269-03ED3CBD5BC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579917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40FA17-4136-91AB-B1D6-AA580DE9CB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3B427D-8C64-0CEF-402A-B05EAEA0CD74}"/>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D854941E-A523-C5C2-C063-52AFFC45A3C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2CF05A9-19B3-518E-EE49-C9964EB4FBD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96133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42458-BD54-73FA-F998-607C20479F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B4EAC5-BC27-1F5E-831C-1E471826104F}"/>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7F6CF56D-A275-DEB8-AD69-ABAFC7C6B74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9F8D668-4320-9680-6F72-5767403B067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111124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6A05B2-E36B-5CFB-E7C1-DB69DA039C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98A0BF-2AF0-6246-750E-1892B17CED3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E34E20CE-8D7F-FFF4-3D73-72F3746E4B0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403C058-4967-DDF5-1EF7-F337E73FAF8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189943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23C1F0-8D5D-7DDE-0617-CE307BE00E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259FCB-785A-CE23-FC65-4412CC5224C1}"/>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BBDBCD23-8DA9-9E59-C6E9-E25C60DCA9B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2516FCE-7B14-04AF-0C84-92A7BFFA941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92349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428231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9D8AFBC-502A-46FD-9272-5C100979A14E}"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693249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41</a:t>
            </a:fld>
            <a:endParaRPr lang="en-GB"/>
          </a:p>
        </p:txBody>
      </p:sp>
    </p:spTree>
    <p:extLst>
      <p:ext uri="{BB962C8B-B14F-4D97-AF65-F5344CB8AC3E}">
        <p14:creationId xmlns:p14="http://schemas.microsoft.com/office/powerpoint/2010/main" val="10958564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E7E6A0-0B69-DF48-F4C8-C34DC848D6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192721-39AC-788D-3889-021E7B3CCFE7}"/>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EBAB063-67ED-49B1-42A4-FE22F26F95D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26B7FF0-D465-CE45-C2C1-1A9831B5CB7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542879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06086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4</a:t>
            </a:fld>
            <a:endParaRPr lang="en-GB"/>
          </a:p>
        </p:txBody>
      </p:sp>
    </p:spTree>
    <p:extLst>
      <p:ext uri="{BB962C8B-B14F-4D97-AF65-F5344CB8AC3E}">
        <p14:creationId xmlns:p14="http://schemas.microsoft.com/office/powerpoint/2010/main" val="34488227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51C3C-D821-A476-75CA-402A9CC203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353EEE-8BA8-CA13-F972-FB5B2EBE8C5D}"/>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77FBA7B0-FFE6-4E67-48B2-427FD659944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C807AF9-568D-88A5-AC7B-24B29E2FB18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733944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7B035-3060-EE91-1574-9EB4004089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90B97D-ED1C-D167-C8A4-56AD7B30467D}"/>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64A82F0-F7A9-D932-902C-7A4450AB1CC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5F6B3CE-7717-0C94-6C97-9ABA91D1991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226319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83AB3-E922-C00B-B642-49BCD33C4C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4E0FFE-7AE9-CEDE-4A4F-1F103395BAE6}"/>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81E391FA-2EED-7EA6-F004-610E9748FBE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DE2F943-46F0-4126-C5ED-C728588AFAD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112855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91FC7C-43CF-4936-F02A-1CE1F4DE41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EF4212-4FBD-81C9-C595-E5E3E52F2827}"/>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163C0F8-7112-9735-B300-1D1E87C8B21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8F6656A-C974-EFF2-9EB8-11400772898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186502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DDF9E-D195-7F31-1BDC-6D97FAFE25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6F2B12-CE2C-9B08-E06D-D3E75BA2B8EF}"/>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D52114F5-FFCA-4AC1-ED78-80D802866A3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4789E1E-0D62-7F30-C5AE-FA92CF919E6A}"/>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90682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D140DE-6516-3825-908E-A0F491EF2A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7FF39B-8E12-D623-AE64-489BF7AA99C0}"/>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CCA9CC80-6243-87D0-F371-D23A3D83F20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4AB934E-5DFC-D802-4A0D-D2C17D3B268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98226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B0402-9530-0CA6-FF71-A0D128915C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CDF639-4443-0CAB-7F96-369045AA6C1E}"/>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663CE189-97A3-2202-FF57-13A8D102D63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5365E6B-D1AF-BE5A-AD3D-A3ADCA45CBC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927568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F84EA69E-C895-48B1-AF6C-1A817C6DFA15}" type="slidenum">
              <a:t>52</a:t>
            </a:fld>
            <a:endParaRPr lang="en-US"/>
          </a:p>
        </p:txBody>
      </p:sp>
    </p:spTree>
    <p:extLst>
      <p:ext uri="{BB962C8B-B14F-4D97-AF65-F5344CB8AC3E}">
        <p14:creationId xmlns:p14="http://schemas.microsoft.com/office/powerpoint/2010/main" val="42567641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3713B-06F9-8C0F-7D24-DF89ABE7C9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0EC4CA-0079-C747-A255-CCE6E6E7405B}"/>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C36F2342-8EC6-430B-C0C5-813180C9FF00}"/>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358DFFDF-0397-2DC5-2442-54C36555861E}"/>
              </a:ext>
            </a:extLst>
          </p:cNvPr>
          <p:cNvSpPr>
            <a:spLocks noGrp="1"/>
          </p:cNvSpPr>
          <p:nvPr>
            <p:ph type="sldNum" sz="quarter" idx="5"/>
          </p:nvPr>
        </p:nvSpPr>
        <p:spPr/>
        <p:txBody>
          <a:bodyPr/>
          <a:lstStyle/>
          <a:p>
            <a:fld id="{F84EA69E-C895-48B1-AF6C-1A817C6DFA15}" type="slidenum">
              <a:t>53</a:t>
            </a:fld>
            <a:endParaRPr lang="en-US"/>
          </a:p>
        </p:txBody>
      </p:sp>
    </p:spTree>
    <p:extLst>
      <p:ext uri="{BB962C8B-B14F-4D97-AF65-F5344CB8AC3E}">
        <p14:creationId xmlns:p14="http://schemas.microsoft.com/office/powerpoint/2010/main" val="18358070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54</a:t>
            </a:fld>
            <a:endParaRPr lang="en-GB"/>
          </a:p>
        </p:txBody>
      </p:sp>
    </p:spTree>
    <p:extLst>
      <p:ext uri="{BB962C8B-B14F-4D97-AF65-F5344CB8AC3E}">
        <p14:creationId xmlns:p14="http://schemas.microsoft.com/office/powerpoint/2010/main" val="3268840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5</a:t>
            </a:fld>
            <a:endParaRPr lang="en-GB"/>
          </a:p>
        </p:txBody>
      </p:sp>
    </p:spTree>
    <p:extLst>
      <p:ext uri="{BB962C8B-B14F-4D97-AF65-F5344CB8AC3E}">
        <p14:creationId xmlns:p14="http://schemas.microsoft.com/office/powerpoint/2010/main" val="41471926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465206-EE35-7DC8-9446-E2B6148EDA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51A4AC-69C2-FE4F-6C12-41155807AE1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058E4BE7-C71C-6426-C888-5F32E58D31B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4A48EF9-8E0F-087E-7C88-DE6D9B07AAC1}"/>
              </a:ext>
            </a:extLst>
          </p:cNvPr>
          <p:cNvSpPr>
            <a:spLocks noGrp="1"/>
          </p:cNvSpPr>
          <p:nvPr>
            <p:ph type="sldNum" sz="quarter" idx="5"/>
          </p:nvPr>
        </p:nvSpPr>
        <p:spPr/>
        <p:txBody>
          <a:bodyPr/>
          <a:lstStyle/>
          <a:p>
            <a:fld id="{F32489B4-1DFB-4E68-8B3C-B819F9F8ECFB}" type="slidenum">
              <a:rPr lang="en-GB" smtClean="0"/>
              <a:t>55</a:t>
            </a:fld>
            <a:endParaRPr lang="en-GB"/>
          </a:p>
        </p:txBody>
      </p:sp>
    </p:spTree>
    <p:extLst>
      <p:ext uri="{BB962C8B-B14F-4D97-AF65-F5344CB8AC3E}">
        <p14:creationId xmlns:p14="http://schemas.microsoft.com/office/powerpoint/2010/main" val="19623832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56</a:t>
            </a:fld>
            <a:endParaRPr lang="en-GB"/>
          </a:p>
        </p:txBody>
      </p:sp>
    </p:spTree>
    <p:extLst>
      <p:ext uri="{BB962C8B-B14F-4D97-AF65-F5344CB8AC3E}">
        <p14:creationId xmlns:p14="http://schemas.microsoft.com/office/powerpoint/2010/main" val="6943757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57</a:t>
            </a:fld>
            <a:endParaRPr lang="en-GB"/>
          </a:p>
        </p:txBody>
      </p:sp>
    </p:spTree>
    <p:extLst>
      <p:ext uri="{BB962C8B-B14F-4D97-AF65-F5344CB8AC3E}">
        <p14:creationId xmlns:p14="http://schemas.microsoft.com/office/powerpoint/2010/main" val="18239551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4EF430-E4EB-CABB-6EBF-FAE13DBBFE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DE55F7-A313-FE48-71BA-212FEF015068}"/>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5F0DA88F-468B-ED5F-AEAD-4003DE510C4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D387991-24F2-A30B-9DCF-F099612E6FAD}"/>
              </a:ext>
            </a:extLst>
          </p:cNvPr>
          <p:cNvSpPr>
            <a:spLocks noGrp="1"/>
          </p:cNvSpPr>
          <p:nvPr>
            <p:ph type="sldNum" sz="quarter" idx="5"/>
          </p:nvPr>
        </p:nvSpPr>
        <p:spPr/>
        <p:txBody>
          <a:bodyPr/>
          <a:lstStyle/>
          <a:p>
            <a:fld id="{F32489B4-1DFB-4E68-8B3C-B819F9F8ECFB}" type="slidenum">
              <a:rPr lang="en-GB" smtClean="0"/>
              <a:t>58</a:t>
            </a:fld>
            <a:endParaRPr lang="en-GB"/>
          </a:p>
        </p:txBody>
      </p:sp>
    </p:spTree>
    <p:extLst>
      <p:ext uri="{BB962C8B-B14F-4D97-AF65-F5344CB8AC3E}">
        <p14:creationId xmlns:p14="http://schemas.microsoft.com/office/powerpoint/2010/main" val="33340909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330200-B6ED-343F-DFB3-7828A10F40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616673-5B13-95D2-D7FA-3230CAD597D6}"/>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8FE3BD95-EF1A-4E4B-2D9C-7A66F488CF8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D588937-0A31-CEB4-302B-0A92BDA3B69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981990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7BCDA-705B-6EE2-E6BD-DB244531A7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6D089A-B00F-668A-79B8-EE3B3D575AA2}"/>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C1AE3745-6A1B-3E33-9DD6-01709FD17AB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EA29C9F-D04B-6B45-841A-594552A0F54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5676144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3CCC0-F5DC-83CA-8F5A-5BCA2B8095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55B01C-6A90-0429-F3FC-7E27ED205831}"/>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4FAAF430-3D33-CC55-542F-EB8B22A8DB4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7FAB7B6-FE23-6525-D792-8E1D2BF50511}"/>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860339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63</a:t>
            </a:fld>
            <a:endParaRPr lang="en-GB"/>
          </a:p>
        </p:txBody>
      </p:sp>
    </p:spTree>
    <p:extLst>
      <p:ext uri="{BB962C8B-B14F-4D97-AF65-F5344CB8AC3E}">
        <p14:creationId xmlns:p14="http://schemas.microsoft.com/office/powerpoint/2010/main" val="10121748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64</a:t>
            </a:fld>
            <a:endParaRPr lang="en-GB"/>
          </a:p>
        </p:txBody>
      </p:sp>
    </p:spTree>
    <p:extLst>
      <p:ext uri="{BB962C8B-B14F-4D97-AF65-F5344CB8AC3E}">
        <p14:creationId xmlns:p14="http://schemas.microsoft.com/office/powerpoint/2010/main" val="11683358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D156F5-0555-8571-6692-7C53E5F979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260E38-3554-D93F-BCB1-D5256CF9583F}"/>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38850C7E-F4AA-E90E-A3CE-D143D428CC8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B80E1F7-6391-0576-22FD-2A1050CF7DD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45101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6</a:t>
            </a:fld>
            <a:endParaRPr lang="en-GB"/>
          </a:p>
        </p:txBody>
      </p:sp>
    </p:spTree>
    <p:extLst>
      <p:ext uri="{BB962C8B-B14F-4D97-AF65-F5344CB8AC3E}">
        <p14:creationId xmlns:p14="http://schemas.microsoft.com/office/powerpoint/2010/main" val="293124616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D14C3E-400A-EF9B-5643-2006E1F205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889301-576B-A25A-01ED-A01CCF748A2B}"/>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F3B2A0FA-F6E0-A382-649E-4BC9C1E1246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5656DDF-ED7C-18A1-81E1-AD42058B632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8169292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5236D1-CFB3-93C7-736F-D53BED2013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C94F2A-4A4E-B79A-8130-34D0E58FD24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BB41CC1C-60C8-E60C-E045-7E87B6C8FC9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2433A7A-6DE3-115E-FB1D-0CC7DD7A4BA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6401700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AABFCC-BD5A-8711-FE2F-E55481AE16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14F359-A80F-03D1-F3D4-7FF3B12DDB87}"/>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918853A6-D298-EE51-30FA-FC0668EEE27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6BD4CBC-9422-20E2-1206-619F81B5342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0282424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33D562-A9A6-D1B4-F91E-D7E066C866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54D213-B1F8-54C7-2B1C-5D5543B017C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2FDC668B-2700-AFDF-B4A5-DE8EB0AFB75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C6035BA-B783-584B-AB94-2E710445F52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99753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96BA9-59E3-7FE1-1560-7405498DB8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8DD210-81AC-196A-E5D1-F46AAA7A3CFA}"/>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9F4CF2F4-21B5-B4CF-3B09-3CFADB31C5A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6484497-A0EB-10E6-260C-CEBFE31B536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35217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99CCD4-71C5-D425-79EA-47DA18EB90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8BECCA-3D80-6BCA-05E5-1B7E3A30C723}"/>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779173F8-8AA6-867D-A44E-BA3DA055830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D9D9382-A651-E038-17EE-9C89FC050D4C}"/>
              </a:ext>
            </a:extLst>
          </p:cNvPr>
          <p:cNvSpPr>
            <a:spLocks noGrp="1"/>
          </p:cNvSpPr>
          <p:nvPr>
            <p:ph type="sldNum" sz="quarter" idx="5"/>
          </p:nvPr>
        </p:nvSpPr>
        <p:spPr/>
        <p:txBody>
          <a:bodyPr/>
          <a:lstStyle/>
          <a:p>
            <a:fld id="{F32489B4-1DFB-4E68-8B3C-B819F9F8ECFB}" type="slidenum">
              <a:rPr lang="en-GB" smtClean="0"/>
              <a:t>8</a:t>
            </a:fld>
            <a:endParaRPr lang="en-GB"/>
          </a:p>
        </p:txBody>
      </p:sp>
    </p:spTree>
    <p:extLst>
      <p:ext uri="{BB962C8B-B14F-4D97-AF65-F5344CB8AC3E}">
        <p14:creationId xmlns:p14="http://schemas.microsoft.com/office/powerpoint/2010/main" val="2524849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DF9605-B7DB-BD47-E8CD-C57B471BD8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CECD25-2DB1-11B2-12C8-B93A8EAA01C1}"/>
              </a:ext>
            </a:extLst>
          </p:cNvPr>
          <p:cNvSpPr>
            <a:spLocks noGrp="1" noRot="1" noChangeAspect="1"/>
          </p:cNvSpPr>
          <p:nvPr>
            <p:ph type="sldImg"/>
          </p:nvPr>
        </p:nvSpPr>
        <p:spPr>
          <a:xfrm>
            <a:off x="1200150" y="1143000"/>
            <a:ext cx="4457700" cy="3086100"/>
          </a:xfrm>
        </p:spPr>
        <p:txBody>
          <a:bodyPr/>
          <a:lstStyle/>
          <a:p>
            <a:endParaRPr lang="en-GB"/>
          </a:p>
        </p:txBody>
      </p:sp>
      <p:sp>
        <p:nvSpPr>
          <p:cNvPr id="3" name="Notes Placeholder 2">
            <a:extLst>
              <a:ext uri="{FF2B5EF4-FFF2-40B4-BE49-F238E27FC236}">
                <a16:creationId xmlns:a16="http://schemas.microsoft.com/office/drawing/2014/main" id="{09911369-A977-BA82-5331-AF7474C8B32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CFB8719-CE76-27CE-26A1-8D1C2D537B3D}"/>
              </a:ext>
            </a:extLst>
          </p:cNvPr>
          <p:cNvSpPr>
            <a:spLocks noGrp="1"/>
          </p:cNvSpPr>
          <p:nvPr>
            <p:ph type="sldNum" sz="quarter" idx="5"/>
          </p:nvPr>
        </p:nvSpPr>
        <p:spPr/>
        <p:txBody>
          <a:bodyPr/>
          <a:lstStyle/>
          <a:p>
            <a:fld id="{F32489B4-1DFB-4E68-8B3C-B819F9F8ECFB}" type="slidenum">
              <a:rPr lang="en-GB" smtClean="0"/>
              <a:t>9</a:t>
            </a:fld>
            <a:endParaRPr lang="en-GB"/>
          </a:p>
        </p:txBody>
      </p:sp>
    </p:spTree>
    <p:extLst>
      <p:ext uri="{BB962C8B-B14F-4D97-AF65-F5344CB8AC3E}">
        <p14:creationId xmlns:p14="http://schemas.microsoft.com/office/powerpoint/2010/main" val="1033903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2489B4-1DFB-4E68-8B3C-B819F9F8ECFB}" type="slidenum">
              <a:rPr lang="en-GB" smtClean="0"/>
              <a:t>10</a:t>
            </a:fld>
            <a:endParaRPr lang="en-GB"/>
          </a:p>
        </p:txBody>
      </p:sp>
    </p:spTree>
    <p:extLst>
      <p:ext uri="{BB962C8B-B14F-4D97-AF65-F5344CB8AC3E}">
        <p14:creationId xmlns:p14="http://schemas.microsoft.com/office/powerpoint/2010/main" val="1183956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4500"/>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800"/>
            </a:lvl1pPr>
            <a:lvl2pPr marL="342886" indent="0" algn="ctr">
              <a:buNone/>
              <a:defRPr sz="1500"/>
            </a:lvl2pPr>
            <a:lvl3pPr marL="685772" indent="0" algn="ctr">
              <a:buNone/>
              <a:defRPr sz="1350"/>
            </a:lvl3pPr>
            <a:lvl4pPr marL="1028657" indent="0" algn="ctr">
              <a:buNone/>
              <a:defRPr sz="1200"/>
            </a:lvl4pPr>
            <a:lvl5pPr marL="1371543" indent="0" algn="ctr">
              <a:buNone/>
              <a:defRPr sz="1200"/>
            </a:lvl5pPr>
            <a:lvl6pPr marL="1714428" indent="0" algn="ctr">
              <a:buNone/>
              <a:defRPr sz="1200"/>
            </a:lvl6pPr>
            <a:lvl7pPr marL="2057314" indent="0" algn="ctr">
              <a:buNone/>
              <a:defRPr sz="1200"/>
            </a:lvl7pPr>
            <a:lvl8pPr marL="2400199" indent="0" algn="ctr">
              <a:buNone/>
              <a:defRPr sz="1200"/>
            </a:lvl8pPr>
            <a:lvl9pPr marL="2743085" indent="0" algn="ctr">
              <a:buNone/>
              <a:defRPr sz="12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158935170"/>
      </p:ext>
    </p:extLst>
  </p:cSld>
  <p:clrMapOvr>
    <a:masterClrMapping/>
  </p:clrMapOvr>
  <p:hf hdr="0" ftr="0" dt="0"/>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33109015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529261492"/>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3656"/>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463"/>
            </a:lvl1pPr>
            <a:lvl2pPr marL="278595" indent="0" algn="ctr">
              <a:buNone/>
              <a:defRPr sz="1219"/>
            </a:lvl2pPr>
            <a:lvl3pPr marL="557190" indent="0" algn="ctr">
              <a:buNone/>
              <a:defRPr sz="1097"/>
            </a:lvl3pPr>
            <a:lvl4pPr marL="835784" indent="0" algn="ctr">
              <a:buNone/>
              <a:defRPr sz="975"/>
            </a:lvl4pPr>
            <a:lvl5pPr marL="1114379" indent="0" algn="ctr">
              <a:buNone/>
              <a:defRPr sz="975"/>
            </a:lvl5pPr>
            <a:lvl6pPr marL="1392973" indent="0" algn="ctr">
              <a:buNone/>
              <a:defRPr sz="975"/>
            </a:lvl6pPr>
            <a:lvl7pPr marL="1671568" indent="0" algn="ctr">
              <a:buNone/>
              <a:defRPr sz="975"/>
            </a:lvl7pPr>
            <a:lvl8pPr marL="1950162" indent="0" algn="ctr">
              <a:buNone/>
              <a:defRPr sz="975"/>
            </a:lvl8pPr>
            <a:lvl9pPr marL="2228757" indent="0" algn="ctr">
              <a:buNone/>
              <a:defRPr sz="975"/>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839239413"/>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829807405"/>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2"/>
            <a:ext cx="8543925" cy="2852737"/>
          </a:xfrm>
        </p:spPr>
        <p:txBody>
          <a:bodyPr anchor="b"/>
          <a:lstStyle>
            <a:lvl1pPr>
              <a:defRPr sz="3656"/>
            </a:lvl1pPr>
          </a:lstStyle>
          <a:p>
            <a:r>
              <a:rPr lang="en-GB"/>
              <a:t>Click to edit Master title style</a:t>
            </a:r>
            <a:endParaRPr lang="en-US"/>
          </a:p>
        </p:txBody>
      </p:sp>
      <p:sp>
        <p:nvSpPr>
          <p:cNvPr id="3" name="Text Placeholder 2"/>
          <p:cNvSpPr>
            <a:spLocks noGrp="1"/>
          </p:cNvSpPr>
          <p:nvPr>
            <p:ph type="body" idx="1"/>
          </p:nvPr>
        </p:nvSpPr>
        <p:spPr>
          <a:xfrm>
            <a:off x="675881" y="4589468"/>
            <a:ext cx="8543925" cy="1500187"/>
          </a:xfrm>
        </p:spPr>
        <p:txBody>
          <a:bodyPr/>
          <a:lstStyle>
            <a:lvl1pPr marL="0" indent="0">
              <a:buNone/>
              <a:defRPr sz="1463">
                <a:solidFill>
                  <a:schemeClr val="tx1">
                    <a:tint val="82000"/>
                  </a:schemeClr>
                </a:solidFill>
              </a:defRPr>
            </a:lvl1pPr>
            <a:lvl2pPr marL="278595" indent="0">
              <a:buNone/>
              <a:defRPr sz="1219">
                <a:solidFill>
                  <a:schemeClr val="tx1">
                    <a:tint val="82000"/>
                  </a:schemeClr>
                </a:solidFill>
              </a:defRPr>
            </a:lvl2pPr>
            <a:lvl3pPr marL="557190" indent="0">
              <a:buNone/>
              <a:defRPr sz="1097">
                <a:solidFill>
                  <a:schemeClr val="tx1">
                    <a:tint val="82000"/>
                  </a:schemeClr>
                </a:solidFill>
              </a:defRPr>
            </a:lvl3pPr>
            <a:lvl4pPr marL="835784" indent="0">
              <a:buNone/>
              <a:defRPr sz="975">
                <a:solidFill>
                  <a:schemeClr val="tx1">
                    <a:tint val="82000"/>
                  </a:schemeClr>
                </a:solidFill>
              </a:defRPr>
            </a:lvl4pPr>
            <a:lvl5pPr marL="1114379" indent="0">
              <a:buNone/>
              <a:defRPr sz="975">
                <a:solidFill>
                  <a:schemeClr val="tx1">
                    <a:tint val="82000"/>
                  </a:schemeClr>
                </a:solidFill>
              </a:defRPr>
            </a:lvl5pPr>
            <a:lvl6pPr marL="1392973" indent="0">
              <a:buNone/>
              <a:defRPr sz="975">
                <a:solidFill>
                  <a:schemeClr val="tx1">
                    <a:tint val="82000"/>
                  </a:schemeClr>
                </a:solidFill>
              </a:defRPr>
            </a:lvl6pPr>
            <a:lvl7pPr marL="1671568" indent="0">
              <a:buNone/>
              <a:defRPr sz="975">
                <a:solidFill>
                  <a:schemeClr val="tx1">
                    <a:tint val="82000"/>
                  </a:schemeClr>
                </a:solidFill>
              </a:defRPr>
            </a:lvl7pPr>
            <a:lvl8pPr marL="1950162" indent="0">
              <a:buNone/>
              <a:defRPr sz="975">
                <a:solidFill>
                  <a:schemeClr val="tx1">
                    <a:tint val="82000"/>
                  </a:schemeClr>
                </a:solidFill>
              </a:defRPr>
            </a:lvl8pPr>
            <a:lvl9pPr marL="2228757" indent="0">
              <a:buNone/>
              <a:defRPr sz="975">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964547304"/>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22289907"/>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0" y="365129"/>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1" y="1681164"/>
            <a:ext cx="4190702" cy="823912"/>
          </a:xfrm>
        </p:spPr>
        <p:txBody>
          <a:bodyPr anchor="b"/>
          <a:lstStyle>
            <a:lvl1pPr marL="0" indent="0">
              <a:buNone/>
              <a:defRPr sz="1463" b="1"/>
            </a:lvl1pPr>
            <a:lvl2pPr marL="278595" indent="0">
              <a:buNone/>
              <a:defRPr sz="1219" b="1"/>
            </a:lvl2pPr>
            <a:lvl3pPr marL="557190" indent="0">
              <a:buNone/>
              <a:defRPr sz="1097" b="1"/>
            </a:lvl3pPr>
            <a:lvl4pPr marL="835784" indent="0">
              <a:buNone/>
              <a:defRPr sz="975" b="1"/>
            </a:lvl4pPr>
            <a:lvl5pPr marL="1114379" indent="0">
              <a:buNone/>
              <a:defRPr sz="975" b="1"/>
            </a:lvl5pPr>
            <a:lvl6pPr marL="1392973" indent="0">
              <a:buNone/>
              <a:defRPr sz="975" b="1"/>
            </a:lvl6pPr>
            <a:lvl7pPr marL="1671568" indent="0">
              <a:buNone/>
              <a:defRPr sz="975" b="1"/>
            </a:lvl7pPr>
            <a:lvl8pPr marL="1950162" indent="0">
              <a:buNone/>
              <a:defRPr sz="975" b="1"/>
            </a:lvl8pPr>
            <a:lvl9pPr marL="2228757" indent="0">
              <a:buNone/>
              <a:defRPr sz="975" b="1"/>
            </a:lvl9pPr>
          </a:lstStyle>
          <a:p>
            <a:pPr lvl="0"/>
            <a:r>
              <a:rPr lang="en-GB"/>
              <a:t>Click to edit Master text styles</a:t>
            </a:r>
          </a:p>
        </p:txBody>
      </p:sp>
      <p:sp>
        <p:nvSpPr>
          <p:cNvPr id="4" name="Content Placeholder 3"/>
          <p:cNvSpPr>
            <a:spLocks noGrp="1"/>
          </p:cNvSpPr>
          <p:nvPr>
            <p:ph sz="half" idx="2"/>
          </p:nvPr>
        </p:nvSpPr>
        <p:spPr>
          <a:xfrm>
            <a:off x="682331"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463" b="1"/>
            </a:lvl1pPr>
            <a:lvl2pPr marL="278595" indent="0">
              <a:buNone/>
              <a:defRPr sz="1219" b="1"/>
            </a:lvl2pPr>
            <a:lvl3pPr marL="557190" indent="0">
              <a:buNone/>
              <a:defRPr sz="1097" b="1"/>
            </a:lvl3pPr>
            <a:lvl4pPr marL="835784" indent="0">
              <a:buNone/>
              <a:defRPr sz="975" b="1"/>
            </a:lvl4pPr>
            <a:lvl5pPr marL="1114379" indent="0">
              <a:buNone/>
              <a:defRPr sz="975" b="1"/>
            </a:lvl5pPr>
            <a:lvl6pPr marL="1392973" indent="0">
              <a:buNone/>
              <a:defRPr sz="975" b="1"/>
            </a:lvl6pPr>
            <a:lvl7pPr marL="1671568" indent="0">
              <a:buNone/>
              <a:defRPr sz="975" b="1"/>
            </a:lvl7pPr>
            <a:lvl8pPr marL="1950162" indent="0">
              <a:buNone/>
              <a:defRPr sz="975" b="1"/>
            </a:lvl8pPr>
            <a:lvl9pPr marL="2228757" indent="0">
              <a:buNone/>
              <a:defRPr sz="975"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22/05/2026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548132980"/>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22/05/2026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701931571"/>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22/05/2026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915726744"/>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950"/>
            </a:lvl1pPr>
          </a:lstStyle>
          <a:p>
            <a:r>
              <a:rPr lang="en-GB"/>
              <a:t>Click to edit Master title style</a:t>
            </a:r>
            <a:endParaRPr lang="en-US"/>
          </a:p>
        </p:txBody>
      </p:sp>
      <p:sp>
        <p:nvSpPr>
          <p:cNvPr id="3" name="Content Placeholder 2"/>
          <p:cNvSpPr>
            <a:spLocks noGrp="1"/>
          </p:cNvSpPr>
          <p:nvPr>
            <p:ph idx="1"/>
          </p:nvPr>
        </p:nvSpPr>
        <p:spPr>
          <a:xfrm>
            <a:off x="4211343" y="987430"/>
            <a:ext cx="5014913" cy="4873625"/>
          </a:xfrm>
        </p:spPr>
        <p:txBody>
          <a:bodyPr/>
          <a:lstStyle>
            <a:lvl1pPr>
              <a:defRPr sz="1950"/>
            </a:lvl1pPr>
            <a:lvl2pPr>
              <a:defRPr sz="1706"/>
            </a:lvl2pPr>
            <a:lvl3pPr>
              <a:defRPr sz="1463"/>
            </a:lvl3pPr>
            <a:lvl4pPr>
              <a:defRPr sz="1219"/>
            </a:lvl4pPr>
            <a:lvl5pPr>
              <a:defRPr sz="1219"/>
            </a:lvl5pPr>
            <a:lvl6pPr>
              <a:defRPr sz="1219"/>
            </a:lvl6pPr>
            <a:lvl7pPr>
              <a:defRPr sz="1219"/>
            </a:lvl7pPr>
            <a:lvl8pPr>
              <a:defRPr sz="1219"/>
            </a:lvl8pPr>
            <a:lvl9pPr>
              <a:defRPr sz="1219"/>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975"/>
            </a:lvl1pPr>
            <a:lvl2pPr marL="278595" indent="0">
              <a:buNone/>
              <a:defRPr sz="853"/>
            </a:lvl2pPr>
            <a:lvl3pPr marL="557190" indent="0">
              <a:buNone/>
              <a:defRPr sz="731"/>
            </a:lvl3pPr>
            <a:lvl4pPr marL="835784" indent="0">
              <a:buNone/>
              <a:defRPr sz="609"/>
            </a:lvl4pPr>
            <a:lvl5pPr marL="1114379" indent="0">
              <a:buNone/>
              <a:defRPr sz="609"/>
            </a:lvl5pPr>
            <a:lvl6pPr marL="1392973" indent="0">
              <a:buNone/>
              <a:defRPr sz="609"/>
            </a:lvl6pPr>
            <a:lvl7pPr marL="1671568" indent="0">
              <a:buNone/>
              <a:defRPr sz="609"/>
            </a:lvl7pPr>
            <a:lvl8pPr marL="1950162" indent="0">
              <a:buNone/>
              <a:defRPr sz="609"/>
            </a:lvl8pPr>
            <a:lvl9pPr marL="2228757" indent="0">
              <a:buNone/>
              <a:defRPr sz="609"/>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39060949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322835940"/>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950"/>
            </a:lvl1pPr>
          </a:lstStyle>
          <a:p>
            <a:r>
              <a:rPr lang="en-GB"/>
              <a:t>Click to edit Master title style</a:t>
            </a:r>
            <a:endParaRPr lang="en-US"/>
          </a:p>
        </p:txBody>
      </p:sp>
      <p:sp>
        <p:nvSpPr>
          <p:cNvPr id="3" name="Picture Placeholder 2"/>
          <p:cNvSpPr>
            <a:spLocks noGrp="1" noChangeAspect="1"/>
          </p:cNvSpPr>
          <p:nvPr>
            <p:ph type="pic" idx="1"/>
          </p:nvPr>
        </p:nvSpPr>
        <p:spPr>
          <a:xfrm>
            <a:off x="4211343" y="987430"/>
            <a:ext cx="5014913" cy="4873625"/>
          </a:xfrm>
        </p:spPr>
        <p:txBody>
          <a:bodyPr anchor="t"/>
          <a:lstStyle>
            <a:lvl1pPr marL="0" indent="0">
              <a:buNone/>
              <a:defRPr sz="1950"/>
            </a:lvl1pPr>
            <a:lvl2pPr marL="278595" indent="0">
              <a:buNone/>
              <a:defRPr sz="1706"/>
            </a:lvl2pPr>
            <a:lvl3pPr marL="557190" indent="0">
              <a:buNone/>
              <a:defRPr sz="1463"/>
            </a:lvl3pPr>
            <a:lvl4pPr marL="835784" indent="0">
              <a:buNone/>
              <a:defRPr sz="1219"/>
            </a:lvl4pPr>
            <a:lvl5pPr marL="1114379" indent="0">
              <a:buNone/>
              <a:defRPr sz="1219"/>
            </a:lvl5pPr>
            <a:lvl6pPr marL="1392973" indent="0">
              <a:buNone/>
              <a:defRPr sz="1219"/>
            </a:lvl6pPr>
            <a:lvl7pPr marL="1671568" indent="0">
              <a:buNone/>
              <a:defRPr sz="1219"/>
            </a:lvl7pPr>
            <a:lvl8pPr marL="1950162" indent="0">
              <a:buNone/>
              <a:defRPr sz="1219"/>
            </a:lvl8pPr>
            <a:lvl9pPr marL="2228757" indent="0">
              <a:buNone/>
              <a:defRPr sz="1219"/>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975"/>
            </a:lvl1pPr>
            <a:lvl2pPr marL="278595" indent="0">
              <a:buNone/>
              <a:defRPr sz="853"/>
            </a:lvl2pPr>
            <a:lvl3pPr marL="557190" indent="0">
              <a:buNone/>
              <a:defRPr sz="731"/>
            </a:lvl3pPr>
            <a:lvl4pPr marL="835784" indent="0">
              <a:buNone/>
              <a:defRPr sz="609"/>
            </a:lvl4pPr>
            <a:lvl5pPr marL="1114379" indent="0">
              <a:buNone/>
              <a:defRPr sz="609"/>
            </a:lvl5pPr>
            <a:lvl6pPr marL="1392973" indent="0">
              <a:buNone/>
              <a:defRPr sz="609"/>
            </a:lvl6pPr>
            <a:lvl7pPr marL="1671568" indent="0">
              <a:buNone/>
              <a:defRPr sz="609"/>
            </a:lvl7pPr>
            <a:lvl8pPr marL="1950162" indent="0">
              <a:buNone/>
              <a:defRPr sz="609"/>
            </a:lvl8pPr>
            <a:lvl9pPr marL="2228757" indent="0">
              <a:buNone/>
              <a:defRPr sz="609"/>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572625304"/>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375936658"/>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4092781266"/>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7" y="1565287"/>
            <a:ext cx="8577443" cy="3804438"/>
          </a:xfrm>
          <a:prstGeom prst="rect">
            <a:avLst/>
          </a:prstGeom>
        </p:spPr>
        <p:txBody>
          <a:bodyPr/>
          <a:lstStyle>
            <a:lvl1pPr marL="0" indent="0">
              <a:buFontTx/>
              <a:buNone/>
              <a:defRPr sz="887"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322639" y="502510"/>
            <a:ext cx="9120402" cy="338857"/>
          </a:xfrm>
          <a:prstGeom prst="rect">
            <a:avLst/>
          </a:prstGeom>
        </p:spPr>
        <p:txBody>
          <a:bodyPr/>
          <a:lstStyle>
            <a:lvl1pPr marL="0" indent="0">
              <a:buFontTx/>
              <a:buNone/>
              <a:defRPr sz="197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322639" y="864471"/>
            <a:ext cx="9120402" cy="338857"/>
          </a:xfrm>
          <a:prstGeom prst="rect">
            <a:avLst/>
          </a:prstGeom>
        </p:spPr>
        <p:txBody>
          <a:bodyPr/>
          <a:lstStyle>
            <a:lvl1pPr marL="0" indent="0">
              <a:buFontTx/>
              <a:buNone/>
              <a:defRPr sz="986"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9692472" y="6677020"/>
            <a:ext cx="151738" cy="106183"/>
          </a:xfrm>
          <a:prstGeom prst="rect">
            <a:avLst/>
          </a:prstGeom>
          <a:noFill/>
        </p:spPr>
        <p:txBody>
          <a:bodyPr wrap="square" lIns="0" tIns="0" rIns="0" bIns="0" rtlCol="0">
            <a:spAutoFit/>
          </a:bodyPr>
          <a:lstStyle/>
          <a:p>
            <a:pPr marL="0" indent="0" algn="r">
              <a:spcBef>
                <a:spcPts val="222"/>
              </a:spcBef>
              <a:buSzPct val="100000"/>
              <a:buFont typeface="Arial"/>
              <a:buNone/>
            </a:pPr>
            <a:fld id="{C58DF478-B544-4ED8-9ED4-6A2648E2D233}" type="slidenum">
              <a:rPr lang="en-US" sz="690" noProof="0" smtClean="0">
                <a:solidFill>
                  <a:schemeClr val="tx2"/>
                </a:solidFill>
                <a:latin typeface="+mn-lt"/>
                <a:cs typeface="Aptos" panose="020B0004020202020204" pitchFamily="34" charset="0"/>
              </a:rPr>
              <a:pPr marL="0" indent="0" algn="r">
                <a:spcBef>
                  <a:spcPts val="222"/>
                </a:spcBef>
                <a:buSzPct val="100000"/>
                <a:buFont typeface="Arial"/>
                <a:buNone/>
              </a:pPr>
              <a:t>‹#›</a:t>
            </a:fld>
            <a:endParaRPr lang="en-US" sz="690"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328854181"/>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7" y="1565287"/>
            <a:ext cx="8577443" cy="3804438"/>
          </a:xfrm>
          <a:prstGeom prst="rect">
            <a:avLst/>
          </a:prstGeom>
        </p:spPr>
        <p:txBody>
          <a:bodyPr/>
          <a:lstStyle>
            <a:lvl1pPr marL="0" indent="0">
              <a:buFontTx/>
              <a:buNone/>
              <a:defRPr sz="887"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207" y="5878960"/>
            <a:ext cx="9072899" cy="692416"/>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322640" y="502510"/>
            <a:ext cx="9119466" cy="338857"/>
          </a:xfrm>
          <a:prstGeom prst="rect">
            <a:avLst/>
          </a:prstGeom>
        </p:spPr>
        <p:txBody>
          <a:bodyPr/>
          <a:lstStyle>
            <a:lvl1pPr marL="0" indent="0">
              <a:buFontTx/>
              <a:buNone/>
              <a:defRPr sz="197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322640" y="864471"/>
            <a:ext cx="9119466" cy="338857"/>
          </a:xfrm>
          <a:prstGeom prst="rect">
            <a:avLst/>
          </a:prstGeom>
        </p:spPr>
        <p:txBody>
          <a:bodyPr/>
          <a:lstStyle>
            <a:lvl1pPr marL="0" indent="0">
              <a:buFontTx/>
              <a:buNone/>
              <a:defRPr sz="986"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9692472" y="6677020"/>
            <a:ext cx="151738" cy="106183"/>
          </a:xfrm>
          <a:prstGeom prst="rect">
            <a:avLst/>
          </a:prstGeom>
          <a:noFill/>
        </p:spPr>
        <p:txBody>
          <a:bodyPr wrap="square" lIns="0" tIns="0" rIns="0" bIns="0" rtlCol="0">
            <a:spAutoFit/>
          </a:bodyPr>
          <a:lstStyle/>
          <a:p>
            <a:pPr marL="0" indent="0" algn="r">
              <a:spcBef>
                <a:spcPts val="222"/>
              </a:spcBef>
              <a:buSzPct val="100000"/>
              <a:buFont typeface="Arial"/>
              <a:buNone/>
            </a:pPr>
            <a:fld id="{C58DF478-B544-4ED8-9ED4-6A2648E2D233}" type="slidenum">
              <a:rPr lang="en-US" sz="690" noProof="0" smtClean="0">
                <a:solidFill>
                  <a:schemeClr val="tx2"/>
                </a:solidFill>
                <a:latin typeface="+mn-lt"/>
                <a:cs typeface="Aptos" panose="020B0004020202020204" pitchFamily="34" charset="0"/>
              </a:rPr>
              <a:pPr marL="0" indent="0" algn="r">
                <a:spcBef>
                  <a:spcPts val="222"/>
                </a:spcBef>
                <a:buSzPct val="100000"/>
                <a:buFont typeface="Arial"/>
                <a:buNone/>
              </a:pPr>
              <a:t>‹#›</a:t>
            </a:fld>
            <a:endParaRPr lang="en-US" sz="690"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6205475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7" y="1565287"/>
            <a:ext cx="8577443" cy="3804438"/>
          </a:xfrm>
          <a:prstGeom prst="rect">
            <a:avLst/>
          </a:prstGeom>
        </p:spPr>
        <p:txBody>
          <a:bodyPr/>
          <a:lstStyle>
            <a:lvl1pPr marL="0" indent="0">
              <a:buFontTx/>
              <a:buNone/>
              <a:defRPr sz="887"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322639" y="502510"/>
            <a:ext cx="9120402" cy="338857"/>
          </a:xfrm>
          <a:prstGeom prst="rect">
            <a:avLst/>
          </a:prstGeom>
        </p:spPr>
        <p:txBody>
          <a:bodyPr/>
          <a:lstStyle>
            <a:lvl1pPr marL="0" indent="0">
              <a:buFontTx/>
              <a:buNone/>
              <a:defRPr sz="197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322639" y="864470"/>
            <a:ext cx="9120402" cy="338857"/>
          </a:xfrm>
          <a:prstGeom prst="rect">
            <a:avLst/>
          </a:prstGeom>
        </p:spPr>
        <p:txBody>
          <a:bodyPr/>
          <a:lstStyle>
            <a:lvl1pPr marL="0" indent="0">
              <a:buFontTx/>
              <a:buNone/>
              <a:defRPr sz="985"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9692471" y="6677020"/>
            <a:ext cx="151739" cy="106183"/>
          </a:xfrm>
          <a:prstGeom prst="rect">
            <a:avLst/>
          </a:prstGeom>
          <a:noFill/>
        </p:spPr>
        <p:txBody>
          <a:bodyPr wrap="square" lIns="0" tIns="0" rIns="0" bIns="0" rtlCol="0">
            <a:spAutoFit/>
          </a:bodyPr>
          <a:lstStyle/>
          <a:p>
            <a:pPr marL="0" indent="0" algn="r">
              <a:spcBef>
                <a:spcPts val="222"/>
              </a:spcBef>
              <a:buSzPct val="100000"/>
              <a:buFont typeface="Arial"/>
              <a:buNone/>
            </a:pPr>
            <a:fld id="{C58DF478-B544-4ED8-9ED4-6A2648E2D233}" type="slidenum">
              <a:rPr lang="en-US" sz="690" noProof="0" smtClean="0">
                <a:solidFill>
                  <a:schemeClr val="tx2"/>
                </a:solidFill>
                <a:latin typeface="+mn-lt"/>
                <a:cs typeface="Aptos" panose="020B0004020202020204" pitchFamily="34" charset="0"/>
              </a:rPr>
              <a:pPr marL="0" indent="0" algn="r">
                <a:spcBef>
                  <a:spcPts val="222"/>
                </a:spcBef>
                <a:buSzPct val="100000"/>
                <a:buFont typeface="Arial"/>
                <a:buNone/>
              </a:pPr>
              <a:t>‹#›</a:t>
            </a:fld>
            <a:endParaRPr lang="en-US" sz="690"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100915971"/>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7" y="1565287"/>
            <a:ext cx="8577443" cy="3804438"/>
          </a:xfrm>
          <a:prstGeom prst="rect">
            <a:avLst/>
          </a:prstGeom>
        </p:spPr>
        <p:txBody>
          <a:bodyPr/>
          <a:lstStyle>
            <a:lvl1pPr marL="0" indent="0">
              <a:buFontTx/>
              <a:buNone/>
              <a:defRPr sz="887"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207" y="5878961"/>
            <a:ext cx="9072899" cy="692416"/>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322640" y="502510"/>
            <a:ext cx="9119466" cy="338857"/>
          </a:xfrm>
          <a:prstGeom prst="rect">
            <a:avLst/>
          </a:prstGeom>
        </p:spPr>
        <p:txBody>
          <a:bodyPr/>
          <a:lstStyle>
            <a:lvl1pPr marL="0" indent="0">
              <a:buFontTx/>
              <a:buNone/>
              <a:defRPr sz="197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322640" y="864470"/>
            <a:ext cx="9119466" cy="338857"/>
          </a:xfrm>
          <a:prstGeom prst="rect">
            <a:avLst/>
          </a:prstGeom>
        </p:spPr>
        <p:txBody>
          <a:bodyPr/>
          <a:lstStyle>
            <a:lvl1pPr marL="0" indent="0">
              <a:buFontTx/>
              <a:buNone/>
              <a:defRPr sz="985"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9692471" y="6677020"/>
            <a:ext cx="151739" cy="106183"/>
          </a:xfrm>
          <a:prstGeom prst="rect">
            <a:avLst/>
          </a:prstGeom>
          <a:noFill/>
        </p:spPr>
        <p:txBody>
          <a:bodyPr wrap="square" lIns="0" tIns="0" rIns="0" bIns="0" rtlCol="0">
            <a:spAutoFit/>
          </a:bodyPr>
          <a:lstStyle/>
          <a:p>
            <a:pPr marL="0" indent="0" algn="r">
              <a:spcBef>
                <a:spcPts val="222"/>
              </a:spcBef>
              <a:buSzPct val="100000"/>
              <a:buFont typeface="Arial"/>
              <a:buNone/>
            </a:pPr>
            <a:fld id="{C58DF478-B544-4ED8-9ED4-6A2648E2D233}" type="slidenum">
              <a:rPr lang="en-US" sz="690" noProof="0" smtClean="0">
                <a:solidFill>
                  <a:schemeClr val="tx2"/>
                </a:solidFill>
                <a:latin typeface="+mn-lt"/>
                <a:cs typeface="Aptos" panose="020B0004020202020204" pitchFamily="34" charset="0"/>
              </a:rPr>
              <a:pPr marL="0" indent="0" algn="r">
                <a:spcBef>
                  <a:spcPts val="222"/>
                </a:spcBef>
                <a:buSzPct val="100000"/>
                <a:buFont typeface="Arial"/>
                <a:buNone/>
              </a:pPr>
              <a:t>‹#›</a:t>
            </a:fld>
            <a:endParaRPr lang="en-US" sz="690"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9492255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AED0E-5F3F-3DA1-1988-A897881F226A}"/>
              </a:ext>
            </a:extLst>
          </p:cNvPr>
          <p:cNvSpPr>
            <a:spLocks noGrp="1"/>
          </p:cNvSpPr>
          <p:nvPr>
            <p:ph type="ctrTitle"/>
          </p:nvPr>
        </p:nvSpPr>
        <p:spPr>
          <a:xfrm>
            <a:off x="1238250" y="1122363"/>
            <a:ext cx="7429500" cy="2387600"/>
          </a:xfrm>
        </p:spPr>
        <p:txBody>
          <a:bodyPr anchor="b"/>
          <a:lstStyle>
            <a:lvl1pPr algn="ctr">
              <a:defRPr sz="4875"/>
            </a:lvl1pPr>
          </a:lstStyle>
          <a:p>
            <a:r>
              <a:rPr lang="en-GB"/>
              <a:t>Click to edit Master title style</a:t>
            </a:r>
          </a:p>
        </p:txBody>
      </p:sp>
      <p:sp>
        <p:nvSpPr>
          <p:cNvPr id="3" name="Subtitle 2">
            <a:extLst>
              <a:ext uri="{FF2B5EF4-FFF2-40B4-BE49-F238E27FC236}">
                <a16:creationId xmlns:a16="http://schemas.microsoft.com/office/drawing/2014/main" id="{977AE04D-3281-8978-6DDF-C6B98C4C5404}"/>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GB"/>
              <a:t>Click to edit Master subtitle style</a:t>
            </a:r>
          </a:p>
        </p:txBody>
      </p:sp>
      <p:sp>
        <p:nvSpPr>
          <p:cNvPr id="4" name="Date Placeholder 3">
            <a:extLst>
              <a:ext uri="{FF2B5EF4-FFF2-40B4-BE49-F238E27FC236}">
                <a16:creationId xmlns:a16="http://schemas.microsoft.com/office/drawing/2014/main" id="{A9C3C9AE-E1FB-56D2-DE5F-4A216AD0E001}"/>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5" name="Footer Placeholder 4">
            <a:extLst>
              <a:ext uri="{FF2B5EF4-FFF2-40B4-BE49-F238E27FC236}">
                <a16:creationId xmlns:a16="http://schemas.microsoft.com/office/drawing/2014/main" id="{54BBB001-5CAB-9AE3-2E14-EFCDC26C96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658DF5-E043-E28A-09D0-401B971BB93A}"/>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340812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CCDA1-1C5E-0AB7-3427-D948772B92C4}"/>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847D952-F940-6B92-707E-911968BAA71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FA3F998-A2E0-3BDE-6674-FA243D4EFE43}"/>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5" name="Footer Placeholder 4">
            <a:extLst>
              <a:ext uri="{FF2B5EF4-FFF2-40B4-BE49-F238E27FC236}">
                <a16:creationId xmlns:a16="http://schemas.microsoft.com/office/drawing/2014/main" id="{844C1BFC-B1DB-73F8-9168-54E145738D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A1CEA8-2471-15BF-91E6-25B6A6EB36C5}"/>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36613264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E8C3D4-0AB9-4623-788C-69893A6D4101}"/>
              </a:ext>
            </a:extLst>
          </p:cNvPr>
          <p:cNvSpPr>
            <a:spLocks noGrp="1"/>
          </p:cNvSpPr>
          <p:nvPr>
            <p:ph type="title"/>
          </p:nvPr>
        </p:nvSpPr>
        <p:spPr>
          <a:xfrm>
            <a:off x="675878" y="1709739"/>
            <a:ext cx="8543925" cy="2852737"/>
          </a:xfrm>
        </p:spPr>
        <p:txBody>
          <a:bodyPr anchor="b"/>
          <a:lstStyle>
            <a:lvl1pPr>
              <a:defRPr sz="4875"/>
            </a:lvl1pPr>
          </a:lstStyle>
          <a:p>
            <a:r>
              <a:rPr lang="en-GB"/>
              <a:t>Click to edit Master title style</a:t>
            </a:r>
          </a:p>
        </p:txBody>
      </p:sp>
      <p:sp>
        <p:nvSpPr>
          <p:cNvPr id="3" name="Text Placeholder 2">
            <a:extLst>
              <a:ext uri="{FF2B5EF4-FFF2-40B4-BE49-F238E27FC236}">
                <a16:creationId xmlns:a16="http://schemas.microsoft.com/office/drawing/2014/main" id="{F2C85AFF-0456-5C55-331A-7E53F5B57622}"/>
              </a:ext>
            </a:extLst>
          </p:cNvPr>
          <p:cNvSpPr>
            <a:spLocks noGrp="1"/>
          </p:cNvSpPr>
          <p:nvPr>
            <p:ph type="body" idx="1"/>
          </p:nvPr>
        </p:nvSpPr>
        <p:spPr>
          <a:xfrm>
            <a:off x="675878" y="4589464"/>
            <a:ext cx="8543925" cy="1500187"/>
          </a:xfrm>
        </p:spPr>
        <p:txBody>
          <a:bodyPr/>
          <a:lstStyle>
            <a:lvl1pPr marL="0" indent="0">
              <a:buNone/>
              <a:defRPr sz="1950">
                <a:solidFill>
                  <a:schemeClr val="tx1">
                    <a:tint val="82000"/>
                  </a:schemeClr>
                </a:solidFill>
              </a:defRPr>
            </a:lvl1pPr>
            <a:lvl2pPr marL="371475" indent="0">
              <a:buNone/>
              <a:defRPr sz="1625">
                <a:solidFill>
                  <a:schemeClr val="tx1">
                    <a:tint val="82000"/>
                  </a:schemeClr>
                </a:solidFill>
              </a:defRPr>
            </a:lvl2pPr>
            <a:lvl3pPr marL="742950" indent="0">
              <a:buNone/>
              <a:defRPr sz="1463">
                <a:solidFill>
                  <a:schemeClr val="tx1">
                    <a:tint val="82000"/>
                  </a:schemeClr>
                </a:solidFill>
              </a:defRPr>
            </a:lvl3pPr>
            <a:lvl4pPr marL="1114425" indent="0">
              <a:buNone/>
              <a:defRPr sz="1300">
                <a:solidFill>
                  <a:schemeClr val="tx1">
                    <a:tint val="82000"/>
                  </a:schemeClr>
                </a:solidFill>
              </a:defRPr>
            </a:lvl4pPr>
            <a:lvl5pPr marL="1485900" indent="0">
              <a:buNone/>
              <a:defRPr sz="1300">
                <a:solidFill>
                  <a:schemeClr val="tx1">
                    <a:tint val="82000"/>
                  </a:schemeClr>
                </a:solidFill>
              </a:defRPr>
            </a:lvl5pPr>
            <a:lvl6pPr marL="1857375" indent="0">
              <a:buNone/>
              <a:defRPr sz="1300">
                <a:solidFill>
                  <a:schemeClr val="tx1">
                    <a:tint val="82000"/>
                  </a:schemeClr>
                </a:solidFill>
              </a:defRPr>
            </a:lvl6pPr>
            <a:lvl7pPr marL="2228850" indent="0">
              <a:buNone/>
              <a:defRPr sz="1300">
                <a:solidFill>
                  <a:schemeClr val="tx1">
                    <a:tint val="82000"/>
                  </a:schemeClr>
                </a:solidFill>
              </a:defRPr>
            </a:lvl7pPr>
            <a:lvl8pPr marL="2600325" indent="0">
              <a:buNone/>
              <a:defRPr sz="1300">
                <a:solidFill>
                  <a:schemeClr val="tx1">
                    <a:tint val="82000"/>
                  </a:schemeClr>
                </a:solidFill>
              </a:defRPr>
            </a:lvl8pPr>
            <a:lvl9pPr marL="2971800" indent="0">
              <a:buNone/>
              <a:defRPr sz="13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BAE0DE8-48AB-72B8-E0A3-DA79FFC5D1A5}"/>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5" name="Footer Placeholder 4">
            <a:extLst>
              <a:ext uri="{FF2B5EF4-FFF2-40B4-BE49-F238E27FC236}">
                <a16:creationId xmlns:a16="http://schemas.microsoft.com/office/drawing/2014/main" id="{CF893712-8FD5-30FA-7135-379A1E2EBD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E8C766-FE48-1F2E-6061-D459B02E91BA}"/>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3619865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0"/>
            <a:ext cx="8543925" cy="2852737"/>
          </a:xfrm>
        </p:spPr>
        <p:txBody>
          <a:bodyPr anchor="b"/>
          <a:lstStyle>
            <a:lvl1pPr>
              <a:defRPr sz="4500"/>
            </a:lvl1pPr>
          </a:lstStyle>
          <a:p>
            <a:r>
              <a:rPr lang="en-GB"/>
              <a:t>Click to edit Master title style</a:t>
            </a:r>
            <a:endParaRPr lang="en-US"/>
          </a:p>
        </p:txBody>
      </p:sp>
      <p:sp>
        <p:nvSpPr>
          <p:cNvPr id="3" name="Text Placeholder 2"/>
          <p:cNvSpPr>
            <a:spLocks noGrp="1"/>
          </p:cNvSpPr>
          <p:nvPr>
            <p:ph type="body" idx="1"/>
          </p:nvPr>
        </p:nvSpPr>
        <p:spPr>
          <a:xfrm>
            <a:off x="675881" y="4589466"/>
            <a:ext cx="8543925" cy="1500187"/>
          </a:xfrm>
        </p:spPr>
        <p:txBody>
          <a:bodyPr/>
          <a:lstStyle>
            <a:lvl1pPr marL="0" indent="0">
              <a:buNone/>
              <a:defRPr sz="1800">
                <a:solidFill>
                  <a:schemeClr val="tx1">
                    <a:tint val="82000"/>
                  </a:schemeClr>
                </a:solidFill>
              </a:defRPr>
            </a:lvl1pPr>
            <a:lvl2pPr marL="342886" indent="0">
              <a:buNone/>
              <a:defRPr sz="1500">
                <a:solidFill>
                  <a:schemeClr val="tx1">
                    <a:tint val="82000"/>
                  </a:schemeClr>
                </a:solidFill>
              </a:defRPr>
            </a:lvl2pPr>
            <a:lvl3pPr marL="685772" indent="0">
              <a:buNone/>
              <a:defRPr sz="1350">
                <a:solidFill>
                  <a:schemeClr val="tx1">
                    <a:tint val="82000"/>
                  </a:schemeClr>
                </a:solidFill>
              </a:defRPr>
            </a:lvl3pPr>
            <a:lvl4pPr marL="1028657" indent="0">
              <a:buNone/>
              <a:defRPr sz="1200">
                <a:solidFill>
                  <a:schemeClr val="tx1">
                    <a:tint val="82000"/>
                  </a:schemeClr>
                </a:solidFill>
              </a:defRPr>
            </a:lvl4pPr>
            <a:lvl5pPr marL="1371543" indent="0">
              <a:buNone/>
              <a:defRPr sz="1200">
                <a:solidFill>
                  <a:schemeClr val="tx1">
                    <a:tint val="82000"/>
                  </a:schemeClr>
                </a:solidFill>
              </a:defRPr>
            </a:lvl5pPr>
            <a:lvl6pPr marL="1714428" indent="0">
              <a:buNone/>
              <a:defRPr sz="1200">
                <a:solidFill>
                  <a:schemeClr val="tx1">
                    <a:tint val="82000"/>
                  </a:schemeClr>
                </a:solidFill>
              </a:defRPr>
            </a:lvl6pPr>
            <a:lvl7pPr marL="2057314" indent="0">
              <a:buNone/>
              <a:defRPr sz="1200">
                <a:solidFill>
                  <a:schemeClr val="tx1">
                    <a:tint val="82000"/>
                  </a:schemeClr>
                </a:solidFill>
              </a:defRPr>
            </a:lvl7pPr>
            <a:lvl8pPr marL="2400199" indent="0">
              <a:buNone/>
              <a:defRPr sz="1200">
                <a:solidFill>
                  <a:schemeClr val="tx1">
                    <a:tint val="82000"/>
                  </a:schemeClr>
                </a:solidFill>
              </a:defRPr>
            </a:lvl8pPr>
            <a:lvl9pPr marL="2743085" indent="0">
              <a:buNone/>
              <a:defRPr sz="12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83818461"/>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26E0B-FFB4-E668-72A4-16A518D3657A}"/>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A8656B5-4A86-1961-2960-4C3D9E8978A8}"/>
              </a:ext>
            </a:extLst>
          </p:cNvPr>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E1CFBB58-F332-4D3F-264A-C6D9383AE311}"/>
              </a:ext>
            </a:extLst>
          </p:cNvPr>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B753063E-910C-35EC-1E79-4F5DCEB48ECA}"/>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6" name="Footer Placeholder 5">
            <a:extLst>
              <a:ext uri="{FF2B5EF4-FFF2-40B4-BE49-F238E27FC236}">
                <a16:creationId xmlns:a16="http://schemas.microsoft.com/office/drawing/2014/main" id="{EE2B9380-F5B1-03CA-B332-C09D0DC731B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AC14289-2721-5840-FC7D-2D32F7EDCB4F}"/>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7016791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5605D-3CBA-EBC2-8A87-E94E19B6B95B}"/>
              </a:ext>
            </a:extLst>
          </p:cNvPr>
          <p:cNvSpPr>
            <a:spLocks noGrp="1"/>
          </p:cNvSpPr>
          <p:nvPr>
            <p:ph type="title"/>
          </p:nvPr>
        </p:nvSpPr>
        <p:spPr>
          <a:xfrm>
            <a:off x="682328" y="365126"/>
            <a:ext cx="8543925"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75243C5-2D96-9C5E-BAD9-80ED78B7A9D6}"/>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GB"/>
              <a:t>Click to edit Master text styles</a:t>
            </a:r>
          </a:p>
        </p:txBody>
      </p:sp>
      <p:sp>
        <p:nvSpPr>
          <p:cNvPr id="4" name="Content Placeholder 3">
            <a:extLst>
              <a:ext uri="{FF2B5EF4-FFF2-40B4-BE49-F238E27FC236}">
                <a16:creationId xmlns:a16="http://schemas.microsoft.com/office/drawing/2014/main" id="{AD981DE8-3936-7D9A-A317-BD41BB7D57B4}"/>
              </a:ext>
            </a:extLst>
          </p:cNvPr>
          <p:cNvSpPr>
            <a:spLocks noGrp="1"/>
          </p:cNvSpPr>
          <p:nvPr>
            <p:ph sz="half" idx="2"/>
          </p:nvPr>
        </p:nvSpPr>
        <p:spPr>
          <a:xfrm>
            <a:off x="682328" y="2505075"/>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8C1D896B-937C-33A8-797E-C582FD6F3886}"/>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GB"/>
              <a:t>Click to edit Master text styles</a:t>
            </a:r>
          </a:p>
        </p:txBody>
      </p:sp>
      <p:sp>
        <p:nvSpPr>
          <p:cNvPr id="6" name="Content Placeholder 5">
            <a:extLst>
              <a:ext uri="{FF2B5EF4-FFF2-40B4-BE49-F238E27FC236}">
                <a16:creationId xmlns:a16="http://schemas.microsoft.com/office/drawing/2014/main" id="{2631A0B1-DFB4-7430-0371-183D965F7104}"/>
              </a:ext>
            </a:extLst>
          </p:cNvPr>
          <p:cNvSpPr>
            <a:spLocks noGrp="1"/>
          </p:cNvSpPr>
          <p:nvPr>
            <p:ph sz="quarter" idx="4"/>
          </p:nvPr>
        </p:nvSpPr>
        <p:spPr>
          <a:xfrm>
            <a:off x="5014913" y="2505075"/>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63BE50E1-0137-F35F-744F-F0459C750835}"/>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8" name="Footer Placeholder 7">
            <a:extLst>
              <a:ext uri="{FF2B5EF4-FFF2-40B4-BE49-F238E27FC236}">
                <a16:creationId xmlns:a16="http://schemas.microsoft.com/office/drawing/2014/main" id="{2DE88C75-C616-8C0D-4DC3-5B1C2A0F69A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30B927B-36C2-5FCF-62D4-53840EA7CA05}"/>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0855735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D1EB3-2DCA-58A6-1AE3-F61D96892FA0}"/>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15788972-945F-C4E0-9447-2CFDE5135776}"/>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4" name="Footer Placeholder 3">
            <a:extLst>
              <a:ext uri="{FF2B5EF4-FFF2-40B4-BE49-F238E27FC236}">
                <a16:creationId xmlns:a16="http://schemas.microsoft.com/office/drawing/2014/main" id="{95C1493E-BD34-7C58-3D21-ACB0736C1A8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C05C47A-BF9C-0355-B3BE-BA91881ACED1}"/>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37130827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97A9E5-EC4D-85ED-2728-06B9867E06AC}"/>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3" name="Footer Placeholder 2">
            <a:extLst>
              <a:ext uri="{FF2B5EF4-FFF2-40B4-BE49-F238E27FC236}">
                <a16:creationId xmlns:a16="http://schemas.microsoft.com/office/drawing/2014/main" id="{FB4915AE-8981-C25F-5E2A-98EA8626B8D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EE54D72-1871-3835-504B-92A317A68395}"/>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7758671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33667-FBDE-B53A-8A6C-FED43324062B}"/>
              </a:ext>
            </a:extLst>
          </p:cNvPr>
          <p:cNvSpPr>
            <a:spLocks noGrp="1"/>
          </p:cNvSpPr>
          <p:nvPr>
            <p:ph type="title"/>
          </p:nvPr>
        </p:nvSpPr>
        <p:spPr>
          <a:xfrm>
            <a:off x="682328" y="457200"/>
            <a:ext cx="3194943" cy="1600200"/>
          </a:xfrm>
        </p:spPr>
        <p:txBody>
          <a:bodyPr anchor="b"/>
          <a:lstStyle>
            <a:lvl1pPr>
              <a:defRPr sz="2600"/>
            </a:lvl1pPr>
          </a:lstStyle>
          <a:p>
            <a:r>
              <a:rPr lang="en-GB"/>
              <a:t>Click to edit Master title style</a:t>
            </a:r>
          </a:p>
        </p:txBody>
      </p:sp>
      <p:sp>
        <p:nvSpPr>
          <p:cNvPr id="3" name="Content Placeholder 2">
            <a:extLst>
              <a:ext uri="{FF2B5EF4-FFF2-40B4-BE49-F238E27FC236}">
                <a16:creationId xmlns:a16="http://schemas.microsoft.com/office/drawing/2014/main" id="{21F91BB0-3EE2-5C9A-BE84-CC9ECD8F82A3}"/>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3BD46A6C-96DC-77A0-8981-A9FE36D90A9E}"/>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GB"/>
              <a:t>Click to edit Master text styles</a:t>
            </a:r>
          </a:p>
        </p:txBody>
      </p:sp>
      <p:sp>
        <p:nvSpPr>
          <p:cNvPr id="5" name="Date Placeholder 4">
            <a:extLst>
              <a:ext uri="{FF2B5EF4-FFF2-40B4-BE49-F238E27FC236}">
                <a16:creationId xmlns:a16="http://schemas.microsoft.com/office/drawing/2014/main" id="{E898BF9E-CC73-0E14-9D98-666423D3AE39}"/>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6" name="Footer Placeholder 5">
            <a:extLst>
              <a:ext uri="{FF2B5EF4-FFF2-40B4-BE49-F238E27FC236}">
                <a16:creationId xmlns:a16="http://schemas.microsoft.com/office/drawing/2014/main" id="{28CE55DF-0F66-04B4-C17C-F7829DA8CCD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BA29419-37E2-8CF0-EAE8-DF9B9E34EBF1}"/>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14685071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B62EE-5562-0E31-2474-612CBDF86063}"/>
              </a:ext>
            </a:extLst>
          </p:cNvPr>
          <p:cNvSpPr>
            <a:spLocks noGrp="1"/>
          </p:cNvSpPr>
          <p:nvPr>
            <p:ph type="title"/>
          </p:nvPr>
        </p:nvSpPr>
        <p:spPr>
          <a:xfrm>
            <a:off x="682328" y="457200"/>
            <a:ext cx="3194943" cy="1600200"/>
          </a:xfrm>
        </p:spPr>
        <p:txBody>
          <a:bodyPr anchor="b"/>
          <a:lstStyle>
            <a:lvl1pPr>
              <a:defRPr sz="2600"/>
            </a:lvl1pPr>
          </a:lstStyle>
          <a:p>
            <a:r>
              <a:rPr lang="en-GB"/>
              <a:t>Click to edit Master title style</a:t>
            </a:r>
          </a:p>
        </p:txBody>
      </p:sp>
      <p:sp>
        <p:nvSpPr>
          <p:cNvPr id="3" name="Picture Placeholder 2">
            <a:extLst>
              <a:ext uri="{FF2B5EF4-FFF2-40B4-BE49-F238E27FC236}">
                <a16:creationId xmlns:a16="http://schemas.microsoft.com/office/drawing/2014/main" id="{7FD6A603-9D9C-AB2F-1128-5EBF90ED27CC}"/>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GB"/>
          </a:p>
        </p:txBody>
      </p:sp>
      <p:sp>
        <p:nvSpPr>
          <p:cNvPr id="4" name="Text Placeholder 3">
            <a:extLst>
              <a:ext uri="{FF2B5EF4-FFF2-40B4-BE49-F238E27FC236}">
                <a16:creationId xmlns:a16="http://schemas.microsoft.com/office/drawing/2014/main" id="{2DF97977-C0A3-B207-FF17-A6687ACC2CAE}"/>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GB"/>
              <a:t>Click to edit Master text styles</a:t>
            </a:r>
          </a:p>
        </p:txBody>
      </p:sp>
      <p:sp>
        <p:nvSpPr>
          <p:cNvPr id="5" name="Date Placeholder 4">
            <a:extLst>
              <a:ext uri="{FF2B5EF4-FFF2-40B4-BE49-F238E27FC236}">
                <a16:creationId xmlns:a16="http://schemas.microsoft.com/office/drawing/2014/main" id="{081D7AEB-18FD-C61D-6958-790095DD9454}"/>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6" name="Footer Placeholder 5">
            <a:extLst>
              <a:ext uri="{FF2B5EF4-FFF2-40B4-BE49-F238E27FC236}">
                <a16:creationId xmlns:a16="http://schemas.microsoft.com/office/drawing/2014/main" id="{7ED365D3-3277-23F3-F87C-2380E8BEE93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BD7404D-A3D2-AFAA-6872-E96471A40E6F}"/>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3037575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360DC-DF53-AD3E-2E86-3D915AF7B599}"/>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E346BA9-92DB-C94D-0011-F44F65556CE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949864E-6683-B51A-6E34-3B6DD781C4A7}"/>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5" name="Footer Placeholder 4">
            <a:extLst>
              <a:ext uri="{FF2B5EF4-FFF2-40B4-BE49-F238E27FC236}">
                <a16:creationId xmlns:a16="http://schemas.microsoft.com/office/drawing/2014/main" id="{4026F3C9-A0B0-DDA4-DE6A-B75F5A0C20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FD289D-785F-6098-D86D-E6C6E74A89CE}"/>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3103275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554E8F-16ED-BA5B-E3F8-8DF432FFBF06}"/>
              </a:ext>
            </a:extLst>
          </p:cNvPr>
          <p:cNvSpPr>
            <a:spLocks noGrp="1"/>
          </p:cNvSpPr>
          <p:nvPr>
            <p:ph type="title" orient="vert"/>
          </p:nvPr>
        </p:nvSpPr>
        <p:spPr>
          <a:xfrm>
            <a:off x="7088981" y="365125"/>
            <a:ext cx="2135981"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CC8D62CB-3FD5-FE7B-4B81-85A9B0727610}"/>
              </a:ext>
            </a:extLst>
          </p:cNvPr>
          <p:cNvSpPr>
            <a:spLocks noGrp="1"/>
          </p:cNvSpPr>
          <p:nvPr>
            <p:ph type="body" orient="vert" idx="1"/>
          </p:nvPr>
        </p:nvSpPr>
        <p:spPr>
          <a:xfrm>
            <a:off x="681037"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D26ECDE-7C3B-7596-15A4-E67228FD3724}"/>
              </a:ext>
            </a:extLst>
          </p:cNvPr>
          <p:cNvSpPr>
            <a:spLocks noGrp="1"/>
          </p:cNvSpPr>
          <p:nvPr>
            <p:ph type="dt" sz="half" idx="10"/>
          </p:nvPr>
        </p:nvSpPr>
        <p:spPr/>
        <p:txBody>
          <a:bodyPr/>
          <a:lstStyle/>
          <a:p>
            <a:fld id="{650F89BF-DA00-431A-B220-4831D4290998}" type="datetimeFigureOut">
              <a:rPr lang="en-GB" smtClean="0"/>
              <a:t>22/05/2026</a:t>
            </a:fld>
            <a:endParaRPr lang="en-GB"/>
          </a:p>
        </p:txBody>
      </p:sp>
      <p:sp>
        <p:nvSpPr>
          <p:cNvPr id="5" name="Footer Placeholder 4">
            <a:extLst>
              <a:ext uri="{FF2B5EF4-FFF2-40B4-BE49-F238E27FC236}">
                <a16:creationId xmlns:a16="http://schemas.microsoft.com/office/drawing/2014/main" id="{2CF9F3F4-EF97-CF5B-ABBE-044E0BE63F4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A095C4-D60C-80A6-EF4B-4188BD38022B}"/>
              </a:ext>
            </a:extLst>
          </p:cNvPr>
          <p:cNvSpPr>
            <a:spLocks noGrp="1"/>
          </p:cNvSpPr>
          <p:nvPr>
            <p:ph type="sldNum" sz="quarter" idx="12"/>
          </p:nvPr>
        </p:nvSpPr>
        <p:spPr/>
        <p:txBody>
          <a:bodyPr/>
          <a:lstStyle/>
          <a:p>
            <a:fld id="{3CC949A5-E154-4841-9AC5-726FAC9042DB}" type="slidenum">
              <a:rPr lang="en-GB" smtClean="0"/>
              <a:t>‹#›</a:t>
            </a:fld>
            <a:endParaRPr lang="en-GB"/>
          </a:p>
        </p:txBody>
      </p:sp>
    </p:spTree>
    <p:extLst>
      <p:ext uri="{BB962C8B-B14F-4D97-AF65-F5344CB8AC3E}">
        <p14:creationId xmlns:p14="http://schemas.microsoft.com/office/powerpoint/2010/main" val="21397403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Content with Pictur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371475" y="457203"/>
            <a:ext cx="5755865" cy="968895"/>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371476" y="1596047"/>
            <a:ext cx="5755866" cy="4686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F3CAD5B-18BB-E21E-3A4C-7BAACB8519A4}"/>
              </a:ext>
            </a:extLst>
          </p:cNvPr>
          <p:cNvSpPr>
            <a:spLocks noGrp="1"/>
          </p:cNvSpPr>
          <p:nvPr>
            <p:ph type="dt" sz="half" idx="15"/>
          </p:nvPr>
        </p:nvSpPr>
        <p:spPr>
          <a:xfrm>
            <a:off x="371475" y="6397589"/>
            <a:ext cx="2959994" cy="365125"/>
          </a:xfrm>
        </p:spPr>
        <p:txBody>
          <a:bodyPr/>
          <a:lstStyle/>
          <a:p>
            <a:fld id="{6680B6FE-65B2-439C-A510-29C1D5265E18}" type="datetime1">
              <a:rPr lang="en-US" smtClean="0"/>
              <a:t>5/22/2026</a:t>
            </a:fld>
            <a:endParaRPr lang="en-US"/>
          </a:p>
        </p:txBody>
      </p:sp>
      <p:sp>
        <p:nvSpPr>
          <p:cNvPr id="9" name="Footer Placeholder 8">
            <a:extLst>
              <a:ext uri="{FF2B5EF4-FFF2-40B4-BE49-F238E27FC236}">
                <a16:creationId xmlns:a16="http://schemas.microsoft.com/office/drawing/2014/main" id="{820916D3-99FA-E971-607F-14E290E58854}"/>
              </a:ext>
            </a:extLst>
          </p:cNvPr>
          <p:cNvSpPr>
            <a:spLocks noGrp="1"/>
          </p:cNvSpPr>
          <p:nvPr>
            <p:ph type="ftr" sz="quarter" idx="16"/>
          </p:nvPr>
        </p:nvSpPr>
        <p:spPr>
          <a:xfrm>
            <a:off x="3494837" y="6397959"/>
            <a:ext cx="2428411" cy="365125"/>
          </a:xfrm>
        </p:spPr>
        <p:txBody>
          <a:bodyPr/>
          <a:lstStyle/>
          <a:p>
            <a:r>
              <a:rPr lang="en-US"/>
              <a:t>Sample Footer Text</a:t>
            </a:r>
          </a:p>
        </p:txBody>
      </p:sp>
      <p:sp>
        <p:nvSpPr>
          <p:cNvPr id="10" name="Slide Number Placeholder 9">
            <a:extLst>
              <a:ext uri="{FF2B5EF4-FFF2-40B4-BE49-F238E27FC236}">
                <a16:creationId xmlns:a16="http://schemas.microsoft.com/office/drawing/2014/main" id="{BBDEAB8E-8806-A459-E320-4CA2B455BFD7}"/>
              </a:ext>
            </a:extLst>
          </p:cNvPr>
          <p:cNvSpPr>
            <a:spLocks noGrp="1"/>
          </p:cNvSpPr>
          <p:nvPr>
            <p:ph type="sldNum" sz="quarter" idx="17"/>
          </p:nvPr>
        </p:nvSpPr>
        <p:spPr>
          <a:xfrm>
            <a:off x="5923248" y="6397959"/>
            <a:ext cx="406170" cy="364755"/>
          </a:xfrm>
        </p:spPr>
        <p:txBody>
          <a:bodyPr/>
          <a:lstStyle/>
          <a:p>
            <a:fld id="{CC057153-B650-4DEB-B370-79DDCFDCE934}" type="slidenum">
              <a:rPr lang="en-US" smtClean="0"/>
              <a:t>‹#›</a:t>
            </a:fld>
            <a:endParaRPr lang="en-US"/>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6574534" y="0"/>
            <a:ext cx="3331467" cy="6858000"/>
          </a:xfrm>
          <a:blipFill>
            <a:blip r:embed="rId2">
              <a:alphaModFix amt="70000"/>
            </a:blip>
            <a:stretch>
              <a:fillRect/>
            </a:stretch>
          </a:blipFill>
        </p:spPr>
        <p:txBody>
          <a:bodyPr/>
          <a:lstStyle>
            <a:lvl1pPr marL="0" indent="0">
              <a:buNone/>
              <a:defRPr/>
            </a:lvl1pPr>
          </a:lstStyle>
          <a:p>
            <a:r>
              <a:rPr lang="en-US" dirty="0"/>
              <a:t> </a:t>
            </a:r>
          </a:p>
        </p:txBody>
      </p:sp>
    </p:spTree>
    <p:extLst>
      <p:ext uri="{BB962C8B-B14F-4D97-AF65-F5344CB8AC3E}">
        <p14:creationId xmlns:p14="http://schemas.microsoft.com/office/powerpoint/2010/main" val="9785917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AB408-A402-4E6E-AA9C-73FDCCF02A31}"/>
              </a:ext>
            </a:extLst>
          </p:cNvPr>
          <p:cNvSpPr>
            <a:spLocks noGrp="1"/>
          </p:cNvSpPr>
          <p:nvPr>
            <p:ph type="ctrTitle"/>
          </p:nvPr>
        </p:nvSpPr>
        <p:spPr>
          <a:xfrm>
            <a:off x="1238250" y="1122363"/>
            <a:ext cx="7429500" cy="2387600"/>
          </a:xfrm>
        </p:spPr>
        <p:txBody>
          <a:bodyPr anchor="b"/>
          <a:lstStyle>
            <a:lvl1pPr algn="ctr">
              <a:defRPr sz="4875"/>
            </a:lvl1pPr>
          </a:lstStyle>
          <a:p>
            <a:r>
              <a:rPr lang="en-GB"/>
              <a:t>Click to edit Master title style</a:t>
            </a:r>
          </a:p>
        </p:txBody>
      </p:sp>
      <p:sp>
        <p:nvSpPr>
          <p:cNvPr id="3" name="Subtitle 2">
            <a:extLst>
              <a:ext uri="{FF2B5EF4-FFF2-40B4-BE49-F238E27FC236}">
                <a16:creationId xmlns:a16="http://schemas.microsoft.com/office/drawing/2014/main" id="{63E11192-5E64-4782-8D8E-E3EBB47FE923}"/>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GB"/>
              <a:t>Click to edit Master subtitle style</a:t>
            </a:r>
          </a:p>
        </p:txBody>
      </p:sp>
      <p:sp>
        <p:nvSpPr>
          <p:cNvPr id="4" name="Date Placeholder 3">
            <a:extLst>
              <a:ext uri="{FF2B5EF4-FFF2-40B4-BE49-F238E27FC236}">
                <a16:creationId xmlns:a16="http://schemas.microsoft.com/office/drawing/2014/main" id="{C69C101B-FF96-49B8-9DDC-50B4CDBF41A2}"/>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5" name="Footer Placeholder 4">
            <a:extLst>
              <a:ext uri="{FF2B5EF4-FFF2-40B4-BE49-F238E27FC236}">
                <a16:creationId xmlns:a16="http://schemas.microsoft.com/office/drawing/2014/main" id="{6B863E40-8D47-4222-A3F1-2B51D3CDA6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9B6181-2C54-42D6-9906-7C74A257E4DD}"/>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1342752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87001525"/>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B68DB-931C-4739-8FDE-54FB3B80165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D98103E-8B09-43C8-A8C8-154E835DADD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5C1AEBD-838A-4E41-819D-A2B7CC3AC6C6}"/>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5" name="Footer Placeholder 4">
            <a:extLst>
              <a:ext uri="{FF2B5EF4-FFF2-40B4-BE49-F238E27FC236}">
                <a16:creationId xmlns:a16="http://schemas.microsoft.com/office/drawing/2014/main" id="{4C2911E0-AE17-4C48-BA0C-B7DF1BD3E6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811116-3D56-4642-BC63-3911051199CC}"/>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2154814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86D12-13A7-4B92-900E-A7F19C6BCD6E}"/>
              </a:ext>
            </a:extLst>
          </p:cNvPr>
          <p:cNvSpPr>
            <a:spLocks noGrp="1"/>
          </p:cNvSpPr>
          <p:nvPr>
            <p:ph type="title"/>
          </p:nvPr>
        </p:nvSpPr>
        <p:spPr>
          <a:xfrm>
            <a:off x="675878" y="1709739"/>
            <a:ext cx="8543925" cy="2852737"/>
          </a:xfrm>
        </p:spPr>
        <p:txBody>
          <a:bodyPr anchor="b"/>
          <a:lstStyle>
            <a:lvl1pPr>
              <a:defRPr sz="4875"/>
            </a:lvl1pPr>
          </a:lstStyle>
          <a:p>
            <a:r>
              <a:rPr lang="en-GB"/>
              <a:t>Click to edit Master title style</a:t>
            </a:r>
          </a:p>
        </p:txBody>
      </p:sp>
      <p:sp>
        <p:nvSpPr>
          <p:cNvPr id="3" name="Text Placeholder 2">
            <a:extLst>
              <a:ext uri="{FF2B5EF4-FFF2-40B4-BE49-F238E27FC236}">
                <a16:creationId xmlns:a16="http://schemas.microsoft.com/office/drawing/2014/main" id="{68E5F215-6B66-4E88-8946-76EC8D012EC6}"/>
              </a:ext>
            </a:extLst>
          </p:cNvPr>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B3095BC-DD0E-4203-AE48-FD43F5DE95B0}"/>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5" name="Footer Placeholder 4">
            <a:extLst>
              <a:ext uri="{FF2B5EF4-FFF2-40B4-BE49-F238E27FC236}">
                <a16:creationId xmlns:a16="http://schemas.microsoft.com/office/drawing/2014/main" id="{B6875D0E-DE60-483F-BCA3-64663FA31B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1188A3B-0F00-4B9D-9006-E9D252786E44}"/>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4124276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2096E-64E8-4124-92FF-D00AC43A9D17}"/>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0B0D70E-6DE8-4E17-820C-FE879F92E633}"/>
              </a:ext>
            </a:extLst>
          </p:cNvPr>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3244C15A-EB35-4394-97ED-3B9AD659F236}"/>
              </a:ext>
            </a:extLst>
          </p:cNvPr>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5D96299-75A4-4018-9D22-64A66881E1AA}"/>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6" name="Footer Placeholder 5">
            <a:extLst>
              <a:ext uri="{FF2B5EF4-FFF2-40B4-BE49-F238E27FC236}">
                <a16:creationId xmlns:a16="http://schemas.microsoft.com/office/drawing/2014/main" id="{0F306572-6350-4EC3-8325-537A2F9AAB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EE1A241-FA6B-497A-A184-51B053FFF55F}"/>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9310694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5A2D4-FBDA-42A0-8E24-9FC8B8915D0D}"/>
              </a:ext>
            </a:extLst>
          </p:cNvPr>
          <p:cNvSpPr>
            <a:spLocks noGrp="1"/>
          </p:cNvSpPr>
          <p:nvPr>
            <p:ph type="title"/>
          </p:nvPr>
        </p:nvSpPr>
        <p:spPr>
          <a:xfrm>
            <a:off x="682328" y="365126"/>
            <a:ext cx="8543925"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3E523740-C73C-452F-B6EB-8B2FAE176131}"/>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GB"/>
              <a:t>Click to edit Master text styles</a:t>
            </a:r>
          </a:p>
        </p:txBody>
      </p:sp>
      <p:sp>
        <p:nvSpPr>
          <p:cNvPr id="4" name="Content Placeholder 3">
            <a:extLst>
              <a:ext uri="{FF2B5EF4-FFF2-40B4-BE49-F238E27FC236}">
                <a16:creationId xmlns:a16="http://schemas.microsoft.com/office/drawing/2014/main" id="{EA30FC37-EABE-461A-ADED-09467021E449}"/>
              </a:ext>
            </a:extLst>
          </p:cNvPr>
          <p:cNvSpPr>
            <a:spLocks noGrp="1"/>
          </p:cNvSpPr>
          <p:nvPr>
            <p:ph sz="half" idx="2"/>
          </p:nvPr>
        </p:nvSpPr>
        <p:spPr>
          <a:xfrm>
            <a:off x="682328" y="2505075"/>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62A28B7F-573D-436E-A081-D0BB48B0BA6C}"/>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GB"/>
              <a:t>Click to edit Master text styles</a:t>
            </a:r>
          </a:p>
        </p:txBody>
      </p:sp>
      <p:sp>
        <p:nvSpPr>
          <p:cNvPr id="6" name="Content Placeholder 5">
            <a:extLst>
              <a:ext uri="{FF2B5EF4-FFF2-40B4-BE49-F238E27FC236}">
                <a16:creationId xmlns:a16="http://schemas.microsoft.com/office/drawing/2014/main" id="{6F8C7D78-F541-41B2-93B1-88AAB6626BE4}"/>
              </a:ext>
            </a:extLst>
          </p:cNvPr>
          <p:cNvSpPr>
            <a:spLocks noGrp="1"/>
          </p:cNvSpPr>
          <p:nvPr>
            <p:ph sz="quarter" idx="4"/>
          </p:nvPr>
        </p:nvSpPr>
        <p:spPr>
          <a:xfrm>
            <a:off x="5014913" y="2505075"/>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3042247-C5DC-45AD-9411-28200FD267A6}"/>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8" name="Footer Placeholder 7">
            <a:extLst>
              <a:ext uri="{FF2B5EF4-FFF2-40B4-BE49-F238E27FC236}">
                <a16:creationId xmlns:a16="http://schemas.microsoft.com/office/drawing/2014/main" id="{17B62C06-6C10-4DB8-A9CD-4FE27013648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09D15ED-E61F-46DC-ACD9-CA6F185760AF}"/>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5018094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EEF68-9BFE-43D9-9DDF-1E2AB6F4AEF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00CCC99-7DF1-4156-9469-9BB4B16C0CB0}"/>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4" name="Footer Placeholder 3">
            <a:extLst>
              <a:ext uri="{FF2B5EF4-FFF2-40B4-BE49-F238E27FC236}">
                <a16:creationId xmlns:a16="http://schemas.microsoft.com/office/drawing/2014/main" id="{35C8D7E5-D222-4677-B5B7-9C57985FFF7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AF990CE-D12A-40DB-AA7A-496BA9330F56}"/>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68467839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7126BD-1E92-44CD-B819-8F5A1DE41CBA}"/>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3" name="Footer Placeholder 2">
            <a:extLst>
              <a:ext uri="{FF2B5EF4-FFF2-40B4-BE49-F238E27FC236}">
                <a16:creationId xmlns:a16="http://schemas.microsoft.com/office/drawing/2014/main" id="{F25C249F-FA78-45CB-82F8-91B0C86A5A0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0461A14-A685-40A7-9AD8-85713A5A3518}"/>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6669797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48D7B-0354-4FFF-9229-7B3E6649F828}"/>
              </a:ext>
            </a:extLst>
          </p:cNvPr>
          <p:cNvSpPr>
            <a:spLocks noGrp="1"/>
          </p:cNvSpPr>
          <p:nvPr>
            <p:ph type="title"/>
          </p:nvPr>
        </p:nvSpPr>
        <p:spPr>
          <a:xfrm>
            <a:off x="682328" y="457200"/>
            <a:ext cx="3194943" cy="1600200"/>
          </a:xfrm>
        </p:spPr>
        <p:txBody>
          <a:bodyPr anchor="b"/>
          <a:lstStyle>
            <a:lvl1pPr>
              <a:defRPr sz="2600"/>
            </a:lvl1pPr>
          </a:lstStyle>
          <a:p>
            <a:r>
              <a:rPr lang="en-GB"/>
              <a:t>Click to edit Master title style</a:t>
            </a:r>
          </a:p>
        </p:txBody>
      </p:sp>
      <p:sp>
        <p:nvSpPr>
          <p:cNvPr id="3" name="Content Placeholder 2">
            <a:extLst>
              <a:ext uri="{FF2B5EF4-FFF2-40B4-BE49-F238E27FC236}">
                <a16:creationId xmlns:a16="http://schemas.microsoft.com/office/drawing/2014/main" id="{ED55C5DF-CF10-4C69-82D6-D886DA41A1AE}"/>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3A50266A-8BEE-4386-943A-101AE569EFC9}"/>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GB"/>
              <a:t>Click to edit Master text styles</a:t>
            </a:r>
          </a:p>
        </p:txBody>
      </p:sp>
      <p:sp>
        <p:nvSpPr>
          <p:cNvPr id="5" name="Date Placeholder 4">
            <a:extLst>
              <a:ext uri="{FF2B5EF4-FFF2-40B4-BE49-F238E27FC236}">
                <a16:creationId xmlns:a16="http://schemas.microsoft.com/office/drawing/2014/main" id="{13B944D8-AD64-419B-B351-74AA66E5520A}"/>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6" name="Footer Placeholder 5">
            <a:extLst>
              <a:ext uri="{FF2B5EF4-FFF2-40B4-BE49-F238E27FC236}">
                <a16:creationId xmlns:a16="http://schemas.microsoft.com/office/drawing/2014/main" id="{47746DC4-DDCF-4995-9921-49808018F0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79F5011-CCA0-4477-8B37-242080E0A557}"/>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14258257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C0C8C-F3FB-4116-AD9C-1E2D30C38285}"/>
              </a:ext>
            </a:extLst>
          </p:cNvPr>
          <p:cNvSpPr>
            <a:spLocks noGrp="1"/>
          </p:cNvSpPr>
          <p:nvPr>
            <p:ph type="title"/>
          </p:nvPr>
        </p:nvSpPr>
        <p:spPr>
          <a:xfrm>
            <a:off x="682328" y="457200"/>
            <a:ext cx="3194943" cy="1600200"/>
          </a:xfrm>
        </p:spPr>
        <p:txBody>
          <a:bodyPr anchor="b"/>
          <a:lstStyle>
            <a:lvl1pPr>
              <a:defRPr sz="2600"/>
            </a:lvl1pPr>
          </a:lstStyle>
          <a:p>
            <a:r>
              <a:rPr lang="en-GB"/>
              <a:t>Click to edit Master title style</a:t>
            </a:r>
          </a:p>
        </p:txBody>
      </p:sp>
      <p:sp>
        <p:nvSpPr>
          <p:cNvPr id="3" name="Picture Placeholder 2">
            <a:extLst>
              <a:ext uri="{FF2B5EF4-FFF2-40B4-BE49-F238E27FC236}">
                <a16:creationId xmlns:a16="http://schemas.microsoft.com/office/drawing/2014/main" id="{9198E236-E249-46E8-B779-C76EEE72E36A}"/>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GB"/>
          </a:p>
        </p:txBody>
      </p:sp>
      <p:sp>
        <p:nvSpPr>
          <p:cNvPr id="4" name="Text Placeholder 3">
            <a:extLst>
              <a:ext uri="{FF2B5EF4-FFF2-40B4-BE49-F238E27FC236}">
                <a16:creationId xmlns:a16="http://schemas.microsoft.com/office/drawing/2014/main" id="{12D25828-187F-44AD-93A5-A31B11474AB0}"/>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GB"/>
              <a:t>Click to edit Master text styles</a:t>
            </a:r>
          </a:p>
        </p:txBody>
      </p:sp>
      <p:sp>
        <p:nvSpPr>
          <p:cNvPr id="5" name="Date Placeholder 4">
            <a:extLst>
              <a:ext uri="{FF2B5EF4-FFF2-40B4-BE49-F238E27FC236}">
                <a16:creationId xmlns:a16="http://schemas.microsoft.com/office/drawing/2014/main" id="{E0D1D2BE-3C03-4438-8A8E-74E4EA8F2635}"/>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6" name="Footer Placeholder 5">
            <a:extLst>
              <a:ext uri="{FF2B5EF4-FFF2-40B4-BE49-F238E27FC236}">
                <a16:creationId xmlns:a16="http://schemas.microsoft.com/office/drawing/2014/main" id="{DA5C8552-98B5-4B01-8FFE-04E6C0E3E01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221909A-822D-46D7-9016-7931051D477B}"/>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204202214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2D222-D776-4F30-A775-5C66D1FC3AEB}"/>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7CB85B3-CFFF-4FF9-9594-AD682A95257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7104450-7DE9-4753-9B27-57D99125E42B}"/>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5" name="Footer Placeholder 4">
            <a:extLst>
              <a:ext uri="{FF2B5EF4-FFF2-40B4-BE49-F238E27FC236}">
                <a16:creationId xmlns:a16="http://schemas.microsoft.com/office/drawing/2014/main" id="{F6A596F1-2087-4C9A-BF93-121C72888D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B9E353-8294-41BE-B059-FD2119031BD9}"/>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119356236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1E7E11-9712-4650-8420-636D9038F3CA}"/>
              </a:ext>
            </a:extLst>
          </p:cNvPr>
          <p:cNvSpPr>
            <a:spLocks noGrp="1"/>
          </p:cNvSpPr>
          <p:nvPr>
            <p:ph type="title" orient="vert"/>
          </p:nvPr>
        </p:nvSpPr>
        <p:spPr>
          <a:xfrm>
            <a:off x="7088981" y="365125"/>
            <a:ext cx="2135981"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D0C1DA81-5E9C-4562-BD75-329D1BB588FA}"/>
              </a:ext>
            </a:extLst>
          </p:cNvPr>
          <p:cNvSpPr>
            <a:spLocks noGrp="1"/>
          </p:cNvSpPr>
          <p:nvPr>
            <p:ph type="body" orient="vert" idx="1"/>
          </p:nvPr>
        </p:nvSpPr>
        <p:spPr>
          <a:xfrm>
            <a:off x="681037"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D22667C-6F0E-4B3A-8326-872B2A7D3167}"/>
              </a:ext>
            </a:extLst>
          </p:cNvPr>
          <p:cNvSpPr>
            <a:spLocks noGrp="1"/>
          </p:cNvSpPr>
          <p:nvPr>
            <p:ph type="dt" sz="half" idx="10"/>
          </p:nvPr>
        </p:nvSpPr>
        <p:spPr/>
        <p:txBody>
          <a:bodyPr/>
          <a:lstStyle/>
          <a:p>
            <a:fld id="{96F9A2B8-676B-422E-8C29-90ACEA448897}" type="datetimeFigureOut">
              <a:rPr lang="en-GB" smtClean="0"/>
              <a:t>22/05/2026</a:t>
            </a:fld>
            <a:endParaRPr lang="en-GB"/>
          </a:p>
        </p:txBody>
      </p:sp>
      <p:sp>
        <p:nvSpPr>
          <p:cNvPr id="5" name="Footer Placeholder 4">
            <a:extLst>
              <a:ext uri="{FF2B5EF4-FFF2-40B4-BE49-F238E27FC236}">
                <a16:creationId xmlns:a16="http://schemas.microsoft.com/office/drawing/2014/main" id="{1EF0239A-EE73-47EE-9B10-7F7B7C0A9F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750E63-4EB1-4214-943A-7276BC6C3873}"/>
              </a:ext>
            </a:extLst>
          </p:cNvPr>
          <p:cNvSpPr>
            <a:spLocks noGrp="1"/>
          </p:cNvSpPr>
          <p:nvPr>
            <p:ph type="sldNum" sz="quarter" idx="12"/>
          </p:nvPr>
        </p:nvSpPr>
        <p:spPr/>
        <p:txBody>
          <a:bodyPr/>
          <a:lstStyle/>
          <a:p>
            <a:fld id="{F0AFCA13-5457-4C71-8768-DFF64AA109DB}" type="slidenum">
              <a:rPr lang="en-GB" smtClean="0"/>
              <a:t>‹#›</a:t>
            </a:fld>
            <a:endParaRPr lang="en-GB"/>
          </a:p>
        </p:txBody>
      </p:sp>
    </p:spTree>
    <p:extLst>
      <p:ext uri="{BB962C8B-B14F-4D97-AF65-F5344CB8AC3E}">
        <p14:creationId xmlns:p14="http://schemas.microsoft.com/office/powerpoint/2010/main" val="3659671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0" y="365127"/>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0" y="1681164"/>
            <a:ext cx="4190702" cy="823912"/>
          </a:xfrm>
        </p:spPr>
        <p:txBody>
          <a:bodyPr anchor="b"/>
          <a:lstStyle>
            <a:lvl1pPr marL="0" indent="0">
              <a:buNone/>
              <a:defRPr sz="1800" b="1"/>
            </a:lvl1pPr>
            <a:lvl2pPr marL="342886" indent="0">
              <a:buNone/>
              <a:defRPr sz="1500" b="1"/>
            </a:lvl2pPr>
            <a:lvl3pPr marL="685772" indent="0">
              <a:buNone/>
              <a:defRPr sz="1350" b="1"/>
            </a:lvl3pPr>
            <a:lvl4pPr marL="1028657" indent="0">
              <a:buNone/>
              <a:defRPr sz="1200" b="1"/>
            </a:lvl4pPr>
            <a:lvl5pPr marL="1371543" indent="0">
              <a:buNone/>
              <a:defRPr sz="1200" b="1"/>
            </a:lvl5pPr>
            <a:lvl6pPr marL="1714428" indent="0">
              <a:buNone/>
              <a:defRPr sz="1200" b="1"/>
            </a:lvl6pPr>
            <a:lvl7pPr marL="2057314" indent="0">
              <a:buNone/>
              <a:defRPr sz="1200" b="1"/>
            </a:lvl7pPr>
            <a:lvl8pPr marL="2400199" indent="0">
              <a:buNone/>
              <a:defRPr sz="1200" b="1"/>
            </a:lvl8pPr>
            <a:lvl9pPr marL="2743085" indent="0">
              <a:buNone/>
              <a:defRPr sz="1200" b="1"/>
            </a:lvl9pPr>
          </a:lstStyle>
          <a:p>
            <a:pPr lvl="0"/>
            <a:r>
              <a:rPr lang="en-GB"/>
              <a:t>Click to edit Master text styles</a:t>
            </a:r>
          </a:p>
        </p:txBody>
      </p:sp>
      <p:sp>
        <p:nvSpPr>
          <p:cNvPr id="4" name="Content Placeholder 3"/>
          <p:cNvSpPr>
            <a:spLocks noGrp="1"/>
          </p:cNvSpPr>
          <p:nvPr>
            <p:ph sz="half" idx="2"/>
          </p:nvPr>
        </p:nvSpPr>
        <p:spPr>
          <a:xfrm>
            <a:off x="682330"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800" b="1"/>
            </a:lvl1pPr>
            <a:lvl2pPr marL="342886" indent="0">
              <a:buNone/>
              <a:defRPr sz="1500" b="1"/>
            </a:lvl2pPr>
            <a:lvl3pPr marL="685772" indent="0">
              <a:buNone/>
              <a:defRPr sz="1350" b="1"/>
            </a:lvl3pPr>
            <a:lvl4pPr marL="1028657" indent="0">
              <a:buNone/>
              <a:defRPr sz="1200" b="1"/>
            </a:lvl4pPr>
            <a:lvl5pPr marL="1371543" indent="0">
              <a:buNone/>
              <a:defRPr sz="1200" b="1"/>
            </a:lvl5pPr>
            <a:lvl6pPr marL="1714428" indent="0">
              <a:buNone/>
              <a:defRPr sz="1200" b="1"/>
            </a:lvl6pPr>
            <a:lvl7pPr marL="2057314" indent="0">
              <a:buNone/>
              <a:defRPr sz="1200" b="1"/>
            </a:lvl7pPr>
            <a:lvl8pPr marL="2400199" indent="0">
              <a:buNone/>
              <a:defRPr sz="1200" b="1"/>
            </a:lvl8pPr>
            <a:lvl9pPr marL="2743085" indent="0">
              <a:buNone/>
              <a:defRPr sz="1200"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22/05/2026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746301163"/>
      </p:ext>
    </p:extLst>
  </p:cSld>
  <p:clrMapOvr>
    <a:masterClrMapping/>
  </p:clrMapOvr>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8" y="1565287"/>
            <a:ext cx="8577443" cy="3804438"/>
          </a:xfrm>
          <a:prstGeom prst="rect">
            <a:avLst/>
          </a:prstGeom>
        </p:spPr>
        <p:txBody>
          <a:bodyPr/>
          <a:lstStyle>
            <a:lvl1pPr marL="0" indent="0">
              <a:buFontTx/>
              <a:buNone/>
              <a:defRPr sz="72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322639" y="502512"/>
            <a:ext cx="9120402" cy="338857"/>
          </a:xfrm>
          <a:prstGeom prst="rect">
            <a:avLst/>
          </a:prstGeom>
        </p:spPr>
        <p:txBody>
          <a:bodyPr/>
          <a:lstStyle>
            <a:lvl1pPr marL="0" indent="0">
              <a:buFontTx/>
              <a:buNone/>
              <a:defRPr sz="16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322639" y="864473"/>
            <a:ext cx="9120402" cy="338857"/>
          </a:xfrm>
          <a:prstGeom prst="rect">
            <a:avLst/>
          </a:prstGeom>
        </p:spPr>
        <p:txBody>
          <a:bodyPr/>
          <a:lstStyle>
            <a:lvl1pPr marL="0" indent="0">
              <a:buFontTx/>
              <a:buNone/>
              <a:defRPr sz="801"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9692472" y="6677021"/>
            <a:ext cx="151738" cy="86306"/>
          </a:xfrm>
          <a:prstGeom prst="rect">
            <a:avLst/>
          </a:prstGeom>
          <a:noFill/>
        </p:spPr>
        <p:txBody>
          <a:bodyPr wrap="square" lIns="0" tIns="0" rIns="0" bIns="0" rtlCol="0">
            <a:spAutoFit/>
          </a:bodyPr>
          <a:lstStyle/>
          <a:p>
            <a:pPr marL="0" indent="0" algn="r">
              <a:spcBef>
                <a:spcPts val="180"/>
              </a:spcBef>
              <a:buSzPct val="100000"/>
              <a:buFont typeface="Arial"/>
              <a:buNone/>
            </a:pPr>
            <a:fld id="{C58DF478-B544-4ED8-9ED4-6A2648E2D233}" type="slidenum">
              <a:rPr lang="en-US" sz="561" noProof="0" smtClean="0">
                <a:solidFill>
                  <a:schemeClr val="tx2"/>
                </a:solidFill>
                <a:latin typeface="+mn-lt"/>
                <a:cs typeface="Aptos" panose="020B0004020202020204" pitchFamily="34" charset="0"/>
              </a:rPr>
              <a:pPr marL="0" indent="0" algn="r">
                <a:spcBef>
                  <a:spcPts val="180"/>
                </a:spcBef>
                <a:buSzPct val="100000"/>
                <a:buFont typeface="Arial"/>
                <a:buNone/>
              </a:pPr>
              <a:t>‹#›</a:t>
            </a:fld>
            <a:endParaRPr lang="en-US" sz="561"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1309421722"/>
      </p:ext>
    </p:extLst>
  </p:cSld>
  <p:clrMapOvr>
    <a:overrideClrMapping bg1="dk1" tx1="lt1" bg2="dk2" tx2="lt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72698" y="1565287"/>
            <a:ext cx="8577443" cy="3804438"/>
          </a:xfrm>
          <a:prstGeom prst="rect">
            <a:avLst/>
          </a:prstGeom>
        </p:spPr>
        <p:txBody>
          <a:bodyPr/>
          <a:lstStyle>
            <a:lvl1pPr marL="0" indent="0">
              <a:buFontTx/>
              <a:buNone/>
              <a:defRPr sz="72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208" y="5878960"/>
            <a:ext cx="9072899" cy="692416"/>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322640" y="502512"/>
            <a:ext cx="9119466" cy="338857"/>
          </a:xfrm>
          <a:prstGeom prst="rect">
            <a:avLst/>
          </a:prstGeom>
        </p:spPr>
        <p:txBody>
          <a:bodyPr/>
          <a:lstStyle>
            <a:lvl1pPr marL="0" indent="0">
              <a:buFontTx/>
              <a:buNone/>
              <a:defRPr sz="16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322640" y="864473"/>
            <a:ext cx="9119466" cy="338857"/>
          </a:xfrm>
          <a:prstGeom prst="rect">
            <a:avLst/>
          </a:prstGeom>
        </p:spPr>
        <p:txBody>
          <a:bodyPr/>
          <a:lstStyle>
            <a:lvl1pPr marL="0" indent="0">
              <a:buFontTx/>
              <a:buNone/>
              <a:defRPr sz="801"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9692472" y="6677021"/>
            <a:ext cx="151738" cy="86306"/>
          </a:xfrm>
          <a:prstGeom prst="rect">
            <a:avLst/>
          </a:prstGeom>
          <a:noFill/>
        </p:spPr>
        <p:txBody>
          <a:bodyPr wrap="square" lIns="0" tIns="0" rIns="0" bIns="0" rtlCol="0">
            <a:spAutoFit/>
          </a:bodyPr>
          <a:lstStyle/>
          <a:p>
            <a:pPr marL="0" indent="0" algn="r">
              <a:spcBef>
                <a:spcPts val="180"/>
              </a:spcBef>
              <a:buSzPct val="100000"/>
              <a:buFont typeface="Arial"/>
              <a:buNone/>
            </a:pPr>
            <a:fld id="{C58DF478-B544-4ED8-9ED4-6A2648E2D233}" type="slidenum">
              <a:rPr lang="en-US" sz="561" noProof="0" smtClean="0">
                <a:solidFill>
                  <a:schemeClr val="tx2"/>
                </a:solidFill>
                <a:latin typeface="+mn-lt"/>
                <a:cs typeface="Aptos" panose="020B0004020202020204" pitchFamily="34" charset="0"/>
              </a:rPr>
              <a:pPr marL="0" indent="0" algn="r">
                <a:spcBef>
                  <a:spcPts val="180"/>
                </a:spcBef>
                <a:buSzPct val="100000"/>
                <a:buFont typeface="Arial"/>
                <a:buNone/>
              </a:pPr>
              <a:t>‹#›</a:t>
            </a:fld>
            <a:endParaRPr lang="en-US" sz="561"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8627457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4154"/>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662"/>
            </a:lvl1pPr>
            <a:lvl2pPr marL="316518" indent="0" algn="ctr">
              <a:buNone/>
              <a:defRPr sz="1385"/>
            </a:lvl2pPr>
            <a:lvl3pPr marL="633036" indent="0" algn="ctr">
              <a:buNone/>
              <a:defRPr sz="1246"/>
            </a:lvl3pPr>
            <a:lvl4pPr marL="949553" indent="0" algn="ctr">
              <a:buNone/>
              <a:defRPr sz="1108"/>
            </a:lvl4pPr>
            <a:lvl5pPr marL="1266071" indent="0" algn="ctr">
              <a:buNone/>
              <a:defRPr sz="1108"/>
            </a:lvl5pPr>
            <a:lvl6pPr marL="1582588" indent="0" algn="ctr">
              <a:buNone/>
              <a:defRPr sz="1108"/>
            </a:lvl6pPr>
            <a:lvl7pPr marL="1899107" indent="0" algn="ctr">
              <a:buNone/>
              <a:defRPr sz="1108"/>
            </a:lvl7pPr>
            <a:lvl8pPr marL="2215624" indent="0" algn="ctr">
              <a:buNone/>
              <a:defRPr sz="1108"/>
            </a:lvl8pPr>
            <a:lvl9pPr marL="2532142" indent="0" algn="ctr">
              <a:buNone/>
              <a:defRPr sz="1108"/>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258403719"/>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854555744"/>
      </p:ext>
    </p:extLst>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2" y="1709742"/>
            <a:ext cx="8543925" cy="2852737"/>
          </a:xfrm>
        </p:spPr>
        <p:txBody>
          <a:bodyPr anchor="b"/>
          <a:lstStyle>
            <a:lvl1pPr>
              <a:defRPr sz="4154"/>
            </a:lvl1pPr>
          </a:lstStyle>
          <a:p>
            <a:r>
              <a:rPr lang="en-GB"/>
              <a:t>Click to edit Master title style</a:t>
            </a:r>
            <a:endParaRPr lang="en-US"/>
          </a:p>
        </p:txBody>
      </p:sp>
      <p:sp>
        <p:nvSpPr>
          <p:cNvPr id="3" name="Text Placeholder 2"/>
          <p:cNvSpPr>
            <a:spLocks noGrp="1"/>
          </p:cNvSpPr>
          <p:nvPr>
            <p:ph type="body" idx="1"/>
          </p:nvPr>
        </p:nvSpPr>
        <p:spPr>
          <a:xfrm>
            <a:off x="675882" y="4589468"/>
            <a:ext cx="8543925" cy="1500187"/>
          </a:xfrm>
        </p:spPr>
        <p:txBody>
          <a:bodyPr/>
          <a:lstStyle>
            <a:lvl1pPr marL="0" indent="0">
              <a:buNone/>
              <a:defRPr sz="1662">
                <a:solidFill>
                  <a:schemeClr val="tx1">
                    <a:tint val="82000"/>
                  </a:schemeClr>
                </a:solidFill>
              </a:defRPr>
            </a:lvl1pPr>
            <a:lvl2pPr marL="316518" indent="0">
              <a:buNone/>
              <a:defRPr sz="1385">
                <a:solidFill>
                  <a:schemeClr val="tx1">
                    <a:tint val="82000"/>
                  </a:schemeClr>
                </a:solidFill>
              </a:defRPr>
            </a:lvl2pPr>
            <a:lvl3pPr marL="633036" indent="0">
              <a:buNone/>
              <a:defRPr sz="1246">
                <a:solidFill>
                  <a:schemeClr val="tx1">
                    <a:tint val="82000"/>
                  </a:schemeClr>
                </a:solidFill>
              </a:defRPr>
            </a:lvl3pPr>
            <a:lvl4pPr marL="949553" indent="0">
              <a:buNone/>
              <a:defRPr sz="1108">
                <a:solidFill>
                  <a:schemeClr val="tx1">
                    <a:tint val="82000"/>
                  </a:schemeClr>
                </a:solidFill>
              </a:defRPr>
            </a:lvl4pPr>
            <a:lvl5pPr marL="1266071" indent="0">
              <a:buNone/>
              <a:defRPr sz="1108">
                <a:solidFill>
                  <a:schemeClr val="tx1">
                    <a:tint val="82000"/>
                  </a:schemeClr>
                </a:solidFill>
              </a:defRPr>
            </a:lvl5pPr>
            <a:lvl6pPr marL="1582588" indent="0">
              <a:buNone/>
              <a:defRPr sz="1108">
                <a:solidFill>
                  <a:schemeClr val="tx1">
                    <a:tint val="82000"/>
                  </a:schemeClr>
                </a:solidFill>
              </a:defRPr>
            </a:lvl6pPr>
            <a:lvl7pPr marL="1899107" indent="0">
              <a:buNone/>
              <a:defRPr sz="1108">
                <a:solidFill>
                  <a:schemeClr val="tx1">
                    <a:tint val="82000"/>
                  </a:schemeClr>
                </a:solidFill>
              </a:defRPr>
            </a:lvl7pPr>
            <a:lvl8pPr marL="2215624" indent="0">
              <a:buNone/>
              <a:defRPr sz="1108">
                <a:solidFill>
                  <a:schemeClr val="tx1">
                    <a:tint val="82000"/>
                  </a:schemeClr>
                </a:solidFill>
              </a:defRPr>
            </a:lvl8pPr>
            <a:lvl9pPr marL="2532142" indent="0">
              <a:buNone/>
              <a:defRPr sz="1108">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490381111"/>
      </p:ext>
    </p:extLst>
  </p:cSld>
  <p:clrMapOvr>
    <a:masterClrMapping/>
  </p:clrMapOvr>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755461229"/>
      </p:ext>
    </p:extLst>
  </p:cSld>
  <p:clrMapOvr>
    <a:masterClrMapping/>
  </p:clrMapOvr>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1" y="365129"/>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0" y="1681164"/>
            <a:ext cx="4190702" cy="823912"/>
          </a:xfrm>
        </p:spPr>
        <p:txBody>
          <a:bodyPr anchor="b"/>
          <a:lstStyle>
            <a:lvl1pPr marL="0" indent="0">
              <a:buNone/>
              <a:defRPr sz="1662" b="1"/>
            </a:lvl1pPr>
            <a:lvl2pPr marL="316518" indent="0">
              <a:buNone/>
              <a:defRPr sz="1385" b="1"/>
            </a:lvl2pPr>
            <a:lvl3pPr marL="633036" indent="0">
              <a:buNone/>
              <a:defRPr sz="1246" b="1"/>
            </a:lvl3pPr>
            <a:lvl4pPr marL="949553" indent="0">
              <a:buNone/>
              <a:defRPr sz="1108" b="1"/>
            </a:lvl4pPr>
            <a:lvl5pPr marL="1266071" indent="0">
              <a:buNone/>
              <a:defRPr sz="1108" b="1"/>
            </a:lvl5pPr>
            <a:lvl6pPr marL="1582588" indent="0">
              <a:buNone/>
              <a:defRPr sz="1108" b="1"/>
            </a:lvl6pPr>
            <a:lvl7pPr marL="1899107" indent="0">
              <a:buNone/>
              <a:defRPr sz="1108" b="1"/>
            </a:lvl7pPr>
            <a:lvl8pPr marL="2215624" indent="0">
              <a:buNone/>
              <a:defRPr sz="1108" b="1"/>
            </a:lvl8pPr>
            <a:lvl9pPr marL="2532142" indent="0">
              <a:buNone/>
              <a:defRPr sz="1108" b="1"/>
            </a:lvl9pPr>
          </a:lstStyle>
          <a:p>
            <a:pPr lvl="0"/>
            <a:r>
              <a:rPr lang="en-GB"/>
              <a:t>Click to edit Master text styles</a:t>
            </a:r>
          </a:p>
        </p:txBody>
      </p:sp>
      <p:sp>
        <p:nvSpPr>
          <p:cNvPr id="4" name="Content Placeholder 3"/>
          <p:cNvSpPr>
            <a:spLocks noGrp="1"/>
          </p:cNvSpPr>
          <p:nvPr>
            <p:ph sz="half" idx="2"/>
          </p:nvPr>
        </p:nvSpPr>
        <p:spPr>
          <a:xfrm>
            <a:off x="682330"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662" b="1"/>
            </a:lvl1pPr>
            <a:lvl2pPr marL="316518" indent="0">
              <a:buNone/>
              <a:defRPr sz="1385" b="1"/>
            </a:lvl2pPr>
            <a:lvl3pPr marL="633036" indent="0">
              <a:buNone/>
              <a:defRPr sz="1246" b="1"/>
            </a:lvl3pPr>
            <a:lvl4pPr marL="949553" indent="0">
              <a:buNone/>
              <a:defRPr sz="1108" b="1"/>
            </a:lvl4pPr>
            <a:lvl5pPr marL="1266071" indent="0">
              <a:buNone/>
              <a:defRPr sz="1108" b="1"/>
            </a:lvl5pPr>
            <a:lvl6pPr marL="1582588" indent="0">
              <a:buNone/>
              <a:defRPr sz="1108" b="1"/>
            </a:lvl6pPr>
            <a:lvl7pPr marL="1899107" indent="0">
              <a:buNone/>
              <a:defRPr sz="1108" b="1"/>
            </a:lvl7pPr>
            <a:lvl8pPr marL="2215624" indent="0">
              <a:buNone/>
              <a:defRPr sz="1108" b="1"/>
            </a:lvl8pPr>
            <a:lvl9pPr marL="2532142" indent="0">
              <a:buNone/>
              <a:defRPr sz="1108"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22/05/2026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514299289"/>
      </p:ext>
    </p:extLst>
  </p:cSld>
  <p:clrMapOvr>
    <a:masterClrMapping/>
  </p:clrMapOvr>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22/05/2026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630875259"/>
      </p:ext>
    </p:extLst>
  </p:cSld>
  <p:clrMapOvr>
    <a:masterClrMapping/>
  </p:clrMapOvr>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22/05/2026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485012961"/>
      </p:ext>
    </p:extLst>
  </p:cSld>
  <p:clrMapOvr>
    <a:masterClrMapping/>
  </p:clrMapOvr>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215"/>
            </a:lvl1pPr>
          </a:lstStyle>
          <a:p>
            <a:r>
              <a:rPr lang="en-GB"/>
              <a:t>Click to edit Master title style</a:t>
            </a:r>
            <a:endParaRPr lang="en-US"/>
          </a:p>
        </p:txBody>
      </p:sp>
      <p:sp>
        <p:nvSpPr>
          <p:cNvPr id="3" name="Content Placeholder 2"/>
          <p:cNvSpPr>
            <a:spLocks noGrp="1"/>
          </p:cNvSpPr>
          <p:nvPr>
            <p:ph idx="1"/>
          </p:nvPr>
        </p:nvSpPr>
        <p:spPr>
          <a:xfrm>
            <a:off x="4211342" y="987430"/>
            <a:ext cx="5014913" cy="4873625"/>
          </a:xfrm>
        </p:spPr>
        <p:txBody>
          <a:bodyPr/>
          <a:lstStyle>
            <a:lvl1pPr>
              <a:defRPr sz="2215"/>
            </a:lvl1pPr>
            <a:lvl2pPr>
              <a:defRPr sz="1939"/>
            </a:lvl2pPr>
            <a:lvl3pPr>
              <a:defRPr sz="1662"/>
            </a:lvl3pPr>
            <a:lvl4pPr>
              <a:defRPr sz="1385"/>
            </a:lvl4pPr>
            <a:lvl5pPr>
              <a:defRPr sz="1385"/>
            </a:lvl5pPr>
            <a:lvl6pPr>
              <a:defRPr sz="1385"/>
            </a:lvl6pPr>
            <a:lvl7pPr>
              <a:defRPr sz="1385"/>
            </a:lvl7pPr>
            <a:lvl8pPr>
              <a:defRPr sz="1385"/>
            </a:lvl8pPr>
            <a:lvl9pPr>
              <a:defRPr sz="138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108"/>
            </a:lvl1pPr>
            <a:lvl2pPr marL="316518" indent="0">
              <a:buNone/>
              <a:defRPr sz="969"/>
            </a:lvl2pPr>
            <a:lvl3pPr marL="633036" indent="0">
              <a:buNone/>
              <a:defRPr sz="831"/>
            </a:lvl3pPr>
            <a:lvl4pPr marL="949553" indent="0">
              <a:buNone/>
              <a:defRPr sz="692"/>
            </a:lvl4pPr>
            <a:lvl5pPr marL="1266071" indent="0">
              <a:buNone/>
              <a:defRPr sz="692"/>
            </a:lvl5pPr>
            <a:lvl6pPr marL="1582588" indent="0">
              <a:buNone/>
              <a:defRPr sz="692"/>
            </a:lvl6pPr>
            <a:lvl7pPr marL="1899107" indent="0">
              <a:buNone/>
              <a:defRPr sz="692"/>
            </a:lvl7pPr>
            <a:lvl8pPr marL="2215624" indent="0">
              <a:buNone/>
              <a:defRPr sz="692"/>
            </a:lvl8pPr>
            <a:lvl9pPr marL="2532142" indent="0">
              <a:buNone/>
              <a:defRPr sz="692"/>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271568974"/>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22/05/2026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915506759"/>
      </p:ext>
    </p:extLst>
  </p:cSld>
  <p:clrMapOvr>
    <a:masterClrMapping/>
  </p:clrMapOvr>
  <p:hf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215"/>
            </a:lvl1pPr>
          </a:lstStyle>
          <a:p>
            <a:r>
              <a:rPr lang="en-GB"/>
              <a:t>Click to edit Master title style</a:t>
            </a:r>
            <a:endParaRPr lang="en-US"/>
          </a:p>
        </p:txBody>
      </p:sp>
      <p:sp>
        <p:nvSpPr>
          <p:cNvPr id="3" name="Picture Placeholder 2"/>
          <p:cNvSpPr>
            <a:spLocks noGrp="1" noChangeAspect="1"/>
          </p:cNvSpPr>
          <p:nvPr>
            <p:ph type="pic" idx="1"/>
          </p:nvPr>
        </p:nvSpPr>
        <p:spPr>
          <a:xfrm>
            <a:off x="4211342" y="987430"/>
            <a:ext cx="5014913" cy="4873625"/>
          </a:xfrm>
        </p:spPr>
        <p:txBody>
          <a:bodyPr anchor="t"/>
          <a:lstStyle>
            <a:lvl1pPr marL="0" indent="0">
              <a:buNone/>
              <a:defRPr sz="2215"/>
            </a:lvl1pPr>
            <a:lvl2pPr marL="316518" indent="0">
              <a:buNone/>
              <a:defRPr sz="1939"/>
            </a:lvl2pPr>
            <a:lvl3pPr marL="633036" indent="0">
              <a:buNone/>
              <a:defRPr sz="1662"/>
            </a:lvl3pPr>
            <a:lvl4pPr marL="949553" indent="0">
              <a:buNone/>
              <a:defRPr sz="1385"/>
            </a:lvl4pPr>
            <a:lvl5pPr marL="1266071" indent="0">
              <a:buNone/>
              <a:defRPr sz="1385"/>
            </a:lvl5pPr>
            <a:lvl6pPr marL="1582588" indent="0">
              <a:buNone/>
              <a:defRPr sz="1385"/>
            </a:lvl6pPr>
            <a:lvl7pPr marL="1899107" indent="0">
              <a:buNone/>
              <a:defRPr sz="1385"/>
            </a:lvl7pPr>
            <a:lvl8pPr marL="2215624" indent="0">
              <a:buNone/>
              <a:defRPr sz="1385"/>
            </a:lvl8pPr>
            <a:lvl9pPr marL="2532142" indent="0">
              <a:buNone/>
              <a:defRPr sz="1385"/>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108"/>
            </a:lvl1pPr>
            <a:lvl2pPr marL="316518" indent="0">
              <a:buNone/>
              <a:defRPr sz="969"/>
            </a:lvl2pPr>
            <a:lvl3pPr marL="633036" indent="0">
              <a:buNone/>
              <a:defRPr sz="831"/>
            </a:lvl3pPr>
            <a:lvl4pPr marL="949553" indent="0">
              <a:buNone/>
              <a:defRPr sz="692"/>
            </a:lvl4pPr>
            <a:lvl5pPr marL="1266071" indent="0">
              <a:buNone/>
              <a:defRPr sz="692"/>
            </a:lvl5pPr>
            <a:lvl6pPr marL="1582588" indent="0">
              <a:buNone/>
              <a:defRPr sz="692"/>
            </a:lvl6pPr>
            <a:lvl7pPr marL="1899107" indent="0">
              <a:buNone/>
              <a:defRPr sz="692"/>
            </a:lvl7pPr>
            <a:lvl8pPr marL="2215624" indent="0">
              <a:buNone/>
              <a:defRPr sz="692"/>
            </a:lvl8pPr>
            <a:lvl9pPr marL="2532142" indent="0">
              <a:buNone/>
              <a:defRPr sz="692"/>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850216153"/>
      </p:ext>
    </p:extLst>
  </p:cSld>
  <p:clrMapOvr>
    <a:masterClrMapping/>
  </p:clrMapOvr>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448673627"/>
      </p:ext>
    </p:extLst>
  </p:cSld>
  <p:clrMapOvr>
    <a:masterClrMapping/>
  </p:clrMapOvr>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3"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9"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988179538"/>
      </p:ext>
    </p:extLst>
  </p:cSld>
  <p:clrMapOvr>
    <a:masterClrMapping/>
  </p:clrMapOvr>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2971"/>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189"/>
            </a:lvl1pPr>
            <a:lvl2pPr marL="226358" indent="0" algn="ctr">
              <a:buNone/>
              <a:defRPr sz="990"/>
            </a:lvl2pPr>
            <a:lvl3pPr marL="452717" indent="0" algn="ctr">
              <a:buNone/>
              <a:defRPr sz="891"/>
            </a:lvl3pPr>
            <a:lvl4pPr marL="679075" indent="0" algn="ctr">
              <a:buNone/>
              <a:defRPr sz="792"/>
            </a:lvl4pPr>
            <a:lvl5pPr marL="905433" indent="0" algn="ctr">
              <a:buNone/>
              <a:defRPr sz="792"/>
            </a:lvl5pPr>
            <a:lvl6pPr marL="1131791" indent="0" algn="ctr">
              <a:buNone/>
              <a:defRPr sz="792"/>
            </a:lvl6pPr>
            <a:lvl7pPr marL="1358149" indent="0" algn="ctr">
              <a:buNone/>
              <a:defRPr sz="792"/>
            </a:lvl7pPr>
            <a:lvl8pPr marL="1584507" indent="0" algn="ctr">
              <a:buNone/>
              <a:defRPr sz="792"/>
            </a:lvl8pPr>
            <a:lvl9pPr marL="1810865" indent="0" algn="ctr">
              <a:buNone/>
              <a:defRPr sz="792"/>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437640481"/>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922160596"/>
      </p:ext>
    </p:extLst>
  </p:cSld>
  <p:clrMapOvr>
    <a:masterClrMapping/>
  </p:clrMapOvr>
  <p:hf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4"/>
            <a:ext cx="8543925" cy="2852737"/>
          </a:xfrm>
        </p:spPr>
        <p:txBody>
          <a:bodyPr anchor="b"/>
          <a:lstStyle>
            <a:lvl1pPr>
              <a:defRPr sz="2971"/>
            </a:lvl1pPr>
          </a:lstStyle>
          <a:p>
            <a:r>
              <a:rPr lang="en-GB"/>
              <a:t>Click to edit Master title style</a:t>
            </a:r>
            <a:endParaRPr lang="en-US"/>
          </a:p>
        </p:txBody>
      </p:sp>
      <p:sp>
        <p:nvSpPr>
          <p:cNvPr id="3" name="Text Placeholder 2"/>
          <p:cNvSpPr>
            <a:spLocks noGrp="1"/>
          </p:cNvSpPr>
          <p:nvPr>
            <p:ph type="body" idx="1"/>
          </p:nvPr>
        </p:nvSpPr>
        <p:spPr>
          <a:xfrm>
            <a:off x="675881" y="4589470"/>
            <a:ext cx="8543925" cy="1500187"/>
          </a:xfrm>
        </p:spPr>
        <p:txBody>
          <a:bodyPr/>
          <a:lstStyle>
            <a:lvl1pPr marL="0" indent="0">
              <a:buNone/>
              <a:defRPr sz="1189">
                <a:solidFill>
                  <a:schemeClr val="tx1">
                    <a:tint val="82000"/>
                  </a:schemeClr>
                </a:solidFill>
              </a:defRPr>
            </a:lvl1pPr>
            <a:lvl2pPr marL="226358" indent="0">
              <a:buNone/>
              <a:defRPr sz="990">
                <a:solidFill>
                  <a:schemeClr val="tx1">
                    <a:tint val="82000"/>
                  </a:schemeClr>
                </a:solidFill>
              </a:defRPr>
            </a:lvl2pPr>
            <a:lvl3pPr marL="452717" indent="0">
              <a:buNone/>
              <a:defRPr sz="891">
                <a:solidFill>
                  <a:schemeClr val="tx1">
                    <a:tint val="82000"/>
                  </a:schemeClr>
                </a:solidFill>
              </a:defRPr>
            </a:lvl3pPr>
            <a:lvl4pPr marL="679075" indent="0">
              <a:buNone/>
              <a:defRPr sz="792">
                <a:solidFill>
                  <a:schemeClr val="tx1">
                    <a:tint val="82000"/>
                  </a:schemeClr>
                </a:solidFill>
              </a:defRPr>
            </a:lvl4pPr>
            <a:lvl5pPr marL="905433" indent="0">
              <a:buNone/>
              <a:defRPr sz="792">
                <a:solidFill>
                  <a:schemeClr val="tx1">
                    <a:tint val="82000"/>
                  </a:schemeClr>
                </a:solidFill>
              </a:defRPr>
            </a:lvl5pPr>
            <a:lvl6pPr marL="1131791" indent="0">
              <a:buNone/>
              <a:defRPr sz="792">
                <a:solidFill>
                  <a:schemeClr val="tx1">
                    <a:tint val="82000"/>
                  </a:schemeClr>
                </a:solidFill>
              </a:defRPr>
            </a:lvl6pPr>
            <a:lvl7pPr marL="1358149" indent="0">
              <a:buNone/>
              <a:defRPr sz="792">
                <a:solidFill>
                  <a:schemeClr val="tx1">
                    <a:tint val="82000"/>
                  </a:schemeClr>
                </a:solidFill>
              </a:defRPr>
            </a:lvl7pPr>
            <a:lvl8pPr marL="1584507" indent="0">
              <a:buNone/>
              <a:defRPr sz="792">
                <a:solidFill>
                  <a:schemeClr val="tx1">
                    <a:tint val="82000"/>
                  </a:schemeClr>
                </a:solidFill>
              </a:defRPr>
            </a:lvl8pPr>
            <a:lvl9pPr marL="1810865" indent="0">
              <a:buNone/>
              <a:defRPr sz="792">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35687016"/>
      </p:ext>
    </p:extLst>
  </p:cSld>
  <p:clrMapOvr>
    <a:masterClrMapping/>
  </p:clrMapOvr>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613353647"/>
      </p:ext>
    </p:extLst>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0" y="365129"/>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1" y="1681164"/>
            <a:ext cx="4190702" cy="823912"/>
          </a:xfrm>
        </p:spPr>
        <p:txBody>
          <a:bodyPr anchor="b"/>
          <a:lstStyle>
            <a:lvl1pPr marL="0" indent="0">
              <a:buNone/>
              <a:defRPr sz="1189" b="1"/>
            </a:lvl1pPr>
            <a:lvl2pPr marL="226358" indent="0">
              <a:buNone/>
              <a:defRPr sz="990" b="1"/>
            </a:lvl2pPr>
            <a:lvl3pPr marL="452717" indent="0">
              <a:buNone/>
              <a:defRPr sz="891" b="1"/>
            </a:lvl3pPr>
            <a:lvl4pPr marL="679075" indent="0">
              <a:buNone/>
              <a:defRPr sz="792" b="1"/>
            </a:lvl4pPr>
            <a:lvl5pPr marL="905433" indent="0">
              <a:buNone/>
              <a:defRPr sz="792" b="1"/>
            </a:lvl5pPr>
            <a:lvl6pPr marL="1131791" indent="0">
              <a:buNone/>
              <a:defRPr sz="792" b="1"/>
            </a:lvl6pPr>
            <a:lvl7pPr marL="1358149" indent="0">
              <a:buNone/>
              <a:defRPr sz="792" b="1"/>
            </a:lvl7pPr>
            <a:lvl8pPr marL="1584507" indent="0">
              <a:buNone/>
              <a:defRPr sz="792" b="1"/>
            </a:lvl8pPr>
            <a:lvl9pPr marL="1810865" indent="0">
              <a:buNone/>
              <a:defRPr sz="792" b="1"/>
            </a:lvl9pPr>
          </a:lstStyle>
          <a:p>
            <a:pPr lvl="0"/>
            <a:r>
              <a:rPr lang="en-GB"/>
              <a:t>Click to edit Master text styles</a:t>
            </a:r>
          </a:p>
        </p:txBody>
      </p:sp>
      <p:sp>
        <p:nvSpPr>
          <p:cNvPr id="4" name="Content Placeholder 3"/>
          <p:cNvSpPr>
            <a:spLocks noGrp="1"/>
          </p:cNvSpPr>
          <p:nvPr>
            <p:ph sz="half" idx="2"/>
          </p:nvPr>
        </p:nvSpPr>
        <p:spPr>
          <a:xfrm>
            <a:off x="682331"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189" b="1"/>
            </a:lvl1pPr>
            <a:lvl2pPr marL="226358" indent="0">
              <a:buNone/>
              <a:defRPr sz="990" b="1"/>
            </a:lvl2pPr>
            <a:lvl3pPr marL="452717" indent="0">
              <a:buNone/>
              <a:defRPr sz="891" b="1"/>
            </a:lvl3pPr>
            <a:lvl4pPr marL="679075" indent="0">
              <a:buNone/>
              <a:defRPr sz="792" b="1"/>
            </a:lvl4pPr>
            <a:lvl5pPr marL="905433" indent="0">
              <a:buNone/>
              <a:defRPr sz="792" b="1"/>
            </a:lvl5pPr>
            <a:lvl6pPr marL="1131791" indent="0">
              <a:buNone/>
              <a:defRPr sz="792" b="1"/>
            </a:lvl6pPr>
            <a:lvl7pPr marL="1358149" indent="0">
              <a:buNone/>
              <a:defRPr sz="792" b="1"/>
            </a:lvl7pPr>
            <a:lvl8pPr marL="1584507" indent="0">
              <a:buNone/>
              <a:defRPr sz="792" b="1"/>
            </a:lvl8pPr>
            <a:lvl9pPr marL="1810865" indent="0">
              <a:buNone/>
              <a:defRPr sz="792"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22/05/2026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48803197"/>
      </p:ext>
    </p:extLst>
  </p:cSld>
  <p:clrMapOvr>
    <a:masterClrMapping/>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22/05/2026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46692441"/>
      </p:ext>
    </p:extLst>
  </p:cSld>
  <p:clrMapOvr>
    <a:masterClrMapping/>
  </p:clrMapOvr>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22/05/2026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59884419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22/05/2026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750827846"/>
      </p:ext>
    </p:extLst>
  </p:cSld>
  <p:clrMapOvr>
    <a:masterClrMapping/>
  </p:clrMapOvr>
  <p:hf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584"/>
            </a:lvl1pPr>
          </a:lstStyle>
          <a:p>
            <a:r>
              <a:rPr lang="en-GB"/>
              <a:t>Click to edit Master title style</a:t>
            </a:r>
            <a:endParaRPr lang="en-US"/>
          </a:p>
        </p:txBody>
      </p:sp>
      <p:sp>
        <p:nvSpPr>
          <p:cNvPr id="3" name="Content Placeholder 2"/>
          <p:cNvSpPr>
            <a:spLocks noGrp="1"/>
          </p:cNvSpPr>
          <p:nvPr>
            <p:ph idx="1"/>
          </p:nvPr>
        </p:nvSpPr>
        <p:spPr>
          <a:xfrm>
            <a:off x="4211344" y="987432"/>
            <a:ext cx="5014913" cy="4873625"/>
          </a:xfrm>
        </p:spPr>
        <p:txBody>
          <a:bodyPr/>
          <a:lstStyle>
            <a:lvl1pPr>
              <a:defRPr sz="1584"/>
            </a:lvl1pPr>
            <a:lvl2pPr>
              <a:defRPr sz="1386"/>
            </a:lvl2pPr>
            <a:lvl3pPr>
              <a:defRPr sz="1189"/>
            </a:lvl3pPr>
            <a:lvl4pPr>
              <a:defRPr sz="990"/>
            </a:lvl4pPr>
            <a:lvl5pPr>
              <a:defRPr sz="990"/>
            </a:lvl5pPr>
            <a:lvl6pPr>
              <a:defRPr sz="990"/>
            </a:lvl6pPr>
            <a:lvl7pPr>
              <a:defRPr sz="990"/>
            </a:lvl7pPr>
            <a:lvl8pPr>
              <a:defRPr sz="990"/>
            </a:lvl8pPr>
            <a:lvl9pPr>
              <a:defRPr sz="99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792"/>
            </a:lvl1pPr>
            <a:lvl2pPr marL="226358" indent="0">
              <a:buNone/>
              <a:defRPr sz="693"/>
            </a:lvl2pPr>
            <a:lvl3pPr marL="452717" indent="0">
              <a:buNone/>
              <a:defRPr sz="594"/>
            </a:lvl3pPr>
            <a:lvl4pPr marL="679075" indent="0">
              <a:buNone/>
              <a:defRPr sz="495"/>
            </a:lvl4pPr>
            <a:lvl5pPr marL="905433" indent="0">
              <a:buNone/>
              <a:defRPr sz="495"/>
            </a:lvl5pPr>
            <a:lvl6pPr marL="1131791" indent="0">
              <a:buNone/>
              <a:defRPr sz="495"/>
            </a:lvl6pPr>
            <a:lvl7pPr marL="1358149" indent="0">
              <a:buNone/>
              <a:defRPr sz="495"/>
            </a:lvl7pPr>
            <a:lvl8pPr marL="1584507" indent="0">
              <a:buNone/>
              <a:defRPr sz="495"/>
            </a:lvl8pPr>
            <a:lvl9pPr marL="1810865" indent="0">
              <a:buNone/>
              <a:defRPr sz="495"/>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339113580"/>
      </p:ext>
    </p:extLst>
  </p:cSld>
  <p:clrMapOvr>
    <a:masterClrMapping/>
  </p:clrMapOvr>
  <p:hf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584"/>
            </a:lvl1pPr>
          </a:lstStyle>
          <a:p>
            <a:r>
              <a:rPr lang="en-GB"/>
              <a:t>Click to edit Master title style</a:t>
            </a:r>
            <a:endParaRPr lang="en-US"/>
          </a:p>
        </p:txBody>
      </p:sp>
      <p:sp>
        <p:nvSpPr>
          <p:cNvPr id="3" name="Picture Placeholder 2"/>
          <p:cNvSpPr>
            <a:spLocks noGrp="1" noChangeAspect="1"/>
          </p:cNvSpPr>
          <p:nvPr>
            <p:ph type="pic" idx="1"/>
          </p:nvPr>
        </p:nvSpPr>
        <p:spPr>
          <a:xfrm>
            <a:off x="4211344" y="987432"/>
            <a:ext cx="5014913" cy="4873625"/>
          </a:xfrm>
        </p:spPr>
        <p:txBody>
          <a:bodyPr anchor="t"/>
          <a:lstStyle>
            <a:lvl1pPr marL="0" indent="0">
              <a:buNone/>
              <a:defRPr sz="1584"/>
            </a:lvl1pPr>
            <a:lvl2pPr marL="226358" indent="0">
              <a:buNone/>
              <a:defRPr sz="1386"/>
            </a:lvl2pPr>
            <a:lvl3pPr marL="452717" indent="0">
              <a:buNone/>
              <a:defRPr sz="1189"/>
            </a:lvl3pPr>
            <a:lvl4pPr marL="679075" indent="0">
              <a:buNone/>
              <a:defRPr sz="990"/>
            </a:lvl4pPr>
            <a:lvl5pPr marL="905433" indent="0">
              <a:buNone/>
              <a:defRPr sz="990"/>
            </a:lvl5pPr>
            <a:lvl6pPr marL="1131791" indent="0">
              <a:buNone/>
              <a:defRPr sz="990"/>
            </a:lvl6pPr>
            <a:lvl7pPr marL="1358149" indent="0">
              <a:buNone/>
              <a:defRPr sz="990"/>
            </a:lvl7pPr>
            <a:lvl8pPr marL="1584507" indent="0">
              <a:buNone/>
              <a:defRPr sz="990"/>
            </a:lvl8pPr>
            <a:lvl9pPr marL="1810865" indent="0">
              <a:buNone/>
              <a:defRPr sz="990"/>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792"/>
            </a:lvl1pPr>
            <a:lvl2pPr marL="226358" indent="0">
              <a:buNone/>
              <a:defRPr sz="693"/>
            </a:lvl2pPr>
            <a:lvl3pPr marL="452717" indent="0">
              <a:buNone/>
              <a:defRPr sz="594"/>
            </a:lvl3pPr>
            <a:lvl4pPr marL="679075" indent="0">
              <a:buNone/>
              <a:defRPr sz="495"/>
            </a:lvl4pPr>
            <a:lvl5pPr marL="905433" indent="0">
              <a:buNone/>
              <a:defRPr sz="495"/>
            </a:lvl5pPr>
            <a:lvl6pPr marL="1131791" indent="0">
              <a:buNone/>
              <a:defRPr sz="495"/>
            </a:lvl6pPr>
            <a:lvl7pPr marL="1358149" indent="0">
              <a:buNone/>
              <a:defRPr sz="495"/>
            </a:lvl7pPr>
            <a:lvl8pPr marL="1584507" indent="0">
              <a:buNone/>
              <a:defRPr sz="495"/>
            </a:lvl8pPr>
            <a:lvl9pPr marL="1810865" indent="0">
              <a:buNone/>
              <a:defRPr sz="495"/>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258938326"/>
      </p:ext>
    </p:extLst>
  </p:cSld>
  <p:clrMapOvr>
    <a:masterClrMapping/>
  </p:clrMapOvr>
  <p:hf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274724174"/>
      </p:ext>
    </p:extLst>
  </p:cSld>
  <p:clrMapOvr>
    <a:masterClrMapping/>
  </p:clrMapOvr>
  <p:hf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22/05/2026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446503182"/>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400"/>
            </a:lvl1pPr>
          </a:lstStyle>
          <a:p>
            <a:r>
              <a:rPr lang="en-GB"/>
              <a:t>Click to edit Master title style</a:t>
            </a:r>
            <a:endParaRPr lang="en-US"/>
          </a:p>
        </p:txBody>
      </p:sp>
      <p:sp>
        <p:nvSpPr>
          <p:cNvPr id="3" name="Content Placeholder 2"/>
          <p:cNvSpPr>
            <a:spLocks noGrp="1"/>
          </p:cNvSpPr>
          <p:nvPr>
            <p:ph idx="1"/>
          </p:nvPr>
        </p:nvSpPr>
        <p:spPr>
          <a:xfrm>
            <a:off x="4211342" y="987428"/>
            <a:ext cx="5014913"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200"/>
            </a:lvl1pPr>
            <a:lvl2pPr marL="342886" indent="0">
              <a:buNone/>
              <a:defRPr sz="1050"/>
            </a:lvl2pPr>
            <a:lvl3pPr marL="685772" indent="0">
              <a:buNone/>
              <a:defRPr sz="900"/>
            </a:lvl3pPr>
            <a:lvl4pPr marL="1028657" indent="0">
              <a:buNone/>
              <a:defRPr sz="750"/>
            </a:lvl4pPr>
            <a:lvl5pPr marL="1371543" indent="0">
              <a:buNone/>
              <a:defRPr sz="750"/>
            </a:lvl5pPr>
            <a:lvl6pPr marL="1714428" indent="0">
              <a:buNone/>
              <a:defRPr sz="750"/>
            </a:lvl6pPr>
            <a:lvl7pPr marL="2057314" indent="0">
              <a:buNone/>
              <a:defRPr sz="750"/>
            </a:lvl7pPr>
            <a:lvl8pPr marL="2400199" indent="0">
              <a:buNone/>
              <a:defRPr sz="750"/>
            </a:lvl8pPr>
            <a:lvl9pPr marL="2743085"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04804523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400"/>
            </a:lvl1pPr>
          </a:lstStyle>
          <a:p>
            <a:r>
              <a:rPr lang="en-GB"/>
              <a:t>Click to edit Master title style</a:t>
            </a:r>
            <a:endParaRPr lang="en-US"/>
          </a:p>
        </p:txBody>
      </p:sp>
      <p:sp>
        <p:nvSpPr>
          <p:cNvPr id="3" name="Picture Placeholder 2"/>
          <p:cNvSpPr>
            <a:spLocks noGrp="1" noChangeAspect="1"/>
          </p:cNvSpPr>
          <p:nvPr>
            <p:ph type="pic" idx="1"/>
          </p:nvPr>
        </p:nvSpPr>
        <p:spPr>
          <a:xfrm>
            <a:off x="4211342" y="987428"/>
            <a:ext cx="5014913" cy="4873625"/>
          </a:xfrm>
        </p:spPr>
        <p:txBody>
          <a:bodyPr anchor="t"/>
          <a:lstStyle>
            <a:lvl1pPr marL="0" indent="0">
              <a:buNone/>
              <a:defRPr sz="2400"/>
            </a:lvl1pPr>
            <a:lvl2pPr marL="342886" indent="0">
              <a:buNone/>
              <a:defRPr sz="2100"/>
            </a:lvl2pPr>
            <a:lvl3pPr marL="685772" indent="0">
              <a:buNone/>
              <a:defRPr sz="1800"/>
            </a:lvl3pPr>
            <a:lvl4pPr marL="1028657" indent="0">
              <a:buNone/>
              <a:defRPr sz="1500"/>
            </a:lvl4pPr>
            <a:lvl5pPr marL="1371543" indent="0">
              <a:buNone/>
              <a:defRPr sz="1500"/>
            </a:lvl5pPr>
            <a:lvl6pPr marL="1714428" indent="0">
              <a:buNone/>
              <a:defRPr sz="1500"/>
            </a:lvl6pPr>
            <a:lvl7pPr marL="2057314" indent="0">
              <a:buNone/>
              <a:defRPr sz="1500"/>
            </a:lvl7pPr>
            <a:lvl8pPr marL="2400199" indent="0">
              <a:buNone/>
              <a:defRPr sz="1500"/>
            </a:lvl8pPr>
            <a:lvl9pPr marL="2743085" indent="0">
              <a:buNone/>
              <a:defRPr sz="1500"/>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200"/>
            </a:lvl1pPr>
            <a:lvl2pPr marL="342886" indent="0">
              <a:buNone/>
              <a:defRPr sz="1050"/>
            </a:lvl2pPr>
            <a:lvl3pPr marL="685772" indent="0">
              <a:buNone/>
              <a:defRPr sz="900"/>
            </a:lvl3pPr>
            <a:lvl4pPr marL="1028657" indent="0">
              <a:buNone/>
              <a:defRPr sz="750"/>
            </a:lvl4pPr>
            <a:lvl5pPr marL="1371543" indent="0">
              <a:buNone/>
              <a:defRPr sz="750"/>
            </a:lvl5pPr>
            <a:lvl6pPr marL="1714428" indent="0">
              <a:buNone/>
              <a:defRPr sz="750"/>
            </a:lvl6pPr>
            <a:lvl7pPr marL="2057314" indent="0">
              <a:buNone/>
              <a:defRPr sz="750"/>
            </a:lvl7pPr>
            <a:lvl8pPr marL="2400199" indent="0">
              <a:buNone/>
              <a:defRPr sz="750"/>
            </a:lvl8pPr>
            <a:lvl9pPr marL="2743085"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22/05/2026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030372267"/>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5.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6.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51.xml"/><Relationship Id="rId1" Type="http://schemas.openxmlformats.org/officeDocument/2006/relationships/slideLayout" Target="../slideLayouts/slideLayout5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8.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9.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0" y="365127"/>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0"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3"/>
            <a:ext cx="222885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37838520-F4B5-4B13-B609-32D5859A39E5}" type="datetime1">
              <a:rPr lang="en-GB" smtClean="0"/>
              <a:t>22/05/2026</a:t>
            </a:fld>
            <a:endParaRPr lang="en-GB"/>
          </a:p>
        </p:txBody>
      </p:sp>
      <p:sp>
        <p:nvSpPr>
          <p:cNvPr id="5" name="Footer Placeholder 4"/>
          <p:cNvSpPr>
            <a:spLocks noGrp="1"/>
          </p:cNvSpPr>
          <p:nvPr>
            <p:ph type="ftr" sz="quarter" idx="3"/>
          </p:nvPr>
        </p:nvSpPr>
        <p:spPr>
          <a:xfrm>
            <a:off x="3281365" y="6356353"/>
            <a:ext cx="3343275"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3"/>
            <a:ext cx="222885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1664617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772"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3" indent="-171443" algn="l" defTabSz="685772"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28" indent="-171443" algn="l" defTabSz="685772"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14" indent="-171443" algn="l" defTabSz="685772"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00"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85"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71"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57"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43"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28"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72" rtl="0" eaLnBrk="1" latinLnBrk="0" hangingPunct="1">
        <a:defRPr sz="1350" kern="1200">
          <a:solidFill>
            <a:schemeClr val="tx1"/>
          </a:solidFill>
          <a:latin typeface="+mn-lt"/>
          <a:ea typeface="+mn-ea"/>
          <a:cs typeface="+mn-cs"/>
        </a:defRPr>
      </a:lvl1pPr>
      <a:lvl2pPr marL="342886" algn="l" defTabSz="685772" rtl="0" eaLnBrk="1" latinLnBrk="0" hangingPunct="1">
        <a:defRPr sz="1350" kern="1200">
          <a:solidFill>
            <a:schemeClr val="tx1"/>
          </a:solidFill>
          <a:latin typeface="+mn-lt"/>
          <a:ea typeface="+mn-ea"/>
          <a:cs typeface="+mn-cs"/>
        </a:defRPr>
      </a:lvl2pPr>
      <a:lvl3pPr marL="685772" algn="l" defTabSz="685772" rtl="0" eaLnBrk="1" latinLnBrk="0" hangingPunct="1">
        <a:defRPr sz="1350" kern="1200">
          <a:solidFill>
            <a:schemeClr val="tx1"/>
          </a:solidFill>
          <a:latin typeface="+mn-lt"/>
          <a:ea typeface="+mn-ea"/>
          <a:cs typeface="+mn-cs"/>
        </a:defRPr>
      </a:lvl3pPr>
      <a:lvl4pPr marL="1028657" algn="l" defTabSz="685772" rtl="0" eaLnBrk="1" latinLnBrk="0" hangingPunct="1">
        <a:defRPr sz="1350" kern="1200">
          <a:solidFill>
            <a:schemeClr val="tx1"/>
          </a:solidFill>
          <a:latin typeface="+mn-lt"/>
          <a:ea typeface="+mn-ea"/>
          <a:cs typeface="+mn-cs"/>
        </a:defRPr>
      </a:lvl4pPr>
      <a:lvl5pPr marL="1371543" algn="l" defTabSz="685772" rtl="0" eaLnBrk="1" latinLnBrk="0" hangingPunct="1">
        <a:defRPr sz="1350" kern="1200">
          <a:solidFill>
            <a:schemeClr val="tx1"/>
          </a:solidFill>
          <a:latin typeface="+mn-lt"/>
          <a:ea typeface="+mn-ea"/>
          <a:cs typeface="+mn-cs"/>
        </a:defRPr>
      </a:lvl5pPr>
      <a:lvl6pPr marL="1714428" algn="l" defTabSz="685772" rtl="0" eaLnBrk="1" latinLnBrk="0" hangingPunct="1">
        <a:defRPr sz="1350" kern="1200">
          <a:solidFill>
            <a:schemeClr val="tx1"/>
          </a:solidFill>
          <a:latin typeface="+mn-lt"/>
          <a:ea typeface="+mn-ea"/>
          <a:cs typeface="+mn-cs"/>
        </a:defRPr>
      </a:lvl6pPr>
      <a:lvl7pPr marL="2057314" algn="l" defTabSz="685772" rtl="0" eaLnBrk="1" latinLnBrk="0" hangingPunct="1">
        <a:defRPr sz="1350" kern="1200">
          <a:solidFill>
            <a:schemeClr val="tx1"/>
          </a:solidFill>
          <a:latin typeface="+mn-lt"/>
          <a:ea typeface="+mn-ea"/>
          <a:cs typeface="+mn-cs"/>
        </a:defRPr>
      </a:lvl7pPr>
      <a:lvl8pPr marL="2400199" algn="l" defTabSz="685772" rtl="0" eaLnBrk="1" latinLnBrk="0" hangingPunct="1">
        <a:defRPr sz="1350" kern="1200">
          <a:solidFill>
            <a:schemeClr val="tx1"/>
          </a:solidFill>
          <a:latin typeface="+mn-lt"/>
          <a:ea typeface="+mn-ea"/>
          <a:cs typeface="+mn-cs"/>
        </a:defRPr>
      </a:lvl8pPr>
      <a:lvl9pPr marL="2743085" algn="l" defTabSz="685772"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1" y="365129"/>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1"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5"/>
            <a:ext cx="2228850" cy="365125"/>
          </a:xfrm>
          <a:prstGeom prst="rect">
            <a:avLst/>
          </a:prstGeom>
        </p:spPr>
        <p:txBody>
          <a:bodyPr vert="horz" lIns="91440" tIns="45720" rIns="91440" bIns="45720" rtlCol="0" anchor="ctr"/>
          <a:lstStyle>
            <a:lvl1pPr algn="l">
              <a:defRPr sz="731">
                <a:solidFill>
                  <a:schemeClr val="tx1">
                    <a:tint val="82000"/>
                  </a:schemeClr>
                </a:solidFill>
              </a:defRPr>
            </a:lvl1pPr>
          </a:lstStyle>
          <a:p>
            <a:fld id="{37838520-F4B5-4B13-B609-32D5859A39E5}" type="datetime1">
              <a:rPr lang="en-GB" smtClean="0"/>
              <a:t>22/05/2026</a:t>
            </a:fld>
            <a:endParaRPr lang="en-GB"/>
          </a:p>
        </p:txBody>
      </p:sp>
      <p:sp>
        <p:nvSpPr>
          <p:cNvPr id="5" name="Footer Placeholder 4"/>
          <p:cNvSpPr>
            <a:spLocks noGrp="1"/>
          </p:cNvSpPr>
          <p:nvPr>
            <p:ph type="ftr" sz="quarter" idx="3"/>
          </p:nvPr>
        </p:nvSpPr>
        <p:spPr>
          <a:xfrm>
            <a:off x="3281366" y="6356355"/>
            <a:ext cx="3343275" cy="365125"/>
          </a:xfrm>
          <a:prstGeom prst="rect">
            <a:avLst/>
          </a:prstGeom>
        </p:spPr>
        <p:txBody>
          <a:bodyPr vert="horz" lIns="91440" tIns="45720" rIns="91440" bIns="45720" rtlCol="0" anchor="ctr"/>
          <a:lstStyle>
            <a:lvl1pPr algn="ctr">
              <a:defRPr sz="731">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5"/>
            <a:ext cx="2228850" cy="365125"/>
          </a:xfrm>
          <a:prstGeom prst="rect">
            <a:avLst/>
          </a:prstGeom>
        </p:spPr>
        <p:txBody>
          <a:bodyPr vert="horz" lIns="91440" tIns="45720" rIns="91440" bIns="45720" rtlCol="0" anchor="ctr"/>
          <a:lstStyle>
            <a:lvl1pPr algn="r">
              <a:defRPr sz="731">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21731327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557190" rtl="0" eaLnBrk="1" latinLnBrk="0" hangingPunct="1">
        <a:lnSpc>
          <a:spcPct val="90000"/>
        </a:lnSpc>
        <a:spcBef>
          <a:spcPct val="0"/>
        </a:spcBef>
        <a:buNone/>
        <a:defRPr sz="2681" kern="1200">
          <a:solidFill>
            <a:schemeClr val="tx1"/>
          </a:solidFill>
          <a:latin typeface="+mj-lt"/>
          <a:ea typeface="+mj-ea"/>
          <a:cs typeface="+mj-cs"/>
        </a:defRPr>
      </a:lvl1pPr>
    </p:titleStyle>
    <p:bodyStyle>
      <a:lvl1pPr marL="139297" indent="-139297" algn="l" defTabSz="557190" rtl="0" eaLnBrk="1" latinLnBrk="0" hangingPunct="1">
        <a:lnSpc>
          <a:spcPct val="90000"/>
        </a:lnSpc>
        <a:spcBef>
          <a:spcPts val="609"/>
        </a:spcBef>
        <a:buFont typeface="Arial" panose="020B0604020202020204" pitchFamily="34" charset="0"/>
        <a:buChar char="•"/>
        <a:defRPr sz="1706" kern="1200">
          <a:solidFill>
            <a:schemeClr val="tx1"/>
          </a:solidFill>
          <a:latin typeface="+mn-lt"/>
          <a:ea typeface="+mn-ea"/>
          <a:cs typeface="+mn-cs"/>
        </a:defRPr>
      </a:lvl1pPr>
      <a:lvl2pPr marL="417892" indent="-139297" algn="l" defTabSz="557190" rtl="0" eaLnBrk="1" latinLnBrk="0" hangingPunct="1">
        <a:lnSpc>
          <a:spcPct val="90000"/>
        </a:lnSpc>
        <a:spcBef>
          <a:spcPts val="305"/>
        </a:spcBef>
        <a:buFont typeface="Arial" panose="020B0604020202020204" pitchFamily="34" charset="0"/>
        <a:buChar char="•"/>
        <a:defRPr sz="1463" kern="1200">
          <a:solidFill>
            <a:schemeClr val="tx1"/>
          </a:solidFill>
          <a:latin typeface="+mn-lt"/>
          <a:ea typeface="+mn-ea"/>
          <a:cs typeface="+mn-cs"/>
        </a:defRPr>
      </a:lvl2pPr>
      <a:lvl3pPr marL="696486" indent="-139297" algn="l" defTabSz="557190" rtl="0" eaLnBrk="1" latinLnBrk="0" hangingPunct="1">
        <a:lnSpc>
          <a:spcPct val="90000"/>
        </a:lnSpc>
        <a:spcBef>
          <a:spcPts val="305"/>
        </a:spcBef>
        <a:buFont typeface="Arial" panose="020B0604020202020204" pitchFamily="34" charset="0"/>
        <a:buChar char="•"/>
        <a:defRPr sz="1219" kern="1200">
          <a:solidFill>
            <a:schemeClr val="tx1"/>
          </a:solidFill>
          <a:latin typeface="+mn-lt"/>
          <a:ea typeface="+mn-ea"/>
          <a:cs typeface="+mn-cs"/>
        </a:defRPr>
      </a:lvl3pPr>
      <a:lvl4pPr marL="975081"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4pPr>
      <a:lvl5pPr marL="1253675"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5pPr>
      <a:lvl6pPr marL="1532270"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6pPr>
      <a:lvl7pPr marL="1810865"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7pPr>
      <a:lvl8pPr marL="2089460"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8pPr>
      <a:lvl9pPr marL="2368054" indent="-139297" algn="l" defTabSz="557190" rtl="0" eaLnBrk="1" latinLnBrk="0" hangingPunct="1">
        <a:lnSpc>
          <a:spcPct val="90000"/>
        </a:lnSpc>
        <a:spcBef>
          <a:spcPts val="305"/>
        </a:spcBef>
        <a:buFont typeface="Arial" panose="020B0604020202020204" pitchFamily="34" charset="0"/>
        <a:buChar char="•"/>
        <a:defRPr sz="1097" kern="1200">
          <a:solidFill>
            <a:schemeClr val="tx1"/>
          </a:solidFill>
          <a:latin typeface="+mn-lt"/>
          <a:ea typeface="+mn-ea"/>
          <a:cs typeface="+mn-cs"/>
        </a:defRPr>
      </a:lvl9pPr>
    </p:bodyStyle>
    <p:otherStyle>
      <a:defPPr>
        <a:defRPr lang="en-US"/>
      </a:defPPr>
      <a:lvl1pPr marL="0" algn="l" defTabSz="557190" rtl="0" eaLnBrk="1" latinLnBrk="0" hangingPunct="1">
        <a:defRPr sz="1097" kern="1200">
          <a:solidFill>
            <a:schemeClr val="tx1"/>
          </a:solidFill>
          <a:latin typeface="+mn-lt"/>
          <a:ea typeface="+mn-ea"/>
          <a:cs typeface="+mn-cs"/>
        </a:defRPr>
      </a:lvl1pPr>
      <a:lvl2pPr marL="278595" algn="l" defTabSz="557190" rtl="0" eaLnBrk="1" latinLnBrk="0" hangingPunct="1">
        <a:defRPr sz="1097" kern="1200">
          <a:solidFill>
            <a:schemeClr val="tx1"/>
          </a:solidFill>
          <a:latin typeface="+mn-lt"/>
          <a:ea typeface="+mn-ea"/>
          <a:cs typeface="+mn-cs"/>
        </a:defRPr>
      </a:lvl2pPr>
      <a:lvl3pPr marL="557190" algn="l" defTabSz="557190" rtl="0" eaLnBrk="1" latinLnBrk="0" hangingPunct="1">
        <a:defRPr sz="1097" kern="1200">
          <a:solidFill>
            <a:schemeClr val="tx1"/>
          </a:solidFill>
          <a:latin typeface="+mn-lt"/>
          <a:ea typeface="+mn-ea"/>
          <a:cs typeface="+mn-cs"/>
        </a:defRPr>
      </a:lvl3pPr>
      <a:lvl4pPr marL="835784" algn="l" defTabSz="557190" rtl="0" eaLnBrk="1" latinLnBrk="0" hangingPunct="1">
        <a:defRPr sz="1097" kern="1200">
          <a:solidFill>
            <a:schemeClr val="tx1"/>
          </a:solidFill>
          <a:latin typeface="+mn-lt"/>
          <a:ea typeface="+mn-ea"/>
          <a:cs typeface="+mn-cs"/>
        </a:defRPr>
      </a:lvl4pPr>
      <a:lvl5pPr marL="1114379" algn="l" defTabSz="557190" rtl="0" eaLnBrk="1" latinLnBrk="0" hangingPunct="1">
        <a:defRPr sz="1097" kern="1200">
          <a:solidFill>
            <a:schemeClr val="tx1"/>
          </a:solidFill>
          <a:latin typeface="+mn-lt"/>
          <a:ea typeface="+mn-ea"/>
          <a:cs typeface="+mn-cs"/>
        </a:defRPr>
      </a:lvl5pPr>
      <a:lvl6pPr marL="1392973" algn="l" defTabSz="557190" rtl="0" eaLnBrk="1" latinLnBrk="0" hangingPunct="1">
        <a:defRPr sz="1097" kern="1200">
          <a:solidFill>
            <a:schemeClr val="tx1"/>
          </a:solidFill>
          <a:latin typeface="+mn-lt"/>
          <a:ea typeface="+mn-ea"/>
          <a:cs typeface="+mn-cs"/>
        </a:defRPr>
      </a:lvl6pPr>
      <a:lvl7pPr marL="1671568" algn="l" defTabSz="557190" rtl="0" eaLnBrk="1" latinLnBrk="0" hangingPunct="1">
        <a:defRPr sz="1097" kern="1200">
          <a:solidFill>
            <a:schemeClr val="tx1"/>
          </a:solidFill>
          <a:latin typeface="+mn-lt"/>
          <a:ea typeface="+mn-ea"/>
          <a:cs typeface="+mn-cs"/>
        </a:defRPr>
      </a:lvl7pPr>
      <a:lvl8pPr marL="1950162" algn="l" defTabSz="557190" rtl="0" eaLnBrk="1" latinLnBrk="0" hangingPunct="1">
        <a:defRPr sz="1097" kern="1200">
          <a:solidFill>
            <a:schemeClr val="tx1"/>
          </a:solidFill>
          <a:latin typeface="+mn-lt"/>
          <a:ea typeface="+mn-ea"/>
          <a:cs typeface="+mn-cs"/>
        </a:defRPr>
      </a:lvl8pPr>
      <a:lvl9pPr marL="2228757" algn="l" defTabSz="557190" rtl="0" eaLnBrk="1" latinLnBrk="0" hangingPunct="1">
        <a:defRPr sz="1097"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9634282"/>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dt="0"/>
  <p:txStyles>
    <p:titleStyle>
      <a:lvl1pPr algn="l" defTabSz="450525" rtl="0" eaLnBrk="1" latinLnBrk="0" hangingPunct="1">
        <a:lnSpc>
          <a:spcPct val="90000"/>
        </a:lnSpc>
        <a:spcBef>
          <a:spcPct val="0"/>
        </a:spcBef>
        <a:buNone/>
        <a:defRPr sz="2168" kern="1200">
          <a:solidFill>
            <a:schemeClr val="tx1"/>
          </a:solidFill>
          <a:latin typeface="+mj-lt"/>
          <a:ea typeface="+mj-ea"/>
          <a:cs typeface="+mj-cs"/>
        </a:defRPr>
      </a:lvl1pPr>
    </p:titleStyle>
    <p:bodyStyle>
      <a:lvl1pPr marL="112631" indent="-112631" algn="l" defTabSz="450525" rtl="0" eaLnBrk="1" latinLnBrk="0" hangingPunct="1">
        <a:lnSpc>
          <a:spcPct val="90000"/>
        </a:lnSpc>
        <a:spcBef>
          <a:spcPts val="492"/>
        </a:spcBef>
        <a:buFont typeface="Arial" panose="020B0604020202020204" pitchFamily="34" charset="0"/>
        <a:buChar char="•"/>
        <a:defRPr sz="1380" kern="1200">
          <a:solidFill>
            <a:schemeClr val="tx1"/>
          </a:solidFill>
          <a:latin typeface="+mn-lt"/>
          <a:ea typeface="+mn-ea"/>
          <a:cs typeface="+mn-cs"/>
        </a:defRPr>
      </a:lvl1pPr>
      <a:lvl2pPr marL="337894" indent="-112631" algn="l" defTabSz="450525" rtl="0" eaLnBrk="1" latinLnBrk="0" hangingPunct="1">
        <a:lnSpc>
          <a:spcPct val="90000"/>
        </a:lnSpc>
        <a:spcBef>
          <a:spcPts val="246"/>
        </a:spcBef>
        <a:buFont typeface="Arial" panose="020B0604020202020204" pitchFamily="34" charset="0"/>
        <a:buChar char="•"/>
        <a:defRPr sz="1182" kern="1200">
          <a:solidFill>
            <a:schemeClr val="tx1"/>
          </a:solidFill>
          <a:latin typeface="+mn-lt"/>
          <a:ea typeface="+mn-ea"/>
          <a:cs typeface="+mn-cs"/>
        </a:defRPr>
      </a:lvl2pPr>
      <a:lvl3pPr marL="563156" indent="-112631" algn="l" defTabSz="450525" rtl="0" eaLnBrk="1" latinLnBrk="0" hangingPunct="1">
        <a:lnSpc>
          <a:spcPct val="90000"/>
        </a:lnSpc>
        <a:spcBef>
          <a:spcPts val="246"/>
        </a:spcBef>
        <a:buFont typeface="Arial" panose="020B0604020202020204" pitchFamily="34" charset="0"/>
        <a:buChar char="•"/>
        <a:defRPr sz="986" kern="1200">
          <a:solidFill>
            <a:schemeClr val="tx1"/>
          </a:solidFill>
          <a:latin typeface="+mn-lt"/>
          <a:ea typeface="+mn-ea"/>
          <a:cs typeface="+mn-cs"/>
        </a:defRPr>
      </a:lvl3pPr>
      <a:lvl4pPr marL="788418"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4pPr>
      <a:lvl5pPr marL="1013681"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5pPr>
      <a:lvl6pPr marL="1238943"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6pPr>
      <a:lvl7pPr marL="1464206"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7pPr>
      <a:lvl8pPr marL="1689469"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8pPr>
      <a:lvl9pPr marL="1914731" indent="-112631" algn="l" defTabSz="450525"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9pPr>
    </p:bodyStyle>
    <p:otherStyle>
      <a:defPPr>
        <a:defRPr lang="pt-BR"/>
      </a:defPPr>
      <a:lvl1pPr marL="0" algn="l" defTabSz="450525" rtl="0" eaLnBrk="1" latinLnBrk="0" hangingPunct="1">
        <a:defRPr sz="887" kern="1200">
          <a:solidFill>
            <a:schemeClr val="tx1"/>
          </a:solidFill>
          <a:latin typeface="+mn-lt"/>
          <a:ea typeface="+mn-ea"/>
          <a:cs typeface="+mn-cs"/>
        </a:defRPr>
      </a:lvl1pPr>
      <a:lvl2pPr marL="225262" algn="l" defTabSz="450525" rtl="0" eaLnBrk="1" latinLnBrk="0" hangingPunct="1">
        <a:defRPr sz="887" kern="1200">
          <a:solidFill>
            <a:schemeClr val="tx1"/>
          </a:solidFill>
          <a:latin typeface="+mn-lt"/>
          <a:ea typeface="+mn-ea"/>
          <a:cs typeface="+mn-cs"/>
        </a:defRPr>
      </a:lvl2pPr>
      <a:lvl3pPr marL="450525" algn="l" defTabSz="450525" rtl="0" eaLnBrk="1" latinLnBrk="0" hangingPunct="1">
        <a:defRPr sz="887" kern="1200">
          <a:solidFill>
            <a:schemeClr val="tx1"/>
          </a:solidFill>
          <a:latin typeface="+mn-lt"/>
          <a:ea typeface="+mn-ea"/>
          <a:cs typeface="+mn-cs"/>
        </a:defRPr>
      </a:lvl3pPr>
      <a:lvl4pPr marL="675787" algn="l" defTabSz="450525" rtl="0" eaLnBrk="1" latinLnBrk="0" hangingPunct="1">
        <a:defRPr sz="887" kern="1200">
          <a:solidFill>
            <a:schemeClr val="tx1"/>
          </a:solidFill>
          <a:latin typeface="+mn-lt"/>
          <a:ea typeface="+mn-ea"/>
          <a:cs typeface="+mn-cs"/>
        </a:defRPr>
      </a:lvl4pPr>
      <a:lvl5pPr marL="901050" algn="l" defTabSz="450525" rtl="0" eaLnBrk="1" latinLnBrk="0" hangingPunct="1">
        <a:defRPr sz="887" kern="1200">
          <a:solidFill>
            <a:schemeClr val="tx1"/>
          </a:solidFill>
          <a:latin typeface="+mn-lt"/>
          <a:ea typeface="+mn-ea"/>
          <a:cs typeface="+mn-cs"/>
        </a:defRPr>
      </a:lvl5pPr>
      <a:lvl6pPr marL="1126312" algn="l" defTabSz="450525" rtl="0" eaLnBrk="1" latinLnBrk="0" hangingPunct="1">
        <a:defRPr sz="887" kern="1200">
          <a:solidFill>
            <a:schemeClr val="tx1"/>
          </a:solidFill>
          <a:latin typeface="+mn-lt"/>
          <a:ea typeface="+mn-ea"/>
          <a:cs typeface="+mn-cs"/>
        </a:defRPr>
      </a:lvl6pPr>
      <a:lvl7pPr marL="1351574" algn="l" defTabSz="450525" rtl="0" eaLnBrk="1" latinLnBrk="0" hangingPunct="1">
        <a:defRPr sz="887" kern="1200">
          <a:solidFill>
            <a:schemeClr val="tx1"/>
          </a:solidFill>
          <a:latin typeface="+mn-lt"/>
          <a:ea typeface="+mn-ea"/>
          <a:cs typeface="+mn-cs"/>
        </a:defRPr>
      </a:lvl7pPr>
      <a:lvl8pPr marL="1576837" algn="l" defTabSz="450525" rtl="0" eaLnBrk="1" latinLnBrk="0" hangingPunct="1">
        <a:defRPr sz="887" kern="1200">
          <a:solidFill>
            <a:schemeClr val="tx1"/>
          </a:solidFill>
          <a:latin typeface="+mn-lt"/>
          <a:ea typeface="+mn-ea"/>
          <a:cs typeface="+mn-cs"/>
        </a:defRPr>
      </a:lvl8pPr>
      <a:lvl9pPr marL="1802100" algn="l" defTabSz="450525" rtl="0" eaLnBrk="1" latinLnBrk="0" hangingPunct="1">
        <a:defRPr sz="887"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4051327"/>
      </p:ext>
    </p:extLst>
  </p:cSld>
  <p:clrMap bg1="lt1" tx1="dk1" bg2="lt2" tx2="dk2" accent1="accent1" accent2="accent2" accent3="accent3" accent4="accent4" accent5="accent5" accent6="accent6" hlink="hlink" folHlink="folHlink"/>
  <p:sldLayoutIdLst>
    <p:sldLayoutId id="2147483688" r:id="rId1"/>
    <p:sldLayoutId id="2147483689" r:id="rId2"/>
  </p:sldLayoutIdLst>
  <p:hf hdr="0" dt="0"/>
  <p:txStyles>
    <p:titleStyle>
      <a:lvl1pPr algn="l" defTabSz="450531" rtl="0" eaLnBrk="1" latinLnBrk="0" hangingPunct="1">
        <a:lnSpc>
          <a:spcPct val="90000"/>
        </a:lnSpc>
        <a:spcBef>
          <a:spcPct val="0"/>
        </a:spcBef>
        <a:buNone/>
        <a:defRPr sz="2168" kern="1200">
          <a:solidFill>
            <a:schemeClr val="tx1"/>
          </a:solidFill>
          <a:latin typeface="+mj-lt"/>
          <a:ea typeface="+mj-ea"/>
          <a:cs typeface="+mj-cs"/>
        </a:defRPr>
      </a:lvl1pPr>
    </p:titleStyle>
    <p:bodyStyle>
      <a:lvl1pPr marL="112633" indent="-112633" algn="l" defTabSz="450531" rtl="0" eaLnBrk="1" latinLnBrk="0" hangingPunct="1">
        <a:lnSpc>
          <a:spcPct val="90000"/>
        </a:lnSpc>
        <a:spcBef>
          <a:spcPts val="492"/>
        </a:spcBef>
        <a:buFont typeface="Arial" panose="020B0604020202020204" pitchFamily="34" charset="0"/>
        <a:buChar char="•"/>
        <a:defRPr sz="1380" kern="1200">
          <a:solidFill>
            <a:schemeClr val="tx1"/>
          </a:solidFill>
          <a:latin typeface="+mn-lt"/>
          <a:ea typeface="+mn-ea"/>
          <a:cs typeface="+mn-cs"/>
        </a:defRPr>
      </a:lvl1pPr>
      <a:lvl2pPr marL="337899" indent="-112633" algn="l" defTabSz="450531" rtl="0" eaLnBrk="1" latinLnBrk="0" hangingPunct="1">
        <a:lnSpc>
          <a:spcPct val="90000"/>
        </a:lnSpc>
        <a:spcBef>
          <a:spcPts val="246"/>
        </a:spcBef>
        <a:buFont typeface="Arial" panose="020B0604020202020204" pitchFamily="34" charset="0"/>
        <a:buChar char="•"/>
        <a:defRPr sz="1182" kern="1200">
          <a:solidFill>
            <a:schemeClr val="tx1"/>
          </a:solidFill>
          <a:latin typeface="+mn-lt"/>
          <a:ea typeface="+mn-ea"/>
          <a:cs typeface="+mn-cs"/>
        </a:defRPr>
      </a:lvl2pPr>
      <a:lvl3pPr marL="563164" indent="-112633" algn="l" defTabSz="450531" rtl="0" eaLnBrk="1" latinLnBrk="0" hangingPunct="1">
        <a:lnSpc>
          <a:spcPct val="90000"/>
        </a:lnSpc>
        <a:spcBef>
          <a:spcPts val="246"/>
        </a:spcBef>
        <a:buFont typeface="Arial" panose="020B0604020202020204" pitchFamily="34" charset="0"/>
        <a:buChar char="•"/>
        <a:defRPr sz="985" kern="1200">
          <a:solidFill>
            <a:schemeClr val="tx1"/>
          </a:solidFill>
          <a:latin typeface="+mn-lt"/>
          <a:ea typeface="+mn-ea"/>
          <a:cs typeface="+mn-cs"/>
        </a:defRPr>
      </a:lvl3pPr>
      <a:lvl4pPr marL="788429"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4pPr>
      <a:lvl5pPr marL="1013695"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5pPr>
      <a:lvl6pPr marL="1238961"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6pPr>
      <a:lvl7pPr marL="1464227"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7pPr>
      <a:lvl8pPr marL="1689492"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8pPr>
      <a:lvl9pPr marL="1914758" indent="-112633" algn="l" defTabSz="450531" rtl="0" eaLnBrk="1" latinLnBrk="0" hangingPunct="1">
        <a:lnSpc>
          <a:spcPct val="90000"/>
        </a:lnSpc>
        <a:spcBef>
          <a:spcPts val="246"/>
        </a:spcBef>
        <a:buFont typeface="Arial" panose="020B0604020202020204" pitchFamily="34" charset="0"/>
        <a:buChar char="•"/>
        <a:defRPr sz="887" kern="1200">
          <a:solidFill>
            <a:schemeClr val="tx1"/>
          </a:solidFill>
          <a:latin typeface="+mn-lt"/>
          <a:ea typeface="+mn-ea"/>
          <a:cs typeface="+mn-cs"/>
        </a:defRPr>
      </a:lvl9pPr>
    </p:bodyStyle>
    <p:otherStyle>
      <a:defPPr>
        <a:defRPr lang="pt-BR"/>
      </a:defPPr>
      <a:lvl1pPr marL="0" algn="l" defTabSz="450531" rtl="0" eaLnBrk="1" latinLnBrk="0" hangingPunct="1">
        <a:defRPr sz="887" kern="1200">
          <a:solidFill>
            <a:schemeClr val="tx1"/>
          </a:solidFill>
          <a:latin typeface="+mn-lt"/>
          <a:ea typeface="+mn-ea"/>
          <a:cs typeface="+mn-cs"/>
        </a:defRPr>
      </a:lvl1pPr>
      <a:lvl2pPr marL="225265" algn="l" defTabSz="450531" rtl="0" eaLnBrk="1" latinLnBrk="0" hangingPunct="1">
        <a:defRPr sz="887" kern="1200">
          <a:solidFill>
            <a:schemeClr val="tx1"/>
          </a:solidFill>
          <a:latin typeface="+mn-lt"/>
          <a:ea typeface="+mn-ea"/>
          <a:cs typeface="+mn-cs"/>
        </a:defRPr>
      </a:lvl2pPr>
      <a:lvl3pPr marL="450531" algn="l" defTabSz="450531" rtl="0" eaLnBrk="1" latinLnBrk="0" hangingPunct="1">
        <a:defRPr sz="887" kern="1200">
          <a:solidFill>
            <a:schemeClr val="tx1"/>
          </a:solidFill>
          <a:latin typeface="+mn-lt"/>
          <a:ea typeface="+mn-ea"/>
          <a:cs typeface="+mn-cs"/>
        </a:defRPr>
      </a:lvl3pPr>
      <a:lvl4pPr marL="675797" algn="l" defTabSz="450531" rtl="0" eaLnBrk="1" latinLnBrk="0" hangingPunct="1">
        <a:defRPr sz="887" kern="1200">
          <a:solidFill>
            <a:schemeClr val="tx1"/>
          </a:solidFill>
          <a:latin typeface="+mn-lt"/>
          <a:ea typeface="+mn-ea"/>
          <a:cs typeface="+mn-cs"/>
        </a:defRPr>
      </a:lvl4pPr>
      <a:lvl5pPr marL="901063" algn="l" defTabSz="450531" rtl="0" eaLnBrk="1" latinLnBrk="0" hangingPunct="1">
        <a:defRPr sz="887" kern="1200">
          <a:solidFill>
            <a:schemeClr val="tx1"/>
          </a:solidFill>
          <a:latin typeface="+mn-lt"/>
          <a:ea typeface="+mn-ea"/>
          <a:cs typeface="+mn-cs"/>
        </a:defRPr>
      </a:lvl5pPr>
      <a:lvl6pPr marL="1126328" algn="l" defTabSz="450531" rtl="0" eaLnBrk="1" latinLnBrk="0" hangingPunct="1">
        <a:defRPr sz="887" kern="1200">
          <a:solidFill>
            <a:schemeClr val="tx1"/>
          </a:solidFill>
          <a:latin typeface="+mn-lt"/>
          <a:ea typeface="+mn-ea"/>
          <a:cs typeface="+mn-cs"/>
        </a:defRPr>
      </a:lvl6pPr>
      <a:lvl7pPr marL="1351593" algn="l" defTabSz="450531" rtl="0" eaLnBrk="1" latinLnBrk="0" hangingPunct="1">
        <a:defRPr sz="887" kern="1200">
          <a:solidFill>
            <a:schemeClr val="tx1"/>
          </a:solidFill>
          <a:latin typeface="+mn-lt"/>
          <a:ea typeface="+mn-ea"/>
          <a:cs typeface="+mn-cs"/>
        </a:defRPr>
      </a:lvl7pPr>
      <a:lvl8pPr marL="1576860" algn="l" defTabSz="450531" rtl="0" eaLnBrk="1" latinLnBrk="0" hangingPunct="1">
        <a:defRPr sz="887" kern="1200">
          <a:solidFill>
            <a:schemeClr val="tx1"/>
          </a:solidFill>
          <a:latin typeface="+mn-lt"/>
          <a:ea typeface="+mn-ea"/>
          <a:cs typeface="+mn-cs"/>
        </a:defRPr>
      </a:lvl8pPr>
      <a:lvl9pPr marL="1802126" algn="l" defTabSz="450531" rtl="0" eaLnBrk="1" latinLnBrk="0" hangingPunct="1">
        <a:defRPr sz="887"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B89135-E529-33D0-2333-7115C883DBDA}"/>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328B1A40-C1CF-FBAC-01B4-81E889367ED9}"/>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13E5A33-87CE-70F6-8B5D-BD1FA24105DB}"/>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82000"/>
                  </a:schemeClr>
                </a:solidFill>
              </a:defRPr>
            </a:lvl1pPr>
          </a:lstStyle>
          <a:p>
            <a:fld id="{650F89BF-DA00-431A-B220-4831D4290998}" type="datetimeFigureOut">
              <a:rPr lang="en-GB" smtClean="0"/>
              <a:t>22/05/2026</a:t>
            </a:fld>
            <a:endParaRPr lang="en-GB"/>
          </a:p>
        </p:txBody>
      </p:sp>
      <p:sp>
        <p:nvSpPr>
          <p:cNvPr id="5" name="Footer Placeholder 4">
            <a:extLst>
              <a:ext uri="{FF2B5EF4-FFF2-40B4-BE49-F238E27FC236}">
                <a16:creationId xmlns:a16="http://schemas.microsoft.com/office/drawing/2014/main" id="{BE2B27BD-18D7-A5CB-9965-3F60AF8198F6}"/>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61688BA-C9B1-BB79-513A-FDD0665D237F}"/>
              </a:ext>
            </a:extLst>
          </p:cNvPr>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82000"/>
                  </a:schemeClr>
                </a:solidFill>
              </a:defRPr>
            </a:lvl1pPr>
          </a:lstStyle>
          <a:p>
            <a:fld id="{3CC949A5-E154-4841-9AC5-726FAC9042DB}" type="slidenum">
              <a:rPr lang="en-GB" smtClean="0"/>
              <a:t>‹#›</a:t>
            </a:fld>
            <a:endParaRPr lang="en-GB"/>
          </a:p>
        </p:txBody>
      </p:sp>
    </p:spTree>
    <p:extLst>
      <p:ext uri="{BB962C8B-B14F-4D97-AF65-F5344CB8AC3E}">
        <p14:creationId xmlns:p14="http://schemas.microsoft.com/office/powerpoint/2010/main" val="50339723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DC1127A-4E00-4D8C-B64D-73D9FB67F9E7}"/>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BDAC6335-D95C-43A7-867D-E7E62225625B}"/>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41390A8-7D92-4B93-A156-5B30A1068EBC}"/>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96F9A2B8-676B-422E-8C29-90ACEA448897}" type="datetimeFigureOut">
              <a:rPr lang="en-GB" smtClean="0"/>
              <a:t>22/05/2026</a:t>
            </a:fld>
            <a:endParaRPr lang="en-GB"/>
          </a:p>
        </p:txBody>
      </p:sp>
      <p:sp>
        <p:nvSpPr>
          <p:cNvPr id="5" name="Footer Placeholder 4">
            <a:extLst>
              <a:ext uri="{FF2B5EF4-FFF2-40B4-BE49-F238E27FC236}">
                <a16:creationId xmlns:a16="http://schemas.microsoft.com/office/drawing/2014/main" id="{7465A862-671A-44CA-BBE4-04FA31C3E456}"/>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4B9E7D1-75BD-44A8-A189-A9AFA4A6C8D6}"/>
              </a:ext>
            </a:extLst>
          </p:cNvPr>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F0AFCA13-5457-4C71-8768-DFF64AA109DB}" type="slidenum">
              <a:rPr lang="en-GB" smtClean="0"/>
              <a:t>‹#›</a:t>
            </a:fld>
            <a:endParaRPr lang="en-GB"/>
          </a:p>
        </p:txBody>
      </p:sp>
    </p:spTree>
    <p:extLst>
      <p:ext uri="{BB962C8B-B14F-4D97-AF65-F5344CB8AC3E}">
        <p14:creationId xmlns:p14="http://schemas.microsoft.com/office/powerpoint/2010/main" val="949530110"/>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7094534"/>
      </p:ext>
    </p:extLst>
  </p:cSld>
  <p:clrMap bg1="lt1" tx1="dk1" bg2="lt2" tx2="dk2" accent1="accent1" accent2="accent2" accent3="accent3" accent4="accent4" accent5="accent5" accent6="accent6" hlink="hlink" folHlink="folHlink"/>
  <p:sldLayoutIdLst>
    <p:sldLayoutId id="2147483746" r:id="rId1"/>
    <p:sldLayoutId id="2147483747" r:id="rId2"/>
  </p:sldLayoutIdLst>
  <p:hf hdr="0" dt="0"/>
  <p:txStyles>
    <p:titleStyle>
      <a:lvl1pPr algn="l" defTabSz="366052" rtl="0" eaLnBrk="1" latinLnBrk="0" hangingPunct="1">
        <a:lnSpc>
          <a:spcPct val="90000"/>
        </a:lnSpc>
        <a:spcBef>
          <a:spcPct val="0"/>
        </a:spcBef>
        <a:buNone/>
        <a:defRPr sz="1761" kern="1200">
          <a:solidFill>
            <a:schemeClr val="tx1"/>
          </a:solidFill>
          <a:latin typeface="+mj-lt"/>
          <a:ea typeface="+mj-ea"/>
          <a:cs typeface="+mj-cs"/>
        </a:defRPr>
      </a:lvl1pPr>
    </p:titleStyle>
    <p:bodyStyle>
      <a:lvl1pPr marL="91513" indent="-91513" algn="l" defTabSz="366052" rtl="0" eaLnBrk="1" latinLnBrk="0" hangingPunct="1">
        <a:lnSpc>
          <a:spcPct val="90000"/>
        </a:lnSpc>
        <a:spcBef>
          <a:spcPts val="400"/>
        </a:spcBef>
        <a:buFont typeface="Arial" panose="020B0604020202020204" pitchFamily="34" charset="0"/>
        <a:buChar char="•"/>
        <a:defRPr sz="1121" kern="1200">
          <a:solidFill>
            <a:schemeClr val="tx1"/>
          </a:solidFill>
          <a:latin typeface="+mn-lt"/>
          <a:ea typeface="+mn-ea"/>
          <a:cs typeface="+mn-cs"/>
        </a:defRPr>
      </a:lvl1pPr>
      <a:lvl2pPr marL="274539" indent="-91513" algn="l" defTabSz="366052" rtl="0" eaLnBrk="1" latinLnBrk="0" hangingPunct="1">
        <a:lnSpc>
          <a:spcPct val="90000"/>
        </a:lnSpc>
        <a:spcBef>
          <a:spcPts val="200"/>
        </a:spcBef>
        <a:buFont typeface="Arial" panose="020B0604020202020204" pitchFamily="34" charset="0"/>
        <a:buChar char="•"/>
        <a:defRPr sz="960" kern="1200">
          <a:solidFill>
            <a:schemeClr val="tx1"/>
          </a:solidFill>
          <a:latin typeface="+mn-lt"/>
          <a:ea typeface="+mn-ea"/>
          <a:cs typeface="+mn-cs"/>
        </a:defRPr>
      </a:lvl2pPr>
      <a:lvl3pPr marL="457564" indent="-91513" algn="l" defTabSz="366052" rtl="0" eaLnBrk="1" latinLnBrk="0" hangingPunct="1">
        <a:lnSpc>
          <a:spcPct val="90000"/>
        </a:lnSpc>
        <a:spcBef>
          <a:spcPts val="200"/>
        </a:spcBef>
        <a:buFont typeface="Arial" panose="020B0604020202020204" pitchFamily="34" charset="0"/>
        <a:buChar char="•"/>
        <a:defRPr sz="801" kern="1200">
          <a:solidFill>
            <a:schemeClr val="tx1"/>
          </a:solidFill>
          <a:latin typeface="+mn-lt"/>
          <a:ea typeface="+mn-ea"/>
          <a:cs typeface="+mn-cs"/>
        </a:defRPr>
      </a:lvl3pPr>
      <a:lvl4pPr marL="640590"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4pPr>
      <a:lvl5pPr marL="823616"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5pPr>
      <a:lvl6pPr marL="1006641"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6pPr>
      <a:lvl7pPr marL="1189667"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7pPr>
      <a:lvl8pPr marL="1372694"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8pPr>
      <a:lvl9pPr marL="1555719" indent="-91513" algn="l" defTabSz="366052" rtl="0" eaLnBrk="1" latinLnBrk="0" hangingPunct="1">
        <a:lnSpc>
          <a:spcPct val="90000"/>
        </a:lnSpc>
        <a:spcBef>
          <a:spcPts val="200"/>
        </a:spcBef>
        <a:buFont typeface="Arial" panose="020B0604020202020204" pitchFamily="34" charset="0"/>
        <a:buChar char="•"/>
        <a:defRPr sz="721" kern="1200">
          <a:solidFill>
            <a:schemeClr val="tx1"/>
          </a:solidFill>
          <a:latin typeface="+mn-lt"/>
          <a:ea typeface="+mn-ea"/>
          <a:cs typeface="+mn-cs"/>
        </a:defRPr>
      </a:lvl9pPr>
    </p:bodyStyle>
    <p:otherStyle>
      <a:defPPr>
        <a:defRPr lang="pt-BR"/>
      </a:defPPr>
      <a:lvl1pPr marL="0" algn="l" defTabSz="366052" rtl="0" eaLnBrk="1" latinLnBrk="0" hangingPunct="1">
        <a:defRPr sz="721" kern="1200">
          <a:solidFill>
            <a:schemeClr val="tx1"/>
          </a:solidFill>
          <a:latin typeface="+mn-lt"/>
          <a:ea typeface="+mn-ea"/>
          <a:cs typeface="+mn-cs"/>
        </a:defRPr>
      </a:lvl1pPr>
      <a:lvl2pPr marL="183025" algn="l" defTabSz="366052" rtl="0" eaLnBrk="1" latinLnBrk="0" hangingPunct="1">
        <a:defRPr sz="721" kern="1200">
          <a:solidFill>
            <a:schemeClr val="tx1"/>
          </a:solidFill>
          <a:latin typeface="+mn-lt"/>
          <a:ea typeface="+mn-ea"/>
          <a:cs typeface="+mn-cs"/>
        </a:defRPr>
      </a:lvl2pPr>
      <a:lvl3pPr marL="366052" algn="l" defTabSz="366052" rtl="0" eaLnBrk="1" latinLnBrk="0" hangingPunct="1">
        <a:defRPr sz="721" kern="1200">
          <a:solidFill>
            <a:schemeClr val="tx1"/>
          </a:solidFill>
          <a:latin typeface="+mn-lt"/>
          <a:ea typeface="+mn-ea"/>
          <a:cs typeface="+mn-cs"/>
        </a:defRPr>
      </a:lvl3pPr>
      <a:lvl4pPr marL="549077" algn="l" defTabSz="366052" rtl="0" eaLnBrk="1" latinLnBrk="0" hangingPunct="1">
        <a:defRPr sz="721" kern="1200">
          <a:solidFill>
            <a:schemeClr val="tx1"/>
          </a:solidFill>
          <a:latin typeface="+mn-lt"/>
          <a:ea typeface="+mn-ea"/>
          <a:cs typeface="+mn-cs"/>
        </a:defRPr>
      </a:lvl4pPr>
      <a:lvl5pPr marL="732103" algn="l" defTabSz="366052" rtl="0" eaLnBrk="1" latinLnBrk="0" hangingPunct="1">
        <a:defRPr sz="721" kern="1200">
          <a:solidFill>
            <a:schemeClr val="tx1"/>
          </a:solidFill>
          <a:latin typeface="+mn-lt"/>
          <a:ea typeface="+mn-ea"/>
          <a:cs typeface="+mn-cs"/>
        </a:defRPr>
      </a:lvl5pPr>
      <a:lvl6pPr marL="915129" algn="l" defTabSz="366052" rtl="0" eaLnBrk="1" latinLnBrk="0" hangingPunct="1">
        <a:defRPr sz="721" kern="1200">
          <a:solidFill>
            <a:schemeClr val="tx1"/>
          </a:solidFill>
          <a:latin typeface="+mn-lt"/>
          <a:ea typeface="+mn-ea"/>
          <a:cs typeface="+mn-cs"/>
        </a:defRPr>
      </a:lvl6pPr>
      <a:lvl7pPr marL="1098154" algn="l" defTabSz="366052" rtl="0" eaLnBrk="1" latinLnBrk="0" hangingPunct="1">
        <a:defRPr sz="721" kern="1200">
          <a:solidFill>
            <a:schemeClr val="tx1"/>
          </a:solidFill>
          <a:latin typeface="+mn-lt"/>
          <a:ea typeface="+mn-ea"/>
          <a:cs typeface="+mn-cs"/>
        </a:defRPr>
      </a:lvl7pPr>
      <a:lvl8pPr marL="1281180" algn="l" defTabSz="366052" rtl="0" eaLnBrk="1" latinLnBrk="0" hangingPunct="1">
        <a:defRPr sz="721" kern="1200">
          <a:solidFill>
            <a:schemeClr val="tx1"/>
          </a:solidFill>
          <a:latin typeface="+mn-lt"/>
          <a:ea typeface="+mn-ea"/>
          <a:cs typeface="+mn-cs"/>
        </a:defRPr>
      </a:lvl8pPr>
      <a:lvl9pPr marL="1464206" algn="l" defTabSz="366052" rtl="0" eaLnBrk="1" latinLnBrk="0" hangingPunct="1">
        <a:defRPr sz="721"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1" y="365129"/>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1"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5"/>
            <a:ext cx="2228850" cy="365125"/>
          </a:xfrm>
          <a:prstGeom prst="rect">
            <a:avLst/>
          </a:prstGeom>
        </p:spPr>
        <p:txBody>
          <a:bodyPr vert="horz" lIns="91440" tIns="45720" rIns="91440" bIns="45720" rtlCol="0" anchor="ctr"/>
          <a:lstStyle>
            <a:lvl1pPr algn="l">
              <a:defRPr sz="831">
                <a:solidFill>
                  <a:schemeClr val="tx1">
                    <a:tint val="82000"/>
                  </a:schemeClr>
                </a:solidFill>
              </a:defRPr>
            </a:lvl1pPr>
          </a:lstStyle>
          <a:p>
            <a:fld id="{37838520-F4B5-4B13-B609-32D5859A39E5}" type="datetime1">
              <a:rPr lang="en-GB" smtClean="0"/>
              <a:t>22/05/2026</a:t>
            </a:fld>
            <a:endParaRPr lang="en-GB"/>
          </a:p>
        </p:txBody>
      </p:sp>
      <p:sp>
        <p:nvSpPr>
          <p:cNvPr id="5" name="Footer Placeholder 4"/>
          <p:cNvSpPr>
            <a:spLocks noGrp="1"/>
          </p:cNvSpPr>
          <p:nvPr>
            <p:ph type="ftr" sz="quarter" idx="3"/>
          </p:nvPr>
        </p:nvSpPr>
        <p:spPr>
          <a:xfrm>
            <a:off x="3281366" y="6356355"/>
            <a:ext cx="3343275" cy="365125"/>
          </a:xfrm>
          <a:prstGeom prst="rect">
            <a:avLst/>
          </a:prstGeom>
        </p:spPr>
        <p:txBody>
          <a:bodyPr vert="horz" lIns="91440" tIns="45720" rIns="91440" bIns="45720" rtlCol="0" anchor="ctr"/>
          <a:lstStyle>
            <a:lvl1pPr algn="ctr">
              <a:defRPr sz="831">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5"/>
            <a:ext cx="2228850" cy="365125"/>
          </a:xfrm>
          <a:prstGeom prst="rect">
            <a:avLst/>
          </a:prstGeom>
        </p:spPr>
        <p:txBody>
          <a:bodyPr vert="horz" lIns="91440" tIns="45720" rIns="91440" bIns="45720" rtlCol="0" anchor="ctr"/>
          <a:lstStyle>
            <a:lvl1pPr algn="r">
              <a:defRPr sz="831">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4172483838"/>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hf hdr="0" ftr="0" dt="0"/>
  <p:txStyles>
    <p:titleStyle>
      <a:lvl1pPr algn="l" defTabSz="633036" rtl="0" eaLnBrk="1" latinLnBrk="0" hangingPunct="1">
        <a:lnSpc>
          <a:spcPct val="90000"/>
        </a:lnSpc>
        <a:spcBef>
          <a:spcPct val="0"/>
        </a:spcBef>
        <a:buNone/>
        <a:defRPr sz="3046" kern="1200">
          <a:solidFill>
            <a:schemeClr val="tx1"/>
          </a:solidFill>
          <a:latin typeface="+mj-lt"/>
          <a:ea typeface="+mj-ea"/>
          <a:cs typeface="+mj-cs"/>
        </a:defRPr>
      </a:lvl1pPr>
    </p:titleStyle>
    <p:bodyStyle>
      <a:lvl1pPr marL="158259" indent="-158259" algn="l" defTabSz="633036" rtl="0" eaLnBrk="1" latinLnBrk="0" hangingPunct="1">
        <a:lnSpc>
          <a:spcPct val="90000"/>
        </a:lnSpc>
        <a:spcBef>
          <a:spcPts val="692"/>
        </a:spcBef>
        <a:buFont typeface="Arial" panose="020B0604020202020204" pitchFamily="34" charset="0"/>
        <a:buChar char="•"/>
        <a:defRPr sz="1939" kern="1200">
          <a:solidFill>
            <a:schemeClr val="tx1"/>
          </a:solidFill>
          <a:latin typeface="+mn-lt"/>
          <a:ea typeface="+mn-ea"/>
          <a:cs typeface="+mn-cs"/>
        </a:defRPr>
      </a:lvl1pPr>
      <a:lvl2pPr marL="474776" indent="-158259" algn="l" defTabSz="633036" rtl="0" eaLnBrk="1" latinLnBrk="0" hangingPunct="1">
        <a:lnSpc>
          <a:spcPct val="90000"/>
        </a:lnSpc>
        <a:spcBef>
          <a:spcPts val="346"/>
        </a:spcBef>
        <a:buFont typeface="Arial" panose="020B0604020202020204" pitchFamily="34" charset="0"/>
        <a:buChar char="•"/>
        <a:defRPr sz="1662" kern="1200">
          <a:solidFill>
            <a:schemeClr val="tx1"/>
          </a:solidFill>
          <a:latin typeface="+mn-lt"/>
          <a:ea typeface="+mn-ea"/>
          <a:cs typeface="+mn-cs"/>
        </a:defRPr>
      </a:lvl2pPr>
      <a:lvl3pPr marL="791294" indent="-158259" algn="l" defTabSz="633036" rtl="0" eaLnBrk="1" latinLnBrk="0" hangingPunct="1">
        <a:lnSpc>
          <a:spcPct val="90000"/>
        </a:lnSpc>
        <a:spcBef>
          <a:spcPts val="346"/>
        </a:spcBef>
        <a:buFont typeface="Arial" panose="020B0604020202020204" pitchFamily="34" charset="0"/>
        <a:buChar char="•"/>
        <a:defRPr sz="1385" kern="1200">
          <a:solidFill>
            <a:schemeClr val="tx1"/>
          </a:solidFill>
          <a:latin typeface="+mn-lt"/>
          <a:ea typeface="+mn-ea"/>
          <a:cs typeface="+mn-cs"/>
        </a:defRPr>
      </a:lvl3pPr>
      <a:lvl4pPr marL="1107812"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4pPr>
      <a:lvl5pPr marL="1424329"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5pPr>
      <a:lvl6pPr marL="1740848"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6pPr>
      <a:lvl7pPr marL="2057366"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7pPr>
      <a:lvl8pPr marL="2373884"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8pPr>
      <a:lvl9pPr marL="2690401"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9pPr>
    </p:bodyStyle>
    <p:otherStyle>
      <a:defPPr>
        <a:defRPr lang="en-US"/>
      </a:defPPr>
      <a:lvl1pPr marL="0" algn="l" defTabSz="633036" rtl="0" eaLnBrk="1" latinLnBrk="0" hangingPunct="1">
        <a:defRPr sz="1246" kern="1200">
          <a:solidFill>
            <a:schemeClr val="tx1"/>
          </a:solidFill>
          <a:latin typeface="+mn-lt"/>
          <a:ea typeface="+mn-ea"/>
          <a:cs typeface="+mn-cs"/>
        </a:defRPr>
      </a:lvl1pPr>
      <a:lvl2pPr marL="316518" algn="l" defTabSz="633036" rtl="0" eaLnBrk="1" latinLnBrk="0" hangingPunct="1">
        <a:defRPr sz="1246" kern="1200">
          <a:solidFill>
            <a:schemeClr val="tx1"/>
          </a:solidFill>
          <a:latin typeface="+mn-lt"/>
          <a:ea typeface="+mn-ea"/>
          <a:cs typeface="+mn-cs"/>
        </a:defRPr>
      </a:lvl2pPr>
      <a:lvl3pPr marL="633036" algn="l" defTabSz="633036" rtl="0" eaLnBrk="1" latinLnBrk="0" hangingPunct="1">
        <a:defRPr sz="1246" kern="1200">
          <a:solidFill>
            <a:schemeClr val="tx1"/>
          </a:solidFill>
          <a:latin typeface="+mn-lt"/>
          <a:ea typeface="+mn-ea"/>
          <a:cs typeface="+mn-cs"/>
        </a:defRPr>
      </a:lvl3pPr>
      <a:lvl4pPr marL="949553" algn="l" defTabSz="633036" rtl="0" eaLnBrk="1" latinLnBrk="0" hangingPunct="1">
        <a:defRPr sz="1246" kern="1200">
          <a:solidFill>
            <a:schemeClr val="tx1"/>
          </a:solidFill>
          <a:latin typeface="+mn-lt"/>
          <a:ea typeface="+mn-ea"/>
          <a:cs typeface="+mn-cs"/>
        </a:defRPr>
      </a:lvl4pPr>
      <a:lvl5pPr marL="1266071" algn="l" defTabSz="633036" rtl="0" eaLnBrk="1" latinLnBrk="0" hangingPunct="1">
        <a:defRPr sz="1246" kern="1200">
          <a:solidFill>
            <a:schemeClr val="tx1"/>
          </a:solidFill>
          <a:latin typeface="+mn-lt"/>
          <a:ea typeface="+mn-ea"/>
          <a:cs typeface="+mn-cs"/>
        </a:defRPr>
      </a:lvl5pPr>
      <a:lvl6pPr marL="1582588" algn="l" defTabSz="633036" rtl="0" eaLnBrk="1" latinLnBrk="0" hangingPunct="1">
        <a:defRPr sz="1246" kern="1200">
          <a:solidFill>
            <a:schemeClr val="tx1"/>
          </a:solidFill>
          <a:latin typeface="+mn-lt"/>
          <a:ea typeface="+mn-ea"/>
          <a:cs typeface="+mn-cs"/>
        </a:defRPr>
      </a:lvl6pPr>
      <a:lvl7pPr marL="1899107" algn="l" defTabSz="633036" rtl="0" eaLnBrk="1" latinLnBrk="0" hangingPunct="1">
        <a:defRPr sz="1246" kern="1200">
          <a:solidFill>
            <a:schemeClr val="tx1"/>
          </a:solidFill>
          <a:latin typeface="+mn-lt"/>
          <a:ea typeface="+mn-ea"/>
          <a:cs typeface="+mn-cs"/>
        </a:defRPr>
      </a:lvl7pPr>
      <a:lvl8pPr marL="2215624" algn="l" defTabSz="633036" rtl="0" eaLnBrk="1" latinLnBrk="0" hangingPunct="1">
        <a:defRPr sz="1246" kern="1200">
          <a:solidFill>
            <a:schemeClr val="tx1"/>
          </a:solidFill>
          <a:latin typeface="+mn-lt"/>
          <a:ea typeface="+mn-ea"/>
          <a:cs typeface="+mn-cs"/>
        </a:defRPr>
      </a:lvl8pPr>
      <a:lvl9pPr marL="2532142" algn="l" defTabSz="633036" rtl="0" eaLnBrk="1" latinLnBrk="0" hangingPunct="1">
        <a:defRPr sz="1246"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2" y="365129"/>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2"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7"/>
            <a:ext cx="2228850" cy="365125"/>
          </a:xfrm>
          <a:prstGeom prst="rect">
            <a:avLst/>
          </a:prstGeom>
        </p:spPr>
        <p:txBody>
          <a:bodyPr vert="horz" lIns="91440" tIns="45720" rIns="91440" bIns="45720" rtlCol="0" anchor="ctr"/>
          <a:lstStyle>
            <a:lvl1pPr algn="l">
              <a:defRPr sz="594">
                <a:solidFill>
                  <a:schemeClr val="tx1">
                    <a:tint val="82000"/>
                  </a:schemeClr>
                </a:solidFill>
              </a:defRPr>
            </a:lvl1pPr>
          </a:lstStyle>
          <a:p>
            <a:fld id="{37838520-F4B5-4B13-B609-32D5859A39E5}" type="datetime1">
              <a:rPr lang="en-GB" smtClean="0"/>
              <a:t>22/05/2026</a:t>
            </a:fld>
            <a:endParaRPr lang="en-GB"/>
          </a:p>
        </p:txBody>
      </p:sp>
      <p:sp>
        <p:nvSpPr>
          <p:cNvPr id="5" name="Footer Placeholder 4"/>
          <p:cNvSpPr>
            <a:spLocks noGrp="1"/>
          </p:cNvSpPr>
          <p:nvPr>
            <p:ph type="ftr" sz="quarter" idx="3"/>
          </p:nvPr>
        </p:nvSpPr>
        <p:spPr>
          <a:xfrm>
            <a:off x="3281367" y="6356357"/>
            <a:ext cx="3343275" cy="365125"/>
          </a:xfrm>
          <a:prstGeom prst="rect">
            <a:avLst/>
          </a:prstGeom>
        </p:spPr>
        <p:txBody>
          <a:bodyPr vert="horz" lIns="91440" tIns="45720" rIns="91440" bIns="45720" rtlCol="0" anchor="ctr"/>
          <a:lstStyle>
            <a:lvl1pPr algn="ctr">
              <a:defRPr sz="594">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7"/>
            <a:ext cx="2228850" cy="365125"/>
          </a:xfrm>
          <a:prstGeom prst="rect">
            <a:avLst/>
          </a:prstGeom>
        </p:spPr>
        <p:txBody>
          <a:bodyPr vert="horz" lIns="91440" tIns="45720" rIns="91440" bIns="45720" rtlCol="0" anchor="ctr"/>
          <a:lstStyle>
            <a:lvl1pPr algn="r">
              <a:defRPr sz="594">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2973565708"/>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hf hdr="0" ftr="0" dt="0"/>
  <p:txStyles>
    <p:titleStyle>
      <a:lvl1pPr algn="l" defTabSz="452717" rtl="0" eaLnBrk="1" latinLnBrk="0" hangingPunct="1">
        <a:lnSpc>
          <a:spcPct val="90000"/>
        </a:lnSpc>
        <a:spcBef>
          <a:spcPct val="0"/>
        </a:spcBef>
        <a:buNone/>
        <a:defRPr sz="2178" kern="1200">
          <a:solidFill>
            <a:schemeClr val="tx1"/>
          </a:solidFill>
          <a:latin typeface="+mj-lt"/>
          <a:ea typeface="+mj-ea"/>
          <a:cs typeface="+mj-cs"/>
        </a:defRPr>
      </a:lvl1pPr>
    </p:titleStyle>
    <p:bodyStyle>
      <a:lvl1pPr marL="113179" indent="-113179" algn="l" defTabSz="452717" rtl="0" eaLnBrk="1" latinLnBrk="0" hangingPunct="1">
        <a:lnSpc>
          <a:spcPct val="90000"/>
        </a:lnSpc>
        <a:spcBef>
          <a:spcPts val="495"/>
        </a:spcBef>
        <a:buFont typeface="Arial" panose="020B0604020202020204" pitchFamily="34" charset="0"/>
        <a:buChar char="•"/>
        <a:defRPr sz="1386" kern="1200">
          <a:solidFill>
            <a:schemeClr val="tx1"/>
          </a:solidFill>
          <a:latin typeface="+mn-lt"/>
          <a:ea typeface="+mn-ea"/>
          <a:cs typeface="+mn-cs"/>
        </a:defRPr>
      </a:lvl1pPr>
      <a:lvl2pPr marL="339537" indent="-113179" algn="l" defTabSz="452717" rtl="0" eaLnBrk="1" latinLnBrk="0" hangingPunct="1">
        <a:lnSpc>
          <a:spcPct val="90000"/>
        </a:lnSpc>
        <a:spcBef>
          <a:spcPts val="248"/>
        </a:spcBef>
        <a:buFont typeface="Arial" panose="020B0604020202020204" pitchFamily="34" charset="0"/>
        <a:buChar char="•"/>
        <a:defRPr sz="1189" kern="1200">
          <a:solidFill>
            <a:schemeClr val="tx1"/>
          </a:solidFill>
          <a:latin typeface="+mn-lt"/>
          <a:ea typeface="+mn-ea"/>
          <a:cs typeface="+mn-cs"/>
        </a:defRPr>
      </a:lvl2pPr>
      <a:lvl3pPr marL="565895" indent="-113179" algn="l" defTabSz="452717" rtl="0" eaLnBrk="1" latinLnBrk="0" hangingPunct="1">
        <a:lnSpc>
          <a:spcPct val="90000"/>
        </a:lnSpc>
        <a:spcBef>
          <a:spcPts val="248"/>
        </a:spcBef>
        <a:buFont typeface="Arial" panose="020B0604020202020204" pitchFamily="34" charset="0"/>
        <a:buChar char="•"/>
        <a:defRPr sz="990" kern="1200">
          <a:solidFill>
            <a:schemeClr val="tx1"/>
          </a:solidFill>
          <a:latin typeface="+mn-lt"/>
          <a:ea typeface="+mn-ea"/>
          <a:cs typeface="+mn-cs"/>
        </a:defRPr>
      </a:lvl3pPr>
      <a:lvl4pPr marL="792253"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4pPr>
      <a:lvl5pPr marL="1018611"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5pPr>
      <a:lvl6pPr marL="1244969"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6pPr>
      <a:lvl7pPr marL="1471328"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7pPr>
      <a:lvl8pPr marL="1697686"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8pPr>
      <a:lvl9pPr marL="1924044" indent="-113179" algn="l" defTabSz="452717" rtl="0" eaLnBrk="1" latinLnBrk="0" hangingPunct="1">
        <a:lnSpc>
          <a:spcPct val="90000"/>
        </a:lnSpc>
        <a:spcBef>
          <a:spcPts val="248"/>
        </a:spcBef>
        <a:buFont typeface="Arial" panose="020B0604020202020204" pitchFamily="34" charset="0"/>
        <a:buChar char="•"/>
        <a:defRPr sz="891" kern="1200">
          <a:solidFill>
            <a:schemeClr val="tx1"/>
          </a:solidFill>
          <a:latin typeface="+mn-lt"/>
          <a:ea typeface="+mn-ea"/>
          <a:cs typeface="+mn-cs"/>
        </a:defRPr>
      </a:lvl9pPr>
    </p:bodyStyle>
    <p:otherStyle>
      <a:defPPr>
        <a:defRPr lang="en-US"/>
      </a:defPPr>
      <a:lvl1pPr marL="0" algn="l" defTabSz="452717" rtl="0" eaLnBrk="1" latinLnBrk="0" hangingPunct="1">
        <a:defRPr sz="891" kern="1200">
          <a:solidFill>
            <a:schemeClr val="tx1"/>
          </a:solidFill>
          <a:latin typeface="+mn-lt"/>
          <a:ea typeface="+mn-ea"/>
          <a:cs typeface="+mn-cs"/>
        </a:defRPr>
      </a:lvl1pPr>
      <a:lvl2pPr marL="226358" algn="l" defTabSz="452717" rtl="0" eaLnBrk="1" latinLnBrk="0" hangingPunct="1">
        <a:defRPr sz="891" kern="1200">
          <a:solidFill>
            <a:schemeClr val="tx1"/>
          </a:solidFill>
          <a:latin typeface="+mn-lt"/>
          <a:ea typeface="+mn-ea"/>
          <a:cs typeface="+mn-cs"/>
        </a:defRPr>
      </a:lvl2pPr>
      <a:lvl3pPr marL="452717" algn="l" defTabSz="452717" rtl="0" eaLnBrk="1" latinLnBrk="0" hangingPunct="1">
        <a:defRPr sz="891" kern="1200">
          <a:solidFill>
            <a:schemeClr val="tx1"/>
          </a:solidFill>
          <a:latin typeface="+mn-lt"/>
          <a:ea typeface="+mn-ea"/>
          <a:cs typeface="+mn-cs"/>
        </a:defRPr>
      </a:lvl3pPr>
      <a:lvl4pPr marL="679075" algn="l" defTabSz="452717" rtl="0" eaLnBrk="1" latinLnBrk="0" hangingPunct="1">
        <a:defRPr sz="891" kern="1200">
          <a:solidFill>
            <a:schemeClr val="tx1"/>
          </a:solidFill>
          <a:latin typeface="+mn-lt"/>
          <a:ea typeface="+mn-ea"/>
          <a:cs typeface="+mn-cs"/>
        </a:defRPr>
      </a:lvl4pPr>
      <a:lvl5pPr marL="905433" algn="l" defTabSz="452717" rtl="0" eaLnBrk="1" latinLnBrk="0" hangingPunct="1">
        <a:defRPr sz="891" kern="1200">
          <a:solidFill>
            <a:schemeClr val="tx1"/>
          </a:solidFill>
          <a:latin typeface="+mn-lt"/>
          <a:ea typeface="+mn-ea"/>
          <a:cs typeface="+mn-cs"/>
        </a:defRPr>
      </a:lvl5pPr>
      <a:lvl6pPr marL="1131791" algn="l" defTabSz="452717" rtl="0" eaLnBrk="1" latinLnBrk="0" hangingPunct="1">
        <a:defRPr sz="891" kern="1200">
          <a:solidFill>
            <a:schemeClr val="tx1"/>
          </a:solidFill>
          <a:latin typeface="+mn-lt"/>
          <a:ea typeface="+mn-ea"/>
          <a:cs typeface="+mn-cs"/>
        </a:defRPr>
      </a:lvl6pPr>
      <a:lvl7pPr marL="1358149" algn="l" defTabSz="452717" rtl="0" eaLnBrk="1" latinLnBrk="0" hangingPunct="1">
        <a:defRPr sz="891" kern="1200">
          <a:solidFill>
            <a:schemeClr val="tx1"/>
          </a:solidFill>
          <a:latin typeface="+mn-lt"/>
          <a:ea typeface="+mn-ea"/>
          <a:cs typeface="+mn-cs"/>
        </a:defRPr>
      </a:lvl7pPr>
      <a:lvl8pPr marL="1584507" algn="l" defTabSz="452717" rtl="0" eaLnBrk="1" latinLnBrk="0" hangingPunct="1">
        <a:defRPr sz="891" kern="1200">
          <a:solidFill>
            <a:schemeClr val="tx1"/>
          </a:solidFill>
          <a:latin typeface="+mn-lt"/>
          <a:ea typeface="+mn-ea"/>
          <a:cs typeface="+mn-cs"/>
        </a:defRPr>
      </a:lvl8pPr>
      <a:lvl9pPr marL="1810865" algn="l" defTabSz="452717" rtl="0" eaLnBrk="1" latinLnBrk="0" hangingPunct="1">
        <a:defRPr sz="8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3.emf"/><Relationship Id="rId7"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8" Type="http://schemas.openxmlformats.org/officeDocument/2006/relationships/image" Target="../media/image47.svg"/><Relationship Id="rId3" Type="http://schemas.openxmlformats.org/officeDocument/2006/relationships/image" Target="../media/image3.emf"/><Relationship Id="rId7" Type="http://schemas.openxmlformats.org/officeDocument/2006/relationships/image" Target="../media/image46.sv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5.svg"/><Relationship Id="rId5" Type="http://schemas.openxmlformats.org/officeDocument/2006/relationships/image" Target="../media/image44.svg"/><Relationship Id="rId10" Type="http://schemas.openxmlformats.org/officeDocument/2006/relationships/image" Target="../media/image49.png"/><Relationship Id="rId4" Type="http://schemas.openxmlformats.org/officeDocument/2006/relationships/image" Target="../media/image43.svg"/><Relationship Id="rId9" Type="http://schemas.openxmlformats.org/officeDocument/2006/relationships/image" Target="../media/image48.svg"/></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3.emf"/><Relationship Id="rId7" Type="http://schemas.openxmlformats.org/officeDocument/2006/relationships/image" Target="../media/image54.png"/><Relationship Id="rId12" Type="http://schemas.openxmlformats.org/officeDocument/2006/relationships/image" Target="../media/image59.png"/><Relationship Id="rId2" Type="http://schemas.openxmlformats.org/officeDocument/2006/relationships/image" Target="../media/image50.png"/><Relationship Id="rId1" Type="http://schemas.openxmlformats.org/officeDocument/2006/relationships/slideLayout" Target="../slideLayouts/slideLayout13.xml"/><Relationship Id="rId6" Type="http://schemas.openxmlformats.org/officeDocument/2006/relationships/image" Target="../media/image53.png"/><Relationship Id="rId11" Type="http://schemas.openxmlformats.org/officeDocument/2006/relationships/image" Target="../media/image58.jpeg"/><Relationship Id="rId5" Type="http://schemas.openxmlformats.org/officeDocument/2006/relationships/image" Target="../media/image52.png"/><Relationship Id="rId10" Type="http://schemas.openxmlformats.org/officeDocument/2006/relationships/image" Target="../media/image57.jpeg"/><Relationship Id="rId4" Type="http://schemas.openxmlformats.org/officeDocument/2006/relationships/image" Target="../media/image51.jpeg"/><Relationship Id="rId9" Type="http://schemas.openxmlformats.org/officeDocument/2006/relationships/image" Target="../media/image56.jpeg"/></Relationships>
</file>

<file path=ppt/slides/_rels/slide18.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3.emf"/><Relationship Id="rId7" Type="http://schemas.openxmlformats.org/officeDocument/2006/relationships/image" Target="../media/image61.pn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60.png"/><Relationship Id="rId5" Type="http://schemas.openxmlformats.org/officeDocument/2006/relationships/image" Target="../media/image18.png"/><Relationship Id="rId4" Type="http://schemas.openxmlformats.org/officeDocument/2006/relationships/image" Target="../media/image15.png"/><Relationship Id="rId9" Type="http://schemas.openxmlformats.org/officeDocument/2006/relationships/image" Target="../media/image63.png"/></Relationships>
</file>

<file path=ppt/slides/_rels/slide19.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3.emf"/><Relationship Id="rId7" Type="http://schemas.openxmlformats.org/officeDocument/2006/relationships/image" Target="../media/image67.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53.xml"/></Relationships>
</file>

<file path=ppt/slides/_rels/slide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26.png"/><Relationship Id="rId5" Type="http://schemas.openxmlformats.org/officeDocument/2006/relationships/image" Target="../media/image70.png"/><Relationship Id="rId4" Type="http://schemas.openxmlformats.org/officeDocument/2006/relationships/image" Target="../media/image69.png"/></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3.emf"/><Relationship Id="rId7" Type="http://schemas.openxmlformats.org/officeDocument/2006/relationships/image" Target="../media/image74.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73.png"/><Relationship Id="rId11" Type="http://schemas.openxmlformats.org/officeDocument/2006/relationships/image" Target="../media/image78.png"/><Relationship Id="rId5" Type="http://schemas.openxmlformats.org/officeDocument/2006/relationships/image" Target="../media/image72.png"/><Relationship Id="rId10" Type="http://schemas.openxmlformats.org/officeDocument/2006/relationships/image" Target="../media/image77.png"/><Relationship Id="rId4" Type="http://schemas.openxmlformats.org/officeDocument/2006/relationships/image" Target="../media/image71.png"/><Relationship Id="rId9" Type="http://schemas.openxmlformats.org/officeDocument/2006/relationships/image" Target="../media/image76.png"/></Relationships>
</file>

<file path=ppt/slides/_rels/slide2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4.xml"/></Relationships>
</file>

<file path=ppt/slides/_rels/slide4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9.xml"/><Relationship Id="rId1" Type="http://schemas.openxmlformats.org/officeDocument/2006/relationships/slideLayout" Target="../slideLayouts/slideLayout64.xml"/></Relationships>
</file>

<file path=ppt/slides/_rels/slide4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0.xml"/><Relationship Id="rId1" Type="http://schemas.openxmlformats.org/officeDocument/2006/relationships/slideLayout" Target="../slideLayouts/slideLayout64.xml"/></Relationships>
</file>

<file path=ppt/slides/_rels/slide4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1.xml"/><Relationship Id="rId1" Type="http://schemas.openxmlformats.org/officeDocument/2006/relationships/slideLayout" Target="../slideLayouts/slideLayout64.xml"/></Relationships>
</file>

<file path=ppt/slides/_rels/slide4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2.xml"/><Relationship Id="rId1" Type="http://schemas.openxmlformats.org/officeDocument/2006/relationships/slideLayout" Target="../slideLayouts/slideLayout64.xml"/></Relationships>
</file>

<file path=ppt/slides/_rels/slide4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3.xml"/><Relationship Id="rId1" Type="http://schemas.openxmlformats.org/officeDocument/2006/relationships/slideLayout" Target="../slideLayouts/slideLayout64.xml"/></Relationships>
</file>

<file path=ppt/slides/_rels/slide4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4.xml"/><Relationship Id="rId1" Type="http://schemas.openxmlformats.org/officeDocument/2006/relationships/slideLayout" Target="../slideLayouts/slideLayout64.xml"/></Relationships>
</file>

<file path=ppt/slides/_rels/slide4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5.xml"/><Relationship Id="rId1" Type="http://schemas.openxmlformats.org/officeDocument/2006/relationships/slideLayout" Target="../slideLayouts/slideLayout64.xml"/></Relationships>
</file>

<file path=ppt/slides/_rels/slide4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6.xml"/><Relationship Id="rId1" Type="http://schemas.openxmlformats.org/officeDocument/2006/relationships/slideLayout" Target="../slideLayouts/slideLayout64.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7.xml"/><Relationship Id="rId1" Type="http://schemas.openxmlformats.org/officeDocument/2006/relationships/slideLayout" Target="../slideLayouts/slideLayout38.xml"/><Relationship Id="rId4" Type="http://schemas.openxmlformats.org/officeDocument/2006/relationships/image" Target="../media/image87.png"/></Relationships>
</file>

<file path=ppt/slides/_rels/slide5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8.xml"/><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88.jpeg"/></Relationships>
</file>

<file path=ppt/slides/_rels/slide54.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3.emf"/><Relationship Id="rId7" Type="http://schemas.openxmlformats.org/officeDocument/2006/relationships/image" Target="../media/image92.png"/><Relationship Id="rId12" Type="http://schemas.openxmlformats.org/officeDocument/2006/relationships/image" Target="../media/image97.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91.png"/><Relationship Id="rId11" Type="http://schemas.openxmlformats.org/officeDocument/2006/relationships/image" Target="../media/image96.png"/><Relationship Id="rId5" Type="http://schemas.openxmlformats.org/officeDocument/2006/relationships/image" Target="../media/image90.png"/><Relationship Id="rId10" Type="http://schemas.openxmlformats.org/officeDocument/2006/relationships/image" Target="../media/image95.png"/><Relationship Id="rId4" Type="http://schemas.openxmlformats.org/officeDocument/2006/relationships/image" Target="../media/image89.jpeg"/><Relationship Id="rId9" Type="http://schemas.openxmlformats.org/officeDocument/2006/relationships/image" Target="../media/image94.png"/></Relationships>
</file>

<file path=ppt/slides/_rels/slide5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2.xml"/><Relationship Id="rId1" Type="http://schemas.openxmlformats.org/officeDocument/2006/relationships/slideLayout" Target="../slideLayouts/slideLayout45.xml"/></Relationships>
</file>

<file path=ppt/slides/_rels/slide5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3.xml"/><Relationship Id="rId1" Type="http://schemas.openxmlformats.org/officeDocument/2006/relationships/slideLayout" Target="../slideLayouts/slideLayout45.xml"/></Relationships>
</file>

<file path=ppt/slides/_rels/slide5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3.emf"/><Relationship Id="rId7"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5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6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104.png"/></Relationships>
</file>

<file path=ppt/slides/_rels/slide6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107.jpeg"/><Relationship Id="rId5" Type="http://schemas.openxmlformats.org/officeDocument/2006/relationships/image" Target="../media/image106.jpeg"/><Relationship Id="rId4" Type="http://schemas.openxmlformats.org/officeDocument/2006/relationships/image" Target="../media/image105.jpeg"/></Relationships>
</file>

<file path=ppt/slides/_rels/slide69.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3.emf"/><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microsoft.com/office/2007/relationships/hdphoto" Target="../media/hdphoto1.wdp"/><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1.png"/><Relationship Id="rId9" Type="http://schemas.openxmlformats.org/officeDocument/2006/relationships/image" Target="../media/image15.png"/><Relationship Id="rId14" Type="http://schemas.openxmlformats.org/officeDocument/2006/relationships/image" Target="../media/image20.png"/></Relationships>
</file>

<file path=ppt/slides/_rels/slide7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10.png"/><Relationship Id="rId7" Type="http://schemas.microsoft.com/office/2007/relationships/hdphoto" Target="../media/hdphoto3.wdp"/><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112.png"/><Relationship Id="rId5" Type="http://schemas.openxmlformats.org/officeDocument/2006/relationships/image" Target="../media/image111.jpg"/><Relationship Id="rId4" Type="http://schemas.microsoft.com/office/2007/relationships/hdphoto" Target="../media/hdphoto2.wdp"/></Relationships>
</file>

<file path=ppt/slides/_rels/slide75.xml.rels><?xml version="1.0" encoding="UTF-8" standalone="yes"?>
<Relationships xmlns="http://schemas.openxmlformats.org/package/2006/relationships"><Relationship Id="rId3" Type="http://schemas.openxmlformats.org/officeDocument/2006/relationships/image" Target="../media/image114.png"/><Relationship Id="rId7" Type="http://schemas.openxmlformats.org/officeDocument/2006/relationships/image" Target="../media/image118.png"/><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7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18" Type="http://schemas.openxmlformats.org/officeDocument/2006/relationships/image" Target="../media/image36.png"/><Relationship Id="rId3" Type="http://schemas.openxmlformats.org/officeDocument/2006/relationships/image" Target="../media/image3.emf"/><Relationship Id="rId21" Type="http://schemas.openxmlformats.org/officeDocument/2006/relationships/image" Target="../media/image39.png"/><Relationship Id="rId7" Type="http://schemas.openxmlformats.org/officeDocument/2006/relationships/image" Target="../media/image25.png"/><Relationship Id="rId12" Type="http://schemas.openxmlformats.org/officeDocument/2006/relationships/image" Target="../media/image30.png"/><Relationship Id="rId17" Type="http://schemas.openxmlformats.org/officeDocument/2006/relationships/image" Target="../media/image35.png"/><Relationship Id="rId2" Type="http://schemas.openxmlformats.org/officeDocument/2006/relationships/notesSlide" Target="../notesSlides/notesSlide8.xml"/><Relationship Id="rId16" Type="http://schemas.openxmlformats.org/officeDocument/2006/relationships/image" Target="../media/image34.png"/><Relationship Id="rId20"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png"/><Relationship Id="rId19" Type="http://schemas.openxmlformats.org/officeDocument/2006/relationships/image" Target="../media/image37.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 Id="rId22" Type="http://schemas.openxmlformats.org/officeDocument/2006/relationships/image" Target="../media/image40.png"/></Relationships>
</file>

<file path=ppt/slides/_rels/slide8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E9FAF"/>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23A1D2D-2E75-1563-78CE-052F34FC7A4E}"/>
              </a:ext>
            </a:extLst>
          </p:cNvPr>
          <p:cNvPicPr>
            <a:picLocks noChangeAspect="1"/>
          </p:cNvPicPr>
          <p:nvPr/>
        </p:nvPicPr>
        <p:blipFill>
          <a:blip r:embed="rId3"/>
          <a:stretch>
            <a:fillRect/>
          </a:stretch>
        </p:blipFill>
        <p:spPr>
          <a:xfrm rot="10605549">
            <a:off x="2491788" y="3094255"/>
            <a:ext cx="11138144" cy="9093250"/>
          </a:xfrm>
          <a:prstGeom prst="rect">
            <a:avLst/>
          </a:prstGeom>
        </p:spPr>
      </p:pic>
      <p:sp>
        <p:nvSpPr>
          <p:cNvPr id="4" name="TextBox 3">
            <a:extLst>
              <a:ext uri="{FF2B5EF4-FFF2-40B4-BE49-F238E27FC236}">
                <a16:creationId xmlns:a16="http://schemas.microsoft.com/office/drawing/2014/main" id="{0105746D-3F5E-1C6E-B0CA-35FA771207DD}"/>
              </a:ext>
            </a:extLst>
          </p:cNvPr>
          <p:cNvSpPr txBox="1"/>
          <p:nvPr/>
        </p:nvSpPr>
        <p:spPr>
          <a:xfrm>
            <a:off x="307975" y="5304532"/>
            <a:ext cx="10315909" cy="1077218"/>
          </a:xfrm>
          <a:prstGeom prst="rect">
            <a:avLst/>
          </a:prstGeom>
          <a:noFill/>
        </p:spPr>
        <p:txBody>
          <a:bodyPr wrap="square" rtlCol="0">
            <a:spAutoFit/>
          </a:bodyPr>
          <a:lstStyle/>
          <a:p>
            <a:r>
              <a:rPr lang="en-GB" sz="3200" b="1" dirty="0">
                <a:solidFill>
                  <a:schemeClr val="bg1"/>
                </a:solidFill>
              </a:rPr>
              <a:t>Swansea Bay UHB </a:t>
            </a:r>
          </a:p>
          <a:p>
            <a:r>
              <a:rPr lang="en-GB" sz="3200" b="1" dirty="0">
                <a:solidFill>
                  <a:schemeClr val="bg1"/>
                </a:solidFill>
              </a:rPr>
              <a:t>Annual Plan 2026/27</a:t>
            </a:r>
          </a:p>
        </p:txBody>
      </p:sp>
      <p:pic>
        <p:nvPicPr>
          <p:cNvPr id="16" name="Picture 15" descr="A group of people standing at a desk&#10;&#10;AI-generated content may be incorrect.">
            <a:extLst>
              <a:ext uri="{FF2B5EF4-FFF2-40B4-BE49-F238E27FC236}">
                <a16:creationId xmlns:a16="http://schemas.microsoft.com/office/drawing/2014/main" id="{A6A7DB48-6B54-3024-2427-BA80324139E4}"/>
              </a:ext>
            </a:extLst>
          </p:cNvPr>
          <p:cNvPicPr>
            <a:picLocks noChangeAspect="1"/>
          </p:cNvPicPr>
          <p:nvPr/>
        </p:nvPicPr>
        <p:blipFill>
          <a:blip r:embed="rId4"/>
          <a:srcRect l="187" t="1578" r="82788" b="7451"/>
          <a:stretch/>
        </p:blipFill>
        <p:spPr>
          <a:xfrm>
            <a:off x="3461783" y="589498"/>
            <a:ext cx="2883568" cy="18648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a:extLst>
              <a:ext uri="{FF2B5EF4-FFF2-40B4-BE49-F238E27FC236}">
                <a16:creationId xmlns:a16="http://schemas.microsoft.com/office/drawing/2014/main" id="{3A43E21E-C568-4CB4-5158-20B38EF678FB}"/>
              </a:ext>
            </a:extLst>
          </p:cNvPr>
          <p:cNvSpPr txBox="1"/>
          <p:nvPr/>
        </p:nvSpPr>
        <p:spPr>
          <a:xfrm>
            <a:off x="196929" y="2438731"/>
            <a:ext cx="2953561" cy="523220"/>
          </a:xfrm>
          <a:prstGeom prst="rect">
            <a:avLst/>
          </a:prstGeom>
          <a:noFill/>
        </p:spPr>
        <p:txBody>
          <a:bodyPr wrap="square" rtlCol="0">
            <a:spAutoFit/>
          </a:bodyPr>
          <a:lstStyle/>
          <a:p>
            <a:r>
              <a:rPr lang="en-GB" sz="2400" dirty="0">
                <a:solidFill>
                  <a:schemeClr val="tx2">
                    <a:lumMod val="90000"/>
                    <a:lumOff val="10000"/>
                  </a:schemeClr>
                </a:solidFill>
                <a:latin typeface="Aptos Narrow" panose="020B0004020202020204" pitchFamily="34" charset="0"/>
              </a:rPr>
              <a:t>Working </a:t>
            </a:r>
            <a:r>
              <a:rPr lang="en-GB" sz="2800" b="1" dirty="0">
                <a:solidFill>
                  <a:schemeClr val="tx2">
                    <a:lumMod val="90000"/>
                    <a:lumOff val="10000"/>
                  </a:schemeClr>
                </a:solidFill>
                <a:latin typeface="Aptos Narrow" panose="020B0004020202020204" pitchFamily="34" charset="0"/>
              </a:rPr>
              <a:t>together</a:t>
            </a:r>
            <a:endParaRPr lang="en-GB" sz="2400" b="1" dirty="0">
              <a:solidFill>
                <a:schemeClr val="tx2">
                  <a:lumMod val="90000"/>
                  <a:lumOff val="10000"/>
                </a:schemeClr>
              </a:solidFill>
              <a:latin typeface="Aptos Narrow" panose="020B0004020202020204" pitchFamily="34" charset="0"/>
            </a:endParaRPr>
          </a:p>
        </p:txBody>
      </p:sp>
      <p:grpSp>
        <p:nvGrpSpPr>
          <p:cNvPr id="22" name="Group 21">
            <a:extLst>
              <a:ext uri="{FF2B5EF4-FFF2-40B4-BE49-F238E27FC236}">
                <a16:creationId xmlns:a16="http://schemas.microsoft.com/office/drawing/2014/main" id="{ED219D81-843C-913A-5019-2B7F8A4A9490}"/>
              </a:ext>
            </a:extLst>
          </p:cNvPr>
          <p:cNvGrpSpPr/>
          <p:nvPr/>
        </p:nvGrpSpPr>
        <p:grpSpPr>
          <a:xfrm>
            <a:off x="307975" y="613387"/>
            <a:ext cx="5959882" cy="2316818"/>
            <a:chOff x="277782" y="613387"/>
            <a:chExt cx="5959882" cy="2316818"/>
          </a:xfrm>
        </p:grpSpPr>
        <p:pic>
          <p:nvPicPr>
            <p:cNvPr id="15" name="Picture 14">
              <a:extLst>
                <a:ext uri="{FF2B5EF4-FFF2-40B4-BE49-F238E27FC236}">
                  <a16:creationId xmlns:a16="http://schemas.microsoft.com/office/drawing/2014/main" id="{FE7E2CEC-B265-6621-E55C-140E5AA743FA}"/>
                </a:ext>
              </a:extLst>
            </p:cNvPr>
            <p:cNvPicPr>
              <a:picLocks/>
            </p:cNvPicPr>
            <p:nvPr/>
          </p:nvPicPr>
          <p:blipFill>
            <a:blip r:embed="rId5"/>
            <a:stretch>
              <a:fillRect/>
            </a:stretch>
          </p:blipFill>
          <p:spPr>
            <a:xfrm>
              <a:off x="277782" y="613387"/>
              <a:ext cx="2883568" cy="18648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a:extLst>
                <a:ext uri="{FF2B5EF4-FFF2-40B4-BE49-F238E27FC236}">
                  <a16:creationId xmlns:a16="http://schemas.microsoft.com/office/drawing/2014/main" id="{3C64E5D6-AEF0-511E-A26C-BB297A9C34EB}"/>
                </a:ext>
              </a:extLst>
            </p:cNvPr>
            <p:cNvSpPr txBox="1"/>
            <p:nvPr/>
          </p:nvSpPr>
          <p:spPr>
            <a:xfrm>
              <a:off x="3284103" y="2406985"/>
              <a:ext cx="2953561" cy="523220"/>
            </a:xfrm>
            <a:prstGeom prst="rect">
              <a:avLst/>
            </a:prstGeom>
            <a:noFill/>
          </p:spPr>
          <p:txBody>
            <a:bodyPr wrap="square" rtlCol="0">
              <a:spAutoFit/>
            </a:bodyPr>
            <a:lstStyle/>
            <a:p>
              <a:r>
                <a:rPr lang="en-GB" sz="2800" b="1" dirty="0">
                  <a:solidFill>
                    <a:srgbClr val="FFC000"/>
                  </a:solidFill>
                  <a:latin typeface="Aptos Narrow" panose="020B0004020202020204" pitchFamily="34" charset="0"/>
                </a:rPr>
                <a:t>Caring </a:t>
              </a:r>
              <a:r>
                <a:rPr lang="en-GB" sz="2400" dirty="0">
                  <a:solidFill>
                    <a:srgbClr val="FFC000"/>
                  </a:solidFill>
                  <a:latin typeface="Aptos Narrow" panose="020B0004020202020204" pitchFamily="34" charset="0"/>
                </a:rPr>
                <a:t>for each other</a:t>
              </a:r>
              <a:endParaRPr lang="en-GB" sz="2400" b="1" dirty="0">
                <a:solidFill>
                  <a:srgbClr val="FFC000"/>
                </a:solidFill>
                <a:latin typeface="Aptos Narrow" panose="020B0004020202020204" pitchFamily="34" charset="0"/>
              </a:endParaRPr>
            </a:p>
          </p:txBody>
        </p:sp>
      </p:grpSp>
      <p:grpSp>
        <p:nvGrpSpPr>
          <p:cNvPr id="21" name="Group 20">
            <a:extLst>
              <a:ext uri="{FF2B5EF4-FFF2-40B4-BE49-F238E27FC236}">
                <a16:creationId xmlns:a16="http://schemas.microsoft.com/office/drawing/2014/main" id="{09659886-4803-5B2F-8802-E65EEB0CFB8B}"/>
              </a:ext>
            </a:extLst>
          </p:cNvPr>
          <p:cNvGrpSpPr/>
          <p:nvPr/>
        </p:nvGrpSpPr>
        <p:grpSpPr>
          <a:xfrm>
            <a:off x="6483234" y="595546"/>
            <a:ext cx="3042823" cy="2326825"/>
            <a:chOff x="6451724" y="601593"/>
            <a:chExt cx="3042823" cy="2326825"/>
          </a:xfrm>
        </p:grpSpPr>
        <p:pic>
          <p:nvPicPr>
            <p:cNvPr id="18" name="Picture 17" descr="A group of people standing at a desk&#10;&#10;AI-generated content may be incorrect.">
              <a:extLst>
                <a:ext uri="{FF2B5EF4-FFF2-40B4-BE49-F238E27FC236}">
                  <a16:creationId xmlns:a16="http://schemas.microsoft.com/office/drawing/2014/main" id="{ABB83968-AB46-13AC-22A9-F07CE0627B07}"/>
                </a:ext>
              </a:extLst>
            </p:cNvPr>
            <p:cNvPicPr>
              <a:picLocks noChangeAspect="1"/>
            </p:cNvPicPr>
            <p:nvPr/>
          </p:nvPicPr>
          <p:blipFill>
            <a:blip r:embed="rId4"/>
            <a:srcRect l="66062" t="3765" r="16596" b="5266"/>
            <a:stretch/>
          </p:blipFill>
          <p:spPr>
            <a:xfrm>
              <a:off x="6584081" y="601593"/>
              <a:ext cx="2910466" cy="18527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id="{6D8E922B-B21C-6647-D38A-019B0C32B625}"/>
                </a:ext>
              </a:extLst>
            </p:cNvPr>
            <p:cNvSpPr txBox="1"/>
            <p:nvPr/>
          </p:nvSpPr>
          <p:spPr>
            <a:xfrm>
              <a:off x="6451724" y="2405198"/>
              <a:ext cx="2953561" cy="523220"/>
            </a:xfrm>
            <a:prstGeom prst="rect">
              <a:avLst/>
            </a:prstGeom>
            <a:noFill/>
          </p:spPr>
          <p:txBody>
            <a:bodyPr wrap="square" rtlCol="0">
              <a:spAutoFit/>
            </a:bodyPr>
            <a:lstStyle/>
            <a:p>
              <a:r>
                <a:rPr lang="en-GB" sz="2400" dirty="0">
                  <a:solidFill>
                    <a:srgbClr val="7030A0"/>
                  </a:solidFill>
                  <a:latin typeface="Aptos Narrow" panose="020B0004020202020204" pitchFamily="34" charset="0"/>
                </a:rPr>
                <a:t>Always </a:t>
              </a:r>
              <a:r>
                <a:rPr lang="en-GB" sz="2800" b="1" dirty="0">
                  <a:solidFill>
                    <a:srgbClr val="7030A0"/>
                  </a:solidFill>
                  <a:latin typeface="Aptos Narrow" panose="020B0004020202020204" pitchFamily="34" charset="0"/>
                </a:rPr>
                <a:t>improving</a:t>
              </a:r>
              <a:endParaRPr lang="en-GB" sz="2400" b="1" dirty="0">
                <a:solidFill>
                  <a:srgbClr val="7030A0"/>
                </a:solidFill>
                <a:latin typeface="Aptos Narrow" panose="020B0004020202020204" pitchFamily="34" charset="0"/>
              </a:endParaRPr>
            </a:p>
          </p:txBody>
        </p:sp>
      </p:grpSp>
    </p:spTree>
    <p:extLst>
      <p:ext uri="{BB962C8B-B14F-4D97-AF65-F5344CB8AC3E}">
        <p14:creationId xmlns:p14="http://schemas.microsoft.com/office/powerpoint/2010/main" val="878785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0D490-DBB8-657B-862D-883665F887A5}"/>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764BDBC-B10A-8028-BD10-DF71A25AE07C}"/>
              </a:ext>
            </a:extLst>
          </p:cNvPr>
          <p:cNvPicPr>
            <a:picLocks noChangeAspect="1"/>
          </p:cNvPicPr>
          <p:nvPr/>
        </p:nvPicPr>
        <p:blipFill>
          <a:blip r:embed="rId3">
            <a:alphaModFix amt="20000"/>
            <a:lum bright="40000" contrast="-40000"/>
          </a:blip>
          <a:srcRect l="39228" t="58256" r="-2"/>
          <a:stretch/>
        </p:blipFill>
        <p:spPr>
          <a:xfrm rot="10800000">
            <a:off x="4477329" y="3063119"/>
            <a:ext cx="5428671" cy="3795760"/>
          </a:xfrm>
          <a:prstGeom prst="rect">
            <a:avLst/>
          </a:prstGeom>
        </p:spPr>
      </p:pic>
      <p:sp>
        <p:nvSpPr>
          <p:cNvPr id="25" name="Rectangle 24">
            <a:extLst>
              <a:ext uri="{FF2B5EF4-FFF2-40B4-BE49-F238E27FC236}">
                <a16:creationId xmlns:a16="http://schemas.microsoft.com/office/drawing/2014/main" id="{3961BA5B-681E-75EA-E8BC-7785AF8DE5E1}"/>
              </a:ext>
            </a:extLst>
          </p:cNvPr>
          <p:cNvSpPr/>
          <p:nvPr/>
        </p:nvSpPr>
        <p:spPr>
          <a:xfrm>
            <a:off x="-1" y="0"/>
            <a:ext cx="6518366" cy="6858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Box 1">
            <a:extLst>
              <a:ext uri="{FF2B5EF4-FFF2-40B4-BE49-F238E27FC236}">
                <a16:creationId xmlns:a16="http://schemas.microsoft.com/office/drawing/2014/main" id="{7F8A0E1A-8511-0C32-64AA-B04702915F01}"/>
              </a:ext>
            </a:extLst>
          </p:cNvPr>
          <p:cNvSpPr txBox="1"/>
          <p:nvPr/>
        </p:nvSpPr>
        <p:spPr>
          <a:xfrm>
            <a:off x="223384" y="791601"/>
            <a:ext cx="5964766" cy="646331"/>
          </a:xfrm>
          <a:prstGeom prst="rect">
            <a:avLst/>
          </a:prstGeom>
          <a:noFill/>
        </p:spPr>
        <p:txBody>
          <a:bodyPr wrap="square" rtlCol="0">
            <a:spAutoFit/>
          </a:bodyPr>
          <a:lstStyle/>
          <a:p>
            <a:r>
              <a:rPr lang="en-GB" sz="1200" dirty="0">
                <a:ea typeface="Verdana" panose="020B0604030504040204" pitchFamily="34" charset="0"/>
              </a:rPr>
              <a:t>Our Strategy is crystalised through five Strategic Objectives. We have aligned our delivery to these objectives including alignment to the Board Assurance Framework, Strategic Risk Register and Executive Directors’ objectives and portfolios.</a:t>
            </a:r>
            <a:endParaRPr lang="en-GB" sz="1200" dirty="0">
              <a:solidFill>
                <a:srgbClr val="FF0000"/>
              </a:solidFill>
            </a:endParaRPr>
          </a:p>
        </p:txBody>
      </p:sp>
      <p:sp>
        <p:nvSpPr>
          <p:cNvPr id="8" name="TextBox 7">
            <a:extLst>
              <a:ext uri="{FF2B5EF4-FFF2-40B4-BE49-F238E27FC236}">
                <a16:creationId xmlns:a16="http://schemas.microsoft.com/office/drawing/2014/main" id="{C58D0D70-6A33-D116-9669-3C88E1DCA1E3}"/>
              </a:ext>
            </a:extLst>
          </p:cNvPr>
          <p:cNvSpPr txBox="1"/>
          <p:nvPr/>
        </p:nvSpPr>
        <p:spPr>
          <a:xfrm>
            <a:off x="331778" y="1556320"/>
            <a:ext cx="4235842" cy="3170099"/>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2400"/>
              </a:spcAft>
              <a:buClrTx/>
              <a:buSzTx/>
              <a:buFontTx/>
              <a:buNone/>
              <a:tabLst/>
              <a:defRPr/>
            </a:pPr>
            <a:r>
              <a:rPr kumimoji="0" lang="en-GB" sz="1200" b="1" i="0" u="none" strike="noStrike" kern="1200" cap="none" spc="0" normalizeH="0" baseline="0" noProof="0" dirty="0">
                <a:ln>
                  <a:noFill/>
                </a:ln>
                <a:solidFill>
                  <a:schemeClr val="bg1"/>
                </a:solidFill>
                <a:effectLst/>
                <a:uLnTx/>
                <a:uFillTx/>
                <a:ea typeface="+mn-ea"/>
                <a:cs typeface="+mn-cs"/>
              </a:rPr>
              <a:t>1. People of Swansea Bay live healthier, fairer and more prosperous lives</a:t>
            </a:r>
          </a:p>
          <a:p>
            <a:pPr defTabSz="914400">
              <a:spcAft>
                <a:spcPts val="2400"/>
              </a:spcAft>
              <a:defRPr/>
            </a:pPr>
            <a:r>
              <a:rPr lang="en-GB" sz="1200" b="1" dirty="0">
                <a:solidFill>
                  <a:schemeClr val="bg1"/>
                </a:solidFill>
              </a:rPr>
              <a:t>2. Care is high quality, safe, efficient and delivers the best possible outcomes for people in partnerships</a:t>
            </a:r>
            <a:r>
              <a:rPr kumimoji="0" lang="en-GB" sz="1200" b="1" i="0" u="none" strike="noStrike" kern="1200" cap="none" spc="0" normalizeH="0" baseline="0" noProof="0" dirty="0">
                <a:ln>
                  <a:noFill/>
                </a:ln>
                <a:solidFill>
                  <a:schemeClr val="bg1"/>
                </a:solidFill>
                <a:effectLst/>
                <a:uLnTx/>
                <a:uFillTx/>
                <a:ea typeface="+mn-ea"/>
                <a:cs typeface="+mn-cs"/>
              </a:rPr>
              <a:t>  </a:t>
            </a:r>
          </a:p>
          <a:p>
            <a:pPr defTabSz="914400">
              <a:spcAft>
                <a:spcPts val="2400"/>
              </a:spcAft>
              <a:defRPr/>
            </a:pPr>
            <a:r>
              <a:rPr lang="en-GB" sz="1200" b="1" dirty="0">
                <a:solidFill>
                  <a:schemeClr val="bg1"/>
                </a:solidFill>
              </a:rPr>
              <a:t>3. Care is delivered in partnership with our communities in safe and appropriate setting, supported by innovation</a:t>
            </a:r>
          </a:p>
          <a:p>
            <a:pPr defTabSz="914400">
              <a:spcAft>
                <a:spcPts val="2400"/>
              </a:spcAft>
              <a:defRPr/>
            </a:pPr>
            <a:r>
              <a:rPr lang="en-GB" sz="1200" b="1" dirty="0">
                <a:solidFill>
                  <a:schemeClr val="bg1"/>
                </a:solidFill>
              </a:rPr>
              <a:t>4. The health board is a great place to work where staff feel valued and work together towards a common goal</a:t>
            </a:r>
          </a:p>
          <a:p>
            <a:pPr defTabSz="914400">
              <a:spcAft>
                <a:spcPts val="2400"/>
              </a:spcAft>
              <a:defRPr/>
            </a:pPr>
            <a:r>
              <a:rPr lang="en-GB" sz="1200" b="1" dirty="0">
                <a:solidFill>
                  <a:schemeClr val="bg1"/>
                </a:solidFill>
              </a:rPr>
              <a:t>5. The health board is a resilient, sustainable and responsible organisation</a:t>
            </a:r>
            <a:endParaRPr lang="en-GB" sz="1200" b="1" dirty="0">
              <a:solidFill>
                <a:schemeClr val="bg1"/>
              </a:solidFill>
              <a:ea typeface="Calibri"/>
              <a:cs typeface="Calibri"/>
            </a:endParaRPr>
          </a:p>
        </p:txBody>
      </p:sp>
      <p:sp>
        <p:nvSpPr>
          <p:cNvPr id="18" name="TextBox 17">
            <a:extLst>
              <a:ext uri="{FF2B5EF4-FFF2-40B4-BE49-F238E27FC236}">
                <a16:creationId xmlns:a16="http://schemas.microsoft.com/office/drawing/2014/main" id="{BD6EE77B-9A90-28CB-7DEF-F4F9E08D4FB3}"/>
              </a:ext>
            </a:extLst>
          </p:cNvPr>
          <p:cNvSpPr txBox="1"/>
          <p:nvPr/>
        </p:nvSpPr>
        <p:spPr>
          <a:xfrm>
            <a:off x="307975" y="5048763"/>
            <a:ext cx="5964766" cy="1356012"/>
          </a:xfrm>
          <a:prstGeom prst="rect">
            <a:avLst/>
          </a:prstGeom>
          <a:noFill/>
        </p:spPr>
        <p:txBody>
          <a:bodyPr wrap="square">
            <a:spAutoFit/>
          </a:bodyPr>
          <a:lstStyle/>
          <a:p>
            <a:pPr>
              <a:lnSpc>
                <a:spcPct val="115000"/>
              </a:lnSpc>
            </a:pPr>
            <a:r>
              <a:rPr lang="en-GB" sz="1200" dirty="0"/>
              <a:t>Delivering our Vision and mission requires us to work and live our values:</a:t>
            </a:r>
          </a:p>
          <a:p>
            <a:pPr marL="457200" lvl="2" indent="-342900">
              <a:lnSpc>
                <a:spcPct val="115000"/>
              </a:lnSpc>
              <a:buSzPts val="1000"/>
              <a:buFont typeface="Symbol" panose="05050102010706020507" pitchFamily="18" charset="2"/>
              <a:buChar char=""/>
              <a:tabLst>
                <a:tab pos="457200" algn="l"/>
              </a:tabLst>
            </a:pPr>
            <a:r>
              <a:rPr lang="en-GB" sz="1200" b="1" dirty="0"/>
              <a:t>Caring for each other, </a:t>
            </a:r>
            <a:r>
              <a:rPr lang="en-GB" sz="1200" dirty="0"/>
              <a:t>where kindness and dignity shape every interaction.</a:t>
            </a:r>
          </a:p>
          <a:p>
            <a:pPr marL="457200" lvl="2" indent="-342900">
              <a:lnSpc>
                <a:spcPct val="115000"/>
              </a:lnSpc>
              <a:buSzPts val="1000"/>
              <a:buFont typeface="Symbol" panose="05050102010706020507" pitchFamily="18" charset="2"/>
              <a:buChar char=""/>
              <a:tabLst>
                <a:tab pos="457200" algn="l"/>
              </a:tabLst>
            </a:pPr>
            <a:r>
              <a:rPr lang="en-GB" sz="1200" b="1" dirty="0"/>
              <a:t>Working together</a:t>
            </a:r>
            <a:r>
              <a:rPr lang="en-GB" sz="1200" dirty="0"/>
              <a:t>, where openness, respect, and partnership guide how we engage with patients, families, staff, and communities; and</a:t>
            </a:r>
          </a:p>
          <a:p>
            <a:pPr marL="457200" lvl="2" indent="-342900">
              <a:lnSpc>
                <a:spcPct val="115000"/>
              </a:lnSpc>
              <a:buSzPts val="1000"/>
              <a:buFont typeface="Symbol" panose="05050102010706020507" pitchFamily="18" charset="2"/>
              <a:buChar char=""/>
              <a:tabLst>
                <a:tab pos="457200" algn="l"/>
              </a:tabLst>
            </a:pPr>
            <a:r>
              <a:rPr lang="en-GB" sz="1200" b="1" dirty="0"/>
              <a:t>Always improving</a:t>
            </a:r>
            <a:r>
              <a:rPr lang="en-GB" sz="1200" dirty="0"/>
              <a:t>, where safety, professionalism, and learning drive us to be the best we can be.</a:t>
            </a:r>
          </a:p>
        </p:txBody>
      </p:sp>
      <p:sp>
        <p:nvSpPr>
          <p:cNvPr id="6" name="TextBox 5">
            <a:extLst>
              <a:ext uri="{FF2B5EF4-FFF2-40B4-BE49-F238E27FC236}">
                <a16:creationId xmlns:a16="http://schemas.microsoft.com/office/drawing/2014/main" id="{62E9778D-4B8E-9249-918E-15A59C57A1EB}"/>
              </a:ext>
            </a:extLst>
          </p:cNvPr>
          <p:cNvSpPr txBox="1"/>
          <p:nvPr/>
        </p:nvSpPr>
        <p:spPr>
          <a:xfrm>
            <a:off x="223383" y="435049"/>
            <a:ext cx="6518366"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STRATEGIC OBJECT</a:t>
            </a:r>
            <a:r>
              <a:rPr lang="en-GB" b="1" dirty="0">
                <a:solidFill>
                  <a:srgbClr val="834AAD"/>
                </a:solidFill>
                <a:latin typeface="Aptos Black" panose="020F0502020204030204" pitchFamily="34" charset="0"/>
              </a:rPr>
              <a:t>I</a:t>
            </a:r>
            <a:r>
              <a:rPr lang="en-GB" sz="1800" b="1" dirty="0">
                <a:solidFill>
                  <a:srgbClr val="834AAD"/>
                </a:solidFill>
                <a:latin typeface="Aptos Black" panose="020F0502020204030204" pitchFamily="34" charset="0"/>
              </a:rPr>
              <a:t>VES</a:t>
            </a:r>
            <a:endParaRPr lang="en-GB" sz="1800" b="1" dirty="0">
              <a:solidFill>
                <a:srgbClr val="FF0000"/>
              </a:solidFill>
              <a:latin typeface="Aptos Black" panose="020F0502020204030204" pitchFamily="34" charset="0"/>
            </a:endParaRPr>
          </a:p>
        </p:txBody>
      </p:sp>
      <p:grpSp>
        <p:nvGrpSpPr>
          <p:cNvPr id="3" name="Group 26">
            <a:extLst>
              <a:ext uri="{FF2B5EF4-FFF2-40B4-BE49-F238E27FC236}">
                <a16:creationId xmlns:a16="http://schemas.microsoft.com/office/drawing/2014/main" id="{E263F597-C086-7DAC-6E68-C22C9FD990CF}"/>
              </a:ext>
            </a:extLst>
          </p:cNvPr>
          <p:cNvGrpSpPr/>
          <p:nvPr/>
        </p:nvGrpSpPr>
        <p:grpSpPr>
          <a:xfrm>
            <a:off x="4532408" y="1508998"/>
            <a:ext cx="1803967" cy="570972"/>
            <a:chOff x="0" y="0"/>
            <a:chExt cx="1483336" cy="469490"/>
          </a:xfrm>
        </p:grpSpPr>
        <p:sp>
          <p:nvSpPr>
            <p:cNvPr id="10" name="Freeform 27">
              <a:extLst>
                <a:ext uri="{FF2B5EF4-FFF2-40B4-BE49-F238E27FC236}">
                  <a16:creationId xmlns:a16="http://schemas.microsoft.com/office/drawing/2014/main" id="{33F289B0-CF20-E42F-983B-9CA4A46240C2}"/>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4"/>
              <a:stretch>
                <a:fillRect t="-84201" b="-16553"/>
              </a:stretch>
            </a:blipFill>
          </p:spPr>
          <p:txBody>
            <a:bodyPr/>
            <a:lstStyle/>
            <a:p>
              <a:endParaRPr lang="en-GB"/>
            </a:p>
          </p:txBody>
        </p:sp>
      </p:grpSp>
      <p:grpSp>
        <p:nvGrpSpPr>
          <p:cNvPr id="11" name="Group 28">
            <a:extLst>
              <a:ext uri="{FF2B5EF4-FFF2-40B4-BE49-F238E27FC236}">
                <a16:creationId xmlns:a16="http://schemas.microsoft.com/office/drawing/2014/main" id="{EBB453A8-D6B7-7F63-5A2C-5A5875827A63}"/>
              </a:ext>
            </a:extLst>
          </p:cNvPr>
          <p:cNvGrpSpPr/>
          <p:nvPr/>
        </p:nvGrpSpPr>
        <p:grpSpPr>
          <a:xfrm>
            <a:off x="4528084" y="2177897"/>
            <a:ext cx="1803967" cy="570972"/>
            <a:chOff x="0" y="0"/>
            <a:chExt cx="1483336" cy="469490"/>
          </a:xfrm>
        </p:grpSpPr>
        <p:sp>
          <p:nvSpPr>
            <p:cNvPr id="12" name="Freeform 29">
              <a:extLst>
                <a:ext uri="{FF2B5EF4-FFF2-40B4-BE49-F238E27FC236}">
                  <a16:creationId xmlns:a16="http://schemas.microsoft.com/office/drawing/2014/main" id="{E8633062-BDEE-ED9C-5ECF-75F0E3DAB564}"/>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5"/>
              <a:stretch>
                <a:fillRect t="-52096" b="-58861"/>
              </a:stretch>
            </a:blipFill>
          </p:spPr>
          <p:txBody>
            <a:bodyPr/>
            <a:lstStyle/>
            <a:p>
              <a:endParaRPr lang="en-GB"/>
            </a:p>
          </p:txBody>
        </p:sp>
      </p:grpSp>
      <p:grpSp>
        <p:nvGrpSpPr>
          <p:cNvPr id="14" name="Group 24">
            <a:extLst>
              <a:ext uri="{FF2B5EF4-FFF2-40B4-BE49-F238E27FC236}">
                <a16:creationId xmlns:a16="http://schemas.microsoft.com/office/drawing/2014/main" id="{EB058030-F8A2-0B19-AB96-8DA771B5B75D}"/>
              </a:ext>
            </a:extLst>
          </p:cNvPr>
          <p:cNvGrpSpPr/>
          <p:nvPr/>
        </p:nvGrpSpPr>
        <p:grpSpPr>
          <a:xfrm>
            <a:off x="4532365" y="2846796"/>
            <a:ext cx="1803967" cy="570972"/>
            <a:chOff x="0" y="0"/>
            <a:chExt cx="1483336" cy="469490"/>
          </a:xfrm>
        </p:grpSpPr>
        <p:sp>
          <p:nvSpPr>
            <p:cNvPr id="15" name="Freeform 25">
              <a:extLst>
                <a:ext uri="{FF2B5EF4-FFF2-40B4-BE49-F238E27FC236}">
                  <a16:creationId xmlns:a16="http://schemas.microsoft.com/office/drawing/2014/main" id="{ED8D7979-CCD9-DE5F-5FE7-DEEF888A22E0}"/>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6"/>
              <a:stretch>
                <a:fillRect t="-68358" b="-68358"/>
              </a:stretch>
            </a:blipFill>
          </p:spPr>
          <p:txBody>
            <a:bodyPr/>
            <a:lstStyle/>
            <a:p>
              <a:endParaRPr lang="en-GB"/>
            </a:p>
          </p:txBody>
        </p:sp>
      </p:grpSp>
      <p:grpSp>
        <p:nvGrpSpPr>
          <p:cNvPr id="17" name="Group 30">
            <a:extLst>
              <a:ext uri="{FF2B5EF4-FFF2-40B4-BE49-F238E27FC236}">
                <a16:creationId xmlns:a16="http://schemas.microsoft.com/office/drawing/2014/main" id="{6768B5FE-065A-5633-510A-162D0AC9C5E7}"/>
              </a:ext>
            </a:extLst>
          </p:cNvPr>
          <p:cNvGrpSpPr/>
          <p:nvPr/>
        </p:nvGrpSpPr>
        <p:grpSpPr>
          <a:xfrm>
            <a:off x="4542595" y="3515695"/>
            <a:ext cx="1803967" cy="570972"/>
            <a:chOff x="0" y="0"/>
            <a:chExt cx="1483336" cy="469490"/>
          </a:xfrm>
        </p:grpSpPr>
        <p:sp>
          <p:nvSpPr>
            <p:cNvPr id="22" name="Freeform 31">
              <a:extLst>
                <a:ext uri="{FF2B5EF4-FFF2-40B4-BE49-F238E27FC236}">
                  <a16:creationId xmlns:a16="http://schemas.microsoft.com/office/drawing/2014/main" id="{A623CE50-F123-6808-B4CE-074774023932}"/>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7"/>
              <a:stretch>
                <a:fillRect t="-15477" b="-79744"/>
              </a:stretch>
            </a:blipFill>
          </p:spPr>
          <p:txBody>
            <a:bodyPr/>
            <a:lstStyle/>
            <a:p>
              <a:endParaRPr lang="en-GB"/>
            </a:p>
          </p:txBody>
        </p:sp>
      </p:grpSp>
      <p:grpSp>
        <p:nvGrpSpPr>
          <p:cNvPr id="23" name="Group 32">
            <a:extLst>
              <a:ext uri="{FF2B5EF4-FFF2-40B4-BE49-F238E27FC236}">
                <a16:creationId xmlns:a16="http://schemas.microsoft.com/office/drawing/2014/main" id="{07403995-7789-D2BE-671E-E8E8FB623128}"/>
              </a:ext>
            </a:extLst>
          </p:cNvPr>
          <p:cNvGrpSpPr/>
          <p:nvPr/>
        </p:nvGrpSpPr>
        <p:grpSpPr>
          <a:xfrm>
            <a:off x="4528925" y="4184593"/>
            <a:ext cx="1803967" cy="570972"/>
            <a:chOff x="0" y="0"/>
            <a:chExt cx="1483336" cy="469490"/>
          </a:xfrm>
        </p:grpSpPr>
        <p:sp>
          <p:nvSpPr>
            <p:cNvPr id="24" name="Freeform 33">
              <a:extLst>
                <a:ext uri="{FF2B5EF4-FFF2-40B4-BE49-F238E27FC236}">
                  <a16:creationId xmlns:a16="http://schemas.microsoft.com/office/drawing/2014/main" id="{19771CD0-04EA-FEC8-6FF4-B4180E96176C}"/>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8"/>
              <a:stretch>
                <a:fillRect t="-44054" b="-44054"/>
              </a:stretch>
            </a:blipFill>
          </p:spPr>
          <p:txBody>
            <a:bodyPr/>
            <a:lstStyle/>
            <a:p>
              <a:endParaRPr lang="en-GB"/>
            </a:p>
          </p:txBody>
        </p:sp>
      </p:grpSp>
      <p:sp>
        <p:nvSpPr>
          <p:cNvPr id="26" name="TextBox 25">
            <a:extLst>
              <a:ext uri="{FF2B5EF4-FFF2-40B4-BE49-F238E27FC236}">
                <a16:creationId xmlns:a16="http://schemas.microsoft.com/office/drawing/2014/main" id="{386220A5-1238-4B6F-5C37-17E0B1A7B0A3}"/>
              </a:ext>
            </a:extLst>
          </p:cNvPr>
          <p:cNvSpPr txBox="1"/>
          <p:nvPr/>
        </p:nvSpPr>
        <p:spPr>
          <a:xfrm>
            <a:off x="6579130" y="441325"/>
            <a:ext cx="3103486" cy="307777"/>
          </a:xfrm>
          <a:prstGeom prst="rect">
            <a:avLst/>
          </a:prstGeom>
          <a:noFill/>
        </p:spPr>
        <p:txBody>
          <a:bodyPr wrap="square" rtlCol="0">
            <a:spAutoFit/>
          </a:bodyPr>
          <a:lstStyle/>
          <a:p>
            <a:pPr algn="ctr"/>
            <a:r>
              <a:rPr lang="en-GB" sz="1400" b="1" dirty="0">
                <a:ea typeface="Verdana" panose="020B0604030504040204" pitchFamily="34" charset="0"/>
              </a:rPr>
              <a:t>Four ways we make a difference</a:t>
            </a:r>
          </a:p>
        </p:txBody>
      </p:sp>
      <p:sp>
        <p:nvSpPr>
          <p:cNvPr id="28" name="TextBox 27">
            <a:extLst>
              <a:ext uri="{FF2B5EF4-FFF2-40B4-BE49-F238E27FC236}">
                <a16:creationId xmlns:a16="http://schemas.microsoft.com/office/drawing/2014/main" id="{2E4CBFAC-DDA4-DE49-FE61-C3B82B191B20}"/>
              </a:ext>
            </a:extLst>
          </p:cNvPr>
          <p:cNvSpPr txBox="1"/>
          <p:nvPr/>
        </p:nvSpPr>
        <p:spPr>
          <a:xfrm>
            <a:off x="6741749" y="836652"/>
            <a:ext cx="2995092" cy="5909310"/>
          </a:xfrm>
          <a:prstGeom prst="rect">
            <a:avLst/>
          </a:prstGeom>
          <a:noFill/>
        </p:spPr>
        <p:txBody>
          <a:bodyPr wrap="square">
            <a:spAutoFit/>
          </a:bodyPr>
          <a:lstStyle/>
          <a:p>
            <a:r>
              <a:rPr lang="en-GB" sz="1200" dirty="0">
                <a:ea typeface="Verdana" panose="020B0604030504040204" pitchFamily="34" charset="0"/>
              </a:rPr>
              <a:t>We recognise that our Health Board’s influence goes well beyond the walls of our hospitals. Achieving our strategic objectives and delivering our vision and mission relies on us embracing and maximising the four ways we make a difference:</a:t>
            </a:r>
          </a:p>
          <a:p>
            <a:endParaRPr lang="en-GB" sz="1200" dirty="0">
              <a:ea typeface="Verdana" panose="020B0604030504040204" pitchFamily="34" charset="0"/>
            </a:endParaRPr>
          </a:p>
          <a:p>
            <a:pPr lvl="0">
              <a:spcAft>
                <a:spcPts val="1800"/>
              </a:spcAft>
            </a:pPr>
            <a:r>
              <a:rPr lang="en-GB" sz="1200" b="1" dirty="0">
                <a:ea typeface="Verdana" panose="020B0604030504040204" pitchFamily="34" charset="0"/>
              </a:rPr>
              <a:t>As a healthcare provider, </a:t>
            </a:r>
            <a:r>
              <a:rPr lang="en-GB" sz="1200" dirty="0">
                <a:ea typeface="Verdana" panose="020B0604030504040204" pitchFamily="34" charset="0"/>
              </a:rPr>
              <a:t>we directly influence health outcomes by delivering safe, effective, and compassionate care.</a:t>
            </a:r>
          </a:p>
          <a:p>
            <a:pPr lvl="0">
              <a:spcAft>
                <a:spcPts val="1800"/>
              </a:spcAft>
            </a:pPr>
            <a:r>
              <a:rPr lang="en-GB" sz="1200" b="1" dirty="0">
                <a:ea typeface="Verdana" panose="020B0604030504040204" pitchFamily="34" charset="0"/>
              </a:rPr>
              <a:t>As an employer</a:t>
            </a:r>
            <a:r>
              <a:rPr lang="en-GB" sz="1200" dirty="0">
                <a:ea typeface="Verdana" panose="020B0604030504040204" pitchFamily="34" charset="0"/>
              </a:rPr>
              <a:t>, we play a critical role in the local economy, employing over 12,500 people. </a:t>
            </a:r>
          </a:p>
          <a:p>
            <a:pPr lvl="0">
              <a:spcAft>
                <a:spcPts val="1800"/>
              </a:spcAft>
            </a:pPr>
            <a:r>
              <a:rPr lang="en-GB" sz="1200" b="1" dirty="0">
                <a:ea typeface="Verdana" panose="020B0604030504040204" pitchFamily="34" charset="0"/>
              </a:rPr>
              <a:t>As a major local organisation </a:t>
            </a:r>
            <a:r>
              <a:rPr lang="en-GB" sz="1200" dirty="0">
                <a:ea typeface="Verdana" panose="020B0604030504040204" pitchFamily="34" charset="0"/>
              </a:rPr>
              <a:t>(anchor Institution), we impact economic stability, community wellbeing, and social progress through responsible stewardship of resources and active engagement in local development.</a:t>
            </a:r>
          </a:p>
          <a:p>
            <a:pPr lvl="0">
              <a:spcAft>
                <a:spcPts val="1800"/>
              </a:spcAft>
            </a:pPr>
            <a:r>
              <a:rPr lang="en-GB" sz="1200" dirty="0">
                <a:ea typeface="Verdana" panose="020B0604030504040204" pitchFamily="34" charset="0"/>
              </a:rPr>
              <a:t>Finally, </a:t>
            </a:r>
            <a:r>
              <a:rPr lang="en-GB" sz="1200" b="1" dirty="0">
                <a:ea typeface="Verdana" panose="020B0604030504040204" pitchFamily="34" charset="0"/>
              </a:rPr>
              <a:t>as a productive partner</a:t>
            </a:r>
            <a:r>
              <a:rPr lang="en-GB" sz="1200" dirty="0">
                <a:ea typeface="Verdana" panose="020B0604030504040204" pitchFamily="34" charset="0"/>
              </a:rPr>
              <a:t>, we collaborate closely with a wide range of organisations, public bodies, and communities to deliver integrated, person-centred solutions. </a:t>
            </a:r>
          </a:p>
          <a:p>
            <a:endParaRPr lang="en-GB" dirty="0"/>
          </a:p>
        </p:txBody>
      </p:sp>
      <p:sp>
        <p:nvSpPr>
          <p:cNvPr id="5" name="Slide Number Placeholder 4">
            <a:extLst>
              <a:ext uri="{FF2B5EF4-FFF2-40B4-BE49-F238E27FC236}">
                <a16:creationId xmlns:a16="http://schemas.microsoft.com/office/drawing/2014/main" id="{B2668BA3-A15C-3FB1-30E3-3B634382DFA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11</a:t>
            </a:r>
          </a:p>
        </p:txBody>
      </p:sp>
    </p:spTree>
    <p:extLst>
      <p:ext uri="{BB962C8B-B14F-4D97-AF65-F5344CB8AC3E}">
        <p14:creationId xmlns:p14="http://schemas.microsoft.com/office/powerpoint/2010/main" val="179954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A86A93-7E41-6D04-0202-549F4560AA73}"/>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6DAD7535-8705-D896-F84F-2C2A54A4FA77}"/>
              </a:ext>
            </a:extLst>
          </p:cNvPr>
          <p:cNvPicPr>
            <a:picLocks noChangeAspect="1"/>
          </p:cNvPicPr>
          <p:nvPr/>
        </p:nvPicPr>
        <p:blipFill>
          <a:blip r:embed="rId3">
            <a:alphaModFix amt="20000"/>
            <a:lum bright="40000" contrast="-40000"/>
          </a:blip>
          <a:srcRect l="39228" t="58256" r="-2"/>
          <a:stretch/>
        </p:blipFill>
        <p:spPr>
          <a:xfrm rot="10800000">
            <a:off x="3136831" y="3075528"/>
            <a:ext cx="6769167" cy="3795760"/>
          </a:xfrm>
          <a:prstGeom prst="rect">
            <a:avLst/>
          </a:prstGeom>
        </p:spPr>
      </p:pic>
      <p:sp>
        <p:nvSpPr>
          <p:cNvPr id="10" name="Rectangle 9">
            <a:extLst>
              <a:ext uri="{FF2B5EF4-FFF2-40B4-BE49-F238E27FC236}">
                <a16:creationId xmlns:a16="http://schemas.microsoft.com/office/drawing/2014/main" id="{CF793324-2D9D-E88C-68F5-A9F9AA032FB4}"/>
              </a:ext>
            </a:extLst>
          </p:cNvPr>
          <p:cNvSpPr/>
          <p:nvPr/>
        </p:nvSpPr>
        <p:spPr>
          <a:xfrm>
            <a:off x="6546901" y="0"/>
            <a:ext cx="3359098" cy="6871289"/>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a:extLst>
              <a:ext uri="{FF2B5EF4-FFF2-40B4-BE49-F238E27FC236}">
                <a16:creationId xmlns:a16="http://schemas.microsoft.com/office/drawing/2014/main" id="{64C00F41-9F42-1032-013D-4AF75AF756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5847" y="1938178"/>
            <a:ext cx="2981205" cy="2939589"/>
          </a:xfrm>
          <a:prstGeom prst="rect">
            <a:avLst/>
          </a:prstGeom>
        </p:spPr>
      </p:pic>
      <p:sp>
        <p:nvSpPr>
          <p:cNvPr id="5" name="TextBox 4">
            <a:extLst>
              <a:ext uri="{FF2B5EF4-FFF2-40B4-BE49-F238E27FC236}">
                <a16:creationId xmlns:a16="http://schemas.microsoft.com/office/drawing/2014/main" id="{9B5557BB-2583-8520-A699-8A33D0D9D2A3}"/>
              </a:ext>
            </a:extLst>
          </p:cNvPr>
          <p:cNvSpPr txBox="1"/>
          <p:nvPr/>
        </p:nvSpPr>
        <p:spPr>
          <a:xfrm>
            <a:off x="307975" y="737849"/>
            <a:ext cx="6238926" cy="1200329"/>
          </a:xfrm>
          <a:prstGeom prst="rect">
            <a:avLst/>
          </a:prstGeom>
          <a:noFill/>
        </p:spPr>
        <p:txBody>
          <a:bodyPr wrap="square" rtlCol="0">
            <a:spAutoFit/>
          </a:bodyPr>
          <a:lstStyle/>
          <a:p>
            <a:r>
              <a:rPr lang="en-GB" sz="1200" dirty="0"/>
              <a:t>In 2025/26, we have worked to put in place the right that  foundations will support effective delivery and transformation. Our organisational strategic framework sets out all our plans fit together from our vision right through to our operational delivery plans. Executive portfolios, our risk management approach, the Board Assurance Framework and our Integrated performance report are all aligned to this strategic framework in order that our efforts are concentrated in the same direction with the same purpose.</a:t>
            </a:r>
          </a:p>
        </p:txBody>
      </p:sp>
      <p:sp>
        <p:nvSpPr>
          <p:cNvPr id="7" name="TextBox 6">
            <a:extLst>
              <a:ext uri="{FF2B5EF4-FFF2-40B4-BE49-F238E27FC236}">
                <a16:creationId xmlns:a16="http://schemas.microsoft.com/office/drawing/2014/main" id="{CC667963-F556-AE91-8AE3-65C8C3CBF8A6}"/>
              </a:ext>
            </a:extLst>
          </p:cNvPr>
          <p:cNvSpPr txBox="1"/>
          <p:nvPr/>
        </p:nvSpPr>
        <p:spPr>
          <a:xfrm>
            <a:off x="223383" y="435049"/>
            <a:ext cx="6518366"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STRATEGIC </a:t>
            </a:r>
            <a:r>
              <a:rPr lang="en-GB" b="1" dirty="0">
                <a:solidFill>
                  <a:srgbClr val="834AAD"/>
                </a:solidFill>
                <a:latin typeface="Aptos Black" panose="020F0502020204030204" pitchFamily="34" charset="0"/>
              </a:rPr>
              <a:t>FRAMEWORK – HOW IT ALL FITS TOGETHER</a:t>
            </a:r>
            <a:endParaRPr lang="en-GB" sz="1800" b="1" dirty="0">
              <a:solidFill>
                <a:srgbClr val="FF0000"/>
              </a:solidFill>
              <a:latin typeface="Aptos Black" panose="020F0502020204030204" pitchFamily="34" charset="0"/>
            </a:endParaRPr>
          </a:p>
        </p:txBody>
      </p:sp>
      <p:pic>
        <p:nvPicPr>
          <p:cNvPr id="9" name="Picture 8">
            <a:extLst>
              <a:ext uri="{FF2B5EF4-FFF2-40B4-BE49-F238E27FC236}">
                <a16:creationId xmlns:a16="http://schemas.microsoft.com/office/drawing/2014/main" id="{0536A243-02D2-4159-80A7-2649632F9989}"/>
              </a:ext>
            </a:extLst>
          </p:cNvPr>
          <p:cNvPicPr>
            <a:picLocks noChangeAspect="1"/>
          </p:cNvPicPr>
          <p:nvPr/>
        </p:nvPicPr>
        <p:blipFill>
          <a:blip r:embed="rId5"/>
          <a:stretch>
            <a:fillRect/>
          </a:stretch>
        </p:blipFill>
        <p:spPr>
          <a:xfrm>
            <a:off x="97983" y="1856793"/>
            <a:ext cx="6372140" cy="4511796"/>
          </a:xfrm>
          <a:prstGeom prst="rect">
            <a:avLst/>
          </a:prstGeom>
        </p:spPr>
      </p:pic>
      <p:sp>
        <p:nvSpPr>
          <p:cNvPr id="11" name="TextBox 10">
            <a:extLst>
              <a:ext uri="{FF2B5EF4-FFF2-40B4-BE49-F238E27FC236}">
                <a16:creationId xmlns:a16="http://schemas.microsoft.com/office/drawing/2014/main" id="{A411B0F6-E346-044D-D0D1-9D8465610C78}"/>
              </a:ext>
            </a:extLst>
          </p:cNvPr>
          <p:cNvSpPr txBox="1"/>
          <p:nvPr/>
        </p:nvSpPr>
        <p:spPr>
          <a:xfrm>
            <a:off x="6756893" y="868631"/>
            <a:ext cx="2804620" cy="830997"/>
          </a:xfrm>
          <a:prstGeom prst="rect">
            <a:avLst/>
          </a:prstGeom>
          <a:noFill/>
        </p:spPr>
        <p:txBody>
          <a:bodyPr wrap="square" rtlCol="0">
            <a:spAutoFit/>
          </a:bodyPr>
          <a:lstStyle/>
          <a:p>
            <a:r>
              <a:rPr lang="en-GB" sz="1200" dirty="0">
                <a:solidFill>
                  <a:schemeClr val="bg1"/>
                </a:solidFill>
              </a:rPr>
              <a:t>Our strategic Plans set out how, across all aspects of the organisation we will take forward the organisational strategy and how we will measure success </a:t>
            </a:r>
          </a:p>
        </p:txBody>
      </p:sp>
      <p:sp>
        <p:nvSpPr>
          <p:cNvPr id="12" name="TextBox 11">
            <a:extLst>
              <a:ext uri="{FF2B5EF4-FFF2-40B4-BE49-F238E27FC236}">
                <a16:creationId xmlns:a16="http://schemas.microsoft.com/office/drawing/2014/main" id="{548B5B1C-F923-F82A-BD3A-3DEF2DAD4404}"/>
              </a:ext>
            </a:extLst>
          </p:cNvPr>
          <p:cNvSpPr txBox="1"/>
          <p:nvPr/>
        </p:nvSpPr>
        <p:spPr>
          <a:xfrm>
            <a:off x="6623679" y="583960"/>
            <a:ext cx="3103486" cy="307777"/>
          </a:xfrm>
          <a:prstGeom prst="rect">
            <a:avLst/>
          </a:prstGeom>
          <a:noFill/>
        </p:spPr>
        <p:txBody>
          <a:bodyPr wrap="square" rtlCol="0">
            <a:spAutoFit/>
          </a:bodyPr>
          <a:lstStyle/>
          <a:p>
            <a:pPr algn="ctr"/>
            <a:r>
              <a:rPr lang="en-GB" sz="1400" b="1" dirty="0">
                <a:solidFill>
                  <a:schemeClr val="bg1"/>
                </a:solidFill>
                <a:ea typeface="Verdana" panose="020B0604030504040204" pitchFamily="34" charset="0"/>
              </a:rPr>
              <a:t>Strategic Plans</a:t>
            </a:r>
          </a:p>
        </p:txBody>
      </p:sp>
      <p:sp>
        <p:nvSpPr>
          <p:cNvPr id="2" name="Slide Number Placeholder 4">
            <a:extLst>
              <a:ext uri="{FF2B5EF4-FFF2-40B4-BE49-F238E27FC236}">
                <a16:creationId xmlns:a16="http://schemas.microsoft.com/office/drawing/2014/main" id="{0DC00EDA-963B-6E46-D47D-1F5ACA526DF4}"/>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12</a:t>
            </a:r>
          </a:p>
        </p:txBody>
      </p:sp>
    </p:spTree>
    <p:extLst>
      <p:ext uri="{BB962C8B-B14F-4D97-AF65-F5344CB8AC3E}">
        <p14:creationId xmlns:p14="http://schemas.microsoft.com/office/powerpoint/2010/main" val="3807030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4646EA-B13C-52B0-2EC5-F1623C47CE15}"/>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9451C91D-78B3-5B27-8734-2EEF12B2287B}"/>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2" name="TextBox 1">
            <a:extLst>
              <a:ext uri="{FF2B5EF4-FFF2-40B4-BE49-F238E27FC236}">
                <a16:creationId xmlns:a16="http://schemas.microsoft.com/office/drawing/2014/main" id="{F5D13569-2C6E-0576-CD74-0C8CD10165C9}"/>
              </a:ext>
            </a:extLst>
          </p:cNvPr>
          <p:cNvSpPr txBox="1"/>
          <p:nvPr/>
        </p:nvSpPr>
        <p:spPr>
          <a:xfrm>
            <a:off x="249930" y="930401"/>
            <a:ext cx="5381584" cy="2400657"/>
          </a:xfrm>
          <a:prstGeom prst="rect">
            <a:avLst/>
          </a:prstGeom>
          <a:noFill/>
        </p:spPr>
        <p:txBody>
          <a:bodyPr wrap="square">
            <a:spAutoFit/>
          </a:bodyPr>
          <a:lstStyle/>
          <a:p>
            <a:pPr fontAlgn="t">
              <a:lnSpc>
                <a:spcPts val="1500"/>
              </a:lnSpc>
              <a:buNone/>
            </a:pPr>
            <a:r>
              <a:rPr lang="en-GB" sz="1200" dirty="0"/>
              <a:t>The refreshed Clinical Services Strategic Plan (CSSP) </a:t>
            </a:r>
            <a:r>
              <a:rPr lang="en-GB" sz="1200" b="1" dirty="0"/>
              <a:t>‘Transforming for the Future’ </a:t>
            </a:r>
            <a:r>
              <a:rPr lang="en-GB" sz="1200" dirty="0"/>
              <a:t>will be developed through a whole‑system, evidence‑based approach that is grounded in meaningful collaboration with the people we serve. Central to this is the creation of a public charter, shaped through engagement across the Seven Areas of Care, which will clearly outline what our communities can expect from their health service  and what the health service needs from them to deliver sustainable, high‑quality care. This charter, alongside our established design principles (which will be revisited and tested through this work), will guide the development of future service models. As those models are shaped, all major pathway redesign will be co‑produced with our communities, Llais, carers, and third‑sector partners, ensuring that our future clinical system reflects lived experience, local need, and the values of those who depend on it.</a:t>
            </a:r>
          </a:p>
        </p:txBody>
      </p:sp>
      <p:grpSp>
        <p:nvGrpSpPr>
          <p:cNvPr id="60" name="Group 13">
            <a:extLst>
              <a:ext uri="{FF2B5EF4-FFF2-40B4-BE49-F238E27FC236}">
                <a16:creationId xmlns:a16="http://schemas.microsoft.com/office/drawing/2014/main" id="{15B84D19-19EC-4C6A-70D2-F3FE47C72E41}"/>
              </a:ext>
            </a:extLst>
          </p:cNvPr>
          <p:cNvGrpSpPr/>
          <p:nvPr/>
        </p:nvGrpSpPr>
        <p:grpSpPr>
          <a:xfrm>
            <a:off x="393172" y="3595881"/>
            <a:ext cx="2103610" cy="1597256"/>
            <a:chOff x="0" y="-10491"/>
            <a:chExt cx="1769522" cy="1137158"/>
          </a:xfrm>
          <a:effectLst>
            <a:outerShdw blurRad="63500" sx="102000" sy="102000" algn="ctr" rotWithShape="0">
              <a:prstClr val="black">
                <a:alpha val="40000"/>
              </a:prstClr>
            </a:outerShdw>
          </a:effectLst>
        </p:grpSpPr>
        <p:sp>
          <p:nvSpPr>
            <p:cNvPr id="61" name="Freeform 14">
              <a:extLst>
                <a:ext uri="{FF2B5EF4-FFF2-40B4-BE49-F238E27FC236}">
                  <a16:creationId xmlns:a16="http://schemas.microsoft.com/office/drawing/2014/main" id="{DF43F71A-3C6A-E535-CCB8-2AE85CD20BAE}"/>
                </a:ext>
              </a:extLst>
            </p:cNvPr>
            <p:cNvSpPr/>
            <p:nvPr/>
          </p:nvSpPr>
          <p:spPr>
            <a:xfrm>
              <a:off x="0" y="-10491"/>
              <a:ext cx="1769522" cy="1137158"/>
            </a:xfrm>
            <a:custGeom>
              <a:avLst/>
              <a:gdLst/>
              <a:ahLst/>
              <a:cxnLst/>
              <a:rect l="l" t="t" r="r" b="b"/>
              <a:pathLst>
                <a:path w="1769522" h="1126667">
                  <a:moveTo>
                    <a:pt x="0" y="0"/>
                  </a:moveTo>
                  <a:lnTo>
                    <a:pt x="1769522" y="0"/>
                  </a:lnTo>
                  <a:lnTo>
                    <a:pt x="1769522" y="1126667"/>
                  </a:lnTo>
                  <a:lnTo>
                    <a:pt x="0" y="1126667"/>
                  </a:lnTo>
                  <a:close/>
                </a:path>
              </a:pathLst>
            </a:custGeom>
            <a:solidFill>
              <a:srgbClr val="B5EBEA"/>
            </a:solidFill>
          </p:spPr>
          <p:txBody>
            <a:bodyPr/>
            <a:lstStyle/>
            <a:p>
              <a:endParaRPr lang="en-GB"/>
            </a:p>
          </p:txBody>
        </p:sp>
        <p:sp>
          <p:nvSpPr>
            <p:cNvPr id="62" name="TextBox 15">
              <a:extLst>
                <a:ext uri="{FF2B5EF4-FFF2-40B4-BE49-F238E27FC236}">
                  <a16:creationId xmlns:a16="http://schemas.microsoft.com/office/drawing/2014/main" id="{A6E1B5D6-8176-3355-C6D6-FC03F06F9BAB}"/>
                </a:ext>
              </a:extLst>
            </p:cNvPr>
            <p:cNvSpPr txBox="1"/>
            <p:nvPr/>
          </p:nvSpPr>
          <p:spPr>
            <a:xfrm>
              <a:off x="0" y="38100"/>
              <a:ext cx="1769522" cy="1088567"/>
            </a:xfrm>
            <a:prstGeom prst="rect">
              <a:avLst/>
            </a:prstGeom>
          </p:spPr>
          <p:txBody>
            <a:bodyPr lIns="50800" tIns="50800" rIns="50800" bIns="50800" rtlCol="0" anchor="ctr"/>
            <a:lstStyle/>
            <a:p>
              <a:pPr algn="ctr">
                <a:lnSpc>
                  <a:spcPts val="1599"/>
                </a:lnSpc>
              </a:pPr>
              <a:endParaRPr/>
            </a:p>
          </p:txBody>
        </p:sp>
      </p:grpSp>
      <p:sp>
        <p:nvSpPr>
          <p:cNvPr id="63" name="TextBox 35">
            <a:extLst>
              <a:ext uri="{FF2B5EF4-FFF2-40B4-BE49-F238E27FC236}">
                <a16:creationId xmlns:a16="http://schemas.microsoft.com/office/drawing/2014/main" id="{6CC4B05D-460B-8ACE-EB26-047891A5E281}"/>
              </a:ext>
            </a:extLst>
          </p:cNvPr>
          <p:cNvSpPr txBox="1"/>
          <p:nvPr/>
        </p:nvSpPr>
        <p:spPr>
          <a:xfrm>
            <a:off x="451978" y="3685581"/>
            <a:ext cx="1234439" cy="153888"/>
          </a:xfrm>
          <a:prstGeom prst="rect">
            <a:avLst/>
          </a:prstGeom>
        </p:spPr>
        <p:txBody>
          <a:bodyPr wrap="square" lIns="0" tIns="0" rIns="0" bIns="0" rtlCol="0" anchor="t">
            <a:spAutoFit/>
          </a:bodyPr>
          <a:lstStyle/>
          <a:p>
            <a:pPr>
              <a:lnSpc>
                <a:spcPts val="1200"/>
              </a:lnSpc>
              <a:spcBef>
                <a:spcPct val="0"/>
              </a:spcBef>
            </a:pPr>
            <a:r>
              <a:rPr lang="en-US" sz="1000" b="1" dirty="0">
                <a:solidFill>
                  <a:srgbClr val="000000"/>
                </a:solidFill>
                <a:latin typeface="Montserrat Bold"/>
                <a:ea typeface="Montserrat Bold"/>
                <a:cs typeface="Montserrat Bold"/>
                <a:sym typeface="Montserrat Bold"/>
              </a:rPr>
              <a:t>Universal Care</a:t>
            </a:r>
          </a:p>
        </p:txBody>
      </p:sp>
      <p:sp>
        <p:nvSpPr>
          <p:cNvPr id="64" name="TextBox 42">
            <a:extLst>
              <a:ext uri="{FF2B5EF4-FFF2-40B4-BE49-F238E27FC236}">
                <a16:creationId xmlns:a16="http://schemas.microsoft.com/office/drawing/2014/main" id="{5860BA5E-F86E-7FDA-0E83-3E4B58171E42}"/>
              </a:ext>
            </a:extLst>
          </p:cNvPr>
          <p:cNvSpPr txBox="1"/>
          <p:nvPr/>
        </p:nvSpPr>
        <p:spPr>
          <a:xfrm>
            <a:off x="451978" y="3881943"/>
            <a:ext cx="1579101" cy="419859"/>
          </a:xfrm>
          <a:prstGeom prst="rect">
            <a:avLst/>
          </a:prstGeom>
        </p:spPr>
        <p:txBody>
          <a:bodyPr wrap="square" lIns="0" tIns="0" rIns="0" bIns="0" rtlCol="0" anchor="t">
            <a:spAutoFit/>
          </a:bodyPr>
          <a:lstStyle/>
          <a:p>
            <a:pPr>
              <a:lnSpc>
                <a:spcPts val="1100"/>
              </a:lnSpc>
              <a:spcBef>
                <a:spcPct val="0"/>
              </a:spcBef>
            </a:pPr>
            <a:r>
              <a:rPr lang="en-US" sz="900" dirty="0">
                <a:solidFill>
                  <a:srgbClr val="000000"/>
                </a:solidFill>
                <a:sym typeface="Montserrat"/>
              </a:rPr>
              <a:t>Universal access to everyday healthcare and prevention services</a:t>
            </a:r>
          </a:p>
        </p:txBody>
      </p:sp>
      <p:grpSp>
        <p:nvGrpSpPr>
          <p:cNvPr id="65" name="Group 20">
            <a:extLst>
              <a:ext uri="{FF2B5EF4-FFF2-40B4-BE49-F238E27FC236}">
                <a16:creationId xmlns:a16="http://schemas.microsoft.com/office/drawing/2014/main" id="{EE420DD1-4AB8-FC42-49A4-5D671C8D0E37}"/>
              </a:ext>
            </a:extLst>
          </p:cNvPr>
          <p:cNvGrpSpPr/>
          <p:nvPr/>
        </p:nvGrpSpPr>
        <p:grpSpPr>
          <a:xfrm>
            <a:off x="393173" y="5235611"/>
            <a:ext cx="2103608" cy="1140883"/>
            <a:chOff x="0" y="0"/>
            <a:chExt cx="1765232" cy="781146"/>
          </a:xfrm>
          <a:effectLst>
            <a:outerShdw blurRad="63500" sx="102000" sy="102000" algn="ctr" rotWithShape="0">
              <a:prstClr val="black">
                <a:alpha val="40000"/>
              </a:prstClr>
            </a:outerShdw>
          </a:effectLst>
        </p:grpSpPr>
        <p:sp>
          <p:nvSpPr>
            <p:cNvPr id="66" name="Freeform 21">
              <a:extLst>
                <a:ext uri="{FF2B5EF4-FFF2-40B4-BE49-F238E27FC236}">
                  <a16:creationId xmlns:a16="http://schemas.microsoft.com/office/drawing/2014/main" id="{8F32E62D-E2E9-E26A-4710-04FFD8DFA62C}"/>
                </a:ext>
              </a:extLst>
            </p:cNvPr>
            <p:cNvSpPr/>
            <p:nvPr/>
          </p:nvSpPr>
          <p:spPr>
            <a:xfrm>
              <a:off x="0" y="0"/>
              <a:ext cx="1765232" cy="781146"/>
            </a:xfrm>
            <a:custGeom>
              <a:avLst/>
              <a:gdLst/>
              <a:ahLst/>
              <a:cxnLst/>
              <a:rect l="l" t="t" r="r" b="b"/>
              <a:pathLst>
                <a:path w="1765232" h="781146">
                  <a:moveTo>
                    <a:pt x="0" y="0"/>
                  </a:moveTo>
                  <a:lnTo>
                    <a:pt x="1765232" y="0"/>
                  </a:lnTo>
                  <a:lnTo>
                    <a:pt x="1765232" y="781146"/>
                  </a:lnTo>
                  <a:lnTo>
                    <a:pt x="0" y="781146"/>
                  </a:lnTo>
                  <a:close/>
                </a:path>
              </a:pathLst>
            </a:custGeom>
            <a:solidFill>
              <a:srgbClr val="6FD5D0"/>
            </a:solidFill>
          </p:spPr>
          <p:txBody>
            <a:bodyPr/>
            <a:lstStyle/>
            <a:p>
              <a:endParaRPr lang="en-GB" dirty="0"/>
            </a:p>
          </p:txBody>
        </p:sp>
        <p:sp>
          <p:nvSpPr>
            <p:cNvPr id="67" name="TextBox 22">
              <a:extLst>
                <a:ext uri="{FF2B5EF4-FFF2-40B4-BE49-F238E27FC236}">
                  <a16:creationId xmlns:a16="http://schemas.microsoft.com/office/drawing/2014/main" id="{505EC9AE-86C6-1B79-32B1-324182BF4142}"/>
                </a:ext>
              </a:extLst>
            </p:cNvPr>
            <p:cNvSpPr txBox="1"/>
            <p:nvPr/>
          </p:nvSpPr>
          <p:spPr>
            <a:xfrm>
              <a:off x="0" y="38100"/>
              <a:ext cx="1765232" cy="743046"/>
            </a:xfrm>
            <a:prstGeom prst="rect">
              <a:avLst/>
            </a:prstGeom>
          </p:spPr>
          <p:txBody>
            <a:bodyPr lIns="50800" tIns="50800" rIns="50800" bIns="50800" rtlCol="0" anchor="ctr"/>
            <a:lstStyle/>
            <a:p>
              <a:pPr algn="ctr">
                <a:lnSpc>
                  <a:spcPts val="1599"/>
                </a:lnSpc>
              </a:pPr>
              <a:endParaRPr/>
            </a:p>
          </p:txBody>
        </p:sp>
      </p:grpSp>
      <p:sp>
        <p:nvSpPr>
          <p:cNvPr id="68" name="TextBox 36">
            <a:extLst>
              <a:ext uri="{FF2B5EF4-FFF2-40B4-BE49-F238E27FC236}">
                <a16:creationId xmlns:a16="http://schemas.microsoft.com/office/drawing/2014/main" id="{283883A4-54AB-759C-CDFA-53665AD2ED7E}"/>
              </a:ext>
            </a:extLst>
          </p:cNvPr>
          <p:cNvSpPr txBox="1"/>
          <p:nvPr/>
        </p:nvSpPr>
        <p:spPr>
          <a:xfrm>
            <a:off x="451178" y="5287614"/>
            <a:ext cx="1251880" cy="153888"/>
          </a:xfrm>
          <a:prstGeom prst="rect">
            <a:avLst/>
          </a:prstGeom>
        </p:spPr>
        <p:txBody>
          <a:bodyPr wrap="square" lIns="0" tIns="0" rIns="0" bIns="0" rtlCol="0" anchor="t">
            <a:spAutoFit/>
          </a:bodyPr>
          <a:lstStyle/>
          <a:p>
            <a:pPr>
              <a:lnSpc>
                <a:spcPts val="1200"/>
              </a:lnSpc>
              <a:spcBef>
                <a:spcPct val="0"/>
              </a:spcBef>
            </a:pPr>
            <a:r>
              <a:rPr lang="en-US" sz="1000" b="1" dirty="0">
                <a:solidFill>
                  <a:srgbClr val="000000"/>
                </a:solidFill>
                <a:latin typeface="Montserrat Bold"/>
                <a:sym typeface="Montserrat Bold"/>
              </a:rPr>
              <a:t>Routine Care</a:t>
            </a:r>
          </a:p>
        </p:txBody>
      </p:sp>
      <p:sp>
        <p:nvSpPr>
          <p:cNvPr id="69" name="TextBox 43">
            <a:extLst>
              <a:ext uri="{FF2B5EF4-FFF2-40B4-BE49-F238E27FC236}">
                <a16:creationId xmlns:a16="http://schemas.microsoft.com/office/drawing/2014/main" id="{1426A716-2101-42C6-FECE-A65BA9EF7075}"/>
              </a:ext>
            </a:extLst>
          </p:cNvPr>
          <p:cNvSpPr txBox="1"/>
          <p:nvPr/>
        </p:nvSpPr>
        <p:spPr>
          <a:xfrm>
            <a:off x="452061" y="5441502"/>
            <a:ext cx="1639675" cy="278794"/>
          </a:xfrm>
          <a:prstGeom prst="rect">
            <a:avLst/>
          </a:prstGeom>
        </p:spPr>
        <p:txBody>
          <a:bodyPr wrap="square" lIns="0" tIns="0" rIns="0" bIns="0" rtlCol="0" anchor="t">
            <a:spAutoFit/>
          </a:bodyPr>
          <a:lstStyle/>
          <a:p>
            <a:pPr>
              <a:lnSpc>
                <a:spcPts val="1100"/>
              </a:lnSpc>
              <a:spcBef>
                <a:spcPct val="0"/>
              </a:spcBef>
            </a:pPr>
            <a:r>
              <a:rPr lang="en-US" sz="900" dirty="0">
                <a:solidFill>
                  <a:srgbClr val="000000"/>
                </a:solidFill>
                <a:sym typeface="Montserrat"/>
              </a:rPr>
              <a:t>Coordinated and reactive care for ongoing health needs</a:t>
            </a:r>
          </a:p>
        </p:txBody>
      </p:sp>
      <p:grpSp>
        <p:nvGrpSpPr>
          <p:cNvPr id="70" name="Group 17">
            <a:extLst>
              <a:ext uri="{FF2B5EF4-FFF2-40B4-BE49-F238E27FC236}">
                <a16:creationId xmlns:a16="http://schemas.microsoft.com/office/drawing/2014/main" id="{F4BD222A-2D89-6D4E-CF5F-F5B02DD8A3B4}"/>
              </a:ext>
            </a:extLst>
          </p:cNvPr>
          <p:cNvGrpSpPr/>
          <p:nvPr/>
        </p:nvGrpSpPr>
        <p:grpSpPr>
          <a:xfrm>
            <a:off x="2538635" y="3595881"/>
            <a:ext cx="1318520" cy="1792943"/>
            <a:chOff x="0" y="7985"/>
            <a:chExt cx="691051" cy="1118682"/>
          </a:xfrm>
          <a:effectLst>
            <a:outerShdw blurRad="63500" sx="102000" sy="102000" algn="ctr" rotWithShape="0">
              <a:prstClr val="black">
                <a:alpha val="40000"/>
              </a:prstClr>
            </a:outerShdw>
          </a:effectLst>
        </p:grpSpPr>
        <p:sp>
          <p:nvSpPr>
            <p:cNvPr id="71" name="Freeform 18">
              <a:extLst>
                <a:ext uri="{FF2B5EF4-FFF2-40B4-BE49-F238E27FC236}">
                  <a16:creationId xmlns:a16="http://schemas.microsoft.com/office/drawing/2014/main" id="{28C4E261-F07D-EA1B-643E-86F68E7C7AED}"/>
                </a:ext>
              </a:extLst>
            </p:cNvPr>
            <p:cNvSpPr/>
            <p:nvPr/>
          </p:nvSpPr>
          <p:spPr>
            <a:xfrm>
              <a:off x="0" y="7985"/>
              <a:ext cx="682135" cy="1118682"/>
            </a:xfrm>
            <a:custGeom>
              <a:avLst/>
              <a:gdLst/>
              <a:ahLst/>
              <a:cxnLst/>
              <a:rect l="l" t="t" r="r" b="b"/>
              <a:pathLst>
                <a:path w="691051" h="1126667">
                  <a:moveTo>
                    <a:pt x="0" y="0"/>
                  </a:moveTo>
                  <a:lnTo>
                    <a:pt x="691051" y="0"/>
                  </a:lnTo>
                  <a:lnTo>
                    <a:pt x="691051" y="1126667"/>
                  </a:lnTo>
                  <a:lnTo>
                    <a:pt x="0" y="1126667"/>
                  </a:lnTo>
                  <a:close/>
                </a:path>
              </a:pathLst>
            </a:custGeom>
            <a:solidFill>
              <a:srgbClr val="00A5A1"/>
            </a:solidFill>
          </p:spPr>
          <p:txBody>
            <a:bodyPr/>
            <a:lstStyle/>
            <a:p>
              <a:endParaRPr lang="en-GB"/>
            </a:p>
          </p:txBody>
        </p:sp>
        <p:sp>
          <p:nvSpPr>
            <p:cNvPr id="72" name="TextBox 19">
              <a:extLst>
                <a:ext uri="{FF2B5EF4-FFF2-40B4-BE49-F238E27FC236}">
                  <a16:creationId xmlns:a16="http://schemas.microsoft.com/office/drawing/2014/main" id="{5FEBA662-3653-57A4-5CA4-5F0B79D8E495}"/>
                </a:ext>
              </a:extLst>
            </p:cNvPr>
            <p:cNvSpPr txBox="1"/>
            <p:nvPr/>
          </p:nvSpPr>
          <p:spPr>
            <a:xfrm>
              <a:off x="0" y="38100"/>
              <a:ext cx="691051" cy="1088567"/>
            </a:xfrm>
            <a:prstGeom prst="rect">
              <a:avLst/>
            </a:prstGeom>
          </p:spPr>
          <p:txBody>
            <a:bodyPr lIns="50800" tIns="50800" rIns="50800" bIns="50800" rtlCol="0" anchor="ctr"/>
            <a:lstStyle/>
            <a:p>
              <a:pPr algn="ctr">
                <a:lnSpc>
                  <a:spcPts val="1599"/>
                </a:lnSpc>
              </a:pPr>
              <a:endParaRPr/>
            </a:p>
          </p:txBody>
        </p:sp>
      </p:grpSp>
      <p:sp>
        <p:nvSpPr>
          <p:cNvPr id="73" name="TextBox 37">
            <a:extLst>
              <a:ext uri="{FF2B5EF4-FFF2-40B4-BE49-F238E27FC236}">
                <a16:creationId xmlns:a16="http://schemas.microsoft.com/office/drawing/2014/main" id="{38A8AEC6-DECF-9CC8-75D6-9757F64765B3}"/>
              </a:ext>
            </a:extLst>
          </p:cNvPr>
          <p:cNvSpPr txBox="1"/>
          <p:nvPr/>
        </p:nvSpPr>
        <p:spPr>
          <a:xfrm>
            <a:off x="2578682" y="3629817"/>
            <a:ext cx="1479329" cy="153888"/>
          </a:xfrm>
          <a:prstGeom prst="rect">
            <a:avLst/>
          </a:prstGeom>
        </p:spPr>
        <p:txBody>
          <a:bodyPr wrap="square" lIns="0" tIns="0" rIns="0" bIns="0" rtlCol="0" anchor="t">
            <a:spAutoFit/>
          </a:bodyPr>
          <a:lstStyle/>
          <a:p>
            <a:pPr>
              <a:lnSpc>
                <a:spcPts val="1200"/>
              </a:lnSpc>
              <a:spcBef>
                <a:spcPct val="0"/>
              </a:spcBef>
            </a:pPr>
            <a:r>
              <a:rPr lang="en-US" sz="1000" b="1" dirty="0">
                <a:solidFill>
                  <a:srgbClr val="000000"/>
                </a:solidFill>
                <a:latin typeface="Montserrat Bold"/>
                <a:sym typeface="Montserrat Bold"/>
              </a:rPr>
              <a:t>Targeted Care</a:t>
            </a:r>
          </a:p>
        </p:txBody>
      </p:sp>
      <p:sp>
        <p:nvSpPr>
          <p:cNvPr id="74" name="TextBox 44">
            <a:extLst>
              <a:ext uri="{FF2B5EF4-FFF2-40B4-BE49-F238E27FC236}">
                <a16:creationId xmlns:a16="http://schemas.microsoft.com/office/drawing/2014/main" id="{0EDF04C7-D08F-1614-4F77-0BA1F8E1B428}"/>
              </a:ext>
            </a:extLst>
          </p:cNvPr>
          <p:cNvSpPr txBox="1"/>
          <p:nvPr/>
        </p:nvSpPr>
        <p:spPr>
          <a:xfrm>
            <a:off x="2578682" y="3798035"/>
            <a:ext cx="775501" cy="276999"/>
          </a:xfrm>
          <a:prstGeom prst="rect">
            <a:avLst/>
          </a:prstGeom>
        </p:spPr>
        <p:txBody>
          <a:bodyPr wrap="square" lIns="0" tIns="0" rIns="0" bIns="0" rtlCol="0" anchor="t">
            <a:spAutoFit/>
          </a:bodyPr>
          <a:lstStyle/>
          <a:p>
            <a:r>
              <a:rPr lang="en-US" sz="900" dirty="0">
                <a:solidFill>
                  <a:srgbClr val="000000"/>
                </a:solidFill>
                <a:sym typeface="Montserrat"/>
              </a:rPr>
              <a:t>Complex care closer to home</a:t>
            </a:r>
          </a:p>
        </p:txBody>
      </p:sp>
      <p:grpSp>
        <p:nvGrpSpPr>
          <p:cNvPr id="75" name="Group 26">
            <a:extLst>
              <a:ext uri="{FF2B5EF4-FFF2-40B4-BE49-F238E27FC236}">
                <a16:creationId xmlns:a16="http://schemas.microsoft.com/office/drawing/2014/main" id="{2585438B-C976-064F-79B9-478201B7C195}"/>
              </a:ext>
            </a:extLst>
          </p:cNvPr>
          <p:cNvGrpSpPr/>
          <p:nvPr/>
        </p:nvGrpSpPr>
        <p:grpSpPr>
          <a:xfrm>
            <a:off x="2537833" y="5423157"/>
            <a:ext cx="1312243" cy="953337"/>
            <a:chOff x="-4220" y="-10135"/>
            <a:chExt cx="695271" cy="784626"/>
          </a:xfrm>
          <a:effectLst>
            <a:outerShdw blurRad="63500" sx="102000" sy="102000" algn="ctr" rotWithShape="0">
              <a:prstClr val="black">
                <a:alpha val="40000"/>
              </a:prstClr>
            </a:outerShdw>
          </a:effectLst>
        </p:grpSpPr>
        <p:sp>
          <p:nvSpPr>
            <p:cNvPr id="76" name="Freeform 27">
              <a:extLst>
                <a:ext uri="{FF2B5EF4-FFF2-40B4-BE49-F238E27FC236}">
                  <a16:creationId xmlns:a16="http://schemas.microsoft.com/office/drawing/2014/main" id="{D30238F3-2891-87CA-5608-F32592BB1806}"/>
                </a:ext>
              </a:extLst>
            </p:cNvPr>
            <p:cNvSpPr/>
            <p:nvPr/>
          </p:nvSpPr>
          <p:spPr>
            <a:xfrm>
              <a:off x="-4220" y="-10135"/>
              <a:ext cx="693402" cy="784626"/>
            </a:xfrm>
            <a:custGeom>
              <a:avLst/>
              <a:gdLst/>
              <a:ahLst/>
              <a:cxnLst/>
              <a:rect l="l" t="t" r="r" b="b"/>
              <a:pathLst>
                <a:path w="691051" h="774491">
                  <a:moveTo>
                    <a:pt x="0" y="0"/>
                  </a:moveTo>
                  <a:lnTo>
                    <a:pt x="691051" y="0"/>
                  </a:lnTo>
                  <a:lnTo>
                    <a:pt x="691051" y="774491"/>
                  </a:lnTo>
                  <a:lnTo>
                    <a:pt x="0" y="774491"/>
                  </a:lnTo>
                  <a:close/>
                </a:path>
              </a:pathLst>
            </a:custGeom>
            <a:solidFill>
              <a:srgbClr val="006B6A"/>
            </a:solidFill>
          </p:spPr>
          <p:txBody>
            <a:bodyPr/>
            <a:lstStyle/>
            <a:p>
              <a:endParaRPr lang="en-GB" dirty="0"/>
            </a:p>
          </p:txBody>
        </p:sp>
        <p:sp>
          <p:nvSpPr>
            <p:cNvPr id="77" name="TextBox 28">
              <a:extLst>
                <a:ext uri="{FF2B5EF4-FFF2-40B4-BE49-F238E27FC236}">
                  <a16:creationId xmlns:a16="http://schemas.microsoft.com/office/drawing/2014/main" id="{8588EF2B-599E-BF23-68D4-4B27A54D2EDD}"/>
                </a:ext>
              </a:extLst>
            </p:cNvPr>
            <p:cNvSpPr txBox="1"/>
            <p:nvPr/>
          </p:nvSpPr>
          <p:spPr>
            <a:xfrm>
              <a:off x="0" y="38100"/>
              <a:ext cx="691051" cy="736391"/>
            </a:xfrm>
            <a:prstGeom prst="rect">
              <a:avLst/>
            </a:prstGeom>
          </p:spPr>
          <p:txBody>
            <a:bodyPr lIns="50800" tIns="50800" rIns="50800" bIns="50800" rtlCol="0" anchor="ctr"/>
            <a:lstStyle/>
            <a:p>
              <a:pPr algn="ctr">
                <a:lnSpc>
                  <a:spcPts val="1599"/>
                </a:lnSpc>
              </a:pPr>
              <a:endParaRPr/>
            </a:p>
          </p:txBody>
        </p:sp>
      </p:grpSp>
      <p:sp>
        <p:nvSpPr>
          <p:cNvPr id="78" name="TextBox 38">
            <a:extLst>
              <a:ext uri="{FF2B5EF4-FFF2-40B4-BE49-F238E27FC236}">
                <a16:creationId xmlns:a16="http://schemas.microsoft.com/office/drawing/2014/main" id="{FEAC1722-0F77-6AA1-FA76-65B84958FFA7}"/>
              </a:ext>
            </a:extLst>
          </p:cNvPr>
          <p:cNvSpPr txBox="1"/>
          <p:nvPr/>
        </p:nvSpPr>
        <p:spPr>
          <a:xfrm>
            <a:off x="2578682" y="5489392"/>
            <a:ext cx="1063635" cy="153888"/>
          </a:xfrm>
          <a:prstGeom prst="rect">
            <a:avLst/>
          </a:prstGeom>
        </p:spPr>
        <p:txBody>
          <a:bodyPr wrap="square" lIns="0" tIns="0" rIns="0" bIns="0" rtlCol="0" anchor="t">
            <a:spAutoFit/>
          </a:bodyPr>
          <a:lstStyle/>
          <a:p>
            <a:pPr>
              <a:lnSpc>
                <a:spcPts val="1200"/>
              </a:lnSpc>
              <a:spcBef>
                <a:spcPct val="0"/>
              </a:spcBef>
            </a:pPr>
            <a:r>
              <a:rPr lang="en-US" sz="1000" b="1" dirty="0">
                <a:solidFill>
                  <a:srgbClr val="000000"/>
                </a:solidFill>
                <a:latin typeface="Montserrat Bold"/>
                <a:sym typeface="Montserrat Bold"/>
              </a:rPr>
              <a:t>Enhanced Care</a:t>
            </a:r>
          </a:p>
        </p:txBody>
      </p:sp>
      <p:sp>
        <p:nvSpPr>
          <p:cNvPr id="79" name="TextBox 46">
            <a:extLst>
              <a:ext uri="{FF2B5EF4-FFF2-40B4-BE49-F238E27FC236}">
                <a16:creationId xmlns:a16="http://schemas.microsoft.com/office/drawing/2014/main" id="{31CE9667-CF65-CB49-30F6-066234D7E4DD}"/>
              </a:ext>
            </a:extLst>
          </p:cNvPr>
          <p:cNvSpPr txBox="1"/>
          <p:nvPr/>
        </p:nvSpPr>
        <p:spPr>
          <a:xfrm>
            <a:off x="2612364" y="5636606"/>
            <a:ext cx="1304278" cy="276999"/>
          </a:xfrm>
          <a:prstGeom prst="rect">
            <a:avLst/>
          </a:prstGeom>
        </p:spPr>
        <p:txBody>
          <a:bodyPr wrap="square" lIns="0" tIns="0" rIns="0" bIns="0" rtlCol="0" anchor="t">
            <a:spAutoFit/>
          </a:bodyPr>
          <a:lstStyle/>
          <a:p>
            <a:r>
              <a:rPr lang="en-US" sz="900" dirty="0">
                <a:solidFill>
                  <a:srgbClr val="000000"/>
                </a:solidFill>
                <a:sym typeface="Montserrat"/>
              </a:rPr>
              <a:t>Short-term crisis / intensive support</a:t>
            </a:r>
          </a:p>
        </p:txBody>
      </p:sp>
      <p:grpSp>
        <p:nvGrpSpPr>
          <p:cNvPr id="80" name="Group 23">
            <a:extLst>
              <a:ext uri="{FF2B5EF4-FFF2-40B4-BE49-F238E27FC236}">
                <a16:creationId xmlns:a16="http://schemas.microsoft.com/office/drawing/2014/main" id="{ECE29906-3367-18EE-2EC6-D87DC50A3DDB}"/>
              </a:ext>
            </a:extLst>
          </p:cNvPr>
          <p:cNvGrpSpPr/>
          <p:nvPr/>
        </p:nvGrpSpPr>
        <p:grpSpPr>
          <a:xfrm>
            <a:off x="3889408" y="3595881"/>
            <a:ext cx="1662783" cy="1272331"/>
            <a:chOff x="0" y="0"/>
            <a:chExt cx="680634" cy="929622"/>
          </a:xfrm>
          <a:effectLst>
            <a:outerShdw blurRad="63500" sx="102000" sy="102000" algn="ctr" rotWithShape="0">
              <a:prstClr val="black">
                <a:alpha val="40000"/>
              </a:prstClr>
            </a:outerShdw>
          </a:effectLst>
        </p:grpSpPr>
        <p:sp>
          <p:nvSpPr>
            <p:cNvPr id="81" name="Freeform 24">
              <a:extLst>
                <a:ext uri="{FF2B5EF4-FFF2-40B4-BE49-F238E27FC236}">
                  <a16:creationId xmlns:a16="http://schemas.microsoft.com/office/drawing/2014/main" id="{1F19F96C-DAB0-3EE9-275B-7E4462605430}"/>
                </a:ext>
              </a:extLst>
            </p:cNvPr>
            <p:cNvSpPr/>
            <p:nvPr/>
          </p:nvSpPr>
          <p:spPr>
            <a:xfrm>
              <a:off x="0" y="0"/>
              <a:ext cx="680634" cy="824848"/>
            </a:xfrm>
            <a:custGeom>
              <a:avLst/>
              <a:gdLst/>
              <a:ahLst/>
              <a:cxnLst/>
              <a:rect l="l" t="t" r="r" b="b"/>
              <a:pathLst>
                <a:path w="680634" h="929622">
                  <a:moveTo>
                    <a:pt x="0" y="0"/>
                  </a:moveTo>
                  <a:lnTo>
                    <a:pt x="680634" y="0"/>
                  </a:lnTo>
                  <a:lnTo>
                    <a:pt x="680634" y="929622"/>
                  </a:lnTo>
                  <a:lnTo>
                    <a:pt x="0" y="929622"/>
                  </a:lnTo>
                  <a:close/>
                </a:path>
              </a:pathLst>
            </a:custGeom>
            <a:solidFill>
              <a:srgbClr val="8254D5"/>
            </a:solidFill>
          </p:spPr>
          <p:txBody>
            <a:bodyPr/>
            <a:lstStyle/>
            <a:p>
              <a:endParaRPr lang="en-GB" dirty="0"/>
            </a:p>
          </p:txBody>
        </p:sp>
        <p:sp>
          <p:nvSpPr>
            <p:cNvPr id="82" name="TextBox 25">
              <a:extLst>
                <a:ext uri="{FF2B5EF4-FFF2-40B4-BE49-F238E27FC236}">
                  <a16:creationId xmlns:a16="http://schemas.microsoft.com/office/drawing/2014/main" id="{28B6E708-B183-35E8-4431-B71A37B1824D}"/>
                </a:ext>
              </a:extLst>
            </p:cNvPr>
            <p:cNvSpPr txBox="1"/>
            <p:nvPr/>
          </p:nvSpPr>
          <p:spPr>
            <a:xfrm>
              <a:off x="0" y="38100"/>
              <a:ext cx="680634" cy="891522"/>
            </a:xfrm>
            <a:prstGeom prst="rect">
              <a:avLst/>
            </a:prstGeom>
          </p:spPr>
          <p:txBody>
            <a:bodyPr lIns="50800" tIns="50800" rIns="50800" bIns="50800" rtlCol="0" anchor="ctr"/>
            <a:lstStyle/>
            <a:p>
              <a:pPr algn="ctr">
                <a:lnSpc>
                  <a:spcPts val="1599"/>
                </a:lnSpc>
              </a:pPr>
              <a:endParaRPr/>
            </a:p>
          </p:txBody>
        </p:sp>
      </p:grpSp>
      <p:sp>
        <p:nvSpPr>
          <p:cNvPr id="83" name="TextBox 39">
            <a:extLst>
              <a:ext uri="{FF2B5EF4-FFF2-40B4-BE49-F238E27FC236}">
                <a16:creationId xmlns:a16="http://schemas.microsoft.com/office/drawing/2014/main" id="{D56193ED-179D-3F20-0B6D-1006EA222B4E}"/>
              </a:ext>
            </a:extLst>
          </p:cNvPr>
          <p:cNvSpPr txBox="1"/>
          <p:nvPr/>
        </p:nvSpPr>
        <p:spPr>
          <a:xfrm>
            <a:off x="3992276" y="3645077"/>
            <a:ext cx="1504131" cy="316230"/>
          </a:xfrm>
          <a:prstGeom prst="rect">
            <a:avLst/>
          </a:prstGeom>
        </p:spPr>
        <p:txBody>
          <a:bodyPr lIns="0" tIns="0" rIns="0" bIns="0" rtlCol="0" anchor="t">
            <a:spAutoFit/>
          </a:bodyPr>
          <a:lstStyle/>
          <a:p>
            <a:pPr>
              <a:lnSpc>
                <a:spcPts val="1200"/>
              </a:lnSpc>
              <a:spcBef>
                <a:spcPct val="0"/>
              </a:spcBef>
            </a:pPr>
            <a:r>
              <a:rPr lang="en-US" sz="1000" b="1" dirty="0">
                <a:solidFill>
                  <a:schemeClr val="bg1"/>
                </a:solidFill>
                <a:latin typeface="Montserrat Bold"/>
                <a:sym typeface="Montserrat Bold"/>
              </a:rPr>
              <a:t>In-hospital planned Care</a:t>
            </a:r>
          </a:p>
        </p:txBody>
      </p:sp>
      <p:sp>
        <p:nvSpPr>
          <p:cNvPr id="84" name="TextBox 45">
            <a:extLst>
              <a:ext uri="{FF2B5EF4-FFF2-40B4-BE49-F238E27FC236}">
                <a16:creationId xmlns:a16="http://schemas.microsoft.com/office/drawing/2014/main" id="{62B292B7-6697-F03E-A1ED-CC80ACCD816A}"/>
              </a:ext>
            </a:extLst>
          </p:cNvPr>
          <p:cNvSpPr txBox="1"/>
          <p:nvPr/>
        </p:nvSpPr>
        <p:spPr>
          <a:xfrm>
            <a:off x="3990739" y="3951271"/>
            <a:ext cx="1140294" cy="692497"/>
          </a:xfrm>
          <a:prstGeom prst="rect">
            <a:avLst/>
          </a:prstGeom>
        </p:spPr>
        <p:txBody>
          <a:bodyPr wrap="square" lIns="0" tIns="0" rIns="0" bIns="0" rtlCol="0" anchor="t">
            <a:spAutoFit/>
          </a:bodyPr>
          <a:lstStyle/>
          <a:p>
            <a:pPr algn="l"/>
            <a:r>
              <a:rPr lang="en-US" sz="900" dirty="0">
                <a:solidFill>
                  <a:schemeClr val="bg1"/>
                </a:solidFill>
                <a:sym typeface="Montserrat"/>
              </a:rPr>
              <a:t>Planned care that cannot be delivered safely in primary or community </a:t>
            </a:r>
          </a:p>
          <a:p>
            <a:pPr algn="l"/>
            <a:r>
              <a:rPr lang="en-US" sz="900" dirty="0">
                <a:solidFill>
                  <a:schemeClr val="bg1"/>
                </a:solidFill>
                <a:sym typeface="Montserrat"/>
              </a:rPr>
              <a:t>settings</a:t>
            </a:r>
          </a:p>
        </p:txBody>
      </p:sp>
      <p:grpSp>
        <p:nvGrpSpPr>
          <p:cNvPr id="85" name="Group 32">
            <a:extLst>
              <a:ext uri="{FF2B5EF4-FFF2-40B4-BE49-F238E27FC236}">
                <a16:creationId xmlns:a16="http://schemas.microsoft.com/office/drawing/2014/main" id="{B1B5002F-5DA1-18F4-9A31-32402E0E7FE9}"/>
              </a:ext>
            </a:extLst>
          </p:cNvPr>
          <p:cNvGrpSpPr/>
          <p:nvPr/>
        </p:nvGrpSpPr>
        <p:grpSpPr>
          <a:xfrm>
            <a:off x="3882960" y="4743024"/>
            <a:ext cx="1679853" cy="765968"/>
            <a:chOff x="0" y="0"/>
            <a:chExt cx="680281" cy="378994"/>
          </a:xfrm>
          <a:effectLst>
            <a:outerShdw blurRad="63500" sx="102000" sy="102000" algn="ctr" rotWithShape="0">
              <a:prstClr val="black">
                <a:alpha val="40000"/>
              </a:prstClr>
            </a:outerShdw>
          </a:effectLst>
        </p:grpSpPr>
        <p:sp>
          <p:nvSpPr>
            <p:cNvPr id="86" name="Freeform 33">
              <a:extLst>
                <a:ext uri="{FF2B5EF4-FFF2-40B4-BE49-F238E27FC236}">
                  <a16:creationId xmlns:a16="http://schemas.microsoft.com/office/drawing/2014/main" id="{4466D06C-340F-13A6-4D4B-D45849D70073}"/>
                </a:ext>
              </a:extLst>
            </p:cNvPr>
            <p:cNvSpPr/>
            <p:nvPr/>
          </p:nvSpPr>
          <p:spPr>
            <a:xfrm>
              <a:off x="0" y="0"/>
              <a:ext cx="675979" cy="378994"/>
            </a:xfrm>
            <a:custGeom>
              <a:avLst/>
              <a:gdLst/>
              <a:ahLst/>
              <a:cxnLst/>
              <a:rect l="l" t="t" r="r" b="b"/>
              <a:pathLst>
                <a:path w="680281" h="378994">
                  <a:moveTo>
                    <a:pt x="0" y="0"/>
                  </a:moveTo>
                  <a:lnTo>
                    <a:pt x="680281" y="0"/>
                  </a:lnTo>
                  <a:lnTo>
                    <a:pt x="680281" y="378994"/>
                  </a:lnTo>
                  <a:lnTo>
                    <a:pt x="0" y="378994"/>
                  </a:lnTo>
                  <a:close/>
                </a:path>
              </a:pathLst>
            </a:custGeom>
            <a:solidFill>
              <a:srgbClr val="4A0499"/>
            </a:solidFill>
          </p:spPr>
          <p:txBody>
            <a:bodyPr/>
            <a:lstStyle/>
            <a:p>
              <a:endParaRPr lang="en-GB"/>
            </a:p>
          </p:txBody>
        </p:sp>
        <p:sp>
          <p:nvSpPr>
            <p:cNvPr id="87" name="TextBox 34">
              <a:extLst>
                <a:ext uri="{FF2B5EF4-FFF2-40B4-BE49-F238E27FC236}">
                  <a16:creationId xmlns:a16="http://schemas.microsoft.com/office/drawing/2014/main" id="{99601CDD-539E-EBFF-C3E5-12B992EDDFDD}"/>
                </a:ext>
              </a:extLst>
            </p:cNvPr>
            <p:cNvSpPr txBox="1"/>
            <p:nvPr/>
          </p:nvSpPr>
          <p:spPr>
            <a:xfrm>
              <a:off x="0" y="38100"/>
              <a:ext cx="680281" cy="340894"/>
            </a:xfrm>
            <a:prstGeom prst="rect">
              <a:avLst/>
            </a:prstGeom>
          </p:spPr>
          <p:txBody>
            <a:bodyPr lIns="50800" tIns="50800" rIns="50800" bIns="50800" rtlCol="0" anchor="ctr"/>
            <a:lstStyle/>
            <a:p>
              <a:pPr algn="ctr">
                <a:lnSpc>
                  <a:spcPts val="1599"/>
                </a:lnSpc>
              </a:pPr>
              <a:endParaRPr/>
            </a:p>
          </p:txBody>
        </p:sp>
      </p:grpSp>
      <p:sp>
        <p:nvSpPr>
          <p:cNvPr id="88" name="TextBox 41">
            <a:extLst>
              <a:ext uri="{FF2B5EF4-FFF2-40B4-BE49-F238E27FC236}">
                <a16:creationId xmlns:a16="http://schemas.microsoft.com/office/drawing/2014/main" id="{A119E936-7616-CF59-F618-BFC539ECC109}"/>
              </a:ext>
            </a:extLst>
          </p:cNvPr>
          <p:cNvSpPr txBox="1"/>
          <p:nvPr/>
        </p:nvSpPr>
        <p:spPr>
          <a:xfrm>
            <a:off x="3944101" y="4773780"/>
            <a:ext cx="1504131" cy="153888"/>
          </a:xfrm>
          <a:prstGeom prst="rect">
            <a:avLst/>
          </a:prstGeom>
        </p:spPr>
        <p:txBody>
          <a:bodyPr lIns="0" tIns="0" rIns="0" bIns="0" rtlCol="0" anchor="t">
            <a:spAutoFit/>
          </a:bodyPr>
          <a:lstStyle/>
          <a:p>
            <a:pPr>
              <a:lnSpc>
                <a:spcPts val="1200"/>
              </a:lnSpc>
              <a:spcBef>
                <a:spcPct val="0"/>
              </a:spcBef>
            </a:pPr>
            <a:r>
              <a:rPr lang="en-US" sz="1000" b="1" dirty="0">
                <a:solidFill>
                  <a:schemeClr val="bg1"/>
                </a:solidFill>
                <a:latin typeface="Montserrat Bold"/>
                <a:sym typeface="Montserrat Bold"/>
              </a:rPr>
              <a:t>Specialist Care</a:t>
            </a:r>
          </a:p>
        </p:txBody>
      </p:sp>
      <p:sp>
        <p:nvSpPr>
          <p:cNvPr id="89" name="TextBox 47">
            <a:extLst>
              <a:ext uri="{FF2B5EF4-FFF2-40B4-BE49-F238E27FC236}">
                <a16:creationId xmlns:a16="http://schemas.microsoft.com/office/drawing/2014/main" id="{96EE3C95-BB35-E038-2366-C5E7F6B7D75F}"/>
              </a:ext>
            </a:extLst>
          </p:cNvPr>
          <p:cNvSpPr txBox="1"/>
          <p:nvPr/>
        </p:nvSpPr>
        <p:spPr>
          <a:xfrm>
            <a:off x="3970700" y="4946842"/>
            <a:ext cx="1486827" cy="553998"/>
          </a:xfrm>
          <a:prstGeom prst="rect">
            <a:avLst/>
          </a:prstGeom>
        </p:spPr>
        <p:txBody>
          <a:bodyPr lIns="0" tIns="0" rIns="0" bIns="0" rtlCol="0" anchor="t">
            <a:spAutoFit/>
          </a:bodyPr>
          <a:lstStyle/>
          <a:p>
            <a:r>
              <a:rPr lang="en-US" sz="900" dirty="0">
                <a:solidFill>
                  <a:schemeClr val="bg1"/>
                </a:solidFill>
                <a:sym typeface="Montserrat"/>
              </a:rPr>
              <a:t>Highly specialist, </a:t>
            </a:r>
          </a:p>
          <a:p>
            <a:r>
              <a:rPr lang="en-US" sz="900" dirty="0">
                <a:solidFill>
                  <a:schemeClr val="bg1"/>
                </a:solidFill>
                <a:sym typeface="Montserrat"/>
              </a:rPr>
              <a:t>complex, or</a:t>
            </a:r>
          </a:p>
          <a:p>
            <a:r>
              <a:rPr lang="en-US" sz="900" dirty="0">
                <a:solidFill>
                  <a:schemeClr val="bg1"/>
                </a:solidFill>
                <a:sym typeface="Montserrat"/>
              </a:rPr>
              <a:t>rare-condition </a:t>
            </a:r>
          </a:p>
          <a:p>
            <a:r>
              <a:rPr lang="en-US" sz="900" dirty="0">
                <a:solidFill>
                  <a:schemeClr val="bg1"/>
                </a:solidFill>
                <a:sym typeface="Montserrat"/>
              </a:rPr>
              <a:t>care </a:t>
            </a:r>
          </a:p>
        </p:txBody>
      </p:sp>
      <p:grpSp>
        <p:nvGrpSpPr>
          <p:cNvPr id="90" name="Group 29">
            <a:extLst>
              <a:ext uri="{FF2B5EF4-FFF2-40B4-BE49-F238E27FC236}">
                <a16:creationId xmlns:a16="http://schemas.microsoft.com/office/drawing/2014/main" id="{C565D067-A815-971E-5DA2-62A6A1E52881}"/>
              </a:ext>
            </a:extLst>
          </p:cNvPr>
          <p:cNvGrpSpPr/>
          <p:nvPr/>
        </p:nvGrpSpPr>
        <p:grpSpPr>
          <a:xfrm>
            <a:off x="3882960" y="5527203"/>
            <a:ext cx="1672081" cy="839431"/>
            <a:chOff x="0" y="0"/>
            <a:chExt cx="676120" cy="529553"/>
          </a:xfrm>
          <a:effectLst>
            <a:outerShdw blurRad="63500" sx="102000" sy="102000" algn="ctr" rotWithShape="0">
              <a:prstClr val="black">
                <a:alpha val="40000"/>
              </a:prstClr>
            </a:outerShdw>
          </a:effectLst>
        </p:grpSpPr>
        <p:sp>
          <p:nvSpPr>
            <p:cNvPr id="91" name="Freeform 30">
              <a:extLst>
                <a:ext uri="{FF2B5EF4-FFF2-40B4-BE49-F238E27FC236}">
                  <a16:creationId xmlns:a16="http://schemas.microsoft.com/office/drawing/2014/main" id="{E8888C19-72DF-4C20-CC21-2EC96172CD06}"/>
                </a:ext>
              </a:extLst>
            </p:cNvPr>
            <p:cNvSpPr/>
            <p:nvPr/>
          </p:nvSpPr>
          <p:spPr>
            <a:xfrm>
              <a:off x="0" y="0"/>
              <a:ext cx="676120" cy="529553"/>
            </a:xfrm>
            <a:custGeom>
              <a:avLst/>
              <a:gdLst/>
              <a:ahLst/>
              <a:cxnLst/>
              <a:rect l="l" t="t" r="r" b="b"/>
              <a:pathLst>
                <a:path w="676120" h="529278">
                  <a:moveTo>
                    <a:pt x="0" y="0"/>
                  </a:moveTo>
                  <a:lnTo>
                    <a:pt x="676120" y="0"/>
                  </a:lnTo>
                  <a:lnTo>
                    <a:pt x="676120" y="529278"/>
                  </a:lnTo>
                  <a:lnTo>
                    <a:pt x="0" y="529278"/>
                  </a:lnTo>
                  <a:close/>
                </a:path>
              </a:pathLst>
            </a:custGeom>
            <a:solidFill>
              <a:srgbClr val="C0A6F4"/>
            </a:solidFill>
          </p:spPr>
          <p:txBody>
            <a:bodyPr/>
            <a:lstStyle/>
            <a:p>
              <a:endParaRPr lang="en-GB"/>
            </a:p>
          </p:txBody>
        </p:sp>
        <p:sp>
          <p:nvSpPr>
            <p:cNvPr id="92" name="TextBox 31">
              <a:extLst>
                <a:ext uri="{FF2B5EF4-FFF2-40B4-BE49-F238E27FC236}">
                  <a16:creationId xmlns:a16="http://schemas.microsoft.com/office/drawing/2014/main" id="{8CE7A3B3-6EE0-AB1F-A4FF-02533BCFDAB7}"/>
                </a:ext>
              </a:extLst>
            </p:cNvPr>
            <p:cNvSpPr txBox="1"/>
            <p:nvPr/>
          </p:nvSpPr>
          <p:spPr>
            <a:xfrm>
              <a:off x="0" y="38100"/>
              <a:ext cx="676120" cy="491178"/>
            </a:xfrm>
            <a:prstGeom prst="rect">
              <a:avLst/>
            </a:prstGeom>
          </p:spPr>
          <p:txBody>
            <a:bodyPr lIns="50800" tIns="50800" rIns="50800" bIns="50800" rtlCol="0" anchor="ctr"/>
            <a:lstStyle/>
            <a:p>
              <a:pPr algn="ctr">
                <a:lnSpc>
                  <a:spcPts val="1599"/>
                </a:lnSpc>
              </a:pPr>
              <a:endParaRPr/>
            </a:p>
          </p:txBody>
        </p:sp>
      </p:grpSp>
      <p:sp>
        <p:nvSpPr>
          <p:cNvPr id="93" name="TextBox 40">
            <a:extLst>
              <a:ext uri="{FF2B5EF4-FFF2-40B4-BE49-F238E27FC236}">
                <a16:creationId xmlns:a16="http://schemas.microsoft.com/office/drawing/2014/main" id="{3F34F98E-48C7-4292-B029-AA4A3AAE6237}"/>
              </a:ext>
            </a:extLst>
          </p:cNvPr>
          <p:cNvSpPr txBox="1"/>
          <p:nvPr/>
        </p:nvSpPr>
        <p:spPr>
          <a:xfrm>
            <a:off x="3911170" y="5554116"/>
            <a:ext cx="1504131" cy="316230"/>
          </a:xfrm>
          <a:prstGeom prst="rect">
            <a:avLst/>
          </a:prstGeom>
        </p:spPr>
        <p:txBody>
          <a:bodyPr lIns="0" tIns="0" rIns="0" bIns="0" rtlCol="0" anchor="t">
            <a:spAutoFit/>
          </a:bodyPr>
          <a:lstStyle/>
          <a:p>
            <a:pPr>
              <a:lnSpc>
                <a:spcPts val="1200"/>
              </a:lnSpc>
              <a:spcBef>
                <a:spcPct val="0"/>
              </a:spcBef>
            </a:pPr>
            <a:r>
              <a:rPr lang="en-US" sz="1000" b="1" dirty="0">
                <a:solidFill>
                  <a:schemeClr val="bg1"/>
                </a:solidFill>
                <a:latin typeface="Montserrat Bold"/>
                <a:sym typeface="Montserrat Bold"/>
              </a:rPr>
              <a:t>In-hospital Emergency Care</a:t>
            </a:r>
          </a:p>
        </p:txBody>
      </p:sp>
      <p:sp>
        <p:nvSpPr>
          <p:cNvPr id="94" name="TextBox 48">
            <a:extLst>
              <a:ext uri="{FF2B5EF4-FFF2-40B4-BE49-F238E27FC236}">
                <a16:creationId xmlns:a16="http://schemas.microsoft.com/office/drawing/2014/main" id="{D9873FA1-D1B4-67AF-3C9B-F6681F80B8F0}"/>
              </a:ext>
            </a:extLst>
          </p:cNvPr>
          <p:cNvSpPr txBox="1"/>
          <p:nvPr/>
        </p:nvSpPr>
        <p:spPr>
          <a:xfrm>
            <a:off x="3929116" y="5842090"/>
            <a:ext cx="1512018" cy="276999"/>
          </a:xfrm>
          <a:prstGeom prst="rect">
            <a:avLst/>
          </a:prstGeom>
        </p:spPr>
        <p:txBody>
          <a:bodyPr lIns="0" tIns="0" rIns="0" bIns="0" rtlCol="0" anchor="t">
            <a:spAutoFit/>
          </a:bodyPr>
          <a:lstStyle/>
          <a:p>
            <a:r>
              <a:rPr lang="en-US" sz="900" dirty="0">
                <a:solidFill>
                  <a:srgbClr val="000000"/>
                </a:solidFill>
                <a:sym typeface="Montserrat"/>
              </a:rPr>
              <a:t>Specialist emergency care </a:t>
            </a:r>
          </a:p>
          <a:p>
            <a:r>
              <a:rPr lang="en-US" sz="900" dirty="0">
                <a:solidFill>
                  <a:srgbClr val="000000"/>
                </a:solidFill>
                <a:sym typeface="Montserrat"/>
              </a:rPr>
              <a:t>in a hospital </a:t>
            </a:r>
          </a:p>
        </p:txBody>
      </p:sp>
      <p:sp>
        <p:nvSpPr>
          <p:cNvPr id="95" name="Freeform 54">
            <a:extLst>
              <a:ext uri="{FF2B5EF4-FFF2-40B4-BE49-F238E27FC236}">
                <a16:creationId xmlns:a16="http://schemas.microsoft.com/office/drawing/2014/main" id="{8CC3B5C1-5079-4CDA-388E-E2453F5E478C}"/>
              </a:ext>
            </a:extLst>
          </p:cNvPr>
          <p:cNvSpPr/>
          <p:nvPr/>
        </p:nvSpPr>
        <p:spPr>
          <a:xfrm>
            <a:off x="1894440" y="5841972"/>
            <a:ext cx="365647" cy="476315"/>
          </a:xfrm>
          <a:custGeom>
            <a:avLst/>
            <a:gdLst/>
            <a:ahLst/>
            <a:cxnLst/>
            <a:rect l="l" t="t" r="r" b="b"/>
            <a:pathLst>
              <a:path w="669969" h="867273">
                <a:moveTo>
                  <a:pt x="0" y="0"/>
                </a:moveTo>
                <a:lnTo>
                  <a:pt x="669969" y="0"/>
                </a:lnTo>
                <a:lnTo>
                  <a:pt x="669969" y="867273"/>
                </a:lnTo>
                <a:lnTo>
                  <a:pt x="0" y="867273"/>
                </a:lnTo>
                <a:lnTo>
                  <a:pt x="0" y="0"/>
                </a:lnTo>
                <a:close/>
              </a:path>
            </a:pathLst>
          </a:custGeom>
          <a:blipFill>
            <a:blip>
              <a:extLst>
                <a:ext uri="{96DAC541-7B7A-43D3-8B79-37D633B846F1}">
                  <asvg:svgBlip xmlns:asvg="http://schemas.microsoft.com/office/drawing/2016/SVG/main" r:embed="rId4"/>
                </a:ext>
              </a:extLst>
            </a:blip>
            <a:stretch>
              <a:fillRect/>
            </a:stretch>
          </a:blipFill>
        </p:spPr>
        <p:txBody>
          <a:bodyPr/>
          <a:lstStyle/>
          <a:p>
            <a:endParaRPr lang="en-GB" dirty="0"/>
          </a:p>
        </p:txBody>
      </p:sp>
      <p:sp>
        <p:nvSpPr>
          <p:cNvPr id="96" name="Freeform 49">
            <a:extLst>
              <a:ext uri="{FF2B5EF4-FFF2-40B4-BE49-F238E27FC236}">
                <a16:creationId xmlns:a16="http://schemas.microsoft.com/office/drawing/2014/main" id="{C8FD4F37-AD3E-3A08-82FE-255AA23E253C}"/>
              </a:ext>
            </a:extLst>
          </p:cNvPr>
          <p:cNvSpPr/>
          <p:nvPr/>
        </p:nvSpPr>
        <p:spPr>
          <a:xfrm>
            <a:off x="3186988" y="4756178"/>
            <a:ext cx="582909" cy="563737"/>
          </a:xfrm>
          <a:custGeom>
            <a:avLst/>
            <a:gdLst/>
            <a:ahLst/>
            <a:cxnLst/>
            <a:rect l="l" t="t" r="r" b="b"/>
            <a:pathLst>
              <a:path w="985254" h="985254">
                <a:moveTo>
                  <a:pt x="0" y="0"/>
                </a:moveTo>
                <a:lnTo>
                  <a:pt x="985253" y="0"/>
                </a:lnTo>
                <a:lnTo>
                  <a:pt x="985253" y="985254"/>
                </a:lnTo>
                <a:lnTo>
                  <a:pt x="0" y="985254"/>
                </a:lnTo>
                <a:lnTo>
                  <a:pt x="0" y="0"/>
                </a:lnTo>
                <a:close/>
              </a:path>
            </a:pathLst>
          </a:custGeom>
          <a:blipFill>
            <a:blip>
              <a:extLst>
                <a:ext uri="{96DAC541-7B7A-43D3-8B79-37D633B846F1}">
                  <asvg:svgBlip xmlns:asvg="http://schemas.microsoft.com/office/drawing/2016/SVG/main" r:embed="rId5"/>
                </a:ext>
              </a:extLst>
            </a:blip>
            <a:stretch>
              <a:fillRect/>
            </a:stretch>
          </a:blipFill>
        </p:spPr>
        <p:txBody>
          <a:bodyPr/>
          <a:lstStyle/>
          <a:p>
            <a:endParaRPr lang="en-GB"/>
          </a:p>
        </p:txBody>
      </p:sp>
      <p:sp>
        <p:nvSpPr>
          <p:cNvPr id="97" name="Freeform 50">
            <a:extLst>
              <a:ext uri="{FF2B5EF4-FFF2-40B4-BE49-F238E27FC236}">
                <a16:creationId xmlns:a16="http://schemas.microsoft.com/office/drawing/2014/main" id="{902847A1-4D7E-A14E-ADB2-4A2AE6ABC234}"/>
              </a:ext>
            </a:extLst>
          </p:cNvPr>
          <p:cNvSpPr/>
          <p:nvPr/>
        </p:nvSpPr>
        <p:spPr>
          <a:xfrm>
            <a:off x="3408745" y="5925880"/>
            <a:ext cx="381680" cy="438300"/>
          </a:xfrm>
          <a:custGeom>
            <a:avLst/>
            <a:gdLst/>
            <a:ahLst/>
            <a:cxnLst/>
            <a:rect l="l" t="t" r="r" b="b"/>
            <a:pathLst>
              <a:path w="712993" h="726617">
                <a:moveTo>
                  <a:pt x="0" y="0"/>
                </a:moveTo>
                <a:lnTo>
                  <a:pt x="712993" y="0"/>
                </a:lnTo>
                <a:lnTo>
                  <a:pt x="712993" y="726618"/>
                </a:lnTo>
                <a:lnTo>
                  <a:pt x="0" y="726618"/>
                </a:lnTo>
                <a:lnTo>
                  <a:pt x="0" y="0"/>
                </a:lnTo>
                <a:close/>
              </a:path>
            </a:pathLst>
          </a:custGeom>
          <a:blipFill>
            <a:blip>
              <a:extLst>
                <a:ext uri="{96DAC541-7B7A-43D3-8B79-37D633B846F1}">
                  <asvg:svgBlip xmlns:asvg="http://schemas.microsoft.com/office/drawing/2016/SVG/main" r:embed="rId6"/>
                </a:ext>
              </a:extLst>
            </a:blip>
            <a:stretch>
              <a:fillRect/>
            </a:stretch>
          </a:blipFill>
        </p:spPr>
        <p:txBody>
          <a:bodyPr/>
          <a:lstStyle/>
          <a:p>
            <a:endParaRPr lang="en-GB"/>
          </a:p>
        </p:txBody>
      </p:sp>
      <p:sp>
        <p:nvSpPr>
          <p:cNvPr id="98" name="Freeform 53">
            <a:extLst>
              <a:ext uri="{FF2B5EF4-FFF2-40B4-BE49-F238E27FC236}">
                <a16:creationId xmlns:a16="http://schemas.microsoft.com/office/drawing/2014/main" id="{C3E7DC6A-6F4C-2FF5-5BA9-40771E77A6D6}"/>
              </a:ext>
            </a:extLst>
          </p:cNvPr>
          <p:cNvSpPr/>
          <p:nvPr/>
        </p:nvSpPr>
        <p:spPr>
          <a:xfrm>
            <a:off x="5006779" y="4327628"/>
            <a:ext cx="481537" cy="363588"/>
          </a:xfrm>
          <a:custGeom>
            <a:avLst/>
            <a:gdLst/>
            <a:ahLst/>
            <a:cxnLst/>
            <a:rect l="l" t="t" r="r" b="b"/>
            <a:pathLst>
              <a:path w="973481" h="783247">
                <a:moveTo>
                  <a:pt x="0" y="0"/>
                </a:moveTo>
                <a:lnTo>
                  <a:pt x="973481" y="0"/>
                </a:lnTo>
                <a:lnTo>
                  <a:pt x="973481" y="783247"/>
                </a:lnTo>
                <a:lnTo>
                  <a:pt x="0" y="783247"/>
                </a:lnTo>
                <a:lnTo>
                  <a:pt x="0" y="0"/>
                </a:lnTo>
                <a:close/>
              </a:path>
            </a:pathLst>
          </a:custGeom>
          <a:blipFill>
            <a:blip>
              <a:extLst>
                <a:ext uri="{96DAC541-7B7A-43D3-8B79-37D633B846F1}">
                  <asvg:svgBlip xmlns:asvg="http://schemas.microsoft.com/office/drawing/2016/SVG/main" r:embed="rId7"/>
                </a:ext>
              </a:extLst>
            </a:blip>
            <a:stretch>
              <a:fillRect/>
            </a:stretch>
          </a:blipFill>
        </p:spPr>
        <p:txBody>
          <a:bodyPr/>
          <a:lstStyle/>
          <a:p>
            <a:endParaRPr lang="en-GB"/>
          </a:p>
        </p:txBody>
      </p:sp>
      <p:sp>
        <p:nvSpPr>
          <p:cNvPr id="99" name="Freeform 52">
            <a:extLst>
              <a:ext uri="{FF2B5EF4-FFF2-40B4-BE49-F238E27FC236}">
                <a16:creationId xmlns:a16="http://schemas.microsoft.com/office/drawing/2014/main" id="{A185AC60-14F0-377F-7D4A-FD0C85E070A9}"/>
              </a:ext>
            </a:extLst>
          </p:cNvPr>
          <p:cNvSpPr/>
          <p:nvPr/>
        </p:nvSpPr>
        <p:spPr>
          <a:xfrm>
            <a:off x="5006780" y="4992235"/>
            <a:ext cx="465893" cy="489809"/>
          </a:xfrm>
          <a:custGeom>
            <a:avLst/>
            <a:gdLst/>
            <a:ahLst/>
            <a:cxnLst/>
            <a:rect l="l" t="t" r="r" b="b"/>
            <a:pathLst>
              <a:path w="743875" h="743875">
                <a:moveTo>
                  <a:pt x="0" y="0"/>
                </a:moveTo>
                <a:lnTo>
                  <a:pt x="743875" y="0"/>
                </a:lnTo>
                <a:lnTo>
                  <a:pt x="743875" y="743875"/>
                </a:lnTo>
                <a:lnTo>
                  <a:pt x="0" y="743875"/>
                </a:lnTo>
                <a:lnTo>
                  <a:pt x="0" y="0"/>
                </a:lnTo>
                <a:close/>
              </a:path>
            </a:pathLst>
          </a:custGeom>
          <a:blipFill>
            <a:blip>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00" name="Freeform 51">
            <a:extLst>
              <a:ext uri="{FF2B5EF4-FFF2-40B4-BE49-F238E27FC236}">
                <a16:creationId xmlns:a16="http://schemas.microsoft.com/office/drawing/2014/main" id="{DB7A2D67-29EE-97AB-CDA2-AF1C512BA8B1}"/>
              </a:ext>
            </a:extLst>
          </p:cNvPr>
          <p:cNvSpPr/>
          <p:nvPr/>
        </p:nvSpPr>
        <p:spPr>
          <a:xfrm>
            <a:off x="5074342" y="5918226"/>
            <a:ext cx="403202" cy="397362"/>
          </a:xfrm>
          <a:custGeom>
            <a:avLst/>
            <a:gdLst/>
            <a:ahLst/>
            <a:cxnLst/>
            <a:rect l="l" t="t" r="r" b="b"/>
            <a:pathLst>
              <a:path w="872243" h="796285">
                <a:moveTo>
                  <a:pt x="0" y="0"/>
                </a:moveTo>
                <a:lnTo>
                  <a:pt x="872244" y="0"/>
                </a:lnTo>
                <a:lnTo>
                  <a:pt x="872244" y="796286"/>
                </a:lnTo>
                <a:lnTo>
                  <a:pt x="0" y="796286"/>
                </a:lnTo>
                <a:lnTo>
                  <a:pt x="0" y="0"/>
                </a:lnTo>
                <a:close/>
              </a:path>
            </a:pathLst>
          </a:custGeom>
          <a:blipFill>
            <a:blip>
              <a:extLst>
                <a:ext uri="{96DAC541-7B7A-43D3-8B79-37D633B846F1}">
                  <asvg:svgBlip xmlns:asvg="http://schemas.microsoft.com/office/drawing/2016/SVG/main" r:embed="rId9"/>
                </a:ext>
              </a:extLst>
            </a:blip>
            <a:stretch>
              <a:fillRect/>
            </a:stretch>
          </a:blipFill>
        </p:spPr>
        <p:txBody>
          <a:bodyPr/>
          <a:lstStyle/>
          <a:p>
            <a:endParaRPr lang="en-GB"/>
          </a:p>
        </p:txBody>
      </p:sp>
      <p:pic>
        <p:nvPicPr>
          <p:cNvPr id="102" name="Picture 101" descr="A white outline of a person with arms spread out&#10;&#10;AI-generated content may be incorrect.">
            <a:extLst>
              <a:ext uri="{FF2B5EF4-FFF2-40B4-BE49-F238E27FC236}">
                <a16:creationId xmlns:a16="http://schemas.microsoft.com/office/drawing/2014/main" id="{5E7184BD-3AE3-2B2A-6CB5-4615EB4F8B5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829126" y="4633452"/>
            <a:ext cx="512824" cy="512824"/>
          </a:xfrm>
          <a:prstGeom prst="rect">
            <a:avLst/>
          </a:prstGeom>
        </p:spPr>
      </p:pic>
      <p:sp>
        <p:nvSpPr>
          <p:cNvPr id="7" name="TextBox 6">
            <a:extLst>
              <a:ext uri="{FF2B5EF4-FFF2-40B4-BE49-F238E27FC236}">
                <a16:creationId xmlns:a16="http://schemas.microsoft.com/office/drawing/2014/main" id="{9ABB4336-81F2-E666-C01B-E73B83482C4F}"/>
              </a:ext>
            </a:extLst>
          </p:cNvPr>
          <p:cNvSpPr txBox="1"/>
          <p:nvPr/>
        </p:nvSpPr>
        <p:spPr>
          <a:xfrm>
            <a:off x="277383" y="3280939"/>
            <a:ext cx="3103486" cy="307777"/>
          </a:xfrm>
          <a:prstGeom prst="rect">
            <a:avLst/>
          </a:prstGeom>
          <a:noFill/>
        </p:spPr>
        <p:txBody>
          <a:bodyPr wrap="square" rtlCol="0">
            <a:spAutoFit/>
          </a:bodyPr>
          <a:lstStyle/>
          <a:p>
            <a:r>
              <a:rPr lang="en-GB" sz="1400" b="1" dirty="0">
                <a:ea typeface="Verdana" panose="020B0604030504040204" pitchFamily="34" charset="0"/>
              </a:rPr>
              <a:t>Seven Areas of Care</a:t>
            </a:r>
          </a:p>
        </p:txBody>
      </p:sp>
      <p:sp>
        <p:nvSpPr>
          <p:cNvPr id="8" name="Rectangle 7">
            <a:extLst>
              <a:ext uri="{FF2B5EF4-FFF2-40B4-BE49-F238E27FC236}">
                <a16:creationId xmlns:a16="http://schemas.microsoft.com/office/drawing/2014/main" id="{8AB11CBA-54D2-4985-4A82-CE9F72656E8B}"/>
              </a:ext>
            </a:extLst>
          </p:cNvPr>
          <p:cNvSpPr/>
          <p:nvPr/>
        </p:nvSpPr>
        <p:spPr>
          <a:xfrm>
            <a:off x="5631513" y="-19050"/>
            <a:ext cx="4295014" cy="6892928"/>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E8246FD1-24D1-BAFA-FA3A-BEB1F777EDD5}"/>
              </a:ext>
            </a:extLst>
          </p:cNvPr>
          <p:cNvSpPr txBox="1"/>
          <p:nvPr/>
        </p:nvSpPr>
        <p:spPr>
          <a:xfrm>
            <a:off x="249930" y="409280"/>
            <a:ext cx="9745297" cy="646331"/>
          </a:xfrm>
          <a:prstGeom prst="rect">
            <a:avLst/>
          </a:prstGeom>
          <a:noFill/>
        </p:spPr>
        <p:txBody>
          <a:bodyPr wrap="square" lIns="91440" tIns="45720" rIns="91440" bIns="45720" rtlCol="0" anchor="t">
            <a:spAutoFit/>
          </a:bodyPr>
          <a:lstStyle/>
          <a:p>
            <a:pPr algn="just"/>
            <a:r>
              <a:rPr lang="en-GB" b="1" dirty="0">
                <a:solidFill>
                  <a:srgbClr val="834AAD"/>
                </a:solidFill>
                <a:latin typeface="Aptos Black"/>
              </a:rPr>
              <a:t>TRANSFORMING FOR THE FUTURE: </a:t>
            </a:r>
          </a:p>
          <a:p>
            <a:pPr algn="just"/>
            <a:r>
              <a:rPr lang="en-GB" b="1" dirty="0">
                <a:solidFill>
                  <a:srgbClr val="834AAD"/>
                </a:solidFill>
                <a:latin typeface="Aptos Black"/>
              </a:rPr>
              <a:t>Our 10 Year Clinical Plan</a:t>
            </a:r>
          </a:p>
        </p:txBody>
      </p:sp>
      <p:sp>
        <p:nvSpPr>
          <p:cNvPr id="11" name="TextBox 10">
            <a:extLst>
              <a:ext uri="{FF2B5EF4-FFF2-40B4-BE49-F238E27FC236}">
                <a16:creationId xmlns:a16="http://schemas.microsoft.com/office/drawing/2014/main" id="{69218BC6-8CA1-3C0E-07B1-86E4BC5C8040}"/>
              </a:ext>
            </a:extLst>
          </p:cNvPr>
          <p:cNvSpPr txBox="1"/>
          <p:nvPr/>
        </p:nvSpPr>
        <p:spPr>
          <a:xfrm>
            <a:off x="5684656" y="443027"/>
            <a:ext cx="4027445" cy="4147289"/>
          </a:xfrm>
          <a:prstGeom prst="rect">
            <a:avLst/>
          </a:prstGeom>
          <a:noFill/>
        </p:spPr>
        <p:txBody>
          <a:bodyPr wrap="square">
            <a:spAutoFit/>
          </a:bodyPr>
          <a:lstStyle/>
          <a:p>
            <a:pPr fontAlgn="t">
              <a:lnSpc>
                <a:spcPts val="1500"/>
              </a:lnSpc>
              <a:buNone/>
            </a:pPr>
            <a:r>
              <a:rPr lang="en-GB" sz="1400" b="1" dirty="0">
                <a:latin typeface="Segoe UI" panose="020B0502040204020203" pitchFamily="34" charset="0"/>
              </a:rPr>
              <a:t>Timeline</a:t>
            </a:r>
          </a:p>
          <a:p>
            <a:pPr fontAlgn="t">
              <a:spcAft>
                <a:spcPts val="600"/>
              </a:spcAft>
            </a:pPr>
            <a:r>
              <a:rPr lang="en-GB" sz="1200" dirty="0"/>
              <a:t>Development of the Clinical Services Strategic Plan (CSP) is underway through 2026, moving from establishing the evidence base and context in the first half of the year, into engagement, design and agreement of future models of care, and concluding with final plan approval.</a:t>
            </a:r>
          </a:p>
          <a:p>
            <a:pPr fontAlgn="t">
              <a:spcAft>
                <a:spcPts val="600"/>
              </a:spcAft>
            </a:pPr>
            <a:r>
              <a:rPr lang="en-GB" sz="1200" dirty="0"/>
              <a:t>Key milestones include:</a:t>
            </a:r>
          </a:p>
          <a:p>
            <a:pPr marL="628650" lvl="1" indent="-171450" fontAlgn="t">
              <a:spcAft>
                <a:spcPts val="600"/>
              </a:spcAft>
              <a:buFont typeface="Arial" panose="020B0604020202020204" pitchFamily="34" charset="0"/>
              <a:buChar char="•"/>
            </a:pPr>
            <a:r>
              <a:rPr lang="en-GB" sz="1200" dirty="0"/>
              <a:t>May-June2026: Engagement on principles and the public compact</a:t>
            </a:r>
          </a:p>
          <a:p>
            <a:pPr marL="628650" lvl="1" indent="-171450" fontAlgn="t">
              <a:spcAft>
                <a:spcPts val="600"/>
              </a:spcAft>
              <a:buFont typeface="Arial" panose="020B0604020202020204" pitchFamily="34" charset="0"/>
              <a:buChar char="•"/>
            </a:pPr>
            <a:r>
              <a:rPr lang="en-GB" sz="1200" dirty="0"/>
              <a:t>July 1</a:t>
            </a:r>
            <a:r>
              <a:rPr lang="en-GB" sz="1200" baseline="30000" dirty="0"/>
              <a:t>st</a:t>
            </a:r>
            <a:r>
              <a:rPr lang="en-GB" sz="1200" dirty="0"/>
              <a:t>2026</a:t>
            </a:r>
            <a:r>
              <a:rPr lang="en-GB" sz="1200" baseline="30000" dirty="0"/>
              <a:t> </a:t>
            </a:r>
            <a:r>
              <a:rPr lang="en-GB" sz="1200" dirty="0"/>
              <a:t>: Clinical Leadership Event</a:t>
            </a:r>
          </a:p>
          <a:p>
            <a:pPr marL="628650" lvl="1" indent="-171450" fontAlgn="t">
              <a:spcAft>
                <a:spcPts val="600"/>
              </a:spcAft>
              <a:buFont typeface="Arial" panose="020B0604020202020204" pitchFamily="34" charset="0"/>
              <a:buChar char="•"/>
            </a:pPr>
            <a:r>
              <a:rPr lang="en-GB" sz="1200" dirty="0"/>
              <a:t>July-August: Engagement on  Future Models of Care</a:t>
            </a:r>
          </a:p>
          <a:p>
            <a:pPr marL="628650" lvl="1" indent="-171450" fontAlgn="t">
              <a:spcAft>
                <a:spcPts val="600"/>
              </a:spcAft>
              <a:buFont typeface="Arial" panose="020B0604020202020204" pitchFamily="34" charset="0"/>
              <a:buChar char="•"/>
            </a:pPr>
            <a:r>
              <a:rPr lang="en-GB" sz="1200" dirty="0"/>
              <a:t>September 2026: agreement of strategic models of care</a:t>
            </a:r>
          </a:p>
          <a:p>
            <a:pPr marL="628650" lvl="1" indent="-171450" fontAlgn="t">
              <a:spcAft>
                <a:spcPts val="600"/>
              </a:spcAft>
              <a:buFont typeface="Arial" panose="020B0604020202020204" pitchFamily="34" charset="0"/>
              <a:buChar char="•"/>
            </a:pPr>
            <a:r>
              <a:rPr lang="en-GB" sz="1200" dirty="0"/>
              <a:t>October 2026: identification of priority transformation areas</a:t>
            </a:r>
          </a:p>
          <a:p>
            <a:pPr marL="628650" lvl="1" indent="-171450" fontAlgn="t">
              <a:buFont typeface="Arial" panose="020B0604020202020204" pitchFamily="34" charset="0"/>
              <a:buChar char="•"/>
            </a:pPr>
            <a:r>
              <a:rPr lang="en-GB" sz="1200" dirty="0"/>
              <a:t>November 2026: approval of the final CSP document</a:t>
            </a:r>
          </a:p>
          <a:p>
            <a:pPr fontAlgn="t"/>
            <a:endParaRPr lang="en-GB" sz="1200" dirty="0">
              <a:solidFill>
                <a:schemeClr val="bg1"/>
              </a:solidFill>
            </a:endParaRPr>
          </a:p>
        </p:txBody>
      </p:sp>
      <p:sp>
        <p:nvSpPr>
          <p:cNvPr id="13" name="TextBox 12">
            <a:extLst>
              <a:ext uri="{FF2B5EF4-FFF2-40B4-BE49-F238E27FC236}">
                <a16:creationId xmlns:a16="http://schemas.microsoft.com/office/drawing/2014/main" id="{3F51A8A9-B266-19A5-A56E-5E98190989E8}"/>
              </a:ext>
            </a:extLst>
          </p:cNvPr>
          <p:cNvSpPr txBox="1"/>
          <p:nvPr/>
        </p:nvSpPr>
        <p:spPr>
          <a:xfrm>
            <a:off x="5638592" y="4449684"/>
            <a:ext cx="3873396" cy="290464"/>
          </a:xfrm>
          <a:prstGeom prst="rect">
            <a:avLst/>
          </a:prstGeom>
          <a:noFill/>
        </p:spPr>
        <p:txBody>
          <a:bodyPr wrap="square">
            <a:spAutoFit/>
          </a:bodyPr>
          <a:lstStyle/>
          <a:p>
            <a:pPr fontAlgn="t">
              <a:lnSpc>
                <a:spcPts val="1500"/>
              </a:lnSpc>
            </a:pPr>
            <a:r>
              <a:rPr lang="en-GB" sz="1400" b="1" dirty="0">
                <a:solidFill>
                  <a:schemeClr val="bg1"/>
                </a:solidFill>
                <a:latin typeface="Segoe UI" panose="020B0502040204020203" pitchFamily="34" charset="0"/>
              </a:rPr>
              <a:t>Timeline</a:t>
            </a:r>
          </a:p>
        </p:txBody>
      </p:sp>
      <p:sp>
        <p:nvSpPr>
          <p:cNvPr id="14" name="Rectangle: Rounded Corners 13">
            <a:extLst>
              <a:ext uri="{FF2B5EF4-FFF2-40B4-BE49-F238E27FC236}">
                <a16:creationId xmlns:a16="http://schemas.microsoft.com/office/drawing/2014/main" id="{3F3FB740-27AE-383C-CAE8-1580CA1FD159}"/>
              </a:ext>
            </a:extLst>
          </p:cNvPr>
          <p:cNvSpPr/>
          <p:nvPr/>
        </p:nvSpPr>
        <p:spPr>
          <a:xfrm>
            <a:off x="576927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Apr</a:t>
            </a:r>
          </a:p>
        </p:txBody>
      </p:sp>
      <p:sp>
        <p:nvSpPr>
          <p:cNvPr id="15" name="Rectangle: Rounded Corners 14">
            <a:extLst>
              <a:ext uri="{FF2B5EF4-FFF2-40B4-BE49-F238E27FC236}">
                <a16:creationId xmlns:a16="http://schemas.microsoft.com/office/drawing/2014/main" id="{0B053513-5A0E-6E9B-C8A1-DC51A20483DB}"/>
              </a:ext>
            </a:extLst>
          </p:cNvPr>
          <p:cNvSpPr/>
          <p:nvPr/>
        </p:nvSpPr>
        <p:spPr>
          <a:xfrm>
            <a:off x="624223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May</a:t>
            </a:r>
          </a:p>
        </p:txBody>
      </p:sp>
      <p:sp>
        <p:nvSpPr>
          <p:cNvPr id="16" name="Rectangle: Rounded Corners 15">
            <a:extLst>
              <a:ext uri="{FF2B5EF4-FFF2-40B4-BE49-F238E27FC236}">
                <a16:creationId xmlns:a16="http://schemas.microsoft.com/office/drawing/2014/main" id="{5C63FBDD-9834-E119-AAA7-6F3BCDEA01B2}"/>
              </a:ext>
            </a:extLst>
          </p:cNvPr>
          <p:cNvSpPr/>
          <p:nvPr/>
        </p:nvSpPr>
        <p:spPr>
          <a:xfrm>
            <a:off x="671519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Jun</a:t>
            </a:r>
          </a:p>
        </p:txBody>
      </p:sp>
      <p:sp>
        <p:nvSpPr>
          <p:cNvPr id="17" name="Rectangle: Rounded Corners 16">
            <a:extLst>
              <a:ext uri="{FF2B5EF4-FFF2-40B4-BE49-F238E27FC236}">
                <a16:creationId xmlns:a16="http://schemas.microsoft.com/office/drawing/2014/main" id="{DB4E2409-A400-D6E5-0D69-9D6A5EF9497E}"/>
              </a:ext>
            </a:extLst>
          </p:cNvPr>
          <p:cNvSpPr/>
          <p:nvPr/>
        </p:nvSpPr>
        <p:spPr>
          <a:xfrm>
            <a:off x="718815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Jul</a:t>
            </a:r>
          </a:p>
        </p:txBody>
      </p:sp>
      <p:sp>
        <p:nvSpPr>
          <p:cNvPr id="18" name="Rectangle: Rounded Corners 17">
            <a:extLst>
              <a:ext uri="{FF2B5EF4-FFF2-40B4-BE49-F238E27FC236}">
                <a16:creationId xmlns:a16="http://schemas.microsoft.com/office/drawing/2014/main" id="{A2AB3B5F-F7EE-5046-A27A-433F4BDD0633}"/>
              </a:ext>
            </a:extLst>
          </p:cNvPr>
          <p:cNvSpPr/>
          <p:nvPr/>
        </p:nvSpPr>
        <p:spPr>
          <a:xfrm>
            <a:off x="766111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Aug</a:t>
            </a:r>
          </a:p>
        </p:txBody>
      </p:sp>
      <p:sp>
        <p:nvSpPr>
          <p:cNvPr id="19" name="Rectangle: Rounded Corners 18">
            <a:extLst>
              <a:ext uri="{FF2B5EF4-FFF2-40B4-BE49-F238E27FC236}">
                <a16:creationId xmlns:a16="http://schemas.microsoft.com/office/drawing/2014/main" id="{7F33B4C9-3550-C876-2385-D95B00ECDBB3}"/>
              </a:ext>
            </a:extLst>
          </p:cNvPr>
          <p:cNvSpPr/>
          <p:nvPr/>
        </p:nvSpPr>
        <p:spPr>
          <a:xfrm>
            <a:off x="813407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Sep</a:t>
            </a:r>
          </a:p>
        </p:txBody>
      </p:sp>
      <p:sp>
        <p:nvSpPr>
          <p:cNvPr id="20" name="Rectangle: Rounded Corners 19">
            <a:extLst>
              <a:ext uri="{FF2B5EF4-FFF2-40B4-BE49-F238E27FC236}">
                <a16:creationId xmlns:a16="http://schemas.microsoft.com/office/drawing/2014/main" id="{BC92D93D-D51D-EEBF-2769-8D04336E75CF}"/>
              </a:ext>
            </a:extLst>
          </p:cNvPr>
          <p:cNvSpPr/>
          <p:nvPr/>
        </p:nvSpPr>
        <p:spPr>
          <a:xfrm>
            <a:off x="8607030"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Oct</a:t>
            </a:r>
          </a:p>
        </p:txBody>
      </p:sp>
      <p:sp>
        <p:nvSpPr>
          <p:cNvPr id="21" name="Rectangle: Rounded Corners 20">
            <a:extLst>
              <a:ext uri="{FF2B5EF4-FFF2-40B4-BE49-F238E27FC236}">
                <a16:creationId xmlns:a16="http://schemas.microsoft.com/office/drawing/2014/main" id="{61929EEB-18B3-E95A-79A4-E47C03895B1C}"/>
              </a:ext>
            </a:extLst>
          </p:cNvPr>
          <p:cNvSpPr/>
          <p:nvPr/>
        </p:nvSpPr>
        <p:spPr>
          <a:xfrm>
            <a:off x="9079988" y="4761215"/>
            <a:ext cx="432000" cy="1656000"/>
          </a:xfrm>
          <a:prstGeom prst="round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800" dirty="0">
                <a:solidFill>
                  <a:schemeClr val="tx1"/>
                </a:solidFill>
              </a:rPr>
              <a:t>Nov</a:t>
            </a:r>
          </a:p>
        </p:txBody>
      </p:sp>
      <p:sp>
        <p:nvSpPr>
          <p:cNvPr id="22" name="Arrow: Chevron 21">
            <a:extLst>
              <a:ext uri="{FF2B5EF4-FFF2-40B4-BE49-F238E27FC236}">
                <a16:creationId xmlns:a16="http://schemas.microsoft.com/office/drawing/2014/main" id="{8FA7A75A-D8D6-DC39-A7A4-28A28458573B}"/>
              </a:ext>
            </a:extLst>
          </p:cNvPr>
          <p:cNvSpPr/>
          <p:nvPr/>
        </p:nvSpPr>
        <p:spPr>
          <a:xfrm>
            <a:off x="5790536" y="5070270"/>
            <a:ext cx="925393" cy="216000"/>
          </a:xfrm>
          <a:prstGeom prst="chevron">
            <a:avLst/>
          </a:prstGeom>
          <a:solidFill>
            <a:srgbClr val="369C67"/>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rPr>
              <a:t>Context</a:t>
            </a:r>
          </a:p>
        </p:txBody>
      </p:sp>
      <p:sp>
        <p:nvSpPr>
          <p:cNvPr id="26" name="Arrow: Chevron 25">
            <a:extLst>
              <a:ext uri="{FF2B5EF4-FFF2-40B4-BE49-F238E27FC236}">
                <a16:creationId xmlns:a16="http://schemas.microsoft.com/office/drawing/2014/main" id="{41D4617F-975D-F0C9-2660-EC4E4F0BE05E}"/>
              </a:ext>
            </a:extLst>
          </p:cNvPr>
          <p:cNvSpPr/>
          <p:nvPr/>
        </p:nvSpPr>
        <p:spPr>
          <a:xfrm>
            <a:off x="5790536" y="5403228"/>
            <a:ext cx="2767887" cy="216000"/>
          </a:xfrm>
          <a:prstGeom prst="chevron">
            <a:avLst/>
          </a:prstGeom>
          <a:solidFill>
            <a:srgbClr val="5E3F97"/>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Clinical Model Development</a:t>
            </a:r>
          </a:p>
        </p:txBody>
      </p:sp>
      <p:sp>
        <p:nvSpPr>
          <p:cNvPr id="27" name="Arrow: Chevron 26">
            <a:extLst>
              <a:ext uri="{FF2B5EF4-FFF2-40B4-BE49-F238E27FC236}">
                <a16:creationId xmlns:a16="http://schemas.microsoft.com/office/drawing/2014/main" id="{F7AD3440-F54E-3AEF-1D6E-B96AA929793C}"/>
              </a:ext>
            </a:extLst>
          </p:cNvPr>
          <p:cNvSpPr/>
          <p:nvPr/>
        </p:nvSpPr>
        <p:spPr>
          <a:xfrm>
            <a:off x="6209693" y="5736186"/>
            <a:ext cx="2328635" cy="216000"/>
          </a:xfrm>
          <a:prstGeom prst="chevron">
            <a:avLst/>
          </a:prstGeom>
          <a:solidFill>
            <a:srgbClr val="195A65"/>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Engagement</a:t>
            </a:r>
          </a:p>
        </p:txBody>
      </p:sp>
      <p:sp>
        <p:nvSpPr>
          <p:cNvPr id="29" name="Arrow: Chevron 28">
            <a:extLst>
              <a:ext uri="{FF2B5EF4-FFF2-40B4-BE49-F238E27FC236}">
                <a16:creationId xmlns:a16="http://schemas.microsoft.com/office/drawing/2014/main" id="{813D1659-6001-524E-6A2B-A9CA0AC89066}"/>
              </a:ext>
            </a:extLst>
          </p:cNvPr>
          <p:cNvSpPr/>
          <p:nvPr/>
        </p:nvSpPr>
        <p:spPr>
          <a:xfrm>
            <a:off x="7825222" y="6069144"/>
            <a:ext cx="1234239" cy="216000"/>
          </a:xfrm>
          <a:prstGeom prst="chevron">
            <a:avLst/>
          </a:prstGeom>
          <a:solidFill>
            <a:srgbClr val="87313B"/>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Finalisation</a:t>
            </a:r>
          </a:p>
        </p:txBody>
      </p:sp>
      <p:sp>
        <p:nvSpPr>
          <p:cNvPr id="30" name="Flowchart: Decision 29">
            <a:extLst>
              <a:ext uri="{FF2B5EF4-FFF2-40B4-BE49-F238E27FC236}">
                <a16:creationId xmlns:a16="http://schemas.microsoft.com/office/drawing/2014/main" id="{E8C23766-C21B-E097-FFE6-9CAFAEFE8953}"/>
              </a:ext>
            </a:extLst>
          </p:cNvPr>
          <p:cNvSpPr/>
          <p:nvPr/>
        </p:nvSpPr>
        <p:spPr>
          <a:xfrm>
            <a:off x="9043582" y="5942660"/>
            <a:ext cx="490098" cy="453488"/>
          </a:xfrm>
          <a:prstGeom prst="flowChartDecision">
            <a:avLst/>
          </a:prstGeom>
          <a:solidFill>
            <a:schemeClr val="tx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dirty="0"/>
          </a:p>
        </p:txBody>
      </p:sp>
      <p:sp>
        <p:nvSpPr>
          <p:cNvPr id="31" name="TextBox 30">
            <a:extLst>
              <a:ext uri="{FF2B5EF4-FFF2-40B4-BE49-F238E27FC236}">
                <a16:creationId xmlns:a16="http://schemas.microsoft.com/office/drawing/2014/main" id="{398A1BDB-501C-E239-0667-3D2D1559BD38}"/>
              </a:ext>
            </a:extLst>
          </p:cNvPr>
          <p:cNvSpPr txBox="1"/>
          <p:nvPr/>
        </p:nvSpPr>
        <p:spPr>
          <a:xfrm>
            <a:off x="8733017" y="6041758"/>
            <a:ext cx="1145058" cy="261610"/>
          </a:xfrm>
          <a:prstGeom prst="rect">
            <a:avLst/>
          </a:prstGeom>
          <a:noFill/>
        </p:spPr>
        <p:txBody>
          <a:bodyPr wrap="square" rtlCol="0">
            <a:spAutoFit/>
          </a:bodyPr>
          <a:lstStyle/>
          <a:p>
            <a:pPr algn="ctr"/>
            <a:r>
              <a:rPr lang="en-GB" sz="1100" dirty="0">
                <a:solidFill>
                  <a:schemeClr val="bg1"/>
                </a:solidFill>
              </a:rPr>
              <a:t>Board</a:t>
            </a:r>
          </a:p>
        </p:txBody>
      </p:sp>
      <p:sp>
        <p:nvSpPr>
          <p:cNvPr id="3" name="Slide Number Placeholder 4">
            <a:extLst>
              <a:ext uri="{FF2B5EF4-FFF2-40B4-BE49-F238E27FC236}">
                <a16:creationId xmlns:a16="http://schemas.microsoft.com/office/drawing/2014/main" id="{59963308-0D25-C6DA-2153-92C7C02A756F}"/>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13</a:t>
            </a:r>
          </a:p>
        </p:txBody>
      </p:sp>
    </p:spTree>
    <p:extLst>
      <p:ext uri="{BB962C8B-B14F-4D97-AF65-F5344CB8AC3E}">
        <p14:creationId xmlns:p14="http://schemas.microsoft.com/office/powerpoint/2010/main" val="903206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2BCC8B-AE99-0A2B-02AE-35D083CF88C9}"/>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747B0EB6-BB70-368B-91FC-E77B70AC6B21}"/>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graphicFrame>
        <p:nvGraphicFramePr>
          <p:cNvPr id="3" name="Table 2">
            <a:extLst>
              <a:ext uri="{FF2B5EF4-FFF2-40B4-BE49-F238E27FC236}">
                <a16:creationId xmlns:a16="http://schemas.microsoft.com/office/drawing/2014/main" id="{02EA355C-4D12-DD7C-78C6-DB654CACA076}"/>
              </a:ext>
            </a:extLst>
          </p:cNvPr>
          <p:cNvGraphicFramePr>
            <a:graphicFrameLocks noGrp="1"/>
          </p:cNvGraphicFramePr>
          <p:nvPr>
            <p:extLst>
              <p:ext uri="{D42A27DB-BD31-4B8C-83A1-F6EECF244321}">
                <p14:modId xmlns:p14="http://schemas.microsoft.com/office/powerpoint/2010/main" val="2440051463"/>
              </p:ext>
            </p:extLst>
          </p:nvPr>
        </p:nvGraphicFramePr>
        <p:xfrm>
          <a:off x="307975" y="1382884"/>
          <a:ext cx="9253540" cy="5282799"/>
        </p:xfrm>
        <a:graphic>
          <a:graphicData uri="http://schemas.openxmlformats.org/drawingml/2006/table">
            <a:tbl>
              <a:tblPr firstRow="1" bandRow="1">
                <a:tableStyleId>{5C22544A-7EE6-4342-B048-85BDC9FD1C3A}</a:tableStyleId>
              </a:tblPr>
              <a:tblGrid>
                <a:gridCol w="2313385">
                  <a:extLst>
                    <a:ext uri="{9D8B030D-6E8A-4147-A177-3AD203B41FA5}">
                      <a16:colId xmlns:a16="http://schemas.microsoft.com/office/drawing/2014/main" val="2565214090"/>
                    </a:ext>
                  </a:extLst>
                </a:gridCol>
                <a:gridCol w="2313385">
                  <a:extLst>
                    <a:ext uri="{9D8B030D-6E8A-4147-A177-3AD203B41FA5}">
                      <a16:colId xmlns:a16="http://schemas.microsoft.com/office/drawing/2014/main" val="1782424271"/>
                    </a:ext>
                  </a:extLst>
                </a:gridCol>
                <a:gridCol w="2313385">
                  <a:extLst>
                    <a:ext uri="{9D8B030D-6E8A-4147-A177-3AD203B41FA5}">
                      <a16:colId xmlns:a16="http://schemas.microsoft.com/office/drawing/2014/main" val="1841281881"/>
                    </a:ext>
                  </a:extLst>
                </a:gridCol>
                <a:gridCol w="2313385">
                  <a:extLst>
                    <a:ext uri="{9D8B030D-6E8A-4147-A177-3AD203B41FA5}">
                      <a16:colId xmlns:a16="http://schemas.microsoft.com/office/drawing/2014/main" val="1198666645"/>
                    </a:ext>
                  </a:extLst>
                </a:gridCol>
              </a:tblGrid>
              <a:tr h="284079">
                <a:tc>
                  <a:txBody>
                    <a:bodyPr/>
                    <a:lstStyle/>
                    <a:p>
                      <a:pPr algn="ctr"/>
                      <a:r>
                        <a:rPr lang="en-GB" sz="1200" kern="1200" dirty="0">
                          <a:solidFill>
                            <a:schemeClr val="bg1"/>
                          </a:solidFill>
                          <a:latin typeface="+mn-lt"/>
                          <a:ea typeface="+mn-ea"/>
                          <a:cs typeface="+mn-cs"/>
                        </a:rPr>
                        <a:t>State of the Population</a:t>
                      </a:r>
                    </a:p>
                  </a:txBody>
                  <a:tcPr anchor="ctr">
                    <a:lnL w="12700"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ctr"/>
                      <a:r>
                        <a:rPr lang="en-GB" sz="1200" kern="1200" dirty="0">
                          <a:solidFill>
                            <a:schemeClr val="bg1"/>
                          </a:solidFill>
                          <a:latin typeface="+mn-lt"/>
                          <a:ea typeface="+mn-ea"/>
                          <a:cs typeface="+mn-cs"/>
                        </a:rPr>
                        <a:t>Horizon Scanning</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r>
                        <a:rPr lang="en-GB" sz="1200" kern="1200" dirty="0">
                          <a:solidFill>
                            <a:schemeClr val="bg1"/>
                          </a:solidFill>
                          <a:latin typeface="+mn-lt"/>
                          <a:ea typeface="+mn-ea"/>
                          <a:cs typeface="+mn-cs"/>
                        </a:rPr>
                        <a:t>Demand and Capacity</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r>
                        <a:rPr lang="en-GB" sz="1200" kern="1200" dirty="0">
                          <a:solidFill>
                            <a:schemeClr val="bg1"/>
                          </a:solidFill>
                          <a:latin typeface="+mn-lt"/>
                          <a:ea typeface="+mn-ea"/>
                          <a:cs typeface="+mn-cs"/>
                        </a:rPr>
                        <a:t>Infrastructure</a:t>
                      </a:r>
                    </a:p>
                  </a:txBody>
                  <a:tcPr anchor="ctr">
                    <a:lnL w="285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A7F7C"/>
                    </a:solidFill>
                  </a:tcPr>
                </a:tc>
                <a:extLst>
                  <a:ext uri="{0D108BD9-81ED-4DB2-BD59-A6C34878D82A}">
                    <a16:rowId xmlns:a16="http://schemas.microsoft.com/office/drawing/2014/main" val="3274357833"/>
                  </a:ext>
                </a:extLst>
              </a:tr>
              <a:tr h="4776037">
                <a:tc>
                  <a:txBody>
                    <a:bodyPr/>
                    <a:lstStyle/>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Greater emphasis will be required on upstream interventions and community-based models to tackle the increasing chronic disease burden.</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An aging population and rising multimorbidity will significantly increase service complexity.</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There will be increased demand for diagnostics, treatment facilities, with pressures on workforce capacity for cancer, CVD, and dementia.</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A shrinking working-age population and skills gaps will require proactive workforce planning.</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Persistent health inequalities will require S</a:t>
                      </a:r>
                      <a:r>
                        <a:rPr lang="en-GB" sz="1100" dirty="0"/>
                        <a:t>ervices to be designed in such a way as to target inequities in rates of disease in our population’</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Data-driven planning is essential for adapting to emerging needs and preparing for new interventions</a:t>
                      </a:r>
                    </a:p>
                  </a:txBody>
                  <a:tcPr>
                    <a:lnL w="12700"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CEAF7"/>
                    </a:solidFill>
                  </a:tcPr>
                </a:tc>
                <a:tc>
                  <a:txBody>
                    <a:bodyPr/>
                    <a:lstStyle/>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Financial sustainability and policy agility are critical to maintain service resilience.</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Deepening health gaps require targeted, equity-focused service redesign.</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Workforce resilience and digital skills are essential for future-proof care and expand tech enabled care.</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Digital equity and interoperability must underpin technology adoption.</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AI readiness—data quality, ethics, and workforce training must start now.</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Compassionate leadership and flexible working are key to retention and quality.</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Climate resilience and sustainability must be embedded in all planning.</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Agility and research integration will define future competitiveness and outcomes.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We will need to prioritise bed base resilience, sustainable elective capacity, and improved theatre and diagnostics throughput.</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Urgent and emergency care must shift to a 7‑day flow model with strengthened intermediate care, virtual wards, and MDT discharge processes.</a:t>
                      </a:r>
                    </a:p>
                    <a:p>
                      <a:pPr marL="171450" marR="0" lvl="0"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100" kern="1200" dirty="0">
                          <a:solidFill>
                            <a:schemeClr val="tx1"/>
                          </a:solidFill>
                          <a:latin typeface="+mn-lt"/>
                          <a:ea typeface="+mn-ea"/>
                          <a:cs typeface="+mn-cs"/>
                        </a:rPr>
                        <a:t>Future services will need a workforce model that enables sustained capacity rather than surge‑funded short‑term activity.</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Diagnostics expansion, triage, and throughput improvement are essential to avoid diagnostic bottlenecks driving systemic delays.</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Standardising pathways will be key to restoring flow and predictable capacity.</a:t>
                      </a:r>
                    </a:p>
                    <a:p>
                      <a:endParaRPr lang="en-GB" sz="1200" kern="1200" dirty="0">
                        <a:solidFill>
                          <a:schemeClr val="tx1"/>
                        </a:solidFill>
                        <a:latin typeface="+mn-lt"/>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AECF8"/>
                    </a:solidFill>
                  </a:tcPr>
                </a:tc>
                <a:tc>
                  <a:txBody>
                    <a:bodyPr/>
                    <a:lstStyle/>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Maintaining Capacity and Service Delivery will require high‑risk to be prioritised to protect theatre/ward throughput and urgent/emergency capacity.</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Sequencing capital plans will be vital in to unlocking pathway redesign benefits.</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There are opportunities in regional programmes to consolidate specialist services and scarce skills.</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It is vital to shift from reactive to lifecycle management to optimise compliance.</a:t>
                      </a:r>
                    </a:p>
                    <a:p>
                      <a:pPr marL="171450" lvl="0" indent="-171450" algn="l" defTabSz="457200" rtl="0" eaLnBrk="1" latinLnBrk="0" hangingPunct="1">
                        <a:spcAft>
                          <a:spcPts val="600"/>
                        </a:spcAft>
                        <a:buFont typeface="Arial" panose="020B0604020202020204" pitchFamily="34" charset="0"/>
                        <a:buChar char="•"/>
                      </a:pPr>
                      <a:r>
                        <a:rPr lang="en-GB" sz="1100" kern="1200" dirty="0">
                          <a:solidFill>
                            <a:schemeClr val="tx1"/>
                          </a:solidFill>
                          <a:latin typeface="+mn-lt"/>
                          <a:ea typeface="+mn-ea"/>
                          <a:cs typeface="+mn-cs"/>
                        </a:rPr>
                        <a:t>We will need to explore mixed funding opportunities to bridge the capital gap and accelerate highest‑value schemes.</a:t>
                      </a:r>
                    </a:p>
                  </a:txBody>
                  <a:tcPr>
                    <a:lnL w="285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462077712"/>
                  </a:ext>
                </a:extLst>
              </a:tr>
            </a:tbl>
          </a:graphicData>
        </a:graphic>
      </p:graphicFrame>
      <p:sp>
        <p:nvSpPr>
          <p:cNvPr id="5" name="TextBox 4">
            <a:extLst>
              <a:ext uri="{FF2B5EF4-FFF2-40B4-BE49-F238E27FC236}">
                <a16:creationId xmlns:a16="http://schemas.microsoft.com/office/drawing/2014/main" id="{C99949BE-70D1-FA4E-A2F1-5BDEE76AAA3B}"/>
              </a:ext>
            </a:extLst>
          </p:cNvPr>
          <p:cNvSpPr txBox="1"/>
          <p:nvPr/>
        </p:nvSpPr>
        <p:spPr>
          <a:xfrm>
            <a:off x="307975" y="359957"/>
            <a:ext cx="10048137" cy="1077218"/>
          </a:xfrm>
          <a:prstGeom prst="rect">
            <a:avLst/>
          </a:prstGeom>
          <a:noFill/>
        </p:spPr>
        <p:txBody>
          <a:bodyPr wrap="square" lIns="91440" tIns="45720" rIns="91440" bIns="45720" rtlCol="0" anchor="t">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a:ea typeface="+mn-ea"/>
                <a:cs typeface="+mn-cs"/>
              </a:rPr>
              <a:t>TRANSFORMING FOR THE FUTURE: OUR 10 YEAR CLINICAL PLAN</a:t>
            </a:r>
            <a:endParaRPr kumimoji="0" lang="en-GB" sz="1800" b="1" i="0" u="none" strike="noStrike" kern="1200" cap="none" spc="0" normalizeH="0" baseline="0" noProof="0" dirty="0">
              <a:ln>
                <a:noFill/>
              </a:ln>
              <a:solidFill>
                <a:srgbClr val="FF0000"/>
              </a:solidFill>
              <a:effectLst/>
              <a:uLnTx/>
              <a:uFillTx/>
              <a:latin typeface="Aptos Black"/>
              <a:ea typeface="+mn-ea"/>
              <a:cs typeface="+mn-cs"/>
            </a:endParaRPr>
          </a:p>
          <a:p>
            <a:pPr marL="0" marR="0" lvl="0" indent="0" algn="just" defTabSz="457200" rtl="0" eaLnBrk="1" fontAlgn="auto" latinLnBrk="0" hangingPunct="1">
              <a:lnSpc>
                <a:spcPct val="100000"/>
              </a:lnSpc>
              <a:spcBef>
                <a:spcPts val="0"/>
              </a:spcBef>
              <a:spcAft>
                <a:spcPts val="600"/>
              </a:spcAft>
              <a:buClrTx/>
              <a:buSzTx/>
              <a:buFontTx/>
              <a:buNone/>
              <a:tabLst/>
              <a:defRPr/>
            </a:pPr>
            <a:endParaRPr kumimoji="0" lang="en-GB" sz="1800" b="1" i="0" u="none" strike="noStrike" kern="1200" cap="none" spc="0" normalizeH="0" baseline="0" noProof="0" dirty="0">
              <a:ln>
                <a:noFill/>
              </a:ln>
              <a:solidFill>
                <a:srgbClr val="834AAD"/>
              </a:solidFill>
              <a:effectLst/>
              <a:uLnTx/>
              <a:uFillTx/>
              <a:latin typeface="Aptos Black"/>
              <a:ea typeface="+mn-ea"/>
              <a:cs typeface="+mn-cs"/>
            </a:endParaRPr>
          </a:p>
          <a:p>
            <a:pPr marL="0" marR="0" lvl="0" indent="0" algn="just" defTabSz="457200" rtl="0" eaLnBrk="1" fontAlgn="auto" latinLnBrk="0" hangingPunct="1">
              <a:lnSpc>
                <a:spcPct val="100000"/>
              </a:lnSpc>
              <a:spcBef>
                <a:spcPts val="0"/>
              </a:spcBef>
              <a:spcAft>
                <a:spcPts val="600"/>
              </a:spcAft>
              <a:buClrTx/>
              <a:buSzTx/>
              <a:buFontTx/>
              <a:buNone/>
              <a:tabLst/>
              <a:defRPr/>
            </a:pPr>
            <a:endParaRPr kumimoji="0" lang="en-GB" sz="1800" b="1" i="0" u="none" strike="noStrike" kern="1200" cap="none" spc="0" normalizeH="0" baseline="0" noProof="0" dirty="0">
              <a:ln>
                <a:noFill/>
              </a:ln>
              <a:solidFill>
                <a:srgbClr val="834AAD"/>
              </a:solidFill>
              <a:effectLst/>
              <a:uLnTx/>
              <a:uFillTx/>
              <a:latin typeface="Aptos Black"/>
              <a:ea typeface="+mn-ea"/>
              <a:cs typeface="+mn-cs"/>
            </a:endParaRPr>
          </a:p>
        </p:txBody>
      </p:sp>
      <p:sp>
        <p:nvSpPr>
          <p:cNvPr id="7" name="TextBox 6">
            <a:extLst>
              <a:ext uri="{FF2B5EF4-FFF2-40B4-BE49-F238E27FC236}">
                <a16:creationId xmlns:a16="http://schemas.microsoft.com/office/drawing/2014/main" id="{D89C5506-C82F-64BF-58F8-5CEC1415477D}"/>
              </a:ext>
            </a:extLst>
          </p:cNvPr>
          <p:cNvSpPr txBox="1"/>
          <p:nvPr/>
        </p:nvSpPr>
        <p:spPr>
          <a:xfrm>
            <a:off x="307975" y="667733"/>
            <a:ext cx="9217026"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key component of the Transforming for the Future is the work to understand the context and challenges we face now and are likely to face in the coming years so that we can plan and develop sustainable services fit for the future. The CSSP is therefore informed by the findings from these key pieces of work undertaken in 2025/26:</a:t>
            </a:r>
            <a:endParaRPr kumimoji="0" lang="en-US" altLang="en-US"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 name="Slide Number Placeholder 4">
            <a:extLst>
              <a:ext uri="{FF2B5EF4-FFF2-40B4-BE49-F238E27FC236}">
                <a16:creationId xmlns:a16="http://schemas.microsoft.com/office/drawing/2014/main" id="{3A2D050F-1F1C-1389-C125-EAD6D44BB6A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14</a:t>
            </a:r>
          </a:p>
        </p:txBody>
      </p:sp>
    </p:spTree>
    <p:extLst>
      <p:ext uri="{BB962C8B-B14F-4D97-AF65-F5344CB8AC3E}">
        <p14:creationId xmlns:p14="http://schemas.microsoft.com/office/powerpoint/2010/main" val="1652265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06932-6FB8-DD9F-CD7E-70795E4A6575}"/>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5DF768EB-4685-A831-B35C-79311FE5CCE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0B486AA0-1A84-2AC4-742E-5D93BE09727E}"/>
              </a:ext>
            </a:extLst>
          </p:cNvPr>
          <p:cNvSpPr txBox="1"/>
          <p:nvPr/>
        </p:nvSpPr>
        <p:spPr>
          <a:xfrm>
            <a:off x="307975" y="367293"/>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a:ea typeface="+mn-ea"/>
                <a:cs typeface="+mn-cs"/>
              </a:rPr>
              <a:t>STRATEGIC RISKS ALIGNED TO THE STRATEGIC OBJECTIVES</a:t>
            </a:r>
            <a:endParaRPr kumimoji="0" lang="en-GB" sz="1800" b="1" i="0" u="none" strike="noStrike" kern="1200" cap="none" spc="0" normalizeH="0" baseline="0" noProof="0" dirty="0">
              <a:ln>
                <a:noFill/>
              </a:ln>
              <a:solidFill>
                <a:srgbClr val="FF0000"/>
              </a:solidFill>
              <a:effectLst/>
              <a:uLnTx/>
              <a:uFillTx/>
              <a:latin typeface="Aptos Black"/>
              <a:ea typeface="+mn-ea"/>
              <a:cs typeface="+mn-cs"/>
            </a:endParaRPr>
          </a:p>
        </p:txBody>
      </p:sp>
      <p:sp>
        <p:nvSpPr>
          <p:cNvPr id="8" name="Content Placeholder 2">
            <a:extLst>
              <a:ext uri="{FF2B5EF4-FFF2-40B4-BE49-F238E27FC236}">
                <a16:creationId xmlns:a16="http://schemas.microsoft.com/office/drawing/2014/main" id="{803511D6-AE0A-CFB3-BFA7-DE0674D48C71}"/>
              </a:ext>
            </a:extLst>
          </p:cNvPr>
          <p:cNvSpPr>
            <a:spLocks noGrp="1"/>
          </p:cNvSpPr>
          <p:nvPr>
            <p:ph idx="1"/>
          </p:nvPr>
        </p:nvSpPr>
        <p:spPr>
          <a:xfrm>
            <a:off x="307975" y="693761"/>
            <a:ext cx="9290050" cy="952721"/>
          </a:xfrm>
        </p:spPr>
        <p:txBody>
          <a:bodyPr>
            <a:noAutofit/>
          </a:bodyPr>
          <a:lstStyle/>
          <a:p>
            <a:pPr marL="0" indent="0">
              <a:spcBef>
                <a:spcPts val="600"/>
              </a:spcBef>
              <a:buNone/>
            </a:pPr>
            <a:r>
              <a:rPr lang="en-GB" sz="1200" dirty="0"/>
              <a:t>A reset of our risk management approach was undertaken in 2024/5. This led to the creation of a strategic risk register informed by pre-existing board risks, operational service risks, and fresh top-down review against SBU objectives by Board Directors. A consolidated strategic risk register was adopted by the Board identifying the principal risks to the strategic objectives. It is supported by a refreshed corporate risk register of significant operational risks – itself informed by operational service risk registers and ongoing bi-monthly reviews of register by Executives and Board, supplemented by detailed scrutiny of Board Committees.</a:t>
            </a:r>
          </a:p>
          <a:p>
            <a:pPr marL="0" indent="0">
              <a:spcBef>
                <a:spcPts val="600"/>
              </a:spcBef>
              <a:buNone/>
            </a:pPr>
            <a:r>
              <a:rPr lang="en-GB" sz="1200" dirty="0"/>
              <a:t>The below table sets out our key Strategic Risks, Corporate Risks and Operational risks aligned to our strategic objectives. Which Board Committee has oversight of the risks is also noted:</a:t>
            </a:r>
          </a:p>
        </p:txBody>
      </p:sp>
      <p:graphicFrame>
        <p:nvGraphicFramePr>
          <p:cNvPr id="14" name="Table 13">
            <a:extLst>
              <a:ext uri="{FF2B5EF4-FFF2-40B4-BE49-F238E27FC236}">
                <a16:creationId xmlns:a16="http://schemas.microsoft.com/office/drawing/2014/main" id="{524E8B1F-CCD6-F492-2C65-33BE7B865A68}"/>
              </a:ext>
            </a:extLst>
          </p:cNvPr>
          <p:cNvGraphicFramePr>
            <a:graphicFrameLocks noGrp="1"/>
          </p:cNvGraphicFramePr>
          <p:nvPr>
            <p:extLst>
              <p:ext uri="{D42A27DB-BD31-4B8C-83A1-F6EECF244321}">
                <p14:modId xmlns:p14="http://schemas.microsoft.com/office/powerpoint/2010/main" val="444267772"/>
              </p:ext>
            </p:extLst>
          </p:nvPr>
        </p:nvGraphicFramePr>
        <p:xfrm>
          <a:off x="347663" y="2922107"/>
          <a:ext cx="9177337" cy="3494568"/>
        </p:xfrm>
        <a:graphic>
          <a:graphicData uri="http://schemas.openxmlformats.org/drawingml/2006/table">
            <a:tbl>
              <a:tblPr firstRow="1" firstCol="1" bandRow="1">
                <a:tableStyleId>{8A107856-5554-42FB-B03E-39F5DBC370BA}</a:tableStyleId>
              </a:tblPr>
              <a:tblGrid>
                <a:gridCol w="1607211">
                  <a:extLst>
                    <a:ext uri="{9D8B030D-6E8A-4147-A177-3AD203B41FA5}">
                      <a16:colId xmlns:a16="http://schemas.microsoft.com/office/drawing/2014/main" val="4137195949"/>
                    </a:ext>
                  </a:extLst>
                </a:gridCol>
                <a:gridCol w="1134808">
                  <a:extLst>
                    <a:ext uri="{9D8B030D-6E8A-4147-A177-3AD203B41FA5}">
                      <a16:colId xmlns:a16="http://schemas.microsoft.com/office/drawing/2014/main" val="849439195"/>
                    </a:ext>
                  </a:extLst>
                </a:gridCol>
                <a:gridCol w="1105627">
                  <a:extLst>
                    <a:ext uri="{9D8B030D-6E8A-4147-A177-3AD203B41FA5}">
                      <a16:colId xmlns:a16="http://schemas.microsoft.com/office/drawing/2014/main" val="2993884389"/>
                    </a:ext>
                  </a:extLst>
                </a:gridCol>
                <a:gridCol w="1771838">
                  <a:extLst>
                    <a:ext uri="{9D8B030D-6E8A-4147-A177-3AD203B41FA5}">
                      <a16:colId xmlns:a16="http://schemas.microsoft.com/office/drawing/2014/main" val="167730632"/>
                    </a:ext>
                  </a:extLst>
                </a:gridCol>
                <a:gridCol w="1956110">
                  <a:extLst>
                    <a:ext uri="{9D8B030D-6E8A-4147-A177-3AD203B41FA5}">
                      <a16:colId xmlns:a16="http://schemas.microsoft.com/office/drawing/2014/main" val="1252299351"/>
                    </a:ext>
                  </a:extLst>
                </a:gridCol>
                <a:gridCol w="552814">
                  <a:extLst>
                    <a:ext uri="{9D8B030D-6E8A-4147-A177-3AD203B41FA5}">
                      <a16:colId xmlns:a16="http://schemas.microsoft.com/office/drawing/2014/main" val="2201238092"/>
                    </a:ext>
                  </a:extLst>
                </a:gridCol>
                <a:gridCol w="1048929">
                  <a:extLst>
                    <a:ext uri="{9D8B030D-6E8A-4147-A177-3AD203B41FA5}">
                      <a16:colId xmlns:a16="http://schemas.microsoft.com/office/drawing/2014/main" val="1386445246"/>
                    </a:ext>
                  </a:extLst>
                </a:gridCol>
              </a:tblGrid>
              <a:tr h="0">
                <a:tc gridSpan="2">
                  <a:txBody>
                    <a:bodyPr/>
                    <a:lstStyle/>
                    <a:p>
                      <a:pPr>
                        <a:lnSpc>
                          <a:spcPts val="1100"/>
                        </a:lnSpc>
                        <a:buNone/>
                      </a:pPr>
                      <a:r>
                        <a:rPr lang="en-GB" sz="1200" b="1" kern="100" dirty="0">
                          <a:solidFill>
                            <a:schemeClr val="bg1"/>
                          </a:solidFill>
                          <a:effectLst/>
                          <a:latin typeface="+mn-lt"/>
                          <a:ea typeface="+mn-ea"/>
                          <a:cs typeface="+mn-cs"/>
                        </a:rPr>
                        <a:t>Strategic Risk Register (n=17)</a:t>
                      </a:r>
                    </a:p>
                    <a:p>
                      <a:pPr>
                        <a:lnSpc>
                          <a:spcPts val="1100"/>
                        </a:lnSpc>
                        <a:buNone/>
                      </a:pPr>
                      <a:r>
                        <a:rPr lang="en-GB" sz="1200" b="0" kern="100" dirty="0">
                          <a:solidFill>
                            <a:schemeClr val="bg1"/>
                          </a:solidFill>
                          <a:effectLst/>
                          <a:latin typeface="+mn-lt"/>
                          <a:ea typeface="+mn-ea"/>
                          <a:cs typeface="+mn-cs"/>
                        </a:rPr>
                        <a:t>(Ref, Risk Title, Over-seeing Committee)</a:t>
                      </a: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84406" marR="84406" marT="42203" marB="42203"/>
                </a:tc>
                <a:tc gridSpan="4">
                  <a:txBody>
                    <a:bodyPr/>
                    <a:lstStyle/>
                    <a:p>
                      <a:pPr>
                        <a:lnSpc>
                          <a:spcPts val="1100"/>
                        </a:lnSpc>
                      </a:pPr>
                      <a:r>
                        <a:rPr lang="en-GB" sz="1200" b="0" kern="100" dirty="0">
                          <a:solidFill>
                            <a:schemeClr val="bg1"/>
                          </a:solidFill>
                          <a:effectLst/>
                          <a:latin typeface="+mn-lt"/>
                          <a:ea typeface="+mn-ea"/>
                          <a:cs typeface="+mn-cs"/>
                        </a:rPr>
                        <a:t>Principle risks to the health board (at the strategic level) that could impact successful delivery of one of the organisation’s five strategic objectives</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nchor="ctr"/>
                </a:tc>
                <a:tc>
                  <a:txBody>
                    <a:bodyPr/>
                    <a:lstStyle/>
                    <a:p>
                      <a:pPr marL="0" marR="0" lvl="0" indent="0" algn="ctr" defTabSz="685772" rtl="0" eaLnBrk="1" fontAlgn="auto" latinLnBrk="0" hangingPunct="1">
                        <a:lnSpc>
                          <a:spcPts val="1100"/>
                        </a:lnSpc>
                        <a:spcBef>
                          <a:spcPts val="0"/>
                        </a:spcBef>
                        <a:spcAft>
                          <a:spcPts val="0"/>
                        </a:spcAft>
                        <a:buClrTx/>
                        <a:buSzTx/>
                        <a:buFontTx/>
                        <a:buNone/>
                        <a:tabLst/>
                        <a:defRPr/>
                      </a:pPr>
                      <a:r>
                        <a:rPr lang="en-GB" sz="1200" b="0" kern="100" dirty="0">
                          <a:solidFill>
                            <a:schemeClr val="bg1"/>
                          </a:solidFill>
                          <a:effectLst/>
                          <a:latin typeface="+mn-lt"/>
                          <a:ea typeface="+mn-ea"/>
                          <a:cs typeface="+mn-cs"/>
                        </a:rPr>
                        <a:t>Horizon 2 – 3</a:t>
                      </a: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965866480"/>
                  </a:ext>
                </a:extLst>
              </a:tr>
              <a:tr h="454745">
                <a:tc>
                  <a:txBody>
                    <a:bodyPr/>
                    <a:lstStyle/>
                    <a:p>
                      <a:pPr algn="ctr"/>
                      <a:r>
                        <a:rPr lang="en-GB" sz="1200" b="1" dirty="0">
                          <a:solidFill>
                            <a:schemeClr val="tx1"/>
                          </a:solidFill>
                        </a:rPr>
                        <a:t>Better Health for all</a:t>
                      </a:r>
                    </a:p>
                  </a:txBody>
                  <a:tcPr marL="84406" marR="84406" marT="42203" marB="42203" anchor="ctr">
                    <a:lnL w="28575"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Improved patient safety </a:t>
                      </a:r>
                      <a:endParaRPr lang="en-GB" sz="1200" b="1" kern="1200" dirty="0">
                        <a:solidFill>
                          <a:schemeClr val="tx1"/>
                        </a:solidFill>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CAEEFB"/>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84406" marR="84406" marT="42203" marB="42203" anchor="ct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Care is delivered in partnership</a:t>
                      </a:r>
                      <a:endParaRPr lang="en-GB" sz="1200" b="1" kern="1200" dirty="0">
                        <a:solidFill>
                          <a:schemeClr val="tx1"/>
                        </a:solidFill>
                        <a:latin typeface="+mn-lt"/>
                        <a:ea typeface="+mn-ea"/>
                        <a:cs typeface="+mn-cs"/>
                      </a:endParaRPr>
                    </a:p>
                  </a:txBody>
                  <a:tcPr marL="39551" marR="39551"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A great place to work</a:t>
                      </a:r>
                      <a:endParaRPr lang="en-GB" sz="1200" b="1" kern="1200" dirty="0">
                        <a:solidFill>
                          <a:schemeClr val="tx1"/>
                        </a:solidFill>
                        <a:latin typeface="+mn-lt"/>
                        <a:ea typeface="+mn-ea"/>
                        <a:cs typeface="+mn-cs"/>
                      </a:endParaRPr>
                    </a:p>
                  </a:txBody>
                  <a:tcPr marL="39551" marR="39551"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Use every NHS £ wisely</a:t>
                      </a:r>
                      <a:endParaRPr lang="en-GB" sz="1200" b="1" kern="1200" dirty="0">
                        <a:solidFill>
                          <a:schemeClr val="tx1"/>
                        </a:solidFill>
                        <a:latin typeface="+mn-lt"/>
                        <a:ea typeface="+mn-ea"/>
                        <a:cs typeface="+mn-cs"/>
                      </a:endParaRPr>
                    </a:p>
                  </a:txBody>
                  <a:tcPr marL="39551" marR="39551" marT="0" marB="0" anchor="ctr">
                    <a:lnL w="381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9F2D0"/>
                    </a:solidFill>
                  </a:tcPr>
                </a:tc>
                <a:tc hMerge="1">
                  <a:txBody>
                    <a:bodyPr/>
                    <a:lstStyle/>
                    <a:p>
                      <a:endParaRPr lang="en-GB"/>
                    </a:p>
                  </a:txBody>
                  <a:tcPr/>
                </a:tc>
                <a:extLst>
                  <a:ext uri="{0D108BD9-81ED-4DB2-BD59-A6C34878D82A}">
                    <a16:rowId xmlns:a16="http://schemas.microsoft.com/office/drawing/2014/main" val="2116707512"/>
                  </a:ext>
                </a:extLst>
              </a:tr>
              <a:tr h="2665510">
                <a:tc>
                  <a:txBody>
                    <a:bodyPr/>
                    <a:lstStyle/>
                    <a:p>
                      <a:pPr algn="l">
                        <a:buNone/>
                      </a:pPr>
                      <a:r>
                        <a:rPr lang="en-GB" sz="1200" b="1" u="none" kern="100" dirty="0">
                          <a:solidFill>
                            <a:srgbClr val="C00000"/>
                          </a:solidFill>
                          <a:effectLst/>
                        </a:rPr>
                        <a:t>Level 20</a:t>
                      </a:r>
                    </a:p>
                    <a:p>
                      <a:pPr algn="l">
                        <a:buNone/>
                      </a:pPr>
                      <a:r>
                        <a:rPr lang="en-GB" sz="1200" b="1" kern="100" dirty="0">
                          <a:effectLst/>
                        </a:rPr>
                        <a:t>1.1 </a:t>
                      </a:r>
                      <a:r>
                        <a:rPr lang="en-GB" sz="1200" b="0" kern="100" dirty="0">
                          <a:effectLst/>
                        </a:rPr>
                        <a:t>Population Health Approaches to Address Health Inequity, </a:t>
                      </a:r>
                      <a:r>
                        <a:rPr lang="en-GB" sz="1000" b="0" kern="100" dirty="0">
                          <a:effectLst/>
                        </a:rPr>
                        <a:t>PHC</a:t>
                      </a: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l">
                        <a:lnSpc>
                          <a:spcPct val="115000"/>
                        </a:lnSpc>
                        <a:buNone/>
                      </a:pPr>
                      <a:r>
                        <a:rPr lang="en-GB" sz="1200" b="1" u="none" kern="100" dirty="0">
                          <a:solidFill>
                            <a:srgbClr val="FF0000"/>
                          </a:solidFill>
                          <a:effectLst/>
                        </a:rPr>
                        <a:t>Level 20</a:t>
                      </a:r>
                    </a:p>
                    <a:p>
                      <a:pPr algn="l">
                        <a:lnSpc>
                          <a:spcPct val="115000"/>
                        </a:lnSpc>
                        <a:buNone/>
                      </a:pPr>
                      <a:r>
                        <a:rPr lang="en-GB" sz="1200" b="1" kern="100" dirty="0">
                          <a:effectLst/>
                        </a:rPr>
                        <a:t>2.3</a:t>
                      </a:r>
                      <a:r>
                        <a:rPr lang="en-GB" sz="1200" b="0" kern="100" dirty="0">
                          <a:effectLst/>
                        </a:rPr>
                        <a:t> Cancer Care, </a:t>
                      </a:r>
                      <a:r>
                        <a:rPr lang="en-GB" sz="1000" b="0" kern="100" dirty="0">
                          <a:effectLst/>
                        </a:rPr>
                        <a:t>PFC</a:t>
                      </a:r>
                    </a:p>
                    <a:p>
                      <a:pPr algn="l">
                        <a:buNone/>
                      </a:pPr>
                      <a:r>
                        <a:rPr lang="en-GB" sz="1200" b="1" u="none" kern="100" dirty="0">
                          <a:solidFill>
                            <a:srgbClr val="FF3300"/>
                          </a:solidFill>
                          <a:effectLst/>
                        </a:rPr>
                        <a:t>Level 16</a:t>
                      </a:r>
                    </a:p>
                    <a:p>
                      <a:pPr algn="l">
                        <a:lnSpc>
                          <a:spcPct val="115000"/>
                        </a:lnSpc>
                        <a:buNone/>
                      </a:pPr>
                      <a:r>
                        <a:rPr lang="en-GB" sz="1200" b="1" kern="100" dirty="0">
                          <a:effectLst/>
                        </a:rPr>
                        <a:t>2.1</a:t>
                      </a:r>
                      <a:r>
                        <a:rPr lang="en-GB" sz="1200" b="0" kern="100" dirty="0">
                          <a:effectLst/>
                        </a:rPr>
                        <a:t> USC Access, </a:t>
                      </a:r>
                      <a:r>
                        <a:rPr lang="en-GB" sz="1050" b="0" kern="100" dirty="0">
                          <a:effectLst/>
                        </a:rPr>
                        <a:t>PFC</a:t>
                      </a:r>
                    </a:p>
                    <a:p>
                      <a:pPr algn="l">
                        <a:lnSpc>
                          <a:spcPct val="115000"/>
                        </a:lnSpc>
                        <a:buNone/>
                      </a:pPr>
                      <a:r>
                        <a:rPr lang="en-GB" sz="1200" b="1" kern="100" dirty="0">
                          <a:effectLst/>
                        </a:rPr>
                        <a:t>2.4</a:t>
                      </a:r>
                      <a:r>
                        <a:rPr lang="en-GB" sz="1200" b="0" kern="100" dirty="0">
                          <a:effectLst/>
                        </a:rPr>
                        <a:t> Quality, Safety &amp; Patient Outcomes, </a:t>
                      </a:r>
                      <a:r>
                        <a:rPr lang="en-GB" sz="1000" b="0" kern="100" dirty="0">
                          <a:effectLst/>
                        </a:rPr>
                        <a:t>QSC</a:t>
                      </a:r>
                      <a:endParaRPr lang="en-GB" sz="1050" b="0" kern="100" dirty="0">
                        <a:effectLst/>
                      </a:endParaRPr>
                    </a:p>
                    <a:p>
                      <a:pPr algn="l">
                        <a:lnSpc>
                          <a:spcPct val="115000"/>
                        </a:lnSpc>
                        <a:buNone/>
                      </a:pPr>
                      <a:r>
                        <a:rPr lang="en-GB" sz="1200" b="1" kern="100" dirty="0">
                          <a:effectLst/>
                        </a:rPr>
                        <a:t>2.5</a:t>
                      </a:r>
                      <a:r>
                        <a:rPr lang="en-GB" sz="1200" b="0" kern="100" dirty="0">
                          <a:effectLst/>
                        </a:rPr>
                        <a:t> Listening to People, </a:t>
                      </a:r>
                      <a:r>
                        <a:rPr lang="en-GB" sz="1000" b="0" kern="100" dirty="0">
                          <a:effectLst/>
                        </a:rPr>
                        <a:t>QSC</a:t>
                      </a:r>
                    </a:p>
                    <a:p>
                      <a:pPr algn="l">
                        <a:lnSpc>
                          <a:spcPct val="115000"/>
                        </a:lnSpc>
                        <a:buNone/>
                      </a:pPr>
                      <a:r>
                        <a:rPr lang="en-GB" sz="1200" b="1" kern="100" dirty="0">
                          <a:effectLst/>
                        </a:rPr>
                        <a:t>2.6</a:t>
                      </a:r>
                      <a:r>
                        <a:rPr lang="en-GB" sz="1200" b="0" kern="100" dirty="0">
                          <a:effectLst/>
                        </a:rPr>
                        <a:t> Maternity &amp; Neonatal Service Transformation, </a:t>
                      </a:r>
                      <a:r>
                        <a:rPr lang="en-GB" sz="1000" b="0" kern="100" dirty="0">
                          <a:effectLst/>
                        </a:rPr>
                        <a:t>QSC</a:t>
                      </a:r>
                    </a:p>
                    <a:p>
                      <a:pPr algn="l">
                        <a:lnSpc>
                          <a:spcPct val="115000"/>
                        </a:lnSpc>
                        <a:buNone/>
                      </a:pPr>
                      <a:r>
                        <a:rPr lang="en-GB" sz="1200" b="1" kern="100" dirty="0">
                          <a:effectLst/>
                        </a:rPr>
                        <a:t>2.7</a:t>
                      </a:r>
                      <a:r>
                        <a:rPr lang="en-GB" sz="1200" b="0" kern="100" dirty="0">
                          <a:effectLst/>
                        </a:rPr>
                        <a:t> Mental Health Transformation, </a:t>
                      </a:r>
                      <a:r>
                        <a:rPr lang="en-GB" sz="1000" b="0" kern="100" dirty="0">
                          <a:effectLst/>
                        </a:rPr>
                        <a:t>QSC</a:t>
                      </a:r>
                      <a:endParaRPr lang="en-GB" sz="1050" b="0" kern="100" dirty="0">
                        <a:effectLst/>
                      </a:endParaRPr>
                    </a:p>
                    <a:p>
                      <a:pPr algn="l">
                        <a:buNone/>
                      </a:pPr>
                      <a:r>
                        <a:rPr lang="en-GB" sz="1200" b="1" u="none" kern="100" dirty="0">
                          <a:solidFill>
                            <a:schemeClr val="accent2"/>
                          </a:solidFill>
                          <a:effectLst/>
                        </a:rPr>
                        <a:t>Level</a:t>
                      </a:r>
                      <a:r>
                        <a:rPr lang="en-GB" sz="1200" b="0" u="none" kern="100" dirty="0">
                          <a:solidFill>
                            <a:schemeClr val="accent2"/>
                          </a:solidFill>
                          <a:effectLst/>
                        </a:rPr>
                        <a:t> </a:t>
                      </a:r>
                      <a:r>
                        <a:rPr lang="en-GB" sz="1200" b="1" u="none" kern="100" dirty="0">
                          <a:solidFill>
                            <a:schemeClr val="accent2"/>
                          </a:solidFill>
                          <a:effectLst/>
                        </a:rPr>
                        <a:t>12</a:t>
                      </a:r>
                    </a:p>
                    <a:p>
                      <a:pPr algn="l">
                        <a:lnSpc>
                          <a:spcPct val="115000"/>
                        </a:lnSpc>
                        <a:buNone/>
                      </a:pPr>
                      <a:r>
                        <a:rPr lang="en-GB" sz="1200" b="1" kern="100" dirty="0">
                          <a:effectLst/>
                        </a:rPr>
                        <a:t>2.2</a:t>
                      </a:r>
                      <a:r>
                        <a:rPr lang="en-GB" sz="1200" b="0" kern="100" dirty="0">
                          <a:effectLst/>
                        </a:rPr>
                        <a:t> Planned Care Access, </a:t>
                      </a:r>
                      <a:r>
                        <a:rPr lang="en-GB" sz="1000" b="0" kern="100" dirty="0">
                          <a:effectLst/>
                        </a:rPr>
                        <a:t>PFC</a:t>
                      </a: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l">
                        <a:lnSpc>
                          <a:spcPct val="115000"/>
                        </a:lnSpc>
                        <a:buNone/>
                      </a:pP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tc>
                <a:tc>
                  <a:txBody>
                    <a:bodyPr/>
                    <a:lstStyle/>
                    <a:p>
                      <a:pPr algn="l">
                        <a:lnSpc>
                          <a:spcPct val="115000"/>
                        </a:lnSpc>
                        <a:buNone/>
                      </a:pPr>
                      <a:r>
                        <a:rPr lang="en-GB" sz="1200" b="1" u="none" kern="100" dirty="0">
                          <a:solidFill>
                            <a:srgbClr val="FF0000"/>
                          </a:solidFill>
                          <a:effectLst/>
                        </a:rPr>
                        <a:t>Level 20</a:t>
                      </a:r>
                    </a:p>
                    <a:p>
                      <a:pPr algn="l">
                        <a:lnSpc>
                          <a:spcPct val="115000"/>
                        </a:lnSpc>
                        <a:buNone/>
                      </a:pPr>
                      <a:r>
                        <a:rPr lang="en-GB" sz="1200" b="1" kern="100" dirty="0">
                          <a:effectLst/>
                        </a:rPr>
                        <a:t>3.3</a:t>
                      </a:r>
                      <a:r>
                        <a:rPr lang="en-GB" sz="1200" kern="100" dirty="0">
                          <a:effectLst/>
                        </a:rPr>
                        <a:t> Sustainability of Digital Services </a:t>
                      </a:r>
                      <a:r>
                        <a:rPr lang="en-GB" sz="1000" kern="100" dirty="0">
                          <a:effectLst/>
                        </a:rPr>
                        <a:t>DDRI</a:t>
                      </a:r>
                      <a:endParaRPr lang="en-GB" sz="1050" kern="100" dirty="0">
                        <a:effectLst/>
                      </a:endParaRPr>
                    </a:p>
                    <a:p>
                      <a:pPr algn="l">
                        <a:lnSpc>
                          <a:spcPct val="115000"/>
                        </a:lnSpc>
                        <a:buNone/>
                      </a:pPr>
                      <a:r>
                        <a:rPr lang="en-GB" sz="1200" b="1" kern="100" dirty="0">
                          <a:effectLst/>
                        </a:rPr>
                        <a:t>3.4</a:t>
                      </a:r>
                      <a:r>
                        <a:rPr lang="en-GB" sz="1200" kern="100" dirty="0">
                          <a:effectLst/>
                        </a:rPr>
                        <a:t> Digital Transformation Programme </a:t>
                      </a:r>
                      <a:r>
                        <a:rPr lang="en-GB" sz="1000" kern="100" dirty="0">
                          <a:effectLst/>
                        </a:rPr>
                        <a:t>DDRI</a:t>
                      </a:r>
                      <a:endParaRPr lang="en-GB" sz="1050" kern="100" dirty="0">
                        <a:effectLst/>
                      </a:endParaRPr>
                    </a:p>
                    <a:p>
                      <a:pPr algn="l">
                        <a:lnSpc>
                          <a:spcPct val="115000"/>
                        </a:lnSpc>
                        <a:buNone/>
                      </a:pPr>
                      <a:r>
                        <a:rPr lang="en-GB" sz="1200" kern="100" dirty="0">
                          <a:effectLst/>
                        </a:rPr>
                        <a:t>3.2 Estates </a:t>
                      </a:r>
                      <a:r>
                        <a:rPr lang="en-GB" sz="1000" kern="100" dirty="0">
                          <a:effectLst/>
                        </a:rPr>
                        <a:t>PFC</a:t>
                      </a:r>
                      <a:endParaRPr lang="en-GB" sz="1050" kern="100" dirty="0">
                        <a:effectLst/>
                      </a:endParaRPr>
                    </a:p>
                    <a:p>
                      <a:pPr algn="l">
                        <a:lnSpc>
                          <a:spcPct val="115000"/>
                        </a:lnSpc>
                        <a:buNone/>
                      </a:pPr>
                      <a:r>
                        <a:rPr lang="en-GB" sz="1200" b="1" u="none" kern="100" dirty="0">
                          <a:solidFill>
                            <a:schemeClr val="accent2"/>
                          </a:solidFill>
                          <a:effectLst/>
                        </a:rPr>
                        <a:t>Level 12</a:t>
                      </a:r>
                    </a:p>
                    <a:p>
                      <a:pPr algn="l">
                        <a:lnSpc>
                          <a:spcPct val="115000"/>
                        </a:lnSpc>
                        <a:buNone/>
                      </a:pPr>
                      <a:r>
                        <a:rPr lang="en-GB" sz="1200" b="1" kern="100" dirty="0">
                          <a:effectLst/>
                        </a:rPr>
                        <a:t>3.1</a:t>
                      </a:r>
                      <a:r>
                        <a:rPr lang="en-GB" sz="1200" kern="100" dirty="0">
                          <a:effectLst/>
                        </a:rPr>
                        <a:t> Partnerships and Collaboration, </a:t>
                      </a:r>
                      <a:r>
                        <a:rPr lang="en-GB" sz="1000" kern="100" dirty="0">
                          <a:effectLst/>
                        </a:rPr>
                        <a:t>QSC</a:t>
                      </a:r>
                      <a:endParaRPr lang="en-GB" sz="1050" kern="100" dirty="0">
                        <a:effectLst/>
                      </a:endParaRPr>
                    </a:p>
                    <a:p>
                      <a:pPr algn="l">
                        <a:lnSpc>
                          <a:spcPct val="115000"/>
                        </a:lnSpc>
                        <a:buNone/>
                      </a:pPr>
                      <a:r>
                        <a:rPr lang="en-GB" sz="1200" b="1" kern="100" dirty="0">
                          <a:effectLst/>
                        </a:rPr>
                        <a:t>3.5 </a:t>
                      </a:r>
                      <a:r>
                        <a:rPr lang="en-GB" sz="1200" kern="100" dirty="0">
                          <a:effectLst/>
                        </a:rPr>
                        <a:t>Research, Development &amp; Innovation, </a:t>
                      </a:r>
                      <a:r>
                        <a:rPr lang="en-GB" sz="1000" kern="100" dirty="0">
                          <a:effectLst/>
                        </a:rPr>
                        <a:t>DDRI</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lgn="l">
                        <a:lnSpc>
                          <a:spcPct val="115000"/>
                        </a:lnSpc>
                        <a:buNone/>
                      </a:pPr>
                      <a:r>
                        <a:rPr lang="en-GB" sz="1200" b="1" u="none" kern="100" dirty="0">
                          <a:solidFill>
                            <a:srgbClr val="FF3300"/>
                          </a:solidFill>
                          <a:effectLst/>
                        </a:rPr>
                        <a:t>Level 16</a:t>
                      </a:r>
                    </a:p>
                    <a:p>
                      <a:pPr algn="l">
                        <a:buNone/>
                      </a:pPr>
                      <a:r>
                        <a:rPr lang="en-GB" sz="1200" b="1" kern="100" dirty="0">
                          <a:effectLst/>
                        </a:rPr>
                        <a:t>4.1</a:t>
                      </a:r>
                      <a:r>
                        <a:rPr lang="en-GB" sz="1200" kern="100" dirty="0">
                          <a:effectLst/>
                        </a:rPr>
                        <a:t> Staff Health &amp; Wellbeing and Organisational Performance, </a:t>
                      </a:r>
                      <a:r>
                        <a:rPr lang="en-GB" sz="1000" kern="100" dirty="0">
                          <a:effectLst/>
                        </a:rPr>
                        <a:t>WOD</a:t>
                      </a:r>
                      <a:endParaRPr lang="en-GB" sz="1050" kern="100" dirty="0">
                        <a:effectLst/>
                      </a:endParaRPr>
                    </a:p>
                    <a:p>
                      <a:pPr algn="l">
                        <a:buNone/>
                      </a:pPr>
                      <a:r>
                        <a:rPr lang="en-GB" sz="1200" b="1" u="none" kern="100" dirty="0">
                          <a:solidFill>
                            <a:schemeClr val="accent2"/>
                          </a:solidFill>
                          <a:effectLst/>
                        </a:rPr>
                        <a:t>Level 12</a:t>
                      </a:r>
                    </a:p>
                    <a:p>
                      <a:pPr algn="l">
                        <a:buNone/>
                      </a:pPr>
                      <a:r>
                        <a:rPr lang="en-GB" sz="1200" b="1" kern="100" dirty="0">
                          <a:effectLst/>
                        </a:rPr>
                        <a:t>4.2</a:t>
                      </a:r>
                      <a:r>
                        <a:rPr lang="en-GB" sz="1200" kern="100" dirty="0">
                          <a:effectLst/>
                        </a:rPr>
                        <a:t> Leadership and Management, </a:t>
                      </a:r>
                      <a:r>
                        <a:rPr lang="en-GB" sz="1000" kern="100" dirty="0">
                          <a:effectLst/>
                        </a:rPr>
                        <a:t>WOD</a:t>
                      </a:r>
                      <a:endParaRPr lang="en-GB" sz="1050" kern="100" dirty="0">
                        <a:effectLst/>
                      </a:endParaRPr>
                    </a:p>
                    <a:p>
                      <a:pPr algn="l">
                        <a:buNone/>
                      </a:pPr>
                      <a:r>
                        <a:rPr lang="en-GB" sz="1200" kern="100" dirty="0">
                          <a:effectLst/>
                        </a:rPr>
                        <a:t>4.3 Culture, Values &amp; Behaviours, </a:t>
                      </a:r>
                      <a:r>
                        <a:rPr lang="en-GB" sz="1000" kern="100" dirty="0">
                          <a:effectLst/>
                        </a:rPr>
                        <a:t>WOD</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l">
                        <a:buNone/>
                      </a:pPr>
                      <a:r>
                        <a:rPr lang="en-GB" sz="1200" b="1" u="none" kern="100" dirty="0">
                          <a:solidFill>
                            <a:srgbClr val="C00000"/>
                          </a:solidFill>
                          <a:effectLst/>
                        </a:rPr>
                        <a:t>Level 25</a:t>
                      </a:r>
                    </a:p>
                    <a:p>
                      <a:pPr algn="l">
                        <a:buNone/>
                      </a:pPr>
                      <a:r>
                        <a:rPr lang="en-GB" sz="1200" kern="100" dirty="0">
                          <a:effectLst/>
                        </a:rPr>
                        <a:t>5.1 Recovery &amp; Sustainability Programme, </a:t>
                      </a:r>
                      <a:r>
                        <a:rPr lang="en-GB" sz="1000" kern="100" dirty="0">
                          <a:effectLst/>
                        </a:rPr>
                        <a:t>PFC</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lnL w="381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a:p>
                  </a:txBody>
                  <a:tcPr/>
                </a:tc>
                <a:extLst>
                  <a:ext uri="{0D108BD9-81ED-4DB2-BD59-A6C34878D82A}">
                    <a16:rowId xmlns:a16="http://schemas.microsoft.com/office/drawing/2014/main" val="2848633900"/>
                  </a:ext>
                </a:extLst>
              </a:tr>
            </a:tbl>
          </a:graphicData>
        </a:graphic>
      </p:graphicFrame>
      <p:sp>
        <p:nvSpPr>
          <p:cNvPr id="6" name="TextBox 5">
            <a:extLst>
              <a:ext uri="{FF2B5EF4-FFF2-40B4-BE49-F238E27FC236}">
                <a16:creationId xmlns:a16="http://schemas.microsoft.com/office/drawing/2014/main" id="{69914300-20CD-D5A9-C858-E2B86DDBB56F}"/>
              </a:ext>
            </a:extLst>
          </p:cNvPr>
          <p:cNvSpPr txBox="1"/>
          <p:nvPr/>
        </p:nvSpPr>
        <p:spPr>
          <a:xfrm>
            <a:off x="344488" y="2007875"/>
            <a:ext cx="5043486" cy="800219"/>
          </a:xfrm>
          <a:prstGeom prst="rect">
            <a:avLst/>
          </a:prstGeom>
          <a:noFill/>
        </p:spPr>
        <p:txBody>
          <a:bodyPr wrap="square">
            <a:spAutoFit/>
          </a:bodyPr>
          <a:lstStyle/>
          <a:p>
            <a:pPr marL="171450" indent="-171450">
              <a:spcBef>
                <a:spcPts val="600"/>
              </a:spcBef>
              <a:buFont typeface="Arial" panose="020B0604020202020204" pitchFamily="34" charset="0"/>
              <a:buChar char="•"/>
            </a:pPr>
            <a:r>
              <a:rPr lang="en-GB" sz="1200" dirty="0"/>
              <a:t>PHC: Population Health Committee</a:t>
            </a:r>
          </a:p>
          <a:p>
            <a:pPr marL="171450" indent="-171450">
              <a:spcBef>
                <a:spcPts val="600"/>
              </a:spcBef>
              <a:buFont typeface="Arial" panose="020B0604020202020204" pitchFamily="34" charset="0"/>
              <a:buChar char="•"/>
            </a:pPr>
            <a:r>
              <a:rPr lang="en-GB" sz="1200" dirty="0"/>
              <a:t>PFC: Performance and Finance Committee</a:t>
            </a:r>
          </a:p>
          <a:p>
            <a:pPr marL="171450" indent="-171450">
              <a:spcBef>
                <a:spcPts val="600"/>
              </a:spcBef>
              <a:buFont typeface="Arial" panose="020B0604020202020204" pitchFamily="34" charset="0"/>
              <a:buChar char="•"/>
            </a:pPr>
            <a:r>
              <a:rPr lang="en-GB" sz="1200" dirty="0"/>
              <a:t>QSC: Quality &amp; Safety Committee</a:t>
            </a:r>
          </a:p>
        </p:txBody>
      </p:sp>
      <p:sp>
        <p:nvSpPr>
          <p:cNvPr id="9" name="TextBox 8">
            <a:extLst>
              <a:ext uri="{FF2B5EF4-FFF2-40B4-BE49-F238E27FC236}">
                <a16:creationId xmlns:a16="http://schemas.microsoft.com/office/drawing/2014/main" id="{B2D96DD4-6398-80E9-8C1F-F30C1AC0D25E}"/>
              </a:ext>
            </a:extLst>
          </p:cNvPr>
          <p:cNvSpPr txBox="1"/>
          <p:nvPr/>
        </p:nvSpPr>
        <p:spPr>
          <a:xfrm>
            <a:off x="3668713" y="2025321"/>
            <a:ext cx="5043486" cy="800219"/>
          </a:xfrm>
          <a:prstGeom prst="rect">
            <a:avLst/>
          </a:prstGeom>
          <a:noFill/>
        </p:spPr>
        <p:txBody>
          <a:bodyPr wrap="square">
            <a:spAutoFit/>
          </a:bodyPr>
          <a:lstStyle/>
          <a:p>
            <a:pPr marL="171450" indent="-171450">
              <a:spcBef>
                <a:spcPts val="600"/>
              </a:spcBef>
              <a:buFont typeface="Arial" panose="020B0604020202020204" pitchFamily="34" charset="0"/>
              <a:buChar char="•"/>
            </a:pPr>
            <a:r>
              <a:rPr lang="en-GB" sz="1200" dirty="0"/>
              <a:t>DDRI: Digital Data Research &amp; Innovation Committee</a:t>
            </a:r>
          </a:p>
          <a:p>
            <a:pPr marL="171450" indent="-171450">
              <a:spcBef>
                <a:spcPts val="600"/>
              </a:spcBef>
              <a:buFont typeface="Arial" panose="020B0604020202020204" pitchFamily="34" charset="0"/>
              <a:buChar char="•"/>
            </a:pPr>
            <a:r>
              <a:rPr lang="en-GB" sz="1200" dirty="0"/>
              <a:t>WOD: Workforce and Organisational Development Committee</a:t>
            </a:r>
          </a:p>
          <a:p>
            <a:pPr marL="171450" indent="-171450">
              <a:spcBef>
                <a:spcPts val="600"/>
              </a:spcBef>
              <a:buFont typeface="Arial" panose="020B0604020202020204" pitchFamily="34" charset="0"/>
              <a:buChar char="•"/>
            </a:pPr>
            <a:r>
              <a:rPr lang="en-GB" sz="1200" dirty="0"/>
              <a:t>IC: In-Committee</a:t>
            </a:r>
          </a:p>
        </p:txBody>
      </p:sp>
      <p:sp>
        <p:nvSpPr>
          <p:cNvPr id="2" name="Slide Number Placeholder 4">
            <a:extLst>
              <a:ext uri="{FF2B5EF4-FFF2-40B4-BE49-F238E27FC236}">
                <a16:creationId xmlns:a16="http://schemas.microsoft.com/office/drawing/2014/main" id="{382783D4-ED90-562E-45CB-7C3F0AA03014}"/>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15</a:t>
            </a:r>
          </a:p>
        </p:txBody>
      </p:sp>
    </p:spTree>
    <p:extLst>
      <p:ext uri="{BB962C8B-B14F-4D97-AF65-F5344CB8AC3E}">
        <p14:creationId xmlns:p14="http://schemas.microsoft.com/office/powerpoint/2010/main" val="2484208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8EB058-63A6-E730-7020-C2D621C8FDC9}"/>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0898024D-839C-B9BD-81EB-D0485C363D9D}"/>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13" name="Arrow: Up-Down 12">
            <a:extLst>
              <a:ext uri="{FF2B5EF4-FFF2-40B4-BE49-F238E27FC236}">
                <a16:creationId xmlns:a16="http://schemas.microsoft.com/office/drawing/2014/main" id="{E666290A-3BDA-5CE7-8995-16A6A49BC28C}"/>
              </a:ext>
            </a:extLst>
          </p:cNvPr>
          <p:cNvSpPr/>
          <p:nvPr/>
        </p:nvSpPr>
        <p:spPr>
          <a:xfrm>
            <a:off x="1851025" y="7972425"/>
            <a:ext cx="123825" cy="238125"/>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aphicFrame>
        <p:nvGraphicFramePr>
          <p:cNvPr id="2" name="Table 1">
            <a:extLst>
              <a:ext uri="{FF2B5EF4-FFF2-40B4-BE49-F238E27FC236}">
                <a16:creationId xmlns:a16="http://schemas.microsoft.com/office/drawing/2014/main" id="{77B59874-EB57-4D8A-901B-20AA762DE7B0}"/>
              </a:ext>
            </a:extLst>
          </p:cNvPr>
          <p:cNvGraphicFramePr>
            <a:graphicFrameLocks noGrp="1"/>
          </p:cNvGraphicFramePr>
          <p:nvPr>
            <p:extLst>
              <p:ext uri="{D42A27DB-BD31-4B8C-83A1-F6EECF244321}">
                <p14:modId xmlns:p14="http://schemas.microsoft.com/office/powerpoint/2010/main" val="2088841177"/>
              </p:ext>
            </p:extLst>
          </p:nvPr>
        </p:nvGraphicFramePr>
        <p:xfrm>
          <a:off x="344488" y="428731"/>
          <a:ext cx="9253057" cy="4189801"/>
        </p:xfrm>
        <a:graphic>
          <a:graphicData uri="http://schemas.openxmlformats.org/drawingml/2006/table">
            <a:tbl>
              <a:tblPr firstRow="1" firstCol="1" bandRow="1">
                <a:tableStyleId>{8A107856-5554-42FB-B03E-39F5DBC370BA}</a:tableStyleId>
              </a:tblPr>
              <a:tblGrid>
                <a:gridCol w="1370012">
                  <a:extLst>
                    <a:ext uri="{9D8B030D-6E8A-4147-A177-3AD203B41FA5}">
                      <a16:colId xmlns:a16="http://schemas.microsoft.com/office/drawing/2014/main" val="4137195949"/>
                    </a:ext>
                  </a:extLst>
                </a:gridCol>
                <a:gridCol w="1914525">
                  <a:extLst>
                    <a:ext uri="{9D8B030D-6E8A-4147-A177-3AD203B41FA5}">
                      <a16:colId xmlns:a16="http://schemas.microsoft.com/office/drawing/2014/main" val="372918010"/>
                    </a:ext>
                  </a:extLst>
                </a:gridCol>
                <a:gridCol w="1328738">
                  <a:extLst>
                    <a:ext uri="{9D8B030D-6E8A-4147-A177-3AD203B41FA5}">
                      <a16:colId xmlns:a16="http://schemas.microsoft.com/office/drawing/2014/main" val="167730632"/>
                    </a:ext>
                  </a:extLst>
                </a:gridCol>
                <a:gridCol w="471487">
                  <a:extLst>
                    <a:ext uri="{9D8B030D-6E8A-4147-A177-3AD203B41FA5}">
                      <a16:colId xmlns:a16="http://schemas.microsoft.com/office/drawing/2014/main" val="4211984397"/>
                    </a:ext>
                  </a:extLst>
                </a:gridCol>
                <a:gridCol w="1628775">
                  <a:extLst>
                    <a:ext uri="{9D8B030D-6E8A-4147-A177-3AD203B41FA5}">
                      <a16:colId xmlns:a16="http://schemas.microsoft.com/office/drawing/2014/main" val="1252299351"/>
                    </a:ext>
                  </a:extLst>
                </a:gridCol>
                <a:gridCol w="1400175">
                  <a:extLst>
                    <a:ext uri="{9D8B030D-6E8A-4147-A177-3AD203B41FA5}">
                      <a16:colId xmlns:a16="http://schemas.microsoft.com/office/drawing/2014/main" val="2201238092"/>
                    </a:ext>
                  </a:extLst>
                </a:gridCol>
                <a:gridCol w="1139345">
                  <a:extLst>
                    <a:ext uri="{9D8B030D-6E8A-4147-A177-3AD203B41FA5}">
                      <a16:colId xmlns:a16="http://schemas.microsoft.com/office/drawing/2014/main" val="1386445246"/>
                    </a:ext>
                  </a:extLst>
                </a:gridCol>
              </a:tblGrid>
              <a:tr h="534773">
                <a:tc rowSpan="2">
                  <a:txBody>
                    <a:bodyPr/>
                    <a:lstStyle/>
                    <a:p>
                      <a:pPr>
                        <a:lnSpc>
                          <a:spcPts val="1100"/>
                        </a:lnSpc>
                        <a:buNone/>
                      </a:pPr>
                      <a:r>
                        <a:rPr lang="en-GB" sz="1200" kern="100" dirty="0">
                          <a:solidFill>
                            <a:schemeClr val="bg1"/>
                          </a:solidFill>
                          <a:effectLst/>
                          <a:latin typeface="+mn-lt"/>
                        </a:rPr>
                        <a:t>Corporate Risk Register (n=24)</a:t>
                      </a:r>
                    </a:p>
                    <a:p>
                      <a:pPr>
                        <a:lnSpc>
                          <a:spcPts val="1100"/>
                        </a:lnSpc>
                        <a:buNone/>
                      </a:pPr>
                      <a:r>
                        <a:rPr lang="en-GB" sz="1200" b="0" kern="100" dirty="0">
                          <a:solidFill>
                            <a:schemeClr val="bg1"/>
                          </a:solidFill>
                          <a:effectLst/>
                          <a:latin typeface="+mn-lt"/>
                        </a:rPr>
                        <a:t>(Ref, Risk Title, Overseeing Committee)</a:t>
                      </a:r>
                      <a:endParaRPr lang="en-GB" sz="1200" kern="100" dirty="0">
                        <a:solidFill>
                          <a:schemeClr val="bg1"/>
                        </a:solidFill>
                        <a:effectLst/>
                        <a:latin typeface="+mn-lt"/>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gridSpan="5">
                  <a:txBody>
                    <a:bodyPr/>
                    <a:lstStyle/>
                    <a:p>
                      <a:pPr marL="342900" lvl="0" indent="-180000">
                        <a:lnSpc>
                          <a:spcPts val="1100"/>
                        </a:lnSpc>
                        <a:buFont typeface="Symbol" panose="05050102010706020507" pitchFamily="18" charset="2"/>
                        <a:buChar char=""/>
                      </a:pPr>
                      <a:r>
                        <a:rPr lang="en-GB" sz="1200" b="0" kern="100" dirty="0">
                          <a:solidFill>
                            <a:schemeClr val="bg1"/>
                          </a:solidFill>
                          <a:effectLst/>
                          <a:latin typeface="+mn-lt"/>
                        </a:rPr>
                        <a:t>A level below the Strategic Risk Register.</a:t>
                      </a:r>
                    </a:p>
                    <a:p>
                      <a:pPr marL="342900" lvl="0" indent="-180000" algn="l">
                        <a:lnSpc>
                          <a:spcPts val="1100"/>
                        </a:lnSpc>
                        <a:buFont typeface="Symbol" panose="05050102010706020507" pitchFamily="18" charset="2"/>
                        <a:buChar char=""/>
                      </a:pPr>
                      <a:r>
                        <a:rPr lang="en-GB" sz="1200" b="0" kern="100" dirty="0">
                          <a:solidFill>
                            <a:schemeClr val="bg1"/>
                          </a:solidFill>
                          <a:effectLst/>
                          <a:latin typeface="+mn-lt"/>
                        </a:rPr>
                        <a:t>Significant Corporate or Operational risks escalated and accepted by an Executive or Corporate Director to go on the CRR because:</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lnL w="38100" cap="flat" cmpd="sng" algn="ctr">
                      <a:solidFill>
                        <a:schemeClr val="bg1"/>
                      </a:solidFill>
                      <a:prstDash val="solid"/>
                      <a:round/>
                      <a:headEnd type="none" w="med" len="med"/>
                      <a:tailEnd type="none" w="med" len="med"/>
                    </a:lnL>
                  </a:tcPr>
                </a:tc>
                <a:tc hMerge="1">
                  <a:txBody>
                    <a:bodyPr/>
                    <a:lstStyle/>
                    <a:p>
                      <a:pPr marL="685786" lvl="1" indent="-180000" algn="l">
                        <a:lnSpc>
                          <a:spcPts val="1100"/>
                        </a:lnSpc>
                        <a:buFont typeface="Calibri" panose="020F0502020204030204" pitchFamily="34" charset="0"/>
                        <a:buChar char="-"/>
                      </a:pPr>
                      <a:endParaRPr lang="en-GB" dirty="0"/>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rgbClr val="0E9FAF"/>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nchor="ctr"/>
                </a:tc>
                <a:tc rowSpan="2">
                  <a:txBody>
                    <a:bodyPr/>
                    <a:lstStyle/>
                    <a:p>
                      <a:pPr marL="0" marR="0" lvl="0" indent="0" algn="ctr" defTabSz="685772" rtl="0" eaLnBrk="1" fontAlgn="auto" latinLnBrk="0" hangingPunct="1">
                        <a:lnSpc>
                          <a:spcPts val="1100"/>
                        </a:lnSpc>
                        <a:spcBef>
                          <a:spcPts val="0"/>
                        </a:spcBef>
                        <a:spcAft>
                          <a:spcPts val="0"/>
                        </a:spcAft>
                        <a:buClrTx/>
                        <a:buSzTx/>
                        <a:buFontTx/>
                        <a:buNone/>
                        <a:tabLst/>
                        <a:defRPr/>
                      </a:pPr>
                      <a:endParaRPr lang="en-GB" sz="1200" b="0" kern="100" dirty="0">
                        <a:solidFill>
                          <a:schemeClr val="bg1"/>
                        </a:solidFill>
                        <a:effectLst/>
                      </a:endParaRPr>
                    </a:p>
                    <a:p>
                      <a:pPr marL="0" marR="0" lvl="0" indent="0" algn="l" defTabSz="685772" rtl="0" eaLnBrk="1" fontAlgn="auto" latinLnBrk="0" hangingPunct="1">
                        <a:lnSpc>
                          <a:spcPts val="1100"/>
                        </a:lnSpc>
                        <a:spcBef>
                          <a:spcPts val="0"/>
                        </a:spcBef>
                        <a:spcAft>
                          <a:spcPts val="0"/>
                        </a:spcAft>
                        <a:buClrTx/>
                        <a:buSzTx/>
                        <a:buFontTx/>
                        <a:buNone/>
                        <a:tabLst/>
                        <a:defRPr/>
                      </a:pPr>
                      <a:r>
                        <a:rPr lang="en-GB" sz="1200" b="0" kern="100" dirty="0">
                          <a:solidFill>
                            <a:schemeClr val="bg1"/>
                          </a:solidFill>
                          <a:effectLst/>
                        </a:rPr>
                        <a:t>System wide Horizon 1 – 2</a:t>
                      </a: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965866480"/>
                  </a:ext>
                </a:extLst>
              </a:tr>
              <a:tr h="534773">
                <a:tc vMerge="1">
                  <a:txBody>
                    <a:bodyPr/>
                    <a:lstStyle/>
                    <a:p>
                      <a:endParaRPr lang="en-GB"/>
                    </a:p>
                  </a:txBody>
                  <a:tcPr/>
                </a:tc>
                <a:tc gridSpan="2">
                  <a:txBody>
                    <a:bodyPr/>
                    <a:lstStyle/>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The risk rating is high and the Corporate Director feels it is outside of their control </a:t>
                      </a:r>
                    </a:p>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The risk cannot be tolerated </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endParaRPr lang="en-GB"/>
                    </a:p>
                  </a:txBody>
                  <a:tcPr>
                    <a:lnL w="38100" cap="flat" cmpd="sng" algn="ctr">
                      <a:solidFill>
                        <a:schemeClr val="bg1"/>
                      </a:solidFill>
                      <a:prstDash val="solid"/>
                      <a:round/>
                      <a:headEnd type="none" w="med" len="med"/>
                      <a:tailEnd type="none" w="med" len="med"/>
                    </a:lnL>
                  </a:tcPr>
                </a:tc>
                <a:tc gridSpan="3">
                  <a:txBody>
                    <a:bodyPr/>
                    <a:lstStyle/>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All action has been taken to mitigate the risk </a:t>
                      </a:r>
                    </a:p>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The risk remains at a level above the risk tolerance level. </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endParaRPr lang="en-GB"/>
                    </a:p>
                  </a:txBody>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4095995130"/>
                  </a:ext>
                </a:extLst>
              </a:tr>
              <a:tr h="454745">
                <a:tc>
                  <a:txBody>
                    <a:bodyPr/>
                    <a:lstStyle/>
                    <a:p>
                      <a:pPr algn="ctr"/>
                      <a:r>
                        <a:rPr lang="en-GB" sz="1200" b="1" dirty="0">
                          <a:solidFill>
                            <a:schemeClr val="tx1"/>
                          </a:solidFill>
                        </a:rPr>
                        <a:t>Better Health for all</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1C7C7"/>
                    </a:solidFill>
                  </a:tcPr>
                </a:tc>
                <a:tc>
                  <a:txBody>
                    <a:bodyPr/>
                    <a:lstStyle/>
                    <a:p>
                      <a:pPr algn="ctr"/>
                      <a:r>
                        <a:rPr lang="en-GB" sz="1200" b="1" kern="1200">
                          <a:solidFill>
                            <a:schemeClr val="tx1"/>
                          </a:solidFill>
                        </a:rPr>
                        <a:t>Improved patient safety </a:t>
                      </a:r>
                      <a:endParaRPr lang="en-GB" sz="1200" b="1" dirty="0">
                        <a:solidFill>
                          <a:schemeClr val="tx1"/>
                        </a:solidFill>
                      </a:endParaRP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AEEFB"/>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Care is delivered in partnership</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DEFE7"/>
                    </a:solidFill>
                  </a:tcPr>
                </a:tc>
                <a:tc hMerge="1">
                  <a:txBody>
                    <a:bodyPr/>
                    <a:lstStyle/>
                    <a:p>
                      <a:endParaRPr lang="en-GB"/>
                    </a:p>
                  </a:txBody>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A great place to work</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E1F4"/>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Use every NHS £ wisely</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D9F2D0"/>
                    </a:solidFill>
                  </a:tcPr>
                </a:tc>
                <a:tc hMerge="1">
                  <a:txBody>
                    <a:bodyPr/>
                    <a:lstStyle/>
                    <a:p>
                      <a:endParaRPr lang="en-GB"/>
                    </a:p>
                  </a:txBody>
                  <a:tcPr/>
                </a:tc>
                <a:extLst>
                  <a:ext uri="{0D108BD9-81ED-4DB2-BD59-A6C34878D82A}">
                    <a16:rowId xmlns:a16="http://schemas.microsoft.com/office/drawing/2014/main" val="2116707512"/>
                  </a:ext>
                </a:extLst>
              </a:tr>
              <a:tr h="2665510">
                <a:tc>
                  <a:txBody>
                    <a:bodyPr/>
                    <a:lstStyle/>
                    <a:p>
                      <a:pPr>
                        <a:buNone/>
                      </a:pPr>
                      <a:r>
                        <a:rPr lang="en-GB" sz="1200" b="1" u="none" kern="100" dirty="0">
                          <a:solidFill>
                            <a:schemeClr val="accent2"/>
                          </a:solidFill>
                          <a:effectLst/>
                          <a:latin typeface="+mn-lt"/>
                        </a:rPr>
                        <a:t>Level 12</a:t>
                      </a:r>
                    </a:p>
                    <a:p>
                      <a:pPr>
                        <a:buNone/>
                      </a:pPr>
                      <a:r>
                        <a:rPr lang="en-GB" sz="1200" b="1" kern="100" dirty="0">
                          <a:effectLst/>
                          <a:latin typeface="+mn-lt"/>
                        </a:rPr>
                        <a:t>52</a:t>
                      </a:r>
                      <a:r>
                        <a:rPr lang="en-GB" sz="1200" b="0" kern="100" dirty="0">
                          <a:effectLst/>
                          <a:latin typeface="+mn-lt"/>
                        </a:rPr>
                        <a:t> Statutory Compliance: Engagement &amp; Impact Assessment, </a:t>
                      </a:r>
                      <a:r>
                        <a:rPr lang="en-GB" sz="1000" b="0" kern="100" dirty="0">
                          <a:effectLst/>
                          <a:latin typeface="+mn-lt"/>
                        </a:rPr>
                        <a:t>PFC</a:t>
                      </a:r>
                    </a:p>
                    <a:p>
                      <a:pPr>
                        <a:buNone/>
                      </a:pPr>
                      <a:r>
                        <a:rPr lang="en-GB" sz="1200" b="1" kern="100" dirty="0">
                          <a:effectLst/>
                          <a:latin typeface="+mn-lt"/>
                        </a:rPr>
                        <a:t>100 </a:t>
                      </a:r>
                      <a:r>
                        <a:rPr lang="en-GB" sz="1200" b="0" kern="100" dirty="0">
                          <a:effectLst/>
                          <a:latin typeface="+mn-lt"/>
                        </a:rPr>
                        <a:t>A lack of a robust approach to partnerships &amp; collaboration, </a:t>
                      </a:r>
                      <a:r>
                        <a:rPr lang="en-GB" sz="1000" b="0" kern="100" dirty="0">
                          <a:effectLst/>
                          <a:latin typeface="+mn-lt"/>
                        </a:rPr>
                        <a:t>PHC</a:t>
                      </a:r>
                      <a:endParaRPr lang="en-GB" sz="1200" b="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1200" b="1" u="none" kern="100" dirty="0">
                          <a:solidFill>
                            <a:srgbClr val="FF0000"/>
                          </a:solidFill>
                          <a:effectLst/>
                          <a:latin typeface="+mn-lt"/>
                        </a:rPr>
                        <a:t>Level 20</a:t>
                      </a:r>
                    </a:p>
                    <a:p>
                      <a:pPr>
                        <a:buNone/>
                      </a:pPr>
                      <a:r>
                        <a:rPr lang="en-GB" sz="1200" b="1" kern="100" dirty="0">
                          <a:effectLst/>
                          <a:latin typeface="+mn-lt"/>
                        </a:rPr>
                        <a:t>4</a:t>
                      </a:r>
                      <a:r>
                        <a:rPr lang="en-GB" sz="1200" kern="100" dirty="0">
                          <a:effectLst/>
                          <a:latin typeface="+mn-lt"/>
                        </a:rPr>
                        <a:t> Healthcare Acquired Infection, </a:t>
                      </a:r>
                      <a:r>
                        <a:rPr lang="en-GB" sz="1000" kern="100" dirty="0">
                          <a:effectLst/>
                          <a:latin typeface="+mn-lt"/>
                        </a:rPr>
                        <a:t>QSC</a:t>
                      </a:r>
                    </a:p>
                    <a:p>
                      <a:pPr>
                        <a:buNone/>
                      </a:pPr>
                      <a:r>
                        <a:rPr lang="en-GB" sz="1200" b="1" kern="100" dirty="0">
                          <a:effectLst/>
                          <a:latin typeface="+mn-lt"/>
                        </a:rPr>
                        <a:t>66</a:t>
                      </a:r>
                      <a:r>
                        <a:rPr lang="en-GB" sz="1200" kern="100" dirty="0">
                          <a:effectLst/>
                          <a:latin typeface="+mn-lt"/>
                        </a:rPr>
                        <a:t> Access to Cancer services, </a:t>
                      </a:r>
                      <a:r>
                        <a:rPr lang="en-GB" sz="1000" kern="100" dirty="0">
                          <a:effectLst/>
                          <a:latin typeface="+mn-lt"/>
                        </a:rPr>
                        <a:t>QSC</a:t>
                      </a:r>
                    </a:p>
                    <a:p>
                      <a:pPr>
                        <a:buNone/>
                      </a:pPr>
                      <a:r>
                        <a:rPr lang="en-GB" sz="1200" b="1" kern="100" dirty="0">
                          <a:effectLst/>
                          <a:latin typeface="+mn-lt"/>
                        </a:rPr>
                        <a:t>69</a:t>
                      </a:r>
                      <a:r>
                        <a:rPr lang="en-GB" sz="1200" kern="100" dirty="0">
                          <a:effectLst/>
                          <a:latin typeface="+mn-lt"/>
                        </a:rPr>
                        <a:t> Adolescents admitted to adult MHW, </a:t>
                      </a:r>
                      <a:r>
                        <a:rPr lang="en-GB" sz="1000" kern="100" dirty="0">
                          <a:effectLst/>
                          <a:latin typeface="+mn-lt"/>
                        </a:rPr>
                        <a:t>QSC</a:t>
                      </a:r>
                      <a:r>
                        <a:rPr lang="en-GB" sz="1200" kern="100" dirty="0">
                          <a:effectLst/>
                          <a:latin typeface="+mn-lt"/>
                        </a:rPr>
                        <a:t> </a:t>
                      </a:r>
                    </a:p>
                    <a:p>
                      <a:pPr>
                        <a:buNone/>
                      </a:pPr>
                      <a:r>
                        <a:rPr lang="en-GB" sz="1200" b="1" kern="100" dirty="0">
                          <a:effectLst/>
                          <a:latin typeface="+mn-lt"/>
                        </a:rPr>
                        <a:t>80</a:t>
                      </a:r>
                      <a:r>
                        <a:rPr lang="en-GB" sz="1200" kern="100" dirty="0">
                          <a:effectLst/>
                          <a:latin typeface="+mn-lt"/>
                        </a:rPr>
                        <a:t> Clinically Optimised Patients </a:t>
                      </a:r>
                      <a:r>
                        <a:rPr lang="en-GB" sz="1000" kern="100" dirty="0">
                          <a:effectLst/>
                          <a:latin typeface="+mn-lt"/>
                        </a:rPr>
                        <a:t>QSC</a:t>
                      </a:r>
                    </a:p>
                    <a:p>
                      <a:pPr>
                        <a:buNone/>
                      </a:pPr>
                      <a:r>
                        <a:rPr lang="en-GB" sz="1200" b="1" u="none" kern="100" dirty="0">
                          <a:solidFill>
                            <a:srgbClr val="FF3300"/>
                          </a:solidFill>
                          <a:effectLst/>
                          <a:latin typeface="+mn-lt"/>
                        </a:rPr>
                        <a:t>Level 16</a:t>
                      </a:r>
                    </a:p>
                    <a:p>
                      <a:pPr>
                        <a:buNone/>
                      </a:pPr>
                      <a:r>
                        <a:rPr lang="en-GB" sz="1200" b="1" kern="100" dirty="0">
                          <a:effectLst/>
                          <a:latin typeface="+mn-lt"/>
                        </a:rPr>
                        <a:t>61</a:t>
                      </a:r>
                      <a:r>
                        <a:rPr lang="en-GB" sz="1200" kern="100" dirty="0">
                          <a:effectLst/>
                          <a:latin typeface="+mn-lt"/>
                        </a:rPr>
                        <a:t> Paediatric GA,  </a:t>
                      </a:r>
                      <a:r>
                        <a:rPr lang="en-GB" sz="1000" kern="100" dirty="0">
                          <a:effectLst/>
                          <a:latin typeface="+mn-lt"/>
                        </a:rPr>
                        <a:t>QSC</a:t>
                      </a:r>
                    </a:p>
                    <a:p>
                      <a:pPr>
                        <a:buNone/>
                      </a:pPr>
                      <a:r>
                        <a:rPr lang="en-GB" sz="1200" b="1" u="none" kern="100" dirty="0">
                          <a:solidFill>
                            <a:schemeClr val="accent2"/>
                          </a:solidFill>
                          <a:effectLst/>
                          <a:latin typeface="+mn-lt"/>
                        </a:rPr>
                        <a:t>Level 12</a:t>
                      </a:r>
                    </a:p>
                    <a:p>
                      <a:pPr>
                        <a:buNone/>
                      </a:pPr>
                      <a:r>
                        <a:rPr lang="en-GB" sz="1200" b="1" kern="100" dirty="0">
                          <a:effectLst/>
                          <a:latin typeface="+mn-lt"/>
                        </a:rPr>
                        <a:t>94</a:t>
                      </a:r>
                      <a:r>
                        <a:rPr lang="en-GB" sz="1200" kern="100" dirty="0">
                          <a:effectLst/>
                          <a:latin typeface="+mn-lt"/>
                        </a:rPr>
                        <a:t> CAMHS, </a:t>
                      </a:r>
                      <a:r>
                        <a:rPr lang="en-GB" sz="1000" kern="100" dirty="0">
                          <a:effectLst/>
                          <a:latin typeface="+mn-lt"/>
                        </a:rPr>
                        <a:t>PFC</a:t>
                      </a:r>
                      <a:endParaRPr lang="en-GB" sz="1200" b="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buNone/>
                      </a:pPr>
                      <a:r>
                        <a:rPr lang="en-GB" sz="1200" b="1" u="none" kern="100" dirty="0">
                          <a:solidFill>
                            <a:srgbClr val="FF0000"/>
                          </a:solidFill>
                          <a:effectLst/>
                          <a:latin typeface="+mn-lt"/>
                        </a:rPr>
                        <a:t>Level 20</a:t>
                      </a:r>
                    </a:p>
                    <a:p>
                      <a:pPr>
                        <a:buNone/>
                      </a:pPr>
                      <a:r>
                        <a:rPr lang="en-GB" sz="1200" b="1" kern="100" dirty="0">
                          <a:effectLst/>
                          <a:latin typeface="+mn-lt"/>
                        </a:rPr>
                        <a:t>60</a:t>
                      </a:r>
                      <a:r>
                        <a:rPr lang="en-GB" sz="1200" kern="100" dirty="0">
                          <a:effectLst/>
                          <a:latin typeface="+mn-lt"/>
                        </a:rPr>
                        <a:t> Cyber Security and Resilience, </a:t>
                      </a:r>
                      <a:r>
                        <a:rPr lang="en-GB" sz="1000" kern="100" dirty="0">
                          <a:effectLst/>
                          <a:latin typeface="+mn-lt"/>
                        </a:rPr>
                        <a:t>DDRI IC</a:t>
                      </a:r>
                    </a:p>
                    <a:p>
                      <a:pPr>
                        <a:buNone/>
                      </a:pPr>
                      <a:r>
                        <a:rPr lang="en-GB" sz="1200" b="1" kern="100" dirty="0">
                          <a:effectLst/>
                          <a:latin typeface="+mn-lt"/>
                        </a:rPr>
                        <a:t>64</a:t>
                      </a:r>
                      <a:r>
                        <a:rPr lang="en-GB" sz="1200" kern="100" dirty="0">
                          <a:effectLst/>
                          <a:latin typeface="+mn-lt"/>
                        </a:rPr>
                        <a:t> H&amp;S Infrastructure, </a:t>
                      </a:r>
                      <a:r>
                        <a:rPr lang="en-GB" sz="1000" kern="100" dirty="0">
                          <a:effectLst/>
                          <a:latin typeface="+mn-lt"/>
                        </a:rPr>
                        <a:t>QSC</a:t>
                      </a:r>
                    </a:p>
                    <a:p>
                      <a:pPr>
                        <a:buNone/>
                      </a:pPr>
                      <a:r>
                        <a:rPr lang="en-GB" sz="1200" b="1" kern="100" dirty="0">
                          <a:effectLst/>
                          <a:latin typeface="+mn-lt"/>
                        </a:rPr>
                        <a:t>104</a:t>
                      </a:r>
                      <a:r>
                        <a:rPr lang="en-GB" sz="1200" kern="100" dirty="0">
                          <a:effectLst/>
                          <a:latin typeface="+mn-lt"/>
                        </a:rPr>
                        <a:t> Clinical Coding Completeness, </a:t>
                      </a:r>
                      <a:r>
                        <a:rPr lang="en-GB" sz="1000" kern="100" dirty="0">
                          <a:effectLst/>
                          <a:latin typeface="+mn-lt"/>
                        </a:rPr>
                        <a:t>DDRI</a:t>
                      </a:r>
                      <a:endParaRPr lang="en-GB" sz="1200" kern="100" dirty="0">
                        <a:effectLst/>
                        <a:latin typeface="+mn-lt"/>
                      </a:endParaRPr>
                    </a:p>
                    <a:p>
                      <a:pPr>
                        <a:spcBef>
                          <a:spcPts val="200"/>
                        </a:spcBef>
                        <a:spcAft>
                          <a:spcPts val="200"/>
                        </a:spcAft>
                        <a:buNone/>
                      </a:pPr>
                      <a:r>
                        <a:rPr lang="en-GB" sz="1200" b="1" u="none" kern="100" dirty="0">
                          <a:solidFill>
                            <a:srgbClr val="FF3300"/>
                          </a:solidFill>
                          <a:effectLst/>
                          <a:latin typeface="+mn-lt"/>
                        </a:rPr>
                        <a:t>Level 16</a:t>
                      </a:r>
                    </a:p>
                    <a:p>
                      <a:pPr>
                        <a:buNone/>
                      </a:pPr>
                      <a:r>
                        <a:rPr lang="en-GB" sz="1200" b="1" kern="100" dirty="0">
                          <a:effectLst/>
                          <a:latin typeface="+mn-lt"/>
                        </a:rPr>
                        <a:t>36</a:t>
                      </a:r>
                      <a:r>
                        <a:rPr lang="en-GB" sz="1200" kern="100" dirty="0">
                          <a:effectLst/>
                          <a:latin typeface="+mn-lt"/>
                        </a:rPr>
                        <a:t> Paper Record Storage, </a:t>
                      </a:r>
                      <a:r>
                        <a:rPr lang="en-GB" sz="1000" kern="100" dirty="0">
                          <a:effectLst/>
                          <a:latin typeface="+mn-lt"/>
                        </a:rPr>
                        <a:t>DDRI</a:t>
                      </a:r>
                    </a:p>
                    <a:p>
                      <a:pPr>
                        <a:buNone/>
                      </a:pPr>
                      <a:r>
                        <a:rPr lang="en-GB" sz="1200" b="1" kern="100" dirty="0">
                          <a:effectLst/>
                          <a:latin typeface="+mn-lt"/>
                        </a:rPr>
                        <a:t>105</a:t>
                      </a:r>
                      <a:r>
                        <a:rPr lang="en-GB" sz="1200" kern="100" dirty="0">
                          <a:effectLst/>
                          <a:latin typeface="+mn-lt"/>
                        </a:rPr>
                        <a:t> LIMS, </a:t>
                      </a:r>
                      <a:r>
                        <a:rPr lang="en-GB" sz="1000" kern="100" dirty="0">
                          <a:effectLst/>
                          <a:latin typeface="+mn-lt"/>
                        </a:rPr>
                        <a:t>DDRI</a:t>
                      </a:r>
                    </a:p>
                    <a:p>
                      <a:pPr>
                        <a:buNone/>
                      </a:pPr>
                      <a:r>
                        <a:rPr lang="en-GB" sz="1200" b="1" kern="100" dirty="0">
                          <a:effectLst/>
                          <a:latin typeface="+mn-lt"/>
                        </a:rPr>
                        <a:t>108</a:t>
                      </a:r>
                      <a:r>
                        <a:rPr lang="en-GB" sz="1200" kern="100" dirty="0">
                          <a:effectLst/>
                          <a:latin typeface="+mn-lt"/>
                        </a:rPr>
                        <a:t> WCCIS/Connecting Care, </a:t>
                      </a:r>
                      <a:r>
                        <a:rPr lang="en-GB" sz="1000" kern="100" dirty="0">
                          <a:effectLst/>
                          <a:latin typeface="+mn-lt"/>
                        </a:rPr>
                        <a:t>DDRI</a:t>
                      </a: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a:p>
                  </a:txBody>
                  <a:tcPr/>
                </a:tc>
                <a:tc>
                  <a:txBody>
                    <a:bodyPr/>
                    <a:lstStyle/>
                    <a:p>
                      <a:pPr>
                        <a:buNone/>
                      </a:pPr>
                      <a:r>
                        <a:rPr lang="en-GB" sz="1200" b="1" u="none" kern="100" dirty="0">
                          <a:solidFill>
                            <a:srgbClr val="FF0000"/>
                          </a:solidFill>
                          <a:effectLst/>
                          <a:latin typeface="+mn-lt"/>
                        </a:rPr>
                        <a:t>Level 20</a:t>
                      </a:r>
                    </a:p>
                    <a:p>
                      <a:pPr>
                        <a:buNone/>
                      </a:pPr>
                      <a:r>
                        <a:rPr lang="en-GB" sz="1200" b="1" kern="100" dirty="0">
                          <a:effectLst/>
                          <a:latin typeface="+mn-lt"/>
                        </a:rPr>
                        <a:t>89</a:t>
                      </a:r>
                      <a:r>
                        <a:rPr lang="en-GB" sz="1200" kern="100" dirty="0">
                          <a:effectLst/>
                          <a:latin typeface="+mn-lt"/>
                        </a:rPr>
                        <a:t> Healthcare Nursing Staff Levels (HMPS), </a:t>
                      </a:r>
                      <a:r>
                        <a:rPr lang="en-GB" sz="1000" kern="100" dirty="0">
                          <a:effectLst/>
                          <a:latin typeface="+mn-lt"/>
                        </a:rPr>
                        <a:t>QSC</a:t>
                      </a:r>
                    </a:p>
                    <a:p>
                      <a:pPr>
                        <a:buNone/>
                      </a:pPr>
                      <a:r>
                        <a:rPr lang="en-GB" sz="1200" b="1" u="none" kern="100" dirty="0">
                          <a:solidFill>
                            <a:srgbClr val="FF3300"/>
                          </a:solidFill>
                          <a:effectLst/>
                          <a:latin typeface="+mn-lt"/>
                        </a:rPr>
                        <a:t>Level 16</a:t>
                      </a:r>
                    </a:p>
                    <a:p>
                      <a:pPr>
                        <a:buNone/>
                      </a:pPr>
                      <a:r>
                        <a:rPr lang="en-GB" sz="1200" b="1" kern="100" dirty="0">
                          <a:effectLst/>
                          <a:latin typeface="+mn-lt"/>
                        </a:rPr>
                        <a:t>3</a:t>
                      </a:r>
                      <a:r>
                        <a:rPr lang="en-GB" sz="1200" kern="100" dirty="0">
                          <a:effectLst/>
                          <a:latin typeface="+mn-lt"/>
                        </a:rPr>
                        <a:t> Recruitment of Consultant Medical and Dental Staff, </a:t>
                      </a:r>
                      <a:r>
                        <a:rPr lang="en-GB" sz="1000" kern="100" dirty="0">
                          <a:effectLst/>
                          <a:latin typeface="+mn-lt"/>
                        </a:rPr>
                        <a:t>WOD</a:t>
                      </a: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buNone/>
                      </a:pPr>
                      <a:r>
                        <a:rPr lang="en-GB" sz="1200" b="1" u="none" kern="100" dirty="0">
                          <a:solidFill>
                            <a:srgbClr val="C00000"/>
                          </a:solidFill>
                          <a:effectLst/>
                          <a:latin typeface="+mn-lt"/>
                        </a:rPr>
                        <a:t>Level 25</a:t>
                      </a:r>
                    </a:p>
                    <a:p>
                      <a:pPr>
                        <a:buNone/>
                      </a:pPr>
                      <a:r>
                        <a:rPr lang="en-GB" sz="1200" b="1" kern="100" dirty="0">
                          <a:effectLst/>
                          <a:latin typeface="+mn-lt"/>
                        </a:rPr>
                        <a:t>92 </a:t>
                      </a:r>
                      <a:r>
                        <a:rPr lang="en-GB" sz="1200" b="0" kern="100" dirty="0">
                          <a:effectLst/>
                          <a:latin typeface="+mn-lt"/>
                        </a:rPr>
                        <a:t>Finance forecast deficit risk, </a:t>
                      </a:r>
                      <a:r>
                        <a:rPr lang="en-GB" sz="1000" b="0" kern="100" dirty="0">
                          <a:effectLst/>
                          <a:latin typeface="+mn-lt"/>
                        </a:rPr>
                        <a:t>PFC</a:t>
                      </a:r>
                    </a:p>
                    <a:p>
                      <a:pPr>
                        <a:buNone/>
                      </a:pPr>
                      <a:r>
                        <a:rPr lang="en-GB" sz="1200" b="1" u="none" kern="100" dirty="0">
                          <a:solidFill>
                            <a:srgbClr val="FF0000"/>
                          </a:solidFill>
                          <a:effectLst/>
                          <a:latin typeface="+mn-lt"/>
                        </a:rPr>
                        <a:t>Level 20</a:t>
                      </a:r>
                    </a:p>
                    <a:p>
                      <a:pPr>
                        <a:buNone/>
                      </a:pPr>
                      <a:r>
                        <a:rPr lang="en-GB" sz="1200" b="1" kern="100" dirty="0">
                          <a:effectLst/>
                          <a:latin typeface="+mn-lt"/>
                        </a:rPr>
                        <a:t>85</a:t>
                      </a:r>
                      <a:r>
                        <a:rPr lang="en-GB" sz="1200" b="0" kern="100" dirty="0">
                          <a:effectLst/>
                          <a:latin typeface="+mn-lt"/>
                        </a:rPr>
                        <a:t> Non-Compliance with ALN Act, </a:t>
                      </a:r>
                      <a:r>
                        <a:rPr lang="en-GB" sz="1000" b="0" kern="100" dirty="0">
                          <a:effectLst/>
                          <a:latin typeface="+mn-lt"/>
                        </a:rPr>
                        <a:t>QSC</a:t>
                      </a:r>
                    </a:p>
                    <a:p>
                      <a:pPr>
                        <a:buNone/>
                      </a:pPr>
                      <a:r>
                        <a:rPr lang="en-GB" sz="1200" b="1" kern="100" dirty="0">
                          <a:effectLst/>
                          <a:latin typeface="+mn-lt"/>
                        </a:rPr>
                        <a:t>90 </a:t>
                      </a:r>
                      <a:r>
                        <a:rPr lang="en-GB" sz="1200" b="0" kern="100" dirty="0">
                          <a:effectLst/>
                          <a:latin typeface="+mn-lt"/>
                        </a:rPr>
                        <a:t>Subject Access Request, </a:t>
                      </a:r>
                      <a:r>
                        <a:rPr lang="en-GB" sz="1000" b="0" kern="100" dirty="0">
                          <a:effectLst/>
                          <a:latin typeface="+mn-lt"/>
                        </a:rPr>
                        <a:t>DDRI</a:t>
                      </a:r>
                    </a:p>
                    <a:p>
                      <a:pPr>
                        <a:buNone/>
                      </a:pPr>
                      <a:r>
                        <a:rPr lang="en-GB" sz="1200" b="1" kern="100" dirty="0">
                          <a:effectLst/>
                          <a:latin typeface="+mn-lt"/>
                        </a:rPr>
                        <a:t>96 </a:t>
                      </a:r>
                      <a:r>
                        <a:rPr lang="en-GB" sz="1200" b="0" kern="100" dirty="0">
                          <a:effectLst/>
                          <a:latin typeface="+mn-lt"/>
                        </a:rPr>
                        <a:t>Failure to Develop an Approvable IMTP, </a:t>
                      </a:r>
                      <a:r>
                        <a:rPr lang="en-GB" sz="1000" b="0" kern="100" dirty="0">
                          <a:effectLst/>
                          <a:latin typeface="+mn-lt"/>
                        </a:rPr>
                        <a:t>PFC</a:t>
                      </a:r>
                    </a:p>
                    <a:p>
                      <a:pPr>
                        <a:buNone/>
                      </a:pPr>
                      <a:r>
                        <a:rPr lang="en-GB" sz="1200" b="1" kern="100" dirty="0">
                          <a:effectLst/>
                          <a:latin typeface="+mn-lt"/>
                        </a:rPr>
                        <a:t>106</a:t>
                      </a:r>
                      <a:r>
                        <a:rPr lang="en-GB" sz="1200" b="0" kern="100" dirty="0">
                          <a:effectLst/>
                          <a:latin typeface="+mn-lt"/>
                        </a:rPr>
                        <a:t> Emissions Reduction, </a:t>
                      </a:r>
                      <a:r>
                        <a:rPr lang="en-GB" sz="1000" b="0" kern="100" dirty="0">
                          <a:effectLst/>
                          <a:latin typeface="+mn-lt"/>
                        </a:rPr>
                        <a:t>PFC</a:t>
                      </a:r>
                    </a:p>
                    <a:p>
                      <a:pPr>
                        <a:buNone/>
                      </a:pPr>
                      <a:r>
                        <a:rPr lang="en-GB" sz="1200" b="1" kern="100" dirty="0">
                          <a:effectLst/>
                          <a:latin typeface="+mn-lt"/>
                        </a:rPr>
                        <a:t>107 </a:t>
                      </a:r>
                      <a:r>
                        <a:rPr lang="en-GB" sz="1200" b="0" kern="100" dirty="0">
                          <a:effectLst/>
                          <a:latin typeface="+mn-lt"/>
                        </a:rPr>
                        <a:t>Emergency Preparedness, </a:t>
                      </a:r>
                      <a:r>
                        <a:rPr lang="en-GB" sz="1000" b="0" kern="100" dirty="0">
                          <a:effectLst/>
                          <a:latin typeface="+mn-lt"/>
                        </a:rPr>
                        <a:t>PFC</a:t>
                      </a:r>
                    </a:p>
                    <a:p>
                      <a:pPr>
                        <a:buNone/>
                      </a:pPr>
                      <a:r>
                        <a:rPr lang="en-GB" sz="1200" b="1" u="none" kern="100" dirty="0">
                          <a:solidFill>
                            <a:srgbClr val="FF3300"/>
                          </a:solidFill>
                          <a:effectLst/>
                          <a:latin typeface="+mn-lt"/>
                        </a:rPr>
                        <a:t>Level 15</a:t>
                      </a:r>
                    </a:p>
                    <a:p>
                      <a:pPr>
                        <a:buNone/>
                      </a:pPr>
                      <a:r>
                        <a:rPr lang="en-GB" sz="1200" b="1" kern="100" dirty="0">
                          <a:effectLst/>
                          <a:latin typeface="+mn-lt"/>
                        </a:rPr>
                        <a:t>53</a:t>
                      </a:r>
                      <a:r>
                        <a:rPr lang="en-GB" sz="1200" b="0" kern="100" dirty="0">
                          <a:effectLst/>
                          <a:latin typeface="+mn-lt"/>
                        </a:rPr>
                        <a:t> Welsh Language Standards, </a:t>
                      </a:r>
                      <a:r>
                        <a:rPr lang="en-GB" sz="1000" b="0" kern="100" dirty="0">
                          <a:effectLst/>
                          <a:latin typeface="+mn-lt"/>
                        </a:rPr>
                        <a:t>QSC</a:t>
                      </a:r>
                    </a:p>
                    <a:p>
                      <a:pPr>
                        <a:buNone/>
                      </a:pPr>
                      <a:r>
                        <a:rPr lang="en-GB" sz="1200" b="1" u="none" kern="100" dirty="0">
                          <a:solidFill>
                            <a:schemeClr val="accent2"/>
                          </a:solidFill>
                          <a:effectLst/>
                          <a:latin typeface="+mn-lt"/>
                        </a:rPr>
                        <a:t>Level 12</a:t>
                      </a:r>
                    </a:p>
                    <a:p>
                      <a:pPr>
                        <a:buNone/>
                      </a:pPr>
                      <a:r>
                        <a:rPr lang="en-GB" sz="1200" b="1" kern="100" dirty="0">
                          <a:effectLst/>
                          <a:latin typeface="+mn-lt"/>
                        </a:rPr>
                        <a:t>93 </a:t>
                      </a:r>
                      <a:r>
                        <a:rPr lang="en-GB" sz="1200" b="0" kern="100" dirty="0">
                          <a:effectLst/>
                          <a:latin typeface="+mn-lt"/>
                        </a:rPr>
                        <a:t>Finance Capital Funds, </a:t>
                      </a:r>
                      <a:r>
                        <a:rPr lang="en-GB" sz="1000" b="0" kern="100" dirty="0">
                          <a:effectLst/>
                          <a:latin typeface="+mn-lt"/>
                        </a:rPr>
                        <a:t>PFC</a:t>
                      </a:r>
                      <a:endParaRPr lang="en-GB" sz="1000" b="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a:p>
                  </a:txBody>
                  <a:tcPr/>
                </a:tc>
                <a:extLst>
                  <a:ext uri="{0D108BD9-81ED-4DB2-BD59-A6C34878D82A}">
                    <a16:rowId xmlns:a16="http://schemas.microsoft.com/office/drawing/2014/main" val="2848633900"/>
                  </a:ext>
                </a:extLst>
              </a:tr>
            </a:tbl>
          </a:graphicData>
        </a:graphic>
      </p:graphicFrame>
      <p:graphicFrame>
        <p:nvGraphicFramePr>
          <p:cNvPr id="3" name="Table 2">
            <a:extLst>
              <a:ext uri="{FF2B5EF4-FFF2-40B4-BE49-F238E27FC236}">
                <a16:creationId xmlns:a16="http://schemas.microsoft.com/office/drawing/2014/main" id="{F2FB41AC-9512-63B0-1460-888979D087AC}"/>
              </a:ext>
            </a:extLst>
          </p:cNvPr>
          <p:cNvGraphicFramePr>
            <a:graphicFrameLocks noGrp="1"/>
          </p:cNvGraphicFramePr>
          <p:nvPr>
            <p:extLst>
              <p:ext uri="{D42A27DB-BD31-4B8C-83A1-F6EECF244321}">
                <p14:modId xmlns:p14="http://schemas.microsoft.com/office/powerpoint/2010/main" val="1728519630"/>
              </p:ext>
            </p:extLst>
          </p:nvPr>
        </p:nvGraphicFramePr>
        <p:xfrm>
          <a:off x="362984" y="4691928"/>
          <a:ext cx="9253057" cy="1724747"/>
        </p:xfrm>
        <a:graphic>
          <a:graphicData uri="http://schemas.openxmlformats.org/drawingml/2006/table">
            <a:tbl>
              <a:tblPr firstRow="1" firstCol="1" bandRow="1">
                <a:tableStyleId>{8A107856-5554-42FB-B03E-39F5DBC370BA}</a:tableStyleId>
              </a:tblPr>
              <a:tblGrid>
                <a:gridCol w="1213956">
                  <a:extLst>
                    <a:ext uri="{9D8B030D-6E8A-4147-A177-3AD203B41FA5}">
                      <a16:colId xmlns:a16="http://schemas.microsoft.com/office/drawing/2014/main" val="4137195949"/>
                    </a:ext>
                  </a:extLst>
                </a:gridCol>
                <a:gridCol w="914400">
                  <a:extLst>
                    <a:ext uri="{9D8B030D-6E8A-4147-A177-3AD203B41FA5}">
                      <a16:colId xmlns:a16="http://schemas.microsoft.com/office/drawing/2014/main" val="849439195"/>
                    </a:ext>
                  </a:extLst>
                </a:gridCol>
                <a:gridCol w="1042988">
                  <a:extLst>
                    <a:ext uri="{9D8B030D-6E8A-4147-A177-3AD203B41FA5}">
                      <a16:colId xmlns:a16="http://schemas.microsoft.com/office/drawing/2014/main" val="1719874842"/>
                    </a:ext>
                  </a:extLst>
                </a:gridCol>
                <a:gridCol w="2043112">
                  <a:extLst>
                    <a:ext uri="{9D8B030D-6E8A-4147-A177-3AD203B41FA5}">
                      <a16:colId xmlns:a16="http://schemas.microsoft.com/office/drawing/2014/main" val="167730632"/>
                    </a:ext>
                  </a:extLst>
                </a:gridCol>
                <a:gridCol w="1600200">
                  <a:extLst>
                    <a:ext uri="{9D8B030D-6E8A-4147-A177-3AD203B41FA5}">
                      <a16:colId xmlns:a16="http://schemas.microsoft.com/office/drawing/2014/main" val="1252299351"/>
                    </a:ext>
                  </a:extLst>
                </a:gridCol>
                <a:gridCol w="514350">
                  <a:extLst>
                    <a:ext uri="{9D8B030D-6E8A-4147-A177-3AD203B41FA5}">
                      <a16:colId xmlns:a16="http://schemas.microsoft.com/office/drawing/2014/main" val="2201238092"/>
                    </a:ext>
                  </a:extLst>
                </a:gridCol>
                <a:gridCol w="1924051">
                  <a:extLst>
                    <a:ext uri="{9D8B030D-6E8A-4147-A177-3AD203B41FA5}">
                      <a16:colId xmlns:a16="http://schemas.microsoft.com/office/drawing/2014/main" val="1386445246"/>
                    </a:ext>
                  </a:extLst>
                </a:gridCol>
              </a:tblGrid>
              <a:tr h="0">
                <a:tc gridSpan="2">
                  <a:txBody>
                    <a:bodyPr/>
                    <a:lstStyle/>
                    <a:p>
                      <a:pPr>
                        <a:lnSpc>
                          <a:spcPts val="1100"/>
                        </a:lnSpc>
                        <a:buNone/>
                      </a:pPr>
                      <a:r>
                        <a:rPr lang="en-GB" sz="1200" kern="100" dirty="0">
                          <a:solidFill>
                            <a:schemeClr val="bg1"/>
                          </a:solidFill>
                          <a:effectLst/>
                          <a:latin typeface="+mn-lt"/>
                        </a:rPr>
                        <a:t>Operational Risks </a:t>
                      </a:r>
                    </a:p>
                    <a:p>
                      <a:pPr>
                        <a:lnSpc>
                          <a:spcPts val="1100"/>
                        </a:lnSpc>
                        <a:buNone/>
                      </a:pPr>
                      <a:r>
                        <a:rPr lang="en-GB" sz="1200" b="0" kern="100" dirty="0">
                          <a:solidFill>
                            <a:schemeClr val="bg1"/>
                          </a:solidFill>
                          <a:effectLst/>
                          <a:latin typeface="+mn-lt"/>
                        </a:rPr>
                        <a:t>Current Risk Score 20+ (n=83)</a:t>
                      </a:r>
                    </a:p>
                    <a:p>
                      <a:pPr>
                        <a:lnSpc>
                          <a:spcPts val="1100"/>
                        </a:lnSpc>
                        <a:buNone/>
                      </a:pPr>
                      <a:r>
                        <a:rPr lang="en-GB" sz="1200" b="0" kern="100" dirty="0">
                          <a:solidFill>
                            <a:schemeClr val="bg1"/>
                          </a:solidFill>
                          <a:effectLst/>
                          <a:latin typeface="+mn-lt"/>
                        </a:rPr>
                        <a:t>(Risk Type, No.)</a:t>
                      </a: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pPr marL="342900" lvl="0" indent="-342900">
                        <a:buFont typeface="Symbol" panose="05050102010706020507" pitchFamily="18" charset="2"/>
                        <a:buChar char=""/>
                      </a:pPr>
                      <a:endParaRPr dirty="0"/>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gridSpan="4">
                  <a:txBody>
                    <a:bodyPr/>
                    <a:lstStyle/>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rPr>
                        <a:t>A level below the Corporate Risk Register.</a:t>
                      </a:r>
                      <a:endParaRPr lang="en-GB" sz="1200" b="0" kern="100" dirty="0">
                        <a:solidFill>
                          <a:schemeClr val="bg1"/>
                        </a:solidFill>
                        <a:effectLst/>
                        <a:latin typeface="+mn-lt"/>
                        <a:ea typeface="+mn-ea"/>
                        <a:cs typeface="+mn-cs"/>
                      </a:endParaRPr>
                    </a:p>
                    <a:p>
                      <a:pPr marL="342900" lvl="0" indent="-180000" algn="l" defTabSz="685772" rtl="0" eaLnBrk="1" latinLnBrk="0" hangingPunct="1">
                        <a:lnSpc>
                          <a:spcPts val="1100"/>
                        </a:lnSpc>
                        <a:buFont typeface="Symbol" panose="05050102010706020507" pitchFamily="18" charset="2"/>
                        <a:buChar char=""/>
                      </a:pPr>
                      <a:r>
                        <a:rPr lang="en-GB" sz="1200" b="0" kern="100" dirty="0">
                          <a:solidFill>
                            <a:schemeClr val="bg1"/>
                          </a:solidFill>
                          <a:effectLst/>
                          <a:latin typeface="+mn-lt"/>
                          <a:ea typeface="+mn-ea"/>
                          <a:cs typeface="+mn-cs"/>
                        </a:rPr>
                        <a:t>All </a:t>
                      </a:r>
                      <a:r>
                        <a:rPr lang="en-GB" sz="1200" b="0" kern="100" dirty="0">
                          <a:solidFill>
                            <a:schemeClr val="bg1"/>
                          </a:solidFill>
                          <a:effectLst/>
                          <a:latin typeface="+mn-lt"/>
                        </a:rPr>
                        <a:t>service group risks rated 20+ which are not on the Corporate Risk Register or the Strategic Risk Register </a:t>
                      </a:r>
                      <a:endParaRPr lang="en-GB" sz="1200" dirty="0"/>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bg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9551" marR="39551" marT="0" marB="0" anchor="ctr"/>
                </a:tc>
                <a:tc>
                  <a:txBody>
                    <a:bodyPr/>
                    <a:lstStyle/>
                    <a:p>
                      <a:pPr marL="0" marR="0" lvl="0" indent="0" algn="ctr" defTabSz="685772" rtl="0" eaLnBrk="1" fontAlgn="auto" latinLnBrk="0" hangingPunct="1">
                        <a:lnSpc>
                          <a:spcPts val="1100"/>
                        </a:lnSpc>
                        <a:spcBef>
                          <a:spcPts val="0"/>
                        </a:spcBef>
                        <a:spcAft>
                          <a:spcPts val="0"/>
                        </a:spcAft>
                        <a:buClrTx/>
                        <a:buSzTx/>
                        <a:buFontTx/>
                        <a:buNone/>
                        <a:tabLst/>
                        <a:defRPr/>
                      </a:pPr>
                      <a:endParaRPr lang="en-GB" sz="1200" b="0" kern="100" dirty="0">
                        <a:solidFill>
                          <a:schemeClr val="bg1"/>
                        </a:solidFill>
                        <a:effectLst/>
                      </a:endParaRPr>
                    </a:p>
                    <a:p>
                      <a:pPr marL="0" lvl="0" indent="0">
                        <a:lnSpc>
                          <a:spcPts val="1100"/>
                        </a:lnSpc>
                        <a:buFont typeface="Symbol" panose="05050102010706020507" pitchFamily="18" charset="2"/>
                        <a:buNone/>
                      </a:pPr>
                      <a:r>
                        <a:rPr lang="en-GB" sz="1200" b="0" kern="100" dirty="0">
                          <a:solidFill>
                            <a:schemeClr val="bg1"/>
                          </a:solidFill>
                          <a:effectLst/>
                          <a:latin typeface="+mn-lt"/>
                        </a:rPr>
                        <a:t>Horizon 1 – ‘Here and now’</a:t>
                      </a:r>
                      <a:endParaRPr lang="en-GB" sz="1200" b="0" kern="100" dirty="0">
                        <a:solidFill>
                          <a:schemeClr val="bg1"/>
                        </a:solidFill>
                        <a:effectLst/>
                        <a:latin typeface="+mn-lt"/>
                        <a:ea typeface="Calibri" panose="020F0502020204030204" pitchFamily="34" charset="0"/>
                        <a:cs typeface="Times New Roman" panose="02020603050405020304" pitchFamily="18" charset="0"/>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965866480"/>
                  </a:ext>
                </a:extLst>
              </a:tr>
              <a:tr h="454745">
                <a:tc>
                  <a:txBody>
                    <a:bodyPr/>
                    <a:lstStyle/>
                    <a:p>
                      <a:pPr algn="ctr"/>
                      <a:r>
                        <a:rPr lang="en-GB" sz="1200" b="1" dirty="0">
                          <a:solidFill>
                            <a:schemeClr val="tx1"/>
                          </a:solidFill>
                        </a:rPr>
                        <a:t>Better Health for all</a:t>
                      </a: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1C7C7"/>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Improved patient safety </a:t>
                      </a:r>
                      <a:endParaRPr lang="en-GB" sz="1200" b="1" kern="1200" dirty="0">
                        <a:solidFill>
                          <a:schemeClr val="tx1"/>
                        </a:solidFill>
                        <a:latin typeface="+mn-lt"/>
                        <a:ea typeface="+mn-ea"/>
                        <a:cs typeface="+mn-cs"/>
                      </a:endParaRPr>
                    </a:p>
                  </a:txBody>
                  <a:tcPr marL="84406" marR="84406" marT="42203" marB="42203"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CAEEFB"/>
                    </a:solidFill>
                  </a:tcPr>
                </a:tc>
                <a:tc h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chemeClr val="tx1"/>
                        </a:solidFill>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CAEEFB"/>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Care is delivered in partnership</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A great place to work</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E1F4"/>
                    </a:solidFill>
                  </a:tcPr>
                </a:tc>
                <a:tc grid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rPr>
                        <a:t>Use every NHS £ wisely</a:t>
                      </a:r>
                      <a:endParaRPr lang="en-GB" sz="1200" b="1" kern="1200" dirty="0">
                        <a:solidFill>
                          <a:schemeClr val="tx1"/>
                        </a:solidFill>
                        <a:latin typeface="+mn-lt"/>
                        <a:ea typeface="+mn-ea"/>
                        <a:cs typeface="+mn-cs"/>
                      </a:endParaRPr>
                    </a:p>
                  </a:txBody>
                  <a:tcPr marL="39551" marR="39551"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D9F2D0"/>
                    </a:solidFill>
                  </a:tcPr>
                </a:tc>
                <a:tc hMerge="1">
                  <a:txBody>
                    <a:bodyPr/>
                    <a:lstStyle/>
                    <a:p>
                      <a:endParaRPr lang="en-GB"/>
                    </a:p>
                  </a:txBody>
                  <a:tcPr/>
                </a:tc>
                <a:extLst>
                  <a:ext uri="{0D108BD9-81ED-4DB2-BD59-A6C34878D82A}">
                    <a16:rowId xmlns:a16="http://schemas.microsoft.com/office/drawing/2014/main" val="2116707512"/>
                  </a:ext>
                </a:extLst>
              </a:tr>
              <a:tr h="759257">
                <a:tc>
                  <a:txBody>
                    <a:bodyPr/>
                    <a:lstStyle/>
                    <a:p>
                      <a:pPr>
                        <a:buNone/>
                      </a:pPr>
                      <a:endParaRPr lang="en-GB" sz="1200" b="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buNone/>
                      </a:pPr>
                      <a:r>
                        <a:rPr lang="en-GB" sz="1200" kern="100" dirty="0">
                          <a:effectLst/>
                          <a:latin typeface="+mn-lt"/>
                        </a:rPr>
                        <a:t>Patient Safety (2)</a:t>
                      </a:r>
                    </a:p>
                    <a:p>
                      <a:pPr>
                        <a:buNone/>
                      </a:pPr>
                      <a:r>
                        <a:rPr lang="en-GB" sz="1200" kern="100" dirty="0">
                          <a:effectLst/>
                          <a:latin typeface="+mn-lt"/>
                        </a:rPr>
                        <a:t>Medical Devices &amp; Equipment (11)</a:t>
                      </a: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buNone/>
                      </a:pP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1200" kern="100" dirty="0">
                          <a:effectLst/>
                          <a:latin typeface="+mn-lt"/>
                        </a:rPr>
                        <a:t>Environment, Estates &amp; Infrastructure (11)</a:t>
                      </a:r>
                    </a:p>
                    <a:p>
                      <a:pPr>
                        <a:buNone/>
                      </a:pPr>
                      <a:r>
                        <a:rPr lang="en-GB" sz="1200" kern="100" dirty="0">
                          <a:effectLst/>
                          <a:latin typeface="+mn-lt"/>
                        </a:rPr>
                        <a:t>Information Governance (1)</a:t>
                      </a: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1200" kern="100" dirty="0">
                          <a:effectLst/>
                          <a:latin typeface="+mn-lt"/>
                        </a:rPr>
                        <a:t>Workforce &amp; OD (14)</a:t>
                      </a:r>
                    </a:p>
                    <a:p>
                      <a:pPr>
                        <a:buNone/>
                      </a:pPr>
                      <a:r>
                        <a:rPr lang="en-GB" sz="1200" kern="100" dirty="0">
                          <a:effectLst/>
                          <a:latin typeface="+mn-lt"/>
                        </a:rPr>
                        <a:t>Sustainable Services (32)</a:t>
                      </a:r>
                      <a:endParaRPr lang="en-GB" sz="120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buNone/>
                      </a:pPr>
                      <a:r>
                        <a:rPr lang="en-GB" sz="1200" kern="100" dirty="0">
                          <a:effectLst/>
                          <a:latin typeface="+mn-lt"/>
                        </a:rPr>
                        <a:t>Compliance &amp; Legislation (5)</a:t>
                      </a:r>
                    </a:p>
                    <a:p>
                      <a:pPr>
                        <a:buNone/>
                      </a:pPr>
                      <a:r>
                        <a:rPr lang="en-GB" sz="1200" kern="100" dirty="0">
                          <a:effectLst/>
                          <a:latin typeface="+mn-lt"/>
                        </a:rPr>
                        <a:t>Financial Management (1)</a:t>
                      </a:r>
                    </a:p>
                    <a:p>
                      <a:pPr>
                        <a:buNone/>
                      </a:pPr>
                      <a:r>
                        <a:rPr lang="en-GB" sz="1200" kern="100" dirty="0">
                          <a:effectLst/>
                          <a:latin typeface="+mn-lt"/>
                        </a:rPr>
                        <a:t>Governance &amp; Assurance (4)</a:t>
                      </a:r>
                    </a:p>
                    <a:p>
                      <a:pPr>
                        <a:buNone/>
                      </a:pPr>
                      <a:r>
                        <a:rPr lang="en-GB" sz="1200" kern="100" dirty="0">
                          <a:effectLst/>
                          <a:latin typeface="+mn-lt"/>
                        </a:rPr>
                        <a:t>Health &amp; Safety (2)</a:t>
                      </a:r>
                      <a:endParaRPr lang="en-GB" sz="1000" b="0" kern="100" dirty="0">
                        <a:effectLst/>
                        <a:latin typeface="+mn-lt"/>
                        <a:ea typeface="Calibri" panose="020F0502020204030204" pitchFamily="34" charset="0"/>
                        <a:cs typeface="Times New Roman" panose="02020603050405020304" pitchFamily="18" charset="0"/>
                      </a:endParaRPr>
                    </a:p>
                  </a:txBody>
                  <a:tcPr marL="39551" marR="39551"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a:p>
                  </a:txBody>
                  <a:tcPr/>
                </a:tc>
                <a:extLst>
                  <a:ext uri="{0D108BD9-81ED-4DB2-BD59-A6C34878D82A}">
                    <a16:rowId xmlns:a16="http://schemas.microsoft.com/office/drawing/2014/main" val="2848633900"/>
                  </a:ext>
                </a:extLst>
              </a:tr>
            </a:tbl>
          </a:graphicData>
        </a:graphic>
      </p:graphicFrame>
      <p:sp>
        <p:nvSpPr>
          <p:cNvPr id="5" name="Slide Number Placeholder 4">
            <a:extLst>
              <a:ext uri="{FF2B5EF4-FFF2-40B4-BE49-F238E27FC236}">
                <a16:creationId xmlns:a16="http://schemas.microsoft.com/office/drawing/2014/main" id="{6C91A675-D4AE-D06F-C456-72C01DBF9D90}"/>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16</a:t>
            </a:r>
          </a:p>
        </p:txBody>
      </p:sp>
    </p:spTree>
    <p:extLst>
      <p:ext uri="{BB962C8B-B14F-4D97-AF65-F5344CB8AC3E}">
        <p14:creationId xmlns:p14="http://schemas.microsoft.com/office/powerpoint/2010/main" val="3707184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3CB69-14CF-6307-4589-A62D5B9EC1DE}"/>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7E00425F-A843-A06E-417A-D146EA77125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8" name="Content Placeholder 2">
            <a:extLst>
              <a:ext uri="{FF2B5EF4-FFF2-40B4-BE49-F238E27FC236}">
                <a16:creationId xmlns:a16="http://schemas.microsoft.com/office/drawing/2014/main" id="{24DFEF60-BE0F-E9AC-B686-8CCE45A5AC12}"/>
              </a:ext>
            </a:extLst>
          </p:cNvPr>
          <p:cNvSpPr>
            <a:spLocks noGrp="1"/>
          </p:cNvSpPr>
          <p:nvPr>
            <p:ph idx="1"/>
          </p:nvPr>
        </p:nvSpPr>
        <p:spPr>
          <a:xfrm>
            <a:off x="307975" y="693761"/>
            <a:ext cx="9290050" cy="952721"/>
          </a:xfrm>
        </p:spPr>
        <p:txBody>
          <a:bodyPr>
            <a:noAutofit/>
          </a:bodyPr>
          <a:lstStyle/>
          <a:p>
            <a:pPr marL="342885" lvl="1" indent="0">
              <a:spcAft>
                <a:spcPts val="600"/>
              </a:spcAft>
              <a:buNone/>
            </a:pPr>
            <a:r>
              <a:rPr lang="en-GB" sz="1200" dirty="0"/>
              <a:t>Our analysis of our risks tells us that the highest scoring risks, outside of financial and estates pressures, are predominantly clustered under Strategic Objective 2, which relates to quality, safety and patient outcomes. Within this, there are multiple strategic and corporate risks relating directly to:</a:t>
            </a:r>
          </a:p>
          <a:p>
            <a:pPr marL="1257300" lvl="2" indent="-342900">
              <a:spcAft>
                <a:spcPts val="600"/>
              </a:spcAft>
              <a:buFont typeface="Wingdings,Sans-Serif"/>
              <a:buChar char="§"/>
            </a:pPr>
            <a:r>
              <a:rPr lang="en-GB" sz="1200" dirty="0"/>
              <a:t>Timely access to care, including planned care, cancer pathways and urgent care</a:t>
            </a:r>
            <a:endParaRPr lang="en-US" sz="1200" dirty="0"/>
          </a:p>
          <a:p>
            <a:pPr marL="1257300" lvl="2" indent="-342900">
              <a:spcAft>
                <a:spcPts val="600"/>
              </a:spcAft>
              <a:buFont typeface="Wingdings"/>
              <a:buChar char="§"/>
            </a:pPr>
            <a:r>
              <a:rPr lang="en-GB" sz="1200" dirty="0"/>
              <a:t>Mental health services, including both service delivery and workforce capacity</a:t>
            </a:r>
          </a:p>
          <a:p>
            <a:pPr marL="1257300" lvl="2" indent="-342900">
              <a:spcAft>
                <a:spcPts val="600"/>
              </a:spcAft>
              <a:buFont typeface="Wingdings"/>
              <a:buChar char="§"/>
            </a:pPr>
            <a:r>
              <a:rPr lang="en-GB" sz="1200" dirty="0"/>
              <a:t>Maternity and neonatal services, highlighted as a specific area of concern</a:t>
            </a:r>
          </a:p>
          <a:p>
            <a:pPr marL="1257300" lvl="2" indent="-342900">
              <a:spcAft>
                <a:spcPts val="600"/>
              </a:spcAft>
              <a:buFont typeface="Wingdings"/>
              <a:buChar char="§"/>
            </a:pPr>
            <a:r>
              <a:rPr lang="en-GB" sz="1200" dirty="0"/>
              <a:t>Avoidable harm with reference to Healthcare associated infections, which remain a high scoring corporate risk</a:t>
            </a:r>
          </a:p>
          <a:p>
            <a:pPr marL="342885" lvl="1" indent="0">
              <a:spcAft>
                <a:spcPts val="600"/>
              </a:spcAft>
              <a:buNone/>
            </a:pPr>
            <a:r>
              <a:rPr lang="en-GB" sz="1200" dirty="0"/>
              <a:t>These themes appear repeatedly across both the Strategic Risk Register and the Corporate Risk Register, indicating that they are not isolated issues but sustained, system level risks that remain above tolerance despite mitigation. Focusing on these areas enables us to prioritise where there is both the greatest potential impact on patient outcomes and the strongest alignment with the Board’s identified risk hotspots, particularly around quality, safety and access.</a:t>
            </a:r>
          </a:p>
          <a:p>
            <a:pPr marL="0" indent="0">
              <a:spcBef>
                <a:spcPts val="600"/>
              </a:spcBef>
              <a:buNone/>
            </a:pPr>
            <a:endParaRPr lang="en-GB" sz="1200" dirty="0"/>
          </a:p>
        </p:txBody>
      </p:sp>
      <p:sp>
        <p:nvSpPr>
          <p:cNvPr id="2" name="Slide Number Placeholder 4">
            <a:extLst>
              <a:ext uri="{FF2B5EF4-FFF2-40B4-BE49-F238E27FC236}">
                <a16:creationId xmlns:a16="http://schemas.microsoft.com/office/drawing/2014/main" id="{DBD03C9F-44A9-1E7C-874D-88994FE7C78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15</a:t>
            </a:r>
          </a:p>
        </p:txBody>
      </p:sp>
      <p:sp>
        <p:nvSpPr>
          <p:cNvPr id="3" name="TextBox 2">
            <a:extLst>
              <a:ext uri="{FF2B5EF4-FFF2-40B4-BE49-F238E27FC236}">
                <a16:creationId xmlns:a16="http://schemas.microsoft.com/office/drawing/2014/main" id="{3E8ADC27-06D3-1657-D654-65F9B5AA65C5}"/>
              </a:ext>
            </a:extLst>
          </p:cNvPr>
          <p:cNvSpPr txBox="1"/>
          <p:nvPr/>
        </p:nvSpPr>
        <p:spPr>
          <a:xfrm>
            <a:off x="646352" y="385984"/>
            <a:ext cx="3103486" cy="307777"/>
          </a:xfrm>
          <a:prstGeom prst="rect">
            <a:avLst/>
          </a:prstGeom>
          <a:noFill/>
        </p:spPr>
        <p:txBody>
          <a:bodyPr wrap="square" rtlCol="0">
            <a:spAutoFit/>
          </a:bodyPr>
          <a:lstStyle/>
          <a:p>
            <a:r>
              <a:rPr lang="en-GB" sz="1400" b="1" dirty="0">
                <a:ea typeface="Verdana" panose="020B0604030504040204" pitchFamily="34" charset="0"/>
              </a:rPr>
              <a:t>Risk Areas of Focus</a:t>
            </a:r>
          </a:p>
        </p:txBody>
      </p:sp>
      <p:graphicFrame>
        <p:nvGraphicFramePr>
          <p:cNvPr id="4" name="Table 3">
            <a:extLst>
              <a:ext uri="{FF2B5EF4-FFF2-40B4-BE49-F238E27FC236}">
                <a16:creationId xmlns:a16="http://schemas.microsoft.com/office/drawing/2014/main" id="{1405A43D-0A0C-AA33-8E0C-7C2F02BAB1FD}"/>
              </a:ext>
            </a:extLst>
          </p:cNvPr>
          <p:cNvGraphicFramePr>
            <a:graphicFrameLocks noGrp="1"/>
          </p:cNvGraphicFramePr>
          <p:nvPr>
            <p:extLst>
              <p:ext uri="{D42A27DB-BD31-4B8C-83A1-F6EECF244321}">
                <p14:modId xmlns:p14="http://schemas.microsoft.com/office/powerpoint/2010/main" val="2773882370"/>
              </p:ext>
            </p:extLst>
          </p:nvPr>
        </p:nvGraphicFramePr>
        <p:xfrm>
          <a:off x="646351" y="3326178"/>
          <a:ext cx="8786407" cy="3156111"/>
        </p:xfrm>
        <a:graphic>
          <a:graphicData uri="http://schemas.openxmlformats.org/drawingml/2006/table">
            <a:tbl>
              <a:tblPr firstRow="1" bandRow="1">
                <a:tableStyleId>{5C22544A-7EE6-4342-B048-85BDC9FD1C3A}</a:tableStyleId>
              </a:tblPr>
              <a:tblGrid>
                <a:gridCol w="2178736">
                  <a:extLst>
                    <a:ext uri="{9D8B030D-6E8A-4147-A177-3AD203B41FA5}">
                      <a16:colId xmlns:a16="http://schemas.microsoft.com/office/drawing/2014/main" val="4097899335"/>
                    </a:ext>
                  </a:extLst>
                </a:gridCol>
                <a:gridCol w="2186770">
                  <a:extLst>
                    <a:ext uri="{9D8B030D-6E8A-4147-A177-3AD203B41FA5}">
                      <a16:colId xmlns:a16="http://schemas.microsoft.com/office/drawing/2014/main" val="3334704953"/>
                    </a:ext>
                  </a:extLst>
                </a:gridCol>
                <a:gridCol w="2182753">
                  <a:extLst>
                    <a:ext uri="{9D8B030D-6E8A-4147-A177-3AD203B41FA5}">
                      <a16:colId xmlns:a16="http://schemas.microsoft.com/office/drawing/2014/main" val="1834155800"/>
                    </a:ext>
                  </a:extLst>
                </a:gridCol>
                <a:gridCol w="2238148">
                  <a:extLst>
                    <a:ext uri="{9D8B030D-6E8A-4147-A177-3AD203B41FA5}">
                      <a16:colId xmlns:a16="http://schemas.microsoft.com/office/drawing/2014/main" val="813763327"/>
                    </a:ext>
                  </a:extLst>
                </a:gridCol>
              </a:tblGrid>
              <a:tr h="443717">
                <a:tc>
                  <a:txBody>
                    <a:bodyPr/>
                    <a:lstStyle/>
                    <a:p>
                      <a:pPr algn="ctr"/>
                      <a:r>
                        <a:rPr lang="en-GB" dirty="0"/>
                        <a:t>Timely Access to Care</a:t>
                      </a:r>
                    </a:p>
                  </a:txBody>
                  <a:tcPr anchor="ctr">
                    <a:lnR w="38100" cap="flat" cmpd="sng" algn="ctr">
                      <a:solidFill>
                        <a:schemeClr val="bg1"/>
                      </a:solidFill>
                      <a:prstDash val="solid"/>
                      <a:round/>
                      <a:headEnd type="none" w="med" len="med"/>
                      <a:tailEnd type="none" w="med" len="med"/>
                    </a:lnR>
                    <a:solidFill>
                      <a:srgbClr val="0E9FAF"/>
                    </a:solidFill>
                  </a:tcPr>
                </a:tc>
                <a:tc>
                  <a:txBody>
                    <a:bodyPr/>
                    <a:lstStyle/>
                    <a:p>
                      <a:pPr algn="ctr"/>
                      <a:r>
                        <a:rPr lang="en-GB" dirty="0"/>
                        <a:t>Mental Health Services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rgbClr val="0E9FAF"/>
                    </a:solidFill>
                  </a:tcPr>
                </a:tc>
                <a:tc>
                  <a:txBody>
                    <a:bodyPr/>
                    <a:lstStyle/>
                    <a:p>
                      <a:pPr algn="ctr"/>
                      <a:r>
                        <a:rPr lang="en-GB" dirty="0"/>
                        <a:t>Maternity and Neonatal Services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rgbClr val="0E9FAF"/>
                    </a:solidFill>
                  </a:tcPr>
                </a:tc>
                <a:tc>
                  <a:txBody>
                    <a:bodyPr/>
                    <a:lstStyle/>
                    <a:p>
                      <a:pPr algn="ctr"/>
                      <a:r>
                        <a:rPr lang="en-GB" dirty="0"/>
                        <a:t>Avoidable Harm (HCAI)</a:t>
                      </a:r>
                    </a:p>
                  </a:txBody>
                  <a:tcPr anchor="ctr">
                    <a:lnL w="38100" cap="flat" cmpd="sng" algn="ctr">
                      <a:solidFill>
                        <a:schemeClr val="bg1"/>
                      </a:solidFill>
                      <a:prstDash val="solid"/>
                      <a:round/>
                      <a:headEnd type="none" w="med" len="med"/>
                      <a:tailEnd type="none" w="med" len="med"/>
                    </a:lnL>
                    <a:solidFill>
                      <a:srgbClr val="0E9FAF"/>
                    </a:solidFill>
                  </a:tcPr>
                </a:tc>
                <a:extLst>
                  <a:ext uri="{0D108BD9-81ED-4DB2-BD59-A6C34878D82A}">
                    <a16:rowId xmlns:a16="http://schemas.microsoft.com/office/drawing/2014/main" val="1741780453"/>
                  </a:ext>
                </a:extLst>
              </a:tr>
              <a:tr h="2653191">
                <a:tc>
                  <a:txBody>
                    <a:bodyPr/>
                    <a:lstStyle/>
                    <a:p>
                      <a:pPr fontAlgn="t">
                        <a:lnSpc>
                          <a:spcPts val="1500"/>
                        </a:lnSpc>
                        <a:buNone/>
                      </a:pPr>
                      <a:r>
                        <a:rPr lang="en-GB" sz="1200" kern="1200" dirty="0">
                          <a:solidFill>
                            <a:schemeClr val="tx1"/>
                          </a:solidFill>
                          <a:latin typeface="+mn-lt"/>
                          <a:ea typeface="+mn-ea"/>
                          <a:cs typeface="+mn-cs"/>
                        </a:rPr>
                        <a:t>We are managing risks around access to timely care through a combination of urgent and planned care improvement programmes, delivery of strengthened performance trajectories and operational grip via the Delivery Unit to improve flow, reduce delays and increase capacity across the system</a:t>
                      </a:r>
                    </a:p>
                  </a:txBody>
                  <a:tcPr>
                    <a:lnR w="38100" cap="flat" cmpd="sng" algn="ctr">
                      <a:solidFill>
                        <a:schemeClr val="bg1"/>
                      </a:solidFill>
                      <a:prstDash val="solid"/>
                      <a:round/>
                      <a:headEnd type="none" w="med" len="med"/>
                      <a:tailEnd type="none" w="med" len="med"/>
                    </a:lnR>
                    <a:solidFill>
                      <a:schemeClr val="bg1">
                        <a:lumMod val="95000"/>
                      </a:schemeClr>
                    </a:solidFill>
                  </a:tcPr>
                </a:tc>
                <a:tc>
                  <a:txBody>
                    <a:bodyPr/>
                    <a:lstStyle/>
                    <a:p>
                      <a:pPr fontAlgn="t">
                        <a:lnSpc>
                          <a:spcPts val="1500"/>
                        </a:lnSpc>
                        <a:buNone/>
                      </a:pPr>
                      <a:r>
                        <a:rPr lang="en-GB" sz="1200" kern="1200" dirty="0">
                          <a:solidFill>
                            <a:schemeClr val="tx1"/>
                          </a:solidFill>
                          <a:latin typeface="+mn-lt"/>
                          <a:ea typeface="+mn-ea"/>
                          <a:cs typeface="+mn-cs"/>
                        </a:rPr>
                        <a:t>We are progressing our Mental Health Transformation Programme, focused on delivering a modern, integrated care model that strengthens prevention, improves access to psychological therapies and reduces reliance on crisis and inpatient care through improved community provision</a:t>
                      </a: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bg1">
                        <a:lumMod val="95000"/>
                      </a:schemeClr>
                    </a:solidFill>
                  </a:tcPr>
                </a:tc>
                <a:tc>
                  <a:txBody>
                    <a:bodyPr/>
                    <a:lstStyle/>
                    <a:p>
                      <a:pPr marL="0" lvl="0" indent="-1" algn="l" defTabSz="685772" rtl="0" eaLnBrk="1" fontAlgn="t" latinLnBrk="0" hangingPunct="1">
                        <a:lnSpc>
                          <a:spcPct val="90000"/>
                        </a:lnSpc>
                        <a:spcBef>
                          <a:spcPts val="375"/>
                        </a:spcBef>
                        <a:spcAft>
                          <a:spcPts val="600"/>
                        </a:spcAft>
                        <a:buFont typeface="Arial" panose="020B0604020202020204" pitchFamily="34" charset="0"/>
                        <a:buNone/>
                      </a:pPr>
                      <a:r>
                        <a:rPr lang="en-GB" sz="1200" kern="1200" dirty="0">
                          <a:solidFill>
                            <a:schemeClr val="tx1"/>
                          </a:solidFill>
                          <a:latin typeface="+mn-lt"/>
                          <a:ea typeface="+mn-ea"/>
                          <a:cs typeface="+mn-cs"/>
                        </a:rPr>
                        <a:t>We </a:t>
                      </a:r>
                      <a:r>
                        <a:rPr lang="en-GB" sz="1200" kern="1200">
                          <a:solidFill>
                            <a:schemeClr val="tx1"/>
                          </a:solidFill>
                          <a:latin typeface="+mn-lt"/>
                          <a:ea typeface="+mn-ea"/>
                          <a:cs typeface="+mn-cs"/>
                        </a:rPr>
                        <a:t>continues to </a:t>
                      </a:r>
                      <a:r>
                        <a:rPr lang="en-GB" sz="1200" kern="1200" dirty="0">
                          <a:solidFill>
                            <a:schemeClr val="tx1"/>
                          </a:solidFill>
                          <a:latin typeface="+mn-lt"/>
                          <a:ea typeface="+mn-ea"/>
                          <a:cs typeface="+mn-cs"/>
                        </a:rPr>
                        <a:t>actively manage maternity and neonatal risks through strengthened oversight, enhanced clinical governance and focused improvement actions, with particular attention to safety concerns and service sustainability. </a:t>
                      </a:r>
                    </a:p>
                    <a:p>
                      <a:pPr marL="0" lvl="0" indent="-1" algn="l" defTabSz="685772" rtl="0" eaLnBrk="1" fontAlgn="t" latinLnBrk="0" hangingPunct="1">
                        <a:lnSpc>
                          <a:spcPct val="90000"/>
                        </a:lnSpc>
                        <a:spcBef>
                          <a:spcPts val="375"/>
                        </a:spcBef>
                        <a:spcAft>
                          <a:spcPts val="600"/>
                        </a:spcAft>
                        <a:buFont typeface="Arial" panose="020B0604020202020204" pitchFamily="34" charset="0"/>
                        <a:buNone/>
                      </a:pPr>
                      <a:r>
                        <a:rPr lang="en-GB" sz="1200" kern="1200" dirty="0">
                          <a:solidFill>
                            <a:schemeClr val="tx1"/>
                          </a:solidFill>
                          <a:latin typeface="+mn-lt"/>
                          <a:ea typeface="+mn-ea"/>
                          <a:cs typeface="+mn-cs"/>
                        </a:rPr>
                        <a:t>In parallel, we are reviewing all the options and mitigations to the risks associated with the current two‑site model.</a:t>
                      </a: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bg1">
                        <a:lumMod val="95000"/>
                      </a:schemeClr>
                    </a:solidFill>
                  </a:tcPr>
                </a:tc>
                <a:tc>
                  <a:txBody>
                    <a:bodyPr/>
                    <a:lstStyle/>
                    <a:p>
                      <a:pPr marL="0" lvl="0" indent="-1" algn="l" defTabSz="685772" rtl="0" eaLnBrk="1" fontAlgn="t" latinLnBrk="0" hangingPunct="1">
                        <a:lnSpc>
                          <a:spcPct val="90000"/>
                        </a:lnSpc>
                        <a:spcBef>
                          <a:spcPts val="375"/>
                        </a:spcBef>
                        <a:spcAft>
                          <a:spcPts val="600"/>
                        </a:spcAft>
                        <a:buFont typeface="Arial" panose="020B0604020202020204" pitchFamily="34" charset="0"/>
                        <a:buNone/>
                      </a:pPr>
                      <a:r>
                        <a:rPr lang="en-GB" sz="1200" kern="1200" dirty="0">
                          <a:solidFill>
                            <a:schemeClr val="tx1"/>
                          </a:solidFill>
                          <a:latin typeface="+mn-lt"/>
                          <a:ea typeface="+mn-ea"/>
                          <a:cs typeface="+mn-cs"/>
                        </a:rPr>
                        <a:t>We are addressing HCAI risk through strengthened quality governance, enhanced incident learning and safety systems.</a:t>
                      </a:r>
                    </a:p>
                  </a:txBody>
                  <a:tcPr>
                    <a:lnL w="38100" cap="flat" cmpd="sng" algn="ctr">
                      <a:solidFill>
                        <a:schemeClr val="bg1"/>
                      </a:solidFill>
                      <a:prstDash val="solid"/>
                      <a:round/>
                      <a:headEnd type="none" w="med" len="med"/>
                      <a:tailEnd type="none" w="med" len="med"/>
                    </a:lnL>
                    <a:solidFill>
                      <a:schemeClr val="bg1">
                        <a:lumMod val="95000"/>
                      </a:schemeClr>
                    </a:solidFill>
                  </a:tcPr>
                </a:tc>
                <a:extLst>
                  <a:ext uri="{0D108BD9-81ED-4DB2-BD59-A6C34878D82A}">
                    <a16:rowId xmlns:a16="http://schemas.microsoft.com/office/drawing/2014/main" val="1291844042"/>
                  </a:ext>
                </a:extLst>
              </a:tr>
            </a:tbl>
          </a:graphicData>
        </a:graphic>
      </p:graphicFrame>
    </p:spTree>
    <p:extLst>
      <p:ext uri="{BB962C8B-B14F-4D97-AF65-F5344CB8AC3E}">
        <p14:creationId xmlns:p14="http://schemas.microsoft.com/office/powerpoint/2010/main" val="2694593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6390B29-4649-27AB-2C0F-3AEAE043D094}"/>
              </a:ext>
            </a:extLst>
          </p:cNvPr>
          <p:cNvPicPr>
            <a:picLocks noChangeAspect="1"/>
          </p:cNvPicPr>
          <p:nvPr/>
        </p:nvPicPr>
        <p:blipFill>
          <a:blip r:embed="rId2"/>
          <a:stretch>
            <a:fillRect/>
          </a:stretch>
        </p:blipFill>
        <p:spPr>
          <a:xfrm>
            <a:off x="7201882" y="441506"/>
            <a:ext cx="2249880" cy="906323"/>
          </a:xfrm>
          <a:prstGeom prst="rect">
            <a:avLst/>
          </a:prstGeom>
        </p:spPr>
      </p:pic>
      <p:pic>
        <p:nvPicPr>
          <p:cNvPr id="7" name="Picture 6">
            <a:extLst>
              <a:ext uri="{FF2B5EF4-FFF2-40B4-BE49-F238E27FC236}">
                <a16:creationId xmlns:a16="http://schemas.microsoft.com/office/drawing/2014/main" id="{03B05790-3B51-CC63-C413-8B53AC21CC49}"/>
              </a:ext>
            </a:extLst>
          </p:cNvPr>
          <p:cNvPicPr>
            <a:picLocks noChangeAspect="1"/>
          </p:cNvPicPr>
          <p:nvPr/>
        </p:nvPicPr>
        <p:blipFill>
          <a:blip r:embed="rId3">
            <a:alphaModFix amt="20000"/>
            <a:lum bright="40000" contrast="-40000"/>
          </a:blip>
          <a:srcRect l="39228" t="58256" r="-2"/>
          <a:stretch/>
        </p:blipFill>
        <p:spPr>
          <a:xfrm rot="10800000">
            <a:off x="4411997" y="3773945"/>
            <a:ext cx="5499948" cy="3084055"/>
          </a:xfrm>
          <a:prstGeom prst="rect">
            <a:avLst/>
          </a:prstGeom>
        </p:spPr>
      </p:pic>
      <p:grpSp>
        <p:nvGrpSpPr>
          <p:cNvPr id="13" name="Group 12">
            <a:extLst>
              <a:ext uri="{FF2B5EF4-FFF2-40B4-BE49-F238E27FC236}">
                <a16:creationId xmlns:a16="http://schemas.microsoft.com/office/drawing/2014/main" id="{0A0B2D31-F687-A0C9-A3A9-1C21D9FD8AA2}"/>
              </a:ext>
            </a:extLst>
          </p:cNvPr>
          <p:cNvGrpSpPr/>
          <p:nvPr/>
        </p:nvGrpSpPr>
        <p:grpSpPr>
          <a:xfrm>
            <a:off x="324455" y="5465698"/>
            <a:ext cx="9234048" cy="953973"/>
            <a:chOff x="355374" y="5264627"/>
            <a:chExt cx="9210180" cy="1174121"/>
          </a:xfrm>
        </p:grpSpPr>
        <p:grpSp>
          <p:nvGrpSpPr>
            <p:cNvPr id="23" name="Group 22">
              <a:extLst>
                <a:ext uri="{FF2B5EF4-FFF2-40B4-BE49-F238E27FC236}">
                  <a16:creationId xmlns:a16="http://schemas.microsoft.com/office/drawing/2014/main" id="{867222D2-9BB7-5780-B309-85E6AFA9B151}"/>
                </a:ext>
              </a:extLst>
            </p:cNvPr>
            <p:cNvGrpSpPr/>
            <p:nvPr/>
          </p:nvGrpSpPr>
          <p:grpSpPr>
            <a:xfrm>
              <a:off x="355374" y="5272582"/>
              <a:ext cx="4458462" cy="1165254"/>
              <a:chOff x="375266" y="5505619"/>
              <a:chExt cx="4458462" cy="1165254"/>
            </a:xfrm>
          </p:grpSpPr>
          <p:pic>
            <p:nvPicPr>
              <p:cNvPr id="24" name="Picture 23">
                <a:extLst>
                  <a:ext uri="{FF2B5EF4-FFF2-40B4-BE49-F238E27FC236}">
                    <a16:creationId xmlns:a16="http://schemas.microsoft.com/office/drawing/2014/main" id="{6E95062F-EB2C-E72A-5B50-EB00C29299F1}"/>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75266" y="5505619"/>
                <a:ext cx="2229809" cy="1165254"/>
              </a:xfrm>
              <a:prstGeom prst="rect">
                <a:avLst/>
              </a:prstGeom>
            </p:spPr>
          </p:pic>
          <p:pic>
            <p:nvPicPr>
              <p:cNvPr id="25" name="Picture 24">
                <a:extLst>
                  <a:ext uri="{FF2B5EF4-FFF2-40B4-BE49-F238E27FC236}">
                    <a16:creationId xmlns:a16="http://schemas.microsoft.com/office/drawing/2014/main" id="{D3F2B54A-2FE4-AFF1-19A0-EBA504EFE87B}"/>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2603919" y="5505619"/>
                <a:ext cx="2229809" cy="1165254"/>
              </a:xfrm>
              <a:prstGeom prst="rect">
                <a:avLst/>
              </a:prstGeom>
            </p:spPr>
          </p:pic>
        </p:grpSp>
        <p:pic>
          <p:nvPicPr>
            <p:cNvPr id="9" name="Picture 8">
              <a:extLst>
                <a:ext uri="{FF2B5EF4-FFF2-40B4-BE49-F238E27FC236}">
                  <a16:creationId xmlns:a16="http://schemas.microsoft.com/office/drawing/2014/main" id="{C9309730-32C6-C9AB-FF4F-846CC3E49A90}"/>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777415" y="5272580"/>
              <a:ext cx="2265074" cy="1165256"/>
            </a:xfrm>
            <a:prstGeom prst="rect">
              <a:avLst/>
            </a:prstGeom>
          </p:spPr>
        </p:pic>
        <p:pic>
          <p:nvPicPr>
            <p:cNvPr id="10" name="Picture 9">
              <a:extLst>
                <a:ext uri="{FF2B5EF4-FFF2-40B4-BE49-F238E27FC236}">
                  <a16:creationId xmlns:a16="http://schemas.microsoft.com/office/drawing/2014/main" id="{82B9AB20-E067-E557-3828-3A369D8AB658}"/>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6975890" y="5273492"/>
              <a:ext cx="2229809" cy="1165256"/>
            </a:xfrm>
            <a:prstGeom prst="rect">
              <a:avLst/>
            </a:prstGeom>
          </p:spPr>
        </p:pic>
        <p:pic>
          <p:nvPicPr>
            <p:cNvPr id="11" name="Picture 10">
              <a:extLst>
                <a:ext uri="{FF2B5EF4-FFF2-40B4-BE49-F238E27FC236}">
                  <a16:creationId xmlns:a16="http://schemas.microsoft.com/office/drawing/2014/main" id="{B0D34F75-C4CC-74B4-7D8A-BEE2F90B5EBB}"/>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l="-984" t="-1305" r="81640" b="1305"/>
            <a:stretch/>
          </p:blipFill>
          <p:spPr>
            <a:xfrm>
              <a:off x="9180414" y="5264627"/>
              <a:ext cx="385140" cy="1165256"/>
            </a:xfrm>
            <a:prstGeom prst="rect">
              <a:avLst/>
            </a:prstGeom>
          </p:spPr>
        </p:pic>
      </p:grpSp>
      <p:sp>
        <p:nvSpPr>
          <p:cNvPr id="4" name="Slide Number Placeholder 3">
            <a:extLst>
              <a:ext uri="{FF2B5EF4-FFF2-40B4-BE49-F238E27FC236}">
                <a16:creationId xmlns:a16="http://schemas.microsoft.com/office/drawing/2014/main" id="{F973C19D-F0DA-466D-737B-6B39C8CD1212}"/>
              </a:ext>
            </a:extLst>
          </p:cNvPr>
          <p:cNvSpPr>
            <a:spLocks noGrp="1"/>
          </p:cNvSpPr>
          <p:nvPr>
            <p:ph type="sldNum" sz="quarter" idx="12"/>
          </p:nvPr>
        </p:nvSpPr>
        <p:spPr>
          <a:xfrm>
            <a:off x="11833231" y="5680392"/>
            <a:ext cx="1810941" cy="296664"/>
          </a:xfrm>
        </p:spPr>
        <p:txBody>
          <a:bodyPr/>
          <a:lstStyle/>
          <a:p>
            <a:pPr defTabSz="371475">
              <a:defRPr/>
            </a:pPr>
            <a:fld id="{1B571774-39BD-4D3C-8315-35C0B43D4F9A}" type="slidenum">
              <a:rPr lang="en-GB">
                <a:solidFill>
                  <a:prstClr val="black">
                    <a:tint val="82000"/>
                  </a:prstClr>
                </a:solidFill>
                <a:latin typeface="Aptos" panose="02110004020202020204"/>
              </a:rPr>
              <a:pPr defTabSz="371475">
                <a:defRPr/>
              </a:pPr>
              <a:t>18</a:t>
            </a:fld>
            <a:endParaRPr lang="en-GB">
              <a:solidFill>
                <a:prstClr val="black">
                  <a:tint val="82000"/>
                </a:prstClr>
              </a:solidFill>
              <a:latin typeface="Aptos" panose="02110004020202020204"/>
            </a:endParaRPr>
          </a:p>
        </p:txBody>
      </p:sp>
      <p:sp>
        <p:nvSpPr>
          <p:cNvPr id="5" name="TextBox 4">
            <a:extLst>
              <a:ext uri="{FF2B5EF4-FFF2-40B4-BE49-F238E27FC236}">
                <a16:creationId xmlns:a16="http://schemas.microsoft.com/office/drawing/2014/main" id="{CBABB08C-ADA7-FDB7-3992-A7AE418363F2}"/>
              </a:ext>
            </a:extLst>
          </p:cNvPr>
          <p:cNvSpPr txBox="1"/>
          <p:nvPr/>
        </p:nvSpPr>
        <p:spPr>
          <a:xfrm>
            <a:off x="307975" y="399870"/>
            <a:ext cx="6722734" cy="594458"/>
          </a:xfrm>
          <a:prstGeom prst="rect">
            <a:avLst/>
          </a:prstGeom>
          <a:noFill/>
        </p:spPr>
        <p:txBody>
          <a:bodyPr wrap="square" rtlCol="0">
            <a:spAutoFit/>
          </a:bodyPr>
          <a:lstStyle/>
          <a:p>
            <a:pPr defTabSz="371475">
              <a:defRPr/>
            </a:pPr>
            <a:r>
              <a:rPr lang="en-GB" b="1" dirty="0">
                <a:solidFill>
                  <a:srgbClr val="834AAD"/>
                </a:solidFill>
                <a:latin typeface="Aptos Black" panose="020F0502020204030204" pitchFamily="34" charset="0"/>
              </a:rPr>
              <a:t>A POPULATION HEALTH FOCUSED ORGANISATION</a:t>
            </a:r>
          </a:p>
          <a:p>
            <a:pPr marL="232162" indent="-232162" defTabSz="371475">
              <a:buFontTx/>
              <a:buChar char="-"/>
              <a:defRPr/>
            </a:pPr>
            <a:endParaRPr lang="en-GB" sz="1463" dirty="0">
              <a:solidFill>
                <a:prstClr val="black"/>
              </a:solidFill>
              <a:latin typeface="Aptos" panose="02110004020202020204"/>
            </a:endParaRPr>
          </a:p>
        </p:txBody>
      </p:sp>
      <p:sp>
        <p:nvSpPr>
          <p:cNvPr id="3" name="TextBox 2">
            <a:extLst>
              <a:ext uri="{FF2B5EF4-FFF2-40B4-BE49-F238E27FC236}">
                <a16:creationId xmlns:a16="http://schemas.microsoft.com/office/drawing/2014/main" id="{5ACC34C6-B9A7-7280-74F6-CFEAA217E29A}"/>
              </a:ext>
            </a:extLst>
          </p:cNvPr>
          <p:cNvSpPr txBox="1"/>
          <p:nvPr/>
        </p:nvSpPr>
        <p:spPr>
          <a:xfrm>
            <a:off x="307975" y="697357"/>
            <a:ext cx="6893907" cy="646331"/>
          </a:xfrm>
          <a:prstGeom prst="rect">
            <a:avLst/>
          </a:prstGeom>
          <a:noFill/>
        </p:spPr>
        <p:txBody>
          <a:bodyPr wrap="square">
            <a:spAutoFit/>
          </a:bodyPr>
          <a:lstStyle/>
          <a:p>
            <a:pPr algn="just" defTabSz="371475">
              <a:spcBef>
                <a:spcPts val="244"/>
              </a:spcBef>
              <a:spcAft>
                <a:spcPts val="244"/>
              </a:spcAft>
              <a:defRPr/>
            </a:pPr>
            <a:r>
              <a:rPr lang="en-GB" sz="1200" dirty="0">
                <a:solidFill>
                  <a:prstClr val="black"/>
                </a:solidFill>
                <a:latin typeface="Aptos" panose="02110004020202020204"/>
              </a:rPr>
              <a:t>The Swansea Bay Population Health Strategic Plan (2023) – A Better Future for All – sets out how we and our partners will improve health and wellbeing while reducing inequalities. Our focus is on prevention and tackling the ‘causes of the causes’ of ill-health through whole-system, multi-sector</a:t>
            </a:r>
          </a:p>
        </p:txBody>
      </p:sp>
      <p:pic>
        <p:nvPicPr>
          <p:cNvPr id="36" name="Picture 35">
            <a:extLst>
              <a:ext uri="{FF2B5EF4-FFF2-40B4-BE49-F238E27FC236}">
                <a16:creationId xmlns:a16="http://schemas.microsoft.com/office/drawing/2014/main" id="{9CF64D97-0389-750A-EB20-EE9F433E8B0B}"/>
              </a:ext>
            </a:extLst>
          </p:cNvPr>
          <p:cNvPicPr>
            <a:picLocks noChangeAspect="1"/>
          </p:cNvPicPr>
          <p:nvPr/>
        </p:nvPicPr>
        <p:blipFill>
          <a:blip r:embed="rId5">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tretch>
            <a:fillRect/>
          </a:stretch>
        </p:blipFill>
        <p:spPr>
          <a:xfrm>
            <a:off x="2336392" y="6021918"/>
            <a:ext cx="893910" cy="377299"/>
          </a:xfrm>
          <a:prstGeom prst="rect">
            <a:avLst/>
          </a:prstGeom>
        </p:spPr>
      </p:pic>
      <p:pic>
        <p:nvPicPr>
          <p:cNvPr id="37" name="Picture 36">
            <a:extLst>
              <a:ext uri="{FF2B5EF4-FFF2-40B4-BE49-F238E27FC236}">
                <a16:creationId xmlns:a16="http://schemas.microsoft.com/office/drawing/2014/main" id="{7C99495E-0F19-5A98-3788-940BB1836DBB}"/>
              </a:ext>
            </a:extLst>
          </p:cNvPr>
          <p:cNvPicPr>
            <a:picLocks noChangeAspect="1"/>
          </p:cNvPicPr>
          <p:nvPr/>
        </p:nvPicPr>
        <p:blipFill rotWithShape="1">
          <a:blip r:embed="rId6">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b="20227"/>
          <a:stretch/>
        </p:blipFill>
        <p:spPr>
          <a:xfrm flipH="1">
            <a:off x="3660185" y="5765397"/>
            <a:ext cx="982021" cy="610672"/>
          </a:xfrm>
          <a:prstGeom prst="rect">
            <a:avLst/>
          </a:prstGeom>
        </p:spPr>
      </p:pic>
      <p:pic>
        <p:nvPicPr>
          <p:cNvPr id="38" name="Picture 37">
            <a:extLst>
              <a:ext uri="{FF2B5EF4-FFF2-40B4-BE49-F238E27FC236}">
                <a16:creationId xmlns:a16="http://schemas.microsoft.com/office/drawing/2014/main" id="{F4DDF7E8-C09B-D52A-8349-F7941C6140E8}"/>
              </a:ext>
            </a:extLst>
          </p:cNvPr>
          <p:cNvPicPr>
            <a:picLocks noChangeAspect="1"/>
          </p:cNvPicPr>
          <p:nvPr/>
        </p:nvPicPr>
        <p:blipFill>
          <a:blip r:embed="rId7">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tretch>
            <a:fillRect/>
          </a:stretch>
        </p:blipFill>
        <p:spPr>
          <a:xfrm>
            <a:off x="8609806" y="5919051"/>
            <a:ext cx="462240" cy="428515"/>
          </a:xfrm>
          <a:prstGeom prst="rect">
            <a:avLst/>
          </a:prstGeom>
        </p:spPr>
      </p:pic>
      <p:pic>
        <p:nvPicPr>
          <p:cNvPr id="39" name="Picture 38">
            <a:extLst>
              <a:ext uri="{FF2B5EF4-FFF2-40B4-BE49-F238E27FC236}">
                <a16:creationId xmlns:a16="http://schemas.microsoft.com/office/drawing/2014/main" id="{4553E514-CD5B-BC67-1B90-E8B2E19D0DFE}"/>
              </a:ext>
            </a:extLst>
          </p:cNvPr>
          <p:cNvPicPr>
            <a:picLocks noChangeAspect="1"/>
          </p:cNvPicPr>
          <p:nvPr/>
        </p:nvPicPr>
        <p:blipFill>
          <a:blip r:embed="rId8">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tretch>
            <a:fillRect/>
          </a:stretch>
        </p:blipFill>
        <p:spPr>
          <a:xfrm>
            <a:off x="5155977" y="5893646"/>
            <a:ext cx="358402" cy="424515"/>
          </a:xfrm>
          <a:prstGeom prst="rect">
            <a:avLst/>
          </a:prstGeom>
        </p:spPr>
      </p:pic>
      <p:pic>
        <p:nvPicPr>
          <p:cNvPr id="40" name="Picture 2" descr="Premium Vector | Family silhouettes parents with their ...">
            <a:extLst>
              <a:ext uri="{FF2B5EF4-FFF2-40B4-BE49-F238E27FC236}">
                <a16:creationId xmlns:a16="http://schemas.microsoft.com/office/drawing/2014/main" id="{2AE4E947-BBE3-56C1-EBA8-A531A8259C91}"/>
              </a:ext>
            </a:extLst>
          </p:cNvPr>
          <p:cNvPicPr>
            <a:picLocks noChangeAspect="1" noChangeArrowheads="1"/>
          </p:cNvPicPr>
          <p:nvPr/>
        </p:nvPicPr>
        <p:blipFill>
          <a:blip r:embed="rId9" cstate="hq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7201882" y="5827973"/>
            <a:ext cx="610672" cy="610672"/>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Children Silhouette&quot; Images – Browse 194 Stock Photos ...">
            <a:extLst>
              <a:ext uri="{FF2B5EF4-FFF2-40B4-BE49-F238E27FC236}">
                <a16:creationId xmlns:a16="http://schemas.microsoft.com/office/drawing/2014/main" id="{9158EF02-935B-750D-2269-CB720E01F745}"/>
              </a:ext>
            </a:extLst>
          </p:cNvPr>
          <p:cNvPicPr>
            <a:picLocks noChangeAspect="1" noChangeArrowheads="1"/>
          </p:cNvPicPr>
          <p:nvPr/>
        </p:nvPicPr>
        <p:blipFill>
          <a:blip r:embed="rId10" cstate="hq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5894607" y="5920751"/>
            <a:ext cx="946671" cy="533336"/>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8" descr="Mom Toddler Daughter Silhouette Images – Browse 2,086 Stock ...">
            <a:extLst>
              <a:ext uri="{FF2B5EF4-FFF2-40B4-BE49-F238E27FC236}">
                <a16:creationId xmlns:a16="http://schemas.microsoft.com/office/drawing/2014/main" id="{71F64D28-249D-66D0-0611-368E25A67A7C}"/>
              </a:ext>
            </a:extLst>
          </p:cNvPr>
          <p:cNvPicPr>
            <a:picLocks noChangeAspect="1" noChangeArrowheads="1"/>
          </p:cNvPicPr>
          <p:nvPr/>
        </p:nvPicPr>
        <p:blipFill>
          <a:blip r:embed="rId11" cstate="hq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flipH="1">
            <a:off x="1277421" y="5998770"/>
            <a:ext cx="503063" cy="3772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4A906E8-2D5E-88CD-C72D-54E0DEE89F43}"/>
              </a:ext>
            </a:extLst>
          </p:cNvPr>
          <p:cNvSpPr txBox="1"/>
          <p:nvPr/>
        </p:nvSpPr>
        <p:spPr>
          <a:xfrm>
            <a:off x="365192" y="3972497"/>
            <a:ext cx="9216353" cy="1804982"/>
          </a:xfrm>
          <a:prstGeom prst="rect">
            <a:avLst/>
          </a:prstGeom>
          <a:noFill/>
        </p:spPr>
        <p:txBody>
          <a:bodyPr wrap="square" lIns="74295" tIns="37148" rIns="74295" bIns="37148" anchor="t">
            <a:spAutoFit/>
          </a:bodyPr>
          <a:lstStyle/>
          <a:p>
            <a:pPr defTabSz="371475">
              <a:spcBef>
                <a:spcPts val="244"/>
              </a:spcBef>
              <a:spcAft>
                <a:spcPts val="244"/>
              </a:spcAft>
              <a:defRPr/>
            </a:pPr>
            <a:r>
              <a:rPr lang="en-GB" sz="1200" dirty="0">
                <a:solidFill>
                  <a:prstClr val="black"/>
                </a:solidFill>
                <a:latin typeface="Aptos" panose="02110004020202020204"/>
              </a:rPr>
              <a:t>The Health Board aims to add years to life, and healthy life to those years for all. We tackle our health inequities by guiding partnership whole system working on prevention and mitigation and in the health and care system  through the Core20PLUS5 approach. The most deprived 20% of the population (CORE 20) as well as Priority population groups with greater health needs (PLUS) are targeted on the top five preventable health conditions affecting the population. For adults, the five (5) conditions include cardiovascular and respiratory disease, maternity services, mental illness and cancers, and for children includes asthma, diabetes, epilepsy, mental and oral health. Smoking cessation is a priority for all the adult areas as it is a risk factor in all categories.</a:t>
            </a:r>
          </a:p>
          <a:p>
            <a:pPr algn="just" defTabSz="371475">
              <a:spcBef>
                <a:spcPts val="244"/>
              </a:spcBef>
              <a:spcAft>
                <a:spcPts val="244"/>
              </a:spcAft>
              <a:defRPr/>
            </a:pPr>
            <a:r>
              <a:rPr lang="en-GB" sz="1200" dirty="0">
                <a:solidFill>
                  <a:prstClr val="black"/>
                </a:solidFill>
                <a:latin typeface="Aptos" panose="02110004020202020204"/>
              </a:rPr>
              <a:t>The Population Health Committee has focused on ensuring the Strategy is implemented through priority areas by measurable actions and collaboration with directorates to embed it as a priority. </a:t>
            </a:r>
          </a:p>
          <a:p>
            <a:pPr algn="just" defTabSz="371475">
              <a:spcBef>
                <a:spcPts val="244"/>
              </a:spcBef>
              <a:spcAft>
                <a:spcPts val="244"/>
              </a:spcAft>
              <a:defRPr/>
            </a:pPr>
            <a:endParaRPr lang="en-GB" sz="975" dirty="0">
              <a:solidFill>
                <a:prstClr val="black"/>
              </a:solidFill>
              <a:latin typeface="Aptos" panose="02110004020202020204"/>
              <a:ea typeface="Verdana"/>
            </a:endParaRPr>
          </a:p>
        </p:txBody>
      </p:sp>
      <p:pic>
        <p:nvPicPr>
          <p:cNvPr id="14" name="Picture 13" descr="A graph of a person and person&#10;&#10;AI-generated content may be incorrect.">
            <a:extLst>
              <a:ext uri="{FF2B5EF4-FFF2-40B4-BE49-F238E27FC236}">
                <a16:creationId xmlns:a16="http://schemas.microsoft.com/office/drawing/2014/main" id="{AB48F713-E19F-0418-9467-15C31BEB27D0}"/>
              </a:ext>
            </a:extLst>
          </p:cNvPr>
          <p:cNvPicPr>
            <a:picLocks noChangeAspect="1"/>
          </p:cNvPicPr>
          <p:nvPr/>
        </p:nvPicPr>
        <p:blipFill>
          <a:blip r:embed="rId12"/>
          <a:stretch>
            <a:fillRect/>
          </a:stretch>
        </p:blipFill>
        <p:spPr>
          <a:xfrm>
            <a:off x="452749" y="1897052"/>
            <a:ext cx="3888846" cy="2088923"/>
          </a:xfrm>
          <a:prstGeom prst="rect">
            <a:avLst/>
          </a:prstGeom>
          <a:effectLst>
            <a:outerShdw blurRad="63500" sx="102000" sy="102000" algn="ctr" rotWithShape="0">
              <a:prstClr val="black">
                <a:alpha val="40000"/>
              </a:prstClr>
            </a:outerShdw>
          </a:effectLst>
        </p:spPr>
      </p:pic>
      <p:sp>
        <p:nvSpPr>
          <p:cNvPr id="15" name="TextBox 14">
            <a:extLst>
              <a:ext uri="{FF2B5EF4-FFF2-40B4-BE49-F238E27FC236}">
                <a16:creationId xmlns:a16="http://schemas.microsoft.com/office/drawing/2014/main" id="{AE9017F9-24E5-6547-53C8-2912B254F04E}"/>
              </a:ext>
            </a:extLst>
          </p:cNvPr>
          <p:cNvSpPr txBox="1"/>
          <p:nvPr/>
        </p:nvSpPr>
        <p:spPr>
          <a:xfrm>
            <a:off x="4616884" y="2383184"/>
            <a:ext cx="4649414" cy="1200329"/>
          </a:xfrm>
          <a:prstGeom prst="rect">
            <a:avLst/>
          </a:prstGeom>
          <a:noFill/>
        </p:spPr>
        <p:txBody>
          <a:bodyPr wrap="square">
            <a:spAutoFit/>
          </a:bodyPr>
          <a:lstStyle/>
          <a:p>
            <a:r>
              <a:rPr lang="en-GB" sz="1200" dirty="0">
                <a:solidFill>
                  <a:prstClr val="black"/>
                </a:solidFill>
                <a:latin typeface="Aptos" panose="02110004020202020204"/>
              </a:rPr>
              <a:t>This strategic focus is critical given the stark health inequalities in Swansea Bay; women in the most deprived areas live nearly 20 fewer healthy years than those in the least deprived and in men this difference is nearly 15 years. Neath Port Talbot and Swansea also have among the highest rates of premature cardiovascular deaths in Wales and the UK.</a:t>
            </a:r>
          </a:p>
        </p:txBody>
      </p:sp>
      <p:sp>
        <p:nvSpPr>
          <p:cNvPr id="12" name="TextBox 11">
            <a:extLst>
              <a:ext uri="{FF2B5EF4-FFF2-40B4-BE49-F238E27FC236}">
                <a16:creationId xmlns:a16="http://schemas.microsoft.com/office/drawing/2014/main" id="{7C69A750-ED65-81FB-2EE5-F1737E10F8E6}"/>
              </a:ext>
            </a:extLst>
          </p:cNvPr>
          <p:cNvSpPr txBox="1"/>
          <p:nvPr/>
        </p:nvSpPr>
        <p:spPr>
          <a:xfrm>
            <a:off x="295510" y="1250721"/>
            <a:ext cx="9216352" cy="646331"/>
          </a:xfrm>
          <a:prstGeom prst="rect">
            <a:avLst/>
          </a:prstGeom>
          <a:noFill/>
        </p:spPr>
        <p:txBody>
          <a:bodyPr wrap="square">
            <a:spAutoFit/>
          </a:bodyPr>
          <a:lstStyle/>
          <a:p>
            <a:r>
              <a:rPr lang="en-GB" sz="1200" dirty="0">
                <a:solidFill>
                  <a:prstClr val="black"/>
                </a:solidFill>
                <a:latin typeface="Aptos" panose="02110004020202020204"/>
              </a:rPr>
              <a:t>action. Grounded in the Marmot principles and the five World Health Organisation policy areas, the strategic plan aligns with our A Healthier Swansea Bay: Swansea Bay UHB Organisational Strategy, mapping directly to Strategic Objective 1: People of Swansea Bay live healthier, fairer and more prosperous lives and the four pillars are embedded throughout the whole Strategy. </a:t>
            </a:r>
          </a:p>
        </p:txBody>
      </p:sp>
      <p:sp>
        <p:nvSpPr>
          <p:cNvPr id="2" name="Slide Number Placeholder 4">
            <a:extLst>
              <a:ext uri="{FF2B5EF4-FFF2-40B4-BE49-F238E27FC236}">
                <a16:creationId xmlns:a16="http://schemas.microsoft.com/office/drawing/2014/main" id="{3CFA7108-4B4A-C8EC-95AF-E966560199A7}"/>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17</a:t>
            </a:r>
          </a:p>
        </p:txBody>
      </p:sp>
    </p:spTree>
    <p:extLst>
      <p:ext uri="{BB962C8B-B14F-4D97-AF65-F5344CB8AC3E}">
        <p14:creationId xmlns:p14="http://schemas.microsoft.com/office/powerpoint/2010/main" val="4023763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EF936-0D5D-7B32-A861-E15252133323}"/>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875782C8-DBCE-9D1B-0423-612839391CC9}"/>
              </a:ext>
            </a:extLst>
          </p:cNvPr>
          <p:cNvPicPr>
            <a:picLocks noChangeAspect="1"/>
          </p:cNvPicPr>
          <p:nvPr/>
        </p:nvPicPr>
        <p:blipFill>
          <a:blip r:embed="rId3">
            <a:alphaModFix amt="20000"/>
            <a:lum bright="40000" contrast="-40000"/>
          </a:blip>
          <a:srcRect l="39228" t="58256" r="-2"/>
          <a:stretch/>
        </p:blipFill>
        <p:spPr>
          <a:xfrm rot="10800000">
            <a:off x="4406051" y="3802689"/>
            <a:ext cx="5499948" cy="3084055"/>
          </a:xfrm>
          <a:prstGeom prst="rect">
            <a:avLst/>
          </a:prstGeom>
        </p:spPr>
      </p:pic>
      <p:sp>
        <p:nvSpPr>
          <p:cNvPr id="25" name="Rectangle 24">
            <a:extLst>
              <a:ext uri="{FF2B5EF4-FFF2-40B4-BE49-F238E27FC236}">
                <a16:creationId xmlns:a16="http://schemas.microsoft.com/office/drawing/2014/main" id="{130B3A5F-422C-D2AD-0C10-0C9B992B4C25}"/>
              </a:ext>
            </a:extLst>
          </p:cNvPr>
          <p:cNvSpPr/>
          <p:nvPr/>
        </p:nvSpPr>
        <p:spPr>
          <a:xfrm>
            <a:off x="0" y="1149451"/>
            <a:ext cx="9905999" cy="5745818"/>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F5528709-D507-0EFD-D134-A27E4902F6D4}"/>
              </a:ext>
            </a:extLst>
          </p:cNvPr>
          <p:cNvSpPr/>
          <p:nvPr/>
        </p:nvSpPr>
        <p:spPr>
          <a:xfrm>
            <a:off x="257168" y="448715"/>
            <a:ext cx="7489835" cy="343235"/>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742950">
              <a:lnSpc>
                <a:spcPct val="90000"/>
              </a:lnSpc>
              <a:defRPr/>
            </a:pPr>
            <a:r>
              <a:rPr lang="en-GB" b="1" dirty="0">
                <a:solidFill>
                  <a:srgbClr val="834AAD"/>
                </a:solidFill>
                <a:latin typeface="Aptos Black" panose="020F0502020204030204" pitchFamily="34" charset="0"/>
              </a:rPr>
              <a:t>POPULATION HEALTH PRIORITY AREAS FOR 2026/27</a:t>
            </a:r>
          </a:p>
        </p:txBody>
      </p:sp>
      <p:sp>
        <p:nvSpPr>
          <p:cNvPr id="2" name="TextBox 1">
            <a:extLst>
              <a:ext uri="{FF2B5EF4-FFF2-40B4-BE49-F238E27FC236}">
                <a16:creationId xmlns:a16="http://schemas.microsoft.com/office/drawing/2014/main" id="{87A7D01D-492A-D963-811E-B2813909B6BC}"/>
              </a:ext>
            </a:extLst>
          </p:cNvPr>
          <p:cNvSpPr txBox="1"/>
          <p:nvPr/>
        </p:nvSpPr>
        <p:spPr>
          <a:xfrm>
            <a:off x="307975" y="671188"/>
            <a:ext cx="9217025" cy="461665"/>
          </a:xfrm>
          <a:prstGeom prst="rect">
            <a:avLst/>
          </a:prstGeom>
          <a:noFill/>
        </p:spPr>
        <p:txBody>
          <a:bodyPr wrap="square">
            <a:spAutoFit/>
          </a:bodyPr>
          <a:lstStyle/>
          <a:p>
            <a:pPr algn="just" defTabSz="371475">
              <a:spcBef>
                <a:spcPts val="244"/>
              </a:spcBef>
              <a:spcAft>
                <a:spcPts val="244"/>
              </a:spcAft>
              <a:defRPr/>
            </a:pPr>
            <a:r>
              <a:rPr lang="en-GB" sz="1200" dirty="0">
                <a:solidFill>
                  <a:prstClr val="black"/>
                </a:solidFill>
                <a:latin typeface="Aptos" panose="02110004020202020204"/>
              </a:rPr>
              <a:t>Alongside delivery against our ambitions outlined in the Population Health Strategic Plan, the 2026/27 NHS planning guidance also draws attention to specific priority areas which include:</a:t>
            </a:r>
          </a:p>
        </p:txBody>
      </p:sp>
      <p:sp>
        <p:nvSpPr>
          <p:cNvPr id="6" name="TextBox 5">
            <a:extLst>
              <a:ext uri="{FF2B5EF4-FFF2-40B4-BE49-F238E27FC236}">
                <a16:creationId xmlns:a16="http://schemas.microsoft.com/office/drawing/2014/main" id="{DA87A18C-3C6E-D79A-BEA3-A997DBFD4BCD}"/>
              </a:ext>
            </a:extLst>
          </p:cNvPr>
          <p:cNvSpPr txBox="1"/>
          <p:nvPr/>
        </p:nvSpPr>
        <p:spPr>
          <a:xfrm>
            <a:off x="4899923" y="1112181"/>
            <a:ext cx="4728900" cy="2106347"/>
          </a:xfrm>
          <a:prstGeom prst="rect">
            <a:avLst/>
          </a:prstGeom>
          <a:noFill/>
        </p:spPr>
        <p:txBody>
          <a:bodyPr wrap="square" lIns="74295" tIns="37148" rIns="74295" bIns="37148" anchor="t">
            <a:spAutoFit/>
          </a:bodyPr>
          <a:lstStyle/>
          <a:p>
            <a:pPr defTabSz="371475">
              <a:defRPr/>
            </a:pPr>
            <a:r>
              <a:rPr lang="en-GB" sz="1200" b="1" dirty="0">
                <a:solidFill>
                  <a:schemeClr val="bg1"/>
                </a:solidFill>
                <a:latin typeface="Aptos" panose="02110004020202020204"/>
              </a:rPr>
              <a:t>Population Health Surveillance and Management </a:t>
            </a:r>
          </a:p>
          <a:p>
            <a:pPr marL="596503" lvl="1" indent="-139303" defTabSz="371475">
              <a:buFont typeface="Arial"/>
              <a:buChar char="•"/>
              <a:defRPr/>
            </a:pPr>
            <a:r>
              <a:rPr lang="en-GB" sz="1200" dirty="0">
                <a:solidFill>
                  <a:prstClr val="black"/>
                </a:solidFill>
                <a:latin typeface="Aptos" panose="02110004020202020204"/>
              </a:rPr>
              <a:t>Local intelligence captured through the State of the Population report will be used to inform the development of individual Clinical Service Plans.</a:t>
            </a:r>
          </a:p>
          <a:p>
            <a:pPr marL="596503" lvl="1" indent="-139303" defTabSz="371475">
              <a:buFont typeface="Arial"/>
              <a:buChar char="•"/>
              <a:defRPr/>
            </a:pPr>
            <a:r>
              <a:rPr lang="en-GB" sz="1200" dirty="0">
                <a:solidFill>
                  <a:prstClr val="black"/>
                </a:solidFill>
                <a:latin typeface="Aptos" panose="02110004020202020204"/>
              </a:rPr>
              <a:t>Continue to advocate for a data driven approach to  population health improvement tracking through the All-Wales Population Health Management guidance, whilst awaiting a national solution to access integrated patient-level datasets, on which to run tools such as segmentation and risk stratification and identify population groups for targeted, preventative intervention.</a:t>
            </a:r>
          </a:p>
        </p:txBody>
      </p:sp>
      <p:sp>
        <p:nvSpPr>
          <p:cNvPr id="7" name="TextBox 6">
            <a:extLst>
              <a:ext uri="{FF2B5EF4-FFF2-40B4-BE49-F238E27FC236}">
                <a16:creationId xmlns:a16="http://schemas.microsoft.com/office/drawing/2014/main" id="{6C22ED7D-8408-160E-4A7B-2E70E4B606C8}"/>
              </a:ext>
            </a:extLst>
          </p:cNvPr>
          <p:cNvSpPr txBox="1"/>
          <p:nvPr/>
        </p:nvSpPr>
        <p:spPr>
          <a:xfrm>
            <a:off x="244048" y="3016272"/>
            <a:ext cx="4825955" cy="2256388"/>
          </a:xfrm>
          <a:prstGeom prst="rect">
            <a:avLst/>
          </a:prstGeom>
          <a:noFill/>
        </p:spPr>
        <p:txBody>
          <a:bodyPr wrap="square" lIns="74295" tIns="37148" rIns="74295" bIns="37148" anchor="t">
            <a:spAutoFit/>
          </a:bodyPr>
          <a:lstStyle/>
          <a:p>
            <a:pPr defTabSz="371475">
              <a:defRPr/>
            </a:pPr>
            <a:r>
              <a:rPr lang="en-GB" sz="1200" b="1" dirty="0">
                <a:solidFill>
                  <a:schemeClr val="bg1"/>
                </a:solidFill>
                <a:latin typeface="Aptos" panose="02110004020202020204"/>
              </a:rPr>
              <a:t>Healthy weight and obesity</a:t>
            </a:r>
          </a:p>
          <a:p>
            <a:pPr marL="596503" lvl="1" indent="-139303" defTabSz="371475">
              <a:buFont typeface="Arial"/>
              <a:buChar char="•"/>
              <a:defRPr/>
            </a:pPr>
            <a:r>
              <a:rPr lang="en-GB" sz="1200" dirty="0">
                <a:solidFill>
                  <a:prstClr val="black"/>
                </a:solidFill>
                <a:latin typeface="Aptos" panose="02110004020202020204"/>
              </a:rPr>
              <a:t>Develop structures, goals and actions to progress the  collaborative approach across Neath Port Talbot and Swansea Public Service Boards (PSBs) on public food procurement to support food system improvements and healthier settings/ communities. </a:t>
            </a:r>
          </a:p>
          <a:p>
            <a:pPr marL="596503" lvl="1" indent="-139303" defTabSz="371475">
              <a:buFont typeface="Arial"/>
              <a:buChar char="•"/>
              <a:defRPr/>
            </a:pPr>
            <a:r>
              <a:rPr lang="en-GB" sz="1200" dirty="0">
                <a:solidFill>
                  <a:prstClr val="black"/>
                </a:solidFill>
                <a:latin typeface="Aptos" panose="02110004020202020204"/>
              </a:rPr>
              <a:t>Strengthen collaboration with partners to support early years interventions that promote healthy weight, including breastfeeding, physical activity and activity through play. </a:t>
            </a:r>
          </a:p>
          <a:p>
            <a:pPr marL="596503" lvl="1" indent="-139303" defTabSz="371475">
              <a:buFont typeface="Arial"/>
              <a:buChar char="•"/>
              <a:defRPr/>
            </a:pPr>
            <a:r>
              <a:rPr lang="en-GB" sz="1200" dirty="0">
                <a:solidFill>
                  <a:prstClr val="black"/>
                </a:solidFill>
                <a:latin typeface="Aptos" panose="02110004020202020204"/>
              </a:rPr>
              <a:t>Further develop delivery of Healthy Schools programmes to embed and sustain healthy behaviours in education settings. </a:t>
            </a:r>
          </a:p>
          <a:p>
            <a:pPr algn="just" defTabSz="371475">
              <a:defRPr/>
            </a:pPr>
            <a:endParaRPr lang="en-GB" sz="975" b="1" dirty="0">
              <a:solidFill>
                <a:prstClr val="black"/>
              </a:solidFill>
              <a:latin typeface="Aptos" panose="02110004020202020204"/>
            </a:endParaRPr>
          </a:p>
        </p:txBody>
      </p:sp>
      <p:sp>
        <p:nvSpPr>
          <p:cNvPr id="8" name="TextBox 7">
            <a:extLst>
              <a:ext uri="{FF2B5EF4-FFF2-40B4-BE49-F238E27FC236}">
                <a16:creationId xmlns:a16="http://schemas.microsoft.com/office/drawing/2014/main" id="{970A2305-D871-ABE1-E40B-76B1CDC51673}"/>
              </a:ext>
            </a:extLst>
          </p:cNvPr>
          <p:cNvSpPr txBox="1"/>
          <p:nvPr/>
        </p:nvSpPr>
        <p:spPr>
          <a:xfrm>
            <a:off x="244047" y="4984465"/>
            <a:ext cx="4776581" cy="1737015"/>
          </a:xfrm>
          <a:prstGeom prst="rect">
            <a:avLst/>
          </a:prstGeom>
          <a:noFill/>
        </p:spPr>
        <p:txBody>
          <a:bodyPr wrap="square" lIns="74295" tIns="37148" rIns="74295" bIns="37148" anchor="t">
            <a:spAutoFit/>
          </a:bodyPr>
          <a:lstStyle/>
          <a:p>
            <a:pPr defTabSz="371475">
              <a:defRPr/>
            </a:pPr>
            <a:r>
              <a:rPr lang="en-GB" sz="1200" b="1" dirty="0">
                <a:solidFill>
                  <a:schemeClr val="bg1"/>
                </a:solidFill>
                <a:latin typeface="Aptos" panose="02110004020202020204"/>
              </a:rPr>
              <a:t>Prevention</a:t>
            </a:r>
          </a:p>
          <a:p>
            <a:pPr marL="596503" lvl="1" indent="-139303" defTabSz="371475">
              <a:buFont typeface="Arial"/>
              <a:buChar char="•"/>
              <a:defRPr/>
            </a:pPr>
            <a:r>
              <a:rPr lang="en-GB" sz="1200" dirty="0">
                <a:solidFill>
                  <a:prstClr val="black"/>
                </a:solidFill>
                <a:latin typeface="Aptos" panose="02110004020202020204"/>
              </a:rPr>
              <a:t>Strengthen activity in primary and secondary prevention and health improvement. Through ensuring evidence-based prevention  actions in Primary care  (e.g. on hypertension)  we aim to achieve improved population health outcomes.</a:t>
            </a:r>
          </a:p>
          <a:p>
            <a:pPr marL="596503" lvl="1" indent="-139303" defTabSz="371475">
              <a:buFont typeface="Arial"/>
              <a:buChar char="•"/>
              <a:defRPr/>
            </a:pPr>
            <a:r>
              <a:rPr lang="en-GB" sz="1200" dirty="0">
                <a:solidFill>
                  <a:prstClr val="black"/>
                </a:solidFill>
                <a:latin typeface="Aptos" panose="02110004020202020204"/>
              </a:rPr>
              <a:t>Building sustainable tobacco control and weight management  services to meet present and future need.</a:t>
            </a:r>
          </a:p>
          <a:p>
            <a:pPr marL="596503" lvl="1" indent="-139303" defTabSz="371475">
              <a:buFont typeface="Arial"/>
              <a:buChar char="•"/>
              <a:defRPr/>
            </a:pPr>
            <a:r>
              <a:rPr lang="en-GB" sz="1200" dirty="0">
                <a:solidFill>
                  <a:prstClr val="black"/>
                </a:solidFill>
                <a:latin typeface="Aptos" panose="02110004020202020204"/>
              </a:rPr>
              <a:t>Work with schools and other partners in educational settings through a whole school approaches.</a:t>
            </a:r>
          </a:p>
        </p:txBody>
      </p:sp>
      <p:sp>
        <p:nvSpPr>
          <p:cNvPr id="9" name="TextBox 8">
            <a:extLst>
              <a:ext uri="{FF2B5EF4-FFF2-40B4-BE49-F238E27FC236}">
                <a16:creationId xmlns:a16="http://schemas.microsoft.com/office/drawing/2014/main" id="{0721A894-3428-5B59-BE45-57EAE8BA7E25}"/>
              </a:ext>
            </a:extLst>
          </p:cNvPr>
          <p:cNvSpPr txBox="1"/>
          <p:nvPr/>
        </p:nvSpPr>
        <p:spPr>
          <a:xfrm>
            <a:off x="307975" y="1132853"/>
            <a:ext cx="4762029" cy="1921681"/>
          </a:xfrm>
          <a:prstGeom prst="rect">
            <a:avLst/>
          </a:prstGeom>
          <a:noFill/>
        </p:spPr>
        <p:txBody>
          <a:bodyPr wrap="square" lIns="74295" tIns="37148" rIns="74295" bIns="37148" anchor="t">
            <a:spAutoFit/>
          </a:bodyPr>
          <a:lstStyle/>
          <a:p>
            <a:pPr defTabSz="371475">
              <a:defRPr/>
            </a:pPr>
            <a:r>
              <a:rPr lang="en-GB" sz="1200" b="1" dirty="0">
                <a:solidFill>
                  <a:schemeClr val="bg1"/>
                </a:solidFill>
                <a:latin typeface="Aptos" panose="02110004020202020204"/>
              </a:rPr>
              <a:t>Increase uptake and decrease inequity in Vaccinations and Screening </a:t>
            </a:r>
          </a:p>
          <a:p>
            <a:pPr marL="628650" lvl="1" indent="-171450" defTabSz="371475">
              <a:buFont typeface="Arial" panose="020B0604020202020204" pitchFamily="34" charset="0"/>
              <a:buChar char="•"/>
              <a:defRPr/>
            </a:pPr>
            <a:r>
              <a:rPr lang="en-GB" sz="1200" dirty="0">
                <a:solidFill>
                  <a:prstClr val="black"/>
                </a:solidFill>
                <a:latin typeface="Aptos" panose="02110004020202020204"/>
              </a:rPr>
              <a:t>Continue to improve vaccine accessibility through community‑based vaccination venues in lower‑uptake areas, particularly during winter, alongside home immunisations. We will work with Primary care and Public Health Wales on low uptake areas for both Cancer Screening and Vaccination, targeting those at highest risk. </a:t>
            </a:r>
          </a:p>
          <a:p>
            <a:pPr marL="628650" lvl="1" indent="-171450" defTabSz="371475">
              <a:buFont typeface="Arial" panose="020B0604020202020204" pitchFamily="34" charset="0"/>
              <a:buChar char="•"/>
              <a:defRPr/>
            </a:pPr>
            <a:r>
              <a:rPr lang="en-GB" sz="1200" dirty="0">
                <a:solidFill>
                  <a:prstClr val="black"/>
                </a:solidFill>
                <a:latin typeface="Aptos" panose="02110004020202020204"/>
              </a:rPr>
              <a:t>Investigate and target actions to understand and address non‑attendance for vaccination across the life course.</a:t>
            </a:r>
          </a:p>
        </p:txBody>
      </p:sp>
      <p:sp>
        <p:nvSpPr>
          <p:cNvPr id="11" name="TextBox 10">
            <a:extLst>
              <a:ext uri="{FF2B5EF4-FFF2-40B4-BE49-F238E27FC236}">
                <a16:creationId xmlns:a16="http://schemas.microsoft.com/office/drawing/2014/main" id="{288FB5C0-3917-AD7F-08BD-A5752A7809AE}"/>
              </a:ext>
            </a:extLst>
          </p:cNvPr>
          <p:cNvSpPr txBox="1"/>
          <p:nvPr/>
        </p:nvSpPr>
        <p:spPr>
          <a:xfrm>
            <a:off x="4899923" y="3154482"/>
            <a:ext cx="4762029" cy="3070137"/>
          </a:xfrm>
          <a:prstGeom prst="rect">
            <a:avLst/>
          </a:prstGeom>
          <a:noFill/>
        </p:spPr>
        <p:txBody>
          <a:bodyPr rot="0" spcFirstLastPara="0" vertOverflow="overflow" horzOverflow="overflow" vert="horz" wrap="square" lIns="74295" tIns="37148" rIns="74295" bIns="37148" numCol="1" spcCol="0" rtlCol="0" fromWordArt="0" anchor="t" anchorCtr="0" forceAA="0" compatLnSpc="1">
            <a:prstTxWarp prst="textNoShape">
              <a:avLst/>
            </a:prstTxWarp>
            <a:spAutoFit/>
          </a:bodyPr>
          <a:lstStyle/>
          <a:p>
            <a:pPr defTabSz="371475">
              <a:defRPr/>
            </a:pPr>
            <a:r>
              <a:rPr lang="en-GB" sz="1200" b="1" dirty="0">
                <a:solidFill>
                  <a:schemeClr val="bg1"/>
                </a:solidFill>
                <a:latin typeface="Aptos" panose="02110004020202020204"/>
              </a:rPr>
              <a:t>Tackling health inequalities</a:t>
            </a:r>
            <a:endParaRPr lang="en-US" sz="1200" b="1" dirty="0">
              <a:solidFill>
                <a:schemeClr val="bg1"/>
              </a:solidFill>
              <a:latin typeface="Aptos" panose="02110004020202020204"/>
            </a:endParaRPr>
          </a:p>
          <a:p>
            <a:pPr marL="596503" lvl="1" indent="-139303" defTabSz="371475">
              <a:buFont typeface="Arial"/>
              <a:buChar char="•"/>
              <a:defRPr/>
            </a:pPr>
            <a:r>
              <a:rPr lang="en-GB" sz="1200" dirty="0">
                <a:solidFill>
                  <a:prstClr val="black"/>
                </a:solidFill>
                <a:latin typeface="Aptos" panose="02110004020202020204"/>
              </a:rPr>
              <a:t>Delivery of a population health focused tool to support Clinical Services Planning  in addressing future need,  including prevention and  early intervention.</a:t>
            </a:r>
          </a:p>
          <a:p>
            <a:pPr marL="596503" lvl="1" indent="-139303" defTabSz="371475">
              <a:buFont typeface="Arial"/>
              <a:buChar char="•"/>
              <a:defRPr/>
            </a:pPr>
            <a:r>
              <a:rPr lang="en-GB" sz="1200" dirty="0">
                <a:solidFill>
                  <a:prstClr val="black"/>
                </a:solidFill>
                <a:latin typeface="Aptos" panose="02110004020202020204"/>
              </a:rPr>
              <a:t>Community by design will shift services closer to the patient.</a:t>
            </a:r>
          </a:p>
          <a:p>
            <a:pPr marL="596503" lvl="1" indent="-139303" defTabSz="371475">
              <a:buFont typeface="Arial"/>
              <a:buChar char="•"/>
              <a:defRPr/>
            </a:pPr>
            <a:r>
              <a:rPr lang="en-GB" sz="1200" dirty="0">
                <a:solidFill>
                  <a:prstClr val="black"/>
                </a:solidFill>
                <a:latin typeface="Aptos" panose="02110004020202020204"/>
              </a:rPr>
              <a:t>Working in partnership, strengthen our understanding of the health needs of inclusion health groups, map current services and set actions to enhance how services meet the needs of seldom heard/marginalised groups.</a:t>
            </a:r>
          </a:p>
          <a:p>
            <a:pPr marL="596503" lvl="1" indent="-139303" defTabSz="371475">
              <a:buFont typeface="Arial"/>
              <a:buChar char="•"/>
              <a:defRPr/>
            </a:pPr>
            <a:r>
              <a:rPr lang="en-GB" sz="1200" dirty="0">
                <a:solidFill>
                  <a:prstClr val="black"/>
                </a:solidFill>
                <a:latin typeface="Aptos" panose="02110004020202020204"/>
              </a:rPr>
              <a:t>Advocate and embed population health approaches by working with PSBs, local authorities, schools, communities and other partners, to include engaging with emerging Marmot Nation, Tata Steel, and ‘Clear Hold Build’ place initiatives.</a:t>
            </a:r>
          </a:p>
          <a:p>
            <a:pPr marL="139303" indent="-139303" defTabSz="371475">
              <a:buFont typeface="Arial"/>
              <a:buChar char="•"/>
              <a:defRPr/>
            </a:pPr>
            <a:endParaRPr lang="en-GB" sz="1200" dirty="0">
              <a:solidFill>
                <a:prstClr val="black"/>
              </a:solidFill>
              <a:latin typeface="Aptos" panose="02110004020202020204"/>
            </a:endParaRPr>
          </a:p>
          <a:p>
            <a:pPr algn="ctr" defTabSz="742950"/>
            <a:endParaRPr lang="en-GB" sz="1463" dirty="0">
              <a:solidFill>
                <a:prstClr val="black"/>
              </a:solidFill>
              <a:latin typeface="Aptos" panose="02110004020202020204"/>
            </a:endParaRPr>
          </a:p>
        </p:txBody>
      </p:sp>
      <p:sp>
        <p:nvSpPr>
          <p:cNvPr id="12" name="TextBox 11">
            <a:extLst>
              <a:ext uri="{FF2B5EF4-FFF2-40B4-BE49-F238E27FC236}">
                <a16:creationId xmlns:a16="http://schemas.microsoft.com/office/drawing/2014/main" id="{D11BF1D9-4EF0-F5ED-161F-02C3F187AF1D}"/>
              </a:ext>
            </a:extLst>
          </p:cNvPr>
          <p:cNvSpPr txBox="1"/>
          <p:nvPr/>
        </p:nvSpPr>
        <p:spPr>
          <a:xfrm>
            <a:off x="4952999" y="5725147"/>
            <a:ext cx="4694399" cy="998351"/>
          </a:xfrm>
          <a:prstGeom prst="rect">
            <a:avLst/>
          </a:prstGeom>
          <a:noFill/>
        </p:spPr>
        <p:txBody>
          <a:bodyPr rot="0" spcFirstLastPara="0" vertOverflow="overflow" horzOverflow="overflow" vert="horz" wrap="square" lIns="74295" tIns="37148" rIns="74295" bIns="37148" numCol="1" spcCol="0" rtlCol="0" fromWordArt="0" anchor="t" anchorCtr="0" forceAA="0" compatLnSpc="1">
            <a:prstTxWarp prst="textNoShape">
              <a:avLst/>
            </a:prstTxWarp>
            <a:spAutoFit/>
          </a:bodyPr>
          <a:lstStyle/>
          <a:p>
            <a:pPr defTabSz="371475">
              <a:defRPr/>
            </a:pPr>
            <a:r>
              <a:rPr lang="en-GB" sz="1200" b="1" dirty="0">
                <a:solidFill>
                  <a:schemeClr val="bg1"/>
                </a:solidFill>
                <a:latin typeface="Aptos" panose="02110004020202020204"/>
              </a:rPr>
              <a:t>Action across the life course</a:t>
            </a:r>
          </a:p>
          <a:p>
            <a:pPr marL="596503" lvl="1" indent="-139303" defTabSz="371475">
              <a:buFont typeface="Arial"/>
              <a:buChar char="•"/>
              <a:defRPr/>
            </a:pPr>
            <a:r>
              <a:rPr lang="en-GB" sz="1200" dirty="0">
                <a:solidFill>
                  <a:prstClr val="black"/>
                </a:solidFill>
                <a:latin typeface="Aptos" panose="02110004020202020204"/>
              </a:rPr>
              <a:t>Strengthen universal pre-natal and perinatal prevention and ensure coordinated early years support across maternity, health visiting and wider partners by using data to support and prioritise evidence-based actions.</a:t>
            </a:r>
          </a:p>
        </p:txBody>
      </p:sp>
      <p:pic>
        <p:nvPicPr>
          <p:cNvPr id="27" name="Picture 26">
            <a:extLst>
              <a:ext uri="{FF2B5EF4-FFF2-40B4-BE49-F238E27FC236}">
                <a16:creationId xmlns:a16="http://schemas.microsoft.com/office/drawing/2014/main" id="{0684F46D-D21B-2216-8ABD-5F44DAA98F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488" y="1944289"/>
            <a:ext cx="512994" cy="512994"/>
          </a:xfrm>
          <a:prstGeom prst="rect">
            <a:avLst/>
          </a:prstGeom>
        </p:spPr>
      </p:pic>
      <p:pic>
        <p:nvPicPr>
          <p:cNvPr id="29" name="Picture 28">
            <a:extLst>
              <a:ext uri="{FF2B5EF4-FFF2-40B4-BE49-F238E27FC236}">
                <a16:creationId xmlns:a16="http://schemas.microsoft.com/office/drawing/2014/main" id="{B422630F-0D1D-8D1F-DFF7-7123FF25F4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7974" y="3731979"/>
            <a:ext cx="536780" cy="536780"/>
          </a:xfrm>
          <a:prstGeom prst="rect">
            <a:avLst/>
          </a:prstGeom>
        </p:spPr>
      </p:pic>
      <p:pic>
        <p:nvPicPr>
          <p:cNvPr id="31" name="Picture 30">
            <a:extLst>
              <a:ext uri="{FF2B5EF4-FFF2-40B4-BE49-F238E27FC236}">
                <a16:creationId xmlns:a16="http://schemas.microsoft.com/office/drawing/2014/main" id="{CC88B46D-0D7E-7A76-C177-B582BC542A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0253" y="5599404"/>
            <a:ext cx="464490" cy="464490"/>
          </a:xfrm>
          <a:prstGeom prst="rect">
            <a:avLst/>
          </a:prstGeom>
        </p:spPr>
      </p:pic>
      <p:pic>
        <p:nvPicPr>
          <p:cNvPr id="33" name="Picture 32">
            <a:extLst>
              <a:ext uri="{FF2B5EF4-FFF2-40B4-BE49-F238E27FC236}">
                <a16:creationId xmlns:a16="http://schemas.microsoft.com/office/drawing/2014/main" id="{54FBC0CB-C65A-7FD1-B63C-3FA6B812A82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06757" y="4132188"/>
            <a:ext cx="464490" cy="464490"/>
          </a:xfrm>
          <a:prstGeom prst="rect">
            <a:avLst/>
          </a:prstGeom>
        </p:spPr>
      </p:pic>
      <p:pic>
        <p:nvPicPr>
          <p:cNvPr id="37" name="Picture 36">
            <a:extLst>
              <a:ext uri="{FF2B5EF4-FFF2-40B4-BE49-F238E27FC236}">
                <a16:creationId xmlns:a16="http://schemas.microsoft.com/office/drawing/2014/main" id="{6AECEE08-1924-D513-982C-AB67E886E74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70003" y="2077483"/>
            <a:ext cx="406349" cy="406349"/>
          </a:xfrm>
          <a:prstGeom prst="rect">
            <a:avLst/>
          </a:prstGeom>
        </p:spPr>
      </p:pic>
      <p:pic>
        <p:nvPicPr>
          <p:cNvPr id="39" name="Picture 38">
            <a:extLst>
              <a:ext uri="{FF2B5EF4-FFF2-40B4-BE49-F238E27FC236}">
                <a16:creationId xmlns:a16="http://schemas.microsoft.com/office/drawing/2014/main" id="{988BFC3B-8800-0514-1519-30E55A706E5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70003" y="6107901"/>
            <a:ext cx="433332" cy="433332"/>
          </a:xfrm>
          <a:prstGeom prst="rect">
            <a:avLst/>
          </a:prstGeom>
        </p:spPr>
      </p:pic>
      <p:sp>
        <p:nvSpPr>
          <p:cNvPr id="3" name="Slide Number Placeholder 4">
            <a:extLst>
              <a:ext uri="{FF2B5EF4-FFF2-40B4-BE49-F238E27FC236}">
                <a16:creationId xmlns:a16="http://schemas.microsoft.com/office/drawing/2014/main" id="{9474624A-CEF7-6863-519B-76CF4738B791}"/>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18</a:t>
            </a:r>
          </a:p>
        </p:txBody>
      </p:sp>
    </p:spTree>
    <p:extLst>
      <p:ext uri="{BB962C8B-B14F-4D97-AF65-F5344CB8AC3E}">
        <p14:creationId xmlns:p14="http://schemas.microsoft.com/office/powerpoint/2010/main" val="3875499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8DF4E6-2784-83CE-6F8C-3BE292791079}"/>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1EE7CB10-8CEB-1560-D80C-9ADDAF637FE7}"/>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19" name="Rectangle 18">
            <a:extLst>
              <a:ext uri="{FF2B5EF4-FFF2-40B4-BE49-F238E27FC236}">
                <a16:creationId xmlns:a16="http://schemas.microsoft.com/office/drawing/2014/main" id="{955DBCAE-CB14-B08C-BE67-A6FA39390862}"/>
              </a:ext>
            </a:extLst>
          </p:cNvPr>
          <p:cNvSpPr/>
          <p:nvPr/>
        </p:nvSpPr>
        <p:spPr>
          <a:xfrm>
            <a:off x="-10633" y="1252991"/>
            <a:ext cx="9921115" cy="5631983"/>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4E45F9A8-64B0-7FAB-8994-0C9F04638B59}"/>
              </a:ext>
            </a:extLst>
          </p:cNvPr>
          <p:cNvSpPr txBox="1"/>
          <p:nvPr/>
        </p:nvSpPr>
        <p:spPr>
          <a:xfrm>
            <a:off x="206704" y="369680"/>
            <a:ext cx="8937295"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QUALITY AND SAFETY</a:t>
            </a:r>
            <a:endParaRPr kumimoji="0" lang="en-GB" sz="1800" b="1" i="0" u="none" strike="noStrike" kern="1200" cap="none" spc="0" normalizeH="0" baseline="0" noProof="0" dirty="0">
              <a:ln>
                <a:noFill/>
              </a:ln>
              <a:solidFill>
                <a:srgbClr val="FF0000"/>
              </a:solidFill>
              <a:effectLst/>
              <a:uLnTx/>
              <a:uFillTx/>
              <a:latin typeface="Aptos Black" panose="020F0502020204030204" pitchFamily="34" charset="0"/>
              <a:ea typeface="+mn-ea"/>
              <a:cs typeface="+mn-cs"/>
            </a:endParaRPr>
          </a:p>
        </p:txBody>
      </p:sp>
      <p:sp>
        <p:nvSpPr>
          <p:cNvPr id="6" name="TextBox 5">
            <a:extLst>
              <a:ext uri="{FF2B5EF4-FFF2-40B4-BE49-F238E27FC236}">
                <a16:creationId xmlns:a16="http://schemas.microsoft.com/office/drawing/2014/main" id="{02F413F3-D04B-88FD-1D7C-4DE19C0EE9EB}"/>
              </a:ext>
            </a:extLst>
          </p:cNvPr>
          <p:cNvSpPr txBox="1"/>
          <p:nvPr/>
        </p:nvSpPr>
        <p:spPr>
          <a:xfrm>
            <a:off x="307975" y="631759"/>
            <a:ext cx="9281058"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solidFill>
                  <a:prstClr val="black"/>
                </a:solidFill>
                <a:latin typeface="Aptos" panose="02110004020202020204"/>
              </a:rPr>
              <a:t>Improving the quality and safety of our care remains an organisational priority as we continue delivering on our Duty of Quality and Candour. Through engagement with our communities and stakeholders, we have revised our Annual Quality report to better meet their needs.</a:t>
            </a:r>
            <a:endParaRPr lang="en-US" sz="1200" dirty="0">
              <a:solidFill>
                <a:prstClr val="black"/>
              </a:solidFill>
              <a:latin typeface="Aptos" panose="02110004020202020204"/>
            </a:endParaRPr>
          </a:p>
        </p:txBody>
      </p:sp>
      <p:sp>
        <p:nvSpPr>
          <p:cNvPr id="8" name="TextBox 7">
            <a:extLst>
              <a:ext uri="{FF2B5EF4-FFF2-40B4-BE49-F238E27FC236}">
                <a16:creationId xmlns:a16="http://schemas.microsoft.com/office/drawing/2014/main" id="{5B5735B9-37D5-B077-3B4B-156E6D40452E}"/>
              </a:ext>
            </a:extLst>
          </p:cNvPr>
          <p:cNvSpPr txBox="1"/>
          <p:nvPr/>
        </p:nvSpPr>
        <p:spPr>
          <a:xfrm>
            <a:off x="305098" y="1263286"/>
            <a:ext cx="4338804" cy="492443"/>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Aptos" panose="02110004020202020204"/>
                <a:ea typeface="+mn-ea"/>
                <a:cs typeface="Arial" panose="020B0604020202020204" pitchFamily="34" charset="0"/>
              </a:rPr>
              <a:t>Quality Governance &amp; Assurance</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solidFill>
                  <a:prstClr val="black"/>
                </a:solidFill>
                <a:latin typeface="Aptos" panose="02110004020202020204"/>
              </a:rPr>
              <a:t>	</a:t>
            </a:r>
            <a:endParaRPr kumimoji="0" lang="en-US" sz="1200" b="0"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Arial" panose="020B0604020202020204" pitchFamily="34" charset="0"/>
            </a:endParaRPr>
          </a:p>
        </p:txBody>
      </p:sp>
      <p:sp>
        <p:nvSpPr>
          <p:cNvPr id="10" name="TextBox 9">
            <a:extLst>
              <a:ext uri="{FF2B5EF4-FFF2-40B4-BE49-F238E27FC236}">
                <a16:creationId xmlns:a16="http://schemas.microsoft.com/office/drawing/2014/main" id="{037EAEDF-617F-AE6D-1AFB-0AD4489FB2D4}"/>
              </a:ext>
            </a:extLst>
          </p:cNvPr>
          <p:cNvSpPr txBox="1"/>
          <p:nvPr/>
        </p:nvSpPr>
        <p:spPr>
          <a:xfrm>
            <a:off x="827162" y="1473776"/>
            <a:ext cx="4241938" cy="830997"/>
          </a:xfrm>
          <a:prstGeom prst="rect">
            <a:avLst/>
          </a:prstGeom>
          <a:noFill/>
        </p:spPr>
        <p:txBody>
          <a:bodyPr wrap="square">
            <a:spAutoFit/>
          </a:bodyPr>
          <a:lstStyle/>
          <a:p>
            <a:pPr lvl="0">
              <a:defRPr/>
            </a:pPr>
            <a:r>
              <a:rPr lang="en-GB" sz="1200" dirty="0">
                <a:solidFill>
                  <a:prstClr val="black"/>
                </a:solidFill>
              </a:rPr>
              <a:t>Over the coming year, we will build on our work with the national Safe Care Partnership to develop our Quality Management System, including learning from Perinatal Services via the Wales-wide QMS prototype. </a:t>
            </a:r>
          </a:p>
        </p:txBody>
      </p:sp>
      <p:sp>
        <p:nvSpPr>
          <p:cNvPr id="20" name="TextBox 19">
            <a:extLst>
              <a:ext uri="{FF2B5EF4-FFF2-40B4-BE49-F238E27FC236}">
                <a16:creationId xmlns:a16="http://schemas.microsoft.com/office/drawing/2014/main" id="{DF962A6A-E1BF-388D-6672-1F42C1C04266}"/>
              </a:ext>
            </a:extLst>
          </p:cNvPr>
          <p:cNvSpPr txBox="1"/>
          <p:nvPr/>
        </p:nvSpPr>
        <p:spPr>
          <a:xfrm>
            <a:off x="5130243" y="1516815"/>
            <a:ext cx="4431270" cy="2123658"/>
          </a:xfrm>
          <a:prstGeom prst="rect">
            <a:avLst/>
          </a:prstGeom>
          <a:noFill/>
        </p:spPr>
        <p:txBody>
          <a:bodyPr wrap="square">
            <a:spAutoFit/>
          </a:bodyPr>
          <a:lstStyle/>
          <a:p>
            <a:pPr lvl="1">
              <a:defRPr/>
            </a:pPr>
            <a:r>
              <a:rPr lang="en-GB" sz="1200" dirty="0">
                <a:solidFill>
                  <a:prstClr val="black"/>
                </a:solidFill>
              </a:rPr>
              <a:t>Nationally reported incidents are submitted to NHS Performance and Improvement per guidance, with learning shared via quarterly Patient Safety Congress events. Over the next year, we will revise our processes to enhance learning at service and organisational levels. </a:t>
            </a:r>
          </a:p>
          <a:p>
            <a:pPr lvl="1">
              <a:defRPr/>
            </a:pPr>
            <a:r>
              <a:rPr lang="en-GB" sz="1200" dirty="0">
                <a:solidFill>
                  <a:prstClr val="black"/>
                </a:solidFill>
              </a:rPr>
              <a:t>Safety alerts are managed through the Once for Wales DATIX system, and we will work with the Welsh Risk Pool to strengthen the national system. </a:t>
            </a:r>
          </a:p>
          <a:p>
            <a:pPr lvl="1">
              <a:defRPr/>
            </a:pPr>
            <a:r>
              <a:rPr lang="en-GB" sz="1200" dirty="0">
                <a:solidFill>
                  <a:prstClr val="black"/>
                </a:solidFill>
              </a:rPr>
              <a:t>We continue to prevent deconditioning and have reduced inpatient falls to 3.7 per 100 bed days, well below the national average.</a:t>
            </a:r>
          </a:p>
        </p:txBody>
      </p:sp>
      <p:sp>
        <p:nvSpPr>
          <p:cNvPr id="24" name="TextBox 23">
            <a:extLst>
              <a:ext uri="{FF2B5EF4-FFF2-40B4-BE49-F238E27FC236}">
                <a16:creationId xmlns:a16="http://schemas.microsoft.com/office/drawing/2014/main" id="{596C3F7D-602C-4FA3-6CA3-96A17B55252E}"/>
              </a:ext>
            </a:extLst>
          </p:cNvPr>
          <p:cNvSpPr txBox="1"/>
          <p:nvPr/>
        </p:nvSpPr>
        <p:spPr>
          <a:xfrm>
            <a:off x="4953000" y="1263644"/>
            <a:ext cx="6038004" cy="307777"/>
          </a:xfrm>
          <a:prstGeom prst="rect">
            <a:avLst/>
          </a:prstGeom>
          <a:noFill/>
        </p:spPr>
        <p:txBody>
          <a:bodyPr wrap="square">
            <a:spAutoFit/>
          </a:bodyPr>
          <a:lstStyle/>
          <a:p>
            <a:pPr>
              <a:defRPr/>
            </a:pPr>
            <a:r>
              <a:rPr lang="en-GB" sz="1400" b="1" dirty="0">
                <a:solidFill>
                  <a:schemeClr val="bg1"/>
                </a:solidFill>
                <a:latin typeface="Aptos" panose="02110004020202020204"/>
                <a:cs typeface="Arial" panose="020B0604020202020204" pitchFamily="34" charset="0"/>
              </a:rPr>
              <a:t>Safety Systems &amp; Incident Learning</a:t>
            </a:r>
          </a:p>
        </p:txBody>
      </p:sp>
      <p:sp>
        <p:nvSpPr>
          <p:cNvPr id="27" name="TextBox 26">
            <a:extLst>
              <a:ext uri="{FF2B5EF4-FFF2-40B4-BE49-F238E27FC236}">
                <a16:creationId xmlns:a16="http://schemas.microsoft.com/office/drawing/2014/main" id="{188B3FFD-78A1-34F3-174A-FDD28E049672}"/>
              </a:ext>
            </a:extLst>
          </p:cNvPr>
          <p:cNvSpPr txBox="1"/>
          <p:nvPr/>
        </p:nvSpPr>
        <p:spPr>
          <a:xfrm>
            <a:off x="822665" y="2348849"/>
            <a:ext cx="4125839" cy="2015936"/>
          </a:xfrm>
          <a:prstGeom prst="rect">
            <a:avLst/>
          </a:prstGeom>
          <a:noFill/>
        </p:spPr>
        <p:txBody>
          <a:bodyPr wrap="square">
            <a:spAutoFit/>
          </a:bodyPr>
          <a:lstStyle/>
          <a:p>
            <a:pPr>
              <a:spcAft>
                <a:spcPts val="600"/>
              </a:spcAft>
              <a:defRPr/>
            </a:pPr>
            <a:r>
              <a:rPr lang="en-GB" sz="1200" dirty="0">
                <a:solidFill>
                  <a:prstClr val="black"/>
                </a:solidFill>
              </a:rPr>
              <a:t>The national Patient Experience Survey is used across services, with real-time data driving daily action on negative feedback. Over the past year, Welsh-medium feedback systems have been strengthened, with further improvements planned for 2026. Annual self-assessment against the People’s Experience Framework is underway, supported by an improvement plan. </a:t>
            </a:r>
          </a:p>
          <a:p>
            <a:pPr>
              <a:defRPr/>
            </a:pPr>
            <a:r>
              <a:rPr lang="en-GB" sz="1200" dirty="0">
                <a:solidFill>
                  <a:prstClr val="black"/>
                </a:solidFill>
              </a:rPr>
              <a:t>We prioritise Welsh-language care and plan to expand Welsh-medium clinical consultations in the More Than Just Words priority areas.</a:t>
            </a:r>
          </a:p>
        </p:txBody>
      </p:sp>
      <p:sp>
        <p:nvSpPr>
          <p:cNvPr id="29" name="TextBox 28">
            <a:extLst>
              <a:ext uri="{FF2B5EF4-FFF2-40B4-BE49-F238E27FC236}">
                <a16:creationId xmlns:a16="http://schemas.microsoft.com/office/drawing/2014/main" id="{C98A4284-1756-754B-5F60-875EA0530BC1}"/>
              </a:ext>
            </a:extLst>
          </p:cNvPr>
          <p:cNvSpPr txBox="1"/>
          <p:nvPr/>
        </p:nvSpPr>
        <p:spPr>
          <a:xfrm>
            <a:off x="344487" y="2175297"/>
            <a:ext cx="4078703" cy="307777"/>
          </a:xfrm>
          <a:prstGeom prst="rect">
            <a:avLst/>
          </a:prstGeom>
          <a:noFill/>
        </p:spPr>
        <p:txBody>
          <a:bodyPr wrap="square">
            <a:spAutoFit/>
          </a:bodyPr>
          <a:lstStyle/>
          <a:p>
            <a:pPr>
              <a:defRPr/>
            </a:pPr>
            <a:r>
              <a:rPr lang="en-US" sz="1400" b="1" dirty="0">
                <a:solidFill>
                  <a:schemeClr val="bg1"/>
                </a:solidFill>
                <a:latin typeface="Aptos" panose="02110004020202020204"/>
                <a:cs typeface="Arial" panose="020B0604020202020204" pitchFamily="34" charset="0"/>
              </a:rPr>
              <a:t>Patient Experience Requirements</a:t>
            </a:r>
            <a:endParaRPr lang="en-GB" sz="1400" b="1" dirty="0">
              <a:solidFill>
                <a:schemeClr val="bg1"/>
              </a:solidFill>
              <a:latin typeface="Aptos" panose="02110004020202020204"/>
              <a:cs typeface="Arial" panose="020B0604020202020204" pitchFamily="34" charset="0"/>
            </a:endParaRPr>
          </a:p>
        </p:txBody>
      </p:sp>
      <p:sp>
        <p:nvSpPr>
          <p:cNvPr id="31" name="TextBox 30">
            <a:extLst>
              <a:ext uri="{FF2B5EF4-FFF2-40B4-BE49-F238E27FC236}">
                <a16:creationId xmlns:a16="http://schemas.microsoft.com/office/drawing/2014/main" id="{D7E512FA-CC45-99CA-2F56-97FA44B1EA83}"/>
              </a:ext>
            </a:extLst>
          </p:cNvPr>
          <p:cNvSpPr txBox="1"/>
          <p:nvPr/>
        </p:nvSpPr>
        <p:spPr>
          <a:xfrm>
            <a:off x="765368" y="4697555"/>
            <a:ext cx="4259180" cy="1569660"/>
          </a:xfrm>
          <a:prstGeom prst="rect">
            <a:avLst/>
          </a:prstGeom>
          <a:noFill/>
        </p:spPr>
        <p:txBody>
          <a:bodyPr wrap="square">
            <a:spAutoFit/>
          </a:bodyPr>
          <a:lstStyle/>
          <a:p>
            <a:pPr lvl="0">
              <a:defRPr/>
            </a:pPr>
            <a:r>
              <a:rPr lang="en-GB" sz="1200" dirty="0">
                <a:solidFill>
                  <a:prstClr val="black"/>
                </a:solidFill>
              </a:rPr>
              <a:t>Concerns handling and learning will feature in the 25/26 Annual Quality Report. Compliance with the 30-day closure target has fallen to 54% as of 11.2.26. We are addressing overdue concerns, promoting early resolution, and centring the person through listening. </a:t>
            </a:r>
          </a:p>
          <a:p>
            <a:pPr lvl="0">
              <a:defRPr/>
            </a:pPr>
            <a:r>
              <a:rPr lang="en-GB" sz="1200" dirty="0">
                <a:solidFill>
                  <a:prstClr val="black"/>
                </a:solidFill>
              </a:rPr>
              <a:t>Looking forward, we will implement the new Listening to People framework from April 2026, focussing on early resolution and trauma informed responses.</a:t>
            </a:r>
          </a:p>
        </p:txBody>
      </p:sp>
      <p:sp>
        <p:nvSpPr>
          <p:cNvPr id="33" name="TextBox 32">
            <a:extLst>
              <a:ext uri="{FF2B5EF4-FFF2-40B4-BE49-F238E27FC236}">
                <a16:creationId xmlns:a16="http://schemas.microsoft.com/office/drawing/2014/main" id="{BA7BDB5A-A7AB-C628-8AA9-2A773517C319}"/>
              </a:ext>
            </a:extLst>
          </p:cNvPr>
          <p:cNvSpPr txBox="1"/>
          <p:nvPr/>
        </p:nvSpPr>
        <p:spPr>
          <a:xfrm>
            <a:off x="297351" y="4276097"/>
            <a:ext cx="4125839" cy="523220"/>
          </a:xfrm>
          <a:prstGeom prst="rect">
            <a:avLst/>
          </a:prstGeom>
          <a:noFill/>
        </p:spPr>
        <p:txBody>
          <a:bodyPr wrap="square">
            <a:spAutoFit/>
          </a:bodyPr>
          <a:lstStyle/>
          <a:p>
            <a:pPr marR="0" lvl="0" indent="0" fontAlgn="auto">
              <a:lnSpc>
                <a:spcPct val="100000"/>
              </a:lnSpc>
              <a:spcBef>
                <a:spcPts val="0"/>
              </a:spcBef>
              <a:spcAft>
                <a:spcPts val="0"/>
              </a:spcAft>
              <a:buClrTx/>
              <a:buSzTx/>
              <a:buFontTx/>
              <a:buNone/>
              <a:tabLst/>
              <a:defRPr/>
            </a:pPr>
            <a:r>
              <a:rPr lang="en-US" sz="1400" b="1" dirty="0">
                <a:solidFill>
                  <a:schemeClr val="bg1"/>
                </a:solidFill>
                <a:latin typeface="Aptos" panose="02110004020202020204"/>
                <a:cs typeface="Arial" panose="020B0604020202020204" pitchFamily="34" charset="0"/>
              </a:rPr>
              <a:t>Concerns, Complaints &amp; Redress – “Listening to People” (from April 2026)</a:t>
            </a:r>
            <a:endParaRPr lang="en-GB" sz="1400" b="1" dirty="0">
              <a:solidFill>
                <a:schemeClr val="bg1"/>
              </a:solidFill>
              <a:latin typeface="Aptos" panose="02110004020202020204"/>
              <a:cs typeface="Arial" panose="020B0604020202020204" pitchFamily="34" charset="0"/>
            </a:endParaRPr>
          </a:p>
        </p:txBody>
      </p:sp>
      <p:sp>
        <p:nvSpPr>
          <p:cNvPr id="41" name="TextBox 40">
            <a:extLst>
              <a:ext uri="{FF2B5EF4-FFF2-40B4-BE49-F238E27FC236}">
                <a16:creationId xmlns:a16="http://schemas.microsoft.com/office/drawing/2014/main" id="{6ADBF29A-C2CE-1B18-22F7-3E46CFEF302D}"/>
              </a:ext>
            </a:extLst>
          </p:cNvPr>
          <p:cNvSpPr txBox="1"/>
          <p:nvPr/>
        </p:nvSpPr>
        <p:spPr>
          <a:xfrm>
            <a:off x="5612299" y="4020744"/>
            <a:ext cx="3976734" cy="646331"/>
          </a:xfrm>
          <a:prstGeom prst="rect">
            <a:avLst/>
          </a:prstGeom>
          <a:noFill/>
        </p:spPr>
        <p:txBody>
          <a:bodyPr wrap="square">
            <a:spAutoFit/>
          </a:bodyPr>
          <a:lstStyle/>
          <a:p>
            <a:pPr lvl="0">
              <a:defRPr/>
            </a:pPr>
            <a:r>
              <a:rPr lang="en-GB" sz="1200" dirty="0">
                <a:solidFill>
                  <a:prstClr val="black"/>
                </a:solidFill>
              </a:rPr>
              <a:t>We will continue to develop Quality Improvement skills across our teams so that we can make positive changes to our care at every level.</a:t>
            </a:r>
            <a:endParaRPr lang="en-US" sz="1200" dirty="0">
              <a:solidFill>
                <a:prstClr val="black"/>
              </a:solidFill>
              <a:highlight>
                <a:srgbClr val="FFFF00"/>
              </a:highlight>
              <a:cs typeface="Arial" panose="020B0604020202020204" pitchFamily="34" charset="0"/>
            </a:endParaRPr>
          </a:p>
        </p:txBody>
      </p:sp>
      <p:sp>
        <p:nvSpPr>
          <p:cNvPr id="43" name="TextBox 42">
            <a:extLst>
              <a:ext uri="{FF2B5EF4-FFF2-40B4-BE49-F238E27FC236}">
                <a16:creationId xmlns:a16="http://schemas.microsoft.com/office/drawing/2014/main" id="{9A8A4BC4-2EFD-6C39-C299-D2855BDDE8A2}"/>
              </a:ext>
            </a:extLst>
          </p:cNvPr>
          <p:cNvSpPr txBox="1"/>
          <p:nvPr/>
        </p:nvSpPr>
        <p:spPr>
          <a:xfrm>
            <a:off x="4948504" y="3793534"/>
            <a:ext cx="6334124" cy="307777"/>
          </a:xfrm>
          <a:prstGeom prst="rect">
            <a:avLst/>
          </a:prstGeom>
          <a:noFill/>
        </p:spPr>
        <p:txBody>
          <a:bodyPr wrap="square">
            <a:spAutoFit/>
          </a:bodyPr>
          <a:lstStyle/>
          <a:p>
            <a:pPr marR="0" lvl="0" indent="0" fontAlgn="auto">
              <a:lnSpc>
                <a:spcPct val="100000"/>
              </a:lnSpc>
              <a:spcBef>
                <a:spcPts val="0"/>
              </a:spcBef>
              <a:spcAft>
                <a:spcPts val="0"/>
              </a:spcAft>
              <a:buClrTx/>
              <a:buSzTx/>
              <a:buFontTx/>
              <a:buNone/>
              <a:tabLst/>
              <a:defRPr/>
            </a:pPr>
            <a:r>
              <a:rPr lang="en-US" sz="1400" b="1" dirty="0">
                <a:solidFill>
                  <a:schemeClr val="bg1"/>
                </a:solidFill>
                <a:latin typeface="Aptos" panose="02110004020202020204"/>
                <a:cs typeface="Arial" panose="020B0604020202020204" pitchFamily="34" charset="0"/>
              </a:rPr>
              <a:t>Workforce, Safety &amp; Culture</a:t>
            </a:r>
          </a:p>
        </p:txBody>
      </p:sp>
      <p:sp>
        <p:nvSpPr>
          <p:cNvPr id="22" name="Double Bracket 21">
            <a:extLst>
              <a:ext uri="{FF2B5EF4-FFF2-40B4-BE49-F238E27FC236}">
                <a16:creationId xmlns:a16="http://schemas.microsoft.com/office/drawing/2014/main" id="{0A604891-B091-FA24-F34A-949DAF5FBFC5}"/>
              </a:ext>
            </a:extLst>
          </p:cNvPr>
          <p:cNvSpPr/>
          <p:nvPr/>
        </p:nvSpPr>
        <p:spPr>
          <a:xfrm>
            <a:off x="5169005" y="4805996"/>
            <a:ext cx="4259180" cy="1222530"/>
          </a:xfrm>
          <a:prstGeom prst="bracketPair">
            <a:avLst/>
          </a:prstGeom>
          <a:solidFill>
            <a:srgbClr val="FFFFFF">
              <a:alpha val="3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00"/>
              </a:solidFill>
            </a:endParaRPr>
          </a:p>
        </p:txBody>
      </p:sp>
      <p:graphicFrame>
        <p:nvGraphicFramePr>
          <p:cNvPr id="47" name="Table 46">
            <a:extLst>
              <a:ext uri="{FF2B5EF4-FFF2-40B4-BE49-F238E27FC236}">
                <a16:creationId xmlns:a16="http://schemas.microsoft.com/office/drawing/2014/main" id="{0A939633-6217-C699-C9C5-DFBF7655D063}"/>
              </a:ext>
            </a:extLst>
          </p:cNvPr>
          <p:cNvGraphicFramePr>
            <a:graphicFrameLocks noGrp="1"/>
          </p:cNvGraphicFramePr>
          <p:nvPr>
            <p:extLst>
              <p:ext uri="{D42A27DB-BD31-4B8C-83A1-F6EECF244321}">
                <p14:modId xmlns:p14="http://schemas.microsoft.com/office/powerpoint/2010/main" val="1324317532"/>
              </p:ext>
            </p:extLst>
          </p:nvPr>
        </p:nvGraphicFramePr>
        <p:xfrm>
          <a:off x="5270009" y="4928696"/>
          <a:ext cx="4093705" cy="1005840"/>
        </p:xfrm>
        <a:graphic>
          <a:graphicData uri="http://schemas.openxmlformats.org/drawingml/2006/table">
            <a:tbl>
              <a:tblPr firstRow="1" bandRow="1">
                <a:tableStyleId>{5C22544A-7EE6-4342-B048-85BDC9FD1C3A}</a:tableStyleId>
              </a:tblPr>
              <a:tblGrid>
                <a:gridCol w="1316105">
                  <a:extLst>
                    <a:ext uri="{9D8B030D-6E8A-4147-A177-3AD203B41FA5}">
                      <a16:colId xmlns:a16="http://schemas.microsoft.com/office/drawing/2014/main" val="3567217006"/>
                    </a:ext>
                  </a:extLst>
                </a:gridCol>
                <a:gridCol w="2777600">
                  <a:extLst>
                    <a:ext uri="{9D8B030D-6E8A-4147-A177-3AD203B41FA5}">
                      <a16:colId xmlns:a16="http://schemas.microsoft.com/office/drawing/2014/main" val="1342934338"/>
                    </a:ext>
                  </a:extLst>
                </a:gridCol>
              </a:tblGrid>
              <a:tr h="370840">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Aptos" panose="02110004020202020204"/>
                          <a:ea typeface="+mn-ea"/>
                          <a:cs typeface="Arial" panose="020B0604020202020204" pitchFamily="34" charset="0"/>
                        </a:rPr>
                        <a:t>Year‑1 Delivery Expectations (2026/27)</a:t>
                      </a:r>
                      <a:r>
                        <a:rPr lang="en-GB" sz="1200" b="1" kern="1200" dirty="0">
                          <a:solidFill>
                            <a:schemeClr val="tx1"/>
                          </a:solidFill>
                          <a:latin typeface="Aptos" panose="02110004020202020204"/>
                          <a:ea typeface="+mn-ea"/>
                          <a:cs typeface="Arial" panose="020B0604020202020204" pitchFamily="34" charset="0"/>
                        </a:rPr>
                        <a:t> :</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dirty="0">
                          <a:ln>
                            <a:noFill/>
                          </a:ln>
                          <a:solidFill>
                            <a:schemeClr val="tx1"/>
                          </a:solidFill>
                          <a:effectLst/>
                          <a:uLnTx/>
                          <a:uFillTx/>
                          <a:latin typeface="Aptos" panose="02110004020202020204"/>
                          <a:ea typeface="+mn-ea"/>
                          <a:cs typeface="+mn-cs"/>
                        </a:rPr>
                        <a:t>From April 2026, we will implement revised concerns processes by building staff awareness and skills, reducing overdue concerns, and promoting early resolution.</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35556365"/>
                  </a:ext>
                </a:extLst>
              </a:tr>
            </a:tbl>
          </a:graphicData>
        </a:graphic>
      </p:graphicFrame>
      <p:pic>
        <p:nvPicPr>
          <p:cNvPr id="30" name="Picture 29">
            <a:extLst>
              <a:ext uri="{FF2B5EF4-FFF2-40B4-BE49-F238E27FC236}">
                <a16:creationId xmlns:a16="http://schemas.microsoft.com/office/drawing/2014/main" id="{3B123762-8171-0FC0-7450-E29B07E896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992" y="2831811"/>
            <a:ext cx="476687" cy="476687"/>
          </a:xfrm>
          <a:prstGeom prst="rect">
            <a:avLst/>
          </a:prstGeom>
        </p:spPr>
      </p:pic>
      <p:pic>
        <p:nvPicPr>
          <p:cNvPr id="34" name="Picture 33">
            <a:extLst>
              <a:ext uri="{FF2B5EF4-FFF2-40B4-BE49-F238E27FC236}">
                <a16:creationId xmlns:a16="http://schemas.microsoft.com/office/drawing/2014/main" id="{42898176-E0F3-43EE-3CF5-162BF27014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75250" y="2113814"/>
            <a:ext cx="470069" cy="470069"/>
          </a:xfrm>
          <a:prstGeom prst="rect">
            <a:avLst/>
          </a:prstGeom>
        </p:spPr>
      </p:pic>
      <p:pic>
        <p:nvPicPr>
          <p:cNvPr id="38" name="Picture 37">
            <a:extLst>
              <a:ext uri="{FF2B5EF4-FFF2-40B4-BE49-F238E27FC236}">
                <a16:creationId xmlns:a16="http://schemas.microsoft.com/office/drawing/2014/main" id="{ECCF8B51-34A7-B927-D9A3-A98CE3FDD24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4992" y="5215538"/>
            <a:ext cx="377822" cy="377822"/>
          </a:xfrm>
          <a:prstGeom prst="rect">
            <a:avLst/>
          </a:prstGeom>
        </p:spPr>
      </p:pic>
      <p:pic>
        <p:nvPicPr>
          <p:cNvPr id="40" name="Picture 39">
            <a:extLst>
              <a:ext uri="{FF2B5EF4-FFF2-40B4-BE49-F238E27FC236}">
                <a16:creationId xmlns:a16="http://schemas.microsoft.com/office/drawing/2014/main" id="{026D5B58-5456-4AA4-520A-B86FF9D2B2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5542" y="1559729"/>
            <a:ext cx="380952" cy="380952"/>
          </a:xfrm>
          <a:prstGeom prst="rect">
            <a:avLst/>
          </a:prstGeom>
        </p:spPr>
      </p:pic>
      <p:pic>
        <p:nvPicPr>
          <p:cNvPr id="44" name="Picture 43">
            <a:extLst>
              <a:ext uri="{FF2B5EF4-FFF2-40B4-BE49-F238E27FC236}">
                <a16:creationId xmlns:a16="http://schemas.microsoft.com/office/drawing/2014/main" id="{3C6FDCDE-85CD-F001-0E2D-9D839BE7673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31048" y="4162607"/>
            <a:ext cx="375100" cy="375100"/>
          </a:xfrm>
          <a:prstGeom prst="rect">
            <a:avLst/>
          </a:prstGeom>
        </p:spPr>
      </p:pic>
      <p:sp>
        <p:nvSpPr>
          <p:cNvPr id="2" name="Slide Number Placeholder 4">
            <a:extLst>
              <a:ext uri="{FF2B5EF4-FFF2-40B4-BE49-F238E27FC236}">
                <a16:creationId xmlns:a16="http://schemas.microsoft.com/office/drawing/2014/main" id="{1CC51CB0-4A42-7E7B-C2CD-D55A726BF8F2}"/>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19</a:t>
            </a:r>
          </a:p>
        </p:txBody>
      </p:sp>
    </p:spTree>
    <p:extLst>
      <p:ext uri="{BB962C8B-B14F-4D97-AF65-F5344CB8AC3E}">
        <p14:creationId xmlns:p14="http://schemas.microsoft.com/office/powerpoint/2010/main" val="2866122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F64CC91-E90D-88CC-0B44-D6FEF940114C}"/>
              </a:ext>
            </a:extLst>
          </p:cNvPr>
          <p:cNvPicPr>
            <a:picLocks noChangeAspect="1"/>
          </p:cNvPicPr>
          <p:nvPr/>
        </p:nvPicPr>
        <p:blipFill>
          <a:blip r:embed="rId3">
            <a:alphaModFix amt="20000"/>
            <a:lum bright="40000" contrast="-40000"/>
          </a:blip>
          <a:srcRect l="39228" t="58256" r="-2"/>
          <a:stretch/>
        </p:blipFill>
        <p:spPr>
          <a:xfrm rot="10800000">
            <a:off x="4448126" y="3747411"/>
            <a:ext cx="5076875" cy="2846820"/>
          </a:xfrm>
          <a:prstGeom prst="rect">
            <a:avLst/>
          </a:prstGeom>
        </p:spPr>
      </p:pic>
      <p:sp>
        <p:nvSpPr>
          <p:cNvPr id="5" name="Slide Number Placeholder 4">
            <a:extLst>
              <a:ext uri="{FF2B5EF4-FFF2-40B4-BE49-F238E27FC236}">
                <a16:creationId xmlns:a16="http://schemas.microsoft.com/office/drawing/2014/main" id="{47897FEB-88B9-958C-D78E-29B9B87BA6EE}"/>
              </a:ext>
            </a:extLst>
          </p:cNvPr>
          <p:cNvSpPr>
            <a:spLocks noGrp="1"/>
          </p:cNvSpPr>
          <p:nvPr>
            <p:ph type="sldNum" sz="quarter" idx="12"/>
          </p:nvPr>
        </p:nvSpPr>
        <p:spPr/>
        <p:txBody>
          <a:bodyPr/>
          <a:lstStyle/>
          <a:p>
            <a:pPr defTabSz="422041"/>
            <a:r>
              <a:rPr lang="en-GB" dirty="0">
                <a:solidFill>
                  <a:prstClr val="black">
                    <a:tint val="82000"/>
                  </a:prstClr>
                </a:solidFill>
                <a:latin typeface="Aptos" panose="02110004020202020204"/>
              </a:rPr>
              <a:t>3</a:t>
            </a:r>
          </a:p>
        </p:txBody>
      </p:sp>
      <p:sp>
        <p:nvSpPr>
          <p:cNvPr id="6" name="TextBox 5">
            <a:extLst>
              <a:ext uri="{FF2B5EF4-FFF2-40B4-BE49-F238E27FC236}">
                <a16:creationId xmlns:a16="http://schemas.microsoft.com/office/drawing/2014/main" id="{FAD3E938-53E1-6EA3-42F0-8350C91F6524}"/>
              </a:ext>
            </a:extLst>
          </p:cNvPr>
          <p:cNvSpPr txBox="1"/>
          <p:nvPr/>
        </p:nvSpPr>
        <p:spPr>
          <a:xfrm>
            <a:off x="698989" y="649648"/>
            <a:ext cx="4888774" cy="348109"/>
          </a:xfrm>
          <a:prstGeom prst="rect">
            <a:avLst/>
          </a:prstGeom>
          <a:noFill/>
        </p:spPr>
        <p:txBody>
          <a:bodyPr wrap="square" rtlCol="0">
            <a:spAutoFit/>
          </a:bodyPr>
          <a:lstStyle/>
          <a:p>
            <a:pPr algn="just" defTabSz="422041"/>
            <a:r>
              <a:rPr lang="en-GB" sz="1662" b="1" dirty="0">
                <a:solidFill>
                  <a:srgbClr val="834AAD"/>
                </a:solidFill>
                <a:latin typeface="Aptos Black" panose="020F0502020204030204" pitchFamily="34" charset="0"/>
              </a:rPr>
              <a:t>CONTENTS</a:t>
            </a:r>
            <a:endParaRPr lang="en-GB" sz="1350" b="1" dirty="0">
              <a:solidFill>
                <a:srgbClr val="FF0000"/>
              </a:solidFill>
              <a:latin typeface="Aptos Black" panose="020F0502020204030204" pitchFamily="34" charset="0"/>
            </a:endParaRPr>
          </a:p>
        </p:txBody>
      </p:sp>
      <p:graphicFrame>
        <p:nvGraphicFramePr>
          <p:cNvPr id="3" name="Table 2">
            <a:extLst>
              <a:ext uri="{FF2B5EF4-FFF2-40B4-BE49-F238E27FC236}">
                <a16:creationId xmlns:a16="http://schemas.microsoft.com/office/drawing/2014/main" id="{500B8AF1-0476-20AF-5DC4-44F909BC8C5A}"/>
              </a:ext>
            </a:extLst>
          </p:cNvPr>
          <p:cNvGraphicFramePr>
            <a:graphicFrameLocks noGrp="1"/>
          </p:cNvGraphicFramePr>
          <p:nvPr/>
        </p:nvGraphicFramePr>
        <p:xfrm>
          <a:off x="698989" y="990568"/>
          <a:ext cx="3954732" cy="5448564"/>
        </p:xfrm>
        <a:graphic>
          <a:graphicData uri="http://schemas.openxmlformats.org/drawingml/2006/table">
            <a:tbl>
              <a:tblPr firstRow="1" bandRow="1"/>
              <a:tblGrid>
                <a:gridCol w="3261582">
                  <a:extLst>
                    <a:ext uri="{9D8B030D-6E8A-4147-A177-3AD203B41FA5}">
                      <a16:colId xmlns:a16="http://schemas.microsoft.com/office/drawing/2014/main" val="867557238"/>
                    </a:ext>
                  </a:extLst>
                </a:gridCol>
                <a:gridCol w="693150">
                  <a:extLst>
                    <a:ext uri="{9D8B030D-6E8A-4147-A177-3AD203B41FA5}">
                      <a16:colId xmlns:a16="http://schemas.microsoft.com/office/drawing/2014/main" val="2738234401"/>
                    </a:ext>
                  </a:extLst>
                </a:gridCol>
              </a:tblGrid>
              <a:tr h="247662">
                <a:tc>
                  <a:txBody>
                    <a:bodyPr/>
                    <a:lstStyle/>
                    <a:p>
                      <a:r>
                        <a:rPr lang="en-GB" sz="1100" b="1" dirty="0"/>
                        <a:t>Strategic Context</a:t>
                      </a:r>
                    </a:p>
                  </a:txBody>
                  <a:tcPr marL="68580" marR="68580" marT="34290" marB="34290" anchor="ctr">
                    <a:lnL w="12700" cmpd="sng">
                      <a:noFill/>
                      <a:prstDash val="solid"/>
                    </a:lnL>
                    <a:lnR w="12700" cmpd="sng">
                      <a:noFill/>
                      <a:prstDash val="solid"/>
                    </a:lnR>
                    <a:lnT w="12700" cmpd="sng">
                      <a:noFill/>
                      <a:prstDash val="soli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Pages</a:t>
                      </a:r>
                    </a:p>
                  </a:txBody>
                  <a:tcPr marL="68580" marR="68580" marT="34290" marB="34290" anchor="ctr">
                    <a:lnL w="12700" cmpd="sng">
                      <a:noFill/>
                      <a:prstDash val="solid"/>
                    </a:lnL>
                    <a:lnR w="12700" cmpd="sng">
                      <a:noFill/>
                      <a:prstDash val="solid"/>
                    </a:lnR>
                    <a:lnT w="12700" cmpd="sng">
                      <a:noFill/>
                      <a:prstDash val="soli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45341551"/>
                  </a:ext>
                </a:extLst>
              </a:tr>
              <a:tr h="247662">
                <a:tc>
                  <a:txBody>
                    <a:bodyPr/>
                    <a:lstStyle/>
                    <a:p>
                      <a:pPr marL="513715" lvl="1" indent="-171450">
                        <a:buFont typeface="Arial" panose="020B0604020202020204" pitchFamily="34" charset="0"/>
                        <a:buChar char="•"/>
                      </a:pPr>
                      <a:r>
                        <a:rPr lang="en-GB" sz="1100" dirty="0"/>
                        <a:t>Introduction and About the Health Board</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28884215"/>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Achievements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5-6</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14626776"/>
                  </a:ext>
                </a:extLst>
              </a:tr>
              <a:tr h="247662">
                <a:tc>
                  <a:txBody>
                    <a:bodyPr/>
                    <a:lstStyle/>
                    <a:p>
                      <a:pPr marL="513715" lvl="1" indent="-171450">
                        <a:buFont typeface="Arial" panose="020B0604020202020204" pitchFamily="34" charset="0"/>
                        <a:buChar char="•"/>
                      </a:pPr>
                      <a:r>
                        <a:rPr lang="en-GB" sz="1100" dirty="0"/>
                        <a:t>Our Summary Plan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50159880"/>
                  </a:ext>
                </a:extLst>
              </a:tr>
              <a:tr h="247662">
                <a:tc>
                  <a:txBody>
                    <a:bodyPr/>
                    <a:lstStyle/>
                    <a:p>
                      <a:pPr marL="513715" lvl="1" indent="-171450">
                        <a:buFont typeface="Arial" panose="020B0604020202020204" pitchFamily="34" charset="0"/>
                        <a:buChar char="•"/>
                      </a:pPr>
                      <a:r>
                        <a:rPr lang="en-GB" sz="1100" dirty="0"/>
                        <a:t>Key Fact – Our population ad Services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8-9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3754542"/>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Strategic Overview</a:t>
                      </a:r>
                      <a:endParaRPr lang="en-GB" sz="1100" dirty="0">
                        <a:highlight>
                          <a:srgbClr val="FFFF00"/>
                        </a:highlight>
                      </a:endParaRP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10-12</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3538386"/>
                  </a:ext>
                </a:extLst>
              </a:tr>
              <a:tr h="247662">
                <a:tc>
                  <a:txBody>
                    <a:bodyPr/>
                    <a:lstStyle/>
                    <a:p>
                      <a:pPr marL="513715" lvl="1" indent="-171450">
                        <a:buFont typeface="Arial" panose="020B0604020202020204" pitchFamily="34" charset="0"/>
                        <a:buChar char="•"/>
                      </a:pPr>
                      <a:r>
                        <a:rPr lang="en-GB" sz="1100" dirty="0"/>
                        <a:t>Transforming for the Future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13-14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71819660"/>
                  </a:ext>
                </a:extLst>
              </a:tr>
              <a:tr h="247662">
                <a:tc>
                  <a:txBody>
                    <a:bodyPr/>
                    <a:lstStyle/>
                    <a:p>
                      <a:pPr marL="513715" lvl="1" indent="-171450">
                        <a:buFont typeface="Arial" panose="020B0604020202020204" pitchFamily="34" charset="0"/>
                        <a:buChar char="•"/>
                      </a:pPr>
                      <a:r>
                        <a:rPr lang="en-GB" sz="1100" dirty="0"/>
                        <a:t>Strategic Risks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15-17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1806090"/>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A Population Health Focused Organisation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18-19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60218632"/>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Quality &amp; Safety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20</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35409506"/>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Community By Design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21</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49227793"/>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Quantifying the Challenges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22</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7204261"/>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Our Path to Sustainability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23-24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9898531"/>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Organised for Success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25</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35565680"/>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Delivery Unit</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26</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0785157"/>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Workforce Strategy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27-28</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77902827"/>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Delivering Performance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29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6598847"/>
                  </a:ext>
                </a:extLst>
              </a:tr>
              <a:tr h="247662">
                <a:tc>
                  <a:txBody>
                    <a:bodyPr/>
                    <a:lstStyle/>
                    <a:p>
                      <a:pPr marL="513715" lvl="1" indent="-171450">
                        <a:buFont typeface="Arial" panose="020B0604020202020204" pitchFamily="34" charset="0"/>
                        <a:buChar char="•"/>
                      </a:pPr>
                      <a:r>
                        <a:rPr lang="en-GB" sz="1100" kern="1200" dirty="0">
                          <a:solidFill>
                            <a:schemeClr val="tx1"/>
                          </a:solidFill>
                          <a:latin typeface="+mn-lt"/>
                          <a:ea typeface="+mn-ea"/>
                          <a:cs typeface="+mn-cs"/>
                        </a:rPr>
                        <a:t>Financial Plan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30-39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12540684"/>
                  </a:ext>
                </a:extLst>
              </a:tr>
              <a:tr h="247662">
                <a:tc>
                  <a:txBody>
                    <a:bodyPr/>
                    <a:lstStyle/>
                    <a:p>
                      <a:r>
                        <a:rPr lang="en-GB" sz="1100" b="1" dirty="0"/>
                        <a:t>Delivery in 26/27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2819980"/>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Planning Approach</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41</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33417404"/>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Urgent and Emergency Care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42</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9552486"/>
                  </a:ext>
                </a:extLst>
              </a:tr>
              <a:tr h="247662">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Planned Care and Cancer</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tc>
                  <a:txBody>
                    <a:bodyPr/>
                    <a:lstStyle/>
                    <a:p>
                      <a:r>
                        <a:rPr lang="en-GB" sz="1100" dirty="0"/>
                        <a:t>43</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443316721"/>
                  </a:ext>
                </a:extLst>
              </a:tr>
            </a:tbl>
          </a:graphicData>
        </a:graphic>
      </p:graphicFrame>
      <p:graphicFrame>
        <p:nvGraphicFramePr>
          <p:cNvPr id="8" name="Table 7">
            <a:extLst>
              <a:ext uri="{FF2B5EF4-FFF2-40B4-BE49-F238E27FC236}">
                <a16:creationId xmlns:a16="http://schemas.microsoft.com/office/drawing/2014/main" id="{9505D0E4-9C35-F711-11A2-0607FF3DD5F6}"/>
              </a:ext>
            </a:extLst>
          </p:cNvPr>
          <p:cNvGraphicFramePr>
            <a:graphicFrameLocks noGrp="1"/>
          </p:cNvGraphicFramePr>
          <p:nvPr/>
        </p:nvGraphicFramePr>
        <p:xfrm>
          <a:off x="5086864" y="990569"/>
          <a:ext cx="4056834" cy="5139249"/>
        </p:xfrm>
        <a:graphic>
          <a:graphicData uri="http://schemas.openxmlformats.org/drawingml/2006/table">
            <a:tbl>
              <a:tblPr firstRow="1" bandRow="1"/>
              <a:tblGrid>
                <a:gridCol w="3321666">
                  <a:extLst>
                    <a:ext uri="{9D8B030D-6E8A-4147-A177-3AD203B41FA5}">
                      <a16:colId xmlns:a16="http://schemas.microsoft.com/office/drawing/2014/main" val="1180373510"/>
                    </a:ext>
                  </a:extLst>
                </a:gridCol>
                <a:gridCol w="735168">
                  <a:extLst>
                    <a:ext uri="{9D8B030D-6E8A-4147-A177-3AD203B41FA5}">
                      <a16:colId xmlns:a16="http://schemas.microsoft.com/office/drawing/2014/main" val="3267896576"/>
                    </a:ext>
                  </a:extLst>
                </a:gridCol>
              </a:tblGrid>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Mental Health and Learning Disabilities</a:t>
                      </a:r>
                    </a:p>
                  </a:txBody>
                  <a:tcPr marL="68580" marR="68580" marT="34290" marB="34290" anchor="ctr">
                    <a:lnL w="12700" cmpd="sng">
                      <a:noFill/>
                      <a:prstDash val="solid"/>
                    </a:lnL>
                    <a:lnR w="12700" cmpd="sng">
                      <a:noFill/>
                      <a:prstDash val="solid"/>
                    </a:lnR>
                    <a:lnT w="12700" cmpd="sng">
                      <a:noFill/>
                      <a:prstDash val="soli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44</a:t>
                      </a:r>
                    </a:p>
                  </a:txBody>
                  <a:tcPr marL="68580" marR="68580" marT="34290" marB="34290" anchor="ctr">
                    <a:lnL w="12700" cmpd="sng">
                      <a:noFill/>
                      <a:prstDash val="solid"/>
                    </a:lnL>
                    <a:lnR w="12700" cmpd="sng">
                      <a:noFill/>
                      <a:prstDash val="solid"/>
                    </a:lnR>
                    <a:lnT w="12700" cmpd="sng">
                      <a:noFill/>
                      <a:prstDash val="soli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7157267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CHC and Complex Care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45</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8056045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Babies, Children , Young People and Women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46</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2378060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Primary Care and Community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91361847"/>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Population Health and Prevention</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48</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3097422"/>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Workforce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49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0687555"/>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Non-Pay </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50</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29676167"/>
                  </a:ext>
                </a:extLst>
              </a:tr>
              <a:tr h="249231">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dirty="0"/>
                        <a:t>Ways of Working and Enabling Delivery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24033546"/>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Regional Partnerships (RPB &amp; PSB)</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52-54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5865158"/>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Primary Care Clusters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55</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17043657"/>
                  </a:ext>
                </a:extLst>
              </a:tr>
              <a:tr h="249231">
                <a:tc>
                  <a:txBody>
                    <a:bodyPr/>
                    <a:lstStyle/>
                    <a:p>
                      <a:pPr marL="513715" lvl="1" indent="-171450">
                        <a:buFont typeface="Arial" panose="020B0604020202020204" pitchFamily="34" charset="0"/>
                        <a:buChar char="•"/>
                      </a:pPr>
                      <a:r>
                        <a:rPr lang="en-GB" sz="1100" b="0" dirty="0"/>
                        <a:t>SWW Regional Joint Committee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56-59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86652677"/>
                  </a:ext>
                </a:extLst>
              </a:tr>
              <a:tr h="249231">
                <a:tc>
                  <a:txBody>
                    <a:bodyPr/>
                    <a:lstStyle/>
                    <a:p>
                      <a:pPr marL="513715" lvl="1" indent="-171450">
                        <a:buFont typeface="Arial" panose="020B0604020202020204" pitchFamily="34" charset="0"/>
                        <a:buChar char="•"/>
                      </a:pPr>
                      <a:r>
                        <a:rPr lang="en-GB" sz="1100" b="0" dirty="0"/>
                        <a:t>Tertiary Services Partnership</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60-62</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2533932"/>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Research and Development</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63</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2742575"/>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Genomics and Advanced Therapies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22333439"/>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Strategic Commissioning</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65</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907862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Digital</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66-69</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77649987"/>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Capital and  Estates</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70-74</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9125659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Sustainability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75-76</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82402978"/>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Welsh language</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100" dirty="0"/>
                        <a:t>77</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40303653"/>
                  </a:ext>
                </a:extLst>
              </a:tr>
              <a:tr h="249231">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latin typeface="+mn-lt"/>
                          <a:ea typeface="+mn-ea"/>
                          <a:cs typeface="+mn-cs"/>
                        </a:rPr>
                        <a:t>Governance and Delivery</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tc>
                  <a:txBody>
                    <a:bodyPr/>
                    <a:lstStyle/>
                    <a:p>
                      <a:r>
                        <a:rPr lang="en-GB" sz="1100" dirty="0"/>
                        <a:t>78</a:t>
                      </a:r>
                    </a:p>
                  </a:txBody>
                  <a:tcPr marL="68580" marR="68580" marT="34290" marB="34290" anchor="ctr">
                    <a:lnL w="12700" cmpd="sng">
                      <a:noFill/>
                      <a:prstDash val="solid"/>
                    </a:lnL>
                    <a:lnR w="12700" cmpd="sng">
                      <a:noFill/>
                      <a:prstDash val="solid"/>
                    </a:lnR>
                    <a:lnT w="3175" cap="flat" cmpd="sng" algn="ctr">
                      <a:solidFill>
                        <a:schemeClr val="bg1">
                          <a:lumMod val="75000"/>
                        </a:schemeClr>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3021010069"/>
                  </a:ext>
                </a:extLst>
              </a:tr>
            </a:tbl>
          </a:graphicData>
        </a:graphic>
      </p:graphicFrame>
    </p:spTree>
    <p:extLst>
      <p:ext uri="{BB962C8B-B14F-4D97-AF65-F5344CB8AC3E}">
        <p14:creationId xmlns:p14="http://schemas.microsoft.com/office/powerpoint/2010/main" val="6792793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D959F-37AC-BF1E-191B-86D29F530AEF}"/>
            </a:ext>
          </a:extLst>
        </p:cNvPr>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C3CD65E0-CBBE-3999-E03A-AC81AEB26A2D}"/>
              </a:ext>
            </a:extLst>
          </p:cNvPr>
          <p:cNvSpPr/>
          <p:nvPr/>
        </p:nvSpPr>
        <p:spPr>
          <a:xfrm>
            <a:off x="412164" y="1654566"/>
            <a:ext cx="2927292" cy="1700459"/>
          </a:xfrm>
          <a:prstGeom prst="roundRect">
            <a:avLst>
              <a:gd name="adj" fmla="val 10035"/>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 name="TextBox 4">
            <a:extLst>
              <a:ext uri="{FF2B5EF4-FFF2-40B4-BE49-F238E27FC236}">
                <a16:creationId xmlns:a16="http://schemas.microsoft.com/office/drawing/2014/main" id="{F37BF835-2D6B-1B78-0854-CB20DB92A26A}"/>
              </a:ext>
            </a:extLst>
          </p:cNvPr>
          <p:cNvSpPr txBox="1"/>
          <p:nvPr/>
        </p:nvSpPr>
        <p:spPr>
          <a:xfrm>
            <a:off x="344487" y="441325"/>
            <a:ext cx="6655711" cy="352020"/>
          </a:xfrm>
          <a:prstGeom prst="rect">
            <a:avLst/>
          </a:prstGeom>
          <a:noFill/>
        </p:spPr>
        <p:txBody>
          <a:bodyPr wrap="square" lIns="74295" tIns="37148" rIns="74295" bIns="37148" rtlCol="0" anchor="t">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COMMUNITY BY DESIGN</a:t>
            </a:r>
          </a:p>
        </p:txBody>
      </p:sp>
      <p:pic>
        <p:nvPicPr>
          <p:cNvPr id="9" name="Picture 8" descr="A rainbow in a black background&#10;&#10;AI-generated content may be incorrect.">
            <a:extLst>
              <a:ext uri="{FF2B5EF4-FFF2-40B4-BE49-F238E27FC236}">
                <a16:creationId xmlns:a16="http://schemas.microsoft.com/office/drawing/2014/main" id="{5291498C-BECC-E5D2-7FF8-4126FBC7722F}"/>
              </a:ext>
            </a:extLst>
          </p:cNvPr>
          <p:cNvPicPr>
            <a:picLocks noChangeAspect="1"/>
          </p:cNvPicPr>
          <p:nvPr/>
        </p:nvPicPr>
        <p:blipFill>
          <a:blip r:embed="rId3">
            <a:alphaModFix amt="20000"/>
            <a:lum bright="40000" contrast="-40000"/>
          </a:blip>
          <a:srcRect l="39228" t="58256" r="-2"/>
          <a:stretch/>
        </p:blipFill>
        <p:spPr>
          <a:xfrm rot="10800000">
            <a:off x="4471358" y="3699643"/>
            <a:ext cx="5434642" cy="3158357"/>
          </a:xfrm>
          <a:prstGeom prst="rect">
            <a:avLst/>
          </a:prstGeom>
        </p:spPr>
      </p:pic>
      <p:sp>
        <p:nvSpPr>
          <p:cNvPr id="17" name="Rectangle: Rounded Corners 16">
            <a:extLst>
              <a:ext uri="{FF2B5EF4-FFF2-40B4-BE49-F238E27FC236}">
                <a16:creationId xmlns:a16="http://schemas.microsoft.com/office/drawing/2014/main" id="{C1D66B2B-C013-70AF-74FB-4C7D1E219DED}"/>
              </a:ext>
            </a:extLst>
          </p:cNvPr>
          <p:cNvSpPr/>
          <p:nvPr/>
        </p:nvSpPr>
        <p:spPr>
          <a:xfrm>
            <a:off x="3456461" y="1654566"/>
            <a:ext cx="2927292" cy="1700459"/>
          </a:xfrm>
          <a:prstGeom prst="roundRect">
            <a:avLst>
              <a:gd name="adj" fmla="val 10035"/>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8" name="Rectangle: Rounded Corners 17">
            <a:extLst>
              <a:ext uri="{FF2B5EF4-FFF2-40B4-BE49-F238E27FC236}">
                <a16:creationId xmlns:a16="http://schemas.microsoft.com/office/drawing/2014/main" id="{0A275C14-C062-B80F-D7B3-A1F71C861A99}"/>
              </a:ext>
            </a:extLst>
          </p:cNvPr>
          <p:cNvSpPr/>
          <p:nvPr/>
        </p:nvSpPr>
        <p:spPr>
          <a:xfrm>
            <a:off x="6500758" y="1654566"/>
            <a:ext cx="2927292" cy="1700459"/>
          </a:xfrm>
          <a:prstGeom prst="roundRect">
            <a:avLst>
              <a:gd name="adj" fmla="val 10035"/>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 name="TextBox 3">
            <a:extLst>
              <a:ext uri="{FF2B5EF4-FFF2-40B4-BE49-F238E27FC236}">
                <a16:creationId xmlns:a16="http://schemas.microsoft.com/office/drawing/2014/main" id="{A626C20B-A4A4-B626-B78B-97EDAAA16DDF}"/>
              </a:ext>
            </a:extLst>
          </p:cNvPr>
          <p:cNvSpPr txBox="1"/>
          <p:nvPr/>
        </p:nvSpPr>
        <p:spPr>
          <a:xfrm>
            <a:off x="344488" y="765394"/>
            <a:ext cx="9180512" cy="861774"/>
          </a:xfrm>
          <a:prstGeom prst="rect">
            <a:avLst/>
          </a:prstGeom>
          <a:noFill/>
        </p:spPr>
        <p:txBody>
          <a:bodyPr wrap="square">
            <a:spAutoFit/>
          </a:bodyPr>
          <a:lstStyle/>
          <a:p>
            <a:pPr marL="0" marR="0" lvl="0" indent="0" algn="l" defTabSz="457200" rtl="0" eaLnBrk="1" fontAlgn="t" latinLnBrk="0" hangingPunct="1">
              <a:lnSpc>
                <a:spcPts val="15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Community by Design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CbD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is now a core national priority for 2026–29, signalling a shift away from a hospital‑by‑default model toward integrated, community‑centred care. Rooted in </a:t>
            </a:r>
            <a:r>
              <a:rPr kumimoji="0" lang="en-GB" sz="1200" b="0" i="1" u="none" strike="noStrike" kern="1200" cap="none" spc="0" normalizeH="0" baseline="0" noProof="0" dirty="0">
                <a:ln>
                  <a:noFill/>
                </a:ln>
                <a:solidFill>
                  <a:prstClr val="black"/>
                </a:solidFill>
                <a:effectLst/>
                <a:uLnTx/>
                <a:uFillTx/>
                <a:latin typeface="Aptos" panose="02110004020202020204"/>
                <a:ea typeface="+mn-ea"/>
                <a:cs typeface="+mn-cs"/>
              </a:rPr>
              <a:t>A Healthier Wales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 approach strengthens prevention, supports population health management and ensures more care is delivered closer to home. A new national Transformation Programme Board, chaired by the Chief Medical Officer, is driving this work across three pillars:</a:t>
            </a:r>
          </a:p>
        </p:txBody>
      </p:sp>
      <p:sp>
        <p:nvSpPr>
          <p:cNvPr id="6" name="TextBox 5">
            <a:extLst>
              <a:ext uri="{FF2B5EF4-FFF2-40B4-BE49-F238E27FC236}">
                <a16:creationId xmlns:a16="http://schemas.microsoft.com/office/drawing/2014/main" id="{957CDF38-1139-ED4E-ACE7-1FB6662CD3FD}"/>
              </a:ext>
            </a:extLst>
          </p:cNvPr>
          <p:cNvSpPr txBox="1"/>
          <p:nvPr/>
        </p:nvSpPr>
        <p:spPr>
          <a:xfrm>
            <a:off x="344487" y="3338619"/>
            <a:ext cx="9180512" cy="3131627"/>
          </a:xfrm>
          <a:prstGeom prst="rect">
            <a:avLst/>
          </a:prstGeom>
          <a:noFill/>
        </p:spPr>
        <p:txBody>
          <a:bodyPr wrap="square">
            <a:spAutoFit/>
          </a:bodyPr>
          <a:lstStyle/>
          <a:p>
            <a:pPr marL="0" marR="0" lvl="0" indent="0" algn="l" defTabSz="457200" rtl="0" eaLnBrk="1" fontAlgn="t" latinLnBrk="0" hangingPunct="1">
              <a:lnSpc>
                <a:spcPts val="15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boards are expected to increase both activity and investment in primary and community services and consistently apply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CbD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principles across all pathways.</a:t>
            </a:r>
          </a:p>
          <a:p>
            <a:pPr marL="0" marR="0" lvl="0" indent="0" algn="l" defTabSz="457200" rtl="0" eaLnBrk="1" fontAlgn="t" latinLnBrk="0" hangingPunct="1">
              <a:lnSpc>
                <a:spcPts val="1500"/>
              </a:lnSpc>
              <a:spcBef>
                <a:spcPts val="0"/>
              </a:spcBef>
              <a:spcAft>
                <a:spcPts val="60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Our Position</a:t>
            </a:r>
            <a:b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b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Swansea Bay already has a strong foundation for this shift, with many services such as oral surgery, audiology, ophthalmic care and INR monitoring already delivered in community settings. Well established clusters and an active Pan‑Cluster Planning Group also provide a mature platform for neighbourhood‑level redesign and co‑production with partners.</a:t>
            </a:r>
            <a:endPar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457200" rtl="0" eaLnBrk="1" fontAlgn="t" latinLnBrk="0" hangingPunct="1">
              <a:lnSpc>
                <a:spcPts val="15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Our Ambition for 2026/27</a:t>
            </a:r>
            <a:b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b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2026/27, we will establish a local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CbD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programme reporting into the Planned Care &amp; Cancer Board, embedding Community by Design as the default planning principle for future service transformation—community first unless hospital care is clearly required. This will include shifting activity and resources from secondary to primary and community care, supported by national expectations and GMS contract investment. We will work with clusters, primary care contractors, local authorities, social care and third‑sector partners to co‑design stronger community pathways and expand seven‑day services, including community nursing, urgent‑care alternatives and enhanced palliative care. Our ambition is to reduce delays and avoidable admissions by improving community management of long‑term conditions and urgent care, while ensuring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CbD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is fully reflected in the refreshed Clinical Services Strategy and aligned across our workforce, digital, estates and financial plans.</a:t>
            </a:r>
            <a:endPar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1" name="TextBox 10">
            <a:extLst>
              <a:ext uri="{FF2B5EF4-FFF2-40B4-BE49-F238E27FC236}">
                <a16:creationId xmlns:a16="http://schemas.microsoft.com/office/drawing/2014/main" id="{30B88953-B58F-8C73-4303-01106980FBB0}"/>
              </a:ext>
            </a:extLst>
          </p:cNvPr>
          <p:cNvSpPr txBox="1"/>
          <p:nvPr/>
        </p:nvSpPr>
        <p:spPr>
          <a:xfrm>
            <a:off x="2752284" y="1740818"/>
            <a:ext cx="2658834" cy="482824"/>
          </a:xfrm>
          <a:prstGeom prst="rect">
            <a:avLst/>
          </a:prstGeom>
          <a:noFill/>
        </p:spPr>
        <p:txBody>
          <a:bodyPr wrap="square">
            <a:spAutoFit/>
          </a:bodyPr>
          <a:lstStyle/>
          <a:p>
            <a:pPr marL="914400" marR="0" lvl="2" indent="0" algn="l" defTabSz="457200" rtl="0" eaLnBrk="1" fontAlgn="t" latinLnBrk="0" hangingPunct="1">
              <a:lnSpc>
                <a:spcPts val="1500"/>
              </a:lnSpc>
              <a:spcBef>
                <a:spcPts val="0"/>
              </a:spcBef>
              <a:spcAft>
                <a:spcPts val="60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Urgent and Same Day Care </a:t>
            </a:r>
          </a:p>
        </p:txBody>
      </p:sp>
      <p:sp>
        <p:nvSpPr>
          <p:cNvPr id="13" name="TextBox 12">
            <a:extLst>
              <a:ext uri="{FF2B5EF4-FFF2-40B4-BE49-F238E27FC236}">
                <a16:creationId xmlns:a16="http://schemas.microsoft.com/office/drawing/2014/main" id="{A6FE802A-07EE-4E11-D14A-E22685292B31}"/>
              </a:ext>
            </a:extLst>
          </p:cNvPr>
          <p:cNvSpPr txBox="1"/>
          <p:nvPr/>
        </p:nvSpPr>
        <p:spPr>
          <a:xfrm>
            <a:off x="5679576" y="1772357"/>
            <a:ext cx="2672857" cy="482824"/>
          </a:xfrm>
          <a:prstGeom prst="rect">
            <a:avLst/>
          </a:prstGeom>
          <a:noFill/>
        </p:spPr>
        <p:txBody>
          <a:bodyPr wrap="square">
            <a:spAutoFit/>
          </a:bodyPr>
          <a:lstStyle/>
          <a:p>
            <a:pPr marL="914400" marR="0" lvl="2" indent="0" algn="l" defTabSz="457200" rtl="0" eaLnBrk="1" fontAlgn="t" latinLnBrk="0" hangingPunct="1">
              <a:lnSpc>
                <a:spcPts val="1500"/>
              </a:lnSpc>
              <a:spcBef>
                <a:spcPts val="0"/>
              </a:spcBef>
              <a:spcAft>
                <a:spcPts val="60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Prevention and Population Health </a:t>
            </a:r>
          </a:p>
        </p:txBody>
      </p:sp>
      <p:sp>
        <p:nvSpPr>
          <p:cNvPr id="2" name="Slide Number Placeholder 4">
            <a:extLst>
              <a:ext uri="{FF2B5EF4-FFF2-40B4-BE49-F238E27FC236}">
                <a16:creationId xmlns:a16="http://schemas.microsoft.com/office/drawing/2014/main" id="{9A8A20D5-90B7-6328-ECE7-644AB55CB3B9}"/>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20</a:t>
            </a:r>
          </a:p>
        </p:txBody>
      </p:sp>
      <p:sp>
        <p:nvSpPr>
          <p:cNvPr id="12" name="TextBox 11">
            <a:extLst>
              <a:ext uri="{FF2B5EF4-FFF2-40B4-BE49-F238E27FC236}">
                <a16:creationId xmlns:a16="http://schemas.microsoft.com/office/drawing/2014/main" id="{83DEBC22-7D3E-B86E-370A-2EA9A691CC40}"/>
              </a:ext>
            </a:extLst>
          </p:cNvPr>
          <p:cNvSpPr txBox="1"/>
          <p:nvPr/>
        </p:nvSpPr>
        <p:spPr>
          <a:xfrm>
            <a:off x="555065" y="2226485"/>
            <a:ext cx="2706579" cy="1073627"/>
          </a:xfrm>
          <a:prstGeom prst="rect">
            <a:avLst/>
          </a:prstGeom>
          <a:noFill/>
        </p:spPr>
        <p:txBody>
          <a:bodyPr wrap="square">
            <a:spAutoFit/>
          </a:bodyPr>
          <a:lstStyle/>
          <a:p>
            <a:pPr marL="0" marR="0" lvl="0" indent="0" algn="ctr"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schemeClr val="bg1"/>
                </a:solidFill>
                <a:effectLst/>
                <a:uLnTx/>
                <a:uFillTx/>
                <a:latin typeface="Aptos" panose="02110004020202020204"/>
                <a:ea typeface="Calibri" panose="020F0502020204030204" pitchFamily="34" charset="0"/>
                <a:cs typeface="Arial" panose="020B0604020202020204" pitchFamily="34" charset="0"/>
              </a:rPr>
              <a:t>Supporting people with chronic conditions and risk factors to remain well in the community through the delivery of integrated services with prevention at their core</a:t>
            </a:r>
            <a:endParaRPr kumimoji="0" lang="en-GB" sz="1200" b="0" i="0" u="none" strike="noStrike" kern="1200" cap="none" spc="0" normalizeH="0" baseline="0" noProof="0" dirty="0">
              <a:ln>
                <a:noFill/>
              </a:ln>
              <a:solidFill>
                <a:schemeClr val="bg1"/>
              </a:solidFill>
              <a:effectLst/>
              <a:uLnTx/>
              <a:uFillTx/>
              <a:latin typeface="Aptos" panose="02110004020202020204"/>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142D52C7-B506-2D69-8FCB-26563474A32C}"/>
              </a:ext>
            </a:extLst>
          </p:cNvPr>
          <p:cNvSpPr txBox="1"/>
          <p:nvPr/>
        </p:nvSpPr>
        <p:spPr>
          <a:xfrm>
            <a:off x="555065" y="1797348"/>
            <a:ext cx="1753790" cy="30777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Chronic Conditions</a:t>
            </a:r>
          </a:p>
        </p:txBody>
      </p:sp>
      <p:sp>
        <p:nvSpPr>
          <p:cNvPr id="20" name="TextBox 19">
            <a:extLst>
              <a:ext uri="{FF2B5EF4-FFF2-40B4-BE49-F238E27FC236}">
                <a16:creationId xmlns:a16="http://schemas.microsoft.com/office/drawing/2014/main" id="{48D2C500-7BFC-5B40-AC35-364456588E7C}"/>
              </a:ext>
            </a:extLst>
          </p:cNvPr>
          <p:cNvSpPr txBox="1"/>
          <p:nvPr/>
        </p:nvSpPr>
        <p:spPr>
          <a:xfrm>
            <a:off x="3504530" y="2200255"/>
            <a:ext cx="2901396" cy="120032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bg1"/>
                </a:solidFill>
                <a:effectLst/>
                <a:uLnTx/>
                <a:uFillTx/>
                <a:latin typeface="Aptos" panose="02110004020202020204"/>
                <a:ea typeface="+mn-ea"/>
                <a:cs typeface="+mn-cs"/>
              </a:rPr>
              <a:t>Improve access and availability of services in the community in a way that people and staff can navigate care pathways easily and appointments are timely and appropriate to need in the right setting.</a:t>
            </a:r>
          </a:p>
        </p:txBody>
      </p:sp>
      <p:sp>
        <p:nvSpPr>
          <p:cNvPr id="21" name="TextBox 20">
            <a:extLst>
              <a:ext uri="{FF2B5EF4-FFF2-40B4-BE49-F238E27FC236}">
                <a16:creationId xmlns:a16="http://schemas.microsoft.com/office/drawing/2014/main" id="{99CBEC13-B436-C715-96DB-E1065B76E2FB}"/>
              </a:ext>
            </a:extLst>
          </p:cNvPr>
          <p:cNvSpPr txBox="1"/>
          <p:nvPr/>
        </p:nvSpPr>
        <p:spPr>
          <a:xfrm>
            <a:off x="6548827" y="2295627"/>
            <a:ext cx="2877379"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bg1"/>
                </a:solidFill>
                <a:effectLst/>
                <a:uLnTx/>
                <a:uFillTx/>
                <a:latin typeface="Aptos" panose="02110004020202020204"/>
                <a:ea typeface="+mn-ea"/>
                <a:cs typeface="+mn-cs"/>
              </a:rPr>
              <a:t>Prevention and population management are business as usual, systematically embedded into every contact to secure better health outcomes and reduce inequalities.</a:t>
            </a:r>
            <a:endParaRPr kumimoji="0" lang="en-GB" sz="1000" b="0" i="0" u="none" strike="noStrike" kern="1200" cap="none" spc="0" normalizeH="0" baseline="0" noProof="0" dirty="0">
              <a:ln>
                <a:noFill/>
              </a:ln>
              <a:solidFill>
                <a:schemeClr val="bg1"/>
              </a:solidFill>
              <a:effectLst/>
              <a:uLnTx/>
              <a:uFillTx/>
              <a:latin typeface="Aptos" panose="02110004020202020204"/>
              <a:ea typeface="+mn-ea"/>
              <a:cs typeface="+mn-cs"/>
            </a:endParaRPr>
          </a:p>
        </p:txBody>
      </p:sp>
      <p:pic>
        <p:nvPicPr>
          <p:cNvPr id="23" name="Picture 22">
            <a:extLst>
              <a:ext uri="{FF2B5EF4-FFF2-40B4-BE49-F238E27FC236}">
                <a16:creationId xmlns:a16="http://schemas.microsoft.com/office/drawing/2014/main" id="{E1BB9250-D43E-E512-0071-FD79BF6E75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5335" y="1725922"/>
            <a:ext cx="450628" cy="450628"/>
          </a:xfrm>
          <a:prstGeom prst="rect">
            <a:avLst/>
          </a:prstGeom>
        </p:spPr>
      </p:pic>
      <p:pic>
        <p:nvPicPr>
          <p:cNvPr id="26" name="Picture 25">
            <a:extLst>
              <a:ext uri="{FF2B5EF4-FFF2-40B4-BE49-F238E27FC236}">
                <a16:creationId xmlns:a16="http://schemas.microsoft.com/office/drawing/2014/main" id="{355FEAFA-3811-2296-89B0-79B8F45284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1286" y="1698587"/>
            <a:ext cx="559649" cy="559649"/>
          </a:xfrm>
          <a:prstGeom prst="rect">
            <a:avLst/>
          </a:prstGeom>
        </p:spPr>
      </p:pic>
      <p:pic>
        <p:nvPicPr>
          <p:cNvPr id="28" name="Picture 27">
            <a:extLst>
              <a:ext uri="{FF2B5EF4-FFF2-40B4-BE49-F238E27FC236}">
                <a16:creationId xmlns:a16="http://schemas.microsoft.com/office/drawing/2014/main" id="{CA8D2F54-9719-ED39-7A6E-B4D8517D72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9902" y="1709824"/>
            <a:ext cx="482824" cy="482824"/>
          </a:xfrm>
          <a:prstGeom prst="rect">
            <a:avLst/>
          </a:prstGeom>
        </p:spPr>
      </p:pic>
    </p:spTree>
    <p:extLst>
      <p:ext uri="{BB962C8B-B14F-4D97-AF65-F5344CB8AC3E}">
        <p14:creationId xmlns:p14="http://schemas.microsoft.com/office/powerpoint/2010/main" val="1135368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C7E343-E56D-F8CE-CAC6-5685CC1747DD}"/>
            </a:ext>
          </a:extLst>
        </p:cNvPr>
        <p:cNvGrpSpPr/>
        <p:nvPr/>
      </p:nvGrpSpPr>
      <p:grpSpPr>
        <a:xfrm>
          <a:off x="0" y="0"/>
          <a:ext cx="0" cy="0"/>
          <a:chOff x="0" y="0"/>
          <a:chExt cx="0" cy="0"/>
        </a:xfrm>
      </p:grpSpPr>
      <p:sp>
        <p:nvSpPr>
          <p:cNvPr id="16" name="Rectangle 15">
            <a:extLst>
              <a:ext uri="{FF2B5EF4-FFF2-40B4-BE49-F238E27FC236}">
                <a16:creationId xmlns:a16="http://schemas.microsoft.com/office/drawing/2014/main" id="{D7C2D90E-B382-5F89-048F-ACE38FA8C0C0}"/>
              </a:ext>
            </a:extLst>
          </p:cNvPr>
          <p:cNvSpPr/>
          <p:nvPr/>
        </p:nvSpPr>
        <p:spPr>
          <a:xfrm>
            <a:off x="307975" y="1443372"/>
            <a:ext cx="9253537" cy="118515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6" name="Picture 45">
            <a:extLst>
              <a:ext uri="{FF2B5EF4-FFF2-40B4-BE49-F238E27FC236}">
                <a16:creationId xmlns:a16="http://schemas.microsoft.com/office/drawing/2014/main" id="{E812194E-1CC0-8E8F-3267-38F0AE2786A9}"/>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10" name="Rectangle 9">
            <a:extLst>
              <a:ext uri="{FF2B5EF4-FFF2-40B4-BE49-F238E27FC236}">
                <a16:creationId xmlns:a16="http://schemas.microsoft.com/office/drawing/2014/main" id="{35F30EBD-A3CF-9096-831C-6AD0FF264E68}"/>
              </a:ext>
            </a:extLst>
          </p:cNvPr>
          <p:cNvSpPr/>
          <p:nvPr/>
        </p:nvSpPr>
        <p:spPr>
          <a:xfrm>
            <a:off x="299555" y="2675766"/>
            <a:ext cx="2249004" cy="380410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EC7951A4-111A-0FAE-686E-336437F8196B}"/>
              </a:ext>
            </a:extLst>
          </p:cNvPr>
          <p:cNvSpPr/>
          <p:nvPr/>
        </p:nvSpPr>
        <p:spPr>
          <a:xfrm>
            <a:off x="2646907" y="2675766"/>
            <a:ext cx="2249004" cy="380410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4265ECF-4AAB-58E8-A008-1BEF82C96CEB}"/>
              </a:ext>
            </a:extLst>
          </p:cNvPr>
          <p:cNvSpPr/>
          <p:nvPr/>
        </p:nvSpPr>
        <p:spPr>
          <a:xfrm>
            <a:off x="4994259" y="2675766"/>
            <a:ext cx="2249004" cy="380410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64D1C96-E307-9BEC-391D-79B11CDF61F0}"/>
              </a:ext>
            </a:extLst>
          </p:cNvPr>
          <p:cNvSpPr/>
          <p:nvPr/>
        </p:nvSpPr>
        <p:spPr>
          <a:xfrm>
            <a:off x="7341612" y="2675766"/>
            <a:ext cx="2249004" cy="380410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71A44149-918B-A03F-824E-3004010380DA}"/>
              </a:ext>
            </a:extLst>
          </p:cNvPr>
          <p:cNvSpPr txBox="1"/>
          <p:nvPr/>
        </p:nvSpPr>
        <p:spPr>
          <a:xfrm>
            <a:off x="307975" y="367293"/>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a:ea typeface="+mn-ea"/>
                <a:cs typeface="+mn-cs"/>
              </a:rPr>
              <a:t>QUANTIFYING  THE CHALLENGES AND OUR OPPORTUNITIES    </a:t>
            </a:r>
            <a:endParaRPr kumimoji="0" lang="en-GB" sz="1800" b="1" i="0" u="none" strike="noStrike" kern="1200" cap="none" spc="0" normalizeH="0" baseline="0" noProof="0" dirty="0">
              <a:ln>
                <a:noFill/>
              </a:ln>
              <a:solidFill>
                <a:srgbClr val="FF0000"/>
              </a:solidFill>
              <a:effectLst/>
              <a:uLnTx/>
              <a:uFillTx/>
              <a:latin typeface="Aptos Black"/>
              <a:ea typeface="+mn-ea"/>
              <a:cs typeface="+mn-cs"/>
            </a:endParaRPr>
          </a:p>
        </p:txBody>
      </p:sp>
      <p:sp>
        <p:nvSpPr>
          <p:cNvPr id="3" name="TextBox 2">
            <a:extLst>
              <a:ext uri="{FF2B5EF4-FFF2-40B4-BE49-F238E27FC236}">
                <a16:creationId xmlns:a16="http://schemas.microsoft.com/office/drawing/2014/main" id="{ED5A46D6-034E-DB89-D9C7-90CE348F4B35}"/>
              </a:ext>
            </a:extLst>
          </p:cNvPr>
          <p:cNvSpPr txBox="1"/>
          <p:nvPr/>
        </p:nvSpPr>
        <p:spPr>
          <a:xfrm>
            <a:off x="316967" y="612375"/>
            <a:ext cx="9281058" cy="830997"/>
          </a:xfrm>
          <a:prstGeom prst="rect">
            <a:avLst/>
          </a:prstGeom>
          <a:noFill/>
        </p:spPr>
        <p:txBody>
          <a:bodyPr wrap="square" rtlCol="0">
            <a:spAutoFit/>
          </a:bodyPr>
          <a:lstStyle/>
          <a:p>
            <a:pPr lvl="0">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2025/26</a:t>
            </a:r>
            <a:r>
              <a:rPr lang="en-GB" sz="1200" dirty="0">
                <a:solidFill>
                  <a:prstClr val="black"/>
                </a:solidFill>
                <a:latin typeface="Aptos" panose="02110004020202020204"/>
              </a:rPr>
              <a: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have gained a stronger understanding  of both the challenges and opportunities facing the Health Board. We now have a system-wide, evidence-based assessment of the Health Board’s financial challenges, including the drivers of our current deficit and the scale of deliverable opportunities. This is summarised across five domains described on this page. </a:t>
            </a:r>
            <a:r>
              <a:rPr lang="en-GB" sz="1200" dirty="0">
                <a:solidFill>
                  <a:prstClr val="black"/>
                </a:solidFill>
              </a:rPr>
              <a:t>Further work will be undertaken to ensure we fully understand how these opportunities can be realised in realistic timescales.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40A161E7-D1C3-E99E-1A38-7BF9480A9589}"/>
              </a:ext>
            </a:extLst>
          </p:cNvPr>
          <p:cNvSpPr txBox="1"/>
          <p:nvPr/>
        </p:nvSpPr>
        <p:spPr>
          <a:xfrm>
            <a:off x="316967" y="1428231"/>
            <a:ext cx="9272066" cy="646331"/>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effectLst/>
                <a:uLnTx/>
                <a:uFillTx/>
                <a:latin typeface="Aptos" panose="02110004020202020204"/>
                <a:ea typeface="+mn-ea"/>
                <a:cs typeface="+mn-cs"/>
              </a:rPr>
              <a:t>1. Understanding the Financial Problem – Underlying Deficit (ULD)</a:t>
            </a:r>
            <a:r>
              <a:rPr kumimoji="0" lang="en-GB" sz="1400" b="0" i="0" u="none" strike="noStrike" kern="1200" cap="none" spc="0" normalizeH="0" baseline="0" noProof="0" dirty="0">
                <a:ln>
                  <a:noFill/>
                </a:ln>
                <a:effectLst/>
                <a:uLnTx/>
                <a:uFillTx/>
                <a:latin typeface="Aptos" panose="02110004020202020204"/>
                <a:ea typeface="+mn-ea"/>
                <a:cs typeface="+mn-cs"/>
              </a:rPr>
              <a:t> </a:t>
            </a:r>
          </a:p>
          <a:p>
            <a:pPr fontAlgn="base">
              <a:spcAft>
                <a:spcPts val="600"/>
              </a:spcAf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We have confirmed the HB’s underlying deficit has deteriorated. Key deficit drivers have been quantified and £94.2m–£108.2m of recurrent pressures identified</a:t>
            </a:r>
            <a:r>
              <a:rPr lang="en-GB" sz="1100" dirty="0">
                <a:solidFill>
                  <a:prstClr val="black"/>
                </a:solidFill>
              </a:rPr>
              <a:t>. 78–80% of these drivers are </a:t>
            </a:r>
            <a:r>
              <a:rPr lang="en-GB" sz="1100" i="1" dirty="0">
                <a:solidFill>
                  <a:prstClr val="black"/>
                </a:solidFill>
              </a:rPr>
              <a:t>operational or strategic</a:t>
            </a:r>
            <a:r>
              <a:rPr lang="en-GB" sz="1100" dirty="0">
                <a:solidFill>
                  <a:prstClr val="black"/>
                </a:solidFill>
              </a:rPr>
              <a:t>, meaning the HB has control to address them:</a:t>
            </a:r>
          </a:p>
        </p:txBody>
      </p:sp>
      <p:sp>
        <p:nvSpPr>
          <p:cNvPr id="13" name="TextBox 12">
            <a:extLst>
              <a:ext uri="{FF2B5EF4-FFF2-40B4-BE49-F238E27FC236}">
                <a16:creationId xmlns:a16="http://schemas.microsoft.com/office/drawing/2014/main" id="{9C928971-EC5F-8498-D6CC-0E42640A079B}"/>
              </a:ext>
            </a:extLst>
          </p:cNvPr>
          <p:cNvSpPr txBox="1"/>
          <p:nvPr/>
        </p:nvSpPr>
        <p:spPr>
          <a:xfrm>
            <a:off x="7371790" y="2704515"/>
            <a:ext cx="2268000" cy="3662541"/>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effectLst/>
                <a:uLnTx/>
                <a:uFillTx/>
                <a:latin typeface="Aptos" panose="02110004020202020204"/>
                <a:ea typeface="+mn-ea"/>
                <a:cs typeface="+mn-cs"/>
              </a:rPr>
              <a:t>5. Workforce Controls and Efficiency Opportunities </a:t>
            </a:r>
          </a:p>
          <a:p>
            <a:pPr marL="0" marR="0" lvl="0" indent="0" algn="l" defTabSz="457200" rtl="0" eaLnBrk="1" fontAlgn="base"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rPr>
              <a:t>Pay growth and workforce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expansion (18% WTE growth since 2019/20) are major contributors to the deficit. Key quantified opportunities are:</a:t>
            </a:r>
          </a:p>
          <a:p>
            <a:pPr marL="0" marR="0" lvl="0" indent="0" algn="l" defTabSz="457200" rtl="0" eaLnBrk="1" fontAlgn="base"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Assert Workforce governance &amp; variable pay controls</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Reduce Sickness absence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Implement Non‑clinical workforce controls.</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Right‑sizing &amp; spans of control (A&amp;C, CST workforce, support services)</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Implement Nursing controls (Registered + HCSW)</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Implement Medical controls</a:t>
            </a:r>
          </a:p>
        </p:txBody>
      </p:sp>
      <p:sp>
        <p:nvSpPr>
          <p:cNvPr id="15" name="TextBox 14">
            <a:extLst>
              <a:ext uri="{FF2B5EF4-FFF2-40B4-BE49-F238E27FC236}">
                <a16:creationId xmlns:a16="http://schemas.microsoft.com/office/drawing/2014/main" id="{25418FA2-41B9-D9D5-D0F0-79A8187AF462}"/>
              </a:ext>
            </a:extLst>
          </p:cNvPr>
          <p:cNvSpPr txBox="1"/>
          <p:nvPr/>
        </p:nvSpPr>
        <p:spPr>
          <a:xfrm>
            <a:off x="317129" y="2713205"/>
            <a:ext cx="2268000" cy="3729226"/>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GB" sz="1400" b="1" dirty="0">
                <a:latin typeface="Aptos" panose="02110004020202020204"/>
              </a:rPr>
              <a:t>2</a:t>
            </a:r>
            <a:r>
              <a:rPr kumimoji="0" lang="en-GB" sz="1400" b="1" i="0" u="none" strike="noStrike" kern="1200" cap="none" spc="0" normalizeH="0" baseline="0" noProof="0" dirty="0">
                <a:ln>
                  <a:noFill/>
                </a:ln>
                <a:effectLst/>
                <a:uLnTx/>
                <a:uFillTx/>
                <a:latin typeface="Aptos" panose="02110004020202020204"/>
                <a:ea typeface="+mn-ea"/>
                <a:cs typeface="+mn-cs"/>
              </a:rPr>
              <a:t>. Urgent &amp; Emergency Care (UEC): Flow, Bed Base and De-escalation</a:t>
            </a:r>
            <a:r>
              <a:rPr kumimoji="0" lang="en-GB" sz="1400" b="0" i="0" u="none" strike="noStrike" kern="1200" cap="none" spc="0" normalizeH="0" baseline="0" noProof="0" dirty="0">
                <a:ln>
                  <a:noFill/>
                </a:ln>
                <a:effectLst/>
                <a:uLnTx/>
                <a:uFillTx/>
                <a:latin typeface="Aptos" panose="02110004020202020204"/>
                <a:ea typeface="+mn-ea"/>
                <a:cs typeface="+mn-cs"/>
              </a:rPr>
              <a:t> </a:t>
            </a:r>
          </a:p>
          <a:p>
            <a:pPr marL="0" marR="0" lvl="0" indent="0" algn="l" defTabSz="457200" rtl="0" eaLnBrk="1" fontAlgn="base"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A UEC deep-dive identified quantified opportunities in SDEC, AMU and inpatient flow:</a:t>
            </a:r>
          </a:p>
          <a:p>
            <a:pPr marL="0" marR="0" lvl="0" indent="0" algn="l" defTabSz="457200" rtl="0" eaLnBrk="1" fontAlgn="base"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30000" noProof="0" dirty="0">
              <a:ln>
                <a:noFill/>
              </a:ln>
              <a:solidFill>
                <a:prstClr val="black"/>
              </a:solidFill>
              <a:effectLst/>
              <a:uLnTx/>
              <a:uFillTx/>
              <a:latin typeface="Aptos" panose="02110004020202020204"/>
              <a:ea typeface="+mn-ea"/>
              <a:cs typeface="+mn-cs"/>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Redesign Front‑door and assessment area.</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Improve discharge profile (board round standardisation, MDT coaching) supporting further bed release.</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Review of Investments providing opportunities to stop, repurpose or re‑specify spend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These are foundational to restoring safe flow and reducing dependency on temporary escalation capacity. </a:t>
            </a:r>
          </a:p>
        </p:txBody>
      </p:sp>
      <p:sp>
        <p:nvSpPr>
          <p:cNvPr id="17" name="TextBox 16">
            <a:extLst>
              <a:ext uri="{FF2B5EF4-FFF2-40B4-BE49-F238E27FC236}">
                <a16:creationId xmlns:a16="http://schemas.microsoft.com/office/drawing/2014/main" id="{DDF529B0-57D7-371E-64B9-94FDDADFC5AB}"/>
              </a:ext>
            </a:extLst>
          </p:cNvPr>
          <p:cNvSpPr txBox="1"/>
          <p:nvPr/>
        </p:nvSpPr>
        <p:spPr>
          <a:xfrm>
            <a:off x="5024438" y="2704515"/>
            <a:ext cx="2268000" cy="3493264"/>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effectLst/>
                <a:uLnTx/>
                <a:uFillTx/>
                <a:latin typeface="Aptos" panose="02110004020202020204"/>
                <a:ea typeface="+mn-ea"/>
                <a:cs typeface="+mn-cs"/>
              </a:rPr>
              <a:t>4. Continuing Healthcare (CHC): Operating Model, Reviews &amp; Market Management</a:t>
            </a:r>
            <a:r>
              <a:rPr kumimoji="0" lang="en-US" sz="1400" b="0" i="0" u="none" strike="noStrike" kern="1200" cap="none" spc="0" normalizeH="0" baseline="0" noProof="0" dirty="0">
                <a:ln>
                  <a:noFill/>
                </a:ln>
                <a:effectLst/>
                <a:uLnTx/>
                <a:uFillTx/>
                <a:latin typeface="Aptos" panose="02110004020202020204"/>
                <a:ea typeface="+mn-ea"/>
                <a:cs typeface="+mn-cs"/>
              </a:rPr>
              <a:t> </a:t>
            </a:r>
          </a:p>
          <a:p>
            <a:pPr marL="0" marR="0" lvl="0" indent="0" algn="l" defTabSz="457200" rtl="0" eaLnBrk="1" fontAlgn="base"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A CHC is the second‑largest category of financial risk after UEC. Key quantified opportunities are:</a:t>
            </a:r>
          </a:p>
          <a:p>
            <a:pPr marL="0" marR="0" lvl="0" indent="0" algn="l" defTabSz="457200" rtl="0" eaLnBrk="1" fontAlgn="base"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Market management</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Joint funding reviews</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Rightsizing packages &amp; review backlog</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However, achieving these savings requires fixing structural weaknesses in CHC data, commissioning, governance and multidisciplinary working. </a:t>
            </a:r>
          </a:p>
        </p:txBody>
      </p:sp>
      <p:sp>
        <p:nvSpPr>
          <p:cNvPr id="19" name="TextBox 18">
            <a:extLst>
              <a:ext uri="{FF2B5EF4-FFF2-40B4-BE49-F238E27FC236}">
                <a16:creationId xmlns:a16="http://schemas.microsoft.com/office/drawing/2014/main" id="{33D3C976-F597-6568-DC6D-79D37E9D0005}"/>
              </a:ext>
            </a:extLst>
          </p:cNvPr>
          <p:cNvSpPr txBox="1"/>
          <p:nvPr/>
        </p:nvSpPr>
        <p:spPr>
          <a:xfrm>
            <a:off x="2651877" y="2704515"/>
            <a:ext cx="2268000" cy="2893100"/>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US" sz="1400" b="1" dirty="0">
                <a:latin typeface="Aptos" panose="02110004020202020204"/>
              </a:rPr>
              <a:t>3</a:t>
            </a:r>
            <a:r>
              <a:rPr kumimoji="0" lang="en-US" sz="1400" b="1" i="0" u="none" strike="noStrike" kern="1200" cap="none" spc="0" normalizeH="0" baseline="0" noProof="0" dirty="0">
                <a:ln>
                  <a:noFill/>
                </a:ln>
                <a:effectLst/>
                <a:uLnTx/>
                <a:uFillTx/>
                <a:latin typeface="Aptos" panose="02110004020202020204"/>
                <a:ea typeface="+mn-ea"/>
                <a:cs typeface="+mn-cs"/>
              </a:rPr>
              <a:t>. Planned Care &amp; Productivity</a:t>
            </a:r>
            <a:r>
              <a:rPr kumimoji="0" lang="en-US" sz="1400" b="0" i="0" u="none" strike="noStrike" kern="1200" cap="none" spc="0" normalizeH="0" baseline="0" noProof="0" dirty="0">
                <a:ln>
                  <a:noFill/>
                </a:ln>
                <a:effectLst/>
                <a:uLnTx/>
                <a:uFillTx/>
                <a:latin typeface="Aptos" panose="02110004020202020204"/>
                <a:ea typeface="+mn-ea"/>
                <a:cs typeface="+mn-cs"/>
              </a:rPr>
              <a:t> </a:t>
            </a:r>
          </a:p>
          <a:p>
            <a:pPr marL="0" marR="0" lvl="0" indent="0" algn="l" defTabSz="457200" rtl="0" eaLnBrk="1" fontAlgn="base" latinLnBrk="0" hangingPunct="1">
              <a:lnSpc>
                <a:spcPct val="100000"/>
              </a:lnSpc>
              <a:spcBef>
                <a:spcPts val="0"/>
              </a:spcBef>
              <a:spcAft>
                <a:spcPts val="0"/>
              </a:spcAft>
              <a:buClrTx/>
              <a:buSzTx/>
              <a:buFontTx/>
              <a:buNone/>
              <a:tabLst/>
              <a:defRPr/>
            </a:pPr>
            <a:r>
              <a:rPr lang="en-US" sz="1100" dirty="0">
                <a:solidFill>
                  <a:prstClr val="black"/>
                </a:solidFill>
                <a:latin typeface="Aptos" panose="02110004020202020204"/>
              </a:rPr>
              <a:t>S</a:t>
            </a:r>
            <a:r>
              <a:rPr kumimoji="0" lang="en-US" sz="1100" b="0" i="0" u="none" strike="noStrike" kern="1200" cap="none" spc="0" normalizeH="0" baseline="0" noProof="0" dirty="0" err="1">
                <a:ln>
                  <a:noFill/>
                </a:ln>
                <a:solidFill>
                  <a:prstClr val="black"/>
                </a:solidFill>
                <a:effectLst/>
                <a:uLnTx/>
                <a:uFillTx/>
                <a:latin typeface="Aptos" panose="02110004020202020204"/>
                <a:ea typeface="+mn-ea"/>
                <a:cs typeface="+mn-cs"/>
              </a:rPr>
              <a:t>ubstantial</a:t>
            </a: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 opportunities have been identified through benchmarking with Model Hospital and Welsh peers. Key quantified opportunities are:</a:t>
            </a:r>
          </a:p>
          <a:p>
            <a:pPr marL="0" marR="0" lvl="0" indent="0" algn="l" defTabSz="457200" rtl="0" eaLnBrk="1" fontAlgn="base"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Embed Outpatient productivity (template standardisation enabling c. 27,000 extra appts)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Embed Theatres productivity </a:t>
            </a:r>
            <a:endParaRPr lang="en-US" sz="1100" dirty="0">
              <a:solidFill>
                <a:prstClr val="black"/>
              </a:solidFill>
              <a:latin typeface="Aptos" panose="02110004020202020204"/>
            </a:endParaRP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Use of Omnicell to reduce waste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rPr>
              <a:t>Wider planned care productivity </a:t>
            </a:r>
            <a:endParaRPr kumimoji="0" lang="en-GB" sz="1100" b="0" i="1" u="none" strike="noStrike" kern="1200" cap="none" spc="0" normalizeH="0" baseline="0" noProof="0" dirty="0">
              <a:ln>
                <a:noFill/>
              </a:ln>
              <a:solidFill>
                <a:srgbClr val="FF0000"/>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766A9BF9-0525-98BB-7B7D-4133635DBFED}"/>
              </a:ext>
            </a:extLst>
          </p:cNvPr>
          <p:cNvSpPr txBox="1"/>
          <p:nvPr/>
        </p:nvSpPr>
        <p:spPr>
          <a:xfrm>
            <a:off x="603570" y="2007828"/>
            <a:ext cx="5228063" cy="600164"/>
          </a:xfrm>
          <a:prstGeom prst="rect">
            <a:avLst/>
          </a:prstGeom>
          <a:noFill/>
        </p:spPr>
        <p:txBody>
          <a:bodyPr wrap="square" numCol="1">
            <a:spAutoFit/>
          </a:bodyPr>
          <a:lstStyle/>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Aptos" panose="02110004020202020204"/>
              </a:rPr>
              <a:t>UEC workforce, choices and investment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Aptos" panose="02110004020202020204"/>
              </a:rPr>
              <a:t>CHC growth and structural issues </a:t>
            </a:r>
          </a:p>
          <a:p>
            <a:pPr marL="171450" marR="0" lvl="0" indent="-1714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Aptos" panose="02110004020202020204"/>
              </a:rPr>
              <a:t>Acute income vs cost </a:t>
            </a:r>
          </a:p>
        </p:txBody>
      </p:sp>
      <p:sp>
        <p:nvSpPr>
          <p:cNvPr id="9" name="TextBox 8">
            <a:extLst>
              <a:ext uri="{FF2B5EF4-FFF2-40B4-BE49-F238E27FC236}">
                <a16:creationId xmlns:a16="http://schemas.microsoft.com/office/drawing/2014/main" id="{010073D5-2A39-167D-7CBB-E4B893CD2A54}"/>
              </a:ext>
            </a:extLst>
          </p:cNvPr>
          <p:cNvSpPr txBox="1"/>
          <p:nvPr/>
        </p:nvSpPr>
        <p:spPr>
          <a:xfrm>
            <a:off x="5045136" y="1987291"/>
            <a:ext cx="5047860" cy="600164"/>
          </a:xfrm>
          <a:prstGeom prst="rect">
            <a:avLst/>
          </a:prstGeom>
          <a:noFill/>
        </p:spPr>
        <p:txBody>
          <a:bodyPr wrap="square">
            <a:spAutoFit/>
          </a:bodyPr>
          <a:lstStyle/>
          <a:p>
            <a:pPr marL="171450" indent="-171450" fontAlgn="base">
              <a:buFont typeface="Arial" panose="020B0604020202020204" pitchFamily="34" charset="0"/>
              <a:buChar char="•"/>
              <a:defRPr/>
            </a:pPr>
            <a:r>
              <a:rPr lang="en-GB" sz="1100" dirty="0">
                <a:solidFill>
                  <a:prstClr val="black"/>
                </a:solidFill>
                <a:latin typeface="Aptos" panose="02110004020202020204"/>
              </a:rPr>
              <a:t>Planned care productivity </a:t>
            </a:r>
          </a:p>
          <a:p>
            <a:pPr marL="171450" indent="-171450" fontAlgn="base">
              <a:buFont typeface="Arial" panose="020B0604020202020204" pitchFamily="34" charset="0"/>
              <a:buChar char="•"/>
              <a:defRPr/>
            </a:pPr>
            <a:r>
              <a:rPr lang="en-GB" sz="1100" dirty="0">
                <a:solidFill>
                  <a:prstClr val="black"/>
                </a:solidFill>
                <a:latin typeface="Aptos" panose="02110004020202020204"/>
              </a:rPr>
              <a:t>Beds/sites and rurality </a:t>
            </a:r>
          </a:p>
          <a:p>
            <a:pPr marL="171450" indent="-171450" fontAlgn="base">
              <a:buFont typeface="Arial" panose="020B0604020202020204" pitchFamily="34" charset="0"/>
              <a:buChar char="•"/>
              <a:defRPr/>
            </a:pPr>
            <a:r>
              <a:rPr lang="en-GB" sz="1100" dirty="0">
                <a:solidFill>
                  <a:prstClr val="black"/>
                </a:solidFill>
                <a:latin typeface="Aptos" panose="02110004020202020204"/>
              </a:rPr>
              <a:t>Medicines management </a:t>
            </a:r>
          </a:p>
        </p:txBody>
      </p:sp>
      <p:sp>
        <p:nvSpPr>
          <p:cNvPr id="2" name="Slide Number Placeholder 4">
            <a:extLst>
              <a:ext uri="{FF2B5EF4-FFF2-40B4-BE49-F238E27FC236}">
                <a16:creationId xmlns:a16="http://schemas.microsoft.com/office/drawing/2014/main" id="{4321B73F-AF46-0ED5-1B9E-583203DCE59F}"/>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21</a:t>
            </a:r>
          </a:p>
        </p:txBody>
      </p:sp>
    </p:spTree>
    <p:extLst>
      <p:ext uri="{BB962C8B-B14F-4D97-AF65-F5344CB8AC3E}">
        <p14:creationId xmlns:p14="http://schemas.microsoft.com/office/powerpoint/2010/main" val="39321470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EE2E3-431D-6C98-1CEB-E32ABEE1AB43}"/>
            </a:ext>
          </a:extLst>
        </p:cNvPr>
        <p:cNvGrpSpPr/>
        <p:nvPr/>
      </p:nvGrpSpPr>
      <p:grpSpPr>
        <a:xfrm>
          <a:off x="0" y="0"/>
          <a:ext cx="0" cy="0"/>
          <a:chOff x="0" y="0"/>
          <a:chExt cx="0" cy="0"/>
        </a:xfrm>
      </p:grpSpPr>
      <p:sp>
        <p:nvSpPr>
          <p:cNvPr id="23" name="Rectangle 22">
            <a:extLst>
              <a:ext uri="{FF2B5EF4-FFF2-40B4-BE49-F238E27FC236}">
                <a16:creationId xmlns:a16="http://schemas.microsoft.com/office/drawing/2014/main" id="{A6C461D0-132F-CDF2-E79F-11FF82403145}"/>
              </a:ext>
            </a:extLst>
          </p:cNvPr>
          <p:cNvSpPr/>
          <p:nvPr/>
        </p:nvSpPr>
        <p:spPr>
          <a:xfrm>
            <a:off x="344488" y="774060"/>
            <a:ext cx="9180512" cy="44422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a:extLst>
              <a:ext uri="{FF2B5EF4-FFF2-40B4-BE49-F238E27FC236}">
                <a16:creationId xmlns:a16="http://schemas.microsoft.com/office/drawing/2014/main" id="{463EE807-4893-E3F8-A3DF-E2758B1A1ECE}"/>
              </a:ext>
            </a:extLst>
          </p:cNvPr>
          <p:cNvPicPr>
            <a:picLocks noChangeAspect="1"/>
          </p:cNvPicPr>
          <p:nvPr/>
        </p:nvPicPr>
        <p:blipFill>
          <a:blip r:embed="rId3">
            <a:alphaModFix amt="20000"/>
            <a:lum bright="40000" contrast="-40000"/>
          </a:blip>
          <a:srcRect l="39228" t="58256" r="-2"/>
          <a:stretch/>
        </p:blipFill>
        <p:spPr>
          <a:xfrm rot="10800000">
            <a:off x="3136833" y="3062109"/>
            <a:ext cx="6769167" cy="3795760"/>
          </a:xfrm>
          <a:prstGeom prst="rect">
            <a:avLst/>
          </a:prstGeom>
        </p:spPr>
      </p:pic>
      <p:sp>
        <p:nvSpPr>
          <p:cNvPr id="19" name="Rectangle 18">
            <a:extLst>
              <a:ext uri="{FF2B5EF4-FFF2-40B4-BE49-F238E27FC236}">
                <a16:creationId xmlns:a16="http://schemas.microsoft.com/office/drawing/2014/main" id="{9BF21D98-3940-C56D-44EA-A828AB159F19}"/>
              </a:ext>
            </a:extLst>
          </p:cNvPr>
          <p:cNvSpPr/>
          <p:nvPr/>
        </p:nvSpPr>
        <p:spPr>
          <a:xfrm>
            <a:off x="912445" y="5186363"/>
            <a:ext cx="7188568" cy="704536"/>
          </a:xfrm>
          <a:prstGeom prst="rect">
            <a:avLst/>
          </a:prstGeom>
          <a:solidFill>
            <a:srgbClr val="0E9FAF">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81F32CE2-1BF0-501D-7A59-1511EDC2DD5E}"/>
              </a:ext>
            </a:extLst>
          </p:cNvPr>
          <p:cNvSpPr txBox="1"/>
          <p:nvPr/>
        </p:nvSpPr>
        <p:spPr>
          <a:xfrm>
            <a:off x="265538" y="404728"/>
            <a:ext cx="9785021" cy="369332"/>
          </a:xfrm>
          <a:prstGeom prst="rect">
            <a:avLst/>
          </a:prstGeom>
          <a:noFill/>
        </p:spPr>
        <p:txBody>
          <a:bodyPr wrap="square" rtlCol="0">
            <a:spAutoFit/>
          </a:bodyPr>
          <a:lstStyle/>
          <a:p>
            <a:pPr marL="0" marR="0" lvl="0" indent="0" algn="just" defTabSz="4572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a:ea typeface="+mn-ea"/>
                <a:cs typeface="+mn-cs"/>
              </a:rPr>
              <a:t>OUR PATH TO SUSTAINABILITY</a:t>
            </a:r>
          </a:p>
        </p:txBody>
      </p:sp>
      <p:sp>
        <p:nvSpPr>
          <p:cNvPr id="8" name="TextBox 7">
            <a:extLst>
              <a:ext uri="{FF2B5EF4-FFF2-40B4-BE49-F238E27FC236}">
                <a16:creationId xmlns:a16="http://schemas.microsoft.com/office/drawing/2014/main" id="{0292F816-A262-B4DF-CB30-836EA7218476}"/>
              </a:ext>
            </a:extLst>
          </p:cNvPr>
          <p:cNvSpPr txBox="1"/>
          <p:nvPr/>
        </p:nvSpPr>
        <p:spPr>
          <a:xfrm>
            <a:off x="473633" y="774060"/>
            <a:ext cx="1422149" cy="43088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2025/2026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Building the basics</a:t>
            </a:r>
          </a:p>
        </p:txBody>
      </p:sp>
      <p:sp>
        <p:nvSpPr>
          <p:cNvPr id="10" name="TextBox 9">
            <a:extLst>
              <a:ext uri="{FF2B5EF4-FFF2-40B4-BE49-F238E27FC236}">
                <a16:creationId xmlns:a16="http://schemas.microsoft.com/office/drawing/2014/main" id="{682DD821-A0F1-6BEC-85AE-86348A1F8B4A}"/>
              </a:ext>
            </a:extLst>
          </p:cNvPr>
          <p:cNvSpPr txBox="1"/>
          <p:nvPr/>
        </p:nvSpPr>
        <p:spPr>
          <a:xfrm>
            <a:off x="3242337" y="774060"/>
            <a:ext cx="2836085" cy="43088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2026/2027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Transition year and doing things differently </a:t>
            </a:r>
          </a:p>
        </p:txBody>
      </p:sp>
      <p:sp>
        <p:nvSpPr>
          <p:cNvPr id="12" name="TextBox 11">
            <a:extLst>
              <a:ext uri="{FF2B5EF4-FFF2-40B4-BE49-F238E27FC236}">
                <a16:creationId xmlns:a16="http://schemas.microsoft.com/office/drawing/2014/main" id="{129034E4-AE2A-D50E-51A7-DF0B0A7CE74B}"/>
              </a:ext>
            </a:extLst>
          </p:cNvPr>
          <p:cNvSpPr txBox="1"/>
          <p:nvPr/>
        </p:nvSpPr>
        <p:spPr>
          <a:xfrm>
            <a:off x="7559430" y="787400"/>
            <a:ext cx="1854460" cy="43088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2027/2028-2029/2030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Delivering transformation</a:t>
            </a:r>
          </a:p>
        </p:txBody>
      </p:sp>
      <p:sp>
        <p:nvSpPr>
          <p:cNvPr id="14" name="Arrow: Chevron 13">
            <a:extLst>
              <a:ext uri="{FF2B5EF4-FFF2-40B4-BE49-F238E27FC236}">
                <a16:creationId xmlns:a16="http://schemas.microsoft.com/office/drawing/2014/main" id="{16646D85-4A4D-3651-D88D-129C9C9BEEDC}"/>
              </a:ext>
            </a:extLst>
          </p:cNvPr>
          <p:cNvSpPr/>
          <p:nvPr/>
        </p:nvSpPr>
        <p:spPr>
          <a:xfrm>
            <a:off x="2470771" y="859677"/>
            <a:ext cx="377673" cy="278828"/>
          </a:xfrm>
          <a:prstGeom prst="chevron">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5" name="Arrow: Chevron 14">
            <a:extLst>
              <a:ext uri="{FF2B5EF4-FFF2-40B4-BE49-F238E27FC236}">
                <a16:creationId xmlns:a16="http://schemas.microsoft.com/office/drawing/2014/main" id="{6EC93056-B07B-836D-F10D-06C72D1B5BB9}"/>
              </a:ext>
            </a:extLst>
          </p:cNvPr>
          <p:cNvSpPr/>
          <p:nvPr/>
        </p:nvSpPr>
        <p:spPr>
          <a:xfrm>
            <a:off x="6818688" y="853996"/>
            <a:ext cx="377673" cy="278828"/>
          </a:xfrm>
          <a:prstGeom prst="chevron">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2" name="Rectangle: Rounded Corners 1">
            <a:extLst>
              <a:ext uri="{FF2B5EF4-FFF2-40B4-BE49-F238E27FC236}">
                <a16:creationId xmlns:a16="http://schemas.microsoft.com/office/drawing/2014/main" id="{7DBFA076-528B-4E5B-F1AB-CE58508229DA}"/>
              </a:ext>
            </a:extLst>
          </p:cNvPr>
          <p:cNvSpPr/>
          <p:nvPr/>
        </p:nvSpPr>
        <p:spPr>
          <a:xfrm>
            <a:off x="344488" y="4684634"/>
            <a:ext cx="1135915" cy="1728000"/>
          </a:xfrm>
          <a:prstGeom prst="roundRect">
            <a:avLst>
              <a:gd name="adj" fmla="val 8454"/>
            </a:avLst>
          </a:prstGeom>
          <a:solidFill>
            <a:srgbClr val="FFD96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Operational</a:t>
            </a:r>
          </a:p>
        </p:txBody>
      </p:sp>
      <p:sp>
        <p:nvSpPr>
          <p:cNvPr id="3" name="Rectangle: Rounded Corners 2">
            <a:extLst>
              <a:ext uri="{FF2B5EF4-FFF2-40B4-BE49-F238E27FC236}">
                <a16:creationId xmlns:a16="http://schemas.microsoft.com/office/drawing/2014/main" id="{6C8D88C7-135E-5704-68F4-7DC9506C3D20}"/>
              </a:ext>
            </a:extLst>
          </p:cNvPr>
          <p:cNvSpPr/>
          <p:nvPr/>
        </p:nvSpPr>
        <p:spPr>
          <a:xfrm>
            <a:off x="5564713" y="4674631"/>
            <a:ext cx="3960000" cy="1728000"/>
          </a:xfrm>
          <a:prstGeom prst="roundRect">
            <a:avLst>
              <a:gd name="adj" fmla="val 8454"/>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Strategic</a:t>
            </a:r>
          </a:p>
        </p:txBody>
      </p:sp>
      <p:sp>
        <p:nvSpPr>
          <p:cNvPr id="4" name="Rectangle: Rounded Corners 3">
            <a:extLst>
              <a:ext uri="{FF2B5EF4-FFF2-40B4-BE49-F238E27FC236}">
                <a16:creationId xmlns:a16="http://schemas.microsoft.com/office/drawing/2014/main" id="{9C1C8D58-233F-64BD-8D38-96E1F6225227}"/>
              </a:ext>
            </a:extLst>
          </p:cNvPr>
          <p:cNvSpPr/>
          <p:nvPr/>
        </p:nvSpPr>
        <p:spPr>
          <a:xfrm>
            <a:off x="1562276" y="4684634"/>
            <a:ext cx="3960000" cy="1728000"/>
          </a:xfrm>
          <a:prstGeom prst="roundRect">
            <a:avLst>
              <a:gd name="adj" fmla="val 8454"/>
            </a:avLst>
          </a:prstGeom>
          <a:solidFill>
            <a:srgbClr val="D9F2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Structural</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8" name="TextBox 17">
            <a:extLst>
              <a:ext uri="{FF2B5EF4-FFF2-40B4-BE49-F238E27FC236}">
                <a16:creationId xmlns:a16="http://schemas.microsoft.com/office/drawing/2014/main" id="{017A72DF-649B-293E-505C-FA24C6CFDA90}"/>
              </a:ext>
            </a:extLst>
          </p:cNvPr>
          <p:cNvSpPr txBox="1"/>
          <p:nvPr/>
        </p:nvSpPr>
        <p:spPr>
          <a:xfrm>
            <a:off x="344488" y="5015739"/>
            <a:ext cx="1114697" cy="646331"/>
          </a:xfrm>
          <a:prstGeom prst="rect">
            <a:avLst/>
          </a:prstGeom>
          <a:noFill/>
        </p:spPr>
        <p:txBody>
          <a:bodyPr wrap="square">
            <a:spAutoFit/>
          </a:bodyPr>
          <a:lstStyle/>
          <a:p>
            <a:pPr marR="0" lvl="0" algn="l" defTabSz="457200" rtl="0" eaLnBrk="1" fontAlgn="auto" latinLnBrk="0" hangingPunct="1">
              <a:lnSpc>
                <a:spcPct val="100000"/>
              </a:lnSpc>
              <a:spcBef>
                <a:spcPts val="0"/>
              </a:spcBef>
              <a:spcAft>
                <a:spcPts val="0"/>
              </a:spcAft>
              <a:buClrTx/>
              <a:buSzTx/>
              <a:tabLst/>
              <a:defRPr/>
            </a:pPr>
            <a:r>
              <a:rPr lang="en-GB" sz="1200" dirty="0">
                <a:solidFill>
                  <a:prstClr val="black"/>
                </a:solidFill>
                <a:latin typeface="Aptos" panose="02110004020202020204"/>
              </a:rPr>
              <a:t>Recovery &amp; Sustainability Plan for 26/27</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0" name="TextBox 19">
            <a:extLst>
              <a:ext uri="{FF2B5EF4-FFF2-40B4-BE49-F238E27FC236}">
                <a16:creationId xmlns:a16="http://schemas.microsoft.com/office/drawing/2014/main" id="{249A7DCA-7038-0DB7-CCFC-53CCC2E44022}"/>
              </a:ext>
            </a:extLst>
          </p:cNvPr>
          <p:cNvSpPr txBox="1"/>
          <p:nvPr/>
        </p:nvSpPr>
        <p:spPr>
          <a:xfrm>
            <a:off x="1519839" y="4883612"/>
            <a:ext cx="3986175" cy="1569660"/>
          </a:xfrm>
          <a:prstGeom prst="rect">
            <a:avLst/>
          </a:prstGeom>
          <a:noFill/>
        </p:spPr>
        <p:txBody>
          <a:bodyPr wrap="square">
            <a:spAutoFit/>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SLAs, LTAs, Commissioning and Contracting</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Radiology Service Sustainability (capacity and demand right-sizing)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Community based activity and diagnostics to reduce acute demand</a:t>
            </a:r>
          </a:p>
          <a:p>
            <a:pPr marL="171450" lvl="0" indent="-171450">
              <a:buFont typeface="Arial" panose="020B0604020202020204" pitchFamily="34" charset="0"/>
              <a:buChar char="•"/>
              <a:defRPr/>
            </a:pPr>
            <a:r>
              <a:rPr lang="en-GB" sz="1200" dirty="0">
                <a:solidFill>
                  <a:prstClr val="black"/>
                </a:solidFill>
              </a:rPr>
              <a:t>Pathology Service Redesign</a:t>
            </a:r>
          </a:p>
          <a:p>
            <a:pPr marL="171450" lvl="0" indent="-171450">
              <a:buFont typeface="Arial" panose="020B0604020202020204" pitchFamily="34" charset="0"/>
              <a:buChar char="•"/>
              <a:defRPr/>
            </a:pPr>
            <a:r>
              <a:rPr lang="en-GB" sz="1200" dirty="0">
                <a:solidFill>
                  <a:prstClr val="black"/>
                </a:solidFill>
              </a:rPr>
              <a:t>South Wales Corridor Strategic alignment in priority services  (e.g. Cancer, Cardiothoracic, Fertility, Spinal)</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4" name="TextBox 23">
            <a:extLst>
              <a:ext uri="{FF2B5EF4-FFF2-40B4-BE49-F238E27FC236}">
                <a16:creationId xmlns:a16="http://schemas.microsoft.com/office/drawing/2014/main" id="{42FAFDE7-24CA-AE5A-9450-375D7B10A4FA}"/>
              </a:ext>
            </a:extLst>
          </p:cNvPr>
          <p:cNvSpPr txBox="1"/>
          <p:nvPr/>
        </p:nvSpPr>
        <p:spPr>
          <a:xfrm>
            <a:off x="5582930" y="5099877"/>
            <a:ext cx="3830960" cy="1015663"/>
          </a:xfrm>
          <a:prstGeom prst="rect">
            <a:avLst/>
          </a:prstGeom>
          <a:noFill/>
        </p:spPr>
        <p:txBody>
          <a:bodyPr wrap="square">
            <a:spAutoFit/>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Acute and Community Estate consolidation and restructure to address underutilisation and support new service models</a:t>
            </a:r>
          </a:p>
          <a:p>
            <a:pPr marL="171450" indent="-171450">
              <a:buFont typeface="Arial" panose="020B0604020202020204" pitchFamily="34" charset="0"/>
              <a:buChar char="•"/>
              <a:defRPr/>
            </a:pPr>
            <a:r>
              <a:rPr lang="en-GB" sz="1200" dirty="0">
                <a:solidFill>
                  <a:prstClr val="black"/>
                </a:solidFill>
              </a:rPr>
              <a:t>Maternity services redesign and Optimisation Programme </a:t>
            </a:r>
          </a:p>
        </p:txBody>
      </p:sp>
      <p:sp>
        <p:nvSpPr>
          <p:cNvPr id="26" name="TextBox 25">
            <a:extLst>
              <a:ext uri="{FF2B5EF4-FFF2-40B4-BE49-F238E27FC236}">
                <a16:creationId xmlns:a16="http://schemas.microsoft.com/office/drawing/2014/main" id="{DD60BBBC-8E63-FBB3-18A8-714298E90528}"/>
              </a:ext>
            </a:extLst>
          </p:cNvPr>
          <p:cNvSpPr txBox="1"/>
          <p:nvPr/>
        </p:nvSpPr>
        <p:spPr>
          <a:xfrm>
            <a:off x="5425552" y="5890899"/>
            <a:ext cx="3977045" cy="276999"/>
          </a:xfrm>
          <a:prstGeom prst="rect">
            <a:avLst/>
          </a:prstGeom>
          <a:noFill/>
        </p:spPr>
        <p:txBody>
          <a:bodyPr wrap="square">
            <a:spAutoFit/>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7" name="TextBox 16">
            <a:extLst>
              <a:ext uri="{FF2B5EF4-FFF2-40B4-BE49-F238E27FC236}">
                <a16:creationId xmlns:a16="http://schemas.microsoft.com/office/drawing/2014/main" id="{3CEEA8A8-3947-DEEF-6B36-1007157936A6}"/>
              </a:ext>
            </a:extLst>
          </p:cNvPr>
          <p:cNvSpPr txBox="1"/>
          <p:nvPr/>
        </p:nvSpPr>
        <p:spPr>
          <a:xfrm>
            <a:off x="283469" y="1140323"/>
            <a:ext cx="9259462" cy="3593291"/>
          </a:xfrm>
          <a:prstGeom prst="rect">
            <a:avLst/>
          </a:prstGeom>
          <a:noFill/>
        </p:spPr>
        <p:txBody>
          <a:bodyPr wrap="square">
            <a:spAutoFit/>
          </a:bodyPr>
          <a:lstStyle/>
          <a:p>
            <a:pPr fontAlgn="t">
              <a:lnSpc>
                <a:spcPts val="1500"/>
              </a:lnSpc>
              <a:spcAft>
                <a:spcPts val="600"/>
              </a:spcAft>
            </a:pPr>
            <a:r>
              <a:rPr lang="en-GB" sz="1200" dirty="0">
                <a:solidFill>
                  <a:prstClr val="black"/>
                </a:solidFill>
              </a:rPr>
              <a:t>We recognise that there is much do now and in the immediate future to address the urgent challenges that are hampering the delivery of excellent, timely care for our population. The Board's route to financial sustainability is grounded in making wide-ranging operational, strategic and structural changes.</a:t>
            </a:r>
          </a:p>
          <a:p>
            <a:pPr fontAlgn="t">
              <a:lnSpc>
                <a:spcPts val="1500"/>
              </a:lnSpc>
              <a:spcAft>
                <a:spcPts val="600"/>
              </a:spcAft>
            </a:pPr>
            <a:r>
              <a:rPr lang="en-GB" sz="1200" b="1" dirty="0">
                <a:solidFill>
                  <a:prstClr val="black"/>
                </a:solidFill>
              </a:rPr>
              <a:t>Transforming for the Future </a:t>
            </a:r>
            <a:r>
              <a:rPr lang="en-GB" sz="1200" dirty="0">
                <a:solidFill>
                  <a:prstClr val="black"/>
                </a:solidFill>
              </a:rPr>
              <a:t>(Our Clinical Services Strategic Plan) is central to this. It provides the clinical blueprint for addressing the long-term challenges by aligning operational efficiencies, strategic redesign and structural change aligned with future population need within a single, coherent framework. It will enable us to standardise pathways, right‑size our bed base and theatres, strengthen diagnostics, and ensure that specialist care is concentrated where it can be safely and sustainably delivered.</a:t>
            </a:r>
          </a:p>
          <a:p>
            <a:pPr fontAlgn="t">
              <a:lnSpc>
                <a:spcPts val="1500"/>
              </a:lnSpc>
              <a:spcAft>
                <a:spcPts val="600"/>
              </a:spcAft>
              <a:buNone/>
            </a:pPr>
            <a:r>
              <a:rPr lang="en-GB" sz="1200" dirty="0">
                <a:solidFill>
                  <a:prstClr val="black"/>
                </a:solidFill>
              </a:rPr>
              <a:t>Alongside this, </a:t>
            </a:r>
            <a:r>
              <a:rPr lang="en-GB" sz="1200" b="1" dirty="0">
                <a:solidFill>
                  <a:prstClr val="black"/>
                </a:solidFill>
              </a:rPr>
              <a:t>Community by Design </a:t>
            </a:r>
            <a:r>
              <a:rPr lang="en-GB" sz="1200" dirty="0">
                <a:solidFill>
                  <a:prstClr val="black"/>
                </a:solidFill>
              </a:rPr>
              <a:t>(</a:t>
            </a:r>
            <a:r>
              <a:rPr lang="en-GB" sz="1200" dirty="0" err="1">
                <a:solidFill>
                  <a:prstClr val="black"/>
                </a:solidFill>
              </a:rPr>
              <a:t>CbD</a:t>
            </a:r>
            <a:r>
              <a:rPr lang="en-GB" sz="1200" dirty="0">
                <a:solidFill>
                  <a:prstClr val="black"/>
                </a:solidFill>
              </a:rPr>
              <a:t>) is essential to shifting activity and investment upstream. Many pressures we face are symptoms of a system weighted too heavily toward acute care. </a:t>
            </a:r>
            <a:r>
              <a:rPr lang="en-GB" sz="1200" dirty="0" err="1">
                <a:solidFill>
                  <a:prstClr val="black"/>
                </a:solidFill>
              </a:rPr>
              <a:t>CbD</a:t>
            </a:r>
            <a:r>
              <a:rPr lang="en-GB" sz="1200" dirty="0">
                <a:solidFill>
                  <a:prstClr val="black"/>
                </a:solidFill>
              </a:rPr>
              <a:t> enables more assessment, treatment and support closer to home, reducing avoidable admissions, improving flow and building a resilient system of care.</a:t>
            </a:r>
          </a:p>
          <a:p>
            <a:pPr fontAlgn="t">
              <a:lnSpc>
                <a:spcPts val="1500"/>
              </a:lnSpc>
              <a:spcAft>
                <a:spcPts val="600"/>
              </a:spcAft>
            </a:pPr>
            <a:r>
              <a:rPr lang="en-GB" sz="1200" dirty="0">
                <a:solidFill>
                  <a:prstClr val="black"/>
                </a:solidFill>
              </a:rPr>
              <a:t>Together, the CSSP and </a:t>
            </a:r>
            <a:r>
              <a:rPr lang="en-GB" sz="1200" dirty="0" err="1">
                <a:solidFill>
                  <a:prstClr val="black"/>
                </a:solidFill>
              </a:rPr>
              <a:t>CbD</a:t>
            </a:r>
            <a:r>
              <a:rPr lang="en-GB" sz="1200" dirty="0">
                <a:solidFill>
                  <a:prstClr val="black"/>
                </a:solidFill>
              </a:rPr>
              <a:t> underpin the pipeline of operational, strategic and structural schemes required for recovery. This includes pathway standardisation, workforce and theatre right‑sizing, community‑based diagnostics, CHC redesign, and improved site utilisation. Embedding both programmes into our stepped approach ensures that short‑term delivery is aligned to long‑term transformation. This integration is vital to restoring financial balance, improving quality and safety, and creating a sustainable, resilient health system for Swansea Bay. We will identify and develop future opportunities through managing a pipeline of potential schemes, developing them through from initial concepts to high level plans, implementation plans and delivery. Below are some examples of the future schemes identified in our pipeline.</a:t>
            </a:r>
          </a:p>
        </p:txBody>
      </p:sp>
      <p:sp>
        <p:nvSpPr>
          <p:cNvPr id="6" name="Slide Number Placeholder 4">
            <a:extLst>
              <a:ext uri="{FF2B5EF4-FFF2-40B4-BE49-F238E27FC236}">
                <a16:creationId xmlns:a16="http://schemas.microsoft.com/office/drawing/2014/main" id="{AB0296CC-C365-E0DE-952C-92C4C5A59E85}"/>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22</a:t>
            </a:r>
          </a:p>
        </p:txBody>
      </p:sp>
    </p:spTree>
    <p:extLst>
      <p:ext uri="{BB962C8B-B14F-4D97-AF65-F5344CB8AC3E}">
        <p14:creationId xmlns:p14="http://schemas.microsoft.com/office/powerpoint/2010/main" val="260432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2CACE8-FC78-F723-7D8E-5756D7A0340E}"/>
            </a:ext>
          </a:extLst>
        </p:cNvPr>
        <p:cNvGrpSpPr/>
        <p:nvPr/>
      </p:nvGrpSpPr>
      <p:grpSpPr>
        <a:xfrm>
          <a:off x="0" y="0"/>
          <a:ext cx="0" cy="0"/>
          <a:chOff x="0" y="0"/>
          <a:chExt cx="0" cy="0"/>
        </a:xfrm>
      </p:grpSpPr>
      <p:sp>
        <p:nvSpPr>
          <p:cNvPr id="99" name="Rectangle 98">
            <a:extLst>
              <a:ext uri="{FF2B5EF4-FFF2-40B4-BE49-F238E27FC236}">
                <a16:creationId xmlns:a16="http://schemas.microsoft.com/office/drawing/2014/main" id="{E1E044EC-2549-F5C4-0254-F80B467B1174}"/>
              </a:ext>
            </a:extLst>
          </p:cNvPr>
          <p:cNvSpPr/>
          <p:nvPr/>
        </p:nvSpPr>
        <p:spPr>
          <a:xfrm>
            <a:off x="265538" y="1875816"/>
            <a:ext cx="9373549" cy="464628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46" name="Picture 45">
            <a:extLst>
              <a:ext uri="{FF2B5EF4-FFF2-40B4-BE49-F238E27FC236}">
                <a16:creationId xmlns:a16="http://schemas.microsoft.com/office/drawing/2014/main" id="{9E1CD03F-9A11-E9DD-58C1-2241B0E5FE11}"/>
              </a:ext>
            </a:extLst>
          </p:cNvPr>
          <p:cNvPicPr>
            <a:picLocks noChangeAspect="1"/>
          </p:cNvPicPr>
          <p:nvPr/>
        </p:nvPicPr>
        <p:blipFill>
          <a:blip r:embed="rId3">
            <a:alphaModFix amt="20000"/>
            <a:lum bright="40000" contrast="-40000"/>
          </a:blip>
          <a:srcRect l="39228" t="58256" r="-2"/>
          <a:stretch/>
        </p:blipFill>
        <p:spPr>
          <a:xfrm rot="10800000">
            <a:off x="3136833" y="3104285"/>
            <a:ext cx="6769167" cy="3795760"/>
          </a:xfrm>
          <a:prstGeom prst="rect">
            <a:avLst/>
          </a:prstGeom>
        </p:spPr>
      </p:pic>
      <p:sp>
        <p:nvSpPr>
          <p:cNvPr id="5" name="TextBox 4">
            <a:extLst>
              <a:ext uri="{FF2B5EF4-FFF2-40B4-BE49-F238E27FC236}">
                <a16:creationId xmlns:a16="http://schemas.microsoft.com/office/drawing/2014/main" id="{AD6AF633-488F-82B8-813B-A0FF04913E40}"/>
              </a:ext>
            </a:extLst>
          </p:cNvPr>
          <p:cNvSpPr txBox="1"/>
          <p:nvPr/>
        </p:nvSpPr>
        <p:spPr>
          <a:xfrm>
            <a:off x="265538" y="404728"/>
            <a:ext cx="9785021" cy="646331"/>
          </a:xfrm>
          <a:prstGeom prst="rect">
            <a:avLst/>
          </a:prstGeom>
          <a:noFill/>
        </p:spPr>
        <p:txBody>
          <a:bodyPr wrap="square" rtlCol="0">
            <a:spAutoFit/>
          </a:bodyPr>
          <a:lstStyle/>
          <a:p>
            <a:pPr algn="just" fontAlgn="base">
              <a:defRPr/>
            </a:pPr>
            <a:r>
              <a:rPr lang="en-GB" b="1" dirty="0">
                <a:solidFill>
                  <a:srgbClr val="834AAD"/>
                </a:solidFill>
                <a:latin typeface="Aptos Black"/>
              </a:rPr>
              <a:t>TRANSITION IN 26/27  AND DOING THINGS DIFFERENTLY </a:t>
            </a:r>
          </a:p>
          <a:p>
            <a:pPr marL="0" marR="0" lvl="0" indent="0" algn="just" defTabSz="457200" rtl="0" eaLnBrk="1" fontAlgn="base"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834AAD"/>
              </a:solidFill>
              <a:effectLst/>
              <a:uLnTx/>
              <a:uFillTx/>
              <a:latin typeface="Aptos Black"/>
              <a:ea typeface="+mn-ea"/>
              <a:cs typeface="+mn-cs"/>
            </a:endParaRPr>
          </a:p>
        </p:txBody>
      </p:sp>
      <p:sp>
        <p:nvSpPr>
          <p:cNvPr id="37" name="Arrow: Pentagon 36">
            <a:extLst>
              <a:ext uri="{FF2B5EF4-FFF2-40B4-BE49-F238E27FC236}">
                <a16:creationId xmlns:a16="http://schemas.microsoft.com/office/drawing/2014/main" id="{39AF58A9-7B69-70E0-AE25-D319AFB43ABA}"/>
              </a:ext>
            </a:extLst>
          </p:cNvPr>
          <p:cNvSpPr/>
          <p:nvPr/>
        </p:nvSpPr>
        <p:spPr>
          <a:xfrm>
            <a:off x="309008" y="1363916"/>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Finance: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Reduce the ULD with transparent run‑rate control and strengthened financial governance</a:t>
            </a:r>
          </a:p>
        </p:txBody>
      </p:sp>
      <p:sp>
        <p:nvSpPr>
          <p:cNvPr id="38" name="Arrow: Pentagon 37">
            <a:extLst>
              <a:ext uri="{FF2B5EF4-FFF2-40B4-BE49-F238E27FC236}">
                <a16:creationId xmlns:a16="http://schemas.microsoft.com/office/drawing/2014/main" id="{BC759824-2B97-D696-9EF5-768572A3DFE2}"/>
              </a:ext>
            </a:extLst>
          </p:cNvPr>
          <p:cNvSpPr/>
          <p:nvPr/>
        </p:nvSpPr>
        <p:spPr>
          <a:xfrm>
            <a:off x="309008" y="1745485"/>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Workforce: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Single, mandatory workforce control framework with measurable reductions in variable pay and improved utilisation of the substantive workforce</a:t>
            </a:r>
          </a:p>
        </p:txBody>
      </p:sp>
      <p:sp>
        <p:nvSpPr>
          <p:cNvPr id="39" name="Arrow: Pentagon 38">
            <a:extLst>
              <a:ext uri="{FF2B5EF4-FFF2-40B4-BE49-F238E27FC236}">
                <a16:creationId xmlns:a16="http://schemas.microsoft.com/office/drawing/2014/main" id="{C7EC6E09-CB67-B7D5-F309-3E6267D5B3B6}"/>
              </a:ext>
            </a:extLst>
          </p:cNvPr>
          <p:cNvSpPr/>
          <p:nvPr/>
        </p:nvSpPr>
        <p:spPr>
          <a:xfrm>
            <a:off x="309008" y="2127054"/>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UEC: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Phased de-escalation, improved discharge performance, front-door redesign and sustainable flow governance across the UEC system.</a:t>
            </a:r>
          </a:p>
        </p:txBody>
      </p:sp>
      <p:sp>
        <p:nvSpPr>
          <p:cNvPr id="40" name="Arrow: Pentagon 39">
            <a:extLst>
              <a:ext uri="{FF2B5EF4-FFF2-40B4-BE49-F238E27FC236}">
                <a16:creationId xmlns:a16="http://schemas.microsoft.com/office/drawing/2014/main" id="{B19EBC9F-9624-398D-EE03-D210F83D0826}"/>
              </a:ext>
            </a:extLst>
          </p:cNvPr>
          <p:cNvSpPr/>
          <p:nvPr/>
        </p:nvSpPr>
        <p:spPr>
          <a:xfrm>
            <a:off x="309008" y="2508623"/>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Planned Care: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Productivity‑driven approach, linking workforce modelling, theatre utilisation, outpatient redesign &amp; digital enablers</a:t>
            </a:r>
          </a:p>
        </p:txBody>
      </p:sp>
      <p:sp>
        <p:nvSpPr>
          <p:cNvPr id="41" name="Arrow: Pentagon 40">
            <a:extLst>
              <a:ext uri="{FF2B5EF4-FFF2-40B4-BE49-F238E27FC236}">
                <a16:creationId xmlns:a16="http://schemas.microsoft.com/office/drawing/2014/main" id="{B3E3B2EC-EB6F-0C09-C4B8-FE0E23C770D0}"/>
              </a:ext>
            </a:extLst>
          </p:cNvPr>
          <p:cNvSpPr/>
          <p:nvPr/>
        </p:nvSpPr>
        <p:spPr>
          <a:xfrm>
            <a:off x="309008" y="2890192"/>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CHC: </a:t>
            </a: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Redesign CHC operating model, complete the digital case management solution and implement systematic joint funding and market management approaches.</a:t>
            </a:r>
          </a:p>
        </p:txBody>
      </p:sp>
      <p:sp>
        <p:nvSpPr>
          <p:cNvPr id="44" name="Rectangle: Rounded Corners 43">
            <a:extLst>
              <a:ext uri="{FF2B5EF4-FFF2-40B4-BE49-F238E27FC236}">
                <a16:creationId xmlns:a16="http://schemas.microsoft.com/office/drawing/2014/main" id="{09534C63-FB15-2097-C58E-C6A4403D5E5A}"/>
              </a:ext>
            </a:extLst>
          </p:cNvPr>
          <p:cNvSpPr/>
          <p:nvPr/>
        </p:nvSpPr>
        <p:spPr>
          <a:xfrm>
            <a:off x="7027254" y="920481"/>
            <a:ext cx="1862289" cy="5197180"/>
          </a:xfrm>
          <a:prstGeom prst="roundRect">
            <a:avLst>
              <a:gd name="adj" fmla="val 9551"/>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ctr" latinLnBrk="0" hangingPunct="1">
              <a:lnSpc>
                <a:spcPct val="100000"/>
              </a:lnSpc>
              <a:spcBef>
                <a:spcPts val="0"/>
              </a:spcBef>
              <a:spcAft>
                <a:spcPts val="60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Enabling Actions</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Improving Value Optimising Outcomes and Minimising Variation </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Workforce Productivity</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Operational  Productivity and Efficiency – UEC and Planned Care</a:t>
            </a:r>
            <a:endParaRPr kumimoji="0" lang="en-GB" sz="2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Maximising Value</a:t>
            </a:r>
          </a:p>
          <a:p>
            <a:pPr marL="0" marR="0" lvl="0" indent="0" algn="ctr" defTabSz="457200" rtl="0" eaLnBrk="1" fontAlgn="ctr" latinLnBrk="0" hangingPunct="1">
              <a:lnSpc>
                <a:spcPct val="100000"/>
              </a:lnSpc>
              <a:spcBef>
                <a:spcPts val="0"/>
              </a:spcBef>
              <a:spcAft>
                <a:spcPts val="60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Delivery Expectations</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Timely Access to Care</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Population Health and prevention</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Community by Design</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Mental Health Access</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Women’s Health</a:t>
            </a:r>
          </a:p>
          <a:p>
            <a:pPr marL="171450" marR="0" lvl="0" indent="-171450" algn="ctr" defTabSz="457200" rtl="0" eaLnBrk="1" fontAlgn="ctr"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Quality &amp; Safety</a:t>
            </a:r>
          </a:p>
        </p:txBody>
      </p:sp>
      <p:sp>
        <p:nvSpPr>
          <p:cNvPr id="55" name="Rectangle 54">
            <a:extLst>
              <a:ext uri="{FF2B5EF4-FFF2-40B4-BE49-F238E27FC236}">
                <a16:creationId xmlns:a16="http://schemas.microsoft.com/office/drawing/2014/main" id="{C3D3D405-2363-0F9C-67F6-731E6A95091C}"/>
              </a:ext>
            </a:extLst>
          </p:cNvPr>
          <p:cNvSpPr/>
          <p:nvPr/>
        </p:nvSpPr>
        <p:spPr>
          <a:xfrm>
            <a:off x="9297251" y="1340851"/>
            <a:ext cx="251672" cy="4461444"/>
          </a:xfrm>
          <a:prstGeom prst="rect">
            <a:avLst/>
          </a:prstGeom>
          <a:solidFill>
            <a:srgbClr val="FFFFCC"/>
          </a:solid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Financial Sustainability</a:t>
            </a:r>
          </a:p>
        </p:txBody>
      </p:sp>
      <p:sp>
        <p:nvSpPr>
          <p:cNvPr id="23" name="TextBox 22">
            <a:extLst>
              <a:ext uri="{FF2B5EF4-FFF2-40B4-BE49-F238E27FC236}">
                <a16:creationId xmlns:a16="http://schemas.microsoft.com/office/drawing/2014/main" id="{D3DC4E92-2560-FF16-0D64-30A19ED9678B}"/>
              </a:ext>
            </a:extLst>
          </p:cNvPr>
          <p:cNvSpPr txBox="1"/>
          <p:nvPr/>
        </p:nvSpPr>
        <p:spPr>
          <a:xfrm>
            <a:off x="309008" y="842275"/>
            <a:ext cx="6670275" cy="461665"/>
          </a:xfrm>
          <a:prstGeom prst="rect">
            <a:avLst/>
          </a:prstGeom>
          <a:noFill/>
        </p:spPr>
        <p:txBody>
          <a:bodyPr wrap="square">
            <a:spAutoFit/>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effectLst/>
                <a:uLnTx/>
                <a:uFillTx/>
                <a:latin typeface="Aptos" panose="02110004020202020204"/>
                <a:ea typeface="+mn-ea"/>
                <a:cs typeface="+mn-cs"/>
              </a:rPr>
              <a:t>Financial Grip and Control: </a:t>
            </a:r>
            <a:r>
              <a:rPr kumimoji="0" lang="en-GB" sz="1200" b="0" i="0" u="none" strike="noStrike" kern="1200" cap="none" spc="0" normalizeH="0" baseline="0" noProof="0" dirty="0">
                <a:ln>
                  <a:noFill/>
                </a:ln>
                <a:effectLst/>
                <a:uLnTx/>
                <a:uFillTx/>
                <a:latin typeface="Aptos" panose="02110004020202020204"/>
                <a:ea typeface="+mn-ea"/>
                <a:cs typeface="+mn-cs"/>
              </a:rPr>
              <a:t>Delivering efficiency and productivity through Recovery and Sustainability programmes</a:t>
            </a:r>
          </a:p>
        </p:txBody>
      </p:sp>
      <p:sp>
        <p:nvSpPr>
          <p:cNvPr id="29" name="TextBox 28">
            <a:extLst>
              <a:ext uri="{FF2B5EF4-FFF2-40B4-BE49-F238E27FC236}">
                <a16:creationId xmlns:a16="http://schemas.microsoft.com/office/drawing/2014/main" id="{86DAF48D-BFFA-3833-DB33-7109428A0102}"/>
              </a:ext>
            </a:extLst>
          </p:cNvPr>
          <p:cNvSpPr txBox="1"/>
          <p:nvPr/>
        </p:nvSpPr>
        <p:spPr>
          <a:xfrm>
            <a:off x="139670" y="3648304"/>
            <a:ext cx="6502254" cy="461665"/>
          </a:xfrm>
          <a:prstGeom prst="rect">
            <a:avLst/>
          </a:prstGeom>
          <a:noFill/>
        </p:spPr>
        <p:txBody>
          <a:bodyPr wrap="square">
            <a:spAutoFit/>
          </a:bodyPr>
          <a:lstStyle/>
          <a:p>
            <a:pPr marL="106045"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effectLst/>
                <a:uLnTx/>
                <a:uFillTx/>
                <a:latin typeface="Aptos" panose="02110004020202020204"/>
                <a:ea typeface="+mn-ea"/>
                <a:cs typeface="+mn-cs"/>
              </a:rPr>
              <a:t>Short-Term Service Change and Safe Services: </a:t>
            </a:r>
            <a:r>
              <a:rPr kumimoji="0" lang="en-GB" sz="1200" i="0" u="none" strike="noStrike" kern="1200" cap="none" spc="0" normalizeH="0" baseline="0" noProof="0" dirty="0">
                <a:ln>
                  <a:noFill/>
                </a:ln>
                <a:effectLst/>
                <a:uLnTx/>
                <a:uFillTx/>
                <a:latin typeface="Aptos" panose="02110004020202020204"/>
                <a:ea typeface="+mn-ea"/>
                <a:cs typeface="+mn-cs"/>
              </a:rPr>
              <a:t>A</a:t>
            </a:r>
            <a:r>
              <a:rPr kumimoji="0" lang="en-US" sz="1200" b="0" i="0" u="none" strike="noStrike" kern="1200" cap="none" spc="0" normalizeH="0" baseline="0" noProof="0" dirty="0">
                <a:ln>
                  <a:noFill/>
                </a:ln>
                <a:effectLst/>
                <a:uLnTx/>
                <a:uFillTx/>
                <a:latin typeface="Aptos" panose="02110004020202020204"/>
                <a:ea typeface="+mn-ea"/>
                <a:cs typeface="+mn-cs"/>
              </a:rPr>
              <a:t>ddressing particular risks through</a:t>
            </a:r>
            <a:r>
              <a:rPr kumimoji="0" lang="en-GB" sz="1200" b="0" i="0" u="none" strike="noStrike" kern="1200" cap="none" spc="0" normalizeH="0" baseline="0" noProof="0" dirty="0">
                <a:ln>
                  <a:noFill/>
                </a:ln>
                <a:effectLst/>
                <a:uLnTx/>
                <a:uFillTx/>
                <a:latin typeface="Aptos" panose="02110004020202020204"/>
                <a:ea typeface="+mn-ea"/>
                <a:cs typeface="+mn-cs"/>
              </a:rPr>
              <a:t> priority Improvement programmes and regional solutions delivering transformation at pace.</a:t>
            </a:r>
            <a:endParaRPr kumimoji="0" lang="en-GB" sz="1200" b="1" i="0" u="none" strike="noStrike" kern="1200" cap="none" spc="0" normalizeH="0" baseline="0" noProof="0" dirty="0">
              <a:ln>
                <a:noFill/>
              </a:ln>
              <a:effectLst/>
              <a:uLnTx/>
              <a:uFillTx/>
              <a:latin typeface="Aptos" panose="02110004020202020204"/>
              <a:ea typeface="+mn-ea"/>
              <a:cs typeface="+mn-cs"/>
            </a:endParaRPr>
          </a:p>
        </p:txBody>
      </p:sp>
      <p:sp>
        <p:nvSpPr>
          <p:cNvPr id="30" name="Arrow: Pentagon 29">
            <a:extLst>
              <a:ext uri="{FF2B5EF4-FFF2-40B4-BE49-F238E27FC236}">
                <a16:creationId xmlns:a16="http://schemas.microsoft.com/office/drawing/2014/main" id="{21C341F7-D299-AFC4-4110-C5D5F668F973}"/>
              </a:ext>
            </a:extLst>
          </p:cNvPr>
          <p:cNvSpPr/>
          <p:nvPr/>
        </p:nvSpPr>
        <p:spPr>
          <a:xfrm>
            <a:off x="292973" y="4149270"/>
            <a:ext cx="6628082" cy="224400"/>
          </a:xfrm>
          <a:prstGeom prst="homePlat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R="0" lvl="0" indent="0" fontAlgn="auto">
              <a:lnSpc>
                <a:spcPct val="100000"/>
              </a:lnSpc>
              <a:spcBef>
                <a:spcPts val="0"/>
              </a:spcBef>
              <a:spcAft>
                <a:spcPts val="0"/>
              </a:spcAft>
              <a:buClrTx/>
              <a:buSzTx/>
              <a:buFontTx/>
              <a:buNone/>
              <a:tabLst/>
              <a:defRPr/>
            </a:pPr>
            <a:r>
              <a:rPr lang="en-GB" sz="1100" dirty="0">
                <a:solidFill>
                  <a:prstClr val="black"/>
                </a:solidFill>
                <a:latin typeface="Aptos" panose="02110004020202020204"/>
              </a:rPr>
              <a:t>Mental Health Improvement programme</a:t>
            </a:r>
          </a:p>
        </p:txBody>
      </p:sp>
      <p:sp>
        <p:nvSpPr>
          <p:cNvPr id="31" name="Arrow: Pentagon 30">
            <a:extLst>
              <a:ext uri="{FF2B5EF4-FFF2-40B4-BE49-F238E27FC236}">
                <a16:creationId xmlns:a16="http://schemas.microsoft.com/office/drawing/2014/main" id="{909307F2-47D1-DB58-3E47-F490CF5242B5}"/>
              </a:ext>
            </a:extLst>
          </p:cNvPr>
          <p:cNvSpPr/>
          <p:nvPr/>
        </p:nvSpPr>
        <p:spPr>
          <a:xfrm>
            <a:off x="292973" y="4434751"/>
            <a:ext cx="6628082" cy="224400"/>
          </a:xfrm>
          <a:prstGeom prst="homePlat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defRPr/>
            </a:pPr>
            <a:r>
              <a:rPr lang="en-GB" sz="1100" dirty="0">
                <a:solidFill>
                  <a:prstClr val="black"/>
                </a:solidFill>
                <a:latin typeface="Aptos" panose="02110004020202020204"/>
              </a:rPr>
              <a:t>Babies, Children, Young People and Women’s Improvement programme</a:t>
            </a:r>
          </a:p>
        </p:txBody>
      </p:sp>
      <p:sp>
        <p:nvSpPr>
          <p:cNvPr id="32" name="Arrow: Pentagon 31">
            <a:extLst>
              <a:ext uri="{FF2B5EF4-FFF2-40B4-BE49-F238E27FC236}">
                <a16:creationId xmlns:a16="http://schemas.microsoft.com/office/drawing/2014/main" id="{9EC957D2-D904-DEC7-CB3E-2C3A9A9E75C8}"/>
              </a:ext>
            </a:extLst>
          </p:cNvPr>
          <p:cNvSpPr/>
          <p:nvPr/>
        </p:nvSpPr>
        <p:spPr>
          <a:xfrm>
            <a:off x="292973" y="4720232"/>
            <a:ext cx="6628082" cy="224400"/>
          </a:xfrm>
          <a:prstGeom prst="homePlat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100" dirty="0">
                <a:solidFill>
                  <a:prstClr val="black"/>
                </a:solidFill>
                <a:latin typeface="Aptos" panose="02110004020202020204"/>
              </a:rPr>
              <a:t>Cancer Improvement programme</a:t>
            </a:r>
          </a:p>
        </p:txBody>
      </p:sp>
      <p:sp>
        <p:nvSpPr>
          <p:cNvPr id="33" name="Arrow: Pentagon 32">
            <a:extLst>
              <a:ext uri="{FF2B5EF4-FFF2-40B4-BE49-F238E27FC236}">
                <a16:creationId xmlns:a16="http://schemas.microsoft.com/office/drawing/2014/main" id="{6270D6E9-B758-564A-2431-98C7B7885DA5}"/>
              </a:ext>
            </a:extLst>
          </p:cNvPr>
          <p:cNvSpPr/>
          <p:nvPr/>
        </p:nvSpPr>
        <p:spPr>
          <a:xfrm>
            <a:off x="292973" y="5005713"/>
            <a:ext cx="6628082" cy="224400"/>
          </a:xfrm>
          <a:prstGeom prst="homePlat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Community by Design Improvement programme</a:t>
            </a:r>
          </a:p>
        </p:txBody>
      </p:sp>
      <p:sp>
        <p:nvSpPr>
          <p:cNvPr id="35" name="TextBox 34">
            <a:extLst>
              <a:ext uri="{FF2B5EF4-FFF2-40B4-BE49-F238E27FC236}">
                <a16:creationId xmlns:a16="http://schemas.microsoft.com/office/drawing/2014/main" id="{714027A8-0A81-F6FD-53ED-BD4362D7FA5A}"/>
              </a:ext>
            </a:extLst>
          </p:cNvPr>
          <p:cNvSpPr txBox="1"/>
          <p:nvPr/>
        </p:nvSpPr>
        <p:spPr>
          <a:xfrm>
            <a:off x="130874" y="5660520"/>
            <a:ext cx="9143999" cy="276999"/>
          </a:xfrm>
          <a:prstGeom prst="rect">
            <a:avLst/>
          </a:prstGeom>
          <a:noFill/>
        </p:spPr>
        <p:txBody>
          <a:bodyPr wrap="square">
            <a:spAutoFit/>
          </a:bodyPr>
          <a:lstStyle/>
          <a:p>
            <a:pPr marL="106045"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ptos" panose="02110004020202020204"/>
                <a:ea typeface="+mn-ea"/>
                <a:cs typeface="+mn-cs"/>
              </a:rPr>
              <a:t>Long-term Sustainability: </a:t>
            </a:r>
            <a:r>
              <a:rPr kumimoji="0" lang="en-GB" sz="1200" b="0" i="0" u="none" strike="noStrike" kern="1200" cap="none" spc="0" normalizeH="0" baseline="0" noProof="0" dirty="0">
                <a:ln>
                  <a:noFill/>
                </a:ln>
                <a:solidFill>
                  <a:schemeClr val="bg1"/>
                </a:solidFill>
                <a:effectLst/>
                <a:uLnTx/>
                <a:uFillTx/>
                <a:latin typeface="Aptos" panose="02110004020202020204"/>
                <a:ea typeface="+mn-ea"/>
                <a:cs typeface="+mn-cs"/>
              </a:rPr>
              <a:t>Ensuring clarity of vision and effective delivery</a:t>
            </a:r>
          </a:p>
        </p:txBody>
      </p:sp>
      <p:sp>
        <p:nvSpPr>
          <p:cNvPr id="43" name="Arrow: Pentagon 42">
            <a:extLst>
              <a:ext uri="{FF2B5EF4-FFF2-40B4-BE49-F238E27FC236}">
                <a16:creationId xmlns:a16="http://schemas.microsoft.com/office/drawing/2014/main" id="{E6901795-5F21-FE6D-A101-3371B63195F7}"/>
              </a:ext>
            </a:extLst>
          </p:cNvPr>
          <p:cNvSpPr/>
          <p:nvPr/>
        </p:nvSpPr>
        <p:spPr>
          <a:xfrm>
            <a:off x="309008" y="5499746"/>
            <a:ext cx="6628082" cy="224400"/>
          </a:xfrm>
          <a:prstGeom prst="homePlat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Transforming for the Future: Our 10 Year Clinical Strategic Plan</a:t>
            </a:r>
          </a:p>
        </p:txBody>
      </p:sp>
      <p:sp>
        <p:nvSpPr>
          <p:cNvPr id="50" name="Arrow: Pentagon 49">
            <a:extLst>
              <a:ext uri="{FF2B5EF4-FFF2-40B4-BE49-F238E27FC236}">
                <a16:creationId xmlns:a16="http://schemas.microsoft.com/office/drawing/2014/main" id="{486CDE38-B2FA-56E0-825B-977F8A2FCEE1}"/>
              </a:ext>
            </a:extLst>
          </p:cNvPr>
          <p:cNvSpPr/>
          <p:nvPr/>
        </p:nvSpPr>
        <p:spPr>
          <a:xfrm>
            <a:off x="309007" y="5760907"/>
            <a:ext cx="6612047" cy="292697"/>
          </a:xfrm>
          <a:prstGeom prst="homePlat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Productive partnership working with communities, patients, clusters, Regional partnership Board, Third Sector, Public Services Board, NHS Partners</a:t>
            </a:r>
          </a:p>
        </p:txBody>
      </p:sp>
      <p:sp>
        <p:nvSpPr>
          <p:cNvPr id="98" name="Arrow: Chevron 97">
            <a:extLst>
              <a:ext uri="{FF2B5EF4-FFF2-40B4-BE49-F238E27FC236}">
                <a16:creationId xmlns:a16="http://schemas.microsoft.com/office/drawing/2014/main" id="{268AA2DC-DDC8-508B-05AA-BFD95BFB5EAF}"/>
              </a:ext>
            </a:extLst>
          </p:cNvPr>
          <p:cNvSpPr/>
          <p:nvPr/>
        </p:nvSpPr>
        <p:spPr>
          <a:xfrm>
            <a:off x="8908476" y="1147189"/>
            <a:ext cx="340894" cy="4461444"/>
          </a:xfrm>
          <a:prstGeom prst="chevron">
            <a:avLst>
              <a:gd name="adj" fmla="val 76955"/>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3" name="Arrow: Pentagon 2">
            <a:extLst>
              <a:ext uri="{FF2B5EF4-FFF2-40B4-BE49-F238E27FC236}">
                <a16:creationId xmlns:a16="http://schemas.microsoft.com/office/drawing/2014/main" id="{AB1BA5C8-B000-B371-ED99-7E67B0B0FBC4}"/>
              </a:ext>
            </a:extLst>
          </p:cNvPr>
          <p:cNvSpPr/>
          <p:nvPr/>
        </p:nvSpPr>
        <p:spPr>
          <a:xfrm>
            <a:off x="309008" y="3271763"/>
            <a:ext cx="6628082" cy="324000"/>
          </a:xfrm>
          <a:prstGeom prst="homePlat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ptos" panose="02110004020202020204"/>
                <a:ea typeface="+mn-ea"/>
                <a:cs typeface="+mn-cs"/>
              </a:rPr>
              <a:t>Procurement </a:t>
            </a:r>
            <a:r>
              <a:rPr lang="en-GB" sz="1100" b="1" dirty="0">
                <a:solidFill>
                  <a:prstClr val="black"/>
                </a:solidFill>
                <a:latin typeface="Aptos" panose="02110004020202020204"/>
              </a:rPr>
              <a:t>&amp; Non-Pay</a:t>
            </a:r>
            <a:r>
              <a:rPr lang="en-GB" sz="1100" dirty="0">
                <a:solidFill>
                  <a:prstClr val="black"/>
                </a:solidFill>
                <a:latin typeface="Aptos" panose="02110004020202020204"/>
              </a:rPr>
              <a:t>: Strategic procurement programme, contract consolidation and efficiencies</a:t>
            </a:r>
            <a:endPar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9" name="TextBox 8">
            <a:extLst>
              <a:ext uri="{FF2B5EF4-FFF2-40B4-BE49-F238E27FC236}">
                <a16:creationId xmlns:a16="http://schemas.microsoft.com/office/drawing/2014/main" id="{08482816-552A-AB39-6D96-803C3786C9B9}"/>
              </a:ext>
            </a:extLst>
          </p:cNvPr>
          <p:cNvSpPr txBox="1"/>
          <p:nvPr/>
        </p:nvSpPr>
        <p:spPr>
          <a:xfrm>
            <a:off x="239650" y="5242372"/>
            <a:ext cx="5022574" cy="276999"/>
          </a:xfrm>
          <a:prstGeom prst="rect">
            <a:avLst/>
          </a:prstGeom>
          <a:noFill/>
        </p:spPr>
        <p:txBody>
          <a:bodyPr wrap="square">
            <a:spAutoFit/>
          </a:bodyPr>
          <a:lstStyle/>
          <a:p>
            <a:r>
              <a:rPr lang="en-GB" sz="1200" b="1" dirty="0">
                <a:latin typeface="Aptos" panose="02110004020202020204"/>
              </a:rPr>
              <a:t>Long Term Sustainability</a:t>
            </a:r>
          </a:p>
        </p:txBody>
      </p:sp>
      <p:sp>
        <p:nvSpPr>
          <p:cNvPr id="2" name="Slide Number Placeholder 4">
            <a:extLst>
              <a:ext uri="{FF2B5EF4-FFF2-40B4-BE49-F238E27FC236}">
                <a16:creationId xmlns:a16="http://schemas.microsoft.com/office/drawing/2014/main" id="{02CEAA55-83FC-D176-5ADF-9B7319BD16B9}"/>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23</a:t>
            </a:r>
          </a:p>
        </p:txBody>
      </p:sp>
    </p:spTree>
    <p:extLst>
      <p:ext uri="{BB962C8B-B14F-4D97-AF65-F5344CB8AC3E}">
        <p14:creationId xmlns:p14="http://schemas.microsoft.com/office/powerpoint/2010/main" val="3641051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D042B-F792-85A0-3A97-6816742AA32C}"/>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45A1877F-3412-5533-ABD3-2527765C21E6}"/>
              </a:ext>
            </a:extLst>
          </p:cNvPr>
          <p:cNvPicPr>
            <a:picLocks noChangeAspect="1"/>
          </p:cNvPicPr>
          <p:nvPr/>
        </p:nvPicPr>
        <p:blipFill>
          <a:blip r:embed="rId3">
            <a:alphaModFix amt="20000"/>
            <a:lum bright="40000" contrast="-40000"/>
          </a:blip>
          <a:srcRect l="39228" t="58256" r="-2"/>
          <a:stretch/>
        </p:blipFill>
        <p:spPr>
          <a:xfrm rot="10800000">
            <a:off x="3169786" y="3062241"/>
            <a:ext cx="6769167" cy="3795760"/>
          </a:xfrm>
          <a:prstGeom prst="rect">
            <a:avLst/>
          </a:prstGeom>
        </p:spPr>
      </p:pic>
      <p:sp>
        <p:nvSpPr>
          <p:cNvPr id="4" name="Rectangle 3">
            <a:extLst>
              <a:ext uri="{FF2B5EF4-FFF2-40B4-BE49-F238E27FC236}">
                <a16:creationId xmlns:a16="http://schemas.microsoft.com/office/drawing/2014/main" id="{17156DC3-7E66-08CA-BE26-DD9F609B2B36}"/>
              </a:ext>
            </a:extLst>
          </p:cNvPr>
          <p:cNvSpPr/>
          <p:nvPr/>
        </p:nvSpPr>
        <p:spPr>
          <a:xfrm>
            <a:off x="5701671" y="0"/>
            <a:ext cx="4217581" cy="6858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5" name="TextBox 4">
            <a:extLst>
              <a:ext uri="{FF2B5EF4-FFF2-40B4-BE49-F238E27FC236}">
                <a16:creationId xmlns:a16="http://schemas.microsoft.com/office/drawing/2014/main" id="{6856AABA-D5A7-3258-2F60-AC8F71B8402A}"/>
              </a:ext>
            </a:extLst>
          </p:cNvPr>
          <p:cNvSpPr txBox="1"/>
          <p:nvPr/>
        </p:nvSpPr>
        <p:spPr>
          <a:xfrm>
            <a:off x="307975" y="430768"/>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ORGANISED FOR SUCCESS</a:t>
            </a:r>
          </a:p>
        </p:txBody>
      </p:sp>
      <p:sp>
        <p:nvSpPr>
          <p:cNvPr id="2" name="TextBox 1">
            <a:extLst>
              <a:ext uri="{FF2B5EF4-FFF2-40B4-BE49-F238E27FC236}">
                <a16:creationId xmlns:a16="http://schemas.microsoft.com/office/drawing/2014/main" id="{6646B8CD-63B0-002F-8E72-E005D4D0793E}"/>
              </a:ext>
            </a:extLst>
          </p:cNvPr>
          <p:cNvSpPr txBox="1"/>
          <p:nvPr/>
        </p:nvSpPr>
        <p:spPr>
          <a:xfrm>
            <a:off x="293305" y="701621"/>
            <a:ext cx="5305062"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clear one-to-three-year flightpath to sustainability requires us organising for success. It includes putting in place the structured support required to plan, deliver and monitor our plans.</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The Organised for Success programme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will support us to be organised in the most effective way to deliver in-year and medium-term improvements aligned to the Annual Plan. The programme is a key enabler in the delivery of the savings benefit associated with headcount reduction (as identified by the Recovery and Sustainability Board), which will include a management restructure of our clinical services and corporate functions. It has been designed in the following phased and stage approach, with progress to date is as follows:</a:t>
            </a:r>
          </a:p>
        </p:txBody>
      </p:sp>
      <p:sp>
        <p:nvSpPr>
          <p:cNvPr id="6" name="TextBox 5">
            <a:extLst>
              <a:ext uri="{FF2B5EF4-FFF2-40B4-BE49-F238E27FC236}">
                <a16:creationId xmlns:a16="http://schemas.microsoft.com/office/drawing/2014/main" id="{9C9E2A7F-5CCA-3CD6-AF4B-D087E57B6D91}"/>
              </a:ext>
            </a:extLst>
          </p:cNvPr>
          <p:cNvSpPr txBox="1"/>
          <p:nvPr/>
        </p:nvSpPr>
        <p:spPr>
          <a:xfrm>
            <a:off x="251094" y="2532769"/>
            <a:ext cx="5545350" cy="4124206"/>
          </a:xfrm>
          <a:prstGeom prst="rect">
            <a:avLst/>
          </a:prstGeom>
          <a:noFill/>
        </p:spPr>
        <p:txBody>
          <a:bodyPr wrap="square">
            <a:spAutoFit/>
          </a:bodyPr>
          <a:lstStyle/>
          <a:p>
            <a:pPr marL="171450" marR="0" lvl="0" indent="-171450" algn="l" defTabSz="4572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Phase 1; Stage A: The Executive Team portfolios.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Completed</a:t>
            </a:r>
          </a:p>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Phase 1; Stage B: Delivery Unit Implementation from April 2026.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Delivery Unit will provide :</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Oversight and Coordination: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oversee and coordinate the identification, development, and monitoring of savings plans.</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Programme Support: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support the delivery of transformational, operational improvement and productivity programmes.</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Benefits Realisation: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track and evidence the realisation of benefits arising from these programmes.</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Unified Framework and Methodology: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operate within an agreed accountability framework and apply a single, consistent improvement methodology.</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New Performance and Accountability Framework </a:t>
            </a:r>
          </a:p>
          <a:p>
            <a:pPr marL="628650" marR="0" lvl="1" indent="-171450" algn="l" defTabSz="4572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Performance Management: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establish and maintain a performance management infrastructure, including KPIs, tracking, reporting and data analysis to support insight driven decision making.</a:t>
            </a:r>
          </a:p>
          <a:p>
            <a:pPr marL="180975" marR="0" lvl="1" indent="-180975"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Phase 2 Care Group Structure. Implementation from September 2026.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proposed Care Group Structure was approved by the Board on 29</a:t>
            </a:r>
            <a:r>
              <a:rPr kumimoji="0" lang="en-GB" sz="1200" b="0" i="0" u="none" strike="noStrike" kern="1200" cap="none" spc="0" normalizeH="0" baseline="30000" noProof="0" dirty="0">
                <a:ln>
                  <a:noFill/>
                </a:ln>
                <a:solidFill>
                  <a:prstClr val="black"/>
                </a:solidFill>
                <a:effectLst/>
                <a:uLnTx/>
                <a:uFillTx/>
                <a:latin typeface="Aptos" panose="02110004020202020204"/>
                <a:ea typeface="+mn-ea"/>
                <a:cs typeface="+mn-cs"/>
              </a:rPr>
              <a:t>th</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January 2026. Further consultation and engagement on the structure and content of each Care Group will take part of next phase, i.e.., where each service/ speciality will sit and how they will be grouped.</a:t>
            </a:r>
          </a:p>
        </p:txBody>
      </p:sp>
      <p:sp>
        <p:nvSpPr>
          <p:cNvPr id="13" name="Rectangle: Rounded Corners 12">
            <a:extLst>
              <a:ext uri="{FF2B5EF4-FFF2-40B4-BE49-F238E27FC236}">
                <a16:creationId xmlns:a16="http://schemas.microsoft.com/office/drawing/2014/main" id="{82D165BD-2765-E1DD-4AFC-72C2FC11C022}"/>
              </a:ext>
            </a:extLst>
          </p:cNvPr>
          <p:cNvSpPr/>
          <p:nvPr/>
        </p:nvSpPr>
        <p:spPr>
          <a:xfrm>
            <a:off x="5947753" y="2185854"/>
            <a:ext cx="3664942" cy="322190"/>
          </a:xfrm>
          <a:prstGeom prst="roundRect">
            <a:avLst>
              <a:gd name="adj" fmla="val 25729"/>
            </a:avLst>
          </a:prstGeom>
          <a:solidFill>
            <a:schemeClr val="tx2">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white"/>
                </a:solidFill>
                <a:effectLst/>
                <a:uLnTx/>
                <a:uFillTx/>
                <a:latin typeface="Aptos" panose="02110004020202020204"/>
                <a:ea typeface="+mn-ea"/>
                <a:cs typeface="+mn-cs"/>
              </a:rPr>
              <a:t>Executive Board</a:t>
            </a:r>
          </a:p>
        </p:txBody>
      </p:sp>
      <p:cxnSp>
        <p:nvCxnSpPr>
          <p:cNvPr id="17" name="Connector: Elbow 16">
            <a:extLst>
              <a:ext uri="{FF2B5EF4-FFF2-40B4-BE49-F238E27FC236}">
                <a16:creationId xmlns:a16="http://schemas.microsoft.com/office/drawing/2014/main" id="{352B68CE-86BD-9AE9-4B2D-8F2ED439D559}"/>
              </a:ext>
            </a:extLst>
          </p:cNvPr>
          <p:cNvCxnSpPr>
            <a:stCxn id="10" idx="0"/>
            <a:endCxn id="13" idx="2"/>
          </p:cNvCxnSpPr>
          <p:nvPr/>
        </p:nvCxnSpPr>
        <p:spPr>
          <a:xfrm rot="5400000" flipH="1" flipV="1">
            <a:off x="6835841" y="2226573"/>
            <a:ext cx="662912" cy="1225854"/>
          </a:xfrm>
          <a:prstGeom prst="bentConnector3">
            <a:avLst>
              <a:gd name="adj1" fmla="val 32936"/>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Connector: Elbow 17">
            <a:extLst>
              <a:ext uri="{FF2B5EF4-FFF2-40B4-BE49-F238E27FC236}">
                <a16:creationId xmlns:a16="http://schemas.microsoft.com/office/drawing/2014/main" id="{A330D9A6-CF23-D341-E677-B3FEF137ED73}"/>
              </a:ext>
            </a:extLst>
          </p:cNvPr>
          <p:cNvCxnSpPr>
            <a:stCxn id="12" idx="0"/>
            <a:endCxn id="13" idx="2"/>
          </p:cNvCxnSpPr>
          <p:nvPr/>
        </p:nvCxnSpPr>
        <p:spPr>
          <a:xfrm rot="16200000" flipV="1">
            <a:off x="8066747" y="2221522"/>
            <a:ext cx="665427" cy="1238471"/>
          </a:xfrm>
          <a:prstGeom prst="bentConnector3">
            <a:avLst>
              <a:gd name="adj1" fmla="val 34417"/>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Connector: Elbow 18">
            <a:extLst>
              <a:ext uri="{FF2B5EF4-FFF2-40B4-BE49-F238E27FC236}">
                <a16:creationId xmlns:a16="http://schemas.microsoft.com/office/drawing/2014/main" id="{32696B27-8BCC-8ACF-B3CA-F44B2BE3EE34}"/>
              </a:ext>
            </a:extLst>
          </p:cNvPr>
          <p:cNvCxnSpPr>
            <a:stCxn id="11" idx="0"/>
            <a:endCxn id="13" idx="2"/>
          </p:cNvCxnSpPr>
          <p:nvPr/>
        </p:nvCxnSpPr>
        <p:spPr>
          <a:xfrm rot="16200000" flipV="1">
            <a:off x="7450702" y="2837567"/>
            <a:ext cx="665427" cy="6381"/>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521D2817-D0AA-03EA-F4EB-FF3D1D4B9F25}"/>
              </a:ext>
            </a:extLst>
          </p:cNvPr>
          <p:cNvSpPr txBox="1"/>
          <p:nvPr/>
        </p:nvSpPr>
        <p:spPr>
          <a:xfrm>
            <a:off x="5781637" y="562320"/>
            <a:ext cx="3894934" cy="141577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chemeClr val="bg1"/>
                </a:solidFill>
                <a:effectLst/>
                <a:uLnTx/>
                <a:uFillTx/>
                <a:latin typeface="Aptos" panose="02110004020202020204"/>
                <a:ea typeface="+mn-ea"/>
                <a:cs typeface="+mn-cs"/>
              </a:rPr>
              <a:t>Governance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bg1"/>
                </a:solidFill>
                <a:effectLst/>
                <a:uLnTx/>
                <a:uFillTx/>
                <a:latin typeface="Aptos" panose="02110004020202020204"/>
                <a:ea typeface="+mn-ea"/>
                <a:cs typeface="+mn-cs"/>
              </a:rPr>
              <a:t>Our plan and our governance reflects the areas against which we need to deliver. Our operational plans set out the actions to achieve performance and delivery requirements, the work to deliver our recovery and sustainability schemes and the priority areas for improvement and transformation.</a:t>
            </a:r>
          </a:p>
        </p:txBody>
      </p:sp>
      <p:sp>
        <p:nvSpPr>
          <p:cNvPr id="32" name="Arrow: Pentagon 31">
            <a:extLst>
              <a:ext uri="{FF2B5EF4-FFF2-40B4-BE49-F238E27FC236}">
                <a16:creationId xmlns:a16="http://schemas.microsoft.com/office/drawing/2014/main" id="{3F2D542B-C331-F09C-B5E4-A3318F50AA97}"/>
              </a:ext>
            </a:extLst>
          </p:cNvPr>
          <p:cNvSpPr/>
          <p:nvPr/>
        </p:nvSpPr>
        <p:spPr>
          <a:xfrm rot="16200000">
            <a:off x="5924961" y="2433233"/>
            <a:ext cx="3723287" cy="4022240"/>
          </a:xfrm>
          <a:prstGeom prst="homePlate">
            <a:avLst>
              <a:gd name="adj" fmla="val 14262"/>
            </a:avLst>
          </a:prstGeom>
          <a:solidFill>
            <a:srgbClr val="156082">
              <a:alpha val="5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Rounded Corners 13">
            <a:extLst>
              <a:ext uri="{FF2B5EF4-FFF2-40B4-BE49-F238E27FC236}">
                <a16:creationId xmlns:a16="http://schemas.microsoft.com/office/drawing/2014/main" id="{3E226F78-9949-CD3F-ADB2-D536F6EE72B2}"/>
              </a:ext>
            </a:extLst>
          </p:cNvPr>
          <p:cNvSpPr/>
          <p:nvPr/>
        </p:nvSpPr>
        <p:spPr>
          <a:xfrm>
            <a:off x="5752924" y="5353592"/>
            <a:ext cx="3901982" cy="157182"/>
          </a:xfrm>
          <a:prstGeom prst="roundRect">
            <a:avLst>
              <a:gd name="adj" fmla="val 25729"/>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white"/>
                </a:solidFill>
                <a:effectLst/>
                <a:uLnTx/>
                <a:uFillTx/>
                <a:latin typeface="Aptos" panose="02110004020202020204"/>
                <a:ea typeface="+mn-ea"/>
                <a:cs typeface="+mn-cs"/>
              </a:rPr>
              <a:t>Delivery Unit</a:t>
            </a:r>
          </a:p>
        </p:txBody>
      </p:sp>
      <p:sp>
        <p:nvSpPr>
          <p:cNvPr id="15" name="Rectangle: Rounded Corners 14">
            <a:extLst>
              <a:ext uri="{FF2B5EF4-FFF2-40B4-BE49-F238E27FC236}">
                <a16:creationId xmlns:a16="http://schemas.microsoft.com/office/drawing/2014/main" id="{B7AC2BC4-7D9B-98AC-C3BD-B13C90680646}"/>
              </a:ext>
            </a:extLst>
          </p:cNvPr>
          <p:cNvSpPr/>
          <p:nvPr/>
        </p:nvSpPr>
        <p:spPr>
          <a:xfrm>
            <a:off x="5752924" y="5542015"/>
            <a:ext cx="3901982" cy="157182"/>
          </a:xfrm>
          <a:prstGeom prst="roundRect">
            <a:avLst>
              <a:gd name="adj" fmla="val 25729"/>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white"/>
                </a:solidFill>
                <a:effectLst/>
                <a:uLnTx/>
                <a:uFillTx/>
                <a:latin typeface="Aptos" panose="02110004020202020204"/>
                <a:ea typeface="+mn-ea"/>
                <a:cs typeface="+mn-cs"/>
              </a:rPr>
              <a:t>Organising for Success</a:t>
            </a:r>
          </a:p>
        </p:txBody>
      </p:sp>
      <p:sp>
        <p:nvSpPr>
          <p:cNvPr id="16" name="Rectangle: Rounded Corners 15">
            <a:extLst>
              <a:ext uri="{FF2B5EF4-FFF2-40B4-BE49-F238E27FC236}">
                <a16:creationId xmlns:a16="http://schemas.microsoft.com/office/drawing/2014/main" id="{59925F87-145B-0849-14A1-1622611A3B68}"/>
              </a:ext>
            </a:extLst>
          </p:cNvPr>
          <p:cNvSpPr/>
          <p:nvPr/>
        </p:nvSpPr>
        <p:spPr>
          <a:xfrm>
            <a:off x="5754722" y="6015595"/>
            <a:ext cx="3898386" cy="157182"/>
          </a:xfrm>
          <a:prstGeom prst="roundRect">
            <a:avLst>
              <a:gd name="adj" fmla="val 25729"/>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white"/>
                </a:solidFill>
                <a:effectLst/>
                <a:uLnTx/>
                <a:uFillTx/>
                <a:latin typeface="Aptos" panose="02110004020202020204"/>
                <a:ea typeface="+mn-ea"/>
                <a:cs typeface="+mn-cs"/>
              </a:rPr>
              <a:t>Performance and Accountability Framework</a:t>
            </a:r>
          </a:p>
        </p:txBody>
      </p:sp>
      <p:sp>
        <p:nvSpPr>
          <p:cNvPr id="7" name="Rectangle: Rounded Corners 6">
            <a:extLst>
              <a:ext uri="{FF2B5EF4-FFF2-40B4-BE49-F238E27FC236}">
                <a16:creationId xmlns:a16="http://schemas.microsoft.com/office/drawing/2014/main" id="{036899A4-4358-1337-1D77-3A2A17D8AAA0}"/>
              </a:ext>
            </a:extLst>
          </p:cNvPr>
          <p:cNvSpPr/>
          <p:nvPr/>
        </p:nvSpPr>
        <p:spPr>
          <a:xfrm>
            <a:off x="5960370" y="3526601"/>
            <a:ext cx="1188000" cy="267556"/>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Enabling Actions</a:t>
            </a:r>
          </a:p>
        </p:txBody>
      </p:sp>
      <p:sp>
        <p:nvSpPr>
          <p:cNvPr id="8" name="Rectangle: Rounded Corners 7">
            <a:extLst>
              <a:ext uri="{FF2B5EF4-FFF2-40B4-BE49-F238E27FC236}">
                <a16:creationId xmlns:a16="http://schemas.microsoft.com/office/drawing/2014/main" id="{45BE3212-CCFB-3393-2CBF-787905E84E5F}"/>
              </a:ext>
            </a:extLst>
          </p:cNvPr>
          <p:cNvSpPr/>
          <p:nvPr/>
        </p:nvSpPr>
        <p:spPr>
          <a:xfrm>
            <a:off x="7192605" y="3521610"/>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ts val="1100"/>
              </a:lnSpc>
              <a:spcBef>
                <a:spcPts val="0"/>
              </a:spcBef>
              <a:spcAft>
                <a:spcPts val="0"/>
              </a:spcAft>
              <a:buClrTx/>
              <a:buSzTx/>
              <a:buFontTx/>
              <a:buNone/>
              <a:tabLst/>
              <a:defRPr/>
            </a:pPr>
            <a:r>
              <a:rPr kumimoji="0" lang="en-GB" sz="1050" b="0" i="0" u="none" strike="noStrike" kern="1200" cap="none" spc="0" normalizeH="0" baseline="0" noProof="0" dirty="0">
                <a:ln>
                  <a:noFill/>
                </a:ln>
                <a:solidFill>
                  <a:schemeClr val="tx1"/>
                </a:solidFill>
                <a:effectLst/>
                <a:uLnTx/>
                <a:uFillTx/>
                <a:latin typeface="Aptos" panose="02110004020202020204"/>
                <a:ea typeface="+mn-ea"/>
                <a:cs typeface="+mn-cs"/>
              </a:rPr>
              <a:t>CHC</a:t>
            </a:r>
          </a:p>
        </p:txBody>
      </p:sp>
      <p:sp>
        <p:nvSpPr>
          <p:cNvPr id="9" name="Rectangle: Rounded Corners 8">
            <a:extLst>
              <a:ext uri="{FF2B5EF4-FFF2-40B4-BE49-F238E27FC236}">
                <a16:creationId xmlns:a16="http://schemas.microsoft.com/office/drawing/2014/main" id="{852DEF83-C9CF-130A-D0F4-044A1D7F3373}"/>
              </a:ext>
            </a:extLst>
          </p:cNvPr>
          <p:cNvSpPr/>
          <p:nvPr/>
        </p:nvSpPr>
        <p:spPr>
          <a:xfrm>
            <a:off x="8424695" y="3545655"/>
            <a:ext cx="1188000" cy="256924"/>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Mental Health</a:t>
            </a:r>
          </a:p>
        </p:txBody>
      </p:sp>
      <p:sp>
        <p:nvSpPr>
          <p:cNvPr id="10" name="Rectangle: Rounded Corners 9">
            <a:extLst>
              <a:ext uri="{FF2B5EF4-FFF2-40B4-BE49-F238E27FC236}">
                <a16:creationId xmlns:a16="http://schemas.microsoft.com/office/drawing/2014/main" id="{77E80D2C-5443-AB44-575D-8C7579500A79}"/>
              </a:ext>
            </a:extLst>
          </p:cNvPr>
          <p:cNvSpPr/>
          <p:nvPr/>
        </p:nvSpPr>
        <p:spPr>
          <a:xfrm>
            <a:off x="5960370" y="3170956"/>
            <a:ext cx="1188000" cy="322190"/>
          </a:xfrm>
          <a:prstGeom prst="roundRect">
            <a:avLst>
              <a:gd name="adj" fmla="val 25729"/>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chemeClr val="tx1"/>
                </a:solidFill>
                <a:effectLst/>
                <a:uLnTx/>
                <a:uFillTx/>
                <a:latin typeface="Aptos" panose="02110004020202020204"/>
                <a:ea typeface="+mn-ea"/>
                <a:cs typeface="+mn-cs"/>
              </a:rPr>
              <a:t>Performance and Delivery</a:t>
            </a:r>
          </a:p>
        </p:txBody>
      </p:sp>
      <p:sp>
        <p:nvSpPr>
          <p:cNvPr id="11" name="Rectangle: Rounded Corners 10">
            <a:extLst>
              <a:ext uri="{FF2B5EF4-FFF2-40B4-BE49-F238E27FC236}">
                <a16:creationId xmlns:a16="http://schemas.microsoft.com/office/drawing/2014/main" id="{95FABBF1-6B12-BEE2-4D9A-B997FEFD6EBF}"/>
              </a:ext>
            </a:extLst>
          </p:cNvPr>
          <p:cNvSpPr/>
          <p:nvPr/>
        </p:nvSpPr>
        <p:spPr>
          <a:xfrm>
            <a:off x="7192605" y="3173471"/>
            <a:ext cx="1188000" cy="322190"/>
          </a:xfrm>
          <a:prstGeom prst="roundRect">
            <a:avLst>
              <a:gd name="adj" fmla="val 25729"/>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chemeClr val="tx1"/>
                </a:solidFill>
                <a:effectLst/>
                <a:uLnTx/>
                <a:uFillTx/>
                <a:latin typeface="Aptos" panose="02110004020202020204"/>
                <a:ea typeface="+mn-ea"/>
                <a:cs typeface="+mn-cs"/>
              </a:rPr>
              <a:t>Recovery &amp; Sustainability</a:t>
            </a:r>
          </a:p>
        </p:txBody>
      </p:sp>
      <p:sp>
        <p:nvSpPr>
          <p:cNvPr id="12" name="Rectangle: Rounded Corners 11">
            <a:extLst>
              <a:ext uri="{FF2B5EF4-FFF2-40B4-BE49-F238E27FC236}">
                <a16:creationId xmlns:a16="http://schemas.microsoft.com/office/drawing/2014/main" id="{EBF95DEA-4F10-E4C0-8A11-545B9239D005}"/>
              </a:ext>
            </a:extLst>
          </p:cNvPr>
          <p:cNvSpPr/>
          <p:nvPr/>
        </p:nvSpPr>
        <p:spPr>
          <a:xfrm>
            <a:off x="8424695" y="3173471"/>
            <a:ext cx="1188000" cy="322190"/>
          </a:xfrm>
          <a:prstGeom prst="roundRect">
            <a:avLst>
              <a:gd name="adj" fmla="val 25729"/>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chemeClr val="tx1"/>
                </a:solidFill>
                <a:effectLst/>
                <a:uLnTx/>
                <a:uFillTx/>
                <a:latin typeface="Aptos" panose="02110004020202020204"/>
                <a:ea typeface="+mn-ea"/>
                <a:cs typeface="+mn-cs"/>
              </a:rPr>
              <a:t>Improvement &amp; Transformation</a:t>
            </a:r>
          </a:p>
        </p:txBody>
      </p:sp>
      <p:sp>
        <p:nvSpPr>
          <p:cNvPr id="3" name="Rectangle: Rounded Corners 2">
            <a:extLst>
              <a:ext uri="{FF2B5EF4-FFF2-40B4-BE49-F238E27FC236}">
                <a16:creationId xmlns:a16="http://schemas.microsoft.com/office/drawing/2014/main" id="{8051F1C7-8D4F-64E5-3EB7-2DFF00AC9B61}"/>
              </a:ext>
            </a:extLst>
          </p:cNvPr>
          <p:cNvSpPr/>
          <p:nvPr/>
        </p:nvSpPr>
        <p:spPr>
          <a:xfrm>
            <a:off x="7192605" y="3815115"/>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ts val="1100"/>
              </a:lnSpc>
              <a:spcBef>
                <a:spcPts val="0"/>
              </a:spcBef>
              <a:spcAft>
                <a:spcPts val="0"/>
              </a:spcAft>
              <a:buClrTx/>
              <a:buSzTx/>
              <a:buFontTx/>
              <a:buNone/>
              <a:tabLst/>
              <a:defRPr/>
            </a:pPr>
            <a:r>
              <a:rPr kumimoji="0" lang="en-GB" sz="1050" b="0" i="0" u="none" strike="noStrike" kern="1200" cap="none" spc="0" normalizeH="0" baseline="0" noProof="0" dirty="0">
                <a:ln>
                  <a:noFill/>
                </a:ln>
                <a:solidFill>
                  <a:schemeClr val="tx1"/>
                </a:solidFill>
                <a:effectLst/>
                <a:uLnTx/>
                <a:uFillTx/>
                <a:latin typeface="Aptos" panose="02110004020202020204"/>
                <a:ea typeface="+mn-ea"/>
                <a:cs typeface="+mn-cs"/>
              </a:rPr>
              <a:t>Procurement &amp; Non-Pay</a:t>
            </a:r>
          </a:p>
        </p:txBody>
      </p:sp>
      <p:sp>
        <p:nvSpPr>
          <p:cNvPr id="21" name="Rectangle: Rounded Corners 20">
            <a:extLst>
              <a:ext uri="{FF2B5EF4-FFF2-40B4-BE49-F238E27FC236}">
                <a16:creationId xmlns:a16="http://schemas.microsoft.com/office/drawing/2014/main" id="{6330A80B-551F-F11C-C035-855D7286CC2D}"/>
              </a:ext>
            </a:extLst>
          </p:cNvPr>
          <p:cNvSpPr/>
          <p:nvPr/>
        </p:nvSpPr>
        <p:spPr>
          <a:xfrm>
            <a:off x="7192605" y="4108620"/>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dirty="0">
                <a:solidFill>
                  <a:schemeClr val="tx1"/>
                </a:solidFill>
                <a:latin typeface="Aptos" panose="02110004020202020204"/>
              </a:rPr>
              <a:t>Workforce</a:t>
            </a:r>
          </a:p>
        </p:txBody>
      </p:sp>
      <p:sp>
        <p:nvSpPr>
          <p:cNvPr id="22" name="Rectangle: Rounded Corners 21">
            <a:extLst>
              <a:ext uri="{FF2B5EF4-FFF2-40B4-BE49-F238E27FC236}">
                <a16:creationId xmlns:a16="http://schemas.microsoft.com/office/drawing/2014/main" id="{C0218AEC-30E8-76FB-82B5-235888D9E34F}"/>
              </a:ext>
            </a:extLst>
          </p:cNvPr>
          <p:cNvSpPr/>
          <p:nvPr/>
        </p:nvSpPr>
        <p:spPr>
          <a:xfrm>
            <a:off x="7192605" y="4402125"/>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dirty="0">
                <a:solidFill>
                  <a:schemeClr val="tx1"/>
                </a:solidFill>
                <a:latin typeface="Aptos" panose="02110004020202020204"/>
              </a:rPr>
              <a:t>Planned Care</a:t>
            </a:r>
          </a:p>
        </p:txBody>
      </p:sp>
      <p:sp>
        <p:nvSpPr>
          <p:cNvPr id="23" name="Rectangle: Rounded Corners 22">
            <a:extLst>
              <a:ext uri="{FF2B5EF4-FFF2-40B4-BE49-F238E27FC236}">
                <a16:creationId xmlns:a16="http://schemas.microsoft.com/office/drawing/2014/main" id="{A7C0628B-7F7F-9535-55E7-C56AFC7B1FF7}"/>
              </a:ext>
            </a:extLst>
          </p:cNvPr>
          <p:cNvSpPr/>
          <p:nvPr/>
        </p:nvSpPr>
        <p:spPr>
          <a:xfrm>
            <a:off x="7192605" y="4695630"/>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dirty="0">
                <a:solidFill>
                  <a:schemeClr val="tx1"/>
                </a:solidFill>
                <a:latin typeface="Aptos" panose="02110004020202020204"/>
              </a:rPr>
              <a:t>UEC</a:t>
            </a:r>
          </a:p>
        </p:txBody>
      </p:sp>
      <p:sp>
        <p:nvSpPr>
          <p:cNvPr id="24" name="Rectangle: Rounded Corners 23">
            <a:extLst>
              <a:ext uri="{FF2B5EF4-FFF2-40B4-BE49-F238E27FC236}">
                <a16:creationId xmlns:a16="http://schemas.microsoft.com/office/drawing/2014/main" id="{47C820C4-FC14-C74A-FC8A-2E5FD507A432}"/>
              </a:ext>
            </a:extLst>
          </p:cNvPr>
          <p:cNvSpPr/>
          <p:nvPr/>
        </p:nvSpPr>
        <p:spPr>
          <a:xfrm>
            <a:off x="8424695" y="3852573"/>
            <a:ext cx="1188000" cy="256924"/>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Peri-Natal</a:t>
            </a:r>
          </a:p>
        </p:txBody>
      </p:sp>
      <p:sp>
        <p:nvSpPr>
          <p:cNvPr id="25" name="Rectangle: Rounded Corners 24">
            <a:extLst>
              <a:ext uri="{FF2B5EF4-FFF2-40B4-BE49-F238E27FC236}">
                <a16:creationId xmlns:a16="http://schemas.microsoft.com/office/drawing/2014/main" id="{7DE0745E-D869-2183-D13E-4829EC794E54}"/>
              </a:ext>
            </a:extLst>
          </p:cNvPr>
          <p:cNvSpPr/>
          <p:nvPr/>
        </p:nvSpPr>
        <p:spPr>
          <a:xfrm>
            <a:off x="8424695" y="4159491"/>
            <a:ext cx="1188000" cy="267556"/>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Community by Design</a:t>
            </a:r>
          </a:p>
        </p:txBody>
      </p:sp>
      <p:sp>
        <p:nvSpPr>
          <p:cNvPr id="26" name="Rectangle: Rounded Corners 25">
            <a:extLst>
              <a:ext uri="{FF2B5EF4-FFF2-40B4-BE49-F238E27FC236}">
                <a16:creationId xmlns:a16="http://schemas.microsoft.com/office/drawing/2014/main" id="{425395CF-C654-E4AB-E2A5-A64A473BD3D4}"/>
              </a:ext>
            </a:extLst>
          </p:cNvPr>
          <p:cNvSpPr/>
          <p:nvPr/>
        </p:nvSpPr>
        <p:spPr>
          <a:xfrm>
            <a:off x="7192605" y="4989138"/>
            <a:ext cx="1188000" cy="26755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dirty="0">
                <a:solidFill>
                  <a:schemeClr val="tx1"/>
                </a:solidFill>
                <a:latin typeface="Aptos" panose="02110004020202020204"/>
              </a:rPr>
              <a:t>LTA</a:t>
            </a:r>
          </a:p>
        </p:txBody>
      </p:sp>
      <p:sp>
        <p:nvSpPr>
          <p:cNvPr id="27" name="Rectangle: Rounded Corners 26">
            <a:extLst>
              <a:ext uri="{FF2B5EF4-FFF2-40B4-BE49-F238E27FC236}">
                <a16:creationId xmlns:a16="http://schemas.microsoft.com/office/drawing/2014/main" id="{965FBC91-CBE9-620C-291F-FEB6A580FB51}"/>
              </a:ext>
            </a:extLst>
          </p:cNvPr>
          <p:cNvSpPr/>
          <p:nvPr/>
        </p:nvSpPr>
        <p:spPr>
          <a:xfrm>
            <a:off x="8424695" y="4466410"/>
            <a:ext cx="1188000" cy="256924"/>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Cancer</a:t>
            </a:r>
          </a:p>
        </p:txBody>
      </p:sp>
      <p:sp>
        <p:nvSpPr>
          <p:cNvPr id="28" name="Rectangle: Rounded Corners 27">
            <a:extLst>
              <a:ext uri="{FF2B5EF4-FFF2-40B4-BE49-F238E27FC236}">
                <a16:creationId xmlns:a16="http://schemas.microsoft.com/office/drawing/2014/main" id="{CA6F1B10-583F-F029-6097-5F04F2702F2B}"/>
              </a:ext>
            </a:extLst>
          </p:cNvPr>
          <p:cNvSpPr/>
          <p:nvPr/>
        </p:nvSpPr>
        <p:spPr>
          <a:xfrm>
            <a:off x="5960370" y="3827612"/>
            <a:ext cx="1188000" cy="267556"/>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Deliver Expectations</a:t>
            </a:r>
          </a:p>
        </p:txBody>
      </p:sp>
      <p:sp>
        <p:nvSpPr>
          <p:cNvPr id="29" name="Rectangle: Rounded Corners 28">
            <a:extLst>
              <a:ext uri="{FF2B5EF4-FFF2-40B4-BE49-F238E27FC236}">
                <a16:creationId xmlns:a16="http://schemas.microsoft.com/office/drawing/2014/main" id="{0A466AB6-416F-BC08-666E-CD1A8C196DD1}"/>
              </a:ext>
            </a:extLst>
          </p:cNvPr>
          <p:cNvSpPr/>
          <p:nvPr/>
        </p:nvSpPr>
        <p:spPr>
          <a:xfrm>
            <a:off x="5960370" y="4128623"/>
            <a:ext cx="1188000" cy="267556"/>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TI Targets</a:t>
            </a:r>
          </a:p>
        </p:txBody>
      </p:sp>
      <p:sp>
        <p:nvSpPr>
          <p:cNvPr id="30" name="Rectangle: Rounded Corners 29">
            <a:extLst>
              <a:ext uri="{FF2B5EF4-FFF2-40B4-BE49-F238E27FC236}">
                <a16:creationId xmlns:a16="http://schemas.microsoft.com/office/drawing/2014/main" id="{155F8A9E-67F9-03FD-C90F-A127891EF11D}"/>
              </a:ext>
            </a:extLst>
          </p:cNvPr>
          <p:cNvSpPr/>
          <p:nvPr/>
        </p:nvSpPr>
        <p:spPr>
          <a:xfrm>
            <a:off x="5960370" y="4429635"/>
            <a:ext cx="1188000" cy="267556"/>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100"/>
              </a:lnSpc>
              <a:defRPr/>
            </a:pPr>
            <a:r>
              <a:rPr lang="en-GB" sz="1050" dirty="0">
                <a:solidFill>
                  <a:schemeClr val="tx1"/>
                </a:solidFill>
                <a:latin typeface="Aptos" panose="02110004020202020204"/>
              </a:rPr>
              <a:t>Quality &amp; Safety</a:t>
            </a:r>
          </a:p>
        </p:txBody>
      </p:sp>
      <p:sp>
        <p:nvSpPr>
          <p:cNvPr id="33" name="TextBox 32">
            <a:extLst>
              <a:ext uri="{FF2B5EF4-FFF2-40B4-BE49-F238E27FC236}">
                <a16:creationId xmlns:a16="http://schemas.microsoft.com/office/drawing/2014/main" id="{5C8238DA-9BE6-027B-C972-0589ED2A3287}"/>
              </a:ext>
            </a:extLst>
          </p:cNvPr>
          <p:cNvSpPr txBox="1"/>
          <p:nvPr/>
        </p:nvSpPr>
        <p:spPr>
          <a:xfrm>
            <a:off x="5181341" y="5730438"/>
            <a:ext cx="5045148" cy="25391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50" b="1" dirty="0">
                <a:solidFill>
                  <a:prstClr val="white"/>
                </a:solidFill>
                <a:latin typeface="Aptos" panose="02110004020202020204"/>
              </a:rPr>
              <a:t>Transforming for the Future</a:t>
            </a:r>
          </a:p>
        </p:txBody>
      </p:sp>
      <p:sp>
        <p:nvSpPr>
          <p:cNvPr id="31" name="Slide Number Placeholder 4">
            <a:extLst>
              <a:ext uri="{FF2B5EF4-FFF2-40B4-BE49-F238E27FC236}">
                <a16:creationId xmlns:a16="http://schemas.microsoft.com/office/drawing/2014/main" id="{6EB88331-EA46-77D1-967E-BBDB1637E69B}"/>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24</a:t>
            </a:r>
          </a:p>
        </p:txBody>
      </p:sp>
    </p:spTree>
    <p:extLst>
      <p:ext uri="{BB962C8B-B14F-4D97-AF65-F5344CB8AC3E}">
        <p14:creationId xmlns:p14="http://schemas.microsoft.com/office/powerpoint/2010/main" val="1699410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6F72EB-9036-30E5-742F-CC18F283DF8D}"/>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AA384C97-6E51-EEB1-87D5-11BC183C45C4}"/>
              </a:ext>
            </a:extLst>
          </p:cNvPr>
          <p:cNvPicPr>
            <a:picLocks noChangeAspect="1"/>
          </p:cNvPicPr>
          <p:nvPr/>
        </p:nvPicPr>
        <p:blipFill>
          <a:blip r:embed="rId3">
            <a:alphaModFix amt="20000"/>
            <a:lum bright="40000" contrast="-40000"/>
          </a:blip>
          <a:srcRect l="39228" t="58256" r="-2"/>
          <a:stretch/>
        </p:blipFill>
        <p:spPr>
          <a:xfrm rot="10800000">
            <a:off x="3136833" y="3216279"/>
            <a:ext cx="6769167" cy="3795760"/>
          </a:xfrm>
          <a:prstGeom prst="rect">
            <a:avLst/>
          </a:prstGeom>
        </p:spPr>
      </p:pic>
      <p:sp>
        <p:nvSpPr>
          <p:cNvPr id="5" name="TextBox 4">
            <a:extLst>
              <a:ext uri="{FF2B5EF4-FFF2-40B4-BE49-F238E27FC236}">
                <a16:creationId xmlns:a16="http://schemas.microsoft.com/office/drawing/2014/main" id="{5F00DBC3-CD5A-C63D-4F45-2ADC50467666}"/>
              </a:ext>
            </a:extLst>
          </p:cNvPr>
          <p:cNvSpPr txBox="1"/>
          <p:nvPr/>
        </p:nvSpPr>
        <p:spPr>
          <a:xfrm>
            <a:off x="307975" y="430768"/>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DELIVERY UNIT</a:t>
            </a:r>
          </a:p>
        </p:txBody>
      </p:sp>
      <p:sp>
        <p:nvSpPr>
          <p:cNvPr id="31" name="Slide Number Placeholder 4">
            <a:extLst>
              <a:ext uri="{FF2B5EF4-FFF2-40B4-BE49-F238E27FC236}">
                <a16:creationId xmlns:a16="http://schemas.microsoft.com/office/drawing/2014/main" id="{D99F3BB4-B343-1C0A-EA20-A91E002391C4}"/>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24</a:t>
            </a:r>
          </a:p>
        </p:txBody>
      </p:sp>
      <p:sp>
        <p:nvSpPr>
          <p:cNvPr id="34" name="TextBox 33">
            <a:extLst>
              <a:ext uri="{FF2B5EF4-FFF2-40B4-BE49-F238E27FC236}">
                <a16:creationId xmlns:a16="http://schemas.microsoft.com/office/drawing/2014/main" id="{E6A1A28B-2F32-5A35-07A6-E435BF0582A9}"/>
              </a:ext>
            </a:extLst>
          </p:cNvPr>
          <p:cNvSpPr txBox="1"/>
          <p:nvPr/>
        </p:nvSpPr>
        <p:spPr>
          <a:xfrm>
            <a:off x="349804" y="800100"/>
            <a:ext cx="9429193" cy="830997"/>
          </a:xfrm>
          <a:prstGeom prst="rect">
            <a:avLst/>
          </a:prstGeom>
          <a:noFill/>
        </p:spPr>
        <p:txBody>
          <a:bodyPr wrap="square" rtlCol="0">
            <a:spAutoFit/>
          </a:bodyPr>
          <a:lstStyle/>
          <a:p>
            <a:pPr>
              <a:spcAft>
                <a:spcPts val="100"/>
              </a:spcAft>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vital part of </a:t>
            </a:r>
            <a:r>
              <a:rPr lang="en-GB" sz="1200" dirty="0">
                <a:solidFill>
                  <a:prstClr val="black"/>
                </a:solidFill>
                <a:latin typeface="Aptos" panose="02110004020202020204"/>
              </a:rPr>
              <a:t>O</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rganised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for Success is the</a:t>
            </a:r>
            <a:r>
              <a:rPr lang="en-GB" sz="1200" dirty="0">
                <a:solidFill>
                  <a:prstClr val="black"/>
                </a:solidFill>
                <a:latin typeface="Aptos" panose="02110004020202020204"/>
              </a:rPr>
              <a:t> establishment of our Delivery Unit. The Delivery Unit is being established in response to the scale and pace of improvement required across financial recovery, operational delivery and organisational sustainability. It will support delivery of the £65m savings requirement, operational productivity improvement and longer-term redesign and reconfiguration. The Delivery Unit Director is in post and has begun implementation.</a:t>
            </a:r>
            <a:endParaRPr lang="en-US" sz="1200" dirty="0">
              <a:solidFill>
                <a:prstClr val="black"/>
              </a:solidFill>
              <a:latin typeface="Aptos" panose="02110004020202020204"/>
            </a:endParaRPr>
          </a:p>
        </p:txBody>
      </p:sp>
      <p:sp>
        <p:nvSpPr>
          <p:cNvPr id="3" name="TextBox 2">
            <a:extLst>
              <a:ext uri="{FF2B5EF4-FFF2-40B4-BE49-F238E27FC236}">
                <a16:creationId xmlns:a16="http://schemas.microsoft.com/office/drawing/2014/main" id="{AEC38388-1577-43FE-C59A-7142C730903A}"/>
              </a:ext>
            </a:extLst>
          </p:cNvPr>
          <p:cNvSpPr txBox="1"/>
          <p:nvPr/>
        </p:nvSpPr>
        <p:spPr>
          <a:xfrm>
            <a:off x="4623678" y="1651415"/>
            <a:ext cx="5049670" cy="738664"/>
          </a:xfrm>
          <a:prstGeom prst="rect">
            <a:avLst/>
          </a:prstGeom>
          <a:noFill/>
        </p:spPr>
        <p:txBody>
          <a:bodyPr wrap="square">
            <a:spAutoFit/>
          </a:bodyPr>
          <a:lstStyle/>
          <a:p>
            <a:r>
              <a:rPr lang="en-GB" sz="1200" dirty="0">
                <a:solidFill>
                  <a:prstClr val="black"/>
                </a:solidFill>
                <a:latin typeface="Aptos" panose="02110004020202020204"/>
              </a:rPr>
              <a:t>The Delivery Unit will bring together several existing organisational functions into a coordinated structure.</a:t>
            </a:r>
          </a:p>
          <a:p>
            <a:endParaRPr lang="en-GB" sz="1800" dirty="0"/>
          </a:p>
        </p:txBody>
      </p:sp>
      <p:sp>
        <p:nvSpPr>
          <p:cNvPr id="7" name="TextBox 6">
            <a:extLst>
              <a:ext uri="{FF2B5EF4-FFF2-40B4-BE49-F238E27FC236}">
                <a16:creationId xmlns:a16="http://schemas.microsoft.com/office/drawing/2014/main" id="{1B750B3A-272C-4D3B-ED9A-23C5A27992D1}"/>
              </a:ext>
            </a:extLst>
          </p:cNvPr>
          <p:cNvSpPr txBox="1"/>
          <p:nvPr/>
        </p:nvSpPr>
        <p:spPr>
          <a:xfrm>
            <a:off x="349805" y="1611179"/>
            <a:ext cx="4241962" cy="2385268"/>
          </a:xfrm>
          <a:prstGeom prst="rect">
            <a:avLst/>
          </a:prstGeom>
          <a:noFill/>
        </p:spPr>
        <p:txBody>
          <a:bodyPr wrap="square">
            <a:spAutoFit/>
          </a:bodyPr>
          <a:lstStyle/>
          <a:p>
            <a:pPr>
              <a:spcAft>
                <a:spcPts val="600"/>
              </a:spcAft>
            </a:pPr>
            <a:r>
              <a:rPr lang="en-GB" sz="1200" dirty="0">
                <a:solidFill>
                  <a:prstClr val="black"/>
                </a:solidFill>
                <a:latin typeface="Aptos" panose="02110004020202020204"/>
              </a:rPr>
              <a:t>The core purpose of the Delivery Unit is to strengthen the organisation’s ability to deliver improvement at pace through:</a:t>
            </a:r>
          </a:p>
          <a:p>
            <a:pPr marL="800100" lvl="1" indent="-342900">
              <a:buFont typeface="Arial" panose="020B0604020202020204" pitchFamily="34" charset="0"/>
              <a:buChar char="•"/>
            </a:pPr>
            <a:r>
              <a:rPr lang="en-GB" sz="1200" dirty="0">
                <a:solidFill>
                  <a:prstClr val="black"/>
                </a:solidFill>
                <a:latin typeface="Aptos" panose="02110004020202020204"/>
              </a:rPr>
              <a:t>Greater coordination of organisational resources </a:t>
            </a:r>
          </a:p>
          <a:p>
            <a:pPr marL="800100" lvl="1" indent="-342900">
              <a:buFont typeface="Arial" panose="020B0604020202020204" pitchFamily="34" charset="0"/>
              <a:buChar char="•"/>
            </a:pPr>
            <a:r>
              <a:rPr lang="en-GB" sz="1200" dirty="0">
                <a:solidFill>
                  <a:prstClr val="black"/>
                </a:solidFill>
                <a:latin typeface="Aptos" panose="02110004020202020204"/>
              </a:rPr>
              <a:t>Improved programme discipline and accountability</a:t>
            </a:r>
          </a:p>
          <a:p>
            <a:pPr marL="800100" lvl="1" indent="-342900">
              <a:buFont typeface="Arial" panose="020B0604020202020204" pitchFamily="34" charset="0"/>
              <a:buChar char="•"/>
            </a:pPr>
            <a:r>
              <a:rPr lang="en-GB" sz="1200" dirty="0">
                <a:solidFill>
                  <a:prstClr val="black"/>
                </a:solidFill>
                <a:latin typeface="Aptos" panose="02110004020202020204"/>
              </a:rPr>
              <a:t>Enhanced delivery support focussed on greater delivery opportunity</a:t>
            </a:r>
          </a:p>
          <a:p>
            <a:pPr marL="800100" lvl="1" indent="-342900">
              <a:buFont typeface="Arial" panose="020B0604020202020204" pitchFamily="34" charset="0"/>
              <a:buChar char="•"/>
            </a:pPr>
            <a:r>
              <a:rPr lang="en-GB" sz="1200" dirty="0">
                <a:solidFill>
                  <a:prstClr val="black"/>
                </a:solidFill>
                <a:latin typeface="Aptos" panose="02110004020202020204"/>
              </a:rPr>
              <a:t>Better use of organisational intelligence</a:t>
            </a:r>
          </a:p>
          <a:p>
            <a:pPr marL="800100" lvl="1" indent="-342900">
              <a:buFont typeface="Arial" panose="020B0604020202020204" pitchFamily="34" charset="0"/>
              <a:buChar char="•"/>
            </a:pPr>
            <a:r>
              <a:rPr lang="en-GB" sz="1200" dirty="0">
                <a:solidFill>
                  <a:prstClr val="black"/>
                </a:solidFill>
                <a:latin typeface="Aptos" panose="02110004020202020204"/>
              </a:rPr>
              <a:t>Consistent reporting and transparency</a:t>
            </a:r>
          </a:p>
          <a:p>
            <a:pPr marL="800100" lvl="1" indent="-342900">
              <a:buFont typeface="Arial" panose="020B0604020202020204" pitchFamily="34" charset="0"/>
              <a:buChar char="•"/>
            </a:pPr>
            <a:r>
              <a:rPr lang="en-GB" sz="1200" dirty="0">
                <a:solidFill>
                  <a:prstClr val="black"/>
                </a:solidFill>
                <a:latin typeface="Aptos" panose="02110004020202020204"/>
              </a:rPr>
              <a:t>Earlier identification of delivery risks and barriers</a:t>
            </a:r>
          </a:p>
          <a:p>
            <a:pPr marL="800100" lvl="1" indent="-342900">
              <a:buFont typeface="Arial" panose="020B0604020202020204" pitchFamily="34" charset="0"/>
              <a:buChar char="•"/>
            </a:pPr>
            <a:r>
              <a:rPr lang="en-GB" sz="1200" dirty="0">
                <a:solidFill>
                  <a:prstClr val="black"/>
                </a:solidFill>
                <a:latin typeface="Aptos" panose="02110004020202020204"/>
              </a:rPr>
              <a:t>Improved alignment between operational, financial and transformation activity</a:t>
            </a:r>
          </a:p>
        </p:txBody>
      </p:sp>
      <p:graphicFrame>
        <p:nvGraphicFramePr>
          <p:cNvPr id="9" name="Table 8">
            <a:extLst>
              <a:ext uri="{FF2B5EF4-FFF2-40B4-BE49-F238E27FC236}">
                <a16:creationId xmlns:a16="http://schemas.microsoft.com/office/drawing/2014/main" id="{1AC40C9F-B779-F9BA-4F80-39E36AC33540}"/>
              </a:ext>
            </a:extLst>
          </p:cNvPr>
          <p:cNvGraphicFramePr>
            <a:graphicFrameLocks noGrp="1"/>
          </p:cNvGraphicFramePr>
          <p:nvPr>
            <p:extLst>
              <p:ext uri="{D42A27DB-BD31-4B8C-83A1-F6EECF244321}">
                <p14:modId xmlns:p14="http://schemas.microsoft.com/office/powerpoint/2010/main" val="2385027231"/>
              </p:ext>
            </p:extLst>
          </p:nvPr>
        </p:nvGraphicFramePr>
        <p:xfrm>
          <a:off x="4726328" y="2176178"/>
          <a:ext cx="5078063" cy="3657600"/>
        </p:xfrm>
        <a:graphic>
          <a:graphicData uri="http://schemas.openxmlformats.org/drawingml/2006/table">
            <a:tbl>
              <a:tblPr firstRow="1" firstCol="1" bandRow="1">
                <a:tableStyleId>{5C22544A-7EE6-4342-B048-85BDC9FD1C3A}</a:tableStyleId>
              </a:tblPr>
              <a:tblGrid>
                <a:gridCol w="1232063">
                  <a:extLst>
                    <a:ext uri="{9D8B030D-6E8A-4147-A177-3AD203B41FA5}">
                      <a16:colId xmlns:a16="http://schemas.microsoft.com/office/drawing/2014/main" val="602159556"/>
                    </a:ext>
                  </a:extLst>
                </a:gridCol>
                <a:gridCol w="2137224">
                  <a:extLst>
                    <a:ext uri="{9D8B030D-6E8A-4147-A177-3AD203B41FA5}">
                      <a16:colId xmlns:a16="http://schemas.microsoft.com/office/drawing/2014/main" val="671042659"/>
                    </a:ext>
                  </a:extLst>
                </a:gridCol>
                <a:gridCol w="1708776">
                  <a:extLst>
                    <a:ext uri="{9D8B030D-6E8A-4147-A177-3AD203B41FA5}">
                      <a16:colId xmlns:a16="http://schemas.microsoft.com/office/drawing/2014/main" val="724463565"/>
                    </a:ext>
                  </a:extLst>
                </a:gridCol>
              </a:tblGrid>
              <a:tr h="265593">
                <a:tc>
                  <a:txBody>
                    <a:bodyPr/>
                    <a:lstStyle/>
                    <a:p>
                      <a:pPr algn="ctr">
                        <a:buNone/>
                      </a:pPr>
                      <a:r>
                        <a:rPr lang="en-GB" sz="1200" kern="1200" dirty="0">
                          <a:solidFill>
                            <a:prstClr val="black"/>
                          </a:solidFill>
                          <a:latin typeface="Aptos" panose="02110004020202020204"/>
                          <a:ea typeface="+mn-ea"/>
                          <a:cs typeface="+mn-cs"/>
                        </a:rPr>
                        <a:t>Delivery Unit function</a:t>
                      </a:r>
                    </a:p>
                  </a:txBody>
                  <a:tcPr marL="68580" marR="68580" marT="0" marB="0" anchor="ctr">
                    <a:solidFill>
                      <a:srgbClr val="0E9FAF"/>
                    </a:solidFill>
                  </a:tcPr>
                </a:tc>
                <a:tc>
                  <a:txBody>
                    <a:bodyPr/>
                    <a:lstStyle/>
                    <a:p>
                      <a:pPr algn="ctr">
                        <a:buNone/>
                      </a:pPr>
                      <a:r>
                        <a:rPr lang="en-GB" sz="1200" kern="1200" dirty="0">
                          <a:solidFill>
                            <a:prstClr val="black"/>
                          </a:solidFill>
                          <a:latin typeface="Aptos" panose="02110004020202020204"/>
                          <a:ea typeface="+mn-ea"/>
                          <a:cs typeface="+mn-cs"/>
                        </a:rPr>
                        <a:t>Core role</a:t>
                      </a:r>
                    </a:p>
                  </a:txBody>
                  <a:tcPr marL="68580" marR="68580" marT="0" marB="0" anchor="ctr">
                    <a:solidFill>
                      <a:srgbClr val="0E9FAF"/>
                    </a:solidFill>
                  </a:tcPr>
                </a:tc>
                <a:tc>
                  <a:txBody>
                    <a:bodyPr/>
                    <a:lstStyle/>
                    <a:p>
                      <a:pPr algn="ctr">
                        <a:buNone/>
                      </a:pPr>
                      <a:r>
                        <a:rPr lang="en-GB" sz="1200" kern="1200" dirty="0">
                          <a:solidFill>
                            <a:prstClr val="black"/>
                          </a:solidFill>
                          <a:latin typeface="Aptos" panose="02110004020202020204"/>
                          <a:ea typeface="+mn-ea"/>
                          <a:cs typeface="+mn-cs"/>
                        </a:rPr>
                        <a:t>Immediate proof point</a:t>
                      </a:r>
                    </a:p>
                  </a:txBody>
                  <a:tcPr marL="68580" marR="68580" marT="0" marB="0" anchor="ctr">
                    <a:solidFill>
                      <a:srgbClr val="0E9FAF"/>
                    </a:solidFill>
                  </a:tcPr>
                </a:tc>
                <a:extLst>
                  <a:ext uri="{0D108BD9-81ED-4DB2-BD59-A6C34878D82A}">
                    <a16:rowId xmlns:a16="http://schemas.microsoft.com/office/drawing/2014/main" val="1818202354"/>
                  </a:ext>
                </a:extLst>
              </a:tr>
              <a:tr h="531186">
                <a:tc>
                  <a:txBody>
                    <a:bodyPr/>
                    <a:lstStyle/>
                    <a:p>
                      <a:pPr>
                        <a:buNone/>
                      </a:pPr>
                      <a:r>
                        <a:rPr lang="en-GB" sz="1200" kern="1200" dirty="0">
                          <a:solidFill>
                            <a:prstClr val="black"/>
                          </a:solidFill>
                          <a:latin typeface="Aptos" panose="02110004020202020204"/>
                          <a:ea typeface="+mn-ea"/>
                          <a:cs typeface="+mn-cs"/>
                        </a:rPr>
                        <a:t>PMO</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Programme governance, milestone tracking, risk and issue management and reporting discipline.</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All major schemes supported by standard PID structure and milestone tracking.</a:t>
                      </a:r>
                    </a:p>
                  </a:txBody>
                  <a:tcPr marL="68580" marR="68580" marT="0" marB="0" anchor="ctr">
                    <a:solidFill>
                      <a:schemeClr val="bg1">
                        <a:lumMod val="95000"/>
                      </a:schemeClr>
                    </a:solidFill>
                  </a:tcPr>
                </a:tc>
                <a:extLst>
                  <a:ext uri="{0D108BD9-81ED-4DB2-BD59-A6C34878D82A}">
                    <a16:rowId xmlns:a16="http://schemas.microsoft.com/office/drawing/2014/main" val="3360322491"/>
                  </a:ext>
                </a:extLst>
              </a:tr>
              <a:tr h="531186">
                <a:tc>
                  <a:txBody>
                    <a:bodyPr/>
                    <a:lstStyle/>
                    <a:p>
                      <a:pPr>
                        <a:buNone/>
                      </a:pPr>
                      <a:r>
                        <a:rPr lang="en-GB" sz="1200" kern="1200" dirty="0">
                          <a:solidFill>
                            <a:prstClr val="black"/>
                          </a:solidFill>
                          <a:latin typeface="Aptos" panose="02110004020202020204"/>
                          <a:ea typeface="+mn-ea"/>
                          <a:cs typeface="+mn-cs"/>
                        </a:rPr>
                        <a:t>Transformation</a:t>
                      </a:r>
                    </a:p>
                  </a:txBody>
                  <a:tcPr marL="68580" marR="68580" marT="0" marB="0" anchor="ctr">
                    <a:solidFill>
                      <a:schemeClr val="bg2"/>
                    </a:solidFill>
                  </a:tcPr>
                </a:tc>
                <a:tc>
                  <a:txBody>
                    <a:bodyPr/>
                    <a:lstStyle/>
                    <a:p>
                      <a:pPr>
                        <a:buNone/>
                      </a:pPr>
                      <a:r>
                        <a:rPr lang="en-GB" sz="1200" kern="1200" dirty="0">
                          <a:solidFill>
                            <a:prstClr val="black"/>
                          </a:solidFill>
                          <a:latin typeface="Aptos" panose="02110004020202020204"/>
                          <a:ea typeface="+mn-ea"/>
                          <a:cs typeface="+mn-cs"/>
                        </a:rPr>
                        <a:t>Coordination of transformation programmes and redesign activity.</a:t>
                      </a:r>
                    </a:p>
                  </a:txBody>
                  <a:tcPr marL="68580" marR="68580" marT="0" marB="0" anchor="ctr">
                    <a:solidFill>
                      <a:schemeClr val="bg2"/>
                    </a:solidFill>
                  </a:tcPr>
                </a:tc>
                <a:tc>
                  <a:txBody>
                    <a:bodyPr/>
                    <a:lstStyle/>
                    <a:p>
                      <a:pPr>
                        <a:buNone/>
                      </a:pPr>
                      <a:r>
                        <a:rPr lang="en-GB" sz="1200" kern="1200" dirty="0">
                          <a:solidFill>
                            <a:prstClr val="black"/>
                          </a:solidFill>
                          <a:latin typeface="Aptos" panose="02110004020202020204"/>
                          <a:ea typeface="+mn-ea"/>
                          <a:cs typeface="+mn-cs"/>
                        </a:rPr>
                        <a:t>Priority transformation programmes aligned to organisational recovery priorities.</a:t>
                      </a:r>
                    </a:p>
                  </a:txBody>
                  <a:tcPr marL="68580" marR="68580" marT="0" marB="0" anchor="ctr">
                    <a:solidFill>
                      <a:schemeClr val="bg2"/>
                    </a:solidFill>
                  </a:tcPr>
                </a:tc>
                <a:extLst>
                  <a:ext uri="{0D108BD9-81ED-4DB2-BD59-A6C34878D82A}">
                    <a16:rowId xmlns:a16="http://schemas.microsoft.com/office/drawing/2014/main" val="3316485699"/>
                  </a:ext>
                </a:extLst>
              </a:tr>
              <a:tr h="531186">
                <a:tc>
                  <a:txBody>
                    <a:bodyPr/>
                    <a:lstStyle/>
                    <a:p>
                      <a:pPr>
                        <a:buNone/>
                      </a:pPr>
                      <a:r>
                        <a:rPr lang="en-GB" sz="1200" kern="1200" dirty="0">
                          <a:solidFill>
                            <a:prstClr val="black"/>
                          </a:solidFill>
                          <a:latin typeface="Aptos" panose="02110004020202020204"/>
                          <a:ea typeface="+mn-ea"/>
                          <a:cs typeface="+mn-cs"/>
                        </a:rPr>
                        <a:t>Improvement</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Deployment of improvement methodology and operational improvement support.</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Improvement support plans for priority programmes.</a:t>
                      </a:r>
                    </a:p>
                  </a:txBody>
                  <a:tcPr marL="68580" marR="68580" marT="0" marB="0" anchor="ctr">
                    <a:solidFill>
                      <a:schemeClr val="bg1">
                        <a:lumMod val="95000"/>
                      </a:schemeClr>
                    </a:solidFill>
                  </a:tcPr>
                </a:tc>
                <a:extLst>
                  <a:ext uri="{0D108BD9-81ED-4DB2-BD59-A6C34878D82A}">
                    <a16:rowId xmlns:a16="http://schemas.microsoft.com/office/drawing/2014/main" val="3850218860"/>
                  </a:ext>
                </a:extLst>
              </a:tr>
              <a:tr h="398390">
                <a:tc>
                  <a:txBody>
                    <a:bodyPr/>
                    <a:lstStyle/>
                    <a:p>
                      <a:pPr>
                        <a:buNone/>
                      </a:pPr>
                      <a:r>
                        <a:rPr lang="en-GB" sz="1200" kern="1200" dirty="0">
                          <a:solidFill>
                            <a:prstClr val="black"/>
                          </a:solidFill>
                          <a:latin typeface="Aptos" panose="02110004020202020204"/>
                          <a:ea typeface="+mn-ea"/>
                          <a:cs typeface="+mn-cs"/>
                        </a:rPr>
                        <a:t>Recovery &amp; Sustainability</a:t>
                      </a:r>
                    </a:p>
                  </a:txBody>
                  <a:tcPr marL="68580" marR="68580" marT="0" marB="0" anchor="ctr">
                    <a:solidFill>
                      <a:schemeClr val="bg2"/>
                    </a:solidFill>
                  </a:tcPr>
                </a:tc>
                <a:tc>
                  <a:txBody>
                    <a:bodyPr/>
                    <a:lstStyle/>
                    <a:p>
                      <a:pPr>
                        <a:buNone/>
                      </a:pPr>
                      <a:r>
                        <a:rPr lang="en-GB" sz="1200" kern="1200" dirty="0">
                          <a:solidFill>
                            <a:prstClr val="black"/>
                          </a:solidFill>
                          <a:latin typeface="Aptos" panose="02110004020202020204"/>
                          <a:ea typeface="+mn-ea"/>
                          <a:cs typeface="+mn-cs"/>
                        </a:rPr>
                        <a:t>Coordination and oversight of recovery programmes and savings delivery.</a:t>
                      </a:r>
                    </a:p>
                  </a:txBody>
                  <a:tcPr marL="68580" marR="68580" marT="0" marB="0" anchor="ctr">
                    <a:solidFill>
                      <a:schemeClr val="bg2"/>
                    </a:solidFill>
                  </a:tcPr>
                </a:tc>
                <a:tc>
                  <a:txBody>
                    <a:bodyPr/>
                    <a:lstStyle/>
                    <a:p>
                      <a:pPr>
                        <a:buNone/>
                      </a:pPr>
                      <a:r>
                        <a:rPr lang="en-GB" sz="1200" kern="1200" dirty="0">
                          <a:solidFill>
                            <a:prstClr val="black"/>
                          </a:solidFill>
                          <a:latin typeface="Aptos" panose="02110004020202020204"/>
                          <a:ea typeface="+mn-ea"/>
                          <a:cs typeface="+mn-cs"/>
                        </a:rPr>
                        <a:t>Single organisational savings register and reporting process.</a:t>
                      </a:r>
                    </a:p>
                  </a:txBody>
                  <a:tcPr marL="68580" marR="68580" marT="0" marB="0" anchor="ctr">
                    <a:solidFill>
                      <a:schemeClr val="bg2"/>
                    </a:solidFill>
                  </a:tcPr>
                </a:tc>
                <a:extLst>
                  <a:ext uri="{0D108BD9-81ED-4DB2-BD59-A6C34878D82A}">
                    <a16:rowId xmlns:a16="http://schemas.microsoft.com/office/drawing/2014/main" val="2520909767"/>
                  </a:ext>
                </a:extLst>
              </a:tr>
              <a:tr h="531186">
                <a:tc>
                  <a:txBody>
                    <a:bodyPr/>
                    <a:lstStyle/>
                    <a:p>
                      <a:pPr>
                        <a:buNone/>
                      </a:pPr>
                      <a:r>
                        <a:rPr lang="en-GB" sz="1200" kern="1200" dirty="0">
                          <a:solidFill>
                            <a:prstClr val="black"/>
                          </a:solidFill>
                          <a:latin typeface="Aptos" panose="02110004020202020204"/>
                          <a:ea typeface="+mn-ea"/>
                          <a:cs typeface="+mn-cs"/>
                        </a:rPr>
                        <a:t>Value Based Healthcare</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Identification and support of value and productivity opportunities.</a:t>
                      </a:r>
                    </a:p>
                  </a:txBody>
                  <a:tcPr marL="68580" marR="68580" marT="0" marB="0" anchor="ctr">
                    <a:solidFill>
                      <a:schemeClr val="bg1">
                        <a:lumMod val="95000"/>
                      </a:schemeClr>
                    </a:solidFill>
                  </a:tcPr>
                </a:tc>
                <a:tc>
                  <a:txBody>
                    <a:bodyPr/>
                    <a:lstStyle/>
                    <a:p>
                      <a:pPr>
                        <a:buNone/>
                      </a:pPr>
                      <a:r>
                        <a:rPr lang="en-GB" sz="1200" kern="1200" dirty="0">
                          <a:solidFill>
                            <a:prstClr val="black"/>
                          </a:solidFill>
                          <a:latin typeface="Aptos" panose="02110004020202020204"/>
                          <a:ea typeface="+mn-ea"/>
                          <a:cs typeface="+mn-cs"/>
                        </a:rPr>
                        <a:t>Alignment of VBHC workstreams to savings and productivity priorities.</a:t>
                      </a:r>
                    </a:p>
                  </a:txBody>
                  <a:tcPr marL="68580" marR="68580" marT="0" marB="0" anchor="ctr">
                    <a:solidFill>
                      <a:schemeClr val="bg1">
                        <a:lumMod val="95000"/>
                      </a:schemeClr>
                    </a:solidFill>
                  </a:tcPr>
                </a:tc>
                <a:extLst>
                  <a:ext uri="{0D108BD9-81ED-4DB2-BD59-A6C34878D82A}">
                    <a16:rowId xmlns:a16="http://schemas.microsoft.com/office/drawing/2014/main" val="2221064954"/>
                  </a:ext>
                </a:extLst>
              </a:tr>
            </a:tbl>
          </a:graphicData>
        </a:graphic>
      </p:graphicFrame>
      <p:sp>
        <p:nvSpPr>
          <p:cNvPr id="11" name="TextBox 10">
            <a:extLst>
              <a:ext uri="{FF2B5EF4-FFF2-40B4-BE49-F238E27FC236}">
                <a16:creationId xmlns:a16="http://schemas.microsoft.com/office/drawing/2014/main" id="{334F7BEC-2B10-19CF-18CE-794AD818D66F}"/>
              </a:ext>
            </a:extLst>
          </p:cNvPr>
          <p:cNvSpPr txBox="1"/>
          <p:nvPr/>
        </p:nvSpPr>
        <p:spPr>
          <a:xfrm>
            <a:off x="349804" y="4004978"/>
            <a:ext cx="4376524" cy="2462213"/>
          </a:xfrm>
          <a:prstGeom prst="rect">
            <a:avLst/>
          </a:prstGeom>
          <a:noFill/>
        </p:spPr>
        <p:txBody>
          <a:bodyPr wrap="square">
            <a:spAutoFit/>
          </a:bodyPr>
          <a:lstStyle/>
          <a:p>
            <a:pPr algn="l" rtl="0">
              <a:spcAft>
                <a:spcPts val="600"/>
              </a:spcAft>
            </a:pPr>
            <a:r>
              <a:rPr lang="en-GB" sz="1200" dirty="0">
                <a:solidFill>
                  <a:prstClr val="black"/>
                </a:solidFill>
                <a:latin typeface="Aptos" panose="02110004020202020204"/>
              </a:rPr>
              <a:t>The establishment of the Delivery Unit represents a material strengthening of the Health Board’s approach to recovery, sustainability and organisational improvement. </a:t>
            </a:r>
          </a:p>
          <a:p>
            <a:pPr algn="l" rtl="0">
              <a:spcAft>
                <a:spcPts val="600"/>
              </a:spcAft>
            </a:pPr>
            <a:r>
              <a:rPr lang="en-GB" sz="1200" dirty="0">
                <a:solidFill>
                  <a:prstClr val="black"/>
                </a:solidFill>
                <a:latin typeface="Aptos" panose="02110004020202020204"/>
              </a:rPr>
              <a:t>The key assurance improvement is the creation of a more coordinated, transparent and disciplined organisational approach to delivery, supported by integrated reporting, structured programme oversight, and aligned improvement capability. </a:t>
            </a:r>
          </a:p>
          <a:p>
            <a:pPr algn="l" rtl="0">
              <a:spcAft>
                <a:spcPts val="600"/>
              </a:spcAft>
            </a:pPr>
            <a:r>
              <a:rPr lang="en-GB" sz="1200" dirty="0">
                <a:solidFill>
                  <a:prstClr val="black"/>
                </a:solidFill>
                <a:latin typeface="Aptos" panose="02110004020202020204"/>
              </a:rPr>
              <a:t>The Delivery Unit will support Executive teams, operational leaders and programme leads in delivering improvement at the scale and pace required, whilst maintaining clear accountability within existing organisational structures.</a:t>
            </a:r>
          </a:p>
        </p:txBody>
      </p:sp>
    </p:spTree>
    <p:extLst>
      <p:ext uri="{BB962C8B-B14F-4D97-AF65-F5344CB8AC3E}">
        <p14:creationId xmlns:p14="http://schemas.microsoft.com/office/powerpoint/2010/main" val="7742889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E93785-72DD-E006-0370-CAFBB24A59FE}"/>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E98E651E-9E5D-7536-A86A-83EEA17A238B}"/>
              </a:ext>
            </a:extLst>
          </p:cNvPr>
          <p:cNvSpPr txBox="1"/>
          <p:nvPr/>
        </p:nvSpPr>
        <p:spPr>
          <a:xfrm>
            <a:off x="307975" y="441325"/>
            <a:ext cx="8289763"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WORKFORCE</a:t>
            </a:r>
          </a:p>
        </p:txBody>
      </p:sp>
      <p:sp>
        <p:nvSpPr>
          <p:cNvPr id="3" name="TextBox 2">
            <a:extLst>
              <a:ext uri="{FF2B5EF4-FFF2-40B4-BE49-F238E27FC236}">
                <a16:creationId xmlns:a16="http://schemas.microsoft.com/office/drawing/2014/main" id="{7913983F-2F07-71F0-249C-50B2922F8492}"/>
              </a:ext>
            </a:extLst>
          </p:cNvPr>
          <p:cNvSpPr txBox="1"/>
          <p:nvPr/>
        </p:nvSpPr>
        <p:spPr>
          <a:xfrm>
            <a:off x="307975" y="719733"/>
            <a:ext cx="8784661" cy="64633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Our workforce will be key in delivering our plans. Our 5-year People Strategy 2024-2029 sets out our Health Board’s long-term ambitions for our workforce. The strategy is aligned to the national “Healthier Wales: Health and Social Care Workforce Strategy” and the Health Board’s 10 year “One Bay Way” vision document. The strategy outlines 7 strategic workforce themes:</a:t>
            </a:r>
          </a:p>
        </p:txBody>
      </p:sp>
      <p:sp>
        <p:nvSpPr>
          <p:cNvPr id="8" name="TextBox 7">
            <a:extLst>
              <a:ext uri="{FF2B5EF4-FFF2-40B4-BE49-F238E27FC236}">
                <a16:creationId xmlns:a16="http://schemas.microsoft.com/office/drawing/2014/main" id="{E3DAC039-319B-9AA6-3F32-8847AB7B876C}"/>
              </a:ext>
            </a:extLst>
          </p:cNvPr>
          <p:cNvSpPr txBox="1"/>
          <p:nvPr/>
        </p:nvSpPr>
        <p:spPr>
          <a:xfrm>
            <a:off x="356549" y="5406188"/>
            <a:ext cx="9168451" cy="1046440"/>
          </a:xfrm>
          <a:prstGeom prst="rect">
            <a:avLst/>
          </a:prstGeom>
          <a:noFill/>
        </p:spPr>
        <p:txBody>
          <a:bodyPr wrap="square" lIns="91440" tIns="45720" rIns="91440" bIns="45720" anchor="t">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Approach to Planning the Workforce </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addition to implementing our five‑year People Strategy, service areas are encouraged to develop comprehensive workforce plans that define the workforce needed for both current and future service delivery. Over the next three years, this includes exploring workforce redesign and innovative working practices to support the Health Board in achieving its substantial savings targets.</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4" name="Slide Number Placeholder 4">
            <a:extLst>
              <a:ext uri="{FF2B5EF4-FFF2-40B4-BE49-F238E27FC236}">
                <a16:creationId xmlns:a16="http://schemas.microsoft.com/office/drawing/2014/main" id="{A162878A-AEB9-58D2-2653-A6D9762873F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25</a:t>
            </a:r>
          </a:p>
        </p:txBody>
      </p:sp>
      <p:grpSp>
        <p:nvGrpSpPr>
          <p:cNvPr id="48" name="Group 47">
            <a:extLst>
              <a:ext uri="{FF2B5EF4-FFF2-40B4-BE49-F238E27FC236}">
                <a16:creationId xmlns:a16="http://schemas.microsoft.com/office/drawing/2014/main" id="{2C2975F2-9851-CFDB-DEBD-EDADD199A568}"/>
              </a:ext>
            </a:extLst>
          </p:cNvPr>
          <p:cNvGrpSpPr/>
          <p:nvPr/>
        </p:nvGrpSpPr>
        <p:grpSpPr>
          <a:xfrm>
            <a:off x="-183135" y="-986253"/>
            <a:ext cx="10089135" cy="8684120"/>
            <a:chOff x="-169882" y="-995397"/>
            <a:chExt cx="10089135" cy="8684120"/>
          </a:xfrm>
        </p:grpSpPr>
        <p:pic>
          <p:nvPicPr>
            <p:cNvPr id="9" name="Picture 8" descr="A rainbow in a black background&#10;&#10;AI-generated content may be incorrect.">
              <a:extLst>
                <a:ext uri="{FF2B5EF4-FFF2-40B4-BE49-F238E27FC236}">
                  <a16:creationId xmlns:a16="http://schemas.microsoft.com/office/drawing/2014/main" id="{E9BA0F12-728F-933E-1218-4427E4E33306}"/>
                </a:ext>
              </a:extLst>
            </p:cNvPr>
            <p:cNvPicPr>
              <a:picLocks noChangeAspect="1"/>
            </p:cNvPicPr>
            <p:nvPr/>
          </p:nvPicPr>
          <p:blipFill>
            <a:blip r:embed="rId3">
              <a:alphaModFix amt="20000"/>
              <a:lum bright="40000" contrast="-40000"/>
            </a:blip>
            <a:srcRect l="39228" t="58256" r="-2"/>
            <a:stretch/>
          </p:blipFill>
          <p:spPr>
            <a:xfrm rot="10800000">
              <a:off x="3217210" y="2957616"/>
              <a:ext cx="6688790" cy="3887209"/>
            </a:xfrm>
            <a:prstGeom prst="rect">
              <a:avLst/>
            </a:prstGeom>
          </p:spPr>
        </p:pic>
        <p:sp>
          <p:nvSpPr>
            <p:cNvPr id="2" name="Rectangle 1">
              <a:extLst>
                <a:ext uri="{FF2B5EF4-FFF2-40B4-BE49-F238E27FC236}">
                  <a16:creationId xmlns:a16="http://schemas.microsoft.com/office/drawing/2014/main" id="{A4DA512D-6209-2216-6004-48CA44EA422C}"/>
                </a:ext>
              </a:extLst>
            </p:cNvPr>
            <p:cNvSpPr/>
            <p:nvPr/>
          </p:nvSpPr>
          <p:spPr>
            <a:xfrm>
              <a:off x="1" y="1541721"/>
              <a:ext cx="9919252" cy="347227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9" name="Picture 28">
              <a:extLst>
                <a:ext uri="{FF2B5EF4-FFF2-40B4-BE49-F238E27FC236}">
                  <a16:creationId xmlns:a16="http://schemas.microsoft.com/office/drawing/2014/main" id="{C4187521-43F9-4AF1-05CE-8DCE29CB4E94}"/>
                </a:ext>
              </a:extLst>
            </p:cNvPr>
            <p:cNvPicPr>
              <a:picLocks noChangeAspect="1"/>
            </p:cNvPicPr>
            <p:nvPr/>
          </p:nvPicPr>
          <p:blipFill>
            <a:blip r:embed="rId4"/>
            <a:stretch>
              <a:fillRect/>
            </a:stretch>
          </p:blipFill>
          <p:spPr>
            <a:xfrm>
              <a:off x="-159026" y="-995397"/>
              <a:ext cx="9919252" cy="6612835"/>
            </a:xfrm>
            <a:prstGeom prst="rect">
              <a:avLst/>
            </a:prstGeom>
          </p:spPr>
        </p:pic>
        <p:sp>
          <p:nvSpPr>
            <p:cNvPr id="13" name="TextBox 12">
              <a:extLst>
                <a:ext uri="{FF2B5EF4-FFF2-40B4-BE49-F238E27FC236}">
                  <a16:creationId xmlns:a16="http://schemas.microsoft.com/office/drawing/2014/main" id="{D4AB913F-D0BD-C4E4-A3C5-BF348E0FAFA8}"/>
                </a:ext>
              </a:extLst>
            </p:cNvPr>
            <p:cNvSpPr txBox="1"/>
            <p:nvPr/>
          </p:nvSpPr>
          <p:spPr>
            <a:xfrm>
              <a:off x="1520022" y="1612503"/>
              <a:ext cx="2413591"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Our 7  Strategic Aims:</a:t>
              </a:r>
            </a:p>
          </p:txBody>
        </p:sp>
        <p:sp>
          <p:nvSpPr>
            <p:cNvPr id="14" name="TextBox 13">
              <a:extLst>
                <a:ext uri="{FF2B5EF4-FFF2-40B4-BE49-F238E27FC236}">
                  <a16:creationId xmlns:a16="http://schemas.microsoft.com/office/drawing/2014/main" id="{66B0E74E-5FAF-5975-8D8B-26073FAAB5FB}"/>
                </a:ext>
              </a:extLst>
            </p:cNvPr>
            <p:cNvSpPr txBox="1"/>
            <p:nvPr/>
          </p:nvSpPr>
          <p:spPr>
            <a:xfrm>
              <a:off x="495472" y="3489537"/>
              <a:ext cx="1152001"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our people to feel valued, fairly rewarded and supported</a:t>
              </a:r>
            </a:p>
          </p:txBody>
        </p:sp>
        <p:sp>
          <p:nvSpPr>
            <p:cNvPr id="15" name="TextBox 14">
              <a:extLst>
                <a:ext uri="{FF2B5EF4-FFF2-40B4-BE49-F238E27FC236}">
                  <a16:creationId xmlns:a16="http://schemas.microsoft.com/office/drawing/2014/main" id="{D3784502-FA51-BBD6-428D-8279DFBA23C7}"/>
                </a:ext>
              </a:extLst>
            </p:cNvPr>
            <p:cNvSpPr txBox="1"/>
            <p:nvPr/>
          </p:nvSpPr>
          <p:spPr>
            <a:xfrm>
              <a:off x="1726286" y="3036034"/>
              <a:ext cx="126963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2. Attract &amp; Recruit</a:t>
              </a:r>
            </a:p>
          </p:txBody>
        </p:sp>
        <p:sp>
          <p:nvSpPr>
            <p:cNvPr id="16" name="TextBox 15">
              <a:extLst>
                <a:ext uri="{FF2B5EF4-FFF2-40B4-BE49-F238E27FC236}">
                  <a16:creationId xmlns:a16="http://schemas.microsoft.com/office/drawing/2014/main" id="{42B236E9-272E-41F8-1DAF-8C393664EEA6}"/>
                </a:ext>
              </a:extLst>
            </p:cNvPr>
            <p:cNvSpPr txBox="1"/>
            <p:nvPr/>
          </p:nvSpPr>
          <p:spPr>
            <a:xfrm>
              <a:off x="2957357" y="2961329"/>
              <a:ext cx="1442813"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3. Well Planned</a:t>
              </a:r>
            </a:p>
          </p:txBody>
        </p:sp>
        <p:sp>
          <p:nvSpPr>
            <p:cNvPr id="17" name="TextBox 16">
              <a:extLst>
                <a:ext uri="{FF2B5EF4-FFF2-40B4-BE49-F238E27FC236}">
                  <a16:creationId xmlns:a16="http://schemas.microsoft.com/office/drawing/2014/main" id="{DFF741C9-D8B4-E003-4149-10785D819807}"/>
                </a:ext>
              </a:extLst>
            </p:cNvPr>
            <p:cNvSpPr txBox="1"/>
            <p:nvPr/>
          </p:nvSpPr>
          <p:spPr>
            <a:xfrm>
              <a:off x="4333035" y="2630012"/>
              <a:ext cx="1442813"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4. Digitally Ready</a:t>
              </a:r>
            </a:p>
          </p:txBody>
        </p:sp>
        <p:sp>
          <p:nvSpPr>
            <p:cNvPr id="18" name="TextBox 17">
              <a:extLst>
                <a:ext uri="{FF2B5EF4-FFF2-40B4-BE49-F238E27FC236}">
                  <a16:creationId xmlns:a16="http://schemas.microsoft.com/office/drawing/2014/main" id="{B6D6E9BF-2067-DBC2-F0D2-7696348D2357}"/>
                </a:ext>
              </a:extLst>
            </p:cNvPr>
            <p:cNvSpPr txBox="1"/>
            <p:nvPr/>
          </p:nvSpPr>
          <p:spPr>
            <a:xfrm>
              <a:off x="5694421" y="2340523"/>
              <a:ext cx="1325474"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5. Excellent Learning &amp; Education</a:t>
              </a:r>
            </a:p>
          </p:txBody>
        </p:sp>
        <p:sp>
          <p:nvSpPr>
            <p:cNvPr id="19" name="TextBox 18">
              <a:extLst>
                <a:ext uri="{FF2B5EF4-FFF2-40B4-BE49-F238E27FC236}">
                  <a16:creationId xmlns:a16="http://schemas.microsoft.com/office/drawing/2014/main" id="{E799D3A0-F061-747E-7EA5-145672852130}"/>
                </a:ext>
              </a:extLst>
            </p:cNvPr>
            <p:cNvSpPr txBox="1"/>
            <p:nvPr/>
          </p:nvSpPr>
          <p:spPr>
            <a:xfrm>
              <a:off x="8268078" y="2350941"/>
              <a:ext cx="1533902"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7. Equality, Diversity &amp; Belonging</a:t>
              </a:r>
            </a:p>
          </p:txBody>
        </p:sp>
        <p:sp>
          <p:nvSpPr>
            <p:cNvPr id="21" name="TextBox 20">
              <a:extLst>
                <a:ext uri="{FF2B5EF4-FFF2-40B4-BE49-F238E27FC236}">
                  <a16:creationId xmlns:a16="http://schemas.microsoft.com/office/drawing/2014/main" id="{2CFF5C56-4451-F4E8-C518-5507F11157CE}"/>
                </a:ext>
              </a:extLst>
            </p:cNvPr>
            <p:cNvSpPr txBox="1"/>
            <p:nvPr/>
          </p:nvSpPr>
          <p:spPr>
            <a:xfrm>
              <a:off x="508725" y="2963907"/>
              <a:ext cx="1556165"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1. Engaged, Motivated &amp; Healthy</a:t>
              </a:r>
            </a:p>
          </p:txBody>
        </p:sp>
        <p:sp>
          <p:nvSpPr>
            <p:cNvPr id="22" name="TextBox 21">
              <a:extLst>
                <a:ext uri="{FF2B5EF4-FFF2-40B4-BE49-F238E27FC236}">
                  <a16:creationId xmlns:a16="http://schemas.microsoft.com/office/drawing/2014/main" id="{9E86ED17-43C9-05E1-D790-D8BBCB0F582E}"/>
                </a:ext>
              </a:extLst>
            </p:cNvPr>
            <p:cNvSpPr txBox="1"/>
            <p:nvPr/>
          </p:nvSpPr>
          <p:spPr>
            <a:xfrm>
              <a:off x="1719271" y="3428232"/>
              <a:ext cx="1138877"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to be recognised as an employer of choice.</a:t>
              </a:r>
            </a:p>
          </p:txBody>
        </p:sp>
        <p:sp>
          <p:nvSpPr>
            <p:cNvPr id="24" name="TextBox 23">
              <a:extLst>
                <a:ext uri="{FF2B5EF4-FFF2-40B4-BE49-F238E27FC236}">
                  <a16:creationId xmlns:a16="http://schemas.microsoft.com/office/drawing/2014/main" id="{A0A70AC8-1253-A629-FB13-A84666849C11}"/>
                </a:ext>
              </a:extLst>
            </p:cNvPr>
            <p:cNvSpPr txBox="1"/>
            <p:nvPr/>
          </p:nvSpPr>
          <p:spPr>
            <a:xfrm>
              <a:off x="4323390" y="2823205"/>
              <a:ext cx="1301648"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to ensure our people feel ready for our digital future.</a:t>
              </a:r>
            </a:p>
          </p:txBody>
        </p:sp>
        <p:sp>
          <p:nvSpPr>
            <p:cNvPr id="25" name="TextBox 24">
              <a:extLst>
                <a:ext uri="{FF2B5EF4-FFF2-40B4-BE49-F238E27FC236}">
                  <a16:creationId xmlns:a16="http://schemas.microsoft.com/office/drawing/2014/main" id="{EE6BBAB0-D87D-5CC3-3FEE-24F2B6CE2859}"/>
                </a:ext>
              </a:extLst>
            </p:cNvPr>
            <p:cNvSpPr txBox="1"/>
            <p:nvPr/>
          </p:nvSpPr>
          <p:spPr>
            <a:xfrm>
              <a:off x="5711124" y="2913879"/>
              <a:ext cx="1328852"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all our people to role model collective and compassionate leadership.</a:t>
              </a:r>
            </a:p>
          </p:txBody>
        </p:sp>
        <p:sp>
          <p:nvSpPr>
            <p:cNvPr id="26" name="TextBox 25">
              <a:extLst>
                <a:ext uri="{FF2B5EF4-FFF2-40B4-BE49-F238E27FC236}">
                  <a16:creationId xmlns:a16="http://schemas.microsoft.com/office/drawing/2014/main" id="{46D93DE3-A90F-A1DB-F000-BBB42BBED4BA}"/>
                </a:ext>
              </a:extLst>
            </p:cNvPr>
            <p:cNvSpPr txBox="1"/>
            <p:nvPr/>
          </p:nvSpPr>
          <p:spPr>
            <a:xfrm>
              <a:off x="8269172" y="2894546"/>
              <a:ext cx="1328852"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strive to be diverse and inclusive, ensuring all voices are heard.</a:t>
              </a:r>
            </a:p>
          </p:txBody>
        </p:sp>
        <p:sp>
          <p:nvSpPr>
            <p:cNvPr id="27" name="AutoShape 4" descr="Generated image: Smooth blue gradient wave">
              <a:extLst>
                <a:ext uri="{FF2B5EF4-FFF2-40B4-BE49-F238E27FC236}">
                  <a16:creationId xmlns:a16="http://schemas.microsoft.com/office/drawing/2014/main" id="{14A7F803-28ED-9649-D18F-8DDA2A756B42}"/>
                </a:ext>
              </a:extLst>
            </p:cNvPr>
            <p:cNvSpPr>
              <a:spLocks noChangeAspect="1" noChangeArrowheads="1"/>
            </p:cNvSpPr>
            <p:nvPr/>
          </p:nvSpPr>
          <p:spPr bwMode="auto">
            <a:xfrm>
              <a:off x="4800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31" name="Picture 30">
              <a:extLst>
                <a:ext uri="{FF2B5EF4-FFF2-40B4-BE49-F238E27FC236}">
                  <a16:creationId xmlns:a16="http://schemas.microsoft.com/office/drawing/2014/main" id="{CBEF70F9-1CF7-7644-F84B-21D07C7123B6}"/>
                </a:ext>
              </a:extLst>
            </p:cNvPr>
            <p:cNvPicPr>
              <a:picLocks noChangeAspect="1"/>
            </p:cNvPicPr>
            <p:nvPr/>
          </p:nvPicPr>
          <p:blipFill>
            <a:blip r:embed="rId4"/>
            <a:stretch>
              <a:fillRect/>
            </a:stretch>
          </p:blipFill>
          <p:spPr>
            <a:xfrm>
              <a:off x="-169882" y="1040816"/>
              <a:ext cx="9971862" cy="6647907"/>
            </a:xfrm>
            <a:prstGeom prst="rect">
              <a:avLst/>
            </a:prstGeom>
          </p:spPr>
        </p:pic>
        <p:sp>
          <p:nvSpPr>
            <p:cNvPr id="32" name="TextBox 31">
              <a:extLst>
                <a:ext uri="{FF2B5EF4-FFF2-40B4-BE49-F238E27FC236}">
                  <a16:creationId xmlns:a16="http://schemas.microsoft.com/office/drawing/2014/main" id="{20E1943D-2C36-64BE-C010-20BF4D4F39AB}"/>
                </a:ext>
              </a:extLst>
            </p:cNvPr>
            <p:cNvSpPr txBox="1"/>
            <p:nvPr/>
          </p:nvSpPr>
          <p:spPr>
            <a:xfrm>
              <a:off x="2929946" y="3190021"/>
              <a:ext cx="1421662"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aim to have the right number to skilled people working on the right things.</a:t>
              </a:r>
            </a:p>
          </p:txBody>
        </p:sp>
        <p:pic>
          <p:nvPicPr>
            <p:cNvPr id="35" name="Picture 34">
              <a:extLst>
                <a:ext uri="{FF2B5EF4-FFF2-40B4-BE49-F238E27FC236}">
                  <a16:creationId xmlns:a16="http://schemas.microsoft.com/office/drawing/2014/main" id="{7B2CE32E-DEDE-F04B-26EE-A9833B231570}"/>
                </a:ext>
              </a:extLst>
            </p:cNvPr>
            <p:cNvPicPr>
              <a:picLocks noChangeAspect="1"/>
            </p:cNvPicPr>
            <p:nvPr/>
          </p:nvPicPr>
          <p:blipFill>
            <a:blip r:embed="rId5"/>
            <a:stretch>
              <a:fillRect/>
            </a:stretch>
          </p:blipFill>
          <p:spPr>
            <a:xfrm>
              <a:off x="499247" y="2058738"/>
              <a:ext cx="1080000" cy="1080000"/>
            </a:xfrm>
            <a:prstGeom prst="rect">
              <a:avLst/>
            </a:prstGeom>
            <a:effectLst>
              <a:outerShdw blurRad="63500" sx="102000" sy="102000" algn="ctr" rotWithShape="0">
                <a:prstClr val="black">
                  <a:alpha val="40000"/>
                </a:prstClr>
              </a:outerShdw>
            </a:effectLst>
          </p:spPr>
        </p:pic>
        <p:pic>
          <p:nvPicPr>
            <p:cNvPr id="45" name="Picture 44">
              <a:extLst>
                <a:ext uri="{FF2B5EF4-FFF2-40B4-BE49-F238E27FC236}">
                  <a16:creationId xmlns:a16="http://schemas.microsoft.com/office/drawing/2014/main" id="{E4E91351-C914-1085-20CC-6E23031EC203}"/>
                </a:ext>
              </a:extLst>
            </p:cNvPr>
            <p:cNvPicPr>
              <a:picLocks noChangeAspect="1"/>
            </p:cNvPicPr>
            <p:nvPr/>
          </p:nvPicPr>
          <p:blipFill>
            <a:blip r:embed="rId6"/>
            <a:stretch>
              <a:fillRect/>
            </a:stretch>
          </p:blipFill>
          <p:spPr>
            <a:xfrm>
              <a:off x="1745479" y="2099019"/>
              <a:ext cx="1152000" cy="1152000"/>
            </a:xfrm>
            <a:prstGeom prst="rect">
              <a:avLst/>
            </a:prstGeom>
            <a:effectLst>
              <a:outerShdw blurRad="63500" sx="102000" sy="102000" algn="ctr" rotWithShape="0">
                <a:prstClr val="black">
                  <a:alpha val="40000"/>
                </a:prstClr>
              </a:outerShdw>
            </a:effectLst>
          </p:spPr>
        </p:pic>
        <p:pic>
          <p:nvPicPr>
            <p:cNvPr id="47" name="Picture 46">
              <a:extLst>
                <a:ext uri="{FF2B5EF4-FFF2-40B4-BE49-F238E27FC236}">
                  <a16:creationId xmlns:a16="http://schemas.microsoft.com/office/drawing/2014/main" id="{080159B5-7E37-A1B3-6B9C-F9E81A7D6A57}"/>
                </a:ext>
              </a:extLst>
            </p:cNvPr>
            <p:cNvPicPr>
              <a:picLocks noChangeAspect="1"/>
            </p:cNvPicPr>
            <p:nvPr/>
          </p:nvPicPr>
          <p:blipFill>
            <a:blip r:embed="rId7"/>
            <a:stretch>
              <a:fillRect/>
            </a:stretch>
          </p:blipFill>
          <p:spPr>
            <a:xfrm>
              <a:off x="3063711" y="2000970"/>
              <a:ext cx="1152000" cy="1152000"/>
            </a:xfrm>
            <a:prstGeom prst="rect">
              <a:avLst/>
            </a:prstGeom>
            <a:effectLst>
              <a:outerShdw blurRad="63500" sx="102000" sy="102000" algn="ctr" rotWithShape="0">
                <a:prstClr val="black">
                  <a:alpha val="40000"/>
                </a:prstClr>
              </a:outerShdw>
            </a:effectLst>
          </p:spPr>
        </p:pic>
        <p:pic>
          <p:nvPicPr>
            <p:cNvPr id="49" name="Picture 48">
              <a:extLst>
                <a:ext uri="{FF2B5EF4-FFF2-40B4-BE49-F238E27FC236}">
                  <a16:creationId xmlns:a16="http://schemas.microsoft.com/office/drawing/2014/main" id="{D6D5FB8C-2D47-015A-A918-CFE14631145E}"/>
                </a:ext>
              </a:extLst>
            </p:cNvPr>
            <p:cNvPicPr>
              <a:picLocks noChangeAspect="1"/>
            </p:cNvPicPr>
            <p:nvPr/>
          </p:nvPicPr>
          <p:blipFill>
            <a:blip r:embed="rId8"/>
            <a:stretch>
              <a:fillRect/>
            </a:stretch>
          </p:blipFill>
          <p:spPr>
            <a:xfrm>
              <a:off x="4381943" y="1711513"/>
              <a:ext cx="1188000" cy="1188000"/>
            </a:xfrm>
            <a:prstGeom prst="rect">
              <a:avLst/>
            </a:prstGeom>
            <a:effectLst>
              <a:outerShdw blurRad="63500" sx="102000" sy="102000" algn="ctr" rotWithShape="0">
                <a:prstClr val="black">
                  <a:alpha val="40000"/>
                </a:prstClr>
              </a:outerShdw>
            </a:effectLst>
          </p:spPr>
        </p:pic>
        <p:sp>
          <p:nvSpPr>
            <p:cNvPr id="6" name="AutoShape 2" descr="Generated image: Graduation cap icon in green circle">
              <a:extLst>
                <a:ext uri="{FF2B5EF4-FFF2-40B4-BE49-F238E27FC236}">
                  <a16:creationId xmlns:a16="http://schemas.microsoft.com/office/drawing/2014/main" id="{4430B1BA-D7BD-AC41-916B-50AEEFCF8E31}"/>
                </a:ext>
              </a:extLst>
            </p:cNvPr>
            <p:cNvSpPr>
              <a:spLocks noChangeAspect="1" noChangeArrowheads="1"/>
            </p:cNvSpPr>
            <p:nvPr/>
          </p:nvSpPr>
          <p:spPr bwMode="auto">
            <a:xfrm>
              <a:off x="4383773" y="106384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12" name="Picture 11">
              <a:extLst>
                <a:ext uri="{FF2B5EF4-FFF2-40B4-BE49-F238E27FC236}">
                  <a16:creationId xmlns:a16="http://schemas.microsoft.com/office/drawing/2014/main" id="{FBDD8E83-E877-8911-5664-65D3C8570C22}"/>
                </a:ext>
              </a:extLst>
            </p:cNvPr>
            <p:cNvPicPr>
              <a:picLocks noChangeAspect="1"/>
            </p:cNvPicPr>
            <p:nvPr/>
          </p:nvPicPr>
          <p:blipFill>
            <a:blip r:embed="rId9"/>
            <a:stretch>
              <a:fillRect/>
            </a:stretch>
          </p:blipFill>
          <p:spPr>
            <a:xfrm>
              <a:off x="5736175" y="1549577"/>
              <a:ext cx="1107728" cy="1107728"/>
            </a:xfrm>
            <a:prstGeom prst="rect">
              <a:avLst/>
            </a:prstGeom>
            <a:effectLst>
              <a:outerShdw blurRad="63500" sx="102000" sy="102000" algn="ctr" rotWithShape="0">
                <a:prstClr val="black">
                  <a:alpha val="40000"/>
                </a:prstClr>
              </a:outerShdw>
            </a:effectLst>
          </p:spPr>
        </p:pic>
        <p:pic>
          <p:nvPicPr>
            <p:cNvPr id="28" name="Picture 27">
              <a:extLst>
                <a:ext uri="{FF2B5EF4-FFF2-40B4-BE49-F238E27FC236}">
                  <a16:creationId xmlns:a16="http://schemas.microsoft.com/office/drawing/2014/main" id="{C8728CCA-89D3-3831-80E4-26E1FCE7CCC8}"/>
                </a:ext>
              </a:extLst>
            </p:cNvPr>
            <p:cNvPicPr>
              <a:picLocks noChangeAspect="1"/>
            </p:cNvPicPr>
            <p:nvPr/>
          </p:nvPicPr>
          <p:blipFill>
            <a:blip r:embed="rId10"/>
            <a:stretch>
              <a:fillRect/>
            </a:stretch>
          </p:blipFill>
          <p:spPr>
            <a:xfrm>
              <a:off x="7010135" y="1497964"/>
              <a:ext cx="1014208" cy="1014208"/>
            </a:xfrm>
            <a:prstGeom prst="rect">
              <a:avLst/>
            </a:prstGeom>
            <a:effectLst>
              <a:outerShdw blurRad="63500" sx="102000" sy="102000" algn="ctr" rotWithShape="0">
                <a:prstClr val="black">
                  <a:alpha val="40000"/>
                </a:prstClr>
              </a:outerShdw>
            </a:effectLst>
          </p:spPr>
        </p:pic>
        <p:pic>
          <p:nvPicPr>
            <p:cNvPr id="43" name="Picture 42">
              <a:extLst>
                <a:ext uri="{FF2B5EF4-FFF2-40B4-BE49-F238E27FC236}">
                  <a16:creationId xmlns:a16="http://schemas.microsoft.com/office/drawing/2014/main" id="{F6A552DD-9580-A0BC-DF04-8DACE4D25F4D}"/>
                </a:ext>
              </a:extLst>
            </p:cNvPr>
            <p:cNvPicPr>
              <a:picLocks noChangeAspect="1"/>
            </p:cNvPicPr>
            <p:nvPr/>
          </p:nvPicPr>
          <p:blipFill>
            <a:blip r:embed="rId11"/>
            <a:stretch>
              <a:fillRect/>
            </a:stretch>
          </p:blipFill>
          <p:spPr>
            <a:xfrm>
              <a:off x="8190578" y="1457692"/>
              <a:ext cx="1152000" cy="1152000"/>
            </a:xfrm>
            <a:prstGeom prst="rect">
              <a:avLst/>
            </a:prstGeom>
            <a:effectLst>
              <a:outerShdw blurRad="63500" sx="102000" sy="102000" algn="ctr" rotWithShape="0">
                <a:prstClr val="black">
                  <a:alpha val="40000"/>
                </a:prstClr>
              </a:outerShdw>
            </a:effectLst>
          </p:spPr>
        </p:pic>
        <p:sp>
          <p:nvSpPr>
            <p:cNvPr id="44" name="TextBox 43">
              <a:extLst>
                <a:ext uri="{FF2B5EF4-FFF2-40B4-BE49-F238E27FC236}">
                  <a16:creationId xmlns:a16="http://schemas.microsoft.com/office/drawing/2014/main" id="{06E1F655-D52A-1EEC-615C-76417169A53C}"/>
                </a:ext>
              </a:extLst>
            </p:cNvPr>
            <p:cNvSpPr txBox="1"/>
            <p:nvPr/>
          </p:nvSpPr>
          <p:spPr>
            <a:xfrm>
              <a:off x="6867032" y="2306840"/>
              <a:ext cx="132547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6. Leaders that Live Our Values</a:t>
              </a:r>
            </a:p>
          </p:txBody>
        </p:sp>
        <p:sp>
          <p:nvSpPr>
            <p:cNvPr id="46" name="TextBox 45">
              <a:extLst>
                <a:ext uri="{FF2B5EF4-FFF2-40B4-BE49-F238E27FC236}">
                  <a16:creationId xmlns:a16="http://schemas.microsoft.com/office/drawing/2014/main" id="{4657256F-CC1F-9710-F133-6754432A50E5}"/>
                </a:ext>
              </a:extLst>
            </p:cNvPr>
            <p:cNvSpPr txBox="1"/>
            <p:nvPr/>
          </p:nvSpPr>
          <p:spPr>
            <a:xfrm>
              <a:off x="6883170" y="2700527"/>
              <a:ext cx="1127849"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want all our people to role model collective and compassionate leadership.</a:t>
              </a:r>
            </a:p>
          </p:txBody>
        </p:sp>
      </p:grpSp>
    </p:spTree>
    <p:extLst>
      <p:ext uri="{BB962C8B-B14F-4D97-AF65-F5344CB8AC3E}">
        <p14:creationId xmlns:p14="http://schemas.microsoft.com/office/powerpoint/2010/main" val="879239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94077-F5CB-9617-A32B-169566AF79C7}"/>
            </a:ext>
          </a:extLst>
        </p:cNvPr>
        <p:cNvGrpSpPr/>
        <p:nvPr/>
      </p:nvGrpSpPr>
      <p:grpSpPr>
        <a:xfrm>
          <a:off x="0" y="0"/>
          <a:ext cx="0" cy="0"/>
          <a:chOff x="0" y="0"/>
          <a:chExt cx="0" cy="0"/>
        </a:xfrm>
      </p:grpSpPr>
      <p:pic>
        <p:nvPicPr>
          <p:cNvPr id="23" name="Picture 22" descr="A rainbow in a black background&#10;&#10;AI-generated content may be incorrect.">
            <a:extLst>
              <a:ext uri="{FF2B5EF4-FFF2-40B4-BE49-F238E27FC236}">
                <a16:creationId xmlns:a16="http://schemas.microsoft.com/office/drawing/2014/main" id="{42CACF91-8C9D-947A-DDAE-7385FD166E97}"/>
              </a:ext>
            </a:extLst>
          </p:cNvPr>
          <p:cNvPicPr>
            <a:picLocks noChangeAspect="1"/>
          </p:cNvPicPr>
          <p:nvPr/>
        </p:nvPicPr>
        <p:blipFill>
          <a:blip r:embed="rId3">
            <a:alphaModFix amt="20000"/>
            <a:lum bright="40000" contrast="-40000"/>
          </a:blip>
          <a:srcRect l="39228" t="58256" r="-2"/>
          <a:stretch/>
        </p:blipFill>
        <p:spPr>
          <a:xfrm rot="10800000">
            <a:off x="3217210" y="2970791"/>
            <a:ext cx="6688790" cy="3887209"/>
          </a:xfrm>
          <a:prstGeom prst="rect">
            <a:avLst/>
          </a:prstGeom>
        </p:spPr>
      </p:pic>
      <p:sp>
        <p:nvSpPr>
          <p:cNvPr id="45" name="Rectangle 44">
            <a:extLst>
              <a:ext uri="{FF2B5EF4-FFF2-40B4-BE49-F238E27FC236}">
                <a16:creationId xmlns:a16="http://schemas.microsoft.com/office/drawing/2014/main" id="{A6CDEE1B-DF31-1F06-236C-C72F547E30B3}"/>
              </a:ext>
            </a:extLst>
          </p:cNvPr>
          <p:cNvSpPr/>
          <p:nvPr/>
        </p:nvSpPr>
        <p:spPr>
          <a:xfrm rot="16200000">
            <a:off x="138195" y="1358345"/>
            <a:ext cx="754270" cy="3516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7213" rtl="0" eaLnBrk="1" fontAlgn="auto" latinLnBrk="0" hangingPunct="1">
              <a:lnSpc>
                <a:spcPct val="100000"/>
              </a:lnSpc>
              <a:spcBef>
                <a:spcPts val="0"/>
              </a:spcBef>
              <a:spcAft>
                <a:spcPts val="0"/>
              </a:spcAft>
              <a:buClrTx/>
              <a:buSzTx/>
              <a:buFontTx/>
              <a:buNone/>
              <a:tabLst/>
              <a:defRPr/>
            </a:pPr>
            <a:endParaRPr kumimoji="0" lang="en-GB" sz="10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
        <p:nvSpPr>
          <p:cNvPr id="25" name="TextBox 24">
            <a:extLst>
              <a:ext uri="{FF2B5EF4-FFF2-40B4-BE49-F238E27FC236}">
                <a16:creationId xmlns:a16="http://schemas.microsoft.com/office/drawing/2014/main" id="{7E5C8774-6DC1-8EED-0D3A-28B8EA59EE65}"/>
              </a:ext>
            </a:extLst>
          </p:cNvPr>
          <p:cNvSpPr txBox="1"/>
          <p:nvPr/>
        </p:nvSpPr>
        <p:spPr>
          <a:xfrm>
            <a:off x="275669" y="672766"/>
            <a:ext cx="9180512" cy="646331"/>
          </a:xfrm>
          <a:prstGeom prst="rect">
            <a:avLst/>
          </a:prstGeom>
          <a:noFill/>
        </p:spPr>
        <p:txBody>
          <a:bodyPr wrap="square" lIns="91440" tIns="45720" rIns="91440" bIns="45720" anchor="t">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Workforce and OD Directorate has developed multiple programmes to support the Health Board in implementing its People Strategy, as detailed below. The boxes shaded in yellow correspond with the NHS Wales Planning Framework workforce priorities. Programmes highlighted in yellow are high priority programmes of work that will be completed by March 2027.</a:t>
            </a:r>
          </a:p>
        </p:txBody>
      </p:sp>
      <p:sp>
        <p:nvSpPr>
          <p:cNvPr id="27" name="TextBox 26">
            <a:extLst>
              <a:ext uri="{FF2B5EF4-FFF2-40B4-BE49-F238E27FC236}">
                <a16:creationId xmlns:a16="http://schemas.microsoft.com/office/drawing/2014/main" id="{382AF35F-5490-24FA-D6A0-F1B360E5E16A}"/>
              </a:ext>
            </a:extLst>
          </p:cNvPr>
          <p:cNvSpPr txBox="1"/>
          <p:nvPr/>
        </p:nvSpPr>
        <p:spPr>
          <a:xfrm>
            <a:off x="275669" y="432274"/>
            <a:ext cx="3969788"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WORKFORCE</a:t>
            </a:r>
          </a:p>
        </p:txBody>
      </p:sp>
      <p:graphicFrame>
        <p:nvGraphicFramePr>
          <p:cNvPr id="15" name="Table 14">
            <a:extLst>
              <a:ext uri="{FF2B5EF4-FFF2-40B4-BE49-F238E27FC236}">
                <a16:creationId xmlns:a16="http://schemas.microsoft.com/office/drawing/2014/main" id="{54E1EDE2-5858-4942-CAAB-47EC07E47074}"/>
              </a:ext>
            </a:extLst>
          </p:cNvPr>
          <p:cNvGraphicFramePr>
            <a:graphicFrameLocks noGrp="1"/>
          </p:cNvGraphicFramePr>
          <p:nvPr/>
        </p:nvGraphicFramePr>
        <p:xfrm>
          <a:off x="358062" y="1674544"/>
          <a:ext cx="9189876" cy="4709160"/>
        </p:xfrm>
        <a:graphic>
          <a:graphicData uri="http://schemas.openxmlformats.org/drawingml/2006/table">
            <a:tbl>
              <a:tblPr firstRow="1" bandRow="1">
                <a:tableStyleId>{5C22544A-7EE6-4342-B048-85BDC9FD1C3A}</a:tableStyleId>
              </a:tblPr>
              <a:tblGrid>
                <a:gridCol w="294400">
                  <a:extLst>
                    <a:ext uri="{9D8B030D-6E8A-4147-A177-3AD203B41FA5}">
                      <a16:colId xmlns:a16="http://schemas.microsoft.com/office/drawing/2014/main" val="2169856025"/>
                    </a:ext>
                  </a:extLst>
                </a:gridCol>
                <a:gridCol w="1500188">
                  <a:extLst>
                    <a:ext uri="{9D8B030D-6E8A-4147-A177-3AD203B41FA5}">
                      <a16:colId xmlns:a16="http://schemas.microsoft.com/office/drawing/2014/main" val="1143076581"/>
                    </a:ext>
                  </a:extLst>
                </a:gridCol>
                <a:gridCol w="1063865">
                  <a:extLst>
                    <a:ext uri="{9D8B030D-6E8A-4147-A177-3AD203B41FA5}">
                      <a16:colId xmlns:a16="http://schemas.microsoft.com/office/drawing/2014/main" val="1709585894"/>
                    </a:ext>
                  </a:extLst>
                </a:gridCol>
                <a:gridCol w="1469785">
                  <a:extLst>
                    <a:ext uri="{9D8B030D-6E8A-4147-A177-3AD203B41FA5}">
                      <a16:colId xmlns:a16="http://schemas.microsoft.com/office/drawing/2014/main" val="621358061"/>
                    </a:ext>
                  </a:extLst>
                </a:gridCol>
                <a:gridCol w="1164233">
                  <a:extLst>
                    <a:ext uri="{9D8B030D-6E8A-4147-A177-3AD203B41FA5}">
                      <a16:colId xmlns:a16="http://schemas.microsoft.com/office/drawing/2014/main" val="3239617538"/>
                    </a:ext>
                  </a:extLst>
                </a:gridCol>
                <a:gridCol w="1156467">
                  <a:extLst>
                    <a:ext uri="{9D8B030D-6E8A-4147-A177-3AD203B41FA5}">
                      <a16:colId xmlns:a16="http://schemas.microsoft.com/office/drawing/2014/main" val="3102570172"/>
                    </a:ext>
                  </a:extLst>
                </a:gridCol>
                <a:gridCol w="1270469">
                  <a:extLst>
                    <a:ext uri="{9D8B030D-6E8A-4147-A177-3AD203B41FA5}">
                      <a16:colId xmlns:a16="http://schemas.microsoft.com/office/drawing/2014/main" val="2109189454"/>
                    </a:ext>
                  </a:extLst>
                </a:gridCol>
                <a:gridCol w="1270469">
                  <a:extLst>
                    <a:ext uri="{9D8B030D-6E8A-4147-A177-3AD203B41FA5}">
                      <a16:colId xmlns:a16="http://schemas.microsoft.com/office/drawing/2014/main" val="4104687092"/>
                    </a:ext>
                  </a:extLst>
                </a:gridCol>
              </a:tblGrid>
              <a:tr h="0">
                <a:tc row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Strategic Aims</a:t>
                      </a:r>
                    </a:p>
                  </a:txBody>
                  <a:tcPr vert="vert270" anchor="ctr">
                    <a:solidFill>
                      <a:srgbClr val="0E9FAF"/>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Engaged, Motivated &amp; Healthy</a:t>
                      </a:r>
                    </a:p>
                  </a:txBody>
                  <a:tcPr anchor="ctr">
                    <a:solidFill>
                      <a:srgbClr val="E2423F"/>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Attract &amp; Recruit</a:t>
                      </a:r>
                    </a:p>
                  </a:txBody>
                  <a:tcPr anchor="ctr">
                    <a:solidFill>
                      <a:srgbClr val="15A97D"/>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Well Planned</a:t>
                      </a:r>
                    </a:p>
                  </a:txBody>
                  <a:tcPr anchor="ctr">
                    <a:solidFill>
                      <a:srgbClr val="A148D6"/>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a:ea typeface="+mn-ea"/>
                          <a:cs typeface="Arial"/>
                        </a:rPr>
                        <a:t>Digitally Ready</a:t>
                      </a:r>
                    </a:p>
                  </a:txBody>
                  <a:tcPr anchor="ctr">
                    <a:solidFill>
                      <a:srgbClr val="E2423F"/>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a:ea typeface="+mn-ea"/>
                          <a:cs typeface="Arial"/>
                        </a:rPr>
                        <a:t>Excellent Learning &amp; Education</a:t>
                      </a:r>
                    </a:p>
                  </a:txBody>
                  <a:tcPr anchor="ctr">
                    <a:solidFill>
                      <a:srgbClr val="15A97D"/>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a:ea typeface="+mn-ea"/>
                          <a:cs typeface="Arial"/>
                        </a:rPr>
                        <a:t>Leaders That Live Our Values</a:t>
                      </a:r>
                    </a:p>
                  </a:txBody>
                  <a:tcPr anchor="ctr">
                    <a:solidFill>
                      <a:srgbClr val="A148D6"/>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a:ea typeface="+mn-ea"/>
                          <a:cs typeface="Arial"/>
                        </a:rPr>
                        <a:t>Equality, Diversity and Belonging</a:t>
                      </a:r>
                    </a:p>
                  </a:txBody>
                  <a:tcPr anchor="ctr">
                    <a:solidFill>
                      <a:srgbClr val="E2423F"/>
                    </a:solidFill>
                  </a:tcPr>
                </a:tc>
                <a:extLst>
                  <a:ext uri="{0D108BD9-81ED-4DB2-BD59-A6C34878D82A}">
                    <a16:rowId xmlns:a16="http://schemas.microsoft.com/office/drawing/2014/main" val="865762242"/>
                  </a:ext>
                </a:extLst>
              </a:tr>
              <a:tr h="0">
                <a:tc vMerge="1">
                  <a:txBody>
                    <a:bodyPr/>
                    <a:lstStyle/>
                    <a:p>
                      <a:endParaRPr lang="en-GB" dirty="0"/>
                    </a:p>
                  </a:txBody>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a:rPr>
                        <a:t>We want people to feel valued, fairly rewarded and supported</a:t>
                      </a:r>
                      <a:endPar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endParaRPr>
                    </a:p>
                  </a:txBody>
                  <a:tcPr anchor="ctr">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We want to be </a:t>
                      </a:r>
                      <a:r>
                        <a:rPr kumimoji="0" lang="en-US" sz="1100" b="0" i="0" u="none" strike="noStrike" kern="1200" cap="none" spc="0" normalizeH="0" baseline="0" noProof="0" dirty="0" err="1">
                          <a:ln>
                            <a:noFill/>
                          </a:ln>
                          <a:solidFill>
                            <a:prstClr val="black"/>
                          </a:solidFill>
                          <a:effectLst/>
                          <a:uLnTx/>
                          <a:uFillTx/>
                          <a:latin typeface="Aptos" panose="020B0004020202020204" pitchFamily="34" charset="0"/>
                          <a:ea typeface="+mn-ea"/>
                          <a:cs typeface="Arial" panose="020B0604020202020204" pitchFamily="34" charset="0"/>
                        </a:rPr>
                        <a:t>recognised</a:t>
                      </a:r>
                      <a:r>
                        <a:rPr kumimoji="0" lang="en-US"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 as an employer of choice</a:t>
                      </a:r>
                      <a:endPar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endParaRPr>
                    </a:p>
                  </a:txBody>
                  <a:tcPr anchor="ctr">
                    <a:solidFill>
                      <a:schemeClr val="bg2"/>
                    </a:solidFill>
                  </a:tcPr>
                </a:tc>
                <a:tc>
                  <a:txBody>
                    <a:bodyPr/>
                    <a:lstStyle/>
                    <a:p>
                      <a:pPr marL="0" marR="0" lvl="0" indent="0" algn="ctr" defTabSz="203150" rtl="0" eaLnBrk="1" fontAlgn="auto" latinLnBrk="0" hangingPunct="1">
                        <a:lnSpc>
                          <a:spcPct val="90000"/>
                        </a:lnSpc>
                        <a:spcBef>
                          <a:spcPct val="0"/>
                        </a:spcBef>
                        <a:spcAft>
                          <a:spcPct val="3500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We will aim to have the right number of skilled people working on the right things </a:t>
                      </a:r>
                      <a:r>
                        <a:rPr kumimoji="0" lang="en-GB"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 </a:t>
                      </a:r>
                    </a:p>
                  </a:txBody>
                  <a:tcPr anchor="ctr">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We want to ensure our people feel ready for our digital future</a:t>
                      </a:r>
                    </a:p>
                  </a:txBody>
                  <a:tcPr anchor="ctr">
                    <a:solidFill>
                      <a:schemeClr val="bg2"/>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a:rPr>
                        <a:t>We will support our people to develop the skills and capabilities they need</a:t>
                      </a:r>
                    </a:p>
                  </a:txBody>
                  <a:tcPr anchor="ctr">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a:rPr>
                        <a:t>We want all our people to role model collective and compassionate leadership</a:t>
                      </a:r>
                    </a:p>
                  </a:txBody>
                  <a:tcPr anchor="ctr">
                    <a:solidFill>
                      <a:schemeClr val="bg2"/>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Aptos" panose="020B0004020202020204" pitchFamily="34" charset="0"/>
                          <a:ea typeface="+mn-ea"/>
                          <a:cs typeface="Arial"/>
                        </a:rPr>
                        <a:t>We will strive to be diverse and inclusive, ensuring all voices are heard</a:t>
                      </a:r>
                    </a:p>
                  </a:txBody>
                  <a:tcPr anchor="ctr">
                    <a:solidFill>
                      <a:schemeClr val="bg1"/>
                    </a:solidFill>
                  </a:tcPr>
                </a:tc>
                <a:extLst>
                  <a:ext uri="{0D108BD9-81ED-4DB2-BD59-A6C34878D82A}">
                    <a16:rowId xmlns:a16="http://schemas.microsoft.com/office/drawing/2014/main" val="744044090"/>
                  </a:ext>
                </a:extLst>
              </a:tr>
              <a:tr h="370840">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Programmes of Work </a:t>
                      </a:r>
                    </a:p>
                  </a:txBody>
                  <a:tcPr vert="vert270" anchor="ct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Personal Development Appraisal Review Improvement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Staff Experience Action Plans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Staff Health &amp; Wellbeing/ Sickness Absence Improvement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Staff Recognition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Psychology safe culture/ Freedom to Speak Up Improvement Plan / Behavioural Charter</a:t>
                      </a:r>
                    </a:p>
                  </a:txBody>
                  <a:tcPr>
                    <a:solidFill>
                      <a:schemeClr val="bg1"/>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Flexible Working Improvement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Proactive Recruitment Plan</a:t>
                      </a:r>
                      <a:endParaRPr kumimoji="0" lang="en-GB" sz="1050" b="0" i="0" u="none" strike="noStrike" kern="1200" cap="none" spc="0" normalizeH="0" baseline="0" noProof="0" dirty="0">
                        <a:ln>
                          <a:noFill/>
                        </a:ln>
                        <a:solidFill>
                          <a:prstClr val="black"/>
                        </a:solidFill>
                        <a:effectLst/>
                        <a:uLnTx/>
                        <a:uFillTx/>
                        <a:latin typeface="Aptos" panose="020B0004020202020204" pitchFamily="34" charset="0"/>
                        <a:ea typeface="+mn-ea"/>
                        <a:cs typeface="+mn-cs"/>
                      </a:endParaRPr>
                    </a:p>
                  </a:txBody>
                  <a:tcPr>
                    <a:solidFill>
                      <a:schemeClr val="bg2"/>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Strategic Workforce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Variable Pay Improvement Plan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Organised for Success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Support local arrangements/ On Call Review</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Support Banding Reviews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Support Job Planning Improvement Plan</a:t>
                      </a:r>
                      <a:endParaRPr lang="en-GB" sz="1050" b="0" dirty="0">
                        <a:latin typeface="+mn-lt"/>
                      </a:endParaRP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Support Resident Doctor New Contract</a:t>
                      </a:r>
                      <a:endParaRPr lang="en-GB" sz="1050" b="0" dirty="0">
                        <a:latin typeface="+mn-lt"/>
                      </a:endParaRPr>
                    </a:p>
                  </a:txBody>
                  <a:tcPr>
                    <a:solidFill>
                      <a:schemeClr val="bg1"/>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ESR and </a:t>
                      </a:r>
                      <a:r>
                        <a:rPr kumimoji="0" lang="en-GB" sz="1050" b="0" i="0" u="none" strike="noStrike" kern="1200" cap="none" spc="0" normalizeH="0" baseline="0" noProof="0" dirty="0" err="1">
                          <a:ln>
                            <a:noFill/>
                          </a:ln>
                          <a:solidFill>
                            <a:prstClr val="black"/>
                          </a:solidFill>
                          <a:effectLst/>
                          <a:uLnTx/>
                          <a:uFillTx/>
                          <a:latin typeface="+mn-lt"/>
                          <a:ea typeface="+mn-ea"/>
                          <a:cs typeface="+mn-cs"/>
                        </a:rPr>
                        <a:t>E-rostering</a:t>
                      </a:r>
                      <a:r>
                        <a:rPr kumimoji="0" lang="en-GB" sz="1050" b="0" i="0" u="none" strike="noStrike" kern="1200" cap="none" spc="0" normalizeH="0" baseline="0" noProof="0" dirty="0">
                          <a:ln>
                            <a:noFill/>
                          </a:ln>
                          <a:solidFill>
                            <a:prstClr val="black"/>
                          </a:solidFill>
                          <a:effectLst/>
                          <a:uLnTx/>
                          <a:uFillTx/>
                          <a:latin typeface="+mn-lt"/>
                          <a:ea typeface="+mn-ea"/>
                          <a:cs typeface="+mn-cs"/>
                        </a:rPr>
                        <a:t> benefits realisation plans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New ESR</a:t>
                      </a:r>
                      <a:endParaRPr lang="en-GB" sz="1050" b="0" dirty="0">
                        <a:latin typeface="+mn-lt"/>
                      </a:endParaRPr>
                    </a:p>
                  </a:txBody>
                  <a:tcPr>
                    <a:solidFill>
                      <a:schemeClr val="bg2"/>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Education, Learning &amp; Development Plan</a:t>
                      </a:r>
                      <a:endParaRPr lang="en-GB" sz="1050" b="0" dirty="0">
                        <a:latin typeface="+mn-lt"/>
                      </a:endParaRPr>
                    </a:p>
                  </a:txBody>
                  <a:tcPr>
                    <a:solidFill>
                      <a:schemeClr val="bg1"/>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Leadership  &amp; Management Development Plan </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Proactive Model of OD</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mn-lt"/>
                          <a:ea typeface="+mn-ea"/>
                          <a:cs typeface="+mn-cs"/>
                        </a:rPr>
                        <a:t>Talent Plan </a:t>
                      </a:r>
                      <a:endParaRPr lang="en-GB" sz="1050" b="0" dirty="0">
                        <a:latin typeface="+mn-lt"/>
                      </a:endParaRPr>
                    </a:p>
                    <a:p>
                      <a:pPr marL="171450" indent="-171450">
                        <a:buFont typeface="Arial" panose="020B0604020202020204" pitchFamily="34" charset="0"/>
                        <a:buChar char="•"/>
                      </a:pPr>
                      <a:endParaRPr lang="en-GB" sz="1050" b="0" dirty="0">
                        <a:latin typeface="+mn-lt"/>
                      </a:endParaRPr>
                    </a:p>
                  </a:txBody>
                  <a:tcPr>
                    <a:solidFill>
                      <a:schemeClr val="bg2"/>
                    </a:solidFill>
                  </a:tcPr>
                </a:tc>
                <a:tc>
                  <a:txBody>
                    <a:bodyPr/>
                    <a:lstStyle/>
                    <a:p>
                      <a:pPr marL="171450" indent="-171450">
                        <a:buFont typeface="Arial" panose="020B0604020202020204" pitchFamily="34" charset="0"/>
                        <a:buChar char="•"/>
                      </a:pPr>
                      <a:r>
                        <a:rPr kumimoji="0" lang="en-GB" sz="1050" b="0" i="0" u="none" strike="noStrike" kern="1200" cap="none" spc="0" normalizeH="0" baseline="0" noProof="0" dirty="0">
                          <a:ln>
                            <a:noFill/>
                          </a:ln>
                          <a:solidFill>
                            <a:prstClr val="black"/>
                          </a:solidFill>
                          <a:effectLst/>
                          <a:uLnTx/>
                          <a:uFillTx/>
                          <a:latin typeface="+mn-lt"/>
                          <a:ea typeface="+mn-ea"/>
                          <a:cs typeface="+mn-cs"/>
                        </a:rPr>
                        <a:t>Equality, Diversity and Belonging  Plan </a:t>
                      </a:r>
                      <a:endParaRPr lang="en-GB" sz="1050" b="0" dirty="0">
                        <a:latin typeface="+mn-lt"/>
                      </a:endParaRPr>
                    </a:p>
                  </a:txBody>
                  <a:tcPr>
                    <a:solidFill>
                      <a:schemeClr val="bg1"/>
                    </a:solidFill>
                  </a:tcPr>
                </a:tc>
                <a:extLst>
                  <a:ext uri="{0D108BD9-81ED-4DB2-BD59-A6C34878D82A}">
                    <a16:rowId xmlns:a16="http://schemas.microsoft.com/office/drawing/2014/main" val="4007382616"/>
                  </a:ext>
                </a:extLst>
              </a:tr>
            </a:tbl>
          </a:graphicData>
        </a:graphic>
      </p:graphicFrame>
      <p:sp>
        <p:nvSpPr>
          <p:cNvPr id="2" name="Slide Number Placeholder 4">
            <a:extLst>
              <a:ext uri="{FF2B5EF4-FFF2-40B4-BE49-F238E27FC236}">
                <a16:creationId xmlns:a16="http://schemas.microsoft.com/office/drawing/2014/main" id="{36097D6F-1E0F-08FA-F83A-EE6F7B091F07}"/>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26</a:t>
            </a:r>
          </a:p>
        </p:txBody>
      </p:sp>
      <p:sp>
        <p:nvSpPr>
          <p:cNvPr id="7" name="TextBox 6">
            <a:extLst>
              <a:ext uri="{FF2B5EF4-FFF2-40B4-BE49-F238E27FC236}">
                <a16:creationId xmlns:a16="http://schemas.microsoft.com/office/drawing/2014/main" id="{D53E5897-B723-66BB-D0DC-E9471DB32323}"/>
              </a:ext>
            </a:extLst>
          </p:cNvPr>
          <p:cNvSpPr txBox="1"/>
          <p:nvPr/>
        </p:nvSpPr>
        <p:spPr>
          <a:xfrm>
            <a:off x="275669" y="1250599"/>
            <a:ext cx="4953000" cy="492443"/>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Strategic theme: </a:t>
            </a:r>
            <a:r>
              <a:rPr kumimoji="0" lang="en-US" sz="1400" b="1" i="0" u="none" strike="noStrike" kern="1200" cap="none" spc="0" normalizeH="0" baseline="0" noProof="0" dirty="0">
                <a:ln>
                  <a:noFill/>
                </a:ln>
                <a:solidFill>
                  <a:prstClr val="black"/>
                </a:solidFill>
                <a:effectLst/>
                <a:uLnTx/>
                <a:uFillTx/>
                <a:latin typeface="Aptos" panose="02110004020202020204"/>
                <a:ea typeface="+mn-ea"/>
                <a:cs typeface="Arial" panose="020B0604020202020204" pitchFamily="34" charset="0"/>
              </a:rPr>
              <a:t>Be a great place to work</a:t>
            </a:r>
            <a:endPar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Strategic Enabler: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People Strategy</a:t>
            </a:r>
          </a:p>
        </p:txBody>
      </p:sp>
    </p:spTree>
    <p:extLst>
      <p:ext uri="{BB962C8B-B14F-4D97-AF65-F5344CB8AC3E}">
        <p14:creationId xmlns:p14="http://schemas.microsoft.com/office/powerpoint/2010/main" val="17416601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1DDF3B5-0636-4DA1-73B5-3DBB3DF1A935}"/>
              </a:ext>
            </a:extLst>
          </p:cNvPr>
          <p:cNvPicPr>
            <a:picLocks noChangeAspect="1"/>
          </p:cNvPicPr>
          <p:nvPr/>
        </p:nvPicPr>
        <p:blipFill>
          <a:blip r:embed="rId2">
            <a:alphaModFix amt="20000"/>
            <a:lum bright="40000" contrast="-40000"/>
          </a:blip>
          <a:srcRect l="39228" t="58256" r="-2"/>
          <a:stretch/>
        </p:blipFill>
        <p:spPr>
          <a:xfrm rot="10800000">
            <a:off x="4406052" y="3773945"/>
            <a:ext cx="5499948" cy="3084055"/>
          </a:xfrm>
          <a:prstGeom prst="rect">
            <a:avLst/>
          </a:prstGeom>
        </p:spPr>
      </p:pic>
      <p:sp>
        <p:nvSpPr>
          <p:cNvPr id="5" name="TextBox 4">
            <a:extLst>
              <a:ext uri="{FF2B5EF4-FFF2-40B4-BE49-F238E27FC236}">
                <a16:creationId xmlns:a16="http://schemas.microsoft.com/office/drawing/2014/main" id="{0C2F52DE-9850-C045-450E-E26110E1DE6C}"/>
              </a:ext>
            </a:extLst>
          </p:cNvPr>
          <p:cNvSpPr txBox="1"/>
          <p:nvPr/>
        </p:nvSpPr>
        <p:spPr>
          <a:xfrm>
            <a:off x="344488" y="367474"/>
            <a:ext cx="5296172" cy="369332"/>
          </a:xfrm>
          <a:prstGeom prst="rect">
            <a:avLst/>
          </a:prstGeom>
          <a:noFill/>
        </p:spPr>
        <p:txBody>
          <a:bodyPr wrap="square" rtlCol="0">
            <a:spAutoFit/>
          </a:bodyPr>
          <a:lstStyle/>
          <a:p>
            <a:pPr algn="just" defTabSz="371475">
              <a:spcAft>
                <a:spcPts val="488"/>
              </a:spcAft>
              <a:defRPr/>
            </a:pPr>
            <a:r>
              <a:rPr lang="en-GB" b="1" dirty="0">
                <a:solidFill>
                  <a:srgbClr val="834AAD"/>
                </a:solidFill>
                <a:latin typeface="Aptos Black" panose="020F0502020204030204" pitchFamily="34" charset="0"/>
              </a:rPr>
              <a:t>DELIVERING PERFORMANCE</a:t>
            </a:r>
          </a:p>
        </p:txBody>
      </p:sp>
      <p:sp>
        <p:nvSpPr>
          <p:cNvPr id="7" name="Rectangle 6">
            <a:extLst>
              <a:ext uri="{FF2B5EF4-FFF2-40B4-BE49-F238E27FC236}">
                <a16:creationId xmlns:a16="http://schemas.microsoft.com/office/drawing/2014/main" id="{0EA9848A-ECD8-76DA-111A-123DD2FA328C}"/>
              </a:ext>
            </a:extLst>
          </p:cNvPr>
          <p:cNvSpPr/>
          <p:nvPr/>
        </p:nvSpPr>
        <p:spPr>
          <a:xfrm>
            <a:off x="344488" y="1033892"/>
            <a:ext cx="5225616" cy="5830443"/>
          </a:xfrm>
          <a:prstGeom prst="rect">
            <a:avLst/>
          </a:prstGeom>
          <a:noFill/>
          <a:ln>
            <a:noFill/>
          </a:ln>
        </p:spPr>
        <p:txBody>
          <a:bodyPr wrap="square" lIns="74295" tIns="37148" rIns="74295" bIns="37148" anchor="t">
            <a:spAutoFit/>
          </a:bodyPr>
          <a:lstStyle/>
          <a:p>
            <a:pPr defTabSz="742950"/>
            <a:r>
              <a:rPr lang="en-GB" sz="1100" b="1" dirty="0">
                <a:solidFill>
                  <a:prstClr val="black"/>
                </a:solidFill>
                <a:cs typeface="Arial"/>
              </a:rPr>
              <a:t>Planned Care Delivery: </a:t>
            </a:r>
          </a:p>
          <a:p>
            <a:pPr marL="171450" indent="-171450" defTabSz="742950">
              <a:buFont typeface="Arial" panose="020B0604020202020204" pitchFamily="34" charset="0"/>
              <a:buChar char="•"/>
            </a:pPr>
            <a:r>
              <a:rPr lang="en-GB" sz="1100" dirty="0"/>
              <a:t>We will maintain our ambition of 0 over 104 weeks, acknowledging current gap and risk of 850 people waiting</a:t>
            </a:r>
            <a:r>
              <a:rPr lang="en-GB" sz="1100" i="1" dirty="0"/>
              <a:t>.</a:t>
            </a:r>
          </a:p>
          <a:p>
            <a:pPr marL="171450" indent="-171450" defTabSz="742950">
              <a:buFont typeface="Arial" panose="020B0604020202020204" pitchFamily="34" charset="0"/>
              <a:buChar char="•"/>
            </a:pPr>
            <a:r>
              <a:rPr lang="en-GB" sz="1100" dirty="0"/>
              <a:t>We will work towards reducing the number of patients waiting over 8 weeks for a diagnostic endoscopy and continue to maintain our current position of patients waiting over 8 weeks for all other diagnostics (80% TI target).</a:t>
            </a:r>
          </a:p>
          <a:p>
            <a:pPr defTabSz="742950"/>
            <a:r>
              <a:rPr lang="en-GB" sz="1100" b="1" dirty="0">
                <a:solidFill>
                  <a:prstClr val="black"/>
                </a:solidFill>
              </a:rPr>
              <a:t>Cancer Care Delivery</a:t>
            </a:r>
          </a:p>
          <a:p>
            <a:pPr defTabSz="742950"/>
            <a:r>
              <a:rPr lang="en-GB" sz="1100" dirty="0">
                <a:solidFill>
                  <a:prstClr val="black"/>
                </a:solidFill>
                <a:ea typeface="Verdana"/>
                <a:cs typeface="Arial"/>
              </a:rPr>
              <a:t>•</a:t>
            </a:r>
            <a:r>
              <a:rPr lang="en-GB" sz="1100" dirty="0">
                <a:solidFill>
                  <a:prstClr val="black"/>
                </a:solidFill>
                <a:ea typeface="Verdana"/>
              </a:rPr>
              <a:t>We will deliver a 12-month improvement trend in patients starting first definitive cancer treatment within 62 days from point of suspicion (regardless of the referral route), achieving 73% by September 2026 and improving to 76% by January 2026.</a:t>
            </a:r>
          </a:p>
          <a:p>
            <a:pPr marL="139303" indent="-139303" defTabSz="742950">
              <a:buFont typeface="Arial" panose="020B0604020202020204" pitchFamily="34" charset="0"/>
              <a:buChar char="•"/>
            </a:pPr>
            <a:r>
              <a:rPr lang="en-GB" sz="1100" dirty="0">
                <a:solidFill>
                  <a:prstClr val="black"/>
                </a:solidFill>
                <a:ea typeface="Verdana"/>
              </a:rPr>
              <a:t>We will reduce the backlog waiting to 50 by October 2026.</a:t>
            </a:r>
          </a:p>
          <a:p>
            <a:pPr defTabSz="742950"/>
            <a:r>
              <a:rPr lang="en-GB" sz="1100" b="1" dirty="0">
                <a:solidFill>
                  <a:prstClr val="black"/>
                </a:solidFill>
              </a:rPr>
              <a:t>Unscheduled Care Delivery</a:t>
            </a:r>
            <a:endParaRPr lang="en-GB" sz="1100" b="1" dirty="0">
              <a:solidFill>
                <a:prstClr val="black"/>
              </a:solidFill>
              <a:cs typeface="Arial"/>
            </a:endParaRPr>
          </a:p>
          <a:p>
            <a:pPr marL="139303" indent="-139303" defTabSz="371475" fontAlgn="ctr">
              <a:buFont typeface="Arial" panose="020B0604020202020204" pitchFamily="34" charset="0"/>
              <a:buChar char="•"/>
            </a:pPr>
            <a:r>
              <a:rPr lang="en-GB" sz="1100" dirty="0">
                <a:solidFill>
                  <a:prstClr val="black"/>
                </a:solidFill>
                <a:ea typeface="Verdana"/>
              </a:rPr>
              <a:t> We will commit to delivering 0 ambulance patient handovers &gt;45mins by September 2026.</a:t>
            </a:r>
          </a:p>
          <a:p>
            <a:pPr marL="139303" indent="-139303" defTabSz="371475">
              <a:buFont typeface="Arial" panose="020B0604020202020204" pitchFamily="34" charset="0"/>
              <a:buChar char="•"/>
            </a:pPr>
            <a:r>
              <a:rPr lang="en-GB" sz="1100" dirty="0">
                <a:solidFill>
                  <a:prstClr val="black"/>
                </a:solidFill>
                <a:ea typeface="Verdana"/>
              </a:rPr>
              <a:t> We will deliver a 10% reduction in the numbers of patients waiting in ED &gt;12 hrs. </a:t>
            </a:r>
          </a:p>
          <a:p>
            <a:pPr marL="139303" indent="-139303" defTabSz="371475">
              <a:buFont typeface="Arial" panose="020B0604020202020204" pitchFamily="34" charset="0"/>
              <a:buChar char="•"/>
            </a:pPr>
            <a:r>
              <a:rPr lang="en-GB" sz="1100" dirty="0">
                <a:solidFill>
                  <a:prstClr val="black"/>
                </a:solidFill>
                <a:ea typeface="Verdana"/>
              </a:rPr>
              <a:t>We will deliver a 12-month reduction trend in the Number of people who are delayed in hospital as measured by the Delayed Pathways of Care Dashboard, reducing this to 100 patients delayed in hospital by March 2027.</a:t>
            </a:r>
          </a:p>
          <a:p>
            <a:pPr defTabSz="371475"/>
            <a:r>
              <a:rPr lang="en-GB" sz="1100" b="1" dirty="0">
                <a:solidFill>
                  <a:prstClr val="black"/>
                </a:solidFill>
                <a:ea typeface="Verdana"/>
              </a:rPr>
              <a:t>Mental Health Delivery</a:t>
            </a:r>
          </a:p>
          <a:p>
            <a:pPr marL="139303" indent="-139303" defTabSz="371475">
              <a:buFont typeface="Wingdings" panose="05000000000000000000" pitchFamily="2" charset="2"/>
              <a:buChar char="§"/>
            </a:pPr>
            <a:r>
              <a:rPr lang="en-GB" sz="1100" dirty="0">
                <a:solidFill>
                  <a:prstClr val="black"/>
                </a:solidFill>
              </a:rPr>
              <a:t>Mental Health Specific Quality Indicators to be implemented by end of Q2 and awaiting national guidance on Open Access Model and Physical Health in those with long term MH conditions Monitoring policies.</a:t>
            </a:r>
            <a:endParaRPr lang="en-GB" sz="1100" dirty="0">
              <a:solidFill>
                <a:prstClr val="black"/>
              </a:solidFill>
              <a:ea typeface="Verdana"/>
            </a:endParaRPr>
          </a:p>
          <a:p>
            <a:pPr defTabSz="371475"/>
            <a:r>
              <a:rPr lang="en-GB" sz="1100" b="1" dirty="0">
                <a:solidFill>
                  <a:prstClr val="black"/>
                </a:solidFill>
                <a:ea typeface="Verdana"/>
              </a:rPr>
              <a:t>Population Health and Prevention Delivery</a:t>
            </a:r>
          </a:p>
          <a:p>
            <a:pPr marL="139303" indent="-139303" defTabSz="371475">
              <a:buFont typeface="Arial" panose="020B0604020202020204" pitchFamily="34" charset="0"/>
              <a:buChar char="•"/>
            </a:pPr>
            <a:r>
              <a:rPr lang="en-GB" sz="1100" dirty="0">
                <a:solidFill>
                  <a:prstClr val="black"/>
                </a:solidFill>
                <a:ea typeface="Verdana"/>
              </a:rPr>
              <a:t>We will increase uptake in </a:t>
            </a:r>
            <a:r>
              <a:rPr lang="en-GB" sz="1100" dirty="0">
                <a:solidFill>
                  <a:srgbClr val="000000"/>
                </a:solidFill>
              </a:rPr>
              <a:t>vaccinations (over 65 Flu vaccine) in the most deprived areas.</a:t>
            </a:r>
            <a:endParaRPr lang="en-GB" sz="1100" dirty="0">
              <a:solidFill>
                <a:prstClr val="black"/>
              </a:solidFill>
              <a:ea typeface="Verdana"/>
            </a:endParaRPr>
          </a:p>
          <a:p>
            <a:pPr defTabSz="742950"/>
            <a:r>
              <a:rPr lang="en-GB" sz="1100" b="1" dirty="0">
                <a:solidFill>
                  <a:prstClr val="black"/>
                </a:solidFill>
                <a:ea typeface="Verdana"/>
              </a:rPr>
              <a:t>Quality &amp; Safety Delivery: </a:t>
            </a:r>
            <a:endParaRPr lang="en-GB" sz="1100" b="1" dirty="0">
              <a:solidFill>
                <a:srgbClr val="FF0000"/>
              </a:solidFill>
              <a:ea typeface="Verdana"/>
            </a:endParaRPr>
          </a:p>
          <a:p>
            <a:pPr marL="139303" indent="-139303" defTabSz="742950">
              <a:buFont typeface="Arial" panose="020B0604020202020204" pitchFamily="34" charset="0"/>
              <a:buChar char="•"/>
            </a:pPr>
            <a:r>
              <a:rPr lang="en-GB" sz="1100" dirty="0">
                <a:solidFill>
                  <a:srgbClr val="000000"/>
                </a:solidFill>
              </a:rPr>
              <a:t>We will deliver a downward trend in 12-month rolling average crude mortality while maintaining a flat 7-day readmission rate.</a:t>
            </a:r>
          </a:p>
          <a:p>
            <a:pPr marL="139303" indent="-139303" defTabSz="742950">
              <a:buFont typeface="Arial" panose="020B0604020202020204" pitchFamily="34" charset="0"/>
              <a:buChar char="•"/>
            </a:pPr>
            <a:r>
              <a:rPr lang="en-GB" sz="1100" dirty="0">
                <a:solidFill>
                  <a:srgbClr val="000000"/>
                </a:solidFill>
              </a:rPr>
              <a:t>We will deliver a sustained increase in days of safe care since the last never event.</a:t>
            </a:r>
          </a:p>
          <a:p>
            <a:pPr marL="139303" indent="-139303" defTabSz="742950">
              <a:buFont typeface="Arial" panose="020B0604020202020204" pitchFamily="34" charset="0"/>
              <a:buChar char="•"/>
            </a:pPr>
            <a:r>
              <a:rPr lang="en-GB" sz="1100" dirty="0">
                <a:solidFill>
                  <a:srgbClr val="000000"/>
                </a:solidFill>
              </a:rPr>
              <a:t>We will deliver the national target of 40% complaints dealt with via early resolution, achieving by October 2026 </a:t>
            </a:r>
          </a:p>
          <a:p>
            <a:pPr marL="139303" indent="-139303" defTabSz="742950">
              <a:buFont typeface="Arial" panose="020B0604020202020204" pitchFamily="34" charset="0"/>
              <a:buChar char="•"/>
            </a:pPr>
            <a:r>
              <a:rPr lang="en-GB" sz="1100" dirty="0">
                <a:solidFill>
                  <a:srgbClr val="000000"/>
                </a:solidFill>
              </a:rPr>
              <a:t>We will ensure that at least 95% of inpatient and day-case episodes are fully coded within one reporting month of discharge, achieving this by February 2027.</a:t>
            </a:r>
            <a:endParaRPr lang="en-GB" sz="1100" dirty="0">
              <a:solidFill>
                <a:prstClr val="black"/>
              </a:solidFill>
              <a:ea typeface="Verdana"/>
            </a:endParaRPr>
          </a:p>
        </p:txBody>
      </p:sp>
      <p:sp>
        <p:nvSpPr>
          <p:cNvPr id="8" name="TextBox 7">
            <a:extLst>
              <a:ext uri="{FF2B5EF4-FFF2-40B4-BE49-F238E27FC236}">
                <a16:creationId xmlns:a16="http://schemas.microsoft.com/office/drawing/2014/main" id="{0F6FE293-EDC2-DE39-B37C-17FB29039B9E}"/>
              </a:ext>
            </a:extLst>
          </p:cNvPr>
          <p:cNvSpPr txBox="1"/>
          <p:nvPr/>
        </p:nvSpPr>
        <p:spPr>
          <a:xfrm>
            <a:off x="344488" y="619734"/>
            <a:ext cx="9180512" cy="444353"/>
          </a:xfrm>
          <a:prstGeom prst="rect">
            <a:avLst/>
          </a:prstGeom>
          <a:noFill/>
        </p:spPr>
        <p:txBody>
          <a:bodyPr wrap="square" lIns="74295" tIns="37148" rIns="74295" bIns="37148" anchor="t">
            <a:spAutoFit/>
          </a:bodyPr>
          <a:lstStyle/>
          <a:p>
            <a:pPr algn="just" defTabSz="742950">
              <a:spcAft>
                <a:spcPts val="488"/>
              </a:spcAft>
              <a:defRPr/>
            </a:pPr>
            <a:r>
              <a:rPr lang="en-GB" sz="1200" dirty="0">
                <a:solidFill>
                  <a:prstClr val="black"/>
                </a:solidFill>
                <a:latin typeface="Aptos" panose="02110004020202020204"/>
              </a:rPr>
              <a:t>In line with the Ministerial Priorities Delivery Expectations, we have baselines and trajectories for our key services that reflect our resources (workforce, finance and capacity) and ambition to deliver in 2026/27. Detailed Ministerial Templates at  </a:t>
            </a:r>
            <a:r>
              <a:rPr lang="en-GB" sz="1200" b="1" dirty="0">
                <a:solidFill>
                  <a:prstClr val="black"/>
                </a:solidFill>
                <a:latin typeface="Aptos" panose="02110004020202020204"/>
              </a:rPr>
              <a:t>Annexes 3</a:t>
            </a:r>
          </a:p>
        </p:txBody>
      </p:sp>
      <p:graphicFrame>
        <p:nvGraphicFramePr>
          <p:cNvPr id="2" name="Table 1">
            <a:extLst>
              <a:ext uri="{FF2B5EF4-FFF2-40B4-BE49-F238E27FC236}">
                <a16:creationId xmlns:a16="http://schemas.microsoft.com/office/drawing/2014/main" id="{289EBA87-3FAD-0FEB-32E2-D2B478FD5E49}"/>
              </a:ext>
            </a:extLst>
          </p:cNvPr>
          <p:cNvGraphicFramePr>
            <a:graphicFrameLocks noGrp="1"/>
          </p:cNvGraphicFramePr>
          <p:nvPr>
            <p:extLst>
              <p:ext uri="{D42A27DB-BD31-4B8C-83A1-F6EECF244321}">
                <p14:modId xmlns:p14="http://schemas.microsoft.com/office/powerpoint/2010/main" val="1785886752"/>
              </p:ext>
            </p:extLst>
          </p:nvPr>
        </p:nvGraphicFramePr>
        <p:xfrm>
          <a:off x="5517000" y="1144280"/>
          <a:ext cx="4008000" cy="1020738"/>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1539518989"/>
                    </a:ext>
                  </a:extLst>
                </a:gridCol>
                <a:gridCol w="334000">
                  <a:extLst>
                    <a:ext uri="{9D8B030D-6E8A-4147-A177-3AD203B41FA5}">
                      <a16:colId xmlns:a16="http://schemas.microsoft.com/office/drawing/2014/main" val="1414533017"/>
                    </a:ext>
                  </a:extLst>
                </a:gridCol>
                <a:gridCol w="334000">
                  <a:extLst>
                    <a:ext uri="{9D8B030D-6E8A-4147-A177-3AD203B41FA5}">
                      <a16:colId xmlns:a16="http://schemas.microsoft.com/office/drawing/2014/main" val="2773691455"/>
                    </a:ext>
                  </a:extLst>
                </a:gridCol>
                <a:gridCol w="334000">
                  <a:extLst>
                    <a:ext uri="{9D8B030D-6E8A-4147-A177-3AD203B41FA5}">
                      <a16:colId xmlns:a16="http://schemas.microsoft.com/office/drawing/2014/main" val="2575544941"/>
                    </a:ext>
                  </a:extLst>
                </a:gridCol>
                <a:gridCol w="334000">
                  <a:extLst>
                    <a:ext uri="{9D8B030D-6E8A-4147-A177-3AD203B41FA5}">
                      <a16:colId xmlns:a16="http://schemas.microsoft.com/office/drawing/2014/main" val="1912687705"/>
                    </a:ext>
                  </a:extLst>
                </a:gridCol>
                <a:gridCol w="334000">
                  <a:extLst>
                    <a:ext uri="{9D8B030D-6E8A-4147-A177-3AD203B41FA5}">
                      <a16:colId xmlns:a16="http://schemas.microsoft.com/office/drawing/2014/main" val="2223796361"/>
                    </a:ext>
                  </a:extLst>
                </a:gridCol>
                <a:gridCol w="334000">
                  <a:extLst>
                    <a:ext uri="{9D8B030D-6E8A-4147-A177-3AD203B41FA5}">
                      <a16:colId xmlns:a16="http://schemas.microsoft.com/office/drawing/2014/main" val="2394485601"/>
                    </a:ext>
                  </a:extLst>
                </a:gridCol>
                <a:gridCol w="334000">
                  <a:extLst>
                    <a:ext uri="{9D8B030D-6E8A-4147-A177-3AD203B41FA5}">
                      <a16:colId xmlns:a16="http://schemas.microsoft.com/office/drawing/2014/main" val="545620265"/>
                    </a:ext>
                  </a:extLst>
                </a:gridCol>
                <a:gridCol w="334000">
                  <a:extLst>
                    <a:ext uri="{9D8B030D-6E8A-4147-A177-3AD203B41FA5}">
                      <a16:colId xmlns:a16="http://schemas.microsoft.com/office/drawing/2014/main" val="1401048850"/>
                    </a:ext>
                  </a:extLst>
                </a:gridCol>
                <a:gridCol w="334000">
                  <a:extLst>
                    <a:ext uri="{9D8B030D-6E8A-4147-A177-3AD203B41FA5}">
                      <a16:colId xmlns:a16="http://schemas.microsoft.com/office/drawing/2014/main" val="1974166824"/>
                    </a:ext>
                  </a:extLst>
                </a:gridCol>
                <a:gridCol w="334000">
                  <a:extLst>
                    <a:ext uri="{9D8B030D-6E8A-4147-A177-3AD203B41FA5}">
                      <a16:colId xmlns:a16="http://schemas.microsoft.com/office/drawing/2014/main" val="2712767110"/>
                    </a:ext>
                  </a:extLst>
                </a:gridCol>
                <a:gridCol w="334000">
                  <a:extLst>
                    <a:ext uri="{9D8B030D-6E8A-4147-A177-3AD203B41FA5}">
                      <a16:colId xmlns:a16="http://schemas.microsoft.com/office/drawing/2014/main" val="3212539591"/>
                    </a:ext>
                  </a:extLst>
                </a:gridCol>
              </a:tblGrid>
              <a:tr h="203197">
                <a:tc gridSpan="12">
                  <a:txBody>
                    <a:bodyPr/>
                    <a:lstStyle/>
                    <a:p>
                      <a:pPr algn="ctr"/>
                      <a:r>
                        <a:rPr lang="en-GB" sz="700" dirty="0"/>
                        <a:t>Planned Care Delivery Expectations Trajectories </a:t>
                      </a:r>
                    </a:p>
                  </a:txBody>
                  <a:tcPr marL="74295" marR="74295" marT="37148" marB="37148" anchor="ct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884153588"/>
                  </a:ext>
                </a:extLst>
              </a:tr>
              <a:tr h="168974">
                <a:tc>
                  <a:txBody>
                    <a:bodyPr/>
                    <a:lstStyle/>
                    <a:p>
                      <a:pPr algn="ctr"/>
                      <a:r>
                        <a:rPr lang="en-GB" sz="500" dirty="0"/>
                        <a:t>Apr 26</a:t>
                      </a:r>
                    </a:p>
                  </a:txBody>
                  <a:tcPr marL="74295" marR="74295" marT="37148" marB="37148" anchor="ctr">
                    <a:solidFill>
                      <a:schemeClr val="accent4"/>
                    </a:solidFill>
                  </a:tcPr>
                </a:tc>
                <a:tc>
                  <a:txBody>
                    <a:bodyPr/>
                    <a:lstStyle/>
                    <a:p>
                      <a:pPr algn="ctr"/>
                      <a:r>
                        <a:rPr lang="en-GB" sz="500" dirty="0"/>
                        <a:t>May26</a:t>
                      </a:r>
                    </a:p>
                  </a:txBody>
                  <a:tcPr marL="74295" marR="74295" marT="37148" marB="37148" anchor="ctr">
                    <a:solidFill>
                      <a:schemeClr val="accent4"/>
                    </a:solidFill>
                  </a:tcPr>
                </a:tc>
                <a:tc>
                  <a:txBody>
                    <a:bodyPr/>
                    <a:lstStyle/>
                    <a:p>
                      <a:pPr algn="ctr"/>
                      <a:r>
                        <a:rPr lang="en-GB" sz="500" dirty="0"/>
                        <a:t>Jun 26</a:t>
                      </a:r>
                    </a:p>
                  </a:txBody>
                  <a:tcPr marL="74295" marR="74295" marT="37148" marB="37148" anchor="ctr">
                    <a:solidFill>
                      <a:schemeClr val="accent4"/>
                    </a:solidFill>
                  </a:tcPr>
                </a:tc>
                <a:tc>
                  <a:txBody>
                    <a:bodyPr/>
                    <a:lstStyle/>
                    <a:p>
                      <a:pPr algn="ctr"/>
                      <a:r>
                        <a:rPr lang="en-GB" sz="500" dirty="0"/>
                        <a:t>Jul 26</a:t>
                      </a:r>
                    </a:p>
                  </a:txBody>
                  <a:tcPr marL="74295" marR="74295" marT="37148" marB="37148" anchor="ctr">
                    <a:solidFill>
                      <a:schemeClr val="accent4"/>
                    </a:solidFill>
                  </a:tcPr>
                </a:tc>
                <a:tc>
                  <a:txBody>
                    <a:bodyPr/>
                    <a:lstStyle/>
                    <a:p>
                      <a:pPr algn="ctr"/>
                      <a:r>
                        <a:rPr lang="en-GB" sz="500" dirty="0"/>
                        <a:t>Aug 26</a:t>
                      </a:r>
                    </a:p>
                  </a:txBody>
                  <a:tcPr marL="74295" marR="74295" marT="37148" marB="37148" anchor="ctr">
                    <a:solidFill>
                      <a:schemeClr val="accent4"/>
                    </a:solidFill>
                  </a:tcPr>
                </a:tc>
                <a:tc>
                  <a:txBody>
                    <a:bodyPr/>
                    <a:lstStyle/>
                    <a:p>
                      <a:pPr algn="ctr"/>
                      <a:r>
                        <a:rPr lang="en-GB" sz="500" dirty="0"/>
                        <a:t>Sep26</a:t>
                      </a:r>
                    </a:p>
                  </a:txBody>
                  <a:tcPr marL="74295" marR="74295" marT="37148" marB="37148" anchor="ctr">
                    <a:solidFill>
                      <a:schemeClr val="accent4"/>
                    </a:solidFill>
                  </a:tcPr>
                </a:tc>
                <a:tc>
                  <a:txBody>
                    <a:bodyPr/>
                    <a:lstStyle/>
                    <a:p>
                      <a:pPr algn="ctr"/>
                      <a:r>
                        <a:rPr lang="en-GB" sz="500" dirty="0"/>
                        <a:t>Oct26</a:t>
                      </a:r>
                    </a:p>
                  </a:txBody>
                  <a:tcPr marL="74295" marR="74295" marT="37148" marB="37148" anchor="ctr">
                    <a:solidFill>
                      <a:schemeClr val="accent4"/>
                    </a:solidFill>
                  </a:tcPr>
                </a:tc>
                <a:tc>
                  <a:txBody>
                    <a:bodyPr/>
                    <a:lstStyle/>
                    <a:p>
                      <a:pPr algn="ctr"/>
                      <a:r>
                        <a:rPr lang="en-GB" sz="500" dirty="0"/>
                        <a:t>Nov26</a:t>
                      </a:r>
                    </a:p>
                  </a:txBody>
                  <a:tcPr marL="74295" marR="74295" marT="37148" marB="37148" anchor="ctr">
                    <a:solidFill>
                      <a:schemeClr val="accent4"/>
                    </a:solidFill>
                  </a:tcPr>
                </a:tc>
                <a:tc>
                  <a:txBody>
                    <a:bodyPr/>
                    <a:lstStyle/>
                    <a:p>
                      <a:pPr algn="ctr"/>
                      <a:r>
                        <a:rPr lang="en-GB" sz="500" dirty="0"/>
                        <a:t>Dec26</a:t>
                      </a:r>
                    </a:p>
                  </a:txBody>
                  <a:tcPr marL="74295" marR="74295" marT="37148" marB="37148" anchor="ctr">
                    <a:solidFill>
                      <a:schemeClr val="accent4"/>
                    </a:solidFill>
                  </a:tcPr>
                </a:tc>
                <a:tc>
                  <a:txBody>
                    <a:bodyPr/>
                    <a:lstStyle/>
                    <a:p>
                      <a:pPr algn="ctr"/>
                      <a:r>
                        <a:rPr lang="en-GB" sz="500" dirty="0"/>
                        <a:t>Jan27</a:t>
                      </a:r>
                    </a:p>
                  </a:txBody>
                  <a:tcPr marL="74295" marR="74295" marT="37148" marB="37148" anchor="ctr">
                    <a:solidFill>
                      <a:schemeClr val="accent4"/>
                    </a:solidFill>
                  </a:tcPr>
                </a:tc>
                <a:tc>
                  <a:txBody>
                    <a:bodyPr/>
                    <a:lstStyle/>
                    <a:p>
                      <a:pPr algn="ctr"/>
                      <a:r>
                        <a:rPr lang="en-GB" sz="500" dirty="0"/>
                        <a:t>Feb27</a:t>
                      </a:r>
                    </a:p>
                  </a:txBody>
                  <a:tcPr marL="74295" marR="74295" marT="37148" marB="37148" anchor="ctr">
                    <a:solidFill>
                      <a:schemeClr val="accent4"/>
                    </a:solidFill>
                  </a:tcPr>
                </a:tc>
                <a:tc>
                  <a:txBody>
                    <a:bodyPr/>
                    <a:lstStyle/>
                    <a:p>
                      <a:pPr algn="ctr"/>
                      <a:r>
                        <a:rPr lang="en-GB" sz="500" dirty="0"/>
                        <a:t>Mar27</a:t>
                      </a:r>
                    </a:p>
                  </a:txBody>
                  <a:tcPr marL="74295" marR="74295" marT="37148" marB="37148" anchor="ctr">
                    <a:solidFill>
                      <a:schemeClr val="accent4"/>
                    </a:solidFill>
                  </a:tcPr>
                </a:tc>
                <a:extLst>
                  <a:ext uri="{0D108BD9-81ED-4DB2-BD59-A6C34878D82A}">
                    <a16:rowId xmlns:a16="http://schemas.microsoft.com/office/drawing/2014/main" val="4037877504"/>
                  </a:ext>
                </a:extLst>
              </a:tr>
              <a:tr h="85556">
                <a:tc gridSpan="12">
                  <a:txBody>
                    <a:bodyPr/>
                    <a:lstStyle/>
                    <a:p>
                      <a:pPr algn="ctr"/>
                      <a:r>
                        <a:rPr lang="en-GB" sz="500" dirty="0"/>
                        <a:t>104 Week Waits</a:t>
                      </a:r>
                    </a:p>
                  </a:txBody>
                  <a:tcPr marL="0" marR="0" marT="0" marB="0" anchor="ctr">
                    <a:solidFill>
                      <a:schemeClr val="bg1">
                        <a:lumMod val="85000"/>
                      </a:schemeClr>
                    </a:solidFill>
                  </a:tcPr>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extLst>
                  <a:ext uri="{0D108BD9-81ED-4DB2-BD59-A6C34878D82A}">
                    <a16:rowId xmlns:a16="http://schemas.microsoft.com/office/drawing/2014/main" val="526069243"/>
                  </a:ext>
                </a:extLst>
              </a:tr>
              <a:tr h="175395">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101</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155</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172</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207</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378</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416</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579</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689</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850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extLst>
                  <a:ext uri="{0D108BD9-81ED-4DB2-BD59-A6C34878D82A}">
                    <a16:rowId xmlns:a16="http://schemas.microsoft.com/office/drawing/2014/main" val="387686315"/>
                  </a:ext>
                </a:extLst>
              </a:tr>
              <a:tr h="98945">
                <a:tc gridSpan="12">
                  <a:txBody>
                    <a:bodyPr/>
                    <a:lstStyle/>
                    <a:p>
                      <a:pPr algn="ctr"/>
                      <a:r>
                        <a:rPr lang="en-GB" sz="500" dirty="0"/>
                        <a:t>8 Week Wait - Diagnostics</a:t>
                      </a:r>
                    </a:p>
                  </a:txBody>
                  <a:tcPr marL="0" marR="0" marT="0" marB="0" anchor="ctr">
                    <a:solidFill>
                      <a:schemeClr val="bg1">
                        <a:lumMod val="75000"/>
                      </a:schemeClr>
                    </a:solidFill>
                  </a:tcPr>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tc hMerge="1">
                  <a:txBody>
                    <a:bodyPr/>
                    <a:lstStyle/>
                    <a:p>
                      <a:endParaRPr lang="en-GB" sz="600" dirty="0"/>
                    </a:p>
                  </a:txBody>
                  <a:tcPr marL="74295" marR="74295" marT="37148" marB="37148"/>
                </a:tc>
                <a:extLst>
                  <a:ext uri="{0D108BD9-81ED-4DB2-BD59-A6C34878D82A}">
                    <a16:rowId xmlns:a16="http://schemas.microsoft.com/office/drawing/2014/main" val="2823251586"/>
                  </a:ext>
                </a:extLst>
              </a:tr>
              <a:tr h="175395">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654 (</a:t>
                      </a:r>
                      <a:r>
                        <a:rPr lang="en-GB" sz="600" b="1"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exc</a:t>
                      </a: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rad)</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900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850</a:t>
                      </a:r>
                      <a:r>
                        <a:rPr lang="en-GB" sz="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800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750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700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650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600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550</a:t>
                      </a:r>
                      <a:r>
                        <a:rPr lang="en-GB" sz="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ptos" panose="020B0004020202020204" pitchFamily="34" charset="0"/>
                          <a:ea typeface="Calibri" panose="020F0502020204030204" pitchFamily="34" charset="0"/>
                          <a:cs typeface="Segoe UI" panose="020B0502040204020203" pitchFamily="34" charset="0"/>
                        </a:rPr>
                        <a:t>400</a:t>
                      </a:r>
                      <a:r>
                        <a:rPr lang="en-GB" sz="600" dirty="0">
                          <a:solidFill>
                            <a:srgbClr val="000000"/>
                          </a:solidFill>
                          <a:effectLst/>
                          <a:latin typeface="Aptos" panose="020B0004020202020204" pitchFamily="34" charset="0"/>
                          <a:ea typeface="Calibri" panose="020F0502020204030204" pitchFamily="34" charset="0"/>
                          <a:cs typeface="Segoe UI" panose="020B0502040204020203" pitchFamily="34"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ptos" panose="020B0004020202020204" pitchFamily="34" charset="0"/>
                          <a:ea typeface="Calibri" panose="020F0502020204030204" pitchFamily="34" charset="0"/>
                          <a:cs typeface="Segoe UI" panose="020B0502040204020203" pitchFamily="34" charset="0"/>
                        </a:rPr>
                        <a:t>350</a:t>
                      </a:r>
                      <a:r>
                        <a:rPr lang="en-GB" sz="600" dirty="0">
                          <a:solidFill>
                            <a:srgbClr val="000000"/>
                          </a:solidFill>
                          <a:effectLst/>
                          <a:latin typeface="Aptos" panose="020B0004020202020204" pitchFamily="34" charset="0"/>
                          <a:ea typeface="Calibri" panose="020F0502020204030204" pitchFamily="34" charset="0"/>
                          <a:cs typeface="Segoe UI" panose="020B0502040204020203" pitchFamily="34"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ptos" panose="020B0004020202020204" pitchFamily="34" charset="0"/>
                          <a:ea typeface="Calibri" panose="020F0502020204030204" pitchFamily="34" charset="0"/>
                          <a:cs typeface="Segoe UI" panose="020B0502040204020203" pitchFamily="34" charset="0"/>
                        </a:rPr>
                        <a:t>300</a:t>
                      </a:r>
                      <a:r>
                        <a:rPr lang="en-GB" sz="600" dirty="0">
                          <a:solidFill>
                            <a:srgbClr val="000000"/>
                          </a:solidFill>
                          <a:effectLst/>
                          <a:latin typeface="Aptos" panose="020B0004020202020204" pitchFamily="34" charset="0"/>
                          <a:ea typeface="Calibri" panose="020F0502020204030204" pitchFamily="34" charset="0"/>
                          <a:cs typeface="Segoe UI" panose="020B0502040204020203" pitchFamily="34" charset="0"/>
                        </a:rPr>
                        <a:t>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extLst>
                  <a:ext uri="{0D108BD9-81ED-4DB2-BD59-A6C34878D82A}">
                    <a16:rowId xmlns:a16="http://schemas.microsoft.com/office/drawing/2014/main" val="3809124108"/>
                  </a:ext>
                </a:extLst>
              </a:tr>
            </a:tbl>
          </a:graphicData>
        </a:graphic>
      </p:graphicFrame>
      <p:graphicFrame>
        <p:nvGraphicFramePr>
          <p:cNvPr id="6" name="Table 5">
            <a:extLst>
              <a:ext uri="{FF2B5EF4-FFF2-40B4-BE49-F238E27FC236}">
                <a16:creationId xmlns:a16="http://schemas.microsoft.com/office/drawing/2014/main" id="{0D8A6D44-8AF4-1C78-EB9D-2BDFCDDB61E8}"/>
              </a:ext>
            </a:extLst>
          </p:cNvPr>
          <p:cNvGraphicFramePr>
            <a:graphicFrameLocks noGrp="1"/>
          </p:cNvGraphicFramePr>
          <p:nvPr>
            <p:extLst>
              <p:ext uri="{D42A27DB-BD31-4B8C-83A1-F6EECF244321}">
                <p14:modId xmlns:p14="http://schemas.microsoft.com/office/powerpoint/2010/main" val="3409053733"/>
              </p:ext>
            </p:extLst>
          </p:nvPr>
        </p:nvGraphicFramePr>
        <p:xfrm>
          <a:off x="5516998" y="2314035"/>
          <a:ext cx="4008000" cy="864055"/>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3377486123"/>
                    </a:ext>
                  </a:extLst>
                </a:gridCol>
                <a:gridCol w="334000">
                  <a:extLst>
                    <a:ext uri="{9D8B030D-6E8A-4147-A177-3AD203B41FA5}">
                      <a16:colId xmlns:a16="http://schemas.microsoft.com/office/drawing/2014/main" val="3798787713"/>
                    </a:ext>
                  </a:extLst>
                </a:gridCol>
                <a:gridCol w="334000">
                  <a:extLst>
                    <a:ext uri="{9D8B030D-6E8A-4147-A177-3AD203B41FA5}">
                      <a16:colId xmlns:a16="http://schemas.microsoft.com/office/drawing/2014/main" val="2730650902"/>
                    </a:ext>
                  </a:extLst>
                </a:gridCol>
                <a:gridCol w="334000">
                  <a:extLst>
                    <a:ext uri="{9D8B030D-6E8A-4147-A177-3AD203B41FA5}">
                      <a16:colId xmlns:a16="http://schemas.microsoft.com/office/drawing/2014/main" val="3975520044"/>
                    </a:ext>
                  </a:extLst>
                </a:gridCol>
                <a:gridCol w="334000">
                  <a:extLst>
                    <a:ext uri="{9D8B030D-6E8A-4147-A177-3AD203B41FA5}">
                      <a16:colId xmlns:a16="http://schemas.microsoft.com/office/drawing/2014/main" val="3563672642"/>
                    </a:ext>
                  </a:extLst>
                </a:gridCol>
                <a:gridCol w="334000">
                  <a:extLst>
                    <a:ext uri="{9D8B030D-6E8A-4147-A177-3AD203B41FA5}">
                      <a16:colId xmlns:a16="http://schemas.microsoft.com/office/drawing/2014/main" val="3130928076"/>
                    </a:ext>
                  </a:extLst>
                </a:gridCol>
                <a:gridCol w="334000">
                  <a:extLst>
                    <a:ext uri="{9D8B030D-6E8A-4147-A177-3AD203B41FA5}">
                      <a16:colId xmlns:a16="http://schemas.microsoft.com/office/drawing/2014/main" val="1273191374"/>
                    </a:ext>
                  </a:extLst>
                </a:gridCol>
                <a:gridCol w="334000">
                  <a:extLst>
                    <a:ext uri="{9D8B030D-6E8A-4147-A177-3AD203B41FA5}">
                      <a16:colId xmlns:a16="http://schemas.microsoft.com/office/drawing/2014/main" val="293227816"/>
                    </a:ext>
                  </a:extLst>
                </a:gridCol>
                <a:gridCol w="334000">
                  <a:extLst>
                    <a:ext uri="{9D8B030D-6E8A-4147-A177-3AD203B41FA5}">
                      <a16:colId xmlns:a16="http://schemas.microsoft.com/office/drawing/2014/main" val="4117125216"/>
                    </a:ext>
                  </a:extLst>
                </a:gridCol>
                <a:gridCol w="334000">
                  <a:extLst>
                    <a:ext uri="{9D8B030D-6E8A-4147-A177-3AD203B41FA5}">
                      <a16:colId xmlns:a16="http://schemas.microsoft.com/office/drawing/2014/main" val="2327799590"/>
                    </a:ext>
                  </a:extLst>
                </a:gridCol>
                <a:gridCol w="334000">
                  <a:extLst>
                    <a:ext uri="{9D8B030D-6E8A-4147-A177-3AD203B41FA5}">
                      <a16:colId xmlns:a16="http://schemas.microsoft.com/office/drawing/2014/main" val="284282408"/>
                    </a:ext>
                  </a:extLst>
                </a:gridCol>
                <a:gridCol w="334000">
                  <a:extLst>
                    <a:ext uri="{9D8B030D-6E8A-4147-A177-3AD203B41FA5}">
                      <a16:colId xmlns:a16="http://schemas.microsoft.com/office/drawing/2014/main" val="3989012746"/>
                    </a:ext>
                  </a:extLst>
                </a:gridCol>
              </a:tblGrid>
              <a:tr h="192366">
                <a:tc gridSpan="12">
                  <a:txBody>
                    <a:bodyPr/>
                    <a:lstStyle/>
                    <a:p>
                      <a:pPr algn="ctr"/>
                      <a:r>
                        <a:rPr lang="en-GB" sz="700" dirty="0"/>
                        <a:t>Cancer Delivery Expectations Trajectories </a:t>
                      </a:r>
                    </a:p>
                  </a:txBody>
                  <a:tcPr marL="74295" marR="74295" marT="37148" marB="37148"/>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702627368"/>
                  </a:ext>
                </a:extLst>
              </a:tr>
              <a:tr h="146125">
                <a:tc>
                  <a:txBody>
                    <a:bodyPr/>
                    <a:lstStyle/>
                    <a:p>
                      <a:r>
                        <a:rPr lang="en-GB" sz="500" dirty="0"/>
                        <a:t>Apr 26</a:t>
                      </a:r>
                    </a:p>
                  </a:txBody>
                  <a:tcPr marL="74295" marR="74295" marT="37148" marB="37148">
                    <a:solidFill>
                      <a:schemeClr val="accent4"/>
                    </a:solidFill>
                  </a:tcPr>
                </a:tc>
                <a:tc>
                  <a:txBody>
                    <a:bodyPr/>
                    <a:lstStyle/>
                    <a:p>
                      <a:r>
                        <a:rPr lang="en-GB" sz="500" dirty="0"/>
                        <a:t>May26</a:t>
                      </a:r>
                    </a:p>
                  </a:txBody>
                  <a:tcPr marL="74295" marR="74295" marT="37148" marB="37148">
                    <a:solidFill>
                      <a:schemeClr val="accent4"/>
                    </a:solidFill>
                  </a:tcPr>
                </a:tc>
                <a:tc>
                  <a:txBody>
                    <a:bodyPr/>
                    <a:lstStyle/>
                    <a:p>
                      <a:r>
                        <a:rPr lang="en-GB" sz="500" dirty="0"/>
                        <a:t>Jun 26</a:t>
                      </a:r>
                    </a:p>
                  </a:txBody>
                  <a:tcPr marL="74295" marR="74295" marT="37148" marB="37148">
                    <a:solidFill>
                      <a:schemeClr val="accent4"/>
                    </a:solidFill>
                  </a:tcPr>
                </a:tc>
                <a:tc>
                  <a:txBody>
                    <a:bodyPr/>
                    <a:lstStyle/>
                    <a:p>
                      <a:r>
                        <a:rPr lang="en-GB" sz="500" dirty="0"/>
                        <a:t>Jul 26</a:t>
                      </a:r>
                    </a:p>
                  </a:txBody>
                  <a:tcPr marL="74295" marR="74295" marT="37148" marB="37148">
                    <a:solidFill>
                      <a:schemeClr val="accent4"/>
                    </a:solidFill>
                  </a:tcPr>
                </a:tc>
                <a:tc>
                  <a:txBody>
                    <a:bodyPr/>
                    <a:lstStyle/>
                    <a:p>
                      <a:r>
                        <a:rPr lang="en-GB" sz="500" dirty="0"/>
                        <a:t>Aug 26</a:t>
                      </a:r>
                    </a:p>
                  </a:txBody>
                  <a:tcPr marL="74295" marR="74295" marT="37148" marB="37148">
                    <a:solidFill>
                      <a:schemeClr val="accent4"/>
                    </a:solidFill>
                  </a:tcPr>
                </a:tc>
                <a:tc>
                  <a:txBody>
                    <a:bodyPr/>
                    <a:lstStyle/>
                    <a:p>
                      <a:r>
                        <a:rPr lang="en-GB" sz="500" dirty="0"/>
                        <a:t>Sep26</a:t>
                      </a:r>
                    </a:p>
                  </a:txBody>
                  <a:tcPr marL="74295" marR="74295" marT="37148" marB="37148">
                    <a:solidFill>
                      <a:schemeClr val="accent4"/>
                    </a:solidFill>
                  </a:tcPr>
                </a:tc>
                <a:tc>
                  <a:txBody>
                    <a:bodyPr/>
                    <a:lstStyle/>
                    <a:p>
                      <a:r>
                        <a:rPr lang="en-GB" sz="500" dirty="0"/>
                        <a:t>Oct26</a:t>
                      </a:r>
                    </a:p>
                  </a:txBody>
                  <a:tcPr marL="74295" marR="74295" marT="37148" marB="37148">
                    <a:solidFill>
                      <a:schemeClr val="accent4"/>
                    </a:solidFill>
                  </a:tcPr>
                </a:tc>
                <a:tc>
                  <a:txBody>
                    <a:bodyPr/>
                    <a:lstStyle/>
                    <a:p>
                      <a:r>
                        <a:rPr lang="en-GB" sz="500" dirty="0"/>
                        <a:t>Nov26</a:t>
                      </a:r>
                    </a:p>
                  </a:txBody>
                  <a:tcPr marL="74295" marR="74295" marT="37148" marB="37148">
                    <a:solidFill>
                      <a:schemeClr val="accent4"/>
                    </a:solidFill>
                  </a:tcPr>
                </a:tc>
                <a:tc>
                  <a:txBody>
                    <a:bodyPr/>
                    <a:lstStyle/>
                    <a:p>
                      <a:r>
                        <a:rPr lang="en-GB" sz="500" dirty="0"/>
                        <a:t>Dec26</a:t>
                      </a:r>
                    </a:p>
                  </a:txBody>
                  <a:tcPr marL="74295" marR="74295" marT="37148" marB="37148">
                    <a:solidFill>
                      <a:schemeClr val="accent4"/>
                    </a:solidFill>
                  </a:tcPr>
                </a:tc>
                <a:tc>
                  <a:txBody>
                    <a:bodyPr/>
                    <a:lstStyle/>
                    <a:p>
                      <a:r>
                        <a:rPr lang="en-GB" sz="500" dirty="0"/>
                        <a:t>Jan27</a:t>
                      </a:r>
                    </a:p>
                  </a:txBody>
                  <a:tcPr marL="74295" marR="74295" marT="37148" marB="37148">
                    <a:solidFill>
                      <a:schemeClr val="accent4"/>
                    </a:solidFill>
                  </a:tcPr>
                </a:tc>
                <a:tc>
                  <a:txBody>
                    <a:bodyPr/>
                    <a:lstStyle/>
                    <a:p>
                      <a:r>
                        <a:rPr lang="en-GB" sz="500" dirty="0"/>
                        <a:t>Feb27</a:t>
                      </a:r>
                    </a:p>
                  </a:txBody>
                  <a:tcPr marL="74295" marR="74295" marT="37148" marB="37148">
                    <a:solidFill>
                      <a:schemeClr val="accent4"/>
                    </a:solidFill>
                  </a:tcPr>
                </a:tc>
                <a:tc>
                  <a:txBody>
                    <a:bodyPr/>
                    <a:lstStyle/>
                    <a:p>
                      <a:r>
                        <a:rPr lang="en-GB" sz="500" dirty="0"/>
                        <a:t>Mar27</a:t>
                      </a:r>
                    </a:p>
                  </a:txBody>
                  <a:tcPr marL="74295" marR="74295" marT="37148" marB="37148">
                    <a:solidFill>
                      <a:schemeClr val="accent4"/>
                    </a:solidFill>
                  </a:tcPr>
                </a:tc>
                <a:extLst>
                  <a:ext uri="{0D108BD9-81ED-4DB2-BD59-A6C34878D82A}">
                    <a16:rowId xmlns:a16="http://schemas.microsoft.com/office/drawing/2014/main" val="872153770"/>
                  </a:ext>
                </a:extLst>
              </a:tr>
              <a:tr h="73987">
                <a:tc gridSpan="12">
                  <a:txBody>
                    <a:bodyPr/>
                    <a:lstStyle/>
                    <a:p>
                      <a:pPr algn="ctr">
                        <a:buNone/>
                      </a:pPr>
                      <a:r>
                        <a:rPr lang="en-GB" sz="500" dirty="0">
                          <a:effectLst/>
                          <a:latin typeface="+mn-lt"/>
                          <a:ea typeface="+mn-ea"/>
                          <a:cs typeface="+mn-cs"/>
                        </a:rPr>
                        <a:t>SCP%</a:t>
                      </a:r>
                    </a:p>
                  </a:txBody>
                  <a:tcPr marL="0" marR="0" marT="0" marB="0" anchor="ctr">
                    <a:solidFill>
                      <a:schemeClr val="bg1">
                        <a:lumMod val="85000"/>
                      </a:schemeClr>
                    </a:solidFill>
                  </a:tcP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0" marR="0" marT="0" marB="0" anchor="ctr"/>
                </a:tc>
                <a:extLst>
                  <a:ext uri="{0D108BD9-81ED-4DB2-BD59-A6C34878D82A}">
                    <a16:rowId xmlns:a16="http://schemas.microsoft.com/office/drawing/2014/main" val="199844386"/>
                  </a:ext>
                </a:extLst>
              </a:tr>
              <a:tr h="170403">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63%</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63%</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63%</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55%</a:t>
                      </a:r>
                      <a:endParaRPr lang="en-GB" sz="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55%</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73%</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75%</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75%</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75%</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76%</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76%</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76%</a:t>
                      </a:r>
                      <a:endParaRPr lang="en-GB" sz="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extLst>
                  <a:ext uri="{0D108BD9-81ED-4DB2-BD59-A6C34878D82A}">
                    <a16:rowId xmlns:a16="http://schemas.microsoft.com/office/drawing/2014/main" val="1203736406"/>
                  </a:ext>
                </a:extLst>
              </a:tr>
              <a:tr h="104187">
                <a:tc gridSpan="12">
                  <a:txBody>
                    <a:bodyPr/>
                    <a:lstStyle/>
                    <a:p>
                      <a:pPr algn="ctr">
                        <a:buNone/>
                      </a:pPr>
                      <a:r>
                        <a:rPr lang="en-GB" sz="500" dirty="0">
                          <a:effectLst/>
                          <a:latin typeface="+mn-lt"/>
                          <a:ea typeface="+mn-ea"/>
                          <a:cs typeface="+mn-cs"/>
                        </a:rPr>
                        <a:t>Backlog &gt;62 Days</a:t>
                      </a:r>
                    </a:p>
                  </a:txBody>
                  <a:tcPr marL="0" marR="0" marT="0" marB="0" anchor="ctr">
                    <a:solidFill>
                      <a:schemeClr val="bg1">
                        <a:lumMod val="75000"/>
                      </a:schemeClr>
                    </a:solidFill>
                  </a:tcP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tc hMerge="1">
                  <a:txBody>
                    <a:bodyPr/>
                    <a:lstStyle/>
                    <a:p>
                      <a:pPr algn="ctr">
                        <a:buNone/>
                      </a:pPr>
                      <a:endParaRPr lang="en-GB" sz="700" dirty="0">
                        <a:effectLst/>
                        <a:latin typeface="+mn-lt"/>
                        <a:ea typeface="Aptos" panose="020B0004020202020204" pitchFamily="34" charset="0"/>
                        <a:cs typeface="Aptos" panose="020B0004020202020204" pitchFamily="34" charset="0"/>
                      </a:endParaRPr>
                    </a:p>
                  </a:txBody>
                  <a:tcPr marL="55721" marR="55721" marT="0" marB="0" anchor="ctr"/>
                </a:tc>
                <a:extLst>
                  <a:ext uri="{0D108BD9-81ED-4DB2-BD59-A6C34878D82A}">
                    <a16:rowId xmlns:a16="http://schemas.microsoft.com/office/drawing/2014/main" val="3162157656"/>
                  </a:ext>
                </a:extLst>
              </a:tr>
              <a:tr h="170403">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312</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300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285</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210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140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170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50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50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50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50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Aptos" panose="020B0004020202020204" pitchFamily="34" charset="0"/>
                          <a:cs typeface="Times New Roman" panose="02020603050405020304" pitchFamily="18" charset="0"/>
                        </a:rPr>
                        <a:t>50</a:t>
                      </a:r>
                      <a:endParaRPr lang="en-GB" sz="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50</a:t>
                      </a:r>
                      <a:endParaRPr lang="en-GB" sz="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extLst>
                  <a:ext uri="{0D108BD9-81ED-4DB2-BD59-A6C34878D82A}">
                    <a16:rowId xmlns:a16="http://schemas.microsoft.com/office/drawing/2014/main" val="3463748475"/>
                  </a:ext>
                </a:extLst>
              </a:tr>
            </a:tbl>
          </a:graphicData>
        </a:graphic>
      </p:graphicFrame>
      <p:graphicFrame>
        <p:nvGraphicFramePr>
          <p:cNvPr id="9" name="Table 8">
            <a:extLst>
              <a:ext uri="{FF2B5EF4-FFF2-40B4-BE49-F238E27FC236}">
                <a16:creationId xmlns:a16="http://schemas.microsoft.com/office/drawing/2014/main" id="{EDB57F10-3170-E1E5-6D93-C1D19C15CDCB}"/>
              </a:ext>
            </a:extLst>
          </p:cNvPr>
          <p:cNvGraphicFramePr>
            <a:graphicFrameLocks noGrp="1"/>
          </p:cNvGraphicFramePr>
          <p:nvPr>
            <p:extLst>
              <p:ext uri="{D42A27DB-BD31-4B8C-83A1-F6EECF244321}">
                <p14:modId xmlns:p14="http://schemas.microsoft.com/office/powerpoint/2010/main" val="1169040594"/>
              </p:ext>
            </p:extLst>
          </p:nvPr>
        </p:nvGraphicFramePr>
        <p:xfrm>
          <a:off x="5516998" y="3236760"/>
          <a:ext cx="4008000" cy="1088744"/>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3377486123"/>
                    </a:ext>
                  </a:extLst>
                </a:gridCol>
                <a:gridCol w="334000">
                  <a:extLst>
                    <a:ext uri="{9D8B030D-6E8A-4147-A177-3AD203B41FA5}">
                      <a16:colId xmlns:a16="http://schemas.microsoft.com/office/drawing/2014/main" val="3798787713"/>
                    </a:ext>
                  </a:extLst>
                </a:gridCol>
                <a:gridCol w="334000">
                  <a:extLst>
                    <a:ext uri="{9D8B030D-6E8A-4147-A177-3AD203B41FA5}">
                      <a16:colId xmlns:a16="http://schemas.microsoft.com/office/drawing/2014/main" val="2730650902"/>
                    </a:ext>
                  </a:extLst>
                </a:gridCol>
                <a:gridCol w="334000">
                  <a:extLst>
                    <a:ext uri="{9D8B030D-6E8A-4147-A177-3AD203B41FA5}">
                      <a16:colId xmlns:a16="http://schemas.microsoft.com/office/drawing/2014/main" val="3975520044"/>
                    </a:ext>
                  </a:extLst>
                </a:gridCol>
                <a:gridCol w="334000">
                  <a:extLst>
                    <a:ext uri="{9D8B030D-6E8A-4147-A177-3AD203B41FA5}">
                      <a16:colId xmlns:a16="http://schemas.microsoft.com/office/drawing/2014/main" val="3563672642"/>
                    </a:ext>
                  </a:extLst>
                </a:gridCol>
                <a:gridCol w="334000">
                  <a:extLst>
                    <a:ext uri="{9D8B030D-6E8A-4147-A177-3AD203B41FA5}">
                      <a16:colId xmlns:a16="http://schemas.microsoft.com/office/drawing/2014/main" val="3130928076"/>
                    </a:ext>
                  </a:extLst>
                </a:gridCol>
                <a:gridCol w="334000">
                  <a:extLst>
                    <a:ext uri="{9D8B030D-6E8A-4147-A177-3AD203B41FA5}">
                      <a16:colId xmlns:a16="http://schemas.microsoft.com/office/drawing/2014/main" val="1273191374"/>
                    </a:ext>
                  </a:extLst>
                </a:gridCol>
                <a:gridCol w="334000">
                  <a:extLst>
                    <a:ext uri="{9D8B030D-6E8A-4147-A177-3AD203B41FA5}">
                      <a16:colId xmlns:a16="http://schemas.microsoft.com/office/drawing/2014/main" val="293227816"/>
                    </a:ext>
                  </a:extLst>
                </a:gridCol>
                <a:gridCol w="334000">
                  <a:extLst>
                    <a:ext uri="{9D8B030D-6E8A-4147-A177-3AD203B41FA5}">
                      <a16:colId xmlns:a16="http://schemas.microsoft.com/office/drawing/2014/main" val="4117125216"/>
                    </a:ext>
                  </a:extLst>
                </a:gridCol>
                <a:gridCol w="334000">
                  <a:extLst>
                    <a:ext uri="{9D8B030D-6E8A-4147-A177-3AD203B41FA5}">
                      <a16:colId xmlns:a16="http://schemas.microsoft.com/office/drawing/2014/main" val="2327799590"/>
                    </a:ext>
                  </a:extLst>
                </a:gridCol>
                <a:gridCol w="334000">
                  <a:extLst>
                    <a:ext uri="{9D8B030D-6E8A-4147-A177-3AD203B41FA5}">
                      <a16:colId xmlns:a16="http://schemas.microsoft.com/office/drawing/2014/main" val="284282408"/>
                    </a:ext>
                  </a:extLst>
                </a:gridCol>
                <a:gridCol w="334000">
                  <a:extLst>
                    <a:ext uri="{9D8B030D-6E8A-4147-A177-3AD203B41FA5}">
                      <a16:colId xmlns:a16="http://schemas.microsoft.com/office/drawing/2014/main" val="3989012746"/>
                    </a:ext>
                  </a:extLst>
                </a:gridCol>
              </a:tblGrid>
              <a:tr h="198120">
                <a:tc gridSpan="12">
                  <a:txBody>
                    <a:bodyPr/>
                    <a:lstStyle/>
                    <a:p>
                      <a:pPr algn="ctr"/>
                      <a:r>
                        <a:rPr lang="en-GB" sz="700" dirty="0"/>
                        <a:t>Unscheduled Care Delivery Expectations Trajectories </a:t>
                      </a:r>
                    </a:p>
                  </a:txBody>
                  <a:tcPr marL="74295" marR="74295" marT="37148" marB="37148"/>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702627368"/>
                  </a:ext>
                </a:extLst>
              </a:tr>
              <a:tr h="0">
                <a:tc>
                  <a:txBody>
                    <a:bodyPr/>
                    <a:lstStyle/>
                    <a:p>
                      <a:r>
                        <a:rPr lang="en-GB" sz="500" dirty="0"/>
                        <a:t>Apr 26</a:t>
                      </a:r>
                    </a:p>
                  </a:txBody>
                  <a:tcPr marL="74295" marR="74295" marT="37148" marB="37148">
                    <a:solidFill>
                      <a:schemeClr val="accent4"/>
                    </a:solidFill>
                  </a:tcPr>
                </a:tc>
                <a:tc>
                  <a:txBody>
                    <a:bodyPr/>
                    <a:lstStyle/>
                    <a:p>
                      <a:r>
                        <a:rPr lang="en-GB" sz="500" dirty="0"/>
                        <a:t>May26</a:t>
                      </a:r>
                    </a:p>
                  </a:txBody>
                  <a:tcPr marL="74295" marR="74295" marT="37148" marB="37148">
                    <a:solidFill>
                      <a:schemeClr val="accent4"/>
                    </a:solidFill>
                  </a:tcPr>
                </a:tc>
                <a:tc>
                  <a:txBody>
                    <a:bodyPr/>
                    <a:lstStyle/>
                    <a:p>
                      <a:r>
                        <a:rPr lang="en-GB" sz="500" dirty="0"/>
                        <a:t>Jun 26</a:t>
                      </a:r>
                    </a:p>
                  </a:txBody>
                  <a:tcPr marL="74295" marR="74295" marT="37148" marB="37148">
                    <a:solidFill>
                      <a:schemeClr val="accent4"/>
                    </a:solidFill>
                  </a:tcPr>
                </a:tc>
                <a:tc>
                  <a:txBody>
                    <a:bodyPr/>
                    <a:lstStyle/>
                    <a:p>
                      <a:r>
                        <a:rPr lang="en-GB" sz="500" dirty="0"/>
                        <a:t>Jul 26</a:t>
                      </a:r>
                    </a:p>
                  </a:txBody>
                  <a:tcPr marL="74295" marR="74295" marT="37148" marB="37148">
                    <a:solidFill>
                      <a:schemeClr val="accent4"/>
                    </a:solidFill>
                  </a:tcPr>
                </a:tc>
                <a:tc>
                  <a:txBody>
                    <a:bodyPr/>
                    <a:lstStyle/>
                    <a:p>
                      <a:r>
                        <a:rPr lang="en-GB" sz="500" dirty="0"/>
                        <a:t>Aug 26</a:t>
                      </a:r>
                    </a:p>
                  </a:txBody>
                  <a:tcPr marL="74295" marR="74295" marT="37148" marB="37148">
                    <a:solidFill>
                      <a:schemeClr val="accent4"/>
                    </a:solidFill>
                  </a:tcPr>
                </a:tc>
                <a:tc>
                  <a:txBody>
                    <a:bodyPr/>
                    <a:lstStyle/>
                    <a:p>
                      <a:r>
                        <a:rPr lang="en-GB" sz="500" dirty="0"/>
                        <a:t>Sep26</a:t>
                      </a:r>
                    </a:p>
                  </a:txBody>
                  <a:tcPr marL="74295" marR="74295" marT="37148" marB="37148">
                    <a:solidFill>
                      <a:schemeClr val="accent4"/>
                    </a:solidFill>
                  </a:tcPr>
                </a:tc>
                <a:tc>
                  <a:txBody>
                    <a:bodyPr/>
                    <a:lstStyle/>
                    <a:p>
                      <a:r>
                        <a:rPr lang="en-GB" sz="500" dirty="0"/>
                        <a:t>Oct26</a:t>
                      </a:r>
                    </a:p>
                  </a:txBody>
                  <a:tcPr marL="74295" marR="74295" marT="37148" marB="37148">
                    <a:solidFill>
                      <a:schemeClr val="accent4"/>
                    </a:solidFill>
                  </a:tcPr>
                </a:tc>
                <a:tc>
                  <a:txBody>
                    <a:bodyPr/>
                    <a:lstStyle/>
                    <a:p>
                      <a:r>
                        <a:rPr lang="en-GB" sz="500" dirty="0"/>
                        <a:t>Nov26</a:t>
                      </a:r>
                    </a:p>
                  </a:txBody>
                  <a:tcPr marL="74295" marR="74295" marT="37148" marB="37148">
                    <a:solidFill>
                      <a:schemeClr val="accent4"/>
                    </a:solidFill>
                  </a:tcPr>
                </a:tc>
                <a:tc>
                  <a:txBody>
                    <a:bodyPr/>
                    <a:lstStyle/>
                    <a:p>
                      <a:r>
                        <a:rPr lang="en-GB" sz="500" dirty="0"/>
                        <a:t>Dec26</a:t>
                      </a:r>
                    </a:p>
                  </a:txBody>
                  <a:tcPr marL="74295" marR="74295" marT="37148" marB="37148">
                    <a:solidFill>
                      <a:schemeClr val="accent4"/>
                    </a:solidFill>
                  </a:tcPr>
                </a:tc>
                <a:tc>
                  <a:txBody>
                    <a:bodyPr/>
                    <a:lstStyle/>
                    <a:p>
                      <a:r>
                        <a:rPr lang="en-GB" sz="500" dirty="0"/>
                        <a:t>Jan27</a:t>
                      </a:r>
                    </a:p>
                  </a:txBody>
                  <a:tcPr marL="74295" marR="74295" marT="37148" marB="37148">
                    <a:solidFill>
                      <a:schemeClr val="accent4"/>
                    </a:solidFill>
                  </a:tcPr>
                </a:tc>
                <a:tc>
                  <a:txBody>
                    <a:bodyPr/>
                    <a:lstStyle/>
                    <a:p>
                      <a:r>
                        <a:rPr lang="en-GB" sz="500" dirty="0"/>
                        <a:t>Feb27</a:t>
                      </a:r>
                    </a:p>
                  </a:txBody>
                  <a:tcPr marL="74295" marR="74295" marT="37148" marB="37148">
                    <a:solidFill>
                      <a:schemeClr val="accent4"/>
                    </a:solidFill>
                  </a:tcPr>
                </a:tc>
                <a:tc>
                  <a:txBody>
                    <a:bodyPr/>
                    <a:lstStyle/>
                    <a:p>
                      <a:r>
                        <a:rPr lang="en-GB" sz="500" dirty="0"/>
                        <a:t>Mar27</a:t>
                      </a:r>
                    </a:p>
                  </a:txBody>
                  <a:tcPr marL="74295" marR="74295" marT="37148" marB="37148">
                    <a:solidFill>
                      <a:schemeClr val="accent4"/>
                    </a:solidFill>
                  </a:tcPr>
                </a:tc>
                <a:extLst>
                  <a:ext uri="{0D108BD9-81ED-4DB2-BD59-A6C34878D82A}">
                    <a16:rowId xmlns:a16="http://schemas.microsoft.com/office/drawing/2014/main" val="872153770"/>
                  </a:ext>
                </a:extLst>
              </a:tr>
              <a:tr h="0">
                <a:tc gridSpan="12">
                  <a:txBody>
                    <a:bodyPr/>
                    <a:lstStyle/>
                    <a:p>
                      <a:pPr algn="ctr" fontAlgn="ctr">
                        <a:buNone/>
                      </a:pPr>
                      <a:r>
                        <a:rPr lang="en-GB" sz="500" b="0" i="0" u="none" strike="noStrike" dirty="0">
                          <a:solidFill>
                            <a:srgbClr val="000000"/>
                          </a:solidFill>
                          <a:effectLst/>
                          <a:latin typeface="+mn-lt"/>
                        </a:rPr>
                        <a:t>Ambulance Handover &gt;45min</a:t>
                      </a:r>
                    </a:p>
                  </a:txBody>
                  <a:tcPr marL="0" marR="0" marT="0" marB="0" anchor="ctr">
                    <a:solidFill>
                      <a:schemeClr val="bg1">
                        <a:lumMod val="85000"/>
                      </a:schemeClr>
                    </a:solidFill>
                  </a:tcP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extLst>
                  <a:ext uri="{0D108BD9-81ED-4DB2-BD59-A6C34878D82A}">
                    <a16:rowId xmlns:a16="http://schemas.microsoft.com/office/drawing/2014/main" val="168512272"/>
                  </a:ext>
                </a:extLst>
              </a:tr>
              <a:tr h="81193">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540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500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460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250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250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extLst>
                  <a:ext uri="{0D108BD9-81ED-4DB2-BD59-A6C34878D82A}">
                    <a16:rowId xmlns:a16="http://schemas.microsoft.com/office/drawing/2014/main" val="1203736406"/>
                  </a:ext>
                </a:extLst>
              </a:tr>
              <a:tr h="0">
                <a:tc gridSpan="12">
                  <a:txBody>
                    <a:bodyPr/>
                    <a:lstStyle/>
                    <a:p>
                      <a:pPr algn="ctr" fontAlgn="ctr">
                        <a:buNone/>
                      </a:pPr>
                      <a:r>
                        <a:rPr lang="en-GB" sz="500" b="0" i="0" u="none" strike="noStrike" dirty="0">
                          <a:solidFill>
                            <a:srgbClr val="000000"/>
                          </a:solidFill>
                          <a:effectLst/>
                          <a:latin typeface="+mn-lt"/>
                        </a:rPr>
                        <a:t>ED Waits&gt; 12 hours</a:t>
                      </a:r>
                    </a:p>
                  </a:txBody>
                  <a:tcPr marL="3905" marR="3905" marT="3905" marB="0" anchor="ctr">
                    <a:solidFill>
                      <a:schemeClr val="bg1">
                        <a:lumMod val="75000"/>
                      </a:schemeClr>
                    </a:solidFill>
                  </a:tcP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3905" marR="3905" marT="3905" marB="0" anchor="ctr"/>
                </a:tc>
                <a:extLst>
                  <a:ext uri="{0D108BD9-81ED-4DB2-BD59-A6C34878D82A}">
                    <a16:rowId xmlns:a16="http://schemas.microsoft.com/office/drawing/2014/main" val="480685510"/>
                  </a:ext>
                </a:extLst>
              </a:tr>
              <a:tr h="204750">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1350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1300</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1190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1100</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997 </a:t>
                      </a:r>
                      <a:endParaRPr lang="en-GB" sz="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997</a:t>
                      </a:r>
                      <a:endParaRPr lang="en-GB"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extLst>
                  <a:ext uri="{0D108BD9-81ED-4DB2-BD59-A6C34878D82A}">
                    <a16:rowId xmlns:a16="http://schemas.microsoft.com/office/drawing/2014/main" val="3463748475"/>
                  </a:ext>
                </a:extLst>
              </a:tr>
              <a:tr h="0">
                <a:tc gridSpan="12">
                  <a:txBody>
                    <a:bodyPr/>
                    <a:lstStyle/>
                    <a:p>
                      <a:pPr algn="ctr" fontAlgn="ctr">
                        <a:buNone/>
                      </a:pPr>
                      <a:r>
                        <a:rPr lang="en-GB" sz="500" b="0" i="0" u="none" strike="noStrike" dirty="0">
                          <a:solidFill>
                            <a:srgbClr val="000000"/>
                          </a:solidFill>
                          <a:effectLst/>
                          <a:latin typeface="+mn-lt"/>
                        </a:rPr>
                        <a:t>Delayed Pathways of Care</a:t>
                      </a:r>
                    </a:p>
                  </a:txBody>
                  <a:tcPr marL="5159" marR="5159" marT="5159" marB="0" anchor="ctr">
                    <a:solidFill>
                      <a:schemeClr val="bg1">
                        <a:lumMod val="85000"/>
                      </a:schemeClr>
                    </a:solidFill>
                  </a:tcP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extLst>
                  <a:ext uri="{0D108BD9-81ED-4DB2-BD59-A6C34878D82A}">
                    <a16:rowId xmlns:a16="http://schemas.microsoft.com/office/drawing/2014/main" val="2513752304"/>
                  </a:ext>
                </a:extLst>
              </a:tr>
              <a:tr h="204750">
                <a:tc>
                  <a:txBody>
                    <a:bodyPr/>
                    <a:lstStyle/>
                    <a:p>
                      <a:pPr fontAlgn="base">
                        <a:lnSpc>
                          <a:spcPts val="1320"/>
                        </a:lnSpc>
                        <a:buNone/>
                      </a:pPr>
                      <a:r>
                        <a:rPr lang="en-GB" sz="700" b="0" dirty="0">
                          <a:solidFill>
                            <a:srgbClr val="000000"/>
                          </a:solidFill>
                          <a:effectLst/>
                          <a:latin typeface="Aptos" panose="020B0004020202020204" pitchFamily="34" charset="0"/>
                        </a:rPr>
                        <a:t>210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200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190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180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170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160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150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140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130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120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 110</a:t>
                      </a:r>
                    </a:p>
                  </a:txBody>
                  <a:tcPr marL="68580" marR="68580" marT="0" marB="0" anchor="ctr">
                    <a:solidFill>
                      <a:schemeClr val="bg1">
                        <a:lumMod val="85000"/>
                      </a:schemeClr>
                    </a:solidFill>
                  </a:tcPr>
                </a:tc>
                <a:tc>
                  <a:txBody>
                    <a:bodyPr/>
                    <a:lstStyle/>
                    <a:p>
                      <a:pPr fontAlgn="base">
                        <a:lnSpc>
                          <a:spcPts val="1320"/>
                        </a:lnSpc>
                        <a:buNone/>
                      </a:pPr>
                      <a:r>
                        <a:rPr lang="en-GB" sz="700" b="0" dirty="0">
                          <a:solidFill>
                            <a:srgbClr val="000000"/>
                          </a:solidFill>
                          <a:effectLst/>
                          <a:latin typeface="Aptos" panose="020B0004020202020204" pitchFamily="34" charset="0"/>
                        </a:rPr>
                        <a:t>100</a:t>
                      </a:r>
                    </a:p>
                  </a:txBody>
                  <a:tcPr marL="68580" marR="68580" marT="0" marB="0" anchor="ctr">
                    <a:solidFill>
                      <a:schemeClr val="bg1">
                        <a:lumMod val="85000"/>
                      </a:schemeClr>
                    </a:solidFill>
                  </a:tcPr>
                </a:tc>
                <a:extLst>
                  <a:ext uri="{0D108BD9-81ED-4DB2-BD59-A6C34878D82A}">
                    <a16:rowId xmlns:a16="http://schemas.microsoft.com/office/drawing/2014/main" val="3793413142"/>
                  </a:ext>
                </a:extLst>
              </a:tr>
            </a:tbl>
          </a:graphicData>
        </a:graphic>
      </p:graphicFrame>
      <p:graphicFrame>
        <p:nvGraphicFramePr>
          <p:cNvPr id="10" name="Table 9">
            <a:extLst>
              <a:ext uri="{FF2B5EF4-FFF2-40B4-BE49-F238E27FC236}">
                <a16:creationId xmlns:a16="http://schemas.microsoft.com/office/drawing/2014/main" id="{2FE20E8B-705F-4532-125F-247FA2B163DA}"/>
              </a:ext>
            </a:extLst>
          </p:cNvPr>
          <p:cNvGraphicFramePr>
            <a:graphicFrameLocks noGrp="1"/>
          </p:cNvGraphicFramePr>
          <p:nvPr>
            <p:extLst>
              <p:ext uri="{D42A27DB-BD31-4B8C-83A1-F6EECF244321}">
                <p14:modId xmlns:p14="http://schemas.microsoft.com/office/powerpoint/2010/main" val="718280640"/>
              </p:ext>
            </p:extLst>
          </p:nvPr>
        </p:nvGraphicFramePr>
        <p:xfrm>
          <a:off x="5516998" y="4474047"/>
          <a:ext cx="4008000" cy="635903"/>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3377486123"/>
                    </a:ext>
                  </a:extLst>
                </a:gridCol>
                <a:gridCol w="334000">
                  <a:extLst>
                    <a:ext uri="{9D8B030D-6E8A-4147-A177-3AD203B41FA5}">
                      <a16:colId xmlns:a16="http://schemas.microsoft.com/office/drawing/2014/main" val="3798787713"/>
                    </a:ext>
                  </a:extLst>
                </a:gridCol>
                <a:gridCol w="334000">
                  <a:extLst>
                    <a:ext uri="{9D8B030D-6E8A-4147-A177-3AD203B41FA5}">
                      <a16:colId xmlns:a16="http://schemas.microsoft.com/office/drawing/2014/main" val="2730650902"/>
                    </a:ext>
                  </a:extLst>
                </a:gridCol>
                <a:gridCol w="334000">
                  <a:extLst>
                    <a:ext uri="{9D8B030D-6E8A-4147-A177-3AD203B41FA5}">
                      <a16:colId xmlns:a16="http://schemas.microsoft.com/office/drawing/2014/main" val="3975520044"/>
                    </a:ext>
                  </a:extLst>
                </a:gridCol>
                <a:gridCol w="334000">
                  <a:extLst>
                    <a:ext uri="{9D8B030D-6E8A-4147-A177-3AD203B41FA5}">
                      <a16:colId xmlns:a16="http://schemas.microsoft.com/office/drawing/2014/main" val="3563672642"/>
                    </a:ext>
                  </a:extLst>
                </a:gridCol>
                <a:gridCol w="334000">
                  <a:extLst>
                    <a:ext uri="{9D8B030D-6E8A-4147-A177-3AD203B41FA5}">
                      <a16:colId xmlns:a16="http://schemas.microsoft.com/office/drawing/2014/main" val="3130928076"/>
                    </a:ext>
                  </a:extLst>
                </a:gridCol>
                <a:gridCol w="334000">
                  <a:extLst>
                    <a:ext uri="{9D8B030D-6E8A-4147-A177-3AD203B41FA5}">
                      <a16:colId xmlns:a16="http://schemas.microsoft.com/office/drawing/2014/main" val="1273191374"/>
                    </a:ext>
                  </a:extLst>
                </a:gridCol>
                <a:gridCol w="334000">
                  <a:extLst>
                    <a:ext uri="{9D8B030D-6E8A-4147-A177-3AD203B41FA5}">
                      <a16:colId xmlns:a16="http://schemas.microsoft.com/office/drawing/2014/main" val="293227816"/>
                    </a:ext>
                  </a:extLst>
                </a:gridCol>
                <a:gridCol w="334000">
                  <a:extLst>
                    <a:ext uri="{9D8B030D-6E8A-4147-A177-3AD203B41FA5}">
                      <a16:colId xmlns:a16="http://schemas.microsoft.com/office/drawing/2014/main" val="4117125216"/>
                    </a:ext>
                  </a:extLst>
                </a:gridCol>
                <a:gridCol w="334000">
                  <a:extLst>
                    <a:ext uri="{9D8B030D-6E8A-4147-A177-3AD203B41FA5}">
                      <a16:colId xmlns:a16="http://schemas.microsoft.com/office/drawing/2014/main" val="2327799590"/>
                    </a:ext>
                  </a:extLst>
                </a:gridCol>
                <a:gridCol w="334000">
                  <a:extLst>
                    <a:ext uri="{9D8B030D-6E8A-4147-A177-3AD203B41FA5}">
                      <a16:colId xmlns:a16="http://schemas.microsoft.com/office/drawing/2014/main" val="284282408"/>
                    </a:ext>
                  </a:extLst>
                </a:gridCol>
                <a:gridCol w="334000">
                  <a:extLst>
                    <a:ext uri="{9D8B030D-6E8A-4147-A177-3AD203B41FA5}">
                      <a16:colId xmlns:a16="http://schemas.microsoft.com/office/drawing/2014/main" val="3989012746"/>
                    </a:ext>
                  </a:extLst>
                </a:gridCol>
              </a:tblGrid>
              <a:tr h="185838">
                <a:tc gridSpan="12">
                  <a:txBody>
                    <a:bodyPr/>
                    <a:lstStyle/>
                    <a:p>
                      <a:pPr algn="ctr"/>
                      <a:r>
                        <a:rPr lang="en-GB" sz="700" dirty="0"/>
                        <a:t>Population Health Expectations Trajectories </a:t>
                      </a:r>
                    </a:p>
                  </a:txBody>
                  <a:tcPr marL="74295" marR="74295" marT="37148" marB="37148"/>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702627368"/>
                  </a:ext>
                </a:extLst>
              </a:tr>
              <a:tr h="204086">
                <a:tc>
                  <a:txBody>
                    <a:bodyPr/>
                    <a:lstStyle/>
                    <a:p>
                      <a:r>
                        <a:rPr lang="en-GB" sz="500" dirty="0"/>
                        <a:t>Apr 26</a:t>
                      </a:r>
                    </a:p>
                  </a:txBody>
                  <a:tcPr marL="74295" marR="74295" marT="37148" marB="37148">
                    <a:solidFill>
                      <a:schemeClr val="accent4"/>
                    </a:solidFill>
                  </a:tcPr>
                </a:tc>
                <a:tc>
                  <a:txBody>
                    <a:bodyPr/>
                    <a:lstStyle/>
                    <a:p>
                      <a:r>
                        <a:rPr lang="en-GB" sz="500" dirty="0"/>
                        <a:t>May26</a:t>
                      </a:r>
                    </a:p>
                  </a:txBody>
                  <a:tcPr marL="74295" marR="74295" marT="37148" marB="37148">
                    <a:solidFill>
                      <a:schemeClr val="accent4"/>
                    </a:solidFill>
                  </a:tcPr>
                </a:tc>
                <a:tc>
                  <a:txBody>
                    <a:bodyPr/>
                    <a:lstStyle/>
                    <a:p>
                      <a:r>
                        <a:rPr lang="en-GB" sz="500" dirty="0"/>
                        <a:t>Jun 26</a:t>
                      </a:r>
                    </a:p>
                  </a:txBody>
                  <a:tcPr marL="74295" marR="74295" marT="37148" marB="37148">
                    <a:solidFill>
                      <a:schemeClr val="accent4"/>
                    </a:solidFill>
                  </a:tcPr>
                </a:tc>
                <a:tc>
                  <a:txBody>
                    <a:bodyPr/>
                    <a:lstStyle/>
                    <a:p>
                      <a:r>
                        <a:rPr lang="en-GB" sz="500" dirty="0"/>
                        <a:t>Jul 26</a:t>
                      </a:r>
                    </a:p>
                  </a:txBody>
                  <a:tcPr marL="74295" marR="74295" marT="37148" marB="37148">
                    <a:solidFill>
                      <a:schemeClr val="accent4"/>
                    </a:solidFill>
                  </a:tcPr>
                </a:tc>
                <a:tc>
                  <a:txBody>
                    <a:bodyPr/>
                    <a:lstStyle/>
                    <a:p>
                      <a:r>
                        <a:rPr lang="en-GB" sz="500" dirty="0"/>
                        <a:t>Aug 26</a:t>
                      </a:r>
                    </a:p>
                  </a:txBody>
                  <a:tcPr marL="74295" marR="74295" marT="37148" marB="37148">
                    <a:solidFill>
                      <a:schemeClr val="accent4"/>
                    </a:solidFill>
                  </a:tcPr>
                </a:tc>
                <a:tc>
                  <a:txBody>
                    <a:bodyPr/>
                    <a:lstStyle/>
                    <a:p>
                      <a:r>
                        <a:rPr lang="en-GB" sz="500" dirty="0"/>
                        <a:t>Sep26</a:t>
                      </a:r>
                    </a:p>
                  </a:txBody>
                  <a:tcPr marL="74295" marR="74295" marT="37148" marB="37148">
                    <a:solidFill>
                      <a:schemeClr val="accent4"/>
                    </a:solidFill>
                  </a:tcPr>
                </a:tc>
                <a:tc>
                  <a:txBody>
                    <a:bodyPr/>
                    <a:lstStyle/>
                    <a:p>
                      <a:r>
                        <a:rPr lang="en-GB" sz="500" dirty="0"/>
                        <a:t>Oct26</a:t>
                      </a:r>
                    </a:p>
                  </a:txBody>
                  <a:tcPr marL="74295" marR="74295" marT="37148" marB="37148">
                    <a:solidFill>
                      <a:schemeClr val="accent4"/>
                    </a:solidFill>
                  </a:tcPr>
                </a:tc>
                <a:tc>
                  <a:txBody>
                    <a:bodyPr/>
                    <a:lstStyle/>
                    <a:p>
                      <a:r>
                        <a:rPr lang="en-GB" sz="500" dirty="0"/>
                        <a:t>Nov26</a:t>
                      </a:r>
                    </a:p>
                  </a:txBody>
                  <a:tcPr marL="74295" marR="74295" marT="37148" marB="37148">
                    <a:solidFill>
                      <a:schemeClr val="accent4"/>
                    </a:solidFill>
                  </a:tcPr>
                </a:tc>
                <a:tc>
                  <a:txBody>
                    <a:bodyPr/>
                    <a:lstStyle/>
                    <a:p>
                      <a:r>
                        <a:rPr lang="en-GB" sz="500" dirty="0"/>
                        <a:t>Dec26</a:t>
                      </a:r>
                    </a:p>
                  </a:txBody>
                  <a:tcPr marL="74295" marR="74295" marT="37148" marB="37148">
                    <a:solidFill>
                      <a:schemeClr val="accent4"/>
                    </a:solidFill>
                  </a:tcPr>
                </a:tc>
                <a:tc>
                  <a:txBody>
                    <a:bodyPr/>
                    <a:lstStyle/>
                    <a:p>
                      <a:r>
                        <a:rPr lang="en-GB" sz="500" dirty="0"/>
                        <a:t>Jan27</a:t>
                      </a:r>
                    </a:p>
                  </a:txBody>
                  <a:tcPr marL="74295" marR="74295" marT="37148" marB="37148">
                    <a:solidFill>
                      <a:schemeClr val="accent4"/>
                    </a:solidFill>
                  </a:tcPr>
                </a:tc>
                <a:tc>
                  <a:txBody>
                    <a:bodyPr/>
                    <a:lstStyle/>
                    <a:p>
                      <a:r>
                        <a:rPr lang="en-GB" sz="500" dirty="0"/>
                        <a:t>Feb27</a:t>
                      </a:r>
                    </a:p>
                  </a:txBody>
                  <a:tcPr marL="74295" marR="74295" marT="37148" marB="37148">
                    <a:solidFill>
                      <a:schemeClr val="accent4"/>
                    </a:solidFill>
                  </a:tcPr>
                </a:tc>
                <a:tc>
                  <a:txBody>
                    <a:bodyPr/>
                    <a:lstStyle/>
                    <a:p>
                      <a:r>
                        <a:rPr lang="en-GB" sz="500" dirty="0"/>
                        <a:t>Mar27</a:t>
                      </a:r>
                    </a:p>
                  </a:txBody>
                  <a:tcPr marL="74295" marR="74295" marT="37148" marB="37148">
                    <a:solidFill>
                      <a:schemeClr val="accent4"/>
                    </a:solidFill>
                  </a:tcPr>
                </a:tc>
                <a:extLst>
                  <a:ext uri="{0D108BD9-81ED-4DB2-BD59-A6C34878D82A}">
                    <a16:rowId xmlns:a16="http://schemas.microsoft.com/office/drawing/2014/main" val="872153770"/>
                  </a:ext>
                </a:extLst>
              </a:tr>
              <a:tr h="76315">
                <a:tc gridSpan="12">
                  <a:txBody>
                    <a:bodyPr/>
                    <a:lstStyle/>
                    <a:p>
                      <a:pPr algn="ctr" fontAlgn="ctr">
                        <a:buNone/>
                      </a:pPr>
                      <a:r>
                        <a:rPr lang="en-GB" sz="500" b="0" i="0" u="none" strike="noStrike" dirty="0">
                          <a:solidFill>
                            <a:schemeClr val="tx1"/>
                          </a:solidFill>
                          <a:effectLst/>
                          <a:latin typeface="+mn-lt"/>
                        </a:rPr>
                        <a:t>Flu Vaccination Uptake in most Deprived Areas</a:t>
                      </a:r>
                    </a:p>
                  </a:txBody>
                  <a:tcPr marL="5159" marR="5159" marT="5159" marB="0" anchor="ctr">
                    <a:solidFill>
                      <a:schemeClr val="bg1">
                        <a:lumMod val="85000"/>
                      </a:schemeClr>
                    </a:solidFill>
                  </a:tcP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tc hMerge="1">
                  <a:txBody>
                    <a:bodyPr/>
                    <a:lstStyle/>
                    <a:p>
                      <a:pPr algn="ctr" fontAlgn="ctr">
                        <a:buNone/>
                      </a:pPr>
                      <a:endParaRPr lang="en-GB" sz="700" b="0" i="0" u="none" strike="noStrike" dirty="0">
                        <a:solidFill>
                          <a:schemeClr val="tx1"/>
                        </a:solidFill>
                        <a:effectLst/>
                        <a:latin typeface="+mn-lt"/>
                      </a:endParaRPr>
                    </a:p>
                  </a:txBody>
                  <a:tcPr marL="5159" marR="5159" marT="5159" marB="0" anchor="ctr"/>
                </a:tc>
                <a:extLst>
                  <a:ext uri="{0D108BD9-81ED-4DB2-BD59-A6C34878D82A}">
                    <a16:rowId xmlns:a16="http://schemas.microsoft.com/office/drawing/2014/main" val="1729462051"/>
                  </a:ext>
                </a:extLst>
              </a:tr>
              <a:tr h="164620">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endParaRPr lang="en-GB" sz="700" b="0" i="0" u="none" strike="noStrike" dirty="0">
                        <a:solidFill>
                          <a:schemeClr val="tx1"/>
                        </a:solidFill>
                        <a:effectLst/>
                        <a:latin typeface="+mn-lt"/>
                      </a:endParaRP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chemeClr val="tx1"/>
                          </a:solidFill>
                          <a:effectLst/>
                          <a:latin typeface="+mn-lt"/>
                        </a:rPr>
                        <a:t>25%</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chemeClr val="tx1"/>
                          </a:solidFill>
                          <a:effectLst/>
                          <a:latin typeface="+mn-lt"/>
                        </a:rPr>
                        <a:t>50%</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chemeClr val="tx1"/>
                          </a:solidFill>
                          <a:effectLst/>
                          <a:latin typeface="+mn-lt"/>
                        </a:rPr>
                        <a:t>55%</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chemeClr val="tx1"/>
                          </a:solidFill>
                          <a:effectLst/>
                          <a:latin typeface="+mn-lt"/>
                        </a:rPr>
                        <a:t>57%</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chemeClr val="tx1"/>
                          </a:solidFill>
                          <a:effectLst/>
                          <a:latin typeface="+mn-lt"/>
                        </a:rPr>
                        <a:t>59%</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chemeClr val="tx1"/>
                          </a:solidFill>
                          <a:effectLst/>
                          <a:latin typeface="+mn-lt"/>
                        </a:rPr>
                        <a:t>61%</a:t>
                      </a:r>
                    </a:p>
                  </a:txBody>
                  <a:tcPr marL="5159" marR="5159" marT="5159" marB="0" anchor="ctr">
                    <a:solidFill>
                      <a:schemeClr val="bg1">
                        <a:lumMod val="85000"/>
                      </a:schemeClr>
                    </a:solidFill>
                  </a:tcPr>
                </a:tc>
                <a:extLst>
                  <a:ext uri="{0D108BD9-81ED-4DB2-BD59-A6C34878D82A}">
                    <a16:rowId xmlns:a16="http://schemas.microsoft.com/office/drawing/2014/main" val="1203736406"/>
                  </a:ext>
                </a:extLst>
              </a:tr>
            </a:tbl>
          </a:graphicData>
        </a:graphic>
      </p:graphicFrame>
      <p:graphicFrame>
        <p:nvGraphicFramePr>
          <p:cNvPr id="12" name="Table 11">
            <a:extLst>
              <a:ext uri="{FF2B5EF4-FFF2-40B4-BE49-F238E27FC236}">
                <a16:creationId xmlns:a16="http://schemas.microsoft.com/office/drawing/2014/main" id="{A01A7428-0EE8-9B97-82E8-AC0538F7C69A}"/>
              </a:ext>
            </a:extLst>
          </p:cNvPr>
          <p:cNvGraphicFramePr>
            <a:graphicFrameLocks noGrp="1"/>
          </p:cNvGraphicFramePr>
          <p:nvPr>
            <p:extLst>
              <p:ext uri="{D42A27DB-BD31-4B8C-83A1-F6EECF244321}">
                <p14:modId xmlns:p14="http://schemas.microsoft.com/office/powerpoint/2010/main" val="2745234292"/>
              </p:ext>
            </p:extLst>
          </p:nvPr>
        </p:nvGraphicFramePr>
        <p:xfrm>
          <a:off x="5516998" y="5109950"/>
          <a:ext cx="4008000" cy="1302738"/>
        </p:xfrm>
        <a:graphic>
          <a:graphicData uri="http://schemas.openxmlformats.org/drawingml/2006/table">
            <a:tbl>
              <a:tblPr firstRow="1" bandRow="1">
                <a:tableStyleId>{5C22544A-7EE6-4342-B048-85BDC9FD1C3A}</a:tableStyleId>
              </a:tblPr>
              <a:tblGrid>
                <a:gridCol w="334000">
                  <a:extLst>
                    <a:ext uri="{9D8B030D-6E8A-4147-A177-3AD203B41FA5}">
                      <a16:colId xmlns:a16="http://schemas.microsoft.com/office/drawing/2014/main" val="3377486123"/>
                    </a:ext>
                  </a:extLst>
                </a:gridCol>
                <a:gridCol w="334000">
                  <a:extLst>
                    <a:ext uri="{9D8B030D-6E8A-4147-A177-3AD203B41FA5}">
                      <a16:colId xmlns:a16="http://schemas.microsoft.com/office/drawing/2014/main" val="3798787713"/>
                    </a:ext>
                  </a:extLst>
                </a:gridCol>
                <a:gridCol w="334000">
                  <a:extLst>
                    <a:ext uri="{9D8B030D-6E8A-4147-A177-3AD203B41FA5}">
                      <a16:colId xmlns:a16="http://schemas.microsoft.com/office/drawing/2014/main" val="2730650902"/>
                    </a:ext>
                  </a:extLst>
                </a:gridCol>
                <a:gridCol w="334000">
                  <a:extLst>
                    <a:ext uri="{9D8B030D-6E8A-4147-A177-3AD203B41FA5}">
                      <a16:colId xmlns:a16="http://schemas.microsoft.com/office/drawing/2014/main" val="3975520044"/>
                    </a:ext>
                  </a:extLst>
                </a:gridCol>
                <a:gridCol w="334000">
                  <a:extLst>
                    <a:ext uri="{9D8B030D-6E8A-4147-A177-3AD203B41FA5}">
                      <a16:colId xmlns:a16="http://schemas.microsoft.com/office/drawing/2014/main" val="3563672642"/>
                    </a:ext>
                  </a:extLst>
                </a:gridCol>
                <a:gridCol w="334000">
                  <a:extLst>
                    <a:ext uri="{9D8B030D-6E8A-4147-A177-3AD203B41FA5}">
                      <a16:colId xmlns:a16="http://schemas.microsoft.com/office/drawing/2014/main" val="3130928076"/>
                    </a:ext>
                  </a:extLst>
                </a:gridCol>
                <a:gridCol w="334000">
                  <a:extLst>
                    <a:ext uri="{9D8B030D-6E8A-4147-A177-3AD203B41FA5}">
                      <a16:colId xmlns:a16="http://schemas.microsoft.com/office/drawing/2014/main" val="1273191374"/>
                    </a:ext>
                  </a:extLst>
                </a:gridCol>
                <a:gridCol w="334000">
                  <a:extLst>
                    <a:ext uri="{9D8B030D-6E8A-4147-A177-3AD203B41FA5}">
                      <a16:colId xmlns:a16="http://schemas.microsoft.com/office/drawing/2014/main" val="293227816"/>
                    </a:ext>
                  </a:extLst>
                </a:gridCol>
                <a:gridCol w="334000">
                  <a:extLst>
                    <a:ext uri="{9D8B030D-6E8A-4147-A177-3AD203B41FA5}">
                      <a16:colId xmlns:a16="http://schemas.microsoft.com/office/drawing/2014/main" val="4117125216"/>
                    </a:ext>
                  </a:extLst>
                </a:gridCol>
                <a:gridCol w="334000">
                  <a:extLst>
                    <a:ext uri="{9D8B030D-6E8A-4147-A177-3AD203B41FA5}">
                      <a16:colId xmlns:a16="http://schemas.microsoft.com/office/drawing/2014/main" val="2327799590"/>
                    </a:ext>
                  </a:extLst>
                </a:gridCol>
                <a:gridCol w="334000">
                  <a:extLst>
                    <a:ext uri="{9D8B030D-6E8A-4147-A177-3AD203B41FA5}">
                      <a16:colId xmlns:a16="http://schemas.microsoft.com/office/drawing/2014/main" val="284282408"/>
                    </a:ext>
                  </a:extLst>
                </a:gridCol>
                <a:gridCol w="334000">
                  <a:extLst>
                    <a:ext uri="{9D8B030D-6E8A-4147-A177-3AD203B41FA5}">
                      <a16:colId xmlns:a16="http://schemas.microsoft.com/office/drawing/2014/main" val="3989012746"/>
                    </a:ext>
                  </a:extLst>
                </a:gridCol>
              </a:tblGrid>
              <a:tr h="190947">
                <a:tc gridSpan="12">
                  <a:txBody>
                    <a:bodyPr/>
                    <a:lstStyle/>
                    <a:p>
                      <a:pPr algn="ctr"/>
                      <a:r>
                        <a:rPr lang="en-GB" sz="700" dirty="0"/>
                        <a:t>Quality and Safety Delivery Expectations Trajectories </a:t>
                      </a:r>
                    </a:p>
                  </a:txBody>
                  <a:tcPr marL="74295" marR="74295" marT="37148" marB="37148"/>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702627368"/>
                  </a:ext>
                </a:extLst>
              </a:tr>
              <a:tr h="167078">
                <a:tc>
                  <a:txBody>
                    <a:bodyPr/>
                    <a:lstStyle/>
                    <a:p>
                      <a:r>
                        <a:rPr lang="en-GB" sz="500" dirty="0"/>
                        <a:t>Apr 26</a:t>
                      </a:r>
                    </a:p>
                  </a:txBody>
                  <a:tcPr marL="74295" marR="74295" marT="37148" marB="37148">
                    <a:solidFill>
                      <a:schemeClr val="accent4"/>
                    </a:solidFill>
                  </a:tcPr>
                </a:tc>
                <a:tc>
                  <a:txBody>
                    <a:bodyPr/>
                    <a:lstStyle/>
                    <a:p>
                      <a:r>
                        <a:rPr lang="en-GB" sz="500" dirty="0"/>
                        <a:t>May26</a:t>
                      </a:r>
                    </a:p>
                  </a:txBody>
                  <a:tcPr marL="74295" marR="74295" marT="37148" marB="37148">
                    <a:solidFill>
                      <a:schemeClr val="accent4"/>
                    </a:solidFill>
                  </a:tcPr>
                </a:tc>
                <a:tc>
                  <a:txBody>
                    <a:bodyPr/>
                    <a:lstStyle/>
                    <a:p>
                      <a:r>
                        <a:rPr lang="en-GB" sz="500" dirty="0"/>
                        <a:t>Jun 26</a:t>
                      </a:r>
                    </a:p>
                  </a:txBody>
                  <a:tcPr marL="74295" marR="74295" marT="37148" marB="37148">
                    <a:solidFill>
                      <a:schemeClr val="accent4"/>
                    </a:solidFill>
                  </a:tcPr>
                </a:tc>
                <a:tc>
                  <a:txBody>
                    <a:bodyPr/>
                    <a:lstStyle/>
                    <a:p>
                      <a:r>
                        <a:rPr lang="en-GB" sz="500" dirty="0"/>
                        <a:t>Jul 26</a:t>
                      </a:r>
                    </a:p>
                  </a:txBody>
                  <a:tcPr marL="74295" marR="74295" marT="37148" marB="37148">
                    <a:solidFill>
                      <a:schemeClr val="accent4"/>
                    </a:solidFill>
                  </a:tcPr>
                </a:tc>
                <a:tc>
                  <a:txBody>
                    <a:bodyPr/>
                    <a:lstStyle/>
                    <a:p>
                      <a:r>
                        <a:rPr lang="en-GB" sz="500" dirty="0"/>
                        <a:t>Aug 26</a:t>
                      </a:r>
                    </a:p>
                  </a:txBody>
                  <a:tcPr marL="74295" marR="74295" marT="37148" marB="37148">
                    <a:solidFill>
                      <a:schemeClr val="accent4"/>
                    </a:solidFill>
                  </a:tcPr>
                </a:tc>
                <a:tc>
                  <a:txBody>
                    <a:bodyPr/>
                    <a:lstStyle/>
                    <a:p>
                      <a:r>
                        <a:rPr lang="en-GB" sz="500" dirty="0"/>
                        <a:t>Sep26</a:t>
                      </a:r>
                    </a:p>
                  </a:txBody>
                  <a:tcPr marL="74295" marR="74295" marT="37148" marB="37148">
                    <a:solidFill>
                      <a:schemeClr val="accent4"/>
                    </a:solidFill>
                  </a:tcPr>
                </a:tc>
                <a:tc>
                  <a:txBody>
                    <a:bodyPr/>
                    <a:lstStyle/>
                    <a:p>
                      <a:r>
                        <a:rPr lang="en-GB" sz="500" dirty="0"/>
                        <a:t>Oct26</a:t>
                      </a:r>
                    </a:p>
                  </a:txBody>
                  <a:tcPr marL="74295" marR="74295" marT="37148" marB="37148">
                    <a:solidFill>
                      <a:schemeClr val="accent4"/>
                    </a:solidFill>
                  </a:tcPr>
                </a:tc>
                <a:tc>
                  <a:txBody>
                    <a:bodyPr/>
                    <a:lstStyle/>
                    <a:p>
                      <a:r>
                        <a:rPr lang="en-GB" sz="500" dirty="0"/>
                        <a:t>Nov26</a:t>
                      </a:r>
                    </a:p>
                  </a:txBody>
                  <a:tcPr marL="74295" marR="74295" marT="37148" marB="37148">
                    <a:solidFill>
                      <a:schemeClr val="accent4"/>
                    </a:solidFill>
                  </a:tcPr>
                </a:tc>
                <a:tc>
                  <a:txBody>
                    <a:bodyPr/>
                    <a:lstStyle/>
                    <a:p>
                      <a:r>
                        <a:rPr lang="en-GB" sz="500" dirty="0"/>
                        <a:t>Dec26</a:t>
                      </a:r>
                    </a:p>
                  </a:txBody>
                  <a:tcPr marL="74295" marR="74295" marT="37148" marB="37148">
                    <a:solidFill>
                      <a:schemeClr val="accent4"/>
                    </a:solidFill>
                  </a:tcPr>
                </a:tc>
                <a:tc>
                  <a:txBody>
                    <a:bodyPr/>
                    <a:lstStyle/>
                    <a:p>
                      <a:r>
                        <a:rPr lang="en-GB" sz="500" dirty="0"/>
                        <a:t>Jan27</a:t>
                      </a:r>
                    </a:p>
                  </a:txBody>
                  <a:tcPr marL="74295" marR="74295" marT="37148" marB="37148">
                    <a:solidFill>
                      <a:schemeClr val="accent4"/>
                    </a:solidFill>
                  </a:tcPr>
                </a:tc>
                <a:tc>
                  <a:txBody>
                    <a:bodyPr/>
                    <a:lstStyle/>
                    <a:p>
                      <a:r>
                        <a:rPr lang="en-GB" sz="500" dirty="0"/>
                        <a:t>Feb27</a:t>
                      </a:r>
                    </a:p>
                  </a:txBody>
                  <a:tcPr marL="74295" marR="74295" marT="37148" marB="37148">
                    <a:solidFill>
                      <a:schemeClr val="accent4"/>
                    </a:solidFill>
                  </a:tcPr>
                </a:tc>
                <a:tc>
                  <a:txBody>
                    <a:bodyPr/>
                    <a:lstStyle/>
                    <a:p>
                      <a:r>
                        <a:rPr lang="en-GB" sz="500" dirty="0"/>
                        <a:t>Mar27</a:t>
                      </a:r>
                    </a:p>
                  </a:txBody>
                  <a:tcPr marL="74295" marR="74295" marT="37148" marB="37148">
                    <a:solidFill>
                      <a:schemeClr val="accent4"/>
                    </a:solidFill>
                  </a:tcPr>
                </a:tc>
                <a:extLst>
                  <a:ext uri="{0D108BD9-81ED-4DB2-BD59-A6C34878D82A}">
                    <a16:rowId xmlns:a16="http://schemas.microsoft.com/office/drawing/2014/main" val="872153770"/>
                  </a:ext>
                </a:extLst>
              </a:tr>
              <a:tr h="78413">
                <a:tc gridSpan="12">
                  <a:txBody>
                    <a:bodyPr/>
                    <a:lstStyle/>
                    <a:p>
                      <a:pPr algn="ctr" fontAlgn="ctr">
                        <a:buNone/>
                      </a:pPr>
                      <a:r>
                        <a:rPr lang="en-GB" sz="500" b="0" i="0" u="none" strike="noStrike" dirty="0">
                          <a:solidFill>
                            <a:srgbClr val="000000"/>
                          </a:solidFill>
                          <a:effectLst/>
                          <a:latin typeface="+mn-lt"/>
                        </a:rPr>
                        <a:t>Crude Mortality Rate</a:t>
                      </a:r>
                    </a:p>
                  </a:txBody>
                  <a:tcPr marL="5159" marR="5159" marT="5159" marB="0" anchor="ctr">
                    <a:solidFill>
                      <a:schemeClr val="bg1">
                        <a:lumMod val="85000"/>
                      </a:schemeClr>
                    </a:solidFill>
                  </a:tcP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tc hMerge="1">
                  <a:txBody>
                    <a:bodyPr/>
                    <a:lstStyle/>
                    <a:p>
                      <a:pPr algn="ctr" fontAlgn="ctr">
                        <a:buNone/>
                      </a:pPr>
                      <a:endParaRPr lang="en-GB" sz="700" b="0" i="0" u="none" strike="noStrike" dirty="0">
                        <a:solidFill>
                          <a:srgbClr val="000000"/>
                        </a:solidFill>
                        <a:effectLst/>
                        <a:latin typeface="+mn-lt"/>
                      </a:endParaRPr>
                    </a:p>
                  </a:txBody>
                  <a:tcPr marL="5159" marR="5159" marT="5159" marB="0" anchor="ctr"/>
                </a:tc>
                <a:extLst>
                  <a:ext uri="{0D108BD9-81ED-4DB2-BD59-A6C34878D82A}">
                    <a16:rowId xmlns:a16="http://schemas.microsoft.com/office/drawing/2014/main" val="2606246018"/>
                  </a:ext>
                </a:extLst>
              </a:tr>
              <a:tr h="169146">
                <a:tc>
                  <a:txBody>
                    <a:bodyPr/>
                    <a:lstStyle/>
                    <a:p>
                      <a:pPr algn="ctr" fontAlgn="ctr">
                        <a:buNone/>
                      </a:pPr>
                      <a:r>
                        <a:rPr lang="en-GB" sz="700" b="0" i="0" u="none" strike="noStrike" dirty="0">
                          <a:solidFill>
                            <a:srgbClr val="000000"/>
                          </a:solidFill>
                          <a:effectLst/>
                          <a:latin typeface="+mn-lt"/>
                        </a:rPr>
                        <a:t>1.51%</a:t>
                      </a:r>
                    </a:p>
                  </a:txBody>
                  <a:tcPr marL="5159" marR="5159" marT="5159" marB="0" anchor="ctr">
                    <a:solidFill>
                      <a:schemeClr val="bg1">
                        <a:lumMod val="85000"/>
                      </a:schemeClr>
                    </a:solidFill>
                  </a:tcPr>
                </a:tc>
                <a:tc>
                  <a:txBody>
                    <a:bodyPr/>
                    <a:lstStyle/>
                    <a:p>
                      <a:pPr algn="ctr" fontAlgn="ctr">
                        <a:buNone/>
                      </a:pPr>
                      <a:r>
                        <a:rPr lang="en-GB" sz="700" b="0" i="0" u="none" strike="noStrike">
                          <a:solidFill>
                            <a:srgbClr val="000000"/>
                          </a:solidFill>
                          <a:effectLst/>
                          <a:latin typeface="+mn-lt"/>
                        </a:rPr>
                        <a:t>1.35%</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1.14%</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1.20%</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1.32%</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1.35%</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1.43%</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1.80%</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1.80%</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1.80%</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1.54%</a:t>
                      </a:r>
                    </a:p>
                  </a:txBody>
                  <a:tcPr marL="5159" marR="5159" marT="5159" marB="0" anchor="ctr">
                    <a:solidFill>
                      <a:schemeClr val="bg1">
                        <a:lumMod val="85000"/>
                      </a:schemeClr>
                    </a:solidFill>
                  </a:tcPr>
                </a:tc>
                <a:tc>
                  <a:txBody>
                    <a:bodyPr/>
                    <a:lstStyle/>
                    <a:p>
                      <a:pPr algn="ctr" fontAlgn="ctr">
                        <a:buNone/>
                      </a:pPr>
                      <a:r>
                        <a:rPr lang="en-GB" sz="700" b="0" i="0" u="none" strike="noStrike" dirty="0">
                          <a:solidFill>
                            <a:srgbClr val="000000"/>
                          </a:solidFill>
                          <a:effectLst/>
                          <a:latin typeface="+mn-lt"/>
                        </a:rPr>
                        <a:t>1.52%</a:t>
                      </a:r>
                    </a:p>
                  </a:txBody>
                  <a:tcPr marL="5159" marR="5159" marT="5159" marB="0" anchor="ctr">
                    <a:solidFill>
                      <a:schemeClr val="bg1">
                        <a:lumMod val="85000"/>
                      </a:schemeClr>
                    </a:solidFill>
                  </a:tcPr>
                </a:tc>
                <a:extLst>
                  <a:ext uri="{0D108BD9-81ED-4DB2-BD59-A6C34878D82A}">
                    <a16:rowId xmlns:a16="http://schemas.microsoft.com/office/drawing/2014/main" val="1203736406"/>
                  </a:ext>
                </a:extLst>
              </a:tr>
              <a:tr h="78413">
                <a:tc gridSpan="1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500" b="0" i="0" u="none" strike="noStrike" kern="1200" cap="none" spc="0" normalizeH="0" baseline="0" dirty="0">
                          <a:ln>
                            <a:noFill/>
                          </a:ln>
                          <a:solidFill>
                            <a:srgbClr val="000000"/>
                          </a:solidFill>
                          <a:effectLst/>
                          <a:uLnTx/>
                          <a:uFillTx/>
                          <a:latin typeface="+mn-lt"/>
                          <a:ea typeface="+mn-ea"/>
                          <a:cs typeface="+mn-cs"/>
                        </a:rPr>
                        <a:t>Days of Safe Care </a:t>
                      </a:r>
                    </a:p>
                  </a:txBody>
                  <a:tcPr marL="5159" marR="5159" marT="5159" marB="0" anchor="ctr">
                    <a:solidFill>
                      <a:schemeClr val="bg1">
                        <a:lumMod val="7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61159616"/>
                  </a:ext>
                </a:extLst>
              </a:tr>
              <a:tr h="78413">
                <a:tc gridSpan="1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Number of safe care days will continue to increase based on no new Never Events being reported</a:t>
                      </a:r>
                    </a:p>
                  </a:txBody>
                  <a:tcPr marL="5159" marR="5159" marT="5159" marB="0" anchor="ctr">
                    <a:solidFill>
                      <a:schemeClr val="bg1">
                        <a:lumMod val="7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368041874"/>
                  </a:ext>
                </a:extLst>
              </a:tr>
              <a:tr h="78413">
                <a:tc gridSpan="1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500" b="0" i="0" u="none" strike="noStrike" kern="1200" cap="none" spc="0" normalizeH="0" baseline="0" dirty="0">
                          <a:ln>
                            <a:noFill/>
                          </a:ln>
                          <a:solidFill>
                            <a:srgbClr val="000000"/>
                          </a:solidFill>
                          <a:effectLst/>
                          <a:uLnTx/>
                          <a:uFillTx/>
                          <a:latin typeface="+mn-lt"/>
                          <a:ea typeface="+mn-ea"/>
                          <a:cs typeface="+mn-cs"/>
                        </a:rPr>
                        <a:t>% of Complaints Dealt with Via Early Resolution</a:t>
                      </a:r>
                    </a:p>
                  </a:txBody>
                  <a:tcPr marL="5159" marR="5159" marT="5159" marB="0" anchor="ctr">
                    <a:solidFill>
                      <a:schemeClr val="bg1">
                        <a:lumMod val="85000"/>
                      </a:schemeClr>
                    </a:solid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dirty="0">
                        <a:ln>
                          <a:noFill/>
                        </a:ln>
                        <a:solidFill>
                          <a:srgbClr val="000000"/>
                        </a:solidFill>
                        <a:effectLst/>
                        <a:uLnTx/>
                        <a:uFillTx/>
                        <a:latin typeface="+mn-lt"/>
                        <a:ea typeface="+mn-ea"/>
                        <a:cs typeface="+mn-cs"/>
                      </a:endParaRPr>
                    </a:p>
                  </a:txBody>
                  <a:tcPr marL="5159" marR="5159" marT="5159" marB="0" anchor="ctr"/>
                </a:tc>
                <a:tc hMerge="1">
                  <a:txBody>
                    <a:bodyPr/>
                    <a:lstStyle/>
                    <a:p>
                      <a:pPr algn="ctr" fontAlgn="b">
                        <a:buNone/>
                      </a:pPr>
                      <a:endParaRPr lang="en-GB" sz="700" b="0" i="0" u="none" strike="noStrike" dirty="0">
                        <a:solidFill>
                          <a:srgbClr val="000000"/>
                        </a:solidFill>
                        <a:effectLst/>
                        <a:latin typeface="+mn-lt"/>
                      </a:endParaRPr>
                    </a:p>
                  </a:txBody>
                  <a:tcPr marL="5159" marR="5159" marT="5159" marB="0" anchor="ctr"/>
                </a:tc>
                <a:extLst>
                  <a:ext uri="{0D108BD9-81ED-4DB2-BD59-A6C34878D82A}">
                    <a16:rowId xmlns:a16="http://schemas.microsoft.com/office/drawing/2014/main" val="188692512"/>
                  </a:ext>
                </a:extLst>
              </a:tr>
              <a:tr h="169146">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 20%</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 25%</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28%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 32%</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 35%</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dirty="0">
                          <a:ln>
                            <a:noFill/>
                          </a:ln>
                          <a:solidFill>
                            <a:srgbClr val="000000"/>
                          </a:solidFill>
                          <a:effectLst/>
                          <a:uLnTx/>
                          <a:uFillTx/>
                          <a:latin typeface="+mn-lt"/>
                          <a:ea typeface="+mn-ea"/>
                          <a:cs typeface="+mn-cs"/>
                        </a:rPr>
                        <a:t>38%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0000"/>
                          </a:solidFill>
                          <a:effectLst/>
                          <a:uLnTx/>
                          <a:uFillTx/>
                          <a:latin typeface="+mn-lt"/>
                          <a:ea typeface="+mn-ea"/>
                          <a:cs typeface="+mn-cs"/>
                        </a:rPr>
                        <a:t>40%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0000"/>
                          </a:solidFill>
                          <a:effectLst/>
                          <a:uLnTx/>
                          <a:uFillTx/>
                          <a:latin typeface="+mn-lt"/>
                          <a:ea typeface="+mn-ea"/>
                          <a:cs typeface="+mn-cs"/>
                        </a:rPr>
                        <a:t>40%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0000"/>
                          </a:solidFill>
                          <a:effectLst/>
                          <a:uLnTx/>
                          <a:uFillTx/>
                          <a:latin typeface="+mn-lt"/>
                          <a:ea typeface="+mn-ea"/>
                          <a:cs typeface="+mn-cs"/>
                        </a:rPr>
                        <a:t>40%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0000"/>
                          </a:solidFill>
                          <a:effectLst/>
                          <a:uLnTx/>
                          <a:uFillTx/>
                          <a:latin typeface="+mn-lt"/>
                          <a:ea typeface="+mn-ea"/>
                          <a:cs typeface="+mn-cs"/>
                        </a:rPr>
                        <a:t>40% </a:t>
                      </a:r>
                    </a:p>
                  </a:txBody>
                  <a:tcPr marL="5159" marR="5159" marT="5159" marB="0" anchor="ctr">
                    <a:solidFill>
                      <a:schemeClr val="bg1">
                        <a:lumMod val="8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0000"/>
                          </a:solidFill>
                          <a:effectLst/>
                          <a:uLnTx/>
                          <a:uFillTx/>
                          <a:latin typeface="+mn-lt"/>
                          <a:ea typeface="+mn-ea"/>
                          <a:cs typeface="+mn-cs"/>
                        </a:rPr>
                        <a:t>40% </a:t>
                      </a:r>
                    </a:p>
                  </a:txBody>
                  <a:tcPr marL="5159" marR="5159" marT="5159" marB="0" anchor="ctr">
                    <a:solidFill>
                      <a:schemeClr val="bg1">
                        <a:lumMod val="85000"/>
                      </a:schemeClr>
                    </a:solidFill>
                  </a:tcPr>
                </a:tc>
                <a:tc>
                  <a:txBody>
                    <a:bodyPr/>
                    <a:lstStyle/>
                    <a:p>
                      <a:pPr algn="ctr" fontAlgn="b">
                        <a:buNone/>
                      </a:pPr>
                      <a:r>
                        <a:rPr lang="en-GB" sz="700" b="0" i="0" u="none" strike="noStrike" dirty="0">
                          <a:solidFill>
                            <a:srgbClr val="000000"/>
                          </a:solidFill>
                          <a:effectLst/>
                          <a:latin typeface="+mn-lt"/>
                        </a:rPr>
                        <a:t>40% </a:t>
                      </a:r>
                    </a:p>
                  </a:txBody>
                  <a:tcPr marL="5159" marR="5159" marT="5159" marB="0" anchor="ctr">
                    <a:solidFill>
                      <a:schemeClr val="bg1">
                        <a:lumMod val="85000"/>
                      </a:schemeClr>
                    </a:solidFill>
                  </a:tcPr>
                </a:tc>
                <a:extLst>
                  <a:ext uri="{0D108BD9-81ED-4DB2-BD59-A6C34878D82A}">
                    <a16:rowId xmlns:a16="http://schemas.microsoft.com/office/drawing/2014/main" val="3463748475"/>
                  </a:ext>
                </a:extLst>
              </a:tr>
              <a:tr h="78413">
                <a:tc gridSpan="1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500" b="1" i="0" u="none" strike="noStrike" kern="1200" cap="none" spc="0" normalizeH="0" baseline="0" dirty="0">
                          <a:ln>
                            <a:noFill/>
                          </a:ln>
                          <a:solidFill>
                            <a:srgbClr val="000000"/>
                          </a:solidFill>
                          <a:effectLst/>
                          <a:uLnTx/>
                          <a:uFillTx/>
                          <a:latin typeface="+mn-lt"/>
                          <a:ea typeface="+mn-ea"/>
                          <a:cs typeface="+mn-cs"/>
                        </a:rPr>
                        <a:t>% of Episodes Clinically Coded &lt;1Month</a:t>
                      </a:r>
                    </a:p>
                  </a:txBody>
                  <a:tcPr marL="5159" marR="5159" marT="5159" marB="0" anchor="ctr">
                    <a:solidFill>
                      <a:schemeClr val="bg1">
                        <a:lumMod val="75000"/>
                      </a:schemeClr>
                    </a:solid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dirty="0">
                        <a:ln>
                          <a:noFill/>
                        </a:ln>
                        <a:solidFill>
                          <a:srgbClr val="000000"/>
                        </a:solidFill>
                        <a:effectLst/>
                        <a:uLnTx/>
                        <a:uFillTx/>
                        <a:latin typeface="+mn-lt"/>
                        <a:ea typeface="+mn-ea"/>
                        <a:cs typeface="+mn-cs"/>
                      </a:endParaRPr>
                    </a:p>
                  </a:txBody>
                  <a:tcPr marL="5159" marR="5159" marT="5159" marB="0" anchor="ctr"/>
                </a:tc>
                <a:extLst>
                  <a:ext uri="{0D108BD9-81ED-4DB2-BD59-A6C34878D82A}">
                    <a16:rowId xmlns:a16="http://schemas.microsoft.com/office/drawing/2014/main" val="2625561424"/>
                  </a:ext>
                </a:extLst>
              </a:tr>
              <a:tr h="169146">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35%</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80%</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80%</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85%</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85%</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90%</a:t>
                      </a:r>
                      <a:endParaRPr lang="en-GB" sz="7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90%</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92%</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92%</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95%</a:t>
                      </a:r>
                      <a:endParaRPr lang="en-GB" sz="7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l">
                        <a:lnSpc>
                          <a:spcPct val="107000"/>
                        </a:lnSpc>
                        <a:spcAft>
                          <a:spcPts val="800"/>
                        </a:spcAft>
                        <a:buNone/>
                      </a:pPr>
                      <a:r>
                        <a:rPr lang="en-GB" sz="7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95%</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extLst>
                  <a:ext uri="{0D108BD9-81ED-4DB2-BD59-A6C34878D82A}">
                    <a16:rowId xmlns:a16="http://schemas.microsoft.com/office/drawing/2014/main" val="410430904"/>
                  </a:ext>
                </a:extLst>
              </a:tr>
            </a:tbl>
          </a:graphicData>
        </a:graphic>
      </p:graphicFrame>
      <p:sp>
        <p:nvSpPr>
          <p:cNvPr id="11" name="Slide Number Placeholder 4">
            <a:extLst>
              <a:ext uri="{FF2B5EF4-FFF2-40B4-BE49-F238E27FC236}">
                <a16:creationId xmlns:a16="http://schemas.microsoft.com/office/drawing/2014/main" id="{494D8250-B200-2B4F-6C81-BFF4D0708361}"/>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27</a:t>
            </a:r>
          </a:p>
        </p:txBody>
      </p:sp>
    </p:spTree>
    <p:extLst>
      <p:ext uri="{BB962C8B-B14F-4D97-AF65-F5344CB8AC3E}">
        <p14:creationId xmlns:p14="http://schemas.microsoft.com/office/powerpoint/2010/main" val="39293852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99A32A03-8943-D1B4-77A2-64DC02EE459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AA121D9-59EF-DD6F-60DC-091C40621B4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28</a:t>
            </a:r>
          </a:p>
        </p:txBody>
      </p:sp>
      <p:sp>
        <p:nvSpPr>
          <p:cNvPr id="5" name="TextBox 4">
            <a:extLst>
              <a:ext uri="{FF2B5EF4-FFF2-40B4-BE49-F238E27FC236}">
                <a16:creationId xmlns:a16="http://schemas.microsoft.com/office/drawing/2014/main" id="{4159B079-DE07-EAC8-DA77-7F7E978EC7BD}"/>
              </a:ext>
            </a:extLst>
          </p:cNvPr>
          <p:cNvSpPr txBox="1"/>
          <p:nvPr/>
        </p:nvSpPr>
        <p:spPr>
          <a:xfrm>
            <a:off x="344488" y="2844225"/>
            <a:ext cx="5688012"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ptos" panose="02110004020202020204"/>
                <a:ea typeface="+mn-ea"/>
                <a:cs typeface="+mn-cs"/>
              </a:rPr>
              <a:t>Financial Plan 26/27</a:t>
            </a:r>
          </a:p>
        </p:txBody>
      </p:sp>
      <p:pic>
        <p:nvPicPr>
          <p:cNvPr id="2" name="Picture 1">
            <a:extLst>
              <a:ext uri="{FF2B5EF4-FFF2-40B4-BE49-F238E27FC236}">
                <a16:creationId xmlns:a16="http://schemas.microsoft.com/office/drawing/2014/main" id="{9D6B771D-0F67-5F4E-176A-5529AE01C261}"/>
              </a:ext>
            </a:extLst>
          </p:cNvPr>
          <p:cNvPicPr>
            <a:picLocks noChangeAspect="1"/>
          </p:cNvPicPr>
          <p:nvPr/>
        </p:nvPicPr>
        <p:blipFill>
          <a:blip r:embed="rId2"/>
          <a:srcRect l="-1838" t="16109" r="1833" b="-4148"/>
          <a:stretch/>
        </p:blipFill>
        <p:spPr>
          <a:xfrm rot="10605549">
            <a:off x="3525779" y="2000095"/>
            <a:ext cx="11138780" cy="8005589"/>
          </a:xfrm>
          <a:prstGeom prst="rect">
            <a:avLst/>
          </a:prstGeom>
        </p:spPr>
      </p:pic>
    </p:spTree>
    <p:extLst>
      <p:ext uri="{BB962C8B-B14F-4D97-AF65-F5344CB8AC3E}">
        <p14:creationId xmlns:p14="http://schemas.microsoft.com/office/powerpoint/2010/main" val="3275513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A8F80-06F8-5677-B46D-40C17FEB1B02}"/>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74E4386-B716-35C2-3AD9-85197661AB32}"/>
              </a:ext>
            </a:extLst>
          </p:cNvPr>
          <p:cNvPicPr>
            <a:picLocks noChangeAspect="1"/>
          </p:cNvPicPr>
          <p:nvPr/>
        </p:nvPicPr>
        <p:blipFill>
          <a:blip r:embed="rId3">
            <a:alphaModFix amt="20000"/>
            <a:lum bright="40000" contrast="-40000"/>
          </a:blip>
          <a:srcRect l="39228" t="58256" r="-2"/>
          <a:stretch/>
        </p:blipFill>
        <p:spPr>
          <a:xfrm rot="10800000">
            <a:off x="3817868" y="3444125"/>
            <a:ext cx="6088132" cy="3413875"/>
          </a:xfrm>
          <a:prstGeom prst="rect">
            <a:avLst/>
          </a:prstGeom>
        </p:spPr>
      </p:pic>
      <p:sp>
        <p:nvSpPr>
          <p:cNvPr id="6" name="TextBox 5">
            <a:extLst>
              <a:ext uri="{FF2B5EF4-FFF2-40B4-BE49-F238E27FC236}">
                <a16:creationId xmlns:a16="http://schemas.microsoft.com/office/drawing/2014/main" id="{DA74733C-0ECC-00C0-4B1C-7E5C27E918F1}"/>
              </a:ext>
            </a:extLst>
          </p:cNvPr>
          <p:cNvSpPr txBox="1"/>
          <p:nvPr/>
        </p:nvSpPr>
        <p:spPr>
          <a:xfrm>
            <a:off x="299244" y="366915"/>
            <a:ext cx="8511042"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INTRODUCTION</a:t>
            </a:r>
            <a:endParaRPr lang="en-GB" sz="1800" b="1" dirty="0">
              <a:solidFill>
                <a:srgbClr val="FF0000"/>
              </a:solidFill>
              <a:latin typeface="Aptos Black" panose="020F0502020204030204" pitchFamily="34" charset="0"/>
            </a:endParaRPr>
          </a:p>
        </p:txBody>
      </p:sp>
      <p:graphicFrame>
        <p:nvGraphicFramePr>
          <p:cNvPr id="3" name="Table 2">
            <a:extLst>
              <a:ext uri="{FF2B5EF4-FFF2-40B4-BE49-F238E27FC236}">
                <a16:creationId xmlns:a16="http://schemas.microsoft.com/office/drawing/2014/main" id="{3671C07A-DCEE-7617-0B3F-D495A6525E87}"/>
              </a:ext>
            </a:extLst>
          </p:cNvPr>
          <p:cNvGraphicFramePr>
            <a:graphicFrameLocks noGrp="1"/>
          </p:cNvGraphicFramePr>
          <p:nvPr>
            <p:extLst>
              <p:ext uri="{D42A27DB-BD31-4B8C-83A1-F6EECF244321}">
                <p14:modId xmlns:p14="http://schemas.microsoft.com/office/powerpoint/2010/main" val="1126766515"/>
              </p:ext>
            </p:extLst>
          </p:nvPr>
        </p:nvGraphicFramePr>
        <p:xfrm>
          <a:off x="299244" y="646195"/>
          <a:ext cx="9307512" cy="6004560"/>
        </p:xfrm>
        <a:graphic>
          <a:graphicData uri="http://schemas.openxmlformats.org/drawingml/2006/table">
            <a:tbl>
              <a:tblPr/>
              <a:tblGrid>
                <a:gridCol w="9307512">
                  <a:extLst>
                    <a:ext uri="{9D8B030D-6E8A-4147-A177-3AD203B41FA5}">
                      <a16:colId xmlns:a16="http://schemas.microsoft.com/office/drawing/2014/main" val="2743272433"/>
                    </a:ext>
                  </a:extLst>
                </a:gridCol>
              </a:tblGrid>
              <a:tr h="5192769">
                <a:tc>
                  <a:txBody>
                    <a:bodyPr/>
                    <a:lstStyle/>
                    <a:p>
                      <a:pPr marL="0" marR="0" lvl="0" indent="0" algn="l" defTabSz="685772" rtl="0" eaLnBrk="1" fontAlgn="t" latinLnBrk="0" hangingPunct="1">
                        <a:lnSpc>
                          <a:spcPts val="1500"/>
                        </a:lnSpc>
                        <a:spcBef>
                          <a:spcPts val="0"/>
                        </a:spcBef>
                        <a:spcAft>
                          <a:spcPts val="600"/>
                        </a:spcAft>
                        <a:buClrTx/>
                        <a:buSzTx/>
                        <a:buFontTx/>
                        <a:buNone/>
                        <a:tabLst/>
                        <a:defRPr/>
                      </a:pPr>
                      <a:r>
                        <a:rPr lang="en-GB" sz="1200" b="0" i="0" dirty="0">
                          <a:effectLst/>
                          <a:latin typeface="+mn-lt"/>
                        </a:rPr>
                        <a:t>I am pleased to introduce Swansea Bay University Health Board’s Annual Plan for 2026–2027. This year represents both a continuation of our </a:t>
                      </a:r>
                      <a:r>
                        <a:rPr lang="en-GB" sz="1200" b="0" i="0" kern="1200" dirty="0">
                          <a:solidFill>
                            <a:schemeClr val="tx1"/>
                          </a:solidFill>
                          <a:effectLst/>
                          <a:latin typeface="+mn-lt"/>
                          <a:ea typeface="+mn-ea"/>
                          <a:cs typeface="+mn-cs"/>
                        </a:rPr>
                        <a:t>transformation journey and a pivotal stage in strengthening the safety, sustainability, and quality of care for our population. Our Plan is informed by the Welsh Government priorities for 2026–27. These include timely access to care, Community by Design, population health and prevention, mental health access, women’s health, and quality and safety. These priorities shape the focus of our work and guide the improvements we set out for the year ahead. </a:t>
                      </a:r>
                    </a:p>
                    <a:p>
                      <a:pPr marL="0" marR="0" lvl="0" indent="0" algn="l" defTabSz="685772" rtl="0" eaLnBrk="1" fontAlgn="t" latinLnBrk="0" hangingPunct="1">
                        <a:lnSpc>
                          <a:spcPts val="1500"/>
                        </a:lnSpc>
                        <a:spcBef>
                          <a:spcPts val="0"/>
                        </a:spcBef>
                        <a:spcAft>
                          <a:spcPts val="600"/>
                        </a:spcAft>
                        <a:buClrTx/>
                        <a:buSzTx/>
                        <a:buFontTx/>
                        <a:buNone/>
                        <a:tabLst/>
                        <a:defRPr/>
                      </a:pPr>
                      <a:r>
                        <a:rPr lang="en-GB" sz="1200" dirty="0"/>
                        <a:t>We are clear that this Plan is being delivered in a challenging financial context. While it does not present a financially approvable position for 2026 to 2027, it sets out a credible and structured trajectory towards financial balance over the medium term. We have strengthened our understanding of our starting position and are taking a more disciplined and transparent approach to how we close the gap, combining confirmed savings, a developing pipeline of opportunities, and further work to identify additional measures.</a:t>
                      </a:r>
                    </a:p>
                    <a:p>
                      <a:pPr fontAlgn="t">
                        <a:lnSpc>
                          <a:spcPts val="1500"/>
                        </a:lnSpc>
                        <a:spcAft>
                          <a:spcPts val="600"/>
                        </a:spcAft>
                        <a:buNone/>
                      </a:pPr>
                      <a:r>
                        <a:rPr lang="en-GB" sz="1200" b="0" i="0" dirty="0">
                          <a:effectLst/>
                          <a:latin typeface="+mn-lt"/>
                        </a:rPr>
                        <a:t>Our ambition is to become a high‑quality, sustainable organisation aligned with </a:t>
                      </a:r>
                      <a:r>
                        <a:rPr lang="en-GB" sz="1200" b="0" i="1" dirty="0">
                          <a:effectLst/>
                          <a:latin typeface="+mn-lt"/>
                        </a:rPr>
                        <a:t>A Healthier Swansea Bay (2025)</a:t>
                      </a:r>
                      <a:r>
                        <a:rPr lang="en-GB" sz="1200" b="0" i="0" dirty="0">
                          <a:effectLst/>
                          <a:latin typeface="+mn-lt"/>
                        </a:rPr>
                        <a:t>. Achieving this requires a strengthened operating model, clearer accountability, and consistent improvement across all levels. The Organised for Success programme is central to ensuring our structures, systems, and culture support effective delivery.</a:t>
                      </a:r>
                    </a:p>
                    <a:p>
                      <a:pPr fontAlgn="t">
                        <a:lnSpc>
                          <a:spcPts val="1500"/>
                        </a:lnSpc>
                        <a:spcAft>
                          <a:spcPts val="600"/>
                        </a:spcAft>
                        <a:buNone/>
                      </a:pPr>
                      <a:r>
                        <a:rPr lang="en-GB" sz="1200" b="0" i="0" dirty="0">
                          <a:effectLst/>
                          <a:latin typeface="+mn-lt"/>
                        </a:rPr>
                        <a:t>This Plan is shaped by three organisational priorities for 2026/27:</a:t>
                      </a:r>
                    </a:p>
                    <a:p>
                      <a:pPr marL="514336" lvl="1" indent="-171450" fontAlgn="t">
                        <a:lnSpc>
                          <a:spcPts val="1500"/>
                        </a:lnSpc>
                        <a:spcAft>
                          <a:spcPts val="600"/>
                        </a:spcAft>
                        <a:buFont typeface="Arial" panose="020B0604020202020204" pitchFamily="34" charset="0"/>
                        <a:buChar char="•"/>
                      </a:pPr>
                      <a:r>
                        <a:rPr lang="en-GB" sz="1200" b="1" i="0" dirty="0">
                          <a:effectLst/>
                          <a:latin typeface="+mn-lt"/>
                        </a:rPr>
                        <a:t>Safe and Effective Care</a:t>
                      </a:r>
                      <a:r>
                        <a:rPr lang="en-GB" sz="1200" b="0" i="0" dirty="0">
                          <a:effectLst/>
                          <a:latin typeface="+mn-lt"/>
                        </a:rPr>
                        <a:t> – improving timely access and reducing avoidable delays.</a:t>
                      </a:r>
                    </a:p>
                    <a:p>
                      <a:pPr marL="514336" lvl="1" indent="-171450" fontAlgn="t">
                        <a:lnSpc>
                          <a:spcPts val="1500"/>
                        </a:lnSpc>
                        <a:spcAft>
                          <a:spcPts val="600"/>
                        </a:spcAft>
                        <a:buFont typeface="Arial" panose="020B0604020202020204" pitchFamily="34" charset="0"/>
                        <a:buChar char="•"/>
                      </a:pPr>
                      <a:r>
                        <a:rPr lang="en-GB" sz="1200" b="1" i="0" dirty="0">
                          <a:effectLst/>
                          <a:latin typeface="+mn-lt"/>
                        </a:rPr>
                        <a:t>Financial Sustainability</a:t>
                      </a:r>
                      <a:r>
                        <a:rPr lang="en-GB" sz="1200" b="0" i="0" dirty="0">
                          <a:effectLst/>
                          <a:latin typeface="+mn-lt"/>
                        </a:rPr>
                        <a:t> – living within our means through strengthened financial discipline and improved productivity.</a:t>
                      </a:r>
                    </a:p>
                    <a:p>
                      <a:pPr marL="514336" lvl="1" indent="-171450" fontAlgn="t">
                        <a:lnSpc>
                          <a:spcPts val="1500"/>
                        </a:lnSpc>
                        <a:spcAft>
                          <a:spcPts val="600"/>
                        </a:spcAft>
                        <a:buFont typeface="Arial" panose="020B0604020202020204" pitchFamily="34" charset="0"/>
                        <a:buChar char="•"/>
                      </a:pPr>
                      <a:r>
                        <a:rPr lang="en-GB" sz="1200" b="1" i="0" dirty="0">
                          <a:effectLst/>
                          <a:latin typeface="+mn-lt"/>
                        </a:rPr>
                        <a:t>Transforming for the Future</a:t>
                      </a:r>
                      <a:r>
                        <a:rPr lang="en-GB" sz="1200" b="0" i="0" dirty="0">
                          <a:effectLst/>
                          <a:latin typeface="+mn-lt"/>
                        </a:rPr>
                        <a:t> – developing our Clinical Services Strategic Plan, embedding a positive culture, and progressing Organised for Success.</a:t>
                      </a:r>
                    </a:p>
                    <a:p>
                      <a:pPr fontAlgn="t">
                        <a:lnSpc>
                          <a:spcPts val="1500"/>
                        </a:lnSpc>
                        <a:spcAft>
                          <a:spcPts val="600"/>
                        </a:spcAft>
                        <a:buNone/>
                      </a:pPr>
                      <a:r>
                        <a:rPr lang="en-GB" sz="1200" b="0" i="0" dirty="0">
                          <a:effectLst/>
                          <a:latin typeface="+mn-lt"/>
                        </a:rPr>
                        <a:t>We remain focused on improving services in the areas that matter most to patients, staff, and communities, including urgent and emergency care, cancer, maternity and neonatal services, planned care, and mental health. This Plan balances immediate pressures with the longer‑term need to create a clinically robust, financially sustainable health </a:t>
                      </a:r>
                      <a:r>
                        <a:rPr lang="en-GB" sz="1200" b="0" i="0" kern="1200" dirty="0">
                          <a:solidFill>
                            <a:schemeClr val="tx1"/>
                          </a:solidFill>
                          <a:effectLst/>
                          <a:latin typeface="+mn-lt"/>
                          <a:ea typeface="+mn-ea"/>
                          <a:cs typeface="+mn-cs"/>
                        </a:rPr>
                        <a:t>system and reflects a clear understanding of the scale of the challenge, a strengthened approach to delivery, and a commitment to go further where required.</a:t>
                      </a:r>
                      <a:endParaRPr lang="en-GB" sz="1200" b="0" i="0" dirty="0">
                        <a:effectLst/>
                        <a:latin typeface="+mn-lt"/>
                      </a:endParaRPr>
                    </a:p>
                    <a:p>
                      <a:pPr fontAlgn="t">
                        <a:lnSpc>
                          <a:spcPts val="1500"/>
                        </a:lnSpc>
                        <a:spcAft>
                          <a:spcPts val="600"/>
                        </a:spcAft>
                        <a:buNone/>
                      </a:pPr>
                      <a:r>
                        <a:rPr lang="en-GB" sz="1200" b="0" i="0" dirty="0">
                          <a:effectLst/>
                          <a:latin typeface="+mn-lt"/>
                        </a:rPr>
                        <a:t>I am grateful to colleagues across Swansea Bay for their professionalism and commitment during an exceptionally challenging period. Together, we will continue to strengthen service quality, support our workforce, and progress towards a sustainable future for our communities.</a:t>
                      </a:r>
                    </a:p>
                    <a:p>
                      <a:pPr fontAlgn="t">
                        <a:lnSpc>
                          <a:spcPts val="1500"/>
                        </a:lnSpc>
                        <a:spcAft>
                          <a:spcPts val="600"/>
                        </a:spcAft>
                        <a:buNone/>
                      </a:pPr>
                      <a:r>
                        <a:rPr lang="en-GB" sz="1200" b="1" i="0" dirty="0">
                          <a:effectLst/>
                          <a:latin typeface="+mn-lt"/>
                        </a:rPr>
                        <a:t>Abi Harris</a:t>
                      </a:r>
                      <a:br>
                        <a:rPr lang="en-GB" sz="1200" b="0" i="0" dirty="0">
                          <a:effectLst/>
                          <a:latin typeface="+mn-lt"/>
                        </a:rPr>
                      </a:br>
                      <a:r>
                        <a:rPr lang="en-GB" sz="1200" b="0" i="0" dirty="0">
                          <a:effectLst/>
                          <a:latin typeface="+mn-lt"/>
                        </a:rPr>
                        <a:t>Chief Executive Officer, Swansea Bay University Health Board</a:t>
                      </a:r>
                    </a:p>
                  </a:txBody>
                  <a:tcP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9957346"/>
                  </a:ext>
                </a:extLst>
              </a:tr>
              <a:tr h="160814">
                <a:tc>
                  <a:txBody>
                    <a:bodyPr/>
                    <a:lstStyle/>
                    <a:p>
                      <a:endParaRPr lang="en-GB" sz="1200" dirty="0">
                        <a:latin typeface="+mn-lt"/>
                      </a:endParaRPr>
                    </a:p>
                  </a:txBody>
                  <a:tcPr>
                    <a:lnL w="12700" cmpd="sng">
                      <a:noFill/>
                      <a:prstDash val="solid"/>
                    </a:lnL>
                    <a:lnR w="12700" cmpd="sng">
                      <a:noFill/>
                      <a:prstDash val="solid"/>
                    </a:lnR>
                    <a:lnT w="635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521566896"/>
                  </a:ext>
                </a:extLst>
              </a:tr>
            </a:tbl>
          </a:graphicData>
        </a:graphic>
      </p:graphicFrame>
      <p:sp>
        <p:nvSpPr>
          <p:cNvPr id="2" name="Slide Number Placeholder 4">
            <a:extLst>
              <a:ext uri="{FF2B5EF4-FFF2-40B4-BE49-F238E27FC236}">
                <a16:creationId xmlns:a16="http://schemas.microsoft.com/office/drawing/2014/main" id="{A23CB92C-957F-B1AB-25E9-82898F311940}"/>
              </a:ext>
            </a:extLst>
          </p:cNvPr>
          <p:cNvSpPr>
            <a:spLocks noGrp="1"/>
          </p:cNvSpPr>
          <p:nvPr>
            <p:ph type="sldNum" sz="quarter" idx="12"/>
          </p:nvPr>
        </p:nvSpPr>
        <p:spPr>
          <a:xfrm>
            <a:off x="6996113" y="6356353"/>
            <a:ext cx="2228850" cy="365125"/>
          </a:xfrm>
        </p:spPr>
        <p:txBody>
          <a:bodyPr/>
          <a:lstStyle/>
          <a:p>
            <a:r>
              <a:rPr lang="en-GB" dirty="0"/>
              <a:t>4</a:t>
            </a:r>
          </a:p>
        </p:txBody>
      </p:sp>
      <p:sp>
        <p:nvSpPr>
          <p:cNvPr id="8" name="TextBox 7">
            <a:extLst>
              <a:ext uri="{FF2B5EF4-FFF2-40B4-BE49-F238E27FC236}">
                <a16:creationId xmlns:a16="http://schemas.microsoft.com/office/drawing/2014/main" id="{66D8C107-6978-B117-FB1F-352C04A8C0EA}"/>
              </a:ext>
            </a:extLst>
          </p:cNvPr>
          <p:cNvSpPr txBox="1"/>
          <p:nvPr/>
        </p:nvSpPr>
        <p:spPr>
          <a:xfrm>
            <a:off x="564569" y="-4069743"/>
            <a:ext cx="8776861" cy="1267655"/>
          </a:xfrm>
          <a:prstGeom prst="rect">
            <a:avLst/>
          </a:prstGeom>
          <a:noFill/>
        </p:spPr>
        <p:txBody>
          <a:bodyPr wrap="square">
            <a:spAutoFit/>
          </a:bodyPr>
          <a:lstStyle/>
          <a:p>
            <a:pPr fontAlgn="t">
              <a:lnSpc>
                <a:spcPts val="1500"/>
              </a:lnSpc>
              <a:buNone/>
            </a:pPr>
            <a:r>
              <a:rPr lang="en-GB" sz="1400" b="0" i="0" dirty="0">
                <a:effectLst/>
                <a:latin typeface="Segoe UI" panose="020B0502040204020203" pitchFamily="34" charset="0"/>
              </a:rPr>
              <a:t>It </a:t>
            </a:r>
            <a:r>
              <a:rPr lang="en-GB" sz="1400" dirty="0"/>
              <a:t>We have already taken steps to improve the rigour and pace of delivery, including detailed analysis of our financial position, strengthening our savings pipeline, and taking action on the structural and operational challenges driving current pressures. This includes building a stronger pipeline of opportunities across key areas such as workforce, procurement, medicines management and service redesign</a:t>
            </a:r>
          </a:p>
          <a:p>
            <a:pPr fontAlgn="t">
              <a:lnSpc>
                <a:spcPts val="1500"/>
              </a:lnSpc>
            </a:pPr>
            <a:endParaRPr lang="en-GB" sz="1400" dirty="0"/>
          </a:p>
          <a:p>
            <a:pPr fontAlgn="t">
              <a:lnSpc>
                <a:spcPts val="1500"/>
              </a:lnSpc>
              <a:buNone/>
            </a:pPr>
            <a:endParaRPr lang="en-GB" b="0" i="0" dirty="0">
              <a:effectLst/>
              <a:latin typeface="Segoe UI" panose="020B0502040204020203" pitchFamily="34" charset="0"/>
            </a:endParaRPr>
          </a:p>
        </p:txBody>
      </p:sp>
    </p:spTree>
    <p:extLst>
      <p:ext uri="{BB962C8B-B14F-4D97-AF65-F5344CB8AC3E}">
        <p14:creationId xmlns:p14="http://schemas.microsoft.com/office/powerpoint/2010/main" val="9709457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9BAC8-FFD4-8D83-CE06-CB7C785E47D5}"/>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07487E71-F6FE-8F1A-2ACA-D4A2CD449FD5}"/>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5" name="TextBox 4">
            <a:extLst>
              <a:ext uri="{FF2B5EF4-FFF2-40B4-BE49-F238E27FC236}">
                <a16:creationId xmlns:a16="http://schemas.microsoft.com/office/drawing/2014/main" id="{280965F0-F474-6E51-9039-FA1D4138836E}"/>
              </a:ext>
            </a:extLst>
          </p:cNvPr>
          <p:cNvSpPr txBox="1"/>
          <p:nvPr/>
        </p:nvSpPr>
        <p:spPr>
          <a:xfrm>
            <a:off x="344488" y="441325"/>
            <a:ext cx="9785021" cy="369332"/>
          </a:xfrm>
          <a:prstGeom prst="rect">
            <a:avLst/>
          </a:prstGeom>
          <a:noFill/>
        </p:spPr>
        <p:txBody>
          <a:bodyPr wrap="square" rtlCol="0">
            <a:spAutoFit/>
          </a:bodyPr>
          <a:lstStyle/>
          <a:p>
            <a:pPr>
              <a:defRPr/>
            </a:pPr>
            <a:r>
              <a:rPr lang="en-GB" b="1" dirty="0">
                <a:solidFill>
                  <a:srgbClr val="834AAD"/>
                </a:solidFill>
                <a:latin typeface="Aptos Black" panose="020F0502020204030204" pitchFamily="34" charset="0"/>
              </a:rPr>
              <a:t>SUMMARY FINANCIAL PLAN (Revenue Only)</a:t>
            </a:r>
          </a:p>
        </p:txBody>
      </p:sp>
      <p:sp>
        <p:nvSpPr>
          <p:cNvPr id="2" name="Rectangle 1">
            <a:extLst>
              <a:ext uri="{FF2B5EF4-FFF2-40B4-BE49-F238E27FC236}">
                <a16:creationId xmlns:a16="http://schemas.microsoft.com/office/drawing/2014/main" id="{EDD489C0-AF16-2D0D-80DC-03AFB38362A9}"/>
              </a:ext>
            </a:extLst>
          </p:cNvPr>
          <p:cNvSpPr/>
          <p:nvPr/>
        </p:nvSpPr>
        <p:spPr>
          <a:xfrm>
            <a:off x="0" y="810657"/>
            <a:ext cx="9905998" cy="2677656"/>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Slide Number Placeholder 4">
            <a:extLst>
              <a:ext uri="{FF2B5EF4-FFF2-40B4-BE49-F238E27FC236}">
                <a16:creationId xmlns:a16="http://schemas.microsoft.com/office/drawing/2014/main" id="{DB26C5E2-294E-21F9-C22E-4FC0DB779C6C}"/>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6" name="TextBox 5">
            <a:extLst>
              <a:ext uri="{FF2B5EF4-FFF2-40B4-BE49-F238E27FC236}">
                <a16:creationId xmlns:a16="http://schemas.microsoft.com/office/drawing/2014/main" id="{A876F058-1272-E374-29CA-7E21898B3A0D}"/>
              </a:ext>
            </a:extLst>
          </p:cNvPr>
          <p:cNvSpPr txBox="1"/>
          <p:nvPr/>
        </p:nvSpPr>
        <p:spPr>
          <a:xfrm>
            <a:off x="362743" y="978065"/>
            <a:ext cx="9180512" cy="2339102"/>
          </a:xfrm>
          <a:prstGeom prst="rect">
            <a:avLst/>
          </a:prstGeom>
          <a:noFill/>
        </p:spPr>
        <p:txBody>
          <a:bodyPr wrap="square">
            <a:spAutoFit/>
          </a:bodyPr>
          <a:lstStyle/>
          <a:p>
            <a:r>
              <a:rPr lang="en-GB" sz="1400" b="1" dirty="0">
                <a:solidFill>
                  <a:schemeClr val="bg1"/>
                </a:solidFill>
                <a:latin typeface="Aptos" panose="02110004020202020204"/>
                <a:cs typeface="Arial" panose="020B0604020202020204" pitchFamily="34" charset="0"/>
              </a:rPr>
              <a:t>Key Actions Since 31 March 2026:</a:t>
            </a:r>
          </a:p>
          <a:p>
            <a:pPr>
              <a:spcAft>
                <a:spcPts val="600"/>
              </a:spcAft>
            </a:pPr>
            <a:r>
              <a:rPr lang="en-GB" sz="1200" kern="100" dirty="0">
                <a:solidFill>
                  <a:schemeClr val="bg1"/>
                </a:solidFill>
                <a:cs typeface="Times New Roman" panose="02020603050405020304" pitchFamily="18" charset="0"/>
              </a:rPr>
              <a:t>Following our submission on 31 March 2026 the following actions have been taken:</a:t>
            </a:r>
          </a:p>
          <a:p>
            <a:pPr marL="628650" lvl="1" indent="-171450">
              <a:buFont typeface="Arial" panose="020B0604020202020204" pitchFamily="34" charset="0"/>
              <a:buChar char="•"/>
            </a:pPr>
            <a:r>
              <a:rPr lang="en-GB" sz="1200" kern="100" dirty="0">
                <a:solidFill>
                  <a:schemeClr val="bg1"/>
                </a:solidFill>
                <a:cs typeface="Times New Roman" panose="02020603050405020304" pitchFamily="18" charset="0"/>
              </a:rPr>
              <a:t>£7.9m Savings translated to Green &amp; Amber</a:t>
            </a:r>
          </a:p>
          <a:p>
            <a:pPr marL="628650" lvl="1" indent="-171450">
              <a:buFont typeface="Arial" panose="020B0604020202020204" pitchFamily="34" charset="0"/>
              <a:buChar char="•"/>
            </a:pPr>
            <a:r>
              <a:rPr lang="en-GB" sz="1200" kern="100" dirty="0">
                <a:solidFill>
                  <a:schemeClr val="bg1"/>
                </a:solidFill>
                <a:cs typeface="Times New Roman" panose="02020603050405020304" pitchFamily="18" charset="0"/>
              </a:rPr>
              <a:t>Completion of revised internal assessment Underlying Deficit Drivers </a:t>
            </a:r>
          </a:p>
          <a:p>
            <a:pPr marL="628650" lvl="1" indent="-171450">
              <a:buFont typeface="Arial" panose="020B0604020202020204" pitchFamily="34" charset="0"/>
              <a:buChar char="•"/>
            </a:pPr>
            <a:r>
              <a:rPr lang="en-GB" sz="1200" kern="100" dirty="0">
                <a:solidFill>
                  <a:schemeClr val="bg1"/>
                </a:solidFill>
                <a:cs typeface="Times New Roman" panose="02020603050405020304" pitchFamily="18" charset="0"/>
              </a:rPr>
              <a:t>Development of Total Opportunities List</a:t>
            </a:r>
          </a:p>
          <a:p>
            <a:r>
              <a:rPr lang="en-GB" sz="1200" kern="100" dirty="0">
                <a:solidFill>
                  <a:schemeClr val="bg1"/>
                </a:solidFill>
                <a:cs typeface="Times New Roman" panose="02020603050405020304" pitchFamily="18" charset="0"/>
              </a:rPr>
              <a:t> </a:t>
            </a:r>
            <a:endParaRPr lang="en-GB" sz="1400" b="1" dirty="0">
              <a:solidFill>
                <a:schemeClr val="bg1"/>
              </a:solidFill>
              <a:latin typeface="Aptos" panose="02110004020202020204"/>
              <a:cs typeface="Arial" panose="020B0604020202020204" pitchFamily="34" charset="0"/>
            </a:endParaRPr>
          </a:p>
          <a:p>
            <a:r>
              <a:rPr lang="en-GB" sz="1400" b="1" dirty="0">
                <a:solidFill>
                  <a:schemeClr val="bg1"/>
                </a:solidFill>
                <a:latin typeface="Aptos" panose="02110004020202020204"/>
                <a:cs typeface="Arial" panose="020B0604020202020204" pitchFamily="34" charset="0"/>
              </a:rPr>
              <a:t>Next Steps:</a:t>
            </a:r>
          </a:p>
          <a:p>
            <a:pPr>
              <a:spcAft>
                <a:spcPts val="600"/>
              </a:spcAft>
            </a:pPr>
            <a:r>
              <a:rPr lang="en-GB" sz="1200" kern="100" dirty="0">
                <a:solidFill>
                  <a:schemeClr val="bg1"/>
                </a:solidFill>
                <a:cs typeface="Times New Roman" panose="02020603050405020304" pitchFamily="18" charset="0"/>
              </a:rPr>
              <a:t>During quarter 1 the following must be completed:</a:t>
            </a:r>
          </a:p>
          <a:p>
            <a:pPr marL="628650" lvl="1" indent="-171450">
              <a:buFont typeface="Arial" panose="020B0604020202020204" pitchFamily="34" charset="0"/>
              <a:buChar char="•"/>
            </a:pPr>
            <a:r>
              <a:rPr lang="en-GB" sz="1200" kern="100" dirty="0">
                <a:solidFill>
                  <a:schemeClr val="bg1"/>
                </a:solidFill>
                <a:cs typeface="Times New Roman" panose="02020603050405020304" pitchFamily="18" charset="0"/>
              </a:rPr>
              <a:t>Full £65m savings target to Amber/Green </a:t>
            </a:r>
          </a:p>
          <a:p>
            <a:pPr marL="628650" lvl="1" indent="-171450">
              <a:buFont typeface="Arial" panose="020B0604020202020204" pitchFamily="34" charset="0"/>
              <a:buChar char="•"/>
            </a:pPr>
            <a:r>
              <a:rPr lang="en-GB" sz="1200" kern="100" dirty="0">
                <a:solidFill>
                  <a:schemeClr val="bg1"/>
                </a:solidFill>
                <a:cs typeface="Times New Roman" panose="02020603050405020304" pitchFamily="18" charset="0"/>
              </a:rPr>
              <a:t>Assess of the Full Year Effect on Year 2 of £65m and strengthening of further opportunities</a:t>
            </a:r>
          </a:p>
          <a:p>
            <a:pPr marL="628650" lvl="1" indent="-171450">
              <a:buFont typeface="Arial" panose="020B0604020202020204" pitchFamily="34" charset="0"/>
              <a:buChar char="•"/>
            </a:pPr>
            <a:r>
              <a:rPr lang="en-GB" sz="1200" kern="100" dirty="0">
                <a:solidFill>
                  <a:schemeClr val="bg1"/>
                </a:solidFill>
                <a:cs typeface="Times New Roman" panose="02020603050405020304" pitchFamily="18" charset="0"/>
              </a:rPr>
              <a:t>Establish strategies to mitigate key deficit drives of the deficit linked to CHC, LTA and WRP supported by P&amp;I.</a:t>
            </a:r>
          </a:p>
        </p:txBody>
      </p:sp>
      <p:sp>
        <p:nvSpPr>
          <p:cNvPr id="8" name="TextBox 7">
            <a:extLst>
              <a:ext uri="{FF2B5EF4-FFF2-40B4-BE49-F238E27FC236}">
                <a16:creationId xmlns:a16="http://schemas.microsoft.com/office/drawing/2014/main" id="{75351E6E-6DBA-7DD1-8B1C-C6428916F700}"/>
              </a:ext>
            </a:extLst>
          </p:cNvPr>
          <p:cNvSpPr txBox="1"/>
          <p:nvPr/>
        </p:nvSpPr>
        <p:spPr>
          <a:xfrm>
            <a:off x="344488" y="3623362"/>
            <a:ext cx="9180512" cy="2677656"/>
          </a:xfrm>
          <a:prstGeom prst="rect">
            <a:avLst/>
          </a:prstGeom>
          <a:noFill/>
        </p:spPr>
        <p:txBody>
          <a:bodyPr wrap="square">
            <a:spAutoFit/>
          </a:bodyPr>
          <a:lstStyle/>
          <a:p>
            <a:r>
              <a:rPr lang="en-GB" sz="1400" b="1" kern="100" dirty="0">
                <a:cs typeface="Times New Roman" panose="02020603050405020304" pitchFamily="18" charset="0"/>
              </a:rPr>
              <a:t>Journey Through 2025/26: </a:t>
            </a:r>
          </a:p>
          <a:p>
            <a:pPr>
              <a:spcAft>
                <a:spcPts val="600"/>
              </a:spcAft>
            </a:pPr>
            <a:r>
              <a:rPr lang="en-GB" sz="1200" kern="100" dirty="0">
                <a:cs typeface="Times New Roman" panose="02020603050405020304" pitchFamily="18" charset="0"/>
              </a:rPr>
              <a:t>The 2025/26 Annual Plan submitted on 31st March 2025 reported a deficit of £58.7m after the delivery of £55.4m of savings, with an expectation that operational spend remained within the allocated budgets. Through Quarter 1 and 2 the reported deficit significantly exceeded the plan driven primarily by the non-delivery of savings, and clearly this position was unacceptable and immediate actions were taken. </a:t>
            </a:r>
          </a:p>
          <a:p>
            <a:pPr>
              <a:spcAft>
                <a:spcPts val="600"/>
              </a:spcAft>
            </a:pPr>
            <a:r>
              <a:rPr lang="en-GB" sz="1200" kern="100" dirty="0">
                <a:cs typeface="Times New Roman" panose="02020603050405020304" pitchFamily="18" charset="0"/>
              </a:rPr>
              <a:t>On the 11th September 2025 the Health Board submitted an Annual Plan - Financial Update 2025/26. The assessment and accompanying document summarised the work undertaken in collaboration with the Health Board’s strategic external partner in the identification and delivery of all opportunities to support the financial position. </a:t>
            </a:r>
          </a:p>
          <a:p>
            <a:pPr>
              <a:spcAft>
                <a:spcPts val="600"/>
              </a:spcAft>
            </a:pPr>
            <a:r>
              <a:rPr lang="en-GB" sz="1200" kern="100" dirty="0">
                <a:cs typeface="Times New Roman" panose="02020603050405020304" pitchFamily="18" charset="0"/>
              </a:rPr>
              <a:t>On the 16th December 2025 a Special Board meeting was provided with an assessment of the position based on the information available and the further actions required to ensure the £58.7m deficit plan was achieved, which was subsequently discussed as part of Public Accountability meeting held by Welsh Government on 18th December 2025. These set out targets and actions to reduce operational overspend, but with no material change in the overall expenditure trend of the Health Board in the early part of Quarter 4 of 2025/26, the options to strive to achieve the planned deficit figure of £58.7m were predominantly non-recurrent in nature.</a:t>
            </a:r>
          </a:p>
        </p:txBody>
      </p:sp>
    </p:spTree>
    <p:extLst>
      <p:ext uri="{BB962C8B-B14F-4D97-AF65-F5344CB8AC3E}">
        <p14:creationId xmlns:p14="http://schemas.microsoft.com/office/powerpoint/2010/main" val="35797928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14DE9C-08E1-91DF-E9DA-308F0A2F7841}"/>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FF9460E6-FF33-D3F6-C2B7-120B5D5A962A}"/>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09181906-EF6F-6696-B034-B6EF929A1464}"/>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6" name="TextBox 5">
            <a:extLst>
              <a:ext uri="{FF2B5EF4-FFF2-40B4-BE49-F238E27FC236}">
                <a16:creationId xmlns:a16="http://schemas.microsoft.com/office/drawing/2014/main" id="{4DBE3BB2-B3B7-A8CC-28CA-63F929971FE4}"/>
              </a:ext>
            </a:extLst>
          </p:cNvPr>
          <p:cNvSpPr txBox="1"/>
          <p:nvPr/>
        </p:nvSpPr>
        <p:spPr>
          <a:xfrm>
            <a:off x="344488" y="625991"/>
            <a:ext cx="9180512" cy="4801314"/>
          </a:xfrm>
          <a:prstGeom prst="rect">
            <a:avLst/>
          </a:prstGeom>
          <a:noFill/>
        </p:spPr>
        <p:txBody>
          <a:bodyPr wrap="square">
            <a:spAutoFit/>
          </a:bodyPr>
          <a:lstStyle/>
          <a:p>
            <a:r>
              <a:rPr lang="en-GB" sz="1400" b="1" kern="100" dirty="0">
                <a:cs typeface="Times New Roman" panose="02020603050405020304" pitchFamily="18" charset="0"/>
              </a:rPr>
              <a:t>Plan 2026/27</a:t>
            </a:r>
          </a:p>
          <a:p>
            <a:pPr>
              <a:spcAft>
                <a:spcPts val="600"/>
              </a:spcAft>
            </a:pPr>
            <a:r>
              <a:rPr lang="en-GB" sz="1200" kern="100" dirty="0">
                <a:cs typeface="Times New Roman" panose="02020603050405020304" pitchFamily="18" charset="0"/>
              </a:rPr>
              <a:t>The Health Board receives its core funding from Welsh Government. The 2026/27 opening Revenue funding as set out in the allocation letter provided as part of the NHS Wales Planning Framework 2026-29 is £1,358.2m, which reflects a 1.11% increase from 2025/26. The opening Capital funding for 2026/27 is £15.579m. These values are key in the assessment and establishment of the annual Financial Plan.</a:t>
            </a:r>
          </a:p>
          <a:p>
            <a:pPr>
              <a:spcAft>
                <a:spcPts val="600"/>
              </a:spcAft>
            </a:pPr>
            <a:r>
              <a:rPr lang="en-GB" sz="1200" kern="100" dirty="0">
                <a:cs typeface="Times New Roman" panose="02020603050405020304" pitchFamily="18" charset="0"/>
              </a:rPr>
              <a:t>The next stage in the assessment of the Financial Plan is the impact of 2025/26 into 2026/27. The non-delivery of the recurrent savings required in 2025/26 (£55.4m), and the use of non-recurrent options to mitigate in year pressures in 2025/26, has led the organisation to a significant opening Underlying Deficit from 2025/26 going into 2026/27. </a:t>
            </a:r>
          </a:p>
          <a:p>
            <a:pPr>
              <a:spcAft>
                <a:spcPts val="600"/>
              </a:spcAft>
            </a:pPr>
            <a:r>
              <a:rPr lang="en-GB" sz="1200" kern="100" dirty="0">
                <a:cs typeface="Times New Roman" panose="02020603050405020304" pitchFamily="18" charset="0"/>
              </a:rPr>
              <a:t>As well as the Health Board’s Underlying Deficit, NHS Wales is facing a significant increase in costs linked to the risk sharing agreement of the Welsh Risk Pool, which has added a further £17m to the growth requirements for 2026/27. These increased cost pressures are partly offset by the WG allocation increase of £12.5m (1.1%) however a more radical transformational cost reduction programme has been established resulting in saving targets set at a level well above previous 2% targets, with the initial requirement of £65m reflecting 5.3% of the organisations WG allocation (excluding Primary Care Contracts) or 3.6% of gross 2025/26 expenditure (excluding DEL/AME). </a:t>
            </a:r>
          </a:p>
          <a:p>
            <a:pPr>
              <a:spcAft>
                <a:spcPts val="600"/>
              </a:spcAft>
            </a:pPr>
            <a:r>
              <a:rPr lang="en-GB" sz="1200" kern="100" dirty="0">
                <a:cs typeface="Times New Roman" panose="02020603050405020304" pitchFamily="18" charset="0"/>
              </a:rPr>
              <a:t>The ambitious savings are a product of the Underlying Deficit, as even after delivery of £65m of savings the closing assessed Plan for 2026/27 remains in excess of the interim closing position from 2025/26. Therefore, the Health Board must focus on sustainability over 3 years, allowing the Health Board to deliver its recognised Target Control Total by 2028/29, through the delivery of a 3-year Savings Programme supported by and underpinned via the establishment of a Delivery Unit aligned to:</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National Value, Sustainability and Benchmarking Programmes, including the Vault</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Delivery of the Ministerial Enabling Actions</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Recovery &amp; Sustainability Board</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Ongoing development of opportunities identified by External Strategic Partner.</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Focus on the development and enhancement of a single ‘Total Opportunities’ list to support 2026/27 and 3+ years ahead.</a:t>
            </a:r>
          </a:p>
        </p:txBody>
      </p:sp>
      <p:sp>
        <p:nvSpPr>
          <p:cNvPr id="4" name="TextBox 3">
            <a:extLst>
              <a:ext uri="{FF2B5EF4-FFF2-40B4-BE49-F238E27FC236}">
                <a16:creationId xmlns:a16="http://schemas.microsoft.com/office/drawing/2014/main" id="{027D4EF5-9935-AE67-3990-B9A31E11B94B}"/>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 summary of the Financial Plan for 2026/27 is summarised in the graph which follows:</a:t>
            </a:r>
          </a:p>
        </p:txBody>
      </p:sp>
    </p:spTree>
    <p:extLst>
      <p:ext uri="{BB962C8B-B14F-4D97-AF65-F5344CB8AC3E}">
        <p14:creationId xmlns:p14="http://schemas.microsoft.com/office/powerpoint/2010/main" val="3856528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9766F-ECF9-339D-E5EE-E2A4EB070E01}"/>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EFFA52EF-C7C1-B25E-B2E9-3B336F2E84B9}"/>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9D684707-9F65-E24C-2994-9ECDAB9F738C}"/>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6" name="TextBox 5">
            <a:extLst>
              <a:ext uri="{FF2B5EF4-FFF2-40B4-BE49-F238E27FC236}">
                <a16:creationId xmlns:a16="http://schemas.microsoft.com/office/drawing/2014/main" id="{A3F008B2-1D21-821E-6AAD-80F51A982B36}"/>
              </a:ext>
            </a:extLst>
          </p:cNvPr>
          <p:cNvSpPr txBox="1"/>
          <p:nvPr/>
        </p:nvSpPr>
        <p:spPr>
          <a:xfrm>
            <a:off x="344488" y="625991"/>
            <a:ext cx="9180512" cy="307777"/>
          </a:xfrm>
          <a:prstGeom prst="rect">
            <a:avLst/>
          </a:prstGeom>
          <a:noFill/>
        </p:spPr>
        <p:txBody>
          <a:bodyPr wrap="square">
            <a:spAutoFit/>
          </a:bodyPr>
          <a:lstStyle/>
          <a:p>
            <a:r>
              <a:rPr lang="en-GB" sz="1400" b="1" kern="100" dirty="0">
                <a:cs typeface="Times New Roman" panose="02020603050405020304" pitchFamily="18" charset="0"/>
              </a:rPr>
              <a:t>Summary of the Financial Plan for 2026/27</a:t>
            </a:r>
          </a:p>
        </p:txBody>
      </p:sp>
      <p:sp>
        <p:nvSpPr>
          <p:cNvPr id="4" name="TextBox 3">
            <a:extLst>
              <a:ext uri="{FF2B5EF4-FFF2-40B4-BE49-F238E27FC236}">
                <a16:creationId xmlns:a16="http://schemas.microsoft.com/office/drawing/2014/main" id="{09B657B3-F585-1800-659E-0F4E1997F087}"/>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pic>
        <p:nvPicPr>
          <p:cNvPr id="2" name="Picture 1">
            <a:extLst>
              <a:ext uri="{FF2B5EF4-FFF2-40B4-BE49-F238E27FC236}">
                <a16:creationId xmlns:a16="http://schemas.microsoft.com/office/drawing/2014/main" id="{B04FC3E3-BE43-9AAA-DBEE-18A92EFD3830}"/>
              </a:ext>
            </a:extLst>
          </p:cNvPr>
          <p:cNvPicPr>
            <a:picLocks noChangeAspect="1"/>
          </p:cNvPicPr>
          <p:nvPr/>
        </p:nvPicPr>
        <p:blipFill>
          <a:blip r:embed="rId3"/>
          <a:stretch>
            <a:fillRect/>
          </a:stretch>
        </p:blipFill>
        <p:spPr>
          <a:xfrm>
            <a:off x="512217" y="1157572"/>
            <a:ext cx="8845053" cy="5337374"/>
          </a:xfrm>
          <a:prstGeom prst="rect">
            <a:avLst/>
          </a:prstGeom>
        </p:spPr>
      </p:pic>
    </p:spTree>
    <p:extLst>
      <p:ext uri="{BB962C8B-B14F-4D97-AF65-F5344CB8AC3E}">
        <p14:creationId xmlns:p14="http://schemas.microsoft.com/office/powerpoint/2010/main" val="1572417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BEEE38-6698-AB11-1EAE-6C19E3DEFD81}"/>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803A9BCD-147F-6190-1EEC-6C8FF9F379AE}"/>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5DC98808-BDE5-0478-799A-DCF32E9A923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6" name="TextBox 5">
            <a:extLst>
              <a:ext uri="{FF2B5EF4-FFF2-40B4-BE49-F238E27FC236}">
                <a16:creationId xmlns:a16="http://schemas.microsoft.com/office/drawing/2014/main" id="{176AA154-97B4-AC00-C2D5-25E89AA466C6}"/>
              </a:ext>
            </a:extLst>
          </p:cNvPr>
          <p:cNvSpPr txBox="1"/>
          <p:nvPr/>
        </p:nvSpPr>
        <p:spPr>
          <a:xfrm>
            <a:off x="344488" y="625991"/>
            <a:ext cx="9154354" cy="646331"/>
          </a:xfrm>
          <a:prstGeom prst="rect">
            <a:avLst/>
          </a:prstGeom>
          <a:noFill/>
        </p:spPr>
        <p:txBody>
          <a:bodyPr wrap="square">
            <a:spAutoFit/>
          </a:bodyPr>
          <a:lstStyle/>
          <a:p>
            <a:r>
              <a:rPr lang="en-GB" sz="1200" kern="100" dirty="0">
                <a:cs typeface="Times New Roman" panose="02020603050405020304" pitchFamily="18" charset="0"/>
              </a:rPr>
              <a:t>The full 3-year assessment 2026/27 – 2028/29 is provided in the table below, which shows how the Health Board could reach and exceed its Target Control Total (£17m Deficit) over the 3 Years. However, this will require significant ongoing delivery of recurrent savings, which will be more than £180m over 3 Years. Details on savings and further opportunities are provided in a further section within this report.</a:t>
            </a:r>
          </a:p>
        </p:txBody>
      </p:sp>
      <p:sp>
        <p:nvSpPr>
          <p:cNvPr id="4" name="TextBox 3">
            <a:extLst>
              <a:ext uri="{FF2B5EF4-FFF2-40B4-BE49-F238E27FC236}">
                <a16:creationId xmlns:a16="http://schemas.microsoft.com/office/drawing/2014/main" id="{D801A518-E10B-A2B3-C1F3-17622214A421}"/>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pic>
        <p:nvPicPr>
          <p:cNvPr id="5" name="Picture 4">
            <a:extLst>
              <a:ext uri="{FF2B5EF4-FFF2-40B4-BE49-F238E27FC236}">
                <a16:creationId xmlns:a16="http://schemas.microsoft.com/office/drawing/2014/main" id="{C8C80036-8E9D-4BA3-93BA-B5EAB3E616A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85703" y="1374716"/>
            <a:ext cx="5062810" cy="4100362"/>
          </a:xfrm>
          <a:prstGeom prst="rect">
            <a:avLst/>
          </a:prstGeom>
          <a:noFill/>
          <a:ln>
            <a:noFill/>
          </a:ln>
        </p:spPr>
      </p:pic>
      <p:sp>
        <p:nvSpPr>
          <p:cNvPr id="10" name="TextBox 9">
            <a:extLst>
              <a:ext uri="{FF2B5EF4-FFF2-40B4-BE49-F238E27FC236}">
                <a16:creationId xmlns:a16="http://schemas.microsoft.com/office/drawing/2014/main" id="{66E317D8-9AE0-D38D-8C81-036008A79F47}"/>
              </a:ext>
            </a:extLst>
          </p:cNvPr>
          <p:cNvSpPr txBox="1"/>
          <p:nvPr/>
        </p:nvSpPr>
        <p:spPr>
          <a:xfrm>
            <a:off x="344488" y="5577472"/>
            <a:ext cx="9236240" cy="931281"/>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 Board development session on 18th May considered the further opportunities and stretch that would be needed against an already high savings plan target for 2026/27. </a:t>
            </a:r>
            <a:r>
              <a:rPr lang="en-GB" sz="1200" b="1" i="1" kern="100" dirty="0">
                <a:cs typeface="Times New Roman" panose="02020603050405020304" pitchFamily="18" charset="0"/>
              </a:rPr>
              <a:t>Whilst the Board has the ambition to improve on the £76.6m deficit plan, there is a realism of translating and delivering the improvements needed into savings. Therefore through 2026/27 further work on the plans needs to be undertaken, which will need to align with the Total Opportunities List detailed below.</a:t>
            </a:r>
          </a:p>
        </p:txBody>
      </p:sp>
    </p:spTree>
    <p:extLst>
      <p:ext uri="{BB962C8B-B14F-4D97-AF65-F5344CB8AC3E}">
        <p14:creationId xmlns:p14="http://schemas.microsoft.com/office/powerpoint/2010/main" val="8116705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86956-203A-3F96-6BEC-E0D6B2D24F29}"/>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EBDB8514-2288-C9AA-7F69-B11F9880482B}"/>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9DB774BA-DDBE-55E5-807A-476AD7151310}"/>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4" name="TextBox 3">
            <a:extLst>
              <a:ext uri="{FF2B5EF4-FFF2-40B4-BE49-F238E27FC236}">
                <a16:creationId xmlns:a16="http://schemas.microsoft.com/office/drawing/2014/main" id="{E207D5CF-6D68-416F-CDEE-477FA41F9B44}"/>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sp>
        <p:nvSpPr>
          <p:cNvPr id="7" name="TextBox 6">
            <a:extLst>
              <a:ext uri="{FF2B5EF4-FFF2-40B4-BE49-F238E27FC236}">
                <a16:creationId xmlns:a16="http://schemas.microsoft.com/office/drawing/2014/main" id="{B971AB0C-7BFE-AAAB-1142-A29DEB39C8C1}"/>
              </a:ext>
            </a:extLst>
          </p:cNvPr>
          <p:cNvSpPr txBox="1"/>
          <p:nvPr/>
        </p:nvSpPr>
        <p:spPr>
          <a:xfrm>
            <a:off x="264994" y="494675"/>
            <a:ext cx="9376012" cy="2555828"/>
          </a:xfrm>
          <a:prstGeom prst="rect">
            <a:avLst/>
          </a:prstGeom>
          <a:noFill/>
        </p:spPr>
        <p:txBody>
          <a:bodyPr wrap="square">
            <a:spAutoFit/>
          </a:bodyPr>
          <a:lstStyle/>
          <a:p>
            <a:pPr>
              <a:lnSpc>
                <a:spcPct val="115000"/>
              </a:lnSpc>
              <a:buNone/>
            </a:pPr>
            <a:r>
              <a:rPr lang="en-GB" sz="1400" b="1" kern="100" dirty="0">
                <a:cs typeface="Times New Roman" panose="02020603050405020304" pitchFamily="18" charset="0"/>
              </a:rPr>
              <a:t>Savings, Opportunities &amp; Grip &amp; Control</a:t>
            </a:r>
          </a:p>
          <a:p>
            <a:pPr algn="just">
              <a:lnSpc>
                <a:spcPct val="115000"/>
              </a:lnSpc>
              <a:spcAft>
                <a:spcPts val="800"/>
              </a:spcAft>
              <a:buNone/>
            </a:pPr>
            <a:r>
              <a:rPr lang="en-GB" sz="1200" kern="100" dirty="0">
                <a:cs typeface="Times New Roman" panose="02020603050405020304" pitchFamily="18" charset="0"/>
              </a:rPr>
              <a:t>The previous section on the Financial Plan has summarised the high-level journey through 2025/26, which resulted in savings that have not been delivered recurrently and non-recurrent opportunities have been used as the mitigating approach to supporting the delivery of 2025/26. The Health Board recognises that this approach alongside the historic non-delivery of recurrent savings has added to the Financial Assessment and that is not acceptable to either Welsh Government or the Board. Going into 2026/27 to achieve financial sustainability the organisation must deliver a sustainable model of care whilst focusing on reducing its expenditure on a recurrent basis, through recurrent savings delivery. </a:t>
            </a:r>
          </a:p>
          <a:p>
            <a:pPr algn="just">
              <a:lnSpc>
                <a:spcPct val="115000"/>
              </a:lnSpc>
              <a:spcAft>
                <a:spcPts val="800"/>
              </a:spcAft>
              <a:buNone/>
            </a:pPr>
            <a:r>
              <a:rPr lang="en-GB" sz="1200" kern="100" dirty="0">
                <a:cs typeface="Times New Roman" panose="02020603050405020304" pitchFamily="18" charset="0"/>
              </a:rPr>
              <a:t>The outputs from Phase 1 of the work by the External Strategic Partner in 2025/26 included a comprehensive assessment of the drivers of the Health Board’s deficit, from 2024/25 into 2025/26, above the non-delivery of savings. This work has provided the organisation with an overview of the areas of focus for delivery of savings at operational, strategic and structural level for the next 3+ years, and the drivers and allocation of these by category is summarised in the table below. These will be critical in the delivery of savings over the next 3 years. </a:t>
            </a:r>
          </a:p>
        </p:txBody>
      </p:sp>
      <p:pic>
        <p:nvPicPr>
          <p:cNvPr id="9" name="Picture 8">
            <a:extLst>
              <a:ext uri="{FF2B5EF4-FFF2-40B4-BE49-F238E27FC236}">
                <a16:creationId xmlns:a16="http://schemas.microsoft.com/office/drawing/2014/main" id="{31CD4E9A-F9ED-ADE7-01AF-043D5BEF451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9637" y="3237338"/>
            <a:ext cx="8086725" cy="3169285"/>
          </a:xfrm>
          <a:prstGeom prst="rect">
            <a:avLst/>
          </a:prstGeom>
          <a:noFill/>
        </p:spPr>
      </p:pic>
    </p:spTree>
    <p:extLst>
      <p:ext uri="{BB962C8B-B14F-4D97-AF65-F5344CB8AC3E}">
        <p14:creationId xmlns:p14="http://schemas.microsoft.com/office/powerpoint/2010/main" val="31047356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B7A09-4166-DD5C-DC85-113C158F9EFE}"/>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D1105981-0A69-6031-E420-70E98283819C}"/>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A43953CA-24B8-81E1-07E9-E5134DA96D41}"/>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4" name="TextBox 3">
            <a:extLst>
              <a:ext uri="{FF2B5EF4-FFF2-40B4-BE49-F238E27FC236}">
                <a16:creationId xmlns:a16="http://schemas.microsoft.com/office/drawing/2014/main" id="{70B8B03D-ED42-0A9D-2460-E0967D22762C}"/>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sp>
        <p:nvSpPr>
          <p:cNvPr id="7" name="TextBox 6">
            <a:extLst>
              <a:ext uri="{FF2B5EF4-FFF2-40B4-BE49-F238E27FC236}">
                <a16:creationId xmlns:a16="http://schemas.microsoft.com/office/drawing/2014/main" id="{044CD437-9B23-AA0B-7091-12F964CDEAD5}"/>
              </a:ext>
            </a:extLst>
          </p:cNvPr>
          <p:cNvSpPr txBox="1"/>
          <p:nvPr/>
        </p:nvSpPr>
        <p:spPr>
          <a:xfrm>
            <a:off x="264994" y="494675"/>
            <a:ext cx="9376012" cy="646331"/>
          </a:xfrm>
          <a:prstGeom prst="rect">
            <a:avLst/>
          </a:prstGeom>
          <a:noFill/>
        </p:spPr>
        <p:txBody>
          <a:bodyPr wrap="square">
            <a:spAutoFit/>
          </a:bodyPr>
          <a:lstStyle/>
          <a:p>
            <a:r>
              <a:rPr lang="en-GB" sz="1200" kern="100" dirty="0">
                <a:cs typeface="Times New Roman" panose="02020603050405020304" pitchFamily="18" charset="0"/>
              </a:rPr>
              <a:t>At the start of 2026/27 the Health Board undertook its own assessment of the Drivers of the Deficit. The output of this work is summarised in the chart below, which sets out the value of the drivers on the deficit plan of £76.6m. Full details on this Deficit Driver work are provided within the </a:t>
            </a:r>
            <a:r>
              <a:rPr lang="en-GB" sz="1200" b="1" kern="100" dirty="0">
                <a:cs typeface="Times New Roman" panose="02020603050405020304" pitchFamily="18" charset="0"/>
              </a:rPr>
              <a:t>Appendices </a:t>
            </a:r>
            <a:r>
              <a:rPr lang="en-GB" sz="1200" kern="100" dirty="0">
                <a:cs typeface="Times New Roman" panose="02020603050405020304" pitchFamily="18" charset="0"/>
              </a:rPr>
              <a:t>that accompany this submission:</a:t>
            </a:r>
          </a:p>
        </p:txBody>
      </p:sp>
      <p:pic>
        <p:nvPicPr>
          <p:cNvPr id="2" name="Picture 1">
            <a:extLst>
              <a:ext uri="{FF2B5EF4-FFF2-40B4-BE49-F238E27FC236}">
                <a16:creationId xmlns:a16="http://schemas.microsoft.com/office/drawing/2014/main" id="{89D6ECAA-343C-F58F-8A22-A13B9C1E68E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608" y="1501281"/>
            <a:ext cx="8622755" cy="5007472"/>
          </a:xfrm>
          <a:prstGeom prst="rect">
            <a:avLst/>
          </a:prstGeom>
          <a:noFill/>
        </p:spPr>
      </p:pic>
    </p:spTree>
    <p:extLst>
      <p:ext uri="{BB962C8B-B14F-4D97-AF65-F5344CB8AC3E}">
        <p14:creationId xmlns:p14="http://schemas.microsoft.com/office/powerpoint/2010/main" val="39479888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6596E7-95AC-FB64-5336-A4E6288CB0A0}"/>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BC541ECF-31D4-EAA2-4910-99C526F21BA9}"/>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D5EE0D50-5701-2997-BC6D-D3F9B54DF7BB}"/>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4" name="TextBox 3">
            <a:extLst>
              <a:ext uri="{FF2B5EF4-FFF2-40B4-BE49-F238E27FC236}">
                <a16:creationId xmlns:a16="http://schemas.microsoft.com/office/drawing/2014/main" id="{6A78F685-2C10-C1F0-E237-1F63C132D7AB}"/>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sp>
        <p:nvSpPr>
          <p:cNvPr id="7" name="TextBox 6">
            <a:extLst>
              <a:ext uri="{FF2B5EF4-FFF2-40B4-BE49-F238E27FC236}">
                <a16:creationId xmlns:a16="http://schemas.microsoft.com/office/drawing/2014/main" id="{6325F473-B8DC-EF95-187A-4505BF8045B4}"/>
              </a:ext>
            </a:extLst>
          </p:cNvPr>
          <p:cNvSpPr txBox="1"/>
          <p:nvPr/>
        </p:nvSpPr>
        <p:spPr>
          <a:xfrm>
            <a:off x="264994" y="484041"/>
            <a:ext cx="9376012" cy="3547638"/>
          </a:xfrm>
          <a:prstGeom prst="rect">
            <a:avLst/>
          </a:prstGeom>
          <a:noFill/>
        </p:spPr>
        <p:txBody>
          <a:bodyPr wrap="square">
            <a:spAutoFit/>
          </a:bodyPr>
          <a:lstStyle/>
          <a:p>
            <a:pPr algn="just">
              <a:lnSpc>
                <a:spcPct val="115000"/>
              </a:lnSpc>
              <a:spcAft>
                <a:spcPts val="800"/>
              </a:spcAft>
            </a:pPr>
            <a:r>
              <a:rPr lang="en-GB" sz="1200" kern="100" dirty="0">
                <a:cs typeface="Times New Roman" panose="02020603050405020304" pitchFamily="18" charset="0"/>
              </a:rPr>
              <a:t>The output from this work builds on and remains consistent with the drivers identified by the Health Boards External Strategic Partner. As such the associated opportunities identified by the Health Boards External Strategic Partner continue to remain relevant and serve to set out why the Health Board has a deficit plan but also present an opportunity to address the financial deficit. This golden thread has been a key focus in the development of the Health Board </a:t>
            </a:r>
            <a:r>
              <a:rPr lang="en-GB" sz="1200" b="1" kern="100" dirty="0">
                <a:cs typeface="Times New Roman" panose="02020603050405020304" pitchFamily="18" charset="0"/>
              </a:rPr>
              <a:t>Total Opportunities List. </a:t>
            </a:r>
            <a:endParaRPr lang="en-GB" sz="1200" kern="100" dirty="0">
              <a:cs typeface="Times New Roman" panose="02020603050405020304" pitchFamily="18" charset="0"/>
            </a:endParaRPr>
          </a:p>
          <a:p>
            <a:pPr algn="just">
              <a:lnSpc>
                <a:spcPct val="115000"/>
              </a:lnSpc>
              <a:spcAft>
                <a:spcPts val="800"/>
              </a:spcAft>
            </a:pPr>
            <a:r>
              <a:rPr lang="en-GB" sz="1200" kern="100" dirty="0">
                <a:cs typeface="Times New Roman" panose="02020603050405020304" pitchFamily="18" charset="0"/>
              </a:rPr>
              <a:t>Overall, the 2026/27 £65m savings target remains focused on the Health Boards Executive Lead Thematic Programme, supported by the Delivery Unit for which a Director was appointed to and commenced in April 2026.  The Delivery Unit will provide:</a:t>
            </a:r>
          </a:p>
          <a:p>
            <a:pPr marL="628650" lvl="2" indent="-171450" algn="just">
              <a:lnSpc>
                <a:spcPct val="115000"/>
              </a:lnSpc>
              <a:buFont typeface="Arial" panose="020B0604020202020204" pitchFamily="34" charset="0"/>
              <a:buChar char="•"/>
            </a:pPr>
            <a:r>
              <a:rPr lang="en-GB" sz="1200" b="1" kern="100" dirty="0">
                <a:cs typeface="Times New Roman" panose="02020603050405020304" pitchFamily="18" charset="0"/>
              </a:rPr>
              <a:t>Oversight and Coordination: </a:t>
            </a:r>
            <a:r>
              <a:rPr lang="en-GB" sz="1200" kern="100" dirty="0">
                <a:cs typeface="Times New Roman" panose="02020603050405020304" pitchFamily="18" charset="0"/>
              </a:rPr>
              <a:t>To oversee and coordinate the identification, development, and monitoring of savings plans.</a:t>
            </a:r>
          </a:p>
          <a:p>
            <a:pPr marL="628650" lvl="2" indent="-171450" algn="just">
              <a:lnSpc>
                <a:spcPct val="115000"/>
              </a:lnSpc>
              <a:buFont typeface="Arial" panose="020B0604020202020204" pitchFamily="34" charset="0"/>
              <a:buChar char="•"/>
            </a:pPr>
            <a:r>
              <a:rPr lang="en-GB" sz="1200" b="1" kern="100" dirty="0">
                <a:cs typeface="Times New Roman" panose="02020603050405020304" pitchFamily="18" charset="0"/>
              </a:rPr>
              <a:t>Programme Support:</a:t>
            </a:r>
            <a:r>
              <a:rPr lang="en-GB" sz="1200" kern="100" dirty="0">
                <a:cs typeface="Times New Roman" panose="02020603050405020304" pitchFamily="18" charset="0"/>
              </a:rPr>
              <a:t> To support the delivery of transformational, operational improvement and productivity programmes.</a:t>
            </a:r>
          </a:p>
          <a:p>
            <a:pPr marL="628650" lvl="2" indent="-171450" algn="just">
              <a:lnSpc>
                <a:spcPct val="115000"/>
              </a:lnSpc>
              <a:buFont typeface="Arial" panose="020B0604020202020204" pitchFamily="34" charset="0"/>
              <a:buChar char="•"/>
            </a:pPr>
            <a:r>
              <a:rPr lang="en-GB" sz="1200" b="1" kern="100" dirty="0">
                <a:cs typeface="Times New Roman" panose="02020603050405020304" pitchFamily="18" charset="0"/>
              </a:rPr>
              <a:t>Benefits Realisation: </a:t>
            </a:r>
            <a:r>
              <a:rPr lang="en-GB" sz="1200" kern="100" dirty="0">
                <a:cs typeface="Times New Roman" panose="02020603050405020304" pitchFamily="18" charset="0"/>
              </a:rPr>
              <a:t>To track and evidence the realisation of benefits arising from these programmes.</a:t>
            </a:r>
          </a:p>
          <a:p>
            <a:pPr marL="628650" lvl="2" indent="-171450" algn="just">
              <a:lnSpc>
                <a:spcPct val="115000"/>
              </a:lnSpc>
              <a:buFont typeface="Arial" panose="020B0604020202020204" pitchFamily="34" charset="0"/>
              <a:buChar char="•"/>
            </a:pPr>
            <a:r>
              <a:rPr lang="en-GB" sz="1200" b="1" kern="100" dirty="0">
                <a:cs typeface="Times New Roman" panose="02020603050405020304" pitchFamily="18" charset="0"/>
              </a:rPr>
              <a:t>Unified Framework and Methodology: </a:t>
            </a:r>
            <a:r>
              <a:rPr lang="en-GB" sz="1200" kern="100" dirty="0">
                <a:cs typeface="Times New Roman" panose="02020603050405020304" pitchFamily="18" charset="0"/>
              </a:rPr>
              <a:t>To operate within an agreed accountability framework and apply a single, consistent improvement methodology.</a:t>
            </a:r>
          </a:p>
          <a:p>
            <a:pPr marL="628650" lvl="2" indent="-171450" algn="just">
              <a:lnSpc>
                <a:spcPct val="115000"/>
              </a:lnSpc>
              <a:buFont typeface="Arial" panose="020B0604020202020204" pitchFamily="34" charset="0"/>
              <a:buChar char="•"/>
            </a:pPr>
            <a:r>
              <a:rPr lang="en-GB" sz="1200" b="1" kern="100" dirty="0">
                <a:cs typeface="Times New Roman" panose="02020603050405020304" pitchFamily="18" charset="0"/>
              </a:rPr>
              <a:t>New Performance and Accountability Framework </a:t>
            </a:r>
          </a:p>
          <a:p>
            <a:pPr marL="628650" lvl="2" indent="-171450" algn="just">
              <a:lnSpc>
                <a:spcPct val="115000"/>
              </a:lnSpc>
              <a:buFont typeface="Arial" panose="020B0604020202020204" pitchFamily="34" charset="0"/>
              <a:buChar char="•"/>
            </a:pPr>
            <a:r>
              <a:rPr lang="en-GB" sz="1200" b="1" kern="100" dirty="0">
                <a:cs typeface="Times New Roman" panose="02020603050405020304" pitchFamily="18" charset="0"/>
              </a:rPr>
              <a:t>Performance Management: </a:t>
            </a:r>
            <a:r>
              <a:rPr lang="en-GB" sz="1200" kern="100" dirty="0">
                <a:cs typeface="Times New Roman" panose="02020603050405020304" pitchFamily="18" charset="0"/>
              </a:rPr>
              <a:t>To establish and maintain a performance management infrastructure, including KPIs, tracking, reporting and data analysis to support insight driven decision making.</a:t>
            </a:r>
          </a:p>
          <a:p>
            <a:r>
              <a:rPr lang="en-GB" dirty="0"/>
              <a:t> </a:t>
            </a:r>
          </a:p>
        </p:txBody>
      </p:sp>
      <p:sp>
        <p:nvSpPr>
          <p:cNvPr id="6" name="TextBox 5">
            <a:extLst>
              <a:ext uri="{FF2B5EF4-FFF2-40B4-BE49-F238E27FC236}">
                <a16:creationId xmlns:a16="http://schemas.microsoft.com/office/drawing/2014/main" id="{A0F50DB1-22A5-2D6D-2C09-480724C66BB1}"/>
              </a:ext>
            </a:extLst>
          </p:cNvPr>
          <p:cNvSpPr txBox="1"/>
          <p:nvPr/>
        </p:nvSpPr>
        <p:spPr>
          <a:xfrm>
            <a:off x="264994" y="3806826"/>
            <a:ext cx="9376011" cy="2392450"/>
          </a:xfrm>
          <a:prstGeom prst="rect">
            <a:avLst/>
          </a:prstGeom>
          <a:noFill/>
        </p:spPr>
        <p:txBody>
          <a:bodyPr wrap="square">
            <a:spAutoFit/>
          </a:bodyPr>
          <a:lstStyle/>
          <a:p>
            <a:pPr>
              <a:lnSpc>
                <a:spcPct val="115000"/>
              </a:lnSpc>
              <a:spcAft>
                <a:spcPts val="800"/>
              </a:spcAft>
              <a:buNone/>
            </a:pPr>
            <a:r>
              <a:rPr lang="en-GB" sz="1200" kern="100" dirty="0">
                <a:cs typeface="Times New Roman" panose="02020603050405020304" pitchFamily="18" charset="0"/>
              </a:rPr>
              <a:t>Key to the delivery of the 2026/27 Plan will be the achievement of the £65m of savings </a:t>
            </a:r>
            <a:r>
              <a:rPr lang="en-GB" sz="1200" b="1" kern="100" dirty="0">
                <a:cs typeface="Times New Roman" panose="02020603050405020304" pitchFamily="18" charset="0"/>
              </a:rPr>
              <a:t>recurrently. </a:t>
            </a:r>
            <a:r>
              <a:rPr lang="en-GB" sz="1200" kern="100" dirty="0">
                <a:cs typeface="Times New Roman" panose="02020603050405020304" pitchFamily="18" charset="0"/>
              </a:rPr>
              <a:t>The Health Board been working since January 2026 on the development of robust Projects Initiation Documents and Plans on a Page, with the external strategic support assisting in the development of these and setting out the level of maturity, which has been discussed at Board Development sessions throughout February and March. The focus on the transition of these through Q1 from Pipeline to Green will be a core area of the Delivery Unit, with a clear expectation from the Board and WG that by the end of Quarter 1 all £65m must be Green or Amber. The current assessment is that Planned Care/UEC and Workforce: Medical are two of the more challenging areas to move to Green and Amber.</a:t>
            </a:r>
          </a:p>
          <a:p>
            <a:pPr>
              <a:buNone/>
            </a:pPr>
            <a:r>
              <a:rPr lang="en-GB" sz="1200" kern="100" dirty="0">
                <a:cs typeface="Times New Roman" panose="02020603050405020304" pitchFamily="18" charset="0"/>
              </a:rPr>
              <a:t>The delivery of £65m will sit alongside and complement the focus on ‘Grip &amp; Control’, which is ensuring the Health Board Makes Every £ Count.  Given the scale of the financial challenge, it is essential that the Health Board can demonstrate that the wider governance and control environment mechanisms are robust and sufficient assurance is received on their effectiveness. The Finance Department is leading on Grip &amp; Control, although this is focusing on all areas of the Health Board, including Workforce, Procurement, Board Governance and Roster/Rota compliance and processes. </a:t>
            </a:r>
          </a:p>
        </p:txBody>
      </p:sp>
    </p:spTree>
    <p:extLst>
      <p:ext uri="{BB962C8B-B14F-4D97-AF65-F5344CB8AC3E}">
        <p14:creationId xmlns:p14="http://schemas.microsoft.com/office/powerpoint/2010/main" val="22024570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3F1769-F284-97F7-848E-3FA1290C2357}"/>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293F35B3-A4ED-3907-1BC9-8EB5C8AAB960}"/>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026926CF-F1DE-97FA-F12A-F9F4F3CF15DA}"/>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4" name="TextBox 3">
            <a:extLst>
              <a:ext uri="{FF2B5EF4-FFF2-40B4-BE49-F238E27FC236}">
                <a16:creationId xmlns:a16="http://schemas.microsoft.com/office/drawing/2014/main" id="{AB5265EC-3931-4174-5299-A666F173C55A}"/>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sp>
        <p:nvSpPr>
          <p:cNvPr id="7" name="TextBox 6">
            <a:extLst>
              <a:ext uri="{FF2B5EF4-FFF2-40B4-BE49-F238E27FC236}">
                <a16:creationId xmlns:a16="http://schemas.microsoft.com/office/drawing/2014/main" id="{CC398730-0F02-ACF2-C425-E60D43DE9F3E}"/>
              </a:ext>
            </a:extLst>
          </p:cNvPr>
          <p:cNvSpPr txBox="1"/>
          <p:nvPr/>
        </p:nvSpPr>
        <p:spPr>
          <a:xfrm>
            <a:off x="185500" y="515377"/>
            <a:ext cx="9376012" cy="3385542"/>
          </a:xfrm>
          <a:prstGeom prst="rect">
            <a:avLst/>
          </a:prstGeom>
          <a:noFill/>
        </p:spPr>
        <p:txBody>
          <a:bodyPr wrap="square">
            <a:spAutoFit/>
          </a:bodyPr>
          <a:lstStyle/>
          <a:p>
            <a:pPr>
              <a:spcAft>
                <a:spcPts val="600"/>
              </a:spcAft>
            </a:pPr>
            <a:r>
              <a:rPr lang="en-GB" sz="1200" kern="100" dirty="0">
                <a:cs typeface="Times New Roman" panose="02020603050405020304" pitchFamily="18" charset="0"/>
              </a:rPr>
              <a:t>In addition to the specific Grip &amp; Control actions, other core areas of focus aligned to the 2026/27 Planning Process have been Budget Planning, Budget Delegation and Budgetary Control, which has concluded with:</a:t>
            </a:r>
          </a:p>
          <a:p>
            <a:pPr marL="628650" lvl="1" indent="-171450">
              <a:buFont typeface="Arial" panose="020B0604020202020204" pitchFamily="34" charset="0"/>
              <a:buChar char="•"/>
            </a:pPr>
            <a:r>
              <a:rPr lang="en-GB" sz="1200" kern="100" dirty="0">
                <a:cs typeface="Times New Roman" panose="02020603050405020304" pitchFamily="18" charset="0"/>
              </a:rPr>
              <a:t>a change to the management of the central deficit which will be removed.</a:t>
            </a:r>
          </a:p>
          <a:p>
            <a:pPr marL="628650" lvl="1" indent="-171450">
              <a:buFont typeface="Arial" panose="020B0604020202020204" pitchFamily="34" charset="0"/>
              <a:buChar char="•"/>
            </a:pPr>
            <a:r>
              <a:rPr lang="en-GB" sz="1200" kern="100" dirty="0">
                <a:cs typeface="Times New Roman" panose="02020603050405020304" pitchFamily="18" charset="0"/>
              </a:rPr>
              <a:t>review of Budget Holders with a focus on those with ability to influence change.</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and the process by which the Health Board engages and supports these individuals, so they are clear on their responsibilities.</a:t>
            </a:r>
          </a:p>
          <a:p>
            <a:pPr>
              <a:spcAft>
                <a:spcPts val="600"/>
              </a:spcAft>
            </a:pPr>
            <a:r>
              <a:rPr lang="en-GB" sz="1200" kern="100" dirty="0">
                <a:cs typeface="Times New Roman" panose="02020603050405020304" pitchFamily="18" charset="0"/>
              </a:rPr>
              <a:t>As part of these changes for 2026/27 all core Budget Holders will receive a specific Accountability Letter and face to face training. These will all be undertaken in May to ensure they are equipped with the required skills to perform this role. Going into Quarter 1 the Performance &amp; Finance Committee will be updated on those accessing the financial data and the financial performance by each Budget Holder in 2026/27.</a:t>
            </a:r>
          </a:p>
          <a:p>
            <a:r>
              <a:rPr lang="en-GB" sz="1400" b="1" kern="100" dirty="0">
                <a:cs typeface="Times New Roman" panose="02020603050405020304" pitchFamily="18" charset="0"/>
              </a:rPr>
              <a:t>Total Opportunities List</a:t>
            </a:r>
          </a:p>
          <a:p>
            <a:pPr>
              <a:spcAft>
                <a:spcPts val="600"/>
              </a:spcAft>
            </a:pPr>
            <a:r>
              <a:rPr lang="en-GB" sz="1200" kern="100" dirty="0">
                <a:cs typeface="Times New Roman" panose="02020603050405020304" pitchFamily="18" charset="0"/>
              </a:rPr>
              <a:t>Through 2025/26 the Health Board identified many opportunities to reduce run rates and deliver savings, with options presented on 11 September Finance Update, December 2025 Special Board update and other non-recurrent opportunities. For 2026/27, to improve and consolidate the options, one Total Opportunities List has been development, which brings together areas for further consideration by the Board. This will be a ‘Live’ document that will support both in year delivery, recurrent and future year opportunities to allow the Health Board to achieve the Target Control Total of £17.1m over 3 Years. A clear governance process has been developed by which things are added, reviewed and moved to the live trackers or are no longer deemed relevant following a review.</a:t>
            </a:r>
          </a:p>
          <a:p>
            <a:pPr>
              <a:spcAft>
                <a:spcPts val="600"/>
              </a:spcAft>
            </a:pPr>
            <a:r>
              <a:rPr lang="en-GB" sz="1200" kern="100" dirty="0">
                <a:cs typeface="Times New Roman" panose="02020603050405020304" pitchFamily="18" charset="0"/>
              </a:rPr>
              <a:t>Summary of Total Opportunities List at the end Month 1 is provided in the table below. Of note are the following points:</a:t>
            </a:r>
          </a:p>
        </p:txBody>
      </p:sp>
      <p:sp>
        <p:nvSpPr>
          <p:cNvPr id="5" name="TextBox 4">
            <a:extLst>
              <a:ext uri="{FF2B5EF4-FFF2-40B4-BE49-F238E27FC236}">
                <a16:creationId xmlns:a16="http://schemas.microsoft.com/office/drawing/2014/main" id="{ED7624CD-85F8-72A7-65F8-A4D842CF7B44}"/>
              </a:ext>
            </a:extLst>
          </p:cNvPr>
          <p:cNvSpPr txBox="1"/>
          <p:nvPr/>
        </p:nvSpPr>
        <p:spPr>
          <a:xfrm>
            <a:off x="-73804" y="3900919"/>
            <a:ext cx="4591214" cy="2492990"/>
          </a:xfrm>
          <a:prstGeom prst="rect">
            <a:avLst/>
          </a:prstGeom>
          <a:noFill/>
        </p:spPr>
        <p:txBody>
          <a:bodyPr wrap="square">
            <a:spAutoFit/>
          </a:bodyPr>
          <a:lstStyle/>
          <a:p>
            <a:pPr marL="628650" lvl="1" indent="-171450">
              <a:buFont typeface="Arial" panose="020B0604020202020204" pitchFamily="34" charset="0"/>
              <a:buChar char="•"/>
            </a:pPr>
            <a:r>
              <a:rPr lang="en-GB" sz="1200" kern="100" dirty="0">
                <a:cs typeface="Times New Roman" panose="02020603050405020304" pitchFamily="18" charset="0"/>
              </a:rPr>
              <a:t>There remain further opportunities for 2026/27, which may be required to address the current issues in delivery of Workforce: Medical and Planned Care/UEC.</a:t>
            </a:r>
          </a:p>
          <a:p>
            <a:pPr marL="628650" lvl="1" indent="-171450">
              <a:buFont typeface="Arial" panose="020B0604020202020204" pitchFamily="34" charset="0"/>
              <a:buChar char="•"/>
            </a:pPr>
            <a:r>
              <a:rPr lang="en-GB" sz="1200" kern="100" dirty="0">
                <a:cs typeface="Times New Roman" panose="02020603050405020304" pitchFamily="18" charset="0"/>
              </a:rPr>
              <a:t>There remain significant opportunities to address the underlying deficit over the next 2-3 years. Further work on the timing and delivery expectations of schemes will need to be a focus for the Delivery Unit over the next 6 months but the quantum of opportunities exists.</a:t>
            </a:r>
          </a:p>
          <a:p>
            <a:pPr marL="628650" lvl="1" indent="-171450">
              <a:buFont typeface="Arial" panose="020B0604020202020204" pitchFamily="34" charset="0"/>
              <a:buChar char="•"/>
            </a:pPr>
            <a:r>
              <a:rPr lang="en-GB" sz="1200" kern="100" dirty="0">
                <a:cs typeface="Times New Roman" panose="02020603050405020304" pitchFamily="18" charset="0"/>
              </a:rPr>
              <a:t>Years 2 and 3 of the current 3 Year Plan set a savings requirement of £122m. If achieved, and all other elements of the plan remain stable, this would provide a route to achieve the Target Control Total by the end of 2028/29.</a:t>
            </a:r>
          </a:p>
        </p:txBody>
      </p:sp>
      <p:pic>
        <p:nvPicPr>
          <p:cNvPr id="8" name="Picture 7">
            <a:extLst>
              <a:ext uri="{FF2B5EF4-FFF2-40B4-BE49-F238E27FC236}">
                <a16:creationId xmlns:a16="http://schemas.microsoft.com/office/drawing/2014/main" id="{B37BAF36-1F71-FD9D-E291-DA10BA5FD61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2278" y="3964711"/>
            <a:ext cx="4909234" cy="2234565"/>
          </a:xfrm>
          <a:prstGeom prst="rect">
            <a:avLst/>
          </a:prstGeom>
          <a:noFill/>
          <a:ln>
            <a:noFill/>
          </a:ln>
        </p:spPr>
      </p:pic>
    </p:spTree>
    <p:extLst>
      <p:ext uri="{BB962C8B-B14F-4D97-AF65-F5344CB8AC3E}">
        <p14:creationId xmlns:p14="http://schemas.microsoft.com/office/powerpoint/2010/main" val="7777718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6969AB-832D-3F23-370C-F403E98FFDB5}"/>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D8D36FA0-DDA8-8F4F-CDEA-1B09920C211C}"/>
              </a:ext>
            </a:extLst>
          </p:cNvPr>
          <p:cNvPicPr>
            <a:picLocks noChangeAspect="1"/>
          </p:cNvPicPr>
          <p:nvPr/>
        </p:nvPicPr>
        <p:blipFill>
          <a:blip r:embed="rId2">
            <a:alphaModFix amt="20000"/>
            <a:lum bright="40000" contrast="-40000"/>
          </a:blip>
          <a:srcRect l="39228" t="58256" r="-2"/>
          <a:stretch/>
        </p:blipFill>
        <p:spPr>
          <a:xfrm rot="10800000">
            <a:off x="3136831" y="3064310"/>
            <a:ext cx="6769167" cy="3795760"/>
          </a:xfrm>
          <a:prstGeom prst="rect">
            <a:avLst/>
          </a:prstGeom>
        </p:spPr>
      </p:pic>
      <p:sp>
        <p:nvSpPr>
          <p:cNvPr id="3" name="Slide Number Placeholder 4">
            <a:extLst>
              <a:ext uri="{FF2B5EF4-FFF2-40B4-BE49-F238E27FC236}">
                <a16:creationId xmlns:a16="http://schemas.microsoft.com/office/drawing/2014/main" id="{56AAA163-AE27-8447-5BAC-AA888E2EBA7E}"/>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29</a:t>
            </a:r>
          </a:p>
        </p:txBody>
      </p:sp>
      <p:sp>
        <p:nvSpPr>
          <p:cNvPr id="4" name="TextBox 3">
            <a:extLst>
              <a:ext uri="{FF2B5EF4-FFF2-40B4-BE49-F238E27FC236}">
                <a16:creationId xmlns:a16="http://schemas.microsoft.com/office/drawing/2014/main" id="{E4D2A178-32D7-5BA7-FE5A-9E3B8336F120}"/>
              </a:ext>
            </a:extLst>
          </p:cNvPr>
          <p:cNvSpPr txBox="1"/>
          <p:nvPr/>
        </p:nvSpPr>
        <p:spPr>
          <a:xfrm>
            <a:off x="344488" y="5595616"/>
            <a:ext cx="8089828" cy="294183"/>
          </a:xfrm>
          <a:prstGeom prst="rect">
            <a:avLst/>
          </a:prstGeom>
          <a:noFill/>
        </p:spPr>
        <p:txBody>
          <a:bodyPr wrap="square">
            <a:spAutoFit/>
          </a:bodyPr>
          <a:lstStyle/>
          <a:p>
            <a:pPr algn="just">
              <a:lnSpc>
                <a:spcPct val="115000"/>
              </a:lnSpc>
              <a:spcAft>
                <a:spcPts val="800"/>
              </a:spcAft>
              <a:buNone/>
            </a:pPr>
            <a:r>
              <a:rPr lang="en-GB" sz="1200" kern="100" dirty="0">
                <a:cs typeface="Times New Roman" panose="02020603050405020304" pitchFamily="18" charset="0"/>
              </a:rPr>
              <a:t>:</a:t>
            </a:r>
          </a:p>
        </p:txBody>
      </p:sp>
      <p:sp>
        <p:nvSpPr>
          <p:cNvPr id="7" name="TextBox 6">
            <a:extLst>
              <a:ext uri="{FF2B5EF4-FFF2-40B4-BE49-F238E27FC236}">
                <a16:creationId xmlns:a16="http://schemas.microsoft.com/office/drawing/2014/main" id="{94C0F188-A4A0-C843-997E-19A16F459428}"/>
              </a:ext>
            </a:extLst>
          </p:cNvPr>
          <p:cNvSpPr txBox="1"/>
          <p:nvPr/>
        </p:nvSpPr>
        <p:spPr>
          <a:xfrm>
            <a:off x="185500" y="515377"/>
            <a:ext cx="9376012" cy="2677656"/>
          </a:xfrm>
          <a:prstGeom prst="rect">
            <a:avLst/>
          </a:prstGeom>
          <a:noFill/>
        </p:spPr>
        <p:txBody>
          <a:bodyPr wrap="square">
            <a:spAutoFit/>
          </a:bodyPr>
          <a:lstStyle/>
          <a:p>
            <a:r>
              <a:rPr lang="en-GB" sz="1400" b="1" kern="100" dirty="0">
                <a:cs typeface="Times New Roman" panose="02020603050405020304" pitchFamily="18" charset="0"/>
              </a:rPr>
              <a:t>Risks</a:t>
            </a:r>
          </a:p>
          <a:p>
            <a:pPr>
              <a:spcAft>
                <a:spcPts val="600"/>
              </a:spcAft>
            </a:pPr>
            <a:r>
              <a:rPr lang="en-GB" sz="1200" kern="100" dirty="0">
                <a:cs typeface="Times New Roman" panose="02020603050405020304" pitchFamily="18" charset="0"/>
              </a:rPr>
              <a:t>Where the Health Board has certainty, the financial impact is reflected within the 3 Year Assessment, but there are other areas that have the potential to impact on the delivery of the plan, but certainty, timing and choices has meant they are reflected only as a risk at this point. The risks in 2026/27 have been categorised as those: </a:t>
            </a:r>
          </a:p>
          <a:p>
            <a:pPr marL="628650" lvl="1" indent="-171450">
              <a:buFont typeface="Arial" panose="020B0604020202020204" pitchFamily="34" charset="0"/>
              <a:buChar char="•"/>
            </a:pPr>
            <a:r>
              <a:rPr lang="en-GB" sz="1200" kern="100" dirty="0">
                <a:cs typeface="Times New Roman" panose="02020603050405020304" pitchFamily="18" charset="0"/>
              </a:rPr>
              <a:t>Risks Aligned to Choices Made in Development Plan – for example Health Board chose a high level of savings delivery and there is the risk that target will not be met in full.</a:t>
            </a:r>
          </a:p>
          <a:p>
            <a:pPr marL="628650" lvl="1" indent="-171450">
              <a:buFont typeface="Arial" panose="020B0604020202020204" pitchFamily="34" charset="0"/>
              <a:buChar char="•"/>
            </a:pPr>
            <a:r>
              <a:rPr lang="en-GB" sz="1200" kern="100" dirty="0">
                <a:cs typeface="Times New Roman" panose="02020603050405020304" pitchFamily="18" charset="0"/>
              </a:rPr>
              <a:t>Risks the HB will need to Manage Above Plan that may have a financial consequence – for example planned changes to contractual workforce changes.	</a:t>
            </a:r>
          </a:p>
          <a:p>
            <a:pPr marL="628650" lvl="1" indent="-171450">
              <a:spcAft>
                <a:spcPts val="600"/>
              </a:spcAft>
              <a:buFont typeface="Arial" panose="020B0604020202020204" pitchFamily="34" charset="0"/>
              <a:buChar char="•"/>
            </a:pPr>
            <a:r>
              <a:rPr lang="en-GB" sz="1200" kern="100" dirty="0">
                <a:cs typeface="Times New Roman" panose="02020603050405020304" pitchFamily="18" charset="0"/>
              </a:rPr>
              <a:t>The risks are set out in detail within the Minimum Data Set and have been reviewed following the initial submission in March 2026. </a:t>
            </a:r>
          </a:p>
          <a:p>
            <a:pPr>
              <a:spcAft>
                <a:spcPts val="600"/>
              </a:spcAft>
            </a:pPr>
            <a:r>
              <a:rPr lang="en-GB" sz="1200" kern="100" dirty="0">
                <a:cs typeface="Times New Roman" panose="02020603050405020304" pitchFamily="18" charset="0"/>
              </a:rPr>
              <a:t>For 2026/27 based on the current cost, risk, quality, safety and funding assumptions outlined above, the Health Board cannot see a position where a safe and sustainable service model can be contained within a financial plan for 2026/27 that meets the Target Control Total, however the opportunities and choices the Health Board can explore over the next 3 Years, as set out in a single Total Opportunities List could allow this target to be achieved by the end of 2028/29.</a:t>
            </a:r>
          </a:p>
        </p:txBody>
      </p:sp>
    </p:spTree>
    <p:extLst>
      <p:ext uri="{BB962C8B-B14F-4D97-AF65-F5344CB8AC3E}">
        <p14:creationId xmlns:p14="http://schemas.microsoft.com/office/powerpoint/2010/main" val="39692026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2C33FD04-1240-3B23-54FD-01A279358DD5}"/>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893E29FF-C6C2-3692-6880-3A9FAC2A9F77}"/>
              </a:ext>
            </a:extLst>
          </p:cNvPr>
          <p:cNvSpPr txBox="1"/>
          <p:nvPr/>
        </p:nvSpPr>
        <p:spPr>
          <a:xfrm>
            <a:off x="344488" y="2844225"/>
            <a:ext cx="5688012" cy="1077218"/>
          </a:xfrm>
          <a:prstGeom prst="rect">
            <a:avLst/>
          </a:prstGeom>
          <a:noFill/>
        </p:spPr>
        <p:txBody>
          <a:bodyPr wrap="square" rtlCol="0">
            <a:spAutoFit/>
          </a:bodyPr>
          <a:lstStyle/>
          <a:p>
            <a:r>
              <a:rPr lang="en-GB" sz="3200" b="1" dirty="0">
                <a:solidFill>
                  <a:schemeClr val="bg1"/>
                </a:solidFill>
              </a:rPr>
              <a:t>Appendix 1 – Delivery Plans 26/27</a:t>
            </a:r>
          </a:p>
        </p:txBody>
      </p:sp>
      <p:pic>
        <p:nvPicPr>
          <p:cNvPr id="2" name="Picture 1">
            <a:extLst>
              <a:ext uri="{FF2B5EF4-FFF2-40B4-BE49-F238E27FC236}">
                <a16:creationId xmlns:a16="http://schemas.microsoft.com/office/drawing/2014/main" id="{2BCD14B9-A408-5911-E13D-CD2299C14F1C}"/>
              </a:ext>
            </a:extLst>
          </p:cNvPr>
          <p:cNvPicPr>
            <a:picLocks noChangeAspect="1"/>
          </p:cNvPicPr>
          <p:nvPr/>
        </p:nvPicPr>
        <p:blipFill>
          <a:blip r:embed="rId2"/>
          <a:srcRect l="-1838" t="16109" r="1833" b="-4148"/>
          <a:stretch/>
        </p:blipFill>
        <p:spPr>
          <a:xfrm rot="10605549">
            <a:off x="3234530" y="1908883"/>
            <a:ext cx="11138780" cy="8005589"/>
          </a:xfrm>
          <a:prstGeom prst="rect">
            <a:avLst/>
          </a:prstGeom>
        </p:spPr>
      </p:pic>
      <p:sp>
        <p:nvSpPr>
          <p:cNvPr id="6" name="Slide Number Placeholder 4">
            <a:extLst>
              <a:ext uri="{FF2B5EF4-FFF2-40B4-BE49-F238E27FC236}">
                <a16:creationId xmlns:a16="http://schemas.microsoft.com/office/drawing/2014/main" id="{F91FCB91-5DDA-1585-6249-E4D6E37543E7}"/>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34</a:t>
            </a:r>
          </a:p>
        </p:txBody>
      </p:sp>
    </p:spTree>
    <p:extLst>
      <p:ext uri="{BB962C8B-B14F-4D97-AF65-F5344CB8AC3E}">
        <p14:creationId xmlns:p14="http://schemas.microsoft.com/office/powerpoint/2010/main" val="2388686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47B7AD-BD1F-B152-AD60-6369CB3D55A1}"/>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1D150551-484E-7E5F-A8EA-8E38F7A421B5}"/>
              </a:ext>
            </a:extLst>
          </p:cNvPr>
          <p:cNvPicPr>
            <a:picLocks noChangeAspect="1"/>
          </p:cNvPicPr>
          <p:nvPr/>
        </p:nvPicPr>
        <p:blipFill>
          <a:blip r:embed="rId3">
            <a:alphaModFix amt="20000"/>
            <a:lum bright="40000" contrast="-40000"/>
          </a:blip>
          <a:srcRect l="39228" t="58256" r="-2"/>
          <a:stretch/>
        </p:blipFill>
        <p:spPr>
          <a:xfrm rot="10800000">
            <a:off x="4406052" y="3773945"/>
            <a:ext cx="5499948" cy="3084055"/>
          </a:xfrm>
          <a:prstGeom prst="rect">
            <a:avLst/>
          </a:prstGeom>
        </p:spPr>
      </p:pic>
      <p:sp>
        <p:nvSpPr>
          <p:cNvPr id="5" name="TextBox 4">
            <a:extLst>
              <a:ext uri="{FF2B5EF4-FFF2-40B4-BE49-F238E27FC236}">
                <a16:creationId xmlns:a16="http://schemas.microsoft.com/office/drawing/2014/main" id="{E2C1407D-3451-023D-ADBA-4AF388800EF2}"/>
              </a:ext>
            </a:extLst>
          </p:cNvPr>
          <p:cNvSpPr txBox="1"/>
          <p:nvPr/>
        </p:nvSpPr>
        <p:spPr>
          <a:xfrm>
            <a:off x="344488" y="400153"/>
            <a:ext cx="7635905" cy="369332"/>
          </a:xfrm>
          <a:prstGeom prst="rect">
            <a:avLst/>
          </a:prstGeom>
          <a:noFill/>
        </p:spPr>
        <p:txBody>
          <a:bodyPr wrap="square" rtlCol="0">
            <a:spAutoFit/>
          </a:bodyPr>
          <a:lstStyle/>
          <a:p>
            <a:pPr algn="just">
              <a:spcAft>
                <a:spcPts val="488"/>
              </a:spcAft>
            </a:pPr>
            <a:r>
              <a:rPr lang="en-GB" b="1" dirty="0">
                <a:solidFill>
                  <a:srgbClr val="834AAD"/>
                </a:solidFill>
                <a:latin typeface="Aptos Black" panose="020F0502020204030204" pitchFamily="34" charset="0"/>
              </a:rPr>
              <a:t>ACHIEVEMENTS 2025/26</a:t>
            </a:r>
          </a:p>
        </p:txBody>
      </p:sp>
      <p:sp>
        <p:nvSpPr>
          <p:cNvPr id="2" name="TextBox 1">
            <a:extLst>
              <a:ext uri="{FF2B5EF4-FFF2-40B4-BE49-F238E27FC236}">
                <a16:creationId xmlns:a16="http://schemas.microsoft.com/office/drawing/2014/main" id="{28C8974F-4F12-810E-EE71-81D7AC50E3A2}"/>
              </a:ext>
            </a:extLst>
          </p:cNvPr>
          <p:cNvSpPr txBox="1"/>
          <p:nvPr/>
        </p:nvSpPr>
        <p:spPr>
          <a:xfrm>
            <a:off x="344487" y="661855"/>
            <a:ext cx="9217024" cy="444353"/>
          </a:xfrm>
          <a:prstGeom prst="rect">
            <a:avLst/>
          </a:prstGeom>
          <a:noFill/>
        </p:spPr>
        <p:txBody>
          <a:bodyPr wrap="square" lIns="74295" tIns="37148" rIns="74295" bIns="37148" rtlCol="0" anchor="t">
            <a:spAutoFit/>
          </a:bodyPr>
          <a:lstStyle/>
          <a:p>
            <a:pPr algn="just" defTabSz="371475"/>
            <a:r>
              <a:rPr lang="en-GB" sz="1200" dirty="0"/>
              <a:t>Over the last 12 months our staff have consistently strived to improve services and deliver the best quality care to every patient.  They have had many successes locally, regionally and nationally:</a:t>
            </a:r>
          </a:p>
        </p:txBody>
      </p:sp>
      <p:sp>
        <p:nvSpPr>
          <p:cNvPr id="10" name="Rectangle 9">
            <a:extLst>
              <a:ext uri="{FF2B5EF4-FFF2-40B4-BE49-F238E27FC236}">
                <a16:creationId xmlns:a16="http://schemas.microsoft.com/office/drawing/2014/main" id="{8F9BBC5B-4F69-17BF-E7A7-672878E5A5EE}"/>
              </a:ext>
            </a:extLst>
          </p:cNvPr>
          <p:cNvSpPr/>
          <p:nvPr/>
        </p:nvSpPr>
        <p:spPr>
          <a:xfrm>
            <a:off x="3856218" y="1114918"/>
            <a:ext cx="5668782" cy="3840260"/>
          </a:xfrm>
          <a:prstGeom prst="rect">
            <a:avLst/>
          </a:prstGeom>
          <a:solidFill>
            <a:srgbClr val="CAEE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F72F7F54-AE43-77CF-0A59-7CE352E05EE7}"/>
              </a:ext>
            </a:extLst>
          </p:cNvPr>
          <p:cNvSpPr txBox="1"/>
          <p:nvPr/>
        </p:nvSpPr>
        <p:spPr>
          <a:xfrm>
            <a:off x="3856218" y="1076823"/>
            <a:ext cx="5668782" cy="3953006"/>
          </a:xfrm>
          <a:prstGeom prst="rect">
            <a:avLst/>
          </a:prstGeom>
          <a:noFill/>
        </p:spPr>
        <p:txBody>
          <a:bodyPr wrap="square" lIns="74295" tIns="37148" rIns="74295" bIns="37148" anchor="t">
            <a:spAutoFit/>
          </a:bodyPr>
          <a:lstStyle/>
          <a:p>
            <a:pPr defTabSz="371475">
              <a:defRPr/>
            </a:pPr>
            <a:r>
              <a:rPr lang="en-GB" sz="1200" b="1" dirty="0">
                <a:solidFill>
                  <a:srgbClr val="0E2841">
                    <a:lumMod val="49000"/>
                    <a:lumOff val="51000"/>
                  </a:srgbClr>
                </a:solidFill>
                <a:ea typeface="Calibri"/>
                <a:cs typeface="Calibri"/>
              </a:rPr>
              <a:t>Care is high quality, safe, efficient and delivers the best possible outcomes for people</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We’ve delivered one of the most significant accelerations in planned care, with waiting lists falling sharply across multiple specialties.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By March 2026, we will have delivered 25,000 extra outpatient appointments, a huge achievement by our clinical teams.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We’ve reduced unnecessary appointments and given patients more control by expanding Patient Initiated Follow Up.</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Demand on Unscheduled Care remains high and our teams are working under intense pressure, but we’re now delivering a better service even on our busiest days than we did before last summer’s changes.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Therapies continue to perform strongly, consistently meeting national targets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launched a Mental Health Transformation Programme to deliver rapid improvements in quality and safety and drive short- to medium-term enhancements across services.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are addressing national and local concerns on maternity and neonatal care following the Independent Review (July 2025); we have set-up our Perinatal Improvement Board and approved our Perinatal Improvement Plan which reflects key recommendations.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reopened Neath Port Talbot Birth Unit and home birth services, improving staffing, training, safety monitoring, and bereavement support.</a:t>
            </a:r>
          </a:p>
        </p:txBody>
      </p:sp>
      <p:sp>
        <p:nvSpPr>
          <p:cNvPr id="9" name="Rectangle 8">
            <a:extLst>
              <a:ext uri="{FF2B5EF4-FFF2-40B4-BE49-F238E27FC236}">
                <a16:creationId xmlns:a16="http://schemas.microsoft.com/office/drawing/2014/main" id="{FC7C4BA0-D2F5-8726-8593-F47653316BB6}"/>
              </a:ext>
            </a:extLst>
          </p:cNvPr>
          <p:cNvSpPr/>
          <p:nvPr/>
        </p:nvSpPr>
        <p:spPr>
          <a:xfrm>
            <a:off x="344488" y="1106208"/>
            <a:ext cx="3443742" cy="5389733"/>
          </a:xfrm>
          <a:prstGeom prst="rect">
            <a:avLst/>
          </a:prstGeom>
          <a:solidFill>
            <a:srgbClr val="F1C7C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a:extLst>
              <a:ext uri="{FF2B5EF4-FFF2-40B4-BE49-F238E27FC236}">
                <a16:creationId xmlns:a16="http://schemas.microsoft.com/office/drawing/2014/main" id="{E2B507CB-8101-52A1-0755-300D458E5177}"/>
              </a:ext>
            </a:extLst>
          </p:cNvPr>
          <p:cNvSpPr txBox="1"/>
          <p:nvPr/>
        </p:nvSpPr>
        <p:spPr>
          <a:xfrm>
            <a:off x="325392" y="1102952"/>
            <a:ext cx="3478576" cy="5615000"/>
          </a:xfrm>
          <a:prstGeom prst="rect">
            <a:avLst/>
          </a:prstGeom>
          <a:noFill/>
        </p:spPr>
        <p:txBody>
          <a:bodyPr wrap="square" lIns="74295" tIns="37148" rIns="74295" bIns="37148" anchor="t">
            <a:spAutoFit/>
          </a:bodyPr>
          <a:lstStyle/>
          <a:p>
            <a:pPr defTabSz="371475">
              <a:defRPr/>
            </a:pPr>
            <a:r>
              <a:rPr lang="en-GB" sz="1200" b="1" dirty="0">
                <a:solidFill>
                  <a:srgbClr val="C00000"/>
                </a:solidFill>
                <a:ea typeface="Calibri" panose="020F0502020204030204" pitchFamily="34" charset="0"/>
                <a:cs typeface="Calibri" panose="020F0502020204030204" pitchFamily="34" charset="0"/>
              </a:rPr>
              <a:t>People of Swansea Bay live healthier, equitable and more equal and prosperous lives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Our prehabilitation services helped hundreds of patients improve their health while waiting, leading to better surgical outcomes and faster recovery.</a:t>
            </a:r>
            <a:r>
              <a:rPr lang="en-GB" sz="1200" dirty="0">
                <a:solidFill>
                  <a:prstClr val="black"/>
                </a:solidFill>
                <a:latin typeface="Aptos" panose="02110004020202020204"/>
                <a:ea typeface="Verdana"/>
              </a:rPr>
              <a:t>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Our Waiting Well Single Point of Contact team became operational, engaging with outpatients via phone or through digital health assessments.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implemented a multi-faceted vaccination strategy to maximise uptake across staff, eligible cohorts, and vulnerable populations.</a:t>
            </a:r>
          </a:p>
          <a:p>
            <a:pPr marL="147042" indent="-147042" defTabSz="742950">
              <a:buFont typeface="Wingdings" panose="05000000000000000000" pitchFamily="2" charset="2"/>
              <a:buChar char="ü"/>
            </a:pPr>
            <a:r>
              <a:rPr lang="en-GB" sz="1200" dirty="0">
                <a:solidFill>
                  <a:prstClr val="black"/>
                </a:solidFill>
                <a:latin typeface="Aptos" panose="02110004020202020204"/>
              </a:rPr>
              <a:t>The All-Wales Diabetes Prevention Programme is active in all Clusters providing support to people with an increased risk of type 2 diabetes.  </a:t>
            </a:r>
          </a:p>
          <a:p>
            <a:pPr marL="147042" indent="-147042" defTabSz="742950">
              <a:buFont typeface="Wingdings" panose="05000000000000000000" pitchFamily="2" charset="2"/>
              <a:buChar char="ü"/>
            </a:pPr>
            <a:r>
              <a:rPr lang="en-GB" sz="1200" dirty="0">
                <a:solidFill>
                  <a:prstClr val="black"/>
                </a:solidFill>
                <a:latin typeface="Aptos" panose="02110004020202020204"/>
              </a:rPr>
              <a:t>In Spring 2025, we established the Community by Design Programme Board to systematically identify services that can be delivered closer to home. </a:t>
            </a:r>
          </a:p>
          <a:p>
            <a:pPr marL="147042" indent="-147042" defTabSz="742950">
              <a:buFont typeface="Wingdings" panose="05000000000000000000" pitchFamily="2" charset="2"/>
              <a:buChar char="ü"/>
            </a:pPr>
            <a:r>
              <a:rPr lang="en-GB" sz="1200" dirty="0">
                <a:solidFill>
                  <a:prstClr val="black"/>
                </a:solidFill>
                <a:latin typeface="Aptos" panose="02110004020202020204"/>
              </a:rPr>
              <a:t>Integrated ‘Help Me Quit’ (HMQ)smoking cessation services continue to support people in the community  through face-to-face, online, and telephone options. </a:t>
            </a:r>
          </a:p>
          <a:p>
            <a:pPr marL="147042" indent="-147042" defTabSz="742950">
              <a:buFont typeface="Wingdings" panose="05000000000000000000" pitchFamily="2" charset="2"/>
              <a:buChar char="ü"/>
            </a:pPr>
            <a:r>
              <a:rPr lang="en-GB" sz="1200" dirty="0">
                <a:solidFill>
                  <a:prstClr val="black"/>
                </a:solidFill>
                <a:latin typeface="Aptos" panose="02110004020202020204"/>
              </a:rPr>
              <a:t>We are working with Hywel Dda to deliver a collaborative population health approach that scales proven practices and drives sustainable change to improve health equity across the region.</a:t>
            </a:r>
          </a:p>
        </p:txBody>
      </p:sp>
      <p:sp>
        <p:nvSpPr>
          <p:cNvPr id="11" name="Rectangle 10">
            <a:extLst>
              <a:ext uri="{FF2B5EF4-FFF2-40B4-BE49-F238E27FC236}">
                <a16:creationId xmlns:a16="http://schemas.microsoft.com/office/drawing/2014/main" id="{D88FDE16-D4B8-76FE-4301-C5CCD5ED4D80}"/>
              </a:ext>
            </a:extLst>
          </p:cNvPr>
          <p:cNvSpPr/>
          <p:nvPr/>
        </p:nvSpPr>
        <p:spPr>
          <a:xfrm>
            <a:off x="3856218" y="5029830"/>
            <a:ext cx="5668782" cy="1466112"/>
          </a:xfrm>
          <a:prstGeom prst="rect">
            <a:avLst/>
          </a:prstGeom>
          <a:solidFill>
            <a:srgbClr val="D9F2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DEA77885-4FF9-E05E-F741-D360FD26A18A}"/>
              </a:ext>
            </a:extLst>
          </p:cNvPr>
          <p:cNvSpPr txBox="1"/>
          <p:nvPr/>
        </p:nvSpPr>
        <p:spPr>
          <a:xfrm>
            <a:off x="3856218" y="4986566"/>
            <a:ext cx="5705294" cy="1552349"/>
          </a:xfrm>
          <a:prstGeom prst="rect">
            <a:avLst/>
          </a:prstGeom>
          <a:noFill/>
        </p:spPr>
        <p:txBody>
          <a:bodyPr wrap="square" lIns="74295" tIns="37148" rIns="74295" bIns="37148" anchor="t">
            <a:spAutoFit/>
          </a:bodyPr>
          <a:lstStyle/>
          <a:p>
            <a:pPr defTabSz="742918">
              <a:defRPr/>
            </a:pPr>
            <a:r>
              <a:rPr lang="en-GB" sz="1200" b="1" dirty="0">
                <a:solidFill>
                  <a:srgbClr val="00BC62"/>
                </a:solidFill>
                <a:ea typeface="Calibri"/>
                <a:cs typeface="Calibri"/>
              </a:rPr>
              <a:t>The Health Board is a resilient, financially sustainable and responsible organisation</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have strengthened governance and accountability from Board to frontline services; including our organisational strategy refresh, a comprehensive review of Board and committee governance, development of our performance and accountability framework, and enhanced financial governance and planning.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have implemented strong vacancy control measures and improved levels of variable pay and reduced use of agency. </a:t>
            </a:r>
          </a:p>
        </p:txBody>
      </p:sp>
      <p:sp>
        <p:nvSpPr>
          <p:cNvPr id="3" name="Slide Number Placeholder 4">
            <a:extLst>
              <a:ext uri="{FF2B5EF4-FFF2-40B4-BE49-F238E27FC236}">
                <a16:creationId xmlns:a16="http://schemas.microsoft.com/office/drawing/2014/main" id="{0C49A1EE-EA4E-9DD9-80B8-AC16799CACAF}"/>
              </a:ext>
            </a:extLst>
          </p:cNvPr>
          <p:cNvSpPr>
            <a:spLocks noGrp="1"/>
          </p:cNvSpPr>
          <p:nvPr>
            <p:ph type="sldNum" sz="quarter" idx="12"/>
          </p:nvPr>
        </p:nvSpPr>
        <p:spPr>
          <a:xfrm>
            <a:off x="6996113" y="6356353"/>
            <a:ext cx="2228850" cy="365125"/>
          </a:xfrm>
        </p:spPr>
        <p:txBody>
          <a:bodyPr/>
          <a:lstStyle/>
          <a:p>
            <a:r>
              <a:rPr lang="en-GB" dirty="0"/>
              <a:t>5</a:t>
            </a:r>
          </a:p>
        </p:txBody>
      </p:sp>
    </p:spTree>
    <p:extLst>
      <p:ext uri="{BB962C8B-B14F-4D97-AF65-F5344CB8AC3E}">
        <p14:creationId xmlns:p14="http://schemas.microsoft.com/office/powerpoint/2010/main" val="35608339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5EF4923-1BE3-363A-F6AC-2147C44E3DD4}"/>
              </a:ext>
            </a:extLst>
          </p:cNvPr>
          <p:cNvPicPr>
            <a:picLocks noChangeAspect="1"/>
          </p:cNvPicPr>
          <p:nvPr/>
        </p:nvPicPr>
        <p:blipFill>
          <a:blip r:embed="rId3">
            <a:alphaModFix amt="20000"/>
            <a:lum bright="40000" contrast="-40000"/>
          </a:blip>
          <a:srcRect l="39228" t="58256" r="-2"/>
          <a:stretch/>
        </p:blipFill>
        <p:spPr>
          <a:xfrm rot="10800000">
            <a:off x="3136831" y="3074943"/>
            <a:ext cx="6769167" cy="3795760"/>
          </a:xfrm>
          <a:prstGeom prst="rect">
            <a:avLst/>
          </a:prstGeom>
        </p:spPr>
      </p:pic>
      <p:sp>
        <p:nvSpPr>
          <p:cNvPr id="4" name="Slide Number Placeholder 3">
            <a:extLst>
              <a:ext uri="{FF2B5EF4-FFF2-40B4-BE49-F238E27FC236}">
                <a16:creationId xmlns:a16="http://schemas.microsoft.com/office/drawing/2014/main" id="{7D8E8521-CC37-F038-2714-B32A0B8F98E0}"/>
              </a:ext>
            </a:extLst>
          </p:cNvPr>
          <p:cNvSpPr>
            <a:spLocks noGrp="1"/>
          </p:cNvSpPr>
          <p:nvPr>
            <p:ph type="sldNum" sz="quarter" idx="12"/>
          </p:nvPr>
        </p:nvSpPr>
        <p:spPr/>
        <p:txBody>
          <a:bodyPr/>
          <a:lstStyle/>
          <a:p>
            <a:fld id="{1B571774-39BD-4D3C-8315-35C0B43D4F9A}" type="slidenum">
              <a:rPr lang="en-GB" smtClean="0"/>
              <a:t>41</a:t>
            </a:fld>
            <a:endParaRPr lang="en-GB" dirty="0"/>
          </a:p>
        </p:txBody>
      </p:sp>
      <p:sp>
        <p:nvSpPr>
          <p:cNvPr id="2" name="TextBox 1">
            <a:extLst>
              <a:ext uri="{FF2B5EF4-FFF2-40B4-BE49-F238E27FC236}">
                <a16:creationId xmlns:a16="http://schemas.microsoft.com/office/drawing/2014/main" id="{E7E0FF8C-8687-0EF5-02C7-0DC21F506EA8}"/>
              </a:ext>
            </a:extLst>
          </p:cNvPr>
          <p:cNvSpPr txBox="1"/>
          <p:nvPr/>
        </p:nvSpPr>
        <p:spPr>
          <a:xfrm>
            <a:off x="358843" y="220879"/>
            <a:ext cx="4953000" cy="369332"/>
          </a:xfrm>
          <a:prstGeom prst="rect">
            <a:avLst/>
          </a:prstGeom>
          <a:noFill/>
        </p:spPr>
        <p:txBody>
          <a:bodyPr wrap="square">
            <a:spAutoFit/>
          </a:bodyPr>
          <a:lstStyle/>
          <a:p>
            <a:pPr algn="just" fontAlgn="base">
              <a:defRPr/>
            </a:pPr>
            <a:r>
              <a:rPr lang="en-GB" b="1" dirty="0">
                <a:solidFill>
                  <a:srgbClr val="834AAD"/>
                </a:solidFill>
                <a:latin typeface="Aptos Black"/>
              </a:rPr>
              <a:t>PLANNING APPROACH</a:t>
            </a:r>
          </a:p>
        </p:txBody>
      </p:sp>
      <p:graphicFrame>
        <p:nvGraphicFramePr>
          <p:cNvPr id="6" name="Table 5">
            <a:extLst>
              <a:ext uri="{FF2B5EF4-FFF2-40B4-BE49-F238E27FC236}">
                <a16:creationId xmlns:a16="http://schemas.microsoft.com/office/drawing/2014/main" id="{1603CA8A-7F05-B43F-7551-DDAD51092658}"/>
              </a:ext>
            </a:extLst>
          </p:cNvPr>
          <p:cNvGraphicFramePr>
            <a:graphicFrameLocks noGrp="1"/>
          </p:cNvGraphicFramePr>
          <p:nvPr>
            <p:extLst>
              <p:ext uri="{D42A27DB-BD31-4B8C-83A1-F6EECF244321}">
                <p14:modId xmlns:p14="http://schemas.microsoft.com/office/powerpoint/2010/main" val="3920656876"/>
              </p:ext>
            </p:extLst>
          </p:nvPr>
        </p:nvGraphicFramePr>
        <p:xfrm>
          <a:off x="377225" y="4181302"/>
          <a:ext cx="8893154" cy="426920"/>
        </p:xfrm>
        <a:graphic>
          <a:graphicData uri="http://schemas.openxmlformats.org/drawingml/2006/table">
            <a:tbl>
              <a:tblPr firstRow="1" firstCol="1" bandRow="1"/>
              <a:tblGrid>
                <a:gridCol w="5403809">
                  <a:extLst>
                    <a:ext uri="{9D8B030D-6E8A-4147-A177-3AD203B41FA5}">
                      <a16:colId xmlns:a16="http://schemas.microsoft.com/office/drawing/2014/main" val="2802237039"/>
                    </a:ext>
                  </a:extLst>
                </a:gridCol>
                <a:gridCol w="350874">
                  <a:extLst>
                    <a:ext uri="{9D8B030D-6E8A-4147-A177-3AD203B41FA5}">
                      <a16:colId xmlns:a16="http://schemas.microsoft.com/office/drawing/2014/main" val="2594538714"/>
                    </a:ext>
                  </a:extLst>
                </a:gridCol>
                <a:gridCol w="3138471">
                  <a:extLst>
                    <a:ext uri="{9D8B030D-6E8A-4147-A177-3AD203B41FA5}">
                      <a16:colId xmlns:a16="http://schemas.microsoft.com/office/drawing/2014/main" val="1970287670"/>
                    </a:ext>
                  </a:extLst>
                </a:gridCol>
              </a:tblGrid>
              <a:tr h="213460">
                <a:tc rowSpan="2">
                  <a:txBody>
                    <a:bodyPr/>
                    <a:lstStyle/>
                    <a:p>
                      <a:pPr marL="0" marR="0" lvl="0" indent="0" algn="l" defTabSz="685772" rtl="0" eaLnBrk="1" fontAlgn="auto" latinLnBrk="0" hangingPunct="1">
                        <a:lnSpc>
                          <a:spcPct val="115000"/>
                        </a:lnSpc>
                        <a:spcBef>
                          <a:spcPts val="0"/>
                        </a:spcBef>
                        <a:spcAft>
                          <a:spcPts val="800"/>
                        </a:spcAft>
                        <a:buClrTx/>
                        <a:buSzTx/>
                        <a:buFontTx/>
                        <a:buNone/>
                        <a:tabLst/>
                        <a:defRPr/>
                      </a:pPr>
                      <a:r>
                        <a:rPr lang="en-GB" sz="1200" b="1" dirty="0">
                          <a:ea typeface="Verdana"/>
                        </a:rPr>
                        <a:t>Where schemes support delivery of WG Enabling Actions or Delivery Expectations these are also indicated:</a:t>
                      </a:r>
                      <a:endParaRPr lang="en-GB" sz="1200" b="1" dirty="0"/>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c>
                  <a:txBody>
                    <a:bodyPr/>
                    <a:lstStyle/>
                    <a:p>
                      <a:pPr>
                        <a:lnSpc>
                          <a:spcPct val="115000"/>
                        </a:lnSpc>
                        <a:spcAft>
                          <a:spcPts val="800"/>
                        </a:spcAft>
                        <a:buNone/>
                      </a:pPr>
                      <a:endParaRPr lang="en-GB" sz="1200" b="1" i="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a:lnSpc>
                          <a:spcPct val="115000"/>
                        </a:lnSpc>
                        <a:spcAft>
                          <a:spcPts val="800"/>
                        </a:spcAft>
                        <a:buNone/>
                      </a:pPr>
                      <a:r>
                        <a:rPr lang="en-GB" sz="1200" b="1" kern="100" dirty="0">
                          <a:effectLst/>
                          <a:latin typeface="Aptos" panose="020B0004020202020204" pitchFamily="34" charset="0"/>
                          <a:ea typeface="Aptos" panose="020B0004020202020204" pitchFamily="34" charset="0"/>
                          <a:cs typeface="Times New Roman" panose="02020603050405020304" pitchFamily="18" charset="0"/>
                        </a:rPr>
                        <a:t>Addresses Delivery Expectations 26/27</a:t>
                      </a:r>
                    </a:p>
                  </a:txBody>
                  <a:tcPr marL="68580" marR="68580"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3395980113"/>
                  </a:ext>
                </a:extLst>
              </a:tr>
              <a:tr h="213460">
                <a:tc vMerge="1">
                  <a:txBody>
                    <a:bodyPr/>
                    <a:lstStyle/>
                    <a:p>
                      <a:pPr>
                        <a:lnSpc>
                          <a:spcPct val="115000"/>
                        </a:lnSpc>
                        <a:spcAft>
                          <a:spcPts val="800"/>
                        </a:spcAft>
                        <a:buNone/>
                      </a:pPr>
                      <a:endParaRPr lang="en-GB" sz="1200" i="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C"/>
                    </a:solidFill>
                  </a:tcPr>
                </a:tc>
                <a:tc>
                  <a:txBody>
                    <a:bodyPr/>
                    <a:lstStyle/>
                    <a:p>
                      <a:pPr>
                        <a:lnSpc>
                          <a:spcPct val="115000"/>
                        </a:lnSpc>
                        <a:spcAft>
                          <a:spcPts val="800"/>
                        </a:spcAft>
                        <a:buNone/>
                      </a:pPr>
                      <a:endParaRPr lang="en-GB" sz="1200" b="1" i="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nSpc>
                          <a:spcPct val="115000"/>
                        </a:lnSpc>
                        <a:spcAft>
                          <a:spcPts val="800"/>
                        </a:spcAft>
                        <a:buNone/>
                      </a:pPr>
                      <a:r>
                        <a:rPr lang="en-GB" sz="1200" b="1" kern="100" dirty="0">
                          <a:effectLst/>
                          <a:latin typeface="Aptos" panose="020B0004020202020204" pitchFamily="34" charset="0"/>
                          <a:ea typeface="Aptos" panose="020B0004020202020204" pitchFamily="34" charset="0"/>
                          <a:cs typeface="Times New Roman" panose="02020603050405020304" pitchFamily="18" charset="0"/>
                        </a:rPr>
                        <a:t>Addresses Enabling Actions 26/27</a:t>
                      </a:r>
                    </a:p>
                  </a:txBody>
                  <a:tcPr marL="68580" marR="68580"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3724392199"/>
                  </a:ext>
                </a:extLst>
              </a:tr>
            </a:tbl>
          </a:graphicData>
        </a:graphic>
      </p:graphicFrame>
      <p:sp>
        <p:nvSpPr>
          <p:cNvPr id="10" name="TextBox 9">
            <a:extLst>
              <a:ext uri="{FF2B5EF4-FFF2-40B4-BE49-F238E27FC236}">
                <a16:creationId xmlns:a16="http://schemas.microsoft.com/office/drawing/2014/main" id="{DB709874-4E89-D126-D22E-D5D7F8D143F9}"/>
              </a:ext>
            </a:extLst>
          </p:cNvPr>
          <p:cNvSpPr txBox="1"/>
          <p:nvPr/>
        </p:nvSpPr>
        <p:spPr>
          <a:xfrm>
            <a:off x="358843" y="533991"/>
            <a:ext cx="9199338" cy="1461939"/>
          </a:xfrm>
          <a:prstGeom prst="rect">
            <a:avLst/>
          </a:prstGeom>
          <a:noFill/>
        </p:spPr>
        <p:txBody>
          <a:bodyPr wrap="square">
            <a:spAutoFit/>
          </a:bodyPr>
          <a:lstStyle/>
          <a:p>
            <a:pPr>
              <a:spcAft>
                <a:spcPts val="600"/>
              </a:spcAft>
            </a:pPr>
            <a:r>
              <a:rPr lang="en-GB" sz="1200" dirty="0">
                <a:ea typeface="Verdana"/>
              </a:rPr>
              <a:t>This Annual Plan for 2026/27 is set in a three-year context that enables us to develop our strategic direction while focussing on our immediate priorities that will establish the foundations for success. This section is divided into 'system areas'; Primary and Community Care, Urgent and Emergency Care, Planned Care and Cancer, Mental Health, Learning Disabilities, Women’s Health, Babies, Children &amp; Young People and Population Health &amp; Prevention. For each we have set out an overview that describes the key schemes and impacts of including financial implications, performance and achieving national targets (indicated by Confidence Assessments: </a:t>
            </a:r>
            <a:r>
              <a:rPr lang="en-GB" sz="1200" dirty="0">
                <a:solidFill>
                  <a:srgbClr val="C00000"/>
                </a:solidFill>
                <a:ea typeface="Verdana"/>
              </a:rPr>
              <a:t>Red</a:t>
            </a:r>
            <a:r>
              <a:rPr lang="en-GB" sz="1200" dirty="0">
                <a:solidFill>
                  <a:srgbClr val="FF0000"/>
                </a:solidFill>
                <a:ea typeface="Verdana"/>
              </a:rPr>
              <a:t> </a:t>
            </a:r>
            <a:r>
              <a:rPr lang="en-GB" sz="1200" dirty="0">
                <a:ea typeface="Verdana"/>
              </a:rPr>
              <a:t>– No Improvement towards target; </a:t>
            </a:r>
            <a:r>
              <a:rPr lang="en-GB" sz="1200" dirty="0">
                <a:solidFill>
                  <a:schemeClr val="accent2"/>
                </a:solidFill>
                <a:ea typeface="Verdana"/>
              </a:rPr>
              <a:t>Amber –</a:t>
            </a:r>
            <a:r>
              <a:rPr lang="en-GB" sz="1200" dirty="0">
                <a:ea typeface="Verdana"/>
              </a:rPr>
              <a:t> Improvement towards target; </a:t>
            </a:r>
            <a:r>
              <a:rPr lang="en-GB" sz="1200" dirty="0">
                <a:solidFill>
                  <a:srgbClr val="00B050"/>
                </a:solidFill>
                <a:ea typeface="Verdana"/>
              </a:rPr>
              <a:t>Green</a:t>
            </a:r>
            <a:r>
              <a:rPr lang="en-GB" sz="1200" dirty="0">
                <a:ea typeface="Verdana"/>
              </a:rPr>
              <a:t> – Meets target)  </a:t>
            </a:r>
          </a:p>
          <a:p>
            <a:pPr marL="0" indent="0">
              <a:spcAft>
                <a:spcPts val="600"/>
              </a:spcAft>
              <a:buNone/>
            </a:pPr>
            <a:r>
              <a:rPr lang="en-GB" sz="1200" dirty="0">
                <a:ea typeface="Calibri" panose="020F0502020204030204" pitchFamily="34" charset="0"/>
                <a:cs typeface="Arial" panose="020B0604020202020204" pitchFamily="34" charset="0"/>
              </a:rPr>
              <a:t>The 26/27 delivery plans comprise three main components:</a:t>
            </a:r>
          </a:p>
        </p:txBody>
      </p:sp>
      <p:sp>
        <p:nvSpPr>
          <p:cNvPr id="11" name="TextBox 10">
            <a:extLst>
              <a:ext uri="{FF2B5EF4-FFF2-40B4-BE49-F238E27FC236}">
                <a16:creationId xmlns:a16="http://schemas.microsoft.com/office/drawing/2014/main" id="{9B81ED6D-9DC0-61BD-3CA8-3778811EDF1B}"/>
              </a:ext>
            </a:extLst>
          </p:cNvPr>
          <p:cNvSpPr txBox="1"/>
          <p:nvPr/>
        </p:nvSpPr>
        <p:spPr>
          <a:xfrm>
            <a:off x="358843" y="3896267"/>
            <a:ext cx="9077264" cy="276999"/>
          </a:xfrm>
          <a:prstGeom prst="rect">
            <a:avLst/>
          </a:prstGeom>
          <a:noFill/>
        </p:spPr>
        <p:txBody>
          <a:bodyPr wrap="square">
            <a:spAutoFit/>
          </a:bodyPr>
          <a:lstStyle/>
          <a:p>
            <a:pPr>
              <a:spcAft>
                <a:spcPts val="600"/>
              </a:spcAft>
            </a:pPr>
            <a:r>
              <a:rPr lang="en-GB" sz="1200" dirty="0">
                <a:ea typeface="Verdana"/>
              </a:rPr>
              <a:t>We have also indicated the key risks and dependencies of the schemes. </a:t>
            </a:r>
          </a:p>
        </p:txBody>
      </p:sp>
      <p:pic>
        <p:nvPicPr>
          <p:cNvPr id="9" name="Picture 8">
            <a:extLst>
              <a:ext uri="{FF2B5EF4-FFF2-40B4-BE49-F238E27FC236}">
                <a16:creationId xmlns:a16="http://schemas.microsoft.com/office/drawing/2014/main" id="{AA93F561-243E-C3EF-4580-A3E47965372A}"/>
              </a:ext>
            </a:extLst>
          </p:cNvPr>
          <p:cNvPicPr>
            <a:picLocks/>
          </p:cNvPicPr>
          <p:nvPr/>
        </p:nvPicPr>
        <p:blipFill>
          <a:blip r:embed="rId4"/>
          <a:stretch>
            <a:fillRect/>
          </a:stretch>
        </p:blipFill>
        <p:spPr>
          <a:xfrm>
            <a:off x="681037" y="5092617"/>
            <a:ext cx="1980000" cy="1440000"/>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49E71880-B303-7ACC-3A18-8893F7B8DFF8}"/>
              </a:ext>
            </a:extLst>
          </p:cNvPr>
          <p:cNvPicPr>
            <a:picLocks/>
          </p:cNvPicPr>
          <p:nvPr/>
        </p:nvPicPr>
        <p:blipFill>
          <a:blip r:embed="rId5"/>
          <a:stretch>
            <a:fillRect/>
          </a:stretch>
        </p:blipFill>
        <p:spPr>
          <a:xfrm>
            <a:off x="3871371" y="5092617"/>
            <a:ext cx="1980000" cy="1440000"/>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DAFC7114-94D9-DAD6-39F0-428A0D5428CF}"/>
              </a:ext>
            </a:extLst>
          </p:cNvPr>
          <p:cNvPicPr>
            <a:picLocks/>
          </p:cNvPicPr>
          <p:nvPr/>
        </p:nvPicPr>
        <p:blipFill>
          <a:blip r:embed="rId6"/>
          <a:stretch>
            <a:fillRect/>
          </a:stretch>
        </p:blipFill>
        <p:spPr>
          <a:xfrm>
            <a:off x="7120538" y="5092617"/>
            <a:ext cx="1980000" cy="1440000"/>
          </a:xfrm>
          <a:prstGeom prst="rect">
            <a:avLst/>
          </a:prstGeom>
          <a:effectLst>
            <a:outerShdw blurRad="63500" sx="102000" sy="102000" algn="ctr" rotWithShape="0">
              <a:prstClr val="black">
                <a:alpha val="40000"/>
              </a:prstClr>
            </a:outerShdw>
          </a:effectLst>
        </p:spPr>
      </p:pic>
      <p:graphicFrame>
        <p:nvGraphicFramePr>
          <p:cNvPr id="16" name="Table 15">
            <a:extLst>
              <a:ext uri="{FF2B5EF4-FFF2-40B4-BE49-F238E27FC236}">
                <a16:creationId xmlns:a16="http://schemas.microsoft.com/office/drawing/2014/main" id="{401E69CF-A5F2-602C-A231-29E5993D9971}"/>
              </a:ext>
            </a:extLst>
          </p:cNvPr>
          <p:cNvGraphicFramePr>
            <a:graphicFrameLocks noGrp="1"/>
          </p:cNvGraphicFramePr>
          <p:nvPr>
            <p:extLst>
              <p:ext uri="{D42A27DB-BD31-4B8C-83A1-F6EECF244321}">
                <p14:modId xmlns:p14="http://schemas.microsoft.com/office/powerpoint/2010/main" val="1188516036"/>
              </p:ext>
            </p:extLst>
          </p:nvPr>
        </p:nvGraphicFramePr>
        <p:xfrm>
          <a:off x="399826" y="2001613"/>
          <a:ext cx="8923090" cy="1920240"/>
        </p:xfrm>
        <a:graphic>
          <a:graphicData uri="http://schemas.openxmlformats.org/drawingml/2006/table">
            <a:tbl>
              <a:tblPr firstRow="1" bandRow="1">
                <a:tableStyleId>{5C22544A-7EE6-4342-B048-85BDC9FD1C3A}</a:tableStyleId>
              </a:tblPr>
              <a:tblGrid>
                <a:gridCol w="360339">
                  <a:extLst>
                    <a:ext uri="{9D8B030D-6E8A-4147-A177-3AD203B41FA5}">
                      <a16:colId xmlns:a16="http://schemas.microsoft.com/office/drawing/2014/main" val="4048909648"/>
                    </a:ext>
                  </a:extLst>
                </a:gridCol>
                <a:gridCol w="6301671">
                  <a:extLst>
                    <a:ext uri="{9D8B030D-6E8A-4147-A177-3AD203B41FA5}">
                      <a16:colId xmlns:a16="http://schemas.microsoft.com/office/drawing/2014/main" val="3920785815"/>
                    </a:ext>
                  </a:extLst>
                </a:gridCol>
                <a:gridCol w="2261080">
                  <a:extLst>
                    <a:ext uri="{9D8B030D-6E8A-4147-A177-3AD203B41FA5}">
                      <a16:colId xmlns:a16="http://schemas.microsoft.com/office/drawing/2014/main" val="3944328603"/>
                    </a:ext>
                  </a:extLst>
                </a:gridCol>
              </a:tblGrid>
              <a:tr h="370840">
                <a:tc>
                  <a:txBody>
                    <a:bodyPr/>
                    <a:lstStyle/>
                    <a:p>
                      <a:pPr marL="0" indent="0" algn="ctr">
                        <a:buFont typeface="Arial" panose="020B0604020202020204" pitchFamily="34" charset="0"/>
                        <a:buNone/>
                      </a:pPr>
                      <a:r>
                        <a:rPr lang="en-GB" sz="1200" b="1" dirty="0">
                          <a:solidFill>
                            <a:schemeClr val="tx1"/>
                          </a:solidFill>
                        </a:rPr>
                        <a:t>1.</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AEDFB"/>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chemeClr val="tx1"/>
                          </a:solidFill>
                          <a:ea typeface="Calibri" panose="020F0502020204030204" pitchFamily="34" charset="0"/>
                          <a:cs typeface="Arial" panose="020B0604020202020204" pitchFamily="34" charset="0"/>
                        </a:rPr>
                        <a:t>Recovery and Sustainability Schemes : These schemes are the priority schemes identified and developed in response to the Drivers of the Deficit work. They are explicitly linked to the delivery of financial savings.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AEDFB"/>
                    </a:solidFill>
                  </a:tcPr>
                </a:tc>
                <a:tc>
                  <a:txBody>
                    <a:bodyPr/>
                    <a:lstStyle/>
                    <a:p>
                      <a:r>
                        <a:rPr lang="en-GB" sz="1100" b="0" dirty="0">
                          <a:solidFill>
                            <a:schemeClr val="tx1"/>
                          </a:solidFill>
                        </a:rPr>
                        <a:t>These schemes are in blue</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AEDFB"/>
                    </a:solidFill>
                  </a:tcPr>
                </a:tc>
                <a:extLst>
                  <a:ext uri="{0D108BD9-81ED-4DB2-BD59-A6C34878D82A}">
                    <a16:rowId xmlns:a16="http://schemas.microsoft.com/office/drawing/2014/main" val="2044006777"/>
                  </a:ext>
                </a:extLst>
              </a:tr>
              <a:tr h="370840">
                <a:tc>
                  <a:txBody>
                    <a:bodyPr/>
                    <a:lstStyle/>
                    <a:p>
                      <a:pPr marL="0" lvl="0" indent="-1" algn="ctr">
                        <a:spcAft>
                          <a:spcPts val="600"/>
                        </a:spcAft>
                        <a:buFont typeface="Arial" panose="020B0604020202020204" pitchFamily="34" charset="0"/>
                        <a:buNone/>
                      </a:pPr>
                      <a:r>
                        <a:rPr lang="en-GB" sz="1200" b="1" dirty="0">
                          <a:solidFill>
                            <a:schemeClr val="tx1"/>
                          </a:solidFill>
                          <a:ea typeface="Calibri" panose="020F0502020204030204" pitchFamily="34" charset="0"/>
                          <a:cs typeface="Arial" panose="020B0604020202020204" pitchFamily="34" charset="0"/>
                        </a:rPr>
                        <a:t>2.</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BE3D6"/>
                    </a:solidFill>
                  </a:tcPr>
                </a:tc>
                <a:tc>
                  <a:txBody>
                    <a:bodyPr/>
                    <a:lstStyle/>
                    <a:p>
                      <a:pPr marL="0" lvl="0" indent="-1" algn="l">
                        <a:spcAft>
                          <a:spcPts val="600"/>
                        </a:spcAft>
                        <a:buFont typeface="Arial" panose="020B0604020202020204" pitchFamily="34" charset="0"/>
                        <a:buNone/>
                      </a:pPr>
                      <a:r>
                        <a:rPr lang="en-GB" sz="1200" b="1" dirty="0">
                          <a:solidFill>
                            <a:schemeClr val="tx1"/>
                          </a:solidFill>
                          <a:ea typeface="Calibri" panose="020F0502020204030204" pitchFamily="34" charset="0"/>
                          <a:cs typeface="Arial" panose="020B0604020202020204" pitchFamily="34" charset="0"/>
                        </a:rPr>
                        <a:t>System Enablers and Improvement: These schemes have been developed to support system transformation nationally mandated programmes Cabinet Secretary Enabling Actions and enabling priorities. These schemes will also enable the delivery of the Recovery and Sustainability schemes.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BE3D6"/>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0" dirty="0">
                          <a:solidFill>
                            <a:schemeClr val="tx1"/>
                          </a:solidFill>
                        </a:rPr>
                        <a:t>These schemes are in orange</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BE3D6"/>
                    </a:solidFill>
                  </a:tcPr>
                </a:tc>
                <a:extLst>
                  <a:ext uri="{0D108BD9-81ED-4DB2-BD59-A6C34878D82A}">
                    <a16:rowId xmlns:a16="http://schemas.microsoft.com/office/drawing/2014/main" val="2462530966"/>
                  </a:ext>
                </a:extLst>
              </a:tr>
              <a:tr h="370840">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chemeClr val="tx1"/>
                          </a:solidFill>
                          <a:ea typeface="Calibri" panose="020F0502020204030204" pitchFamily="34" charset="0"/>
                          <a:cs typeface="Arial" panose="020B0604020202020204" pitchFamily="34" charset="0"/>
                        </a:rPr>
                        <a:t>3.</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2F1C8"/>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dirty="0">
                          <a:solidFill>
                            <a:schemeClr val="tx1"/>
                          </a:solidFill>
                          <a:ea typeface="Calibri" panose="020F0502020204030204" pitchFamily="34" charset="0"/>
                          <a:cs typeface="Arial" panose="020B0604020202020204" pitchFamily="34" charset="0"/>
                        </a:rPr>
                        <a:t>Business as Usual : These actions are in place to ensure we deliver against our business-as-usual commitments.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2F1C8"/>
                    </a:solidFill>
                  </a:tcPr>
                </a:tc>
                <a:tc>
                  <a:txBody>
                    <a:bodyPr/>
                    <a:lstStyle/>
                    <a:p>
                      <a:r>
                        <a:rPr lang="en-GB" sz="1100" b="0" dirty="0">
                          <a:solidFill>
                            <a:schemeClr val="tx1"/>
                          </a:solidFill>
                        </a:rPr>
                        <a:t>These schemes are in green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2F1C8"/>
                    </a:solidFill>
                  </a:tcPr>
                </a:tc>
                <a:extLst>
                  <a:ext uri="{0D108BD9-81ED-4DB2-BD59-A6C34878D82A}">
                    <a16:rowId xmlns:a16="http://schemas.microsoft.com/office/drawing/2014/main" val="2081326928"/>
                  </a:ext>
                </a:extLst>
              </a:tr>
            </a:tbl>
          </a:graphicData>
        </a:graphic>
      </p:graphicFrame>
      <p:sp>
        <p:nvSpPr>
          <p:cNvPr id="18" name="TextBox 17">
            <a:extLst>
              <a:ext uri="{FF2B5EF4-FFF2-40B4-BE49-F238E27FC236}">
                <a16:creationId xmlns:a16="http://schemas.microsoft.com/office/drawing/2014/main" id="{9BCAD316-067F-F9ED-59E4-8AB77F168ED1}"/>
              </a:ext>
            </a:extLst>
          </p:cNvPr>
          <p:cNvSpPr txBox="1"/>
          <p:nvPr/>
        </p:nvSpPr>
        <p:spPr>
          <a:xfrm>
            <a:off x="358843" y="4619587"/>
            <a:ext cx="9113777" cy="461665"/>
          </a:xfrm>
          <a:prstGeom prst="rect">
            <a:avLst/>
          </a:prstGeom>
          <a:noFill/>
        </p:spPr>
        <p:txBody>
          <a:bodyPr wrap="square">
            <a:spAutoFit/>
          </a:bodyPr>
          <a:lstStyle/>
          <a:p>
            <a:pPr>
              <a:spcAft>
                <a:spcPts val="600"/>
              </a:spcAft>
            </a:pPr>
            <a:r>
              <a:rPr lang="en-GB" sz="1200" dirty="0">
                <a:ea typeface="Verdana"/>
                <a:cs typeface="Arial" panose="020B0604020202020204" pitchFamily="34" charset="0"/>
              </a:rPr>
              <a:t>The delivery plan included in this document provide an overview. They are each supported by a more detailed Plan on a Page which where schemes support recovery and sustainability, are in turn supported by detailed PIDs.</a:t>
            </a:r>
            <a:endParaRPr lang="en-GB" sz="1200" dirty="0">
              <a:ea typeface="Calibri" panose="020F0502020204030204" pitchFamily="34" charset="0"/>
              <a:cs typeface="Arial" panose="020B0604020202020204" pitchFamily="34" charset="0"/>
            </a:endParaRPr>
          </a:p>
        </p:txBody>
      </p:sp>
      <p:sp>
        <p:nvSpPr>
          <p:cNvPr id="21" name="Arrow: Chevron 20">
            <a:extLst>
              <a:ext uri="{FF2B5EF4-FFF2-40B4-BE49-F238E27FC236}">
                <a16:creationId xmlns:a16="http://schemas.microsoft.com/office/drawing/2014/main" id="{66F0C40B-811F-A608-8F83-39990645D13E}"/>
              </a:ext>
            </a:extLst>
          </p:cNvPr>
          <p:cNvSpPr/>
          <p:nvPr/>
        </p:nvSpPr>
        <p:spPr>
          <a:xfrm>
            <a:off x="3078239" y="5489685"/>
            <a:ext cx="405347" cy="322932"/>
          </a:xfrm>
          <a:prstGeom prst="chevron">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 name="Arrow: Chevron 21">
            <a:extLst>
              <a:ext uri="{FF2B5EF4-FFF2-40B4-BE49-F238E27FC236}">
                <a16:creationId xmlns:a16="http://schemas.microsoft.com/office/drawing/2014/main" id="{09D37C27-2414-EA04-6198-FF3FD961593A}"/>
              </a:ext>
            </a:extLst>
          </p:cNvPr>
          <p:cNvSpPr/>
          <p:nvPr/>
        </p:nvSpPr>
        <p:spPr>
          <a:xfrm>
            <a:off x="6297990" y="5489685"/>
            <a:ext cx="405347" cy="322932"/>
          </a:xfrm>
          <a:prstGeom prst="chevron">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894876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4BF3CA-53EB-1623-0112-661D6B718994}"/>
            </a:ext>
          </a:extLst>
        </p:cNvPr>
        <p:cNvGrpSpPr/>
        <p:nvPr/>
      </p:nvGrpSpPr>
      <p:grpSpPr>
        <a:xfrm>
          <a:off x="0" y="0"/>
          <a:ext cx="0" cy="0"/>
          <a:chOff x="0" y="0"/>
          <a:chExt cx="0" cy="0"/>
        </a:xfrm>
      </p:grpSpPr>
      <p:sp>
        <p:nvSpPr>
          <p:cNvPr id="12" name="Title 11">
            <a:extLst>
              <a:ext uri="{FF2B5EF4-FFF2-40B4-BE49-F238E27FC236}">
                <a16:creationId xmlns:a16="http://schemas.microsoft.com/office/drawing/2014/main" id="{76F61768-BD4C-C7A6-C185-05CD61297B54}"/>
              </a:ext>
            </a:extLst>
          </p:cNvPr>
          <p:cNvSpPr txBox="1">
            <a:spLocks noGrp="1"/>
          </p:cNvSpPr>
          <p:nvPr>
            <p:ph type="title"/>
          </p:nvPr>
        </p:nvSpPr>
        <p:spPr>
          <a:xfrm>
            <a:off x="344488" y="463941"/>
            <a:ext cx="7567514" cy="343235"/>
          </a:xfrm>
          <a:prstGeom prst="rect">
            <a:avLst/>
          </a:prstGeom>
          <a:noFill/>
        </p:spPr>
        <p:txBody>
          <a:bodyPr wrap="square" rtlCol="0">
            <a:spAutoFit/>
          </a:bodyPr>
          <a:lstStyle/>
          <a:p>
            <a:pPr algn="just" fontAlgn="base"/>
            <a:r>
              <a:rPr lang="en-GB" sz="1800" b="1" dirty="0">
                <a:solidFill>
                  <a:srgbClr val="834AAD"/>
                </a:solidFill>
                <a:latin typeface="Aptos Black"/>
              </a:rPr>
              <a:t>URGENT AND EMERGENCY CARE OVERVIEW</a:t>
            </a:r>
            <a:endParaRPr lang="en-GB" sz="1800" b="1" i="1" dirty="0">
              <a:solidFill>
                <a:srgbClr val="FF0000"/>
              </a:solidFill>
              <a:latin typeface="Aptos Black"/>
            </a:endParaRPr>
          </a:p>
        </p:txBody>
      </p:sp>
      <p:sp>
        <p:nvSpPr>
          <p:cNvPr id="7" name="Rectangle 1">
            <a:extLst>
              <a:ext uri="{FF2B5EF4-FFF2-40B4-BE49-F238E27FC236}">
                <a16:creationId xmlns:a16="http://schemas.microsoft.com/office/drawing/2014/main" id="{0B70C018-44B7-FA2F-4F5A-70ED9DE0B193}"/>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DB19235C-0260-31FC-619F-E7350129D209}"/>
              </a:ext>
            </a:extLst>
          </p:cNvPr>
          <p:cNvGraphicFramePr>
            <a:graphicFrameLocks noGrp="1"/>
          </p:cNvGraphicFramePr>
          <p:nvPr>
            <p:extLst>
              <p:ext uri="{D42A27DB-BD31-4B8C-83A1-F6EECF244321}">
                <p14:modId xmlns:p14="http://schemas.microsoft.com/office/powerpoint/2010/main" val="3893014419"/>
              </p:ext>
            </p:extLst>
          </p:nvPr>
        </p:nvGraphicFramePr>
        <p:xfrm>
          <a:off x="5123058" y="1827519"/>
          <a:ext cx="4438455" cy="2648790"/>
        </p:xfrm>
        <a:graphic>
          <a:graphicData uri="http://schemas.openxmlformats.org/drawingml/2006/table">
            <a:tbl>
              <a:tblPr firstRow="1" bandRow="1">
                <a:tableStyleId>{5C22544A-7EE6-4342-B048-85BDC9FD1C3A}</a:tableStyleId>
              </a:tblPr>
              <a:tblGrid>
                <a:gridCol w="3187868">
                  <a:extLst>
                    <a:ext uri="{9D8B030D-6E8A-4147-A177-3AD203B41FA5}">
                      <a16:colId xmlns:a16="http://schemas.microsoft.com/office/drawing/2014/main" val="2033698406"/>
                    </a:ext>
                  </a:extLst>
                </a:gridCol>
                <a:gridCol w="1250587">
                  <a:extLst>
                    <a:ext uri="{9D8B030D-6E8A-4147-A177-3AD203B41FA5}">
                      <a16:colId xmlns:a16="http://schemas.microsoft.com/office/drawing/2014/main" val="2088640319"/>
                    </a:ext>
                  </a:extLst>
                </a:gridCol>
              </a:tblGrid>
              <a:tr h="347437">
                <a:tc>
                  <a:txBody>
                    <a:bodyPr/>
                    <a:lstStyle/>
                    <a:p>
                      <a:r>
                        <a:rPr lang="en-GB" sz="1200" dirty="0"/>
                        <a:t>Performance Outcomes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pPr algn="ctr"/>
                      <a:r>
                        <a:rPr lang="en-GB" sz="1200" dirty="0"/>
                        <a:t>Confidence assessment</a:t>
                      </a:r>
                    </a:p>
                  </a:txBody>
                  <a:tcPr marL="60365" marR="60365" marT="30183" marB="3018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02436">
                <a:tc>
                  <a:txBody>
                    <a:bodyPr/>
                    <a:lstStyle/>
                    <a:p>
                      <a:r>
                        <a:rPr lang="en-GB" sz="1000" dirty="0">
                          <a:latin typeface="+mn-lt"/>
                        </a:rPr>
                        <a:t>Ensure no ambulance patient handover waits over 45 minutes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GB" sz="1000" i="1" dirty="0">
                          <a:solidFill>
                            <a:schemeClr val="tx1"/>
                          </a:solidFill>
                          <a:latin typeface="+mn-lt"/>
                        </a:rPr>
                        <a:t>0 by Sept 2027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764910532"/>
                  </a:ext>
                </a:extLst>
              </a:tr>
              <a:tr h="492439">
                <a:tc>
                  <a:txBody>
                    <a:bodyPr/>
                    <a:lstStyle/>
                    <a:p>
                      <a:r>
                        <a:rPr lang="en-GB" sz="1000" dirty="0">
                          <a:latin typeface="+mn-lt"/>
                        </a:rPr>
                        <a:t>Ensure no patient spend spends 12 hours or more in all major and minor emergency care facilities from arrival until admission, transfer or discharge.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i="1" dirty="0">
                          <a:solidFill>
                            <a:schemeClr val="tx1"/>
                          </a:solidFill>
                          <a:latin typeface="+mn-lt"/>
                        </a:rPr>
                        <a:t>10% reduction</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529342364"/>
                  </a:ext>
                </a:extLst>
              </a:tr>
              <a:tr h="637440">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dirty="0">
                          <a:latin typeface="+mn-lt"/>
                        </a:rPr>
                        <a:t>Deliver a 12-month reduction trend in both the number of people who are delayed in hospital and the total days delayed for these patients, as measured by the Delayed Pathways of Care dashboard.</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0" i="1" dirty="0">
                          <a:solidFill>
                            <a:schemeClr val="tx1"/>
                          </a:solidFill>
                          <a:latin typeface="Calibri" panose="020F0502020204030204" pitchFamily="34" charset="0"/>
                          <a:ea typeface="Calibri" panose="020F0502020204030204" pitchFamily="34" charset="0"/>
                          <a:cs typeface="Calibri" panose="020F0502020204030204" pitchFamily="34" charset="0"/>
                        </a:rPr>
                        <a:t>Trajectory to achieve 100 </a:t>
                      </a:r>
                      <a:r>
                        <a:rPr lang="en-GB" sz="1000" b="0" i="1" dirty="0" err="1">
                          <a:solidFill>
                            <a:schemeClr val="tx1"/>
                          </a:solidFill>
                          <a:latin typeface="Calibri" panose="020F0502020204030204" pitchFamily="34" charset="0"/>
                          <a:ea typeface="Calibri" panose="020F0502020204030204" pitchFamily="34" charset="0"/>
                          <a:cs typeface="Calibri" panose="020F0502020204030204" pitchFamily="34" charset="0"/>
                        </a:rPr>
                        <a:t>DPoC</a:t>
                      </a:r>
                      <a:r>
                        <a:rPr lang="en-GB" sz="1000" b="0" i="1" dirty="0">
                          <a:solidFill>
                            <a:schemeClr val="tx1"/>
                          </a:solidFill>
                          <a:latin typeface="Calibri" panose="020F0502020204030204" pitchFamily="34" charset="0"/>
                          <a:ea typeface="Calibri" panose="020F0502020204030204" pitchFamily="34" charset="0"/>
                          <a:cs typeface="Calibri" panose="020F0502020204030204" pitchFamily="34" charset="0"/>
                        </a:rPr>
                        <a:t> patients waiting by the end of March 2027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752183463"/>
                  </a:ext>
                </a:extLst>
              </a:tr>
              <a:tr h="492439">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dirty="0">
                          <a:latin typeface="+mn-lt"/>
                        </a:rPr>
                        <a:t>Increase in capacity at the weekend of community nursing and specialist palliative care nursing to at least the required levels previously set for 2024/25 and greater where possible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0" i="1" dirty="0">
                          <a:solidFill>
                            <a:schemeClr val="tx1"/>
                          </a:solidFill>
                          <a:latin typeface="Calibri" panose="020F0502020204030204" pitchFamily="34" charset="0"/>
                          <a:ea typeface="Calibri" panose="020F0502020204030204" pitchFamily="34" charset="0"/>
                          <a:cs typeface="Calibri" panose="020F0502020204030204" pitchFamily="34" charset="0"/>
                        </a:rPr>
                        <a:t>Aligned to Community Services Review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3416573123"/>
                  </a:ext>
                </a:extLst>
              </a:tr>
            </a:tbl>
          </a:graphicData>
        </a:graphic>
      </p:graphicFrame>
      <p:graphicFrame>
        <p:nvGraphicFramePr>
          <p:cNvPr id="10" name="Table 9">
            <a:extLst>
              <a:ext uri="{FF2B5EF4-FFF2-40B4-BE49-F238E27FC236}">
                <a16:creationId xmlns:a16="http://schemas.microsoft.com/office/drawing/2014/main" id="{3CF2B118-7A9D-B496-8BFF-95552EE149A1}"/>
              </a:ext>
            </a:extLst>
          </p:cNvPr>
          <p:cNvGraphicFramePr>
            <a:graphicFrameLocks noGrp="1"/>
          </p:cNvGraphicFramePr>
          <p:nvPr>
            <p:extLst>
              <p:ext uri="{D42A27DB-BD31-4B8C-83A1-F6EECF244321}">
                <p14:modId xmlns:p14="http://schemas.microsoft.com/office/powerpoint/2010/main" val="1403482173"/>
              </p:ext>
            </p:extLst>
          </p:nvPr>
        </p:nvGraphicFramePr>
        <p:xfrm>
          <a:off x="5097880" y="1290445"/>
          <a:ext cx="4438455" cy="317005"/>
        </p:xfrm>
        <a:graphic>
          <a:graphicData uri="http://schemas.openxmlformats.org/drawingml/2006/table">
            <a:tbl>
              <a:tblPr firstRow="1" bandRow="1">
                <a:tableStyleId>{5C22544A-7EE6-4342-B048-85BDC9FD1C3A}</a:tableStyleId>
              </a:tblPr>
              <a:tblGrid>
                <a:gridCol w="1172492">
                  <a:extLst>
                    <a:ext uri="{9D8B030D-6E8A-4147-A177-3AD203B41FA5}">
                      <a16:colId xmlns:a16="http://schemas.microsoft.com/office/drawing/2014/main" val="2033698406"/>
                    </a:ext>
                  </a:extLst>
                </a:gridCol>
                <a:gridCol w="1214368">
                  <a:extLst>
                    <a:ext uri="{9D8B030D-6E8A-4147-A177-3AD203B41FA5}">
                      <a16:colId xmlns:a16="http://schemas.microsoft.com/office/drawing/2014/main" val="1407396451"/>
                    </a:ext>
                  </a:extLst>
                </a:gridCol>
                <a:gridCol w="2051595">
                  <a:extLst>
                    <a:ext uri="{9D8B030D-6E8A-4147-A177-3AD203B41FA5}">
                      <a16:colId xmlns:a16="http://schemas.microsoft.com/office/drawing/2014/main" val="2088640319"/>
                    </a:ext>
                  </a:extLst>
                </a:gridCol>
              </a:tblGrid>
              <a:tr h="317005">
                <a:tc>
                  <a:txBody>
                    <a:bodyPr/>
                    <a:lstStyle/>
                    <a:p>
                      <a:r>
                        <a:rPr lang="en-GB" sz="1050" b="1" dirty="0">
                          <a:solidFill>
                            <a:schemeClr val="bg1"/>
                          </a:solidFill>
                        </a:rPr>
                        <a:t>Finance Impact</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050" b="1" dirty="0">
                          <a:solidFill>
                            <a:schemeClr val="bg1"/>
                          </a:solidFill>
                        </a:rPr>
                        <a:t>FYE £ savings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050" i="0" dirty="0">
                          <a:solidFill>
                            <a:schemeClr val="tx1"/>
                          </a:solidFill>
                        </a:rPr>
                        <a:t>£18.71M</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3997837150"/>
                  </a:ext>
                </a:extLst>
              </a:tr>
            </a:tbl>
          </a:graphicData>
        </a:graphic>
      </p:graphicFrame>
      <p:graphicFrame>
        <p:nvGraphicFramePr>
          <p:cNvPr id="11" name="Table 10">
            <a:extLst>
              <a:ext uri="{FF2B5EF4-FFF2-40B4-BE49-F238E27FC236}">
                <a16:creationId xmlns:a16="http://schemas.microsoft.com/office/drawing/2014/main" id="{6ECF2DFE-7AF2-97D0-092C-B072C5A4714E}"/>
              </a:ext>
            </a:extLst>
          </p:cNvPr>
          <p:cNvGraphicFramePr>
            <a:graphicFrameLocks noGrp="1"/>
          </p:cNvGraphicFramePr>
          <p:nvPr>
            <p:extLst>
              <p:ext uri="{D42A27DB-BD31-4B8C-83A1-F6EECF244321}">
                <p14:modId xmlns:p14="http://schemas.microsoft.com/office/powerpoint/2010/main" val="151675674"/>
              </p:ext>
            </p:extLst>
          </p:nvPr>
        </p:nvGraphicFramePr>
        <p:xfrm>
          <a:off x="344487" y="1277645"/>
          <a:ext cx="4679951" cy="5723805"/>
        </p:xfrm>
        <a:graphic>
          <a:graphicData uri="http://schemas.openxmlformats.org/drawingml/2006/table">
            <a:tbl>
              <a:tblPr firstRow="1" bandRow="1">
                <a:tableStyleId>{5C22544A-7EE6-4342-B048-85BDC9FD1C3A}</a:tableStyleId>
              </a:tblPr>
              <a:tblGrid>
                <a:gridCol w="410425">
                  <a:extLst>
                    <a:ext uri="{9D8B030D-6E8A-4147-A177-3AD203B41FA5}">
                      <a16:colId xmlns:a16="http://schemas.microsoft.com/office/drawing/2014/main" val="2430383877"/>
                    </a:ext>
                  </a:extLst>
                </a:gridCol>
                <a:gridCol w="4269526">
                  <a:extLst>
                    <a:ext uri="{9D8B030D-6E8A-4147-A177-3AD203B41FA5}">
                      <a16:colId xmlns:a16="http://schemas.microsoft.com/office/drawing/2014/main" val="2033698406"/>
                    </a:ext>
                  </a:extLst>
                </a:gridCol>
              </a:tblGrid>
              <a:tr h="214889">
                <a:tc gridSpan="2">
                  <a:txBody>
                    <a:bodyPr/>
                    <a:lstStyle/>
                    <a:p>
                      <a:r>
                        <a:rPr lang="en-GB" sz="1000" dirty="0"/>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39267">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6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CIP_05</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Bed Base Reconfiguration </a:t>
                      </a:r>
                      <a:r>
                        <a:rPr lang="en-GB" sz="10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(also including Planned Care Elective Beds)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764910532"/>
                  </a:ext>
                </a:extLst>
              </a:tr>
              <a:tr h="239267">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600" i="0" dirty="0">
                          <a:solidFill>
                            <a:schemeClr val="tx1"/>
                          </a:solidFill>
                        </a:rPr>
                        <a:t>CIP_31</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i="0" dirty="0">
                          <a:solidFill>
                            <a:schemeClr val="tx1"/>
                          </a:solidFill>
                        </a:rPr>
                        <a:t>Review </a:t>
                      </a:r>
                      <a:r>
                        <a:rPr lang="en-GB" sz="1000" b="1" i="0" dirty="0">
                          <a:solidFill>
                            <a:schemeClr val="tx1"/>
                          </a:solidFill>
                        </a:rPr>
                        <a:t>UPCC Contact First </a:t>
                      </a:r>
                      <a:r>
                        <a:rPr lang="en-GB" sz="1000" i="0" dirty="0">
                          <a:solidFill>
                            <a:schemeClr val="tx1"/>
                          </a:solidFill>
                        </a:rPr>
                        <a:t>Service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856706228"/>
                  </a:ext>
                </a:extLst>
              </a:tr>
              <a:tr h="199497">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600" i="0" dirty="0">
                          <a:solidFill>
                            <a:schemeClr val="tx1"/>
                          </a:solidFill>
                        </a:rPr>
                        <a:t>CIP_33</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i="0" dirty="0">
                          <a:solidFill>
                            <a:schemeClr val="tx1"/>
                          </a:solidFill>
                        </a:rPr>
                        <a:t>Review </a:t>
                      </a:r>
                      <a:r>
                        <a:rPr lang="en-GB" sz="1000" b="1" i="0" dirty="0">
                          <a:solidFill>
                            <a:schemeClr val="tx1"/>
                          </a:solidFill>
                        </a:rPr>
                        <a:t>Physio and OT weekend working</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887449523"/>
                  </a:ext>
                </a:extLst>
              </a:tr>
              <a:tr h="338026">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i="1" dirty="0">
                          <a:solidFill>
                            <a:schemeClr val="tx1"/>
                          </a:solidFill>
                        </a:rPr>
                        <a:t>TBC</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0" i="1" dirty="0"/>
                        <a:t>Pipeline opportunities: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1" dirty="0">
                          <a:solidFill>
                            <a:schemeClr val="tx1"/>
                          </a:solidFill>
                        </a:rPr>
                        <a:t>Review Integrated Discharge Hub service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639828749"/>
                  </a:ext>
                </a:extLst>
              </a:tr>
              <a:tr h="476555">
                <a:tc>
                  <a:txBody>
                    <a:bodyPr/>
                    <a:lstStyle/>
                    <a:p>
                      <a:pPr marL="0" indent="0" algn="ctr">
                        <a:buFont typeface="Arial" panose="020B0604020202020204" pitchFamily="34" charset="0"/>
                        <a:buNone/>
                      </a:pPr>
                      <a:r>
                        <a:rPr lang="en-GB" sz="600" b="0" i="0" dirty="0">
                          <a:solidFill>
                            <a:schemeClr val="tx1"/>
                          </a:solidFill>
                          <a:latin typeface="+mn-lt"/>
                        </a:rPr>
                        <a:t>UEC_B_01</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indent="0"/>
                      <a:r>
                        <a:rPr lang="en-GB" sz="1000" b="1" dirty="0">
                          <a:solidFill>
                            <a:schemeClr val="tx1"/>
                          </a:solidFill>
                        </a:rPr>
                        <a:t>Community Redesign</a:t>
                      </a:r>
                      <a:r>
                        <a:rPr lang="en-GB" sz="1000" b="0" dirty="0">
                          <a:solidFill>
                            <a:schemeClr val="tx1"/>
                          </a:solidFill>
                        </a:rPr>
                        <a:t>:</a:t>
                      </a:r>
                    </a:p>
                    <a:p>
                      <a:pPr marL="171450" marR="0" lvl="0" indent="-171450" algn="l" defTabSz="55719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Integrated models of Health and Social care aligned to Community by Design </a:t>
                      </a:r>
                    </a:p>
                    <a:p>
                      <a:pPr marL="171450" indent="-171450">
                        <a:buFont typeface="Arial" panose="020B0604020202020204" pitchFamily="34" charset="0"/>
                        <a:buChar char="•"/>
                      </a:pPr>
                      <a:r>
                        <a:rPr lang="en-GB" sz="1000" b="0" dirty="0">
                          <a:solidFill>
                            <a:schemeClr val="tx1"/>
                          </a:solidFill>
                        </a:rPr>
                        <a:t>Community Nursing Review</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29342364"/>
                  </a:ext>
                </a:extLst>
              </a:tr>
              <a:tr h="202346">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UEC_B_02</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Community Based Falls Service/ Pathway</a:t>
                      </a:r>
                      <a:endParaRPr lang="en-GB" sz="1000" b="1" i="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219912323"/>
                  </a:ext>
                </a:extLst>
              </a:tr>
              <a:tr h="202346">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UEC_B_03</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cs typeface="Times New Roman" panose="02020603050405020304" pitchFamily="18" charset="0"/>
                        </a:rPr>
                        <a:t>Single Point of Access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93987599"/>
                  </a:ext>
                </a:extLst>
              </a:tr>
              <a:tr h="202346">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UEC_B_04</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SDEC and Acute Front Door Frailty Service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74239597"/>
                  </a:ext>
                </a:extLst>
              </a:tr>
              <a:tr h="199497">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UEC_B_05</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Acute and Community Hospital ‘Back Door’ flow</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87831668"/>
                  </a:ext>
                </a:extLst>
              </a:tr>
              <a:tr h="199497">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UEC_B_06</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Communities and Older People Strategy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52993050"/>
                  </a:ext>
                </a:extLst>
              </a:tr>
              <a:tr h="615084">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UEC Digital Transformation </a:t>
                      </a:r>
                      <a:r>
                        <a:rPr lang="en-GB" sz="1000" b="0" dirty="0">
                          <a:solidFill>
                            <a:schemeClr val="tx1"/>
                          </a:solidFill>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chemeClr val="tx1"/>
                          </a:solidFill>
                        </a:rPr>
                        <a:t>Electronic Patient Record</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chemeClr val="tx1"/>
                          </a:solidFill>
                        </a:rPr>
                        <a:t>Signal</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chemeClr val="tx1"/>
                          </a:solidFill>
                        </a:rPr>
                        <a:t>WICIS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10420773"/>
                  </a:ext>
                </a:extLst>
              </a:tr>
              <a:tr h="718213">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schemeClr val="tx1"/>
                          </a:solidFill>
                          <a:effectLst/>
                          <a:uLnTx/>
                          <a:uFillTx/>
                          <a:latin typeface="Aptos" panose="02110004020202020204"/>
                          <a:ea typeface="+mn-ea"/>
                          <a:cs typeface="+mn-cs"/>
                        </a:rPr>
                        <a:t>UEC_B_08</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UEC Capital Priorities: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t>UEC Pathway &amp; Foul Drainage, Wards A &amp; B, Morriston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t>Helipad Safety works, Morriston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t>Progressing key infrastructure designs, including - Strategic Outline Business Cases for a new ED, Critical Care &amp; Theatres building/Access Road at Morriston</a:t>
                      </a:r>
                      <a:endParaRPr lang="en-GB" sz="1000" b="0" dirty="0">
                        <a:solidFill>
                          <a:schemeClr val="tx1"/>
                        </a:solidFill>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80089086"/>
                  </a:ext>
                </a:extLst>
              </a:tr>
              <a:tr h="202346">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600" b="0" i="0" kern="100" dirty="0">
                          <a:solidFill>
                            <a:schemeClr val="tx1"/>
                          </a:solidFill>
                          <a:effectLst/>
                          <a:latin typeface="+mn-lt"/>
                          <a:ea typeface="Aptos" panose="020B0004020202020204" pitchFamily="34" charset="0"/>
                          <a:cs typeface="Times New Roman" panose="02020603050405020304" pitchFamily="18" charset="0"/>
                        </a:rPr>
                        <a:t>UEC_C_01</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Improving Ambulance handover times – Implementation of Handover 45 and associated enablers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308571242"/>
                  </a:ext>
                </a:extLst>
              </a:tr>
              <a:tr h="202346">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600" b="0" i="0" u="none" strike="noStrike" kern="100" cap="none" spc="0" normalizeH="0" baseline="0" noProof="0" dirty="0">
                          <a:ln>
                            <a:noFill/>
                          </a:ln>
                          <a:solidFill>
                            <a:schemeClr val="tx1"/>
                          </a:solidFill>
                          <a:effectLst/>
                          <a:uLnTx/>
                          <a:uFillTx/>
                          <a:latin typeface="Aptos" panose="02110004020202020204"/>
                          <a:ea typeface="Aptos" panose="020B0004020202020204" pitchFamily="34" charset="0"/>
                          <a:cs typeface="Times New Roman" panose="02020603050405020304" pitchFamily="18" charset="0"/>
                        </a:rPr>
                        <a:t>UEC_C_02</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a:txBody>
                    <a:bodyPr/>
                    <a:lstStyle/>
                    <a:p>
                      <a:pPr marL="88900" lvl="1" indent="-88900" algn="l">
                        <a:lnSpc>
                          <a:spcPct val="100000"/>
                        </a:lnSpc>
                        <a:spcAft>
                          <a:spcPts val="0"/>
                        </a:spcAft>
                        <a:buNone/>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Reducing Clinically Optimised Patients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80219112"/>
                  </a:ext>
                </a:extLst>
              </a:tr>
              <a:tr h="313110">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600" b="0" i="0" u="none" strike="noStrike" kern="100" cap="none" spc="0" normalizeH="0" baseline="0" noProof="0" dirty="0">
                          <a:ln>
                            <a:noFill/>
                          </a:ln>
                          <a:solidFill>
                            <a:schemeClr val="tx1"/>
                          </a:solidFill>
                          <a:effectLst/>
                          <a:uLnTx/>
                          <a:uFillTx/>
                          <a:latin typeface="Aptos" panose="02110004020202020204"/>
                          <a:ea typeface="Aptos" panose="020B0004020202020204" pitchFamily="34" charset="0"/>
                          <a:cs typeface="Times New Roman" panose="02020603050405020304" pitchFamily="18" charset="0"/>
                        </a:rPr>
                        <a:t>UEC_C_032</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88900" lvl="1" indent="-88900" algn="l">
                        <a:lnSpc>
                          <a:spcPct val="100000"/>
                        </a:lnSpc>
                        <a:spcAft>
                          <a:spcPts val="0"/>
                        </a:spcAft>
                        <a:buNone/>
                      </a:pPr>
                      <a:r>
                        <a:rPr lang="en-GB" sz="1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Maintaining Stroke/ SNAP targets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742448022"/>
                  </a:ext>
                </a:extLst>
              </a:tr>
            </a:tbl>
          </a:graphicData>
        </a:graphic>
      </p:graphicFrame>
      <p:graphicFrame>
        <p:nvGraphicFramePr>
          <p:cNvPr id="2" name="Table 1">
            <a:extLst>
              <a:ext uri="{FF2B5EF4-FFF2-40B4-BE49-F238E27FC236}">
                <a16:creationId xmlns:a16="http://schemas.microsoft.com/office/drawing/2014/main" id="{56AE740A-DDB8-8293-0616-1D81BD330715}"/>
              </a:ext>
            </a:extLst>
          </p:cNvPr>
          <p:cNvGraphicFramePr>
            <a:graphicFrameLocks noGrp="1"/>
          </p:cNvGraphicFramePr>
          <p:nvPr>
            <p:extLst>
              <p:ext uri="{D42A27DB-BD31-4B8C-83A1-F6EECF244321}">
                <p14:modId xmlns:p14="http://schemas.microsoft.com/office/powerpoint/2010/main" val="2830890113"/>
              </p:ext>
            </p:extLst>
          </p:nvPr>
        </p:nvGraphicFramePr>
        <p:xfrm>
          <a:off x="5123058" y="4597275"/>
          <a:ext cx="4438456" cy="1638111"/>
        </p:xfrm>
        <a:graphic>
          <a:graphicData uri="http://schemas.openxmlformats.org/drawingml/2006/table">
            <a:tbl>
              <a:tblPr firstRow="1" bandRow="1">
                <a:tableStyleId>{5C22544A-7EE6-4342-B048-85BDC9FD1C3A}</a:tableStyleId>
              </a:tblPr>
              <a:tblGrid>
                <a:gridCol w="2047922">
                  <a:extLst>
                    <a:ext uri="{9D8B030D-6E8A-4147-A177-3AD203B41FA5}">
                      <a16:colId xmlns:a16="http://schemas.microsoft.com/office/drawing/2014/main" val="2033698406"/>
                    </a:ext>
                  </a:extLst>
                </a:gridCol>
                <a:gridCol w="2390534">
                  <a:extLst>
                    <a:ext uri="{9D8B030D-6E8A-4147-A177-3AD203B41FA5}">
                      <a16:colId xmlns:a16="http://schemas.microsoft.com/office/drawing/2014/main" val="2088640319"/>
                    </a:ext>
                  </a:extLst>
                </a:gridCol>
              </a:tblGrid>
              <a:tr h="190382">
                <a:tc>
                  <a:txBody>
                    <a:bodyPr/>
                    <a:lstStyle/>
                    <a:p>
                      <a:r>
                        <a:rPr lang="en-GB" sz="1000" b="1" dirty="0">
                          <a:solidFill>
                            <a:schemeClr val="bg1"/>
                          </a:solidFill>
                        </a:rPr>
                        <a:t>Risks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000" i="0" dirty="0">
                          <a:solidFill>
                            <a:schemeClr val="bg1"/>
                          </a:solidFill>
                        </a:rPr>
                        <a:t>Mitigations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732941">
                <a:tc>
                  <a:txBody>
                    <a:bodyPr/>
                    <a:lstStyle/>
                    <a:p>
                      <a:pPr>
                        <a:lnSpc>
                          <a:spcPct val="115000"/>
                        </a:lnSpc>
                        <a:spcAft>
                          <a:spcPts val="800"/>
                        </a:spcAft>
                        <a:buNone/>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Limitation of  resources impacting on the delivery of actions </a:t>
                      </a:r>
                    </a:p>
                  </a:txBody>
                  <a:tcPr marL="55721" marR="5572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1000" kern="100" dirty="0">
                          <a:effectLst/>
                          <a:latin typeface="Aptos" panose="020B0004020202020204" pitchFamily="34" charset="0"/>
                          <a:cs typeface="Times New Roman" panose="02020603050405020304" pitchFamily="18" charset="0"/>
                        </a:rPr>
                        <a:t>Delivery prioritisation to be determined through UEC Programme Board. Director level discussion. Regional workshops planned for March/ April.  </a:t>
                      </a:r>
                    </a:p>
                  </a:txBody>
                  <a:tcPr marL="55721" marR="5572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528191">
                <a:tc>
                  <a:txBody>
                    <a:bodyPr/>
                    <a:lstStyle/>
                    <a:p>
                      <a:pPr>
                        <a:lnSpc>
                          <a:spcPct val="115000"/>
                        </a:lnSpc>
                        <a:spcAft>
                          <a:spcPts val="800"/>
                        </a:spcAft>
                        <a:buNone/>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Reduced capacity and flow within acute services due to delay in the implementation of the Community Services Review </a:t>
                      </a:r>
                    </a:p>
                  </a:txBody>
                  <a:tcPr marL="55721" marR="5572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Senior leadership engaged with LA and RPB, Director level discussions , Deputy COO co-chairs C&amp;OP, Regional workshops planned March/ April.  </a:t>
                      </a:r>
                    </a:p>
                  </a:txBody>
                  <a:tcPr marL="55721" marR="5572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77228030"/>
                  </a:ext>
                </a:extLst>
              </a:tr>
            </a:tbl>
          </a:graphicData>
        </a:graphic>
      </p:graphicFrame>
      <p:sp>
        <p:nvSpPr>
          <p:cNvPr id="16" name="TextBox 15">
            <a:extLst>
              <a:ext uri="{FF2B5EF4-FFF2-40B4-BE49-F238E27FC236}">
                <a16:creationId xmlns:a16="http://schemas.microsoft.com/office/drawing/2014/main" id="{99628375-A106-C3F0-068A-ACB366507F1F}"/>
              </a:ext>
            </a:extLst>
          </p:cNvPr>
          <p:cNvSpPr txBox="1"/>
          <p:nvPr/>
        </p:nvSpPr>
        <p:spPr>
          <a:xfrm>
            <a:off x="306760" y="703978"/>
            <a:ext cx="9435356" cy="646331"/>
          </a:xfrm>
          <a:prstGeom prst="rect">
            <a:avLst/>
          </a:prstGeom>
          <a:noFill/>
        </p:spPr>
        <p:txBody>
          <a:bodyPr wrap="square" rtlCol="0">
            <a:spAutoFit/>
          </a:bodyPr>
          <a:lstStyle/>
          <a:p>
            <a:pPr defTabSz="301823">
              <a:defRPr/>
            </a:pPr>
            <a:r>
              <a:rPr lang="en-GB" sz="1200" dirty="0">
                <a:solidFill>
                  <a:prstClr val="black"/>
                </a:solidFill>
                <a:latin typeface="Aptos" panose="02110004020202020204"/>
              </a:rPr>
              <a:t>Our programme aligns with National Six Goals policy to deliver a unified system that helps patients understand where and when to access the right support. We will do this through consistent and integrated delivery of the Six Goals for UEC, and strengthened joint planning and accountability with partners, to ensure the best possible outcomes, value and experience for patients and staff.  </a:t>
            </a:r>
          </a:p>
        </p:txBody>
      </p:sp>
      <p:sp>
        <p:nvSpPr>
          <p:cNvPr id="3" name="Slide Number Placeholder 3">
            <a:extLst>
              <a:ext uri="{FF2B5EF4-FFF2-40B4-BE49-F238E27FC236}">
                <a16:creationId xmlns:a16="http://schemas.microsoft.com/office/drawing/2014/main" id="{392B277C-F45C-A228-3EBA-BD1BD624D887}"/>
              </a:ext>
            </a:extLst>
          </p:cNvPr>
          <p:cNvSpPr>
            <a:spLocks noGrp="1"/>
          </p:cNvSpPr>
          <p:nvPr>
            <p:ph type="sldNum" sz="quarter" idx="12"/>
          </p:nvPr>
        </p:nvSpPr>
        <p:spPr>
          <a:xfrm>
            <a:off x="6996113" y="6356353"/>
            <a:ext cx="2228850" cy="365125"/>
          </a:xfrm>
        </p:spPr>
        <p:txBody>
          <a:bodyPr/>
          <a:lstStyle/>
          <a:p>
            <a:r>
              <a:rPr lang="en-GB" sz="900" dirty="0"/>
              <a:t>36</a:t>
            </a:r>
          </a:p>
        </p:txBody>
      </p:sp>
    </p:spTree>
    <p:extLst>
      <p:ext uri="{BB962C8B-B14F-4D97-AF65-F5344CB8AC3E}">
        <p14:creationId xmlns:p14="http://schemas.microsoft.com/office/powerpoint/2010/main" val="35950015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B04A9-CE42-3042-2A39-AD21C2BA4685}"/>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C8B03114-CB6B-ABAE-E5DC-9E7577F1A504}"/>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BEBF9C37-50A6-B21B-B122-69471E1D1C53}"/>
              </a:ext>
            </a:extLst>
          </p:cNvPr>
          <p:cNvSpPr txBox="1">
            <a:spLocks noGrp="1"/>
          </p:cNvSpPr>
          <p:nvPr>
            <p:ph type="title"/>
          </p:nvPr>
        </p:nvSpPr>
        <p:spPr>
          <a:xfrm>
            <a:off x="283594" y="414821"/>
            <a:ext cx="7622582" cy="343235"/>
          </a:xfrm>
          <a:prstGeom prst="rect">
            <a:avLst/>
          </a:prstGeom>
          <a:noFill/>
        </p:spPr>
        <p:txBody>
          <a:bodyPr wrap="square" rtlCol="0">
            <a:spAutoFit/>
          </a:bodyPr>
          <a:lstStyle/>
          <a:p>
            <a:pPr algn="just" defTabSz="457200" fontAlgn="base">
              <a:defRPr/>
            </a:pPr>
            <a:r>
              <a:rPr lang="en-GB" sz="1800" b="1" dirty="0">
                <a:solidFill>
                  <a:srgbClr val="834AAD"/>
                </a:solidFill>
                <a:latin typeface="Aptos Black"/>
                <a:ea typeface="+mn-ea"/>
                <a:cs typeface="+mn-cs"/>
              </a:rPr>
              <a:t>PLANNED CARE AND CANCER OVERVIEW</a:t>
            </a:r>
          </a:p>
        </p:txBody>
      </p:sp>
      <p:sp>
        <p:nvSpPr>
          <p:cNvPr id="7" name="Rectangle 1">
            <a:extLst>
              <a:ext uri="{FF2B5EF4-FFF2-40B4-BE49-F238E27FC236}">
                <a16:creationId xmlns:a16="http://schemas.microsoft.com/office/drawing/2014/main" id="{F2AF3EA1-37F2-688D-A1D6-628521FEF996}"/>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4BC385E7-9426-DC3B-AA4E-E80BAE2521B1}"/>
              </a:ext>
            </a:extLst>
          </p:cNvPr>
          <p:cNvGraphicFramePr>
            <a:graphicFrameLocks noGrp="1"/>
          </p:cNvGraphicFramePr>
          <p:nvPr>
            <p:extLst>
              <p:ext uri="{D42A27DB-BD31-4B8C-83A1-F6EECF244321}">
                <p14:modId xmlns:p14="http://schemas.microsoft.com/office/powerpoint/2010/main" val="1582328810"/>
              </p:ext>
            </p:extLst>
          </p:nvPr>
        </p:nvGraphicFramePr>
        <p:xfrm>
          <a:off x="5284380" y="1522031"/>
          <a:ext cx="4240620" cy="3021963"/>
        </p:xfrm>
        <a:graphic>
          <a:graphicData uri="http://schemas.openxmlformats.org/drawingml/2006/table">
            <a:tbl>
              <a:tblPr firstRow="1" bandRow="1">
                <a:tableStyleId>{5C22544A-7EE6-4342-B048-85BDC9FD1C3A}</a:tableStyleId>
              </a:tblPr>
              <a:tblGrid>
                <a:gridCol w="3134742">
                  <a:extLst>
                    <a:ext uri="{9D8B030D-6E8A-4147-A177-3AD203B41FA5}">
                      <a16:colId xmlns:a16="http://schemas.microsoft.com/office/drawing/2014/main" val="2033698406"/>
                    </a:ext>
                  </a:extLst>
                </a:gridCol>
                <a:gridCol w="1105878">
                  <a:extLst>
                    <a:ext uri="{9D8B030D-6E8A-4147-A177-3AD203B41FA5}">
                      <a16:colId xmlns:a16="http://schemas.microsoft.com/office/drawing/2014/main" val="2088640319"/>
                    </a:ext>
                  </a:extLst>
                </a:gridCol>
              </a:tblGrid>
              <a:tr h="427545">
                <a:tc>
                  <a:txBody>
                    <a:bodyPr/>
                    <a:lstStyle/>
                    <a:p>
                      <a:r>
                        <a:rPr lang="en-GB" sz="1200" dirty="0"/>
                        <a:t>Performance Outcomes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pPr algn="ctr"/>
                      <a:r>
                        <a:rPr lang="en-GB" sz="1200" dirty="0"/>
                        <a:t>Confidence assessment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427545">
                <a:tc>
                  <a:txBody>
                    <a:bodyPr/>
                    <a:lstStyle/>
                    <a:p>
                      <a:r>
                        <a:rPr lang="en-GB" sz="1200" dirty="0">
                          <a:latin typeface="+mn-lt"/>
                        </a:rPr>
                        <a:t>No patients waiting more than 104 weeks for referral to treatment.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900" i="1" dirty="0">
                          <a:solidFill>
                            <a:schemeClr val="tx1"/>
                          </a:solidFill>
                          <a:latin typeface="+mn-lt"/>
                        </a:rPr>
                        <a:t>Ambition to maintain 0 however recognising current gaps and risks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764910532"/>
                  </a:ext>
                </a:extLst>
              </a:tr>
              <a:tr h="427545">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latin typeface="+mn-lt"/>
                        </a:rPr>
                        <a:t>Number of patients waiting more than 8 weeks for a specified diagnostic</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557190" rtl="0" eaLnBrk="1" fontAlgn="auto" latinLnBrk="0" hangingPunct="1">
                        <a:lnSpc>
                          <a:spcPct val="100000"/>
                        </a:lnSpc>
                        <a:spcBef>
                          <a:spcPts val="0"/>
                        </a:spcBef>
                        <a:spcAft>
                          <a:spcPts val="0"/>
                        </a:spcAft>
                        <a:buClrTx/>
                        <a:buSzTx/>
                        <a:buFontTx/>
                        <a:buNone/>
                        <a:tabLst/>
                        <a:defRPr/>
                      </a:pPr>
                      <a:r>
                        <a:rPr kumimoji="0" lang="en-GB" sz="900" b="0" i="1" u="none" strike="noStrike" kern="1200" cap="none" spc="0" normalizeH="0" baseline="0" noProof="0" dirty="0">
                          <a:ln>
                            <a:noFill/>
                          </a:ln>
                          <a:solidFill>
                            <a:prstClr val="black"/>
                          </a:solidFill>
                          <a:effectLst/>
                          <a:uLnTx/>
                          <a:uFillTx/>
                          <a:latin typeface="Aptos" panose="02110004020202020204"/>
                          <a:ea typeface="+mn-ea"/>
                          <a:cs typeface="+mn-cs"/>
                        </a:rPr>
                        <a:t>Achieve reduction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752183463"/>
                  </a:ext>
                </a:extLst>
              </a:tr>
              <a:tr h="244056">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latin typeface="+mn-lt"/>
                        </a:rPr>
                        <a:t>Follow up outpatients Backlog (TI)</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557190" rtl="0" eaLnBrk="1" fontAlgn="auto" latinLnBrk="0" hangingPunct="1">
                        <a:lnSpc>
                          <a:spcPct val="100000"/>
                        </a:lnSpc>
                        <a:spcBef>
                          <a:spcPts val="0"/>
                        </a:spcBef>
                        <a:spcAft>
                          <a:spcPts val="0"/>
                        </a:spcAft>
                        <a:buClrTx/>
                        <a:buSzTx/>
                        <a:buFontTx/>
                        <a:buNone/>
                        <a:tabLst/>
                        <a:defRPr/>
                      </a:pPr>
                      <a:endParaRPr kumimoji="0" lang="en-GB" sz="900" b="0" i="1"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4219912323"/>
                  </a:ext>
                </a:extLst>
              </a:tr>
              <a:tr h="978011">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latin typeface="+mn-lt"/>
                        </a:rPr>
                        <a:t>Achieve the suspected cancer pathway target of 75% through implementing the nationally agreed pathways, while reducing the backlog of patients waiting more than 62 days by end of March 2027.</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900" b="0" i="1" u="none" strike="noStrike" kern="1200" cap="none" spc="0" normalizeH="0" baseline="0" noProof="0" dirty="0">
                          <a:ln>
                            <a:noFill/>
                          </a:ln>
                          <a:solidFill>
                            <a:schemeClr val="tx1"/>
                          </a:solidFill>
                          <a:effectLst/>
                          <a:uLnTx/>
                          <a:uFillTx/>
                          <a:latin typeface="+mn-lt"/>
                          <a:ea typeface="+mn-ea"/>
                          <a:cs typeface="+mn-cs"/>
                        </a:rPr>
                        <a:t>76% in Q4</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599473327"/>
                  </a:ext>
                </a:extLst>
              </a:tr>
              <a:tr h="335800">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latin typeface="+mn-lt"/>
                        </a:rPr>
                        <a:t>%SCP &gt;60% 3 months consecutive  (TI)</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kumimoji="0" lang="en-GB" sz="900" b="0" i="1" u="none" strike="noStrike" kern="1200" cap="none" spc="0" normalizeH="0" baseline="0" noProof="0" dirty="0">
                          <a:ln>
                            <a:noFill/>
                          </a:ln>
                          <a:solidFill>
                            <a:schemeClr val="tx1"/>
                          </a:solidFill>
                          <a:effectLst/>
                          <a:uLnTx/>
                          <a:uFillTx/>
                          <a:latin typeface="+mn-lt"/>
                          <a:ea typeface="+mn-ea"/>
                          <a:cs typeface="+mn-cs"/>
                        </a:rPr>
                        <a:t>Confident to exceed TI Target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674239597"/>
                  </a:ext>
                </a:extLst>
              </a:tr>
            </a:tbl>
          </a:graphicData>
        </a:graphic>
      </p:graphicFrame>
      <p:graphicFrame>
        <p:nvGraphicFramePr>
          <p:cNvPr id="10" name="Table 9">
            <a:extLst>
              <a:ext uri="{FF2B5EF4-FFF2-40B4-BE49-F238E27FC236}">
                <a16:creationId xmlns:a16="http://schemas.microsoft.com/office/drawing/2014/main" id="{A30971C4-D962-6F2C-E934-48108A4F8890}"/>
              </a:ext>
            </a:extLst>
          </p:cNvPr>
          <p:cNvGraphicFramePr>
            <a:graphicFrameLocks noGrp="1"/>
          </p:cNvGraphicFramePr>
          <p:nvPr>
            <p:extLst>
              <p:ext uri="{D42A27DB-BD31-4B8C-83A1-F6EECF244321}">
                <p14:modId xmlns:p14="http://schemas.microsoft.com/office/powerpoint/2010/main" val="1351500747"/>
              </p:ext>
            </p:extLst>
          </p:nvPr>
        </p:nvGraphicFramePr>
        <p:xfrm>
          <a:off x="5284380" y="1142497"/>
          <a:ext cx="4240621" cy="257176"/>
        </p:xfrm>
        <a:graphic>
          <a:graphicData uri="http://schemas.openxmlformats.org/drawingml/2006/table">
            <a:tbl>
              <a:tblPr firstRow="1" bandRow="1">
                <a:tableStyleId>{5C22544A-7EE6-4342-B048-85BDC9FD1C3A}</a:tableStyleId>
              </a:tblPr>
              <a:tblGrid>
                <a:gridCol w="1427661">
                  <a:extLst>
                    <a:ext uri="{9D8B030D-6E8A-4147-A177-3AD203B41FA5}">
                      <a16:colId xmlns:a16="http://schemas.microsoft.com/office/drawing/2014/main" val="4163319481"/>
                    </a:ext>
                  </a:extLst>
                </a:gridCol>
                <a:gridCol w="975476">
                  <a:extLst>
                    <a:ext uri="{9D8B030D-6E8A-4147-A177-3AD203B41FA5}">
                      <a16:colId xmlns:a16="http://schemas.microsoft.com/office/drawing/2014/main" val="2033698406"/>
                    </a:ext>
                  </a:extLst>
                </a:gridCol>
                <a:gridCol w="1837484">
                  <a:extLst>
                    <a:ext uri="{9D8B030D-6E8A-4147-A177-3AD203B41FA5}">
                      <a16:colId xmlns:a16="http://schemas.microsoft.com/office/drawing/2014/main" val="2088640319"/>
                    </a:ext>
                  </a:extLst>
                </a:gridCol>
              </a:tblGrid>
              <a:tr h="0">
                <a:tc>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Financial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i="0" dirty="0">
                          <a:solidFill>
                            <a:schemeClr val="tx1"/>
                          </a:solidFill>
                        </a:rPr>
                        <a:t>£2.27m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3997837150"/>
                  </a:ext>
                </a:extLst>
              </a:tr>
            </a:tbl>
          </a:graphicData>
        </a:graphic>
      </p:graphicFrame>
      <p:graphicFrame>
        <p:nvGraphicFramePr>
          <p:cNvPr id="11" name="Table 10">
            <a:extLst>
              <a:ext uri="{FF2B5EF4-FFF2-40B4-BE49-F238E27FC236}">
                <a16:creationId xmlns:a16="http://schemas.microsoft.com/office/drawing/2014/main" id="{9203F7EC-9831-B8EB-8057-A2FC482D8BBC}"/>
              </a:ext>
            </a:extLst>
          </p:cNvPr>
          <p:cNvGraphicFramePr>
            <a:graphicFrameLocks noGrp="1"/>
          </p:cNvGraphicFramePr>
          <p:nvPr>
            <p:extLst>
              <p:ext uri="{D42A27DB-BD31-4B8C-83A1-F6EECF244321}">
                <p14:modId xmlns:p14="http://schemas.microsoft.com/office/powerpoint/2010/main" val="3382707483"/>
              </p:ext>
            </p:extLst>
          </p:nvPr>
        </p:nvGraphicFramePr>
        <p:xfrm>
          <a:off x="344488" y="1131123"/>
          <a:ext cx="4865688" cy="5870002"/>
        </p:xfrm>
        <a:graphic>
          <a:graphicData uri="http://schemas.openxmlformats.org/drawingml/2006/table">
            <a:tbl>
              <a:tblPr firstRow="1" bandRow="1">
                <a:tableStyleId>{5C22544A-7EE6-4342-B048-85BDC9FD1C3A}</a:tableStyleId>
              </a:tblPr>
              <a:tblGrid>
                <a:gridCol w="422101">
                  <a:extLst>
                    <a:ext uri="{9D8B030D-6E8A-4147-A177-3AD203B41FA5}">
                      <a16:colId xmlns:a16="http://schemas.microsoft.com/office/drawing/2014/main" val="1946338907"/>
                    </a:ext>
                  </a:extLst>
                </a:gridCol>
                <a:gridCol w="2334988">
                  <a:extLst>
                    <a:ext uri="{9D8B030D-6E8A-4147-A177-3AD203B41FA5}">
                      <a16:colId xmlns:a16="http://schemas.microsoft.com/office/drawing/2014/main" val="2033698406"/>
                    </a:ext>
                  </a:extLst>
                </a:gridCol>
                <a:gridCol w="115866">
                  <a:extLst>
                    <a:ext uri="{9D8B030D-6E8A-4147-A177-3AD203B41FA5}">
                      <a16:colId xmlns:a16="http://schemas.microsoft.com/office/drawing/2014/main" val="3000519988"/>
                    </a:ext>
                  </a:extLst>
                </a:gridCol>
                <a:gridCol w="1992733">
                  <a:extLst>
                    <a:ext uri="{9D8B030D-6E8A-4147-A177-3AD203B41FA5}">
                      <a16:colId xmlns:a16="http://schemas.microsoft.com/office/drawing/2014/main" val="1648869927"/>
                    </a:ext>
                  </a:extLst>
                </a:gridCol>
              </a:tblGrid>
              <a:tr h="198225">
                <a:tc gridSpan="4">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endParaRPr lang="en-GB" sz="120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13063">
                <a:tc>
                  <a:txBody>
                    <a:bodyPr/>
                    <a:lstStyle/>
                    <a:p>
                      <a:pPr algn="ctr"/>
                      <a:r>
                        <a:rPr lang="en-GB" sz="500" dirty="0"/>
                        <a:t>CIP_06 and 07</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gridSpan="3">
                  <a:txBody>
                    <a:bodyPr/>
                    <a:lstStyle/>
                    <a:p>
                      <a:r>
                        <a:rPr lang="en-GB" sz="1200" b="1" dirty="0"/>
                        <a:t>Infrastructure Consolidation via Productivity  </a:t>
                      </a:r>
                      <a:r>
                        <a:rPr lang="en-GB" sz="1200" dirty="0"/>
                        <a:t>(Theatres and Outpatients)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endParaRPr lang="en-GB" sz="120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64910532"/>
                  </a:ext>
                </a:extLst>
              </a:tr>
              <a:tr h="27469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i="0" dirty="0"/>
                        <a:t>CIP_27</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1E5F5"/>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i="0" dirty="0"/>
                        <a:t>Review </a:t>
                      </a:r>
                      <a:r>
                        <a:rPr lang="en-GB" sz="1200" b="1" i="0" dirty="0"/>
                        <a:t>Vascular Interventional Radiology </a:t>
                      </a:r>
                      <a:r>
                        <a:rPr lang="en-GB" sz="1200" i="0" dirty="0"/>
                        <a:t>Service Development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i="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658657623"/>
                  </a:ext>
                </a:extLst>
              </a:tr>
              <a:tr h="611161">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i="1" dirty="0"/>
                        <a:t>TBC</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i="1" dirty="0"/>
                        <a:t>Pipeline opportunities: </a:t>
                      </a:r>
                    </a:p>
                    <a:p>
                      <a:pPr marL="45004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dirty="0"/>
                        <a:t>Cap Diagnostic Services to reduce Variable Pay</a:t>
                      </a:r>
                    </a:p>
                    <a:p>
                      <a:pPr marL="45004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dirty="0"/>
                        <a:t>Review of non statutory and waiting list pathway work</a:t>
                      </a:r>
                    </a:p>
                    <a:p>
                      <a:pPr marL="45004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dirty="0"/>
                        <a:t>Low Value Interventions and INNUs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45004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i="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25885133"/>
                  </a:ext>
                </a:extLst>
              </a:tr>
              <a:tr h="19822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PC_B_01</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Community By Design Programme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93987599"/>
                  </a:ext>
                </a:extLst>
              </a:tr>
              <a:tr h="137049">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PC_B_02</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Theatre Transformation Programme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74239597"/>
                  </a:ext>
                </a:extLst>
              </a:tr>
              <a:tr h="19822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PC_B_03</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Diagnostics Transformation Programme</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and Delivery of 8 weeks Diagnostics Waits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87831668"/>
                  </a:ext>
                </a:extLst>
              </a:tr>
              <a:tr h="19822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PC_B_04</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Outpatients Redesign Programme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18247915"/>
                  </a:ext>
                </a:extLst>
              </a:tr>
              <a:tr h="137049">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PC_B_05</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gradFill>
                      <a:gsLst>
                        <a:gs pos="0">
                          <a:srgbClr val="D6C2F0"/>
                        </a:gs>
                        <a:gs pos="51000">
                          <a:srgbClr val="FF7C80"/>
                        </a:gs>
                        <a:gs pos="51000">
                          <a:srgbClr val="FFB3E6"/>
                        </a:gs>
                        <a:gs pos="50000">
                          <a:srgbClr val="D6C2F0"/>
                        </a:gs>
                        <a:gs pos="100000">
                          <a:srgbClr val="FFB3E6"/>
                        </a:gs>
                      </a:gsLst>
                      <a:lin ang="0" scaled="1"/>
                    </a:gra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Cancer Improvement Programme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52993050"/>
                  </a:ext>
                </a:extLst>
              </a:tr>
              <a:tr h="0">
                <a:tc rowSpan="2">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dirty="0">
                          <a:solidFill>
                            <a:schemeClr val="tx1"/>
                          </a:solidFill>
                        </a:rPr>
                        <a:t>PC_B_06</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solidFill>
                      <a:srgbClr val="D6C2F0"/>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Planned Care Digital Transformation</a:t>
                      </a:r>
                      <a:r>
                        <a:rPr lang="en-GB" sz="1200" dirty="0"/>
                        <a:t>: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accent2">
                          <a:lumMod val="20000"/>
                          <a:lumOff val="80000"/>
                        </a:schemeClr>
                      </a:solidFill>
                      <a:prstDash val="solid"/>
                      <a:round/>
                      <a:headEnd type="none" w="med" len="med"/>
                      <a:tailEnd type="none" w="med" len="med"/>
                    </a:lnB>
                    <a:solidFill>
                      <a:schemeClr val="accent2">
                        <a:lumMod val="20000"/>
                        <a:lumOff val="80000"/>
                      </a:schemeClr>
                    </a:solidFill>
                  </a:tcPr>
                </a:tc>
                <a:tc hMerge="1">
                  <a:txBody>
                    <a:bodyPr/>
                    <a:lstStyle/>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00711777"/>
                  </a:ext>
                </a:extLst>
              </a:tr>
              <a:tr h="670263">
                <a:tc vMerge="1">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500" b="0" dirty="0">
                        <a:solidFill>
                          <a:schemeClr val="tx1"/>
                        </a:solidFill>
                      </a:endParaRPr>
                    </a:p>
                  </a:txBody>
                  <a:tcPr marL="74295" marR="74295" marT="37148" marB="37148" anchor="ctr"/>
                </a:tc>
                <a:tc>
                  <a:txBody>
                    <a:bodyPr/>
                    <a:lstStyle/>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LIMS and RISP</a:t>
                      </a:r>
                    </a:p>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Digital Health Assessments</a:t>
                      </a:r>
                    </a:p>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Patient Portal and Hybrid Mail</a:t>
                      </a:r>
                    </a:p>
                  </a:txBody>
                  <a:tcPr marL="60365" marR="60365" marT="30183" marB="30183" anchor="ctr">
                    <a:lnR w="19050" cap="flat" cmpd="sng" algn="ctr">
                      <a:solidFill>
                        <a:schemeClr val="accent2">
                          <a:lumMod val="20000"/>
                          <a:lumOff val="80000"/>
                        </a:schemeClr>
                      </a:solidFill>
                      <a:prstDash val="solid"/>
                      <a:round/>
                      <a:headEnd type="none" w="med" len="med"/>
                      <a:tailEnd type="none" w="med" len="med"/>
                    </a:lnR>
                    <a:lnT w="19050" cap="flat" cmpd="sng" algn="ctr">
                      <a:solidFill>
                        <a:schemeClr val="accent2">
                          <a:lumMod val="20000"/>
                          <a:lumOff val="80000"/>
                        </a:schemeClr>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gridSpan="2">
                  <a:txBody>
                    <a:bodyPr/>
                    <a:lstStyle/>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Ambient Voice Technology</a:t>
                      </a:r>
                    </a:p>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Internal Referrals</a:t>
                      </a:r>
                    </a:p>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Digital Cellular Pathology</a:t>
                      </a:r>
                    </a:p>
                  </a:txBody>
                  <a:tcPr marL="60365" marR="60365" marT="30183" marB="30183" anchor="ctr">
                    <a:lnL w="19050" cap="flat" cmpd="sng" algn="ctr">
                      <a:solidFill>
                        <a:schemeClr val="accent2">
                          <a:lumMod val="20000"/>
                          <a:lumOff val="80000"/>
                        </a:schemeClr>
                      </a:solidFill>
                      <a:prstDash val="solid"/>
                      <a:round/>
                      <a:headEnd type="none" w="med" len="med"/>
                      <a:tailEnd type="none" w="med" len="med"/>
                    </a:lnL>
                    <a:lnR w="19050" cap="flat" cmpd="sng" algn="ctr">
                      <a:solidFill>
                        <a:schemeClr val="accent2">
                          <a:lumMod val="20000"/>
                          <a:lumOff val="80000"/>
                        </a:schemeClr>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pPr marL="1714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p>
                  </a:txBody>
                  <a:tcPr marL="60365" marR="60365" marT="30183" marB="30183" anchor="ctr">
                    <a:lnL w="19050" cap="flat" cmpd="sng" algn="ctr">
                      <a:solidFill>
                        <a:schemeClr val="accent2">
                          <a:lumMod val="20000"/>
                          <a:lumOff val="80000"/>
                        </a:schemeClr>
                      </a:solidFill>
                      <a:prstDash val="solid"/>
                      <a:round/>
                      <a:headEnd type="none" w="med" len="med"/>
                      <a:tailEnd type="none" w="med" len="med"/>
                    </a:lnL>
                    <a:lnR w="19050" cap="flat" cmpd="sng" algn="ctr">
                      <a:solidFill>
                        <a:schemeClr val="accent2">
                          <a:lumMod val="20000"/>
                          <a:lumOff val="80000"/>
                        </a:schemeClr>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01985221"/>
                  </a:ext>
                </a:extLst>
              </a:tr>
              <a:tr h="0">
                <a:tc row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chemeClr val="tx1"/>
                          </a:solidFill>
                        </a:rPr>
                        <a:t>PC_B_07</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solidFill>
                      <a:srgbClr val="D6C2F0"/>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Capital Planned Care/Cancer Priorities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accent2">
                          <a:lumMod val="20000"/>
                          <a:lumOff val="80000"/>
                        </a:schemeClr>
                      </a:solidFill>
                      <a:prstDash val="solid"/>
                      <a:round/>
                      <a:headEnd type="none" w="med" len="med"/>
                      <a:tailEnd type="none" w="med" len="med"/>
                    </a:lnB>
                    <a:solidFill>
                      <a:schemeClr val="accent2">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10420773"/>
                  </a:ext>
                </a:extLst>
              </a:tr>
              <a:tr h="230838">
                <a:tc v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500" b="1" dirty="0">
                        <a:solidFill>
                          <a:schemeClr val="bg1"/>
                        </a:solidFill>
                      </a:endParaRPr>
                    </a:p>
                  </a:txBody>
                  <a:tcPr marL="74295" marR="74295" marT="37148" marB="37148" anchor="ctr"/>
                </a:tc>
                <a:tc gridSpan="2">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Radiotherapy expansion 5</a:t>
                      </a:r>
                      <a:r>
                        <a:rPr lang="en-GB" sz="1200" b="0" baseline="30000" dirty="0"/>
                        <a:t>th</a:t>
                      </a:r>
                      <a:r>
                        <a:rPr lang="en-GB" sz="1200" b="0" dirty="0"/>
                        <a:t> Linac/6</a:t>
                      </a:r>
                      <a:r>
                        <a:rPr lang="en-GB" sz="1200" b="0" baseline="30000" dirty="0"/>
                        <a:t>th</a:t>
                      </a:r>
                      <a:r>
                        <a:rPr lang="en-GB" sz="1200" b="0" dirty="0"/>
                        <a:t> Bunker and Replacement Linacs at SWWCC</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PET CT</a:t>
                      </a:r>
                    </a:p>
                  </a:txBody>
                  <a:tcPr marL="60365" marR="60365" marT="30183" marB="30183" anchor="ctr">
                    <a:lnR w="19050" cap="flat" cmpd="sng" algn="ctr">
                      <a:solidFill>
                        <a:schemeClr val="accent2">
                          <a:lumMod val="20000"/>
                          <a:lumOff val="80000"/>
                        </a:schemeClr>
                      </a:solidFill>
                      <a:prstDash val="solid"/>
                      <a:round/>
                      <a:headEnd type="none" w="med" len="med"/>
                      <a:tailEnd type="none" w="med" len="med"/>
                    </a:lnR>
                    <a:lnT w="19050" cap="flat" cmpd="sng" algn="ctr">
                      <a:solidFill>
                        <a:schemeClr val="accent2">
                          <a:lumMod val="20000"/>
                          <a:lumOff val="80000"/>
                        </a:schemeClr>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Regional Cellular Pathology relocation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Urology OR1 Theatres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Hybrid Theatre Morriston</a:t>
                      </a:r>
                      <a:endParaRPr lang="en-GB" dirty="0"/>
                    </a:p>
                  </a:txBody>
                  <a:tcPr marL="60365" marR="60365" marT="30183" marB="30183" anchor="ctr">
                    <a:lnL w="19050" cap="flat" cmpd="sng" algn="ctr">
                      <a:solidFill>
                        <a:schemeClr val="accent2">
                          <a:lumMod val="20000"/>
                          <a:lumOff val="80000"/>
                        </a:schemeClr>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Regional Cellular Pathology relocation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Urology OR1 Theatres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Hybrid Theatre Morriston</a:t>
                      </a:r>
                      <a:endParaRPr lang="en-GB" dirty="0"/>
                    </a:p>
                  </a:txBody>
                  <a:tcPr marL="60365" marR="60365" marT="30183" marB="30183" anchor="ctr">
                    <a:lnL w="19050" cap="flat" cmpd="sng" algn="ctr">
                      <a:solidFill>
                        <a:schemeClr val="accent2">
                          <a:lumMod val="20000"/>
                          <a:lumOff val="80000"/>
                        </a:schemeClr>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accent2">
                          <a:lumMod val="20000"/>
                          <a:lumOff val="80000"/>
                        </a:schemeClr>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80961763"/>
                  </a:ext>
                </a:extLst>
              </a:tr>
              <a:tr h="336016">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dirty="0">
                          <a:solidFill>
                            <a:sysClr val="windowText" lastClr="000000"/>
                          </a:solidFill>
                        </a:rPr>
                        <a:t>PC_C_01 -02</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solidFill>
                      <a:srgbClr val="D6C2F0"/>
                    </a:solidFill>
                  </a:tcPr>
                </a:tc>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t>RTT Delivery Plans and SCP Delivery Plans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91" b="0" kern="1200" dirty="0">
                          <a:solidFill>
                            <a:schemeClr val="dk1"/>
                          </a:solidFill>
                          <a:effectLst/>
                          <a:latin typeface="+mn-lt"/>
                          <a:ea typeface="+mn-ea"/>
                          <a:cs typeface="+mn-cs"/>
                        </a:rPr>
                        <a:t>A key assumption underpinning the revised trajectory for SCP is successful </a:t>
                      </a:r>
                      <a:r>
                        <a:rPr lang="en-GB" sz="891" b="1" kern="1200" dirty="0">
                          <a:solidFill>
                            <a:schemeClr val="dk1"/>
                          </a:solidFill>
                          <a:effectLst/>
                          <a:latin typeface="+mn-lt"/>
                          <a:ea typeface="+mn-ea"/>
                          <a:cs typeface="+mn-cs"/>
                        </a:rPr>
                        <a:t>implementation of the Cellular Pathology recovery scheme</a:t>
                      </a:r>
                      <a:r>
                        <a:rPr lang="en-GB" sz="891" b="0" kern="1200" dirty="0">
                          <a:solidFill>
                            <a:schemeClr val="dk1"/>
                          </a:solidFill>
                          <a:effectLst/>
                          <a:latin typeface="+mn-lt"/>
                          <a:ea typeface="+mn-ea"/>
                          <a:cs typeface="+mn-cs"/>
                        </a:rPr>
                        <a:t>, including outsourcing arrangements to support backlog reduction and stabilisation of ongoing reporting capacity. </a:t>
                      </a:r>
                      <a:endParaRPr lang="en-GB" sz="1200" b="0"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en-GB"/>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1"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680089086"/>
                  </a:ext>
                </a:extLst>
              </a:tr>
            </a:tbl>
          </a:graphicData>
        </a:graphic>
      </p:graphicFrame>
      <p:sp>
        <p:nvSpPr>
          <p:cNvPr id="15" name="TextBox 14">
            <a:extLst>
              <a:ext uri="{FF2B5EF4-FFF2-40B4-BE49-F238E27FC236}">
                <a16:creationId xmlns:a16="http://schemas.microsoft.com/office/drawing/2014/main" id="{9A6CFC93-ED14-F441-4EEC-A013E0DED52B}"/>
              </a:ext>
            </a:extLst>
          </p:cNvPr>
          <p:cNvSpPr txBox="1"/>
          <p:nvPr/>
        </p:nvSpPr>
        <p:spPr>
          <a:xfrm>
            <a:off x="283594" y="657383"/>
            <a:ext cx="9241406" cy="461665"/>
          </a:xfrm>
          <a:prstGeom prst="rect">
            <a:avLst/>
          </a:prstGeom>
          <a:noFill/>
        </p:spPr>
        <p:txBody>
          <a:bodyPr wrap="square" rtlCol="0">
            <a:spAutoFit/>
          </a:bodyPr>
          <a:lstStyle/>
          <a:p>
            <a:pPr defTabSz="301823"/>
            <a:r>
              <a:rPr lang="en-GB" sz="1200" dirty="0">
                <a:solidFill>
                  <a:prstClr val="black"/>
                </a:solidFill>
                <a:latin typeface="Aptos" panose="02110004020202020204"/>
              </a:rPr>
              <a:t>Our Planned Care and Cancer programme focuses on rightsizing services, efficiency and productivity to maximise value for money, ensuring quality and improving waiting times</a:t>
            </a:r>
          </a:p>
        </p:txBody>
      </p:sp>
      <p:graphicFrame>
        <p:nvGraphicFramePr>
          <p:cNvPr id="2" name="Table 1">
            <a:extLst>
              <a:ext uri="{FF2B5EF4-FFF2-40B4-BE49-F238E27FC236}">
                <a16:creationId xmlns:a16="http://schemas.microsoft.com/office/drawing/2014/main" id="{251B528E-08E6-8488-E009-8B6DDC229189}"/>
              </a:ext>
            </a:extLst>
          </p:cNvPr>
          <p:cNvGraphicFramePr>
            <a:graphicFrameLocks noGrp="1"/>
          </p:cNvGraphicFramePr>
          <p:nvPr>
            <p:extLst>
              <p:ext uri="{D42A27DB-BD31-4B8C-83A1-F6EECF244321}">
                <p14:modId xmlns:p14="http://schemas.microsoft.com/office/powerpoint/2010/main" val="1625793625"/>
              </p:ext>
            </p:extLst>
          </p:nvPr>
        </p:nvGraphicFramePr>
        <p:xfrm>
          <a:off x="5284380" y="4882012"/>
          <a:ext cx="4240619" cy="1473876"/>
        </p:xfrm>
        <a:graphic>
          <a:graphicData uri="http://schemas.openxmlformats.org/drawingml/2006/table">
            <a:tbl>
              <a:tblPr firstRow="1" bandRow="1">
                <a:tableStyleId>{5C22544A-7EE6-4342-B048-85BDC9FD1C3A}</a:tableStyleId>
              </a:tblPr>
              <a:tblGrid>
                <a:gridCol w="2382813">
                  <a:extLst>
                    <a:ext uri="{9D8B030D-6E8A-4147-A177-3AD203B41FA5}">
                      <a16:colId xmlns:a16="http://schemas.microsoft.com/office/drawing/2014/main" val="2033698406"/>
                    </a:ext>
                  </a:extLst>
                </a:gridCol>
                <a:gridCol w="1857806">
                  <a:extLst>
                    <a:ext uri="{9D8B030D-6E8A-4147-A177-3AD203B41FA5}">
                      <a16:colId xmlns:a16="http://schemas.microsoft.com/office/drawing/2014/main" val="2088640319"/>
                    </a:ext>
                  </a:extLst>
                </a:gridCol>
              </a:tblGrid>
              <a:tr h="223561">
                <a:tc>
                  <a:txBody>
                    <a:bodyPr/>
                    <a:lstStyle/>
                    <a:p>
                      <a:r>
                        <a:rPr lang="en-GB" sz="1200" b="1" dirty="0">
                          <a:solidFill>
                            <a:schemeClr val="bg1"/>
                          </a:solidFill>
                          <a:latin typeface="+mn-lt"/>
                        </a:rPr>
                        <a:t>Risks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latin typeface="+mn-lt"/>
                        </a:rPr>
                        <a:t>Mitigations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200944">
                <a:tc>
                  <a:txBody>
                    <a:bodyPr/>
                    <a:lstStyle/>
                    <a:p>
                      <a:pPr>
                        <a:lnSpc>
                          <a:spcPct val="115000"/>
                        </a:lnSpc>
                        <a:spcAft>
                          <a:spcPts val="800"/>
                        </a:spcAft>
                        <a:buNone/>
                      </a:pPr>
                      <a:r>
                        <a:rPr lang="en-GB" sz="1200" kern="100" dirty="0">
                          <a:solidFill>
                            <a:srgbClr val="000000"/>
                          </a:solidFill>
                          <a:effectLst/>
                          <a:latin typeface="+mn-lt"/>
                          <a:ea typeface="Aptos" panose="020B0004020202020204" pitchFamily="34" charset="0"/>
                          <a:cs typeface="Times New Roman" panose="02020603050405020304" pitchFamily="18" charset="0"/>
                        </a:rPr>
                        <a:t>Productivity not achieved in line with plan</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1200" kern="100" dirty="0">
                          <a:solidFill>
                            <a:srgbClr val="000000"/>
                          </a:solidFill>
                          <a:effectLst/>
                          <a:latin typeface="+mn-lt"/>
                          <a:ea typeface="Aptos" panose="020B0004020202020204" pitchFamily="34" charset="0"/>
                          <a:cs typeface="Times New Roman" panose="02020603050405020304" pitchFamily="18" charset="0"/>
                        </a:rPr>
                        <a:t>Executive oversight and benchmarking</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305538">
                <a:tc>
                  <a:txBody>
                    <a:bodyPr/>
                    <a:lstStyle/>
                    <a:p>
                      <a:pPr>
                        <a:lnSpc>
                          <a:spcPct val="115000"/>
                        </a:lnSpc>
                        <a:spcAft>
                          <a:spcPts val="800"/>
                        </a:spcAft>
                        <a:buNone/>
                      </a:pPr>
                      <a:r>
                        <a:rPr lang="en-GB" sz="1200" kern="100" dirty="0">
                          <a:solidFill>
                            <a:srgbClr val="000000"/>
                          </a:solidFill>
                          <a:effectLst/>
                          <a:latin typeface="+mn-lt"/>
                          <a:ea typeface="Aptos" panose="020B0004020202020204" pitchFamily="34" charset="0"/>
                          <a:cs typeface="Times New Roman" panose="02020603050405020304" pitchFamily="18" charset="0"/>
                        </a:rPr>
                        <a:t>Delays in workforce plan progress and workforce resistance</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1200" kern="100" dirty="0">
                          <a:solidFill>
                            <a:srgbClr val="000000"/>
                          </a:solidFill>
                          <a:effectLst/>
                          <a:latin typeface="+mn-lt"/>
                          <a:ea typeface="Aptos" panose="020B0004020202020204" pitchFamily="34" charset="0"/>
                          <a:cs typeface="Times New Roman" panose="02020603050405020304" pitchFamily="18" charset="0"/>
                        </a:rPr>
                        <a:t>Early engagement and vacancy control</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88124338"/>
                  </a:ext>
                </a:extLst>
              </a:tr>
              <a:tr h="318557">
                <a:tc>
                  <a:txBody>
                    <a:bodyPr/>
                    <a:lstStyle/>
                    <a:p>
                      <a:pPr>
                        <a:lnSpc>
                          <a:spcPct val="115000"/>
                        </a:lnSpc>
                        <a:spcAft>
                          <a:spcPts val="800"/>
                        </a:spcAft>
                        <a:buNone/>
                      </a:pPr>
                      <a:r>
                        <a:rPr lang="en-GB" sz="1200" kern="100" dirty="0">
                          <a:solidFill>
                            <a:srgbClr val="000000"/>
                          </a:solidFill>
                          <a:effectLst/>
                          <a:latin typeface="+mn-lt"/>
                          <a:ea typeface="Aptos" panose="020B0004020202020204" pitchFamily="34" charset="0"/>
                          <a:cs typeface="Times New Roman" panose="02020603050405020304" pitchFamily="18" charset="0"/>
                        </a:rPr>
                        <a:t>Activity/performance delivery risk</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800"/>
                        </a:spcAft>
                        <a:buNone/>
                      </a:pPr>
                      <a:r>
                        <a:rPr lang="en-GB" sz="1200" kern="100" dirty="0">
                          <a:solidFill>
                            <a:srgbClr val="000000"/>
                          </a:solidFill>
                          <a:effectLst/>
                          <a:latin typeface="+mn-lt"/>
                          <a:ea typeface="Aptos" panose="020B0004020202020204" pitchFamily="34" charset="0"/>
                          <a:cs typeface="Times New Roman" panose="02020603050405020304" pitchFamily="18" charset="0"/>
                        </a:rPr>
                        <a:t>Phased consolidation, close monitoring</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87472500"/>
                  </a:ext>
                </a:extLst>
              </a:tr>
            </a:tbl>
          </a:graphicData>
        </a:graphic>
      </p:graphicFrame>
      <p:sp>
        <p:nvSpPr>
          <p:cNvPr id="5" name="Slide Number Placeholder 3">
            <a:extLst>
              <a:ext uri="{FF2B5EF4-FFF2-40B4-BE49-F238E27FC236}">
                <a16:creationId xmlns:a16="http://schemas.microsoft.com/office/drawing/2014/main" id="{B2DEFDCA-0AFC-0E56-A517-3DD3CCB7EBF7}"/>
              </a:ext>
            </a:extLst>
          </p:cNvPr>
          <p:cNvSpPr>
            <a:spLocks noGrp="1"/>
          </p:cNvSpPr>
          <p:nvPr>
            <p:ph type="sldNum" sz="quarter" idx="12"/>
          </p:nvPr>
        </p:nvSpPr>
        <p:spPr>
          <a:xfrm>
            <a:off x="6996113" y="6356353"/>
            <a:ext cx="2228850" cy="365125"/>
          </a:xfrm>
        </p:spPr>
        <p:txBody>
          <a:bodyPr/>
          <a:lstStyle/>
          <a:p>
            <a:r>
              <a:rPr lang="en-GB" sz="900" dirty="0"/>
              <a:t>37</a:t>
            </a:r>
          </a:p>
        </p:txBody>
      </p:sp>
    </p:spTree>
    <p:extLst>
      <p:ext uri="{BB962C8B-B14F-4D97-AF65-F5344CB8AC3E}">
        <p14:creationId xmlns:p14="http://schemas.microsoft.com/office/powerpoint/2010/main" val="1144135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DE192E-AEDF-7960-3E06-7B5DE8295A03}"/>
            </a:ext>
          </a:extLst>
        </p:cNvPr>
        <p:cNvGrpSpPr/>
        <p:nvPr/>
      </p:nvGrpSpPr>
      <p:grpSpPr>
        <a:xfrm>
          <a:off x="0" y="0"/>
          <a:ext cx="0" cy="0"/>
          <a:chOff x="0" y="0"/>
          <a:chExt cx="0" cy="0"/>
        </a:xfrm>
      </p:grpSpPr>
      <p:pic>
        <p:nvPicPr>
          <p:cNvPr id="4" name="Picture 3" descr="A rainbow in a black background&#10;&#10;AI-generated content may be incorrect.">
            <a:extLst>
              <a:ext uri="{FF2B5EF4-FFF2-40B4-BE49-F238E27FC236}">
                <a16:creationId xmlns:a16="http://schemas.microsoft.com/office/drawing/2014/main" id="{54593C3C-7C2F-6E98-D341-DA64EDB70B39}"/>
              </a:ext>
            </a:extLst>
          </p:cNvPr>
          <p:cNvPicPr>
            <a:picLocks noChangeAspect="1"/>
          </p:cNvPicPr>
          <p:nvPr/>
        </p:nvPicPr>
        <p:blipFill>
          <a:blip r:embed="rId3">
            <a:alphaModFix amt="20000"/>
            <a:lum bright="40000" contrast="-40000"/>
          </a:blip>
          <a:srcRect l="39228" t="58256" r="-2"/>
          <a:stretch/>
        </p:blipFill>
        <p:spPr>
          <a:xfrm rot="10800000">
            <a:off x="3136831" y="3065480"/>
            <a:ext cx="6769167" cy="3795760"/>
          </a:xfrm>
          <a:prstGeom prst="rect">
            <a:avLst/>
          </a:prstGeom>
        </p:spPr>
      </p:pic>
      <p:sp>
        <p:nvSpPr>
          <p:cNvPr id="12" name="Title 11">
            <a:extLst>
              <a:ext uri="{FF2B5EF4-FFF2-40B4-BE49-F238E27FC236}">
                <a16:creationId xmlns:a16="http://schemas.microsoft.com/office/drawing/2014/main" id="{47ABAFFE-C9A7-62F6-207B-2FC8F13FD26A}"/>
              </a:ext>
            </a:extLst>
          </p:cNvPr>
          <p:cNvSpPr txBox="1">
            <a:spLocks noGrp="1"/>
          </p:cNvSpPr>
          <p:nvPr>
            <p:ph type="title"/>
          </p:nvPr>
        </p:nvSpPr>
        <p:spPr>
          <a:xfrm>
            <a:off x="285306" y="429609"/>
            <a:ext cx="8715223"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MENTAL HEALTH AND LEARNING DISABILITIES OVERVIEW</a:t>
            </a:r>
          </a:p>
        </p:txBody>
      </p:sp>
      <p:sp>
        <p:nvSpPr>
          <p:cNvPr id="7" name="Rectangle 1">
            <a:extLst>
              <a:ext uri="{FF2B5EF4-FFF2-40B4-BE49-F238E27FC236}">
                <a16:creationId xmlns:a16="http://schemas.microsoft.com/office/drawing/2014/main" id="{19E43CDF-0238-B6E9-592B-DACD3522201A}"/>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C450CFAD-3856-A619-4C8C-317A956EA7ED}"/>
              </a:ext>
            </a:extLst>
          </p:cNvPr>
          <p:cNvGraphicFramePr>
            <a:graphicFrameLocks noGrp="1"/>
          </p:cNvGraphicFramePr>
          <p:nvPr>
            <p:extLst>
              <p:ext uri="{D42A27DB-BD31-4B8C-83A1-F6EECF244321}">
                <p14:modId xmlns:p14="http://schemas.microsoft.com/office/powerpoint/2010/main" val="232061216"/>
              </p:ext>
            </p:extLst>
          </p:nvPr>
        </p:nvGraphicFramePr>
        <p:xfrm>
          <a:off x="4548954" y="2387083"/>
          <a:ext cx="4976046" cy="2070264"/>
        </p:xfrm>
        <a:graphic>
          <a:graphicData uri="http://schemas.openxmlformats.org/drawingml/2006/table">
            <a:tbl>
              <a:tblPr firstRow="1" bandRow="1">
                <a:tableStyleId>{5C22544A-7EE6-4342-B048-85BDC9FD1C3A}</a:tableStyleId>
              </a:tblPr>
              <a:tblGrid>
                <a:gridCol w="3237734">
                  <a:extLst>
                    <a:ext uri="{9D8B030D-6E8A-4147-A177-3AD203B41FA5}">
                      <a16:colId xmlns:a16="http://schemas.microsoft.com/office/drawing/2014/main" val="2033698406"/>
                    </a:ext>
                  </a:extLst>
                </a:gridCol>
                <a:gridCol w="1738312">
                  <a:extLst>
                    <a:ext uri="{9D8B030D-6E8A-4147-A177-3AD203B41FA5}">
                      <a16:colId xmlns:a16="http://schemas.microsoft.com/office/drawing/2014/main" val="2088640319"/>
                    </a:ext>
                  </a:extLst>
                </a:gridCol>
              </a:tblGrid>
              <a:tr h="0">
                <a:tc>
                  <a:txBody>
                    <a:bodyPr/>
                    <a:lstStyle/>
                    <a:p>
                      <a:r>
                        <a:rPr lang="en-GB" sz="1200" dirty="0"/>
                        <a:t>Performance Outcomes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200" dirty="0"/>
                        <a:t>Confidence assessment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19424">
                <a:tc>
                  <a:txBody>
                    <a:bodyPr/>
                    <a:lstStyle/>
                    <a:p>
                      <a:r>
                        <a:rPr lang="en-GB" sz="1200" dirty="0">
                          <a:latin typeface="+mn-lt"/>
                        </a:rPr>
                        <a:t>Open Access Mental Health Support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GB" sz="1200" i="1" dirty="0">
                          <a:solidFill>
                            <a:schemeClr val="tx1"/>
                          </a:solidFill>
                          <a:latin typeface="+mn-lt"/>
                        </a:rPr>
                        <a:t>Metrics nationally developed in Q1 26/27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764910532"/>
                  </a:ext>
                </a:extLst>
              </a:tr>
              <a:tr h="582731">
                <a:tc>
                  <a:txBody>
                    <a:bodyPr/>
                    <a:lstStyle/>
                    <a:p>
                      <a:r>
                        <a:rPr lang="en-GB" sz="1200" dirty="0">
                          <a:latin typeface="+mn-lt"/>
                        </a:rPr>
                        <a:t>Improve safety in Secondary Care Mental Health services (measured through agreed mental health safety matrix and PROM </a:t>
                      </a:r>
                      <a:r>
                        <a:rPr lang="en-GB" sz="1200" dirty="0" err="1">
                          <a:latin typeface="+mn-lt"/>
                        </a:rPr>
                        <a:t>ReQol</a:t>
                      </a:r>
                      <a:r>
                        <a:rPr lang="en-GB" sz="1200" dirty="0">
                          <a:latin typeface="+mn-lt"/>
                        </a:rPr>
                        <a:t>)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i="1" dirty="0">
                          <a:solidFill>
                            <a:schemeClr val="tx1"/>
                          </a:solidFill>
                          <a:latin typeface="+mn-lt"/>
                        </a:rPr>
                        <a:t>Metrics nationally developed in Q1 26/27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29342364"/>
                  </a:ext>
                </a:extLst>
              </a:tr>
              <a:tr h="582731">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latin typeface="+mn-lt"/>
                        </a:rPr>
                        <a:t>Improve Physical Health of People with long term MH problems by carrying out mortality reviews and implementing improvement plans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i="1" dirty="0">
                          <a:solidFill>
                            <a:schemeClr val="tx1"/>
                          </a:solidFill>
                          <a:latin typeface="+mn-lt"/>
                        </a:rPr>
                        <a:t>Metrics nationally developed in Q1 26/27</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52183463"/>
                  </a:ext>
                </a:extLst>
              </a:tr>
            </a:tbl>
          </a:graphicData>
        </a:graphic>
      </p:graphicFrame>
      <p:graphicFrame>
        <p:nvGraphicFramePr>
          <p:cNvPr id="11" name="Table 10">
            <a:extLst>
              <a:ext uri="{FF2B5EF4-FFF2-40B4-BE49-F238E27FC236}">
                <a16:creationId xmlns:a16="http://schemas.microsoft.com/office/drawing/2014/main" id="{D669D6D1-3100-0E9E-9886-BF9A038B018E}"/>
              </a:ext>
            </a:extLst>
          </p:cNvPr>
          <p:cNvGraphicFramePr>
            <a:graphicFrameLocks noGrp="1"/>
          </p:cNvGraphicFramePr>
          <p:nvPr>
            <p:extLst>
              <p:ext uri="{D42A27DB-BD31-4B8C-83A1-F6EECF244321}">
                <p14:modId xmlns:p14="http://schemas.microsoft.com/office/powerpoint/2010/main" val="2997772417"/>
              </p:ext>
            </p:extLst>
          </p:nvPr>
        </p:nvGraphicFramePr>
        <p:xfrm>
          <a:off x="359366" y="1451241"/>
          <a:ext cx="4049294" cy="4080162"/>
        </p:xfrm>
        <a:graphic>
          <a:graphicData uri="http://schemas.openxmlformats.org/drawingml/2006/table">
            <a:tbl>
              <a:tblPr firstRow="1" bandRow="1">
                <a:tableStyleId>{5C22544A-7EE6-4342-B048-85BDC9FD1C3A}</a:tableStyleId>
              </a:tblPr>
              <a:tblGrid>
                <a:gridCol w="288000">
                  <a:extLst>
                    <a:ext uri="{9D8B030D-6E8A-4147-A177-3AD203B41FA5}">
                      <a16:colId xmlns:a16="http://schemas.microsoft.com/office/drawing/2014/main" val="1328182063"/>
                    </a:ext>
                  </a:extLst>
                </a:gridCol>
                <a:gridCol w="3761294">
                  <a:extLst>
                    <a:ext uri="{9D8B030D-6E8A-4147-A177-3AD203B41FA5}">
                      <a16:colId xmlns:a16="http://schemas.microsoft.com/office/drawing/2014/main" val="709746133"/>
                    </a:ext>
                  </a:extLst>
                </a:gridCol>
              </a:tblGrid>
              <a:tr h="200325">
                <a:tc gridSpan="2">
                  <a:txBody>
                    <a:bodyPr/>
                    <a:lstStyle/>
                    <a:p>
                      <a:r>
                        <a:rPr lang="en-GB" sz="1200" dirty="0"/>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lang="en-GB" sz="1200" dirty="0"/>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0032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MH_A_01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r>
                        <a:rPr lang="en-GB" sz="1200" b="1" i="0" u="none" strike="noStrike" baseline="0" noProof="0">
                          <a:solidFill>
                            <a:schemeClr val="tx1"/>
                          </a:solidFill>
                          <a:latin typeface="+mn-lt"/>
                        </a:rPr>
                        <a:t>Repatriation of Privatised Beds</a:t>
                      </a:r>
                      <a:endParaRPr lang="en-GB" dirty="0"/>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196573">
                <a:tc>
                  <a:txBody>
                    <a:bodyPr/>
                    <a:lstStyle/>
                    <a:p>
                      <a:pPr marL="0" marR="0" lvl="1" indent="0"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MH_B_01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137458" algn="l" defTabSz="685772" rtl="0" eaLnBrk="1" fontAlgn="auto" latinLnBrk="0" hangingPunct="1">
                        <a:lnSpc>
                          <a:spcPct val="100000"/>
                        </a:lnSpc>
                        <a:spcBef>
                          <a:spcPts val="0"/>
                        </a:spcBef>
                        <a:spcAft>
                          <a:spcPts val="0"/>
                        </a:spcAft>
                        <a:buClrTx/>
                        <a:buSzTx/>
                        <a:buFontTx/>
                        <a:buNone/>
                        <a:tabLst/>
                        <a:defRPr/>
                      </a:pPr>
                      <a:r>
                        <a:rPr lang="en-GB" sz="1200" b="1" i="0" u="none" strike="noStrike" baseline="0" noProof="0" dirty="0">
                          <a:solidFill>
                            <a:schemeClr val="tx1"/>
                          </a:solidFill>
                          <a:latin typeface="+mn-lt"/>
                        </a:rPr>
                        <a:t>Mental Health Transformation Programme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764910532"/>
                  </a:ext>
                </a:extLst>
              </a:tr>
              <a:tr h="198557">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MH_B_02</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kern="100" noProof="0" dirty="0">
                          <a:solidFill>
                            <a:schemeClr val="tx1"/>
                          </a:solidFill>
                          <a:effectLst/>
                          <a:latin typeface="+mn-lt"/>
                          <a:ea typeface="+mn-ea"/>
                          <a:cs typeface="Times New Roman" panose="02020603050405020304" pitchFamily="18" charset="0"/>
                        </a:rPr>
                        <a:t>Alliance Clinical Model </a:t>
                      </a:r>
                      <a:r>
                        <a:rPr lang="en-GB" sz="1200" b="0" kern="100" noProof="0" dirty="0">
                          <a:solidFill>
                            <a:schemeClr val="tx1"/>
                          </a:solidFill>
                          <a:effectLst/>
                          <a:latin typeface="+mn-lt"/>
                          <a:ea typeface="+mn-ea"/>
                          <a:cs typeface="Times New Roman" panose="02020603050405020304" pitchFamily="18" charset="0"/>
                        </a:rPr>
                        <a:t>for Substance Use Clinical Services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752183463"/>
                  </a:ext>
                </a:extLst>
              </a:tr>
              <a:tr h="877611">
                <a:tc>
                  <a:txBody>
                    <a:bodyPr/>
                    <a:lstStyle/>
                    <a:p>
                      <a:pPr marL="0" marR="0" lvl="0" indent="0" algn="ctr" defTabSz="55719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MH_B_03</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dirty="0">
                          <a:solidFill>
                            <a:schemeClr val="tx1"/>
                          </a:solidFill>
                          <a:latin typeface="+mn-lt"/>
                        </a:rPr>
                        <a:t>Mental Health Capital Priorities</a:t>
                      </a:r>
                      <a:r>
                        <a:rPr lang="en-GB" sz="1200" b="0" dirty="0">
                          <a:solidFill>
                            <a:schemeClr val="tx1"/>
                          </a:solidFill>
                          <a:latin typeface="+mn-lt"/>
                        </a:rPr>
                        <a:t>: </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tx1"/>
                          </a:solidFill>
                          <a:latin typeface="+mn-lt"/>
                        </a:rPr>
                        <a:t>Seclusion Suites, Caswell Clinic</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Adult Acute Mental Health Unit Service Diversions, </a:t>
                      </a:r>
                      <a:r>
                        <a:rPr lang="en-GB" sz="1200" b="0" dirty="0" err="1"/>
                        <a:t>Cefn</a:t>
                      </a:r>
                      <a:r>
                        <a:rPr lang="en-GB" sz="1200" b="0" dirty="0"/>
                        <a:t> </a:t>
                      </a:r>
                      <a:r>
                        <a:rPr lang="en-GB" sz="1200" b="0" dirty="0" err="1"/>
                        <a:t>Coed</a:t>
                      </a:r>
                      <a:r>
                        <a:rPr lang="en-GB" sz="1200" b="0" dirty="0"/>
                        <a:t> &amp; Other Mental Health In-Patient Estate Improvements</a:t>
                      </a:r>
                    </a:p>
                    <a:p>
                      <a:pPr marL="171450" indent="-171450" algn="l">
                        <a:buFont typeface="Arial" panose="020B0604020202020204" pitchFamily="34" charset="0"/>
                        <a:buChar char="•"/>
                      </a:pPr>
                      <a:r>
                        <a:rPr lang="en-GB" sz="1200" b="0" dirty="0" err="1"/>
                        <a:t>Taith</a:t>
                      </a:r>
                      <a:r>
                        <a:rPr lang="en-GB" sz="1200" b="0" dirty="0"/>
                        <a:t> Newydd</a:t>
                      </a:r>
                    </a:p>
                    <a:p>
                      <a:pPr marL="171450" indent="-171450" algn="l">
                        <a:buFont typeface="Arial" panose="020B0604020202020204" pitchFamily="34" charset="0"/>
                        <a:buChar char="•"/>
                      </a:pPr>
                      <a:r>
                        <a:rPr lang="en-GB" sz="1200" b="0" dirty="0"/>
                        <a:t>Anti ligature works across remaining MH estate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25985191"/>
                  </a:ext>
                </a:extLst>
              </a:tr>
              <a:tr h="605196">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MH_B_04</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kern="100" dirty="0">
                          <a:solidFill>
                            <a:schemeClr val="tx1"/>
                          </a:solidFill>
                          <a:effectLst/>
                          <a:latin typeface="+mn-lt"/>
                          <a:ea typeface="Aptos" panose="020B0004020202020204" pitchFamily="34" charset="0"/>
                          <a:cs typeface="Times New Roman" panose="02020603050405020304" pitchFamily="18" charset="0"/>
                        </a:rPr>
                        <a:t>Mental Health Digital Transformation</a:t>
                      </a:r>
                      <a:r>
                        <a:rPr lang="en-GB" sz="1200" b="0" kern="100" dirty="0">
                          <a:solidFill>
                            <a:schemeClr val="tx1"/>
                          </a:solidFill>
                          <a:effectLst/>
                          <a:latin typeface="+mn-lt"/>
                          <a:ea typeface="Aptos" panose="020B0004020202020204" pitchFamily="34" charset="0"/>
                          <a:cs typeface="Times New Roman" panose="02020603050405020304" pitchFamily="18" charset="0"/>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err="1">
                          <a:solidFill>
                            <a:schemeClr val="tx1"/>
                          </a:solidFill>
                          <a:latin typeface="+mn-lt"/>
                          <a:ea typeface="+mn-ea"/>
                          <a:cs typeface="+mn-cs"/>
                        </a:rPr>
                        <a:t>ReQol</a:t>
                      </a:r>
                      <a:endParaRPr lang="en-GB" sz="1200" b="0" kern="1200" dirty="0">
                        <a:solidFill>
                          <a:schemeClr val="tx1"/>
                        </a:solidFill>
                        <a:latin typeface="+mn-lt"/>
                        <a:ea typeface="+mn-ea"/>
                        <a:cs typeface="+mn-cs"/>
                      </a:endParaRP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a:solidFill>
                            <a:schemeClr val="tx1"/>
                          </a:solidFill>
                          <a:effectLst/>
                          <a:latin typeface="+mn-lt"/>
                          <a:ea typeface="+mn-ea"/>
                          <a:cs typeface="+mn-cs"/>
                        </a:rPr>
                        <a:t>Rio</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a:solidFill>
                            <a:schemeClr val="tx1"/>
                          </a:solidFill>
                          <a:effectLst/>
                          <a:latin typeface="+mn-lt"/>
                          <a:ea typeface="+mn-ea"/>
                          <a:cs typeface="+mn-cs"/>
                        </a:rPr>
                        <a:t>Electronic Patient Record</a:t>
                      </a:r>
                      <a:endParaRPr lang="en-GB" sz="1200" b="0" kern="100" dirty="0">
                        <a:solidFill>
                          <a:schemeClr val="tx1"/>
                        </a:solidFill>
                        <a:effectLst/>
                        <a:latin typeface="+mn-lt"/>
                        <a:ea typeface="Aptos" panose="020B0004020202020204" pitchFamily="34" charset="0"/>
                        <a:cs typeface="Times New Roman" panose="02020603050405020304" pitchFamily="18" charset="0"/>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219912323"/>
                  </a:ext>
                </a:extLst>
              </a:tr>
              <a:tr h="605196">
                <a:tc>
                  <a:txBody>
                    <a:bodyPr/>
                    <a:lstStyle/>
                    <a:p>
                      <a:pPr marL="0" marR="0" lvl="0" indent="-137458"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LD_B_01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lvl="1" indent="0" algn="l" defTabSz="685772" rtl="0" eaLnBrk="1" latinLnBrk="0" hangingPunct="1">
                        <a:lnSpc>
                          <a:spcPct val="100000"/>
                        </a:lnSpc>
                        <a:spcBef>
                          <a:spcPts val="0"/>
                        </a:spcBef>
                        <a:spcAft>
                          <a:spcPts val="0"/>
                        </a:spcAft>
                        <a:buNone/>
                      </a:pPr>
                      <a:r>
                        <a:rPr lang="en-GB" sz="1200" b="1" kern="1200" noProof="0" dirty="0">
                          <a:solidFill>
                            <a:schemeClr val="tx1"/>
                          </a:solidFill>
                          <a:latin typeface="+mn-lt"/>
                          <a:ea typeface="+mn-ea"/>
                          <a:cs typeface="+mn-cs"/>
                        </a:rPr>
                        <a:t>Learning Disabilities Transformation</a:t>
                      </a:r>
                      <a:r>
                        <a:rPr lang="en-GB" sz="1200" b="0" kern="1200" noProof="0" dirty="0">
                          <a:solidFill>
                            <a:schemeClr val="tx1"/>
                          </a:solidFill>
                          <a:latin typeface="+mn-lt"/>
                          <a:ea typeface="+mn-ea"/>
                          <a:cs typeface="+mn-cs"/>
                        </a:rPr>
                        <a:t>:</a:t>
                      </a:r>
                    </a:p>
                    <a:p>
                      <a:pPr marL="260350" lvl="1" indent="-171450" algn="l" defTabSz="685772" rtl="0" eaLnBrk="1" latinLnBrk="0" hangingPunct="1">
                        <a:lnSpc>
                          <a:spcPct val="100000"/>
                        </a:lnSpc>
                        <a:spcBef>
                          <a:spcPts val="0"/>
                        </a:spcBef>
                        <a:spcAft>
                          <a:spcPts val="0"/>
                        </a:spcAft>
                        <a:buFont typeface="Arial" panose="020B0604020202020204" pitchFamily="34" charset="0"/>
                        <a:buChar char="•"/>
                      </a:pPr>
                      <a:r>
                        <a:rPr lang="en-GB" sz="1200" b="0" kern="1200" noProof="0" dirty="0">
                          <a:solidFill>
                            <a:schemeClr val="tx1"/>
                          </a:solidFill>
                          <a:latin typeface="+mn-lt"/>
                          <a:ea typeface="+mn-ea"/>
                          <a:cs typeface="+mn-cs"/>
                        </a:rPr>
                        <a:t>Strategic Outline Case for the replacement of all remaining LD facilities.</a:t>
                      </a:r>
                      <a:endParaRPr lang="en-GB" sz="1200" b="0" i="0" kern="100" noProof="0" dirty="0">
                        <a:solidFill>
                          <a:schemeClr val="tx1"/>
                        </a:solidFill>
                        <a:effectLst/>
                        <a:latin typeface="+mn-lt"/>
                        <a:ea typeface="+mn-ea"/>
                        <a:cs typeface="Times New Roman" panose="02020603050405020304" pitchFamily="18" charset="0"/>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noProof="0" dirty="0">
                          <a:solidFill>
                            <a:schemeClr val="tx1"/>
                          </a:solidFill>
                          <a:latin typeface="+mn-lt"/>
                          <a:ea typeface="+mn-ea"/>
                          <a:cs typeface="+mn-cs"/>
                        </a:rPr>
                        <a:t>Consolidation of existing Complex Care Units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93987599"/>
                  </a:ext>
                </a:extLst>
              </a:tr>
            </a:tbl>
          </a:graphicData>
        </a:graphic>
      </p:graphicFrame>
      <p:sp>
        <p:nvSpPr>
          <p:cNvPr id="15" name="TextBox 14">
            <a:extLst>
              <a:ext uri="{FF2B5EF4-FFF2-40B4-BE49-F238E27FC236}">
                <a16:creationId xmlns:a16="http://schemas.microsoft.com/office/drawing/2014/main" id="{796B8208-A443-D444-2E78-E412194AA6A5}"/>
              </a:ext>
            </a:extLst>
          </p:cNvPr>
          <p:cNvSpPr txBox="1"/>
          <p:nvPr/>
        </p:nvSpPr>
        <p:spPr>
          <a:xfrm>
            <a:off x="305174" y="620244"/>
            <a:ext cx="9295652" cy="830997"/>
          </a:xfrm>
          <a:prstGeom prst="rect">
            <a:avLst/>
          </a:prstGeom>
          <a:noFill/>
        </p:spPr>
        <p:txBody>
          <a:bodyPr wrap="square" rtlCol="0">
            <a:spAutoFit/>
          </a:bodyPr>
          <a:lstStyle/>
          <a:p>
            <a:pPr defTabSz="301823">
              <a:defRPr/>
            </a:pPr>
            <a:r>
              <a:rPr lang="en-GB" sz="1200" dirty="0">
                <a:solidFill>
                  <a:prstClr val="black"/>
                </a:solidFill>
                <a:latin typeface="Aptos" panose="02110004020202020204"/>
              </a:rPr>
              <a:t>Our aim is to deliver mental health service transformation by ensuring people have easy access to tools and support to maintain their wellbeing. We will also strengthen the digital infrastructure and streamline complex MHLD pathways, while continuing the shift from inpatient to community focused care. We also need to centralise acute mental health inpatient services into modern facilities that better enable care, effective staffing and digital connectivity.</a:t>
            </a:r>
          </a:p>
        </p:txBody>
      </p:sp>
      <p:graphicFrame>
        <p:nvGraphicFramePr>
          <p:cNvPr id="2" name="Table 1">
            <a:extLst>
              <a:ext uri="{FF2B5EF4-FFF2-40B4-BE49-F238E27FC236}">
                <a16:creationId xmlns:a16="http://schemas.microsoft.com/office/drawing/2014/main" id="{DF243892-BB82-6CF2-9099-A41040EBAF26}"/>
              </a:ext>
            </a:extLst>
          </p:cNvPr>
          <p:cNvGraphicFramePr>
            <a:graphicFrameLocks noGrp="1"/>
          </p:cNvGraphicFramePr>
          <p:nvPr>
            <p:extLst>
              <p:ext uri="{D42A27DB-BD31-4B8C-83A1-F6EECF244321}">
                <p14:modId xmlns:p14="http://schemas.microsoft.com/office/powerpoint/2010/main" val="425066883"/>
              </p:ext>
            </p:extLst>
          </p:nvPr>
        </p:nvGraphicFramePr>
        <p:xfrm>
          <a:off x="4570588" y="4517689"/>
          <a:ext cx="4976046" cy="1805600"/>
        </p:xfrm>
        <a:graphic>
          <a:graphicData uri="http://schemas.openxmlformats.org/drawingml/2006/table">
            <a:tbl>
              <a:tblPr firstRow="1" bandRow="1">
                <a:tableStyleId>{5C22544A-7EE6-4342-B048-85BDC9FD1C3A}</a:tableStyleId>
              </a:tblPr>
              <a:tblGrid>
                <a:gridCol w="2487532">
                  <a:extLst>
                    <a:ext uri="{9D8B030D-6E8A-4147-A177-3AD203B41FA5}">
                      <a16:colId xmlns:a16="http://schemas.microsoft.com/office/drawing/2014/main" val="2033698406"/>
                    </a:ext>
                  </a:extLst>
                </a:gridCol>
                <a:gridCol w="2488514">
                  <a:extLst>
                    <a:ext uri="{9D8B030D-6E8A-4147-A177-3AD203B41FA5}">
                      <a16:colId xmlns:a16="http://schemas.microsoft.com/office/drawing/2014/main" val="2088640319"/>
                    </a:ext>
                  </a:extLst>
                </a:gridCol>
              </a:tblGrid>
              <a:tr h="190382">
                <a:tc>
                  <a:txBody>
                    <a:bodyPr/>
                    <a:lstStyle/>
                    <a:p>
                      <a:r>
                        <a:rPr lang="en-GB" sz="1200" b="1" dirty="0">
                          <a:solidFill>
                            <a:schemeClr val="bg1"/>
                          </a:solidFill>
                          <a:latin typeface="+mn-lt"/>
                        </a:rPr>
                        <a:t>Risks </a:t>
                      </a:r>
                    </a:p>
                  </a:txBody>
                  <a:tcPr marL="60365" marR="60365" marT="30183" marB="30183" anchor="ctr">
                    <a:solidFill>
                      <a:srgbClr val="0E9FAF"/>
                    </a:solidFill>
                  </a:tcPr>
                </a:tc>
                <a:tc>
                  <a:txBody>
                    <a:bodyPr/>
                    <a:lstStyle/>
                    <a:p>
                      <a:r>
                        <a:rPr lang="en-GB" sz="1200" i="0" dirty="0">
                          <a:solidFill>
                            <a:schemeClr val="bg1"/>
                          </a:solidFill>
                          <a:latin typeface="+mn-lt"/>
                        </a:rPr>
                        <a:t>Mitigations</a:t>
                      </a:r>
                    </a:p>
                  </a:txBody>
                  <a:tcPr marL="60365" marR="60365" marT="30183" marB="30183" anchor="ctr">
                    <a:solidFill>
                      <a:srgbClr val="0E9FAF"/>
                    </a:solidFill>
                  </a:tcPr>
                </a:tc>
                <a:extLst>
                  <a:ext uri="{0D108BD9-81ED-4DB2-BD59-A6C34878D82A}">
                    <a16:rowId xmlns:a16="http://schemas.microsoft.com/office/drawing/2014/main" val="2764910532"/>
                  </a:ext>
                </a:extLst>
              </a:tr>
              <a:tr h="441230">
                <a:tc>
                  <a:txBody>
                    <a:bodyPr/>
                    <a:lstStyle/>
                    <a:p>
                      <a:pPr marL="0" marR="0" lvl="0" indent="0" algn="l" defTabSz="685772" rtl="0" eaLnBrk="1" fontAlgn="auto" latinLnBrk="0" hangingPunct="1">
                        <a:lnSpc>
                          <a:spcPct val="115000"/>
                        </a:lnSpc>
                        <a:spcBef>
                          <a:spcPts val="0"/>
                        </a:spcBef>
                        <a:spcAft>
                          <a:spcPts val="800"/>
                        </a:spcAft>
                        <a:buClrTx/>
                        <a:buSzTx/>
                        <a:buFontTx/>
                        <a:buNone/>
                        <a:tabLst/>
                        <a:defRPr/>
                      </a:pPr>
                      <a:r>
                        <a:rPr lang="en-GB" sz="1200" b="1" kern="100" dirty="0">
                          <a:solidFill>
                            <a:schemeClr val="tx1"/>
                          </a:solidFill>
                          <a:effectLst/>
                          <a:latin typeface="+mn-lt"/>
                          <a:ea typeface="Aptos" panose="020B0004020202020204" pitchFamily="34" charset="0"/>
                          <a:cs typeface="Aptos" panose="020B0004020202020204" pitchFamily="34" charset="0"/>
                        </a:rPr>
                        <a:t>Rio: </a:t>
                      </a:r>
                      <a:r>
                        <a:rPr lang="en-GB" sz="1200" kern="100" dirty="0">
                          <a:solidFill>
                            <a:schemeClr val="tx1"/>
                          </a:solidFill>
                          <a:effectLst/>
                          <a:latin typeface="+mn-lt"/>
                          <a:ea typeface="Aptos" panose="020B0004020202020204" pitchFamily="34" charset="0"/>
                          <a:cs typeface="Aptos" panose="020B0004020202020204" pitchFamily="34" charset="0"/>
                        </a:rPr>
                        <a:t>Timescales for implementation project is reliant on Swansea LA as needs to align and launch at same time.</a:t>
                      </a:r>
                    </a:p>
                  </a:txBody>
                  <a:tcPr marL="55721" marR="55721" marT="0" marB="0" anchor="ctr"/>
                </a:tc>
                <a:tc>
                  <a:txBody>
                    <a:bodyPr/>
                    <a:lstStyle/>
                    <a:p>
                      <a:pPr marL="0" marR="0" lvl="0" indent="0" algn="l" defTabSz="685772" rtl="0" eaLnBrk="1" fontAlgn="auto" latinLnBrk="0" hangingPunct="1">
                        <a:lnSpc>
                          <a:spcPct val="115000"/>
                        </a:lnSpc>
                        <a:spcBef>
                          <a:spcPts val="0"/>
                        </a:spcBef>
                        <a:spcAft>
                          <a:spcPts val="800"/>
                        </a:spcAft>
                        <a:buClrTx/>
                        <a:buSzTx/>
                        <a:buFontTx/>
                        <a:buNone/>
                        <a:tabLst/>
                        <a:defRPr/>
                      </a:pPr>
                      <a:r>
                        <a:rPr lang="en-GB" sz="1200" kern="100" dirty="0">
                          <a:solidFill>
                            <a:schemeClr val="tx1"/>
                          </a:solidFill>
                          <a:effectLst/>
                          <a:latin typeface="+mn-lt"/>
                          <a:ea typeface="Aptos" panose="020B0004020202020204" pitchFamily="34" charset="0"/>
                          <a:cs typeface="Aptos" panose="020B0004020202020204" pitchFamily="34" charset="0"/>
                        </a:rPr>
                        <a:t>Rio Assurance Group in place to monitor and review progress of project and includes both HB &amp; LA members.</a:t>
                      </a:r>
                    </a:p>
                  </a:txBody>
                  <a:tcPr marL="55721" marR="55721" marT="0" marB="0" anchor="ctr"/>
                </a:tc>
                <a:extLst>
                  <a:ext uri="{0D108BD9-81ED-4DB2-BD59-A6C34878D82A}">
                    <a16:rowId xmlns:a16="http://schemas.microsoft.com/office/drawing/2014/main" val="1529342364"/>
                  </a:ext>
                </a:extLst>
              </a:tr>
              <a:tr h="390049">
                <a:tc>
                  <a:txBody>
                    <a:bodyPr/>
                    <a:lstStyle/>
                    <a:p>
                      <a:pPr marL="0" marR="0" lvl="1" indent="0" algn="l" defTabSz="685772"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latin typeface="+mn-lt"/>
                          <a:ea typeface="+mn-ea"/>
                          <a:cs typeface="+mn-cs"/>
                        </a:rPr>
                        <a:t>LD</a:t>
                      </a:r>
                      <a:r>
                        <a:rPr lang="en-GB" sz="1200" kern="1200" dirty="0">
                          <a:solidFill>
                            <a:schemeClr val="tx1"/>
                          </a:solidFill>
                          <a:latin typeface="+mn-lt"/>
                          <a:ea typeface="+mn-ea"/>
                          <a:cs typeface="+mn-cs"/>
                        </a:rPr>
                        <a:t>: Bed availability to close units is limited which impacts acute capacity, flow &amp; could increase spend on placements</a:t>
                      </a:r>
                    </a:p>
                  </a:txBody>
                  <a:tcPr marL="55721" marR="55721" marT="0" marB="0" anchor="ctr"/>
                </a:tc>
                <a:tc>
                  <a:txBody>
                    <a:bodyPr/>
                    <a:lstStyle/>
                    <a:p>
                      <a:pPr marL="0" marR="0" lvl="0" indent="-137458" algn="l" defTabSz="685772"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Management and escalation of POCDs working with stakeholders to prepare for changes</a:t>
                      </a:r>
                    </a:p>
                  </a:txBody>
                  <a:tcPr marL="55721" marR="55721" marT="0" marB="0" anchor="ctr"/>
                </a:tc>
                <a:extLst>
                  <a:ext uri="{0D108BD9-81ED-4DB2-BD59-A6C34878D82A}">
                    <a16:rowId xmlns:a16="http://schemas.microsoft.com/office/drawing/2014/main" val="1022218213"/>
                  </a:ext>
                </a:extLst>
              </a:tr>
            </a:tbl>
          </a:graphicData>
        </a:graphic>
      </p:graphicFrame>
      <p:graphicFrame>
        <p:nvGraphicFramePr>
          <p:cNvPr id="3" name="Table 2">
            <a:extLst>
              <a:ext uri="{FF2B5EF4-FFF2-40B4-BE49-F238E27FC236}">
                <a16:creationId xmlns:a16="http://schemas.microsoft.com/office/drawing/2014/main" id="{AA4F8574-EAF2-8F6A-E817-4DCA1D38AC10}"/>
              </a:ext>
            </a:extLst>
          </p:cNvPr>
          <p:cNvGraphicFramePr>
            <a:graphicFrameLocks noGrp="1"/>
          </p:cNvGraphicFramePr>
          <p:nvPr>
            <p:extLst>
              <p:ext uri="{D42A27DB-BD31-4B8C-83A1-F6EECF244321}">
                <p14:modId xmlns:p14="http://schemas.microsoft.com/office/powerpoint/2010/main" val="1315618291"/>
              </p:ext>
            </p:extLst>
          </p:nvPr>
        </p:nvGraphicFramePr>
        <p:xfrm>
          <a:off x="4570589" y="1450979"/>
          <a:ext cx="4954412" cy="880112"/>
        </p:xfrm>
        <a:graphic>
          <a:graphicData uri="http://schemas.openxmlformats.org/drawingml/2006/table">
            <a:tbl>
              <a:tblPr firstRow="1" bandRow="1">
                <a:tableStyleId>{5C22544A-7EE6-4342-B048-85BDC9FD1C3A}</a:tableStyleId>
              </a:tblPr>
              <a:tblGrid>
                <a:gridCol w="1667969">
                  <a:extLst>
                    <a:ext uri="{9D8B030D-6E8A-4147-A177-3AD203B41FA5}">
                      <a16:colId xmlns:a16="http://schemas.microsoft.com/office/drawing/2014/main" val="4163319481"/>
                    </a:ext>
                  </a:extLst>
                </a:gridCol>
                <a:gridCol w="1139670">
                  <a:extLst>
                    <a:ext uri="{9D8B030D-6E8A-4147-A177-3AD203B41FA5}">
                      <a16:colId xmlns:a16="http://schemas.microsoft.com/office/drawing/2014/main" val="2033698406"/>
                    </a:ext>
                  </a:extLst>
                </a:gridCol>
                <a:gridCol w="2146773">
                  <a:extLst>
                    <a:ext uri="{9D8B030D-6E8A-4147-A177-3AD203B41FA5}">
                      <a16:colId xmlns:a16="http://schemas.microsoft.com/office/drawing/2014/main" val="2088640319"/>
                    </a:ext>
                  </a:extLst>
                </a:gridCol>
              </a:tblGrid>
              <a:tr h="0">
                <a:tc>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Financial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kern="100" dirty="0">
                          <a:solidFill>
                            <a:schemeClr val="tx1"/>
                          </a:solidFill>
                          <a:effectLst/>
                          <a:latin typeface="+mn-lt"/>
                          <a:ea typeface="Aptos" panose="020B0004020202020204" pitchFamily="34" charset="0"/>
                          <a:cs typeface="Times New Roman"/>
                        </a:rPr>
                        <a:t>~ £0.43M-£1.1M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3997837150"/>
                  </a:ext>
                </a:extLst>
              </a:tr>
              <a:tr h="432340">
                <a:tc gridSpan="3">
                  <a:txBody>
                    <a:bodyPr/>
                    <a:lstStyle/>
                    <a:p>
                      <a:r>
                        <a:rPr lang="en-GB" sz="1200" b="0" kern="100" dirty="0">
                          <a:solidFill>
                            <a:schemeClr val="tx1"/>
                          </a:solidFill>
                          <a:effectLst/>
                          <a:latin typeface="+mn-lt"/>
                          <a:ea typeface="Aptos" panose="020B0004020202020204" pitchFamily="34" charset="0"/>
                          <a:cs typeface="Times New Roman"/>
                        </a:rPr>
                        <a:t>Low impact – RR Reduction of £431,672 over 3 months </a:t>
                      </a:r>
                    </a:p>
                    <a:p>
                      <a:pPr lvl="0">
                        <a:buNone/>
                      </a:pPr>
                      <a:r>
                        <a:rPr lang="en-GB" sz="1200" b="0" kern="100" dirty="0">
                          <a:solidFill>
                            <a:schemeClr val="tx1"/>
                          </a:solidFill>
                          <a:effectLst/>
                          <a:latin typeface="+mn-lt"/>
                          <a:ea typeface="Aptos" panose="020B0004020202020204" pitchFamily="34" charset="0"/>
                          <a:cs typeface="Times New Roman"/>
                        </a:rPr>
                        <a:t>Medium Impact – RR Reduction of £797,044 over 3 months </a:t>
                      </a:r>
                    </a:p>
                    <a:p>
                      <a:pPr lvl="0">
                        <a:buNone/>
                      </a:pPr>
                      <a:r>
                        <a:rPr lang="en-GB" sz="1200" b="0" kern="100" dirty="0">
                          <a:solidFill>
                            <a:schemeClr val="tx1"/>
                          </a:solidFill>
                          <a:effectLst/>
                          <a:latin typeface="+mn-lt"/>
                          <a:ea typeface="Aptos" panose="020B0004020202020204" pitchFamily="34" charset="0"/>
                          <a:cs typeface="Times New Roman"/>
                        </a:rPr>
                        <a:t>High Impact – RR Reduction of £1162415 over 3 months </a:t>
                      </a:r>
                    </a:p>
                  </a:txBody>
                  <a:tcPr marL="74295" marR="74295" marT="37148" marB="37148"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9D9D9"/>
                    </a:solidFill>
                  </a:tcPr>
                </a:tc>
                <a:tc hMerge="1">
                  <a:txBody>
                    <a:bodyPr/>
                    <a:lstStyle/>
                    <a:p>
                      <a:endParaRPr dirty="0"/>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85000"/>
                      </a:schemeClr>
                    </a:solidFill>
                  </a:tcPr>
                </a:tc>
                <a:tc hMerge="1">
                  <a:txBody>
                    <a:bodyPr/>
                    <a:lstStyle/>
                    <a:p>
                      <a:endParaRPr lang="en-GB" sz="1050" i="0" dirty="0">
                        <a:solidFill>
                          <a:schemeClr val="tx1"/>
                        </a:solidFill>
                      </a:endParaRP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2905183324"/>
                  </a:ext>
                </a:extLst>
              </a:tr>
            </a:tbl>
          </a:graphicData>
        </a:graphic>
      </p:graphicFrame>
      <p:sp>
        <p:nvSpPr>
          <p:cNvPr id="6" name="Slide Number Placeholder 3">
            <a:extLst>
              <a:ext uri="{FF2B5EF4-FFF2-40B4-BE49-F238E27FC236}">
                <a16:creationId xmlns:a16="http://schemas.microsoft.com/office/drawing/2014/main" id="{382C690D-24D0-046B-0AFA-065C95798F4E}"/>
              </a:ext>
            </a:extLst>
          </p:cNvPr>
          <p:cNvSpPr>
            <a:spLocks noGrp="1"/>
          </p:cNvSpPr>
          <p:nvPr>
            <p:ph type="sldNum" sz="quarter" idx="12"/>
          </p:nvPr>
        </p:nvSpPr>
        <p:spPr>
          <a:xfrm>
            <a:off x="6996113" y="6356353"/>
            <a:ext cx="2228850" cy="365125"/>
          </a:xfrm>
        </p:spPr>
        <p:txBody>
          <a:bodyPr/>
          <a:lstStyle/>
          <a:p>
            <a:r>
              <a:rPr lang="en-GB" sz="900" dirty="0"/>
              <a:t>38</a:t>
            </a:r>
          </a:p>
        </p:txBody>
      </p:sp>
    </p:spTree>
    <p:extLst>
      <p:ext uri="{BB962C8B-B14F-4D97-AF65-F5344CB8AC3E}">
        <p14:creationId xmlns:p14="http://schemas.microsoft.com/office/powerpoint/2010/main" val="14377275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E42152-E5C6-BC8C-FEF9-AC67323095D5}"/>
            </a:ext>
          </a:extLst>
        </p:cNvPr>
        <p:cNvGrpSpPr/>
        <p:nvPr/>
      </p:nvGrpSpPr>
      <p:grpSpPr>
        <a:xfrm>
          <a:off x="0" y="0"/>
          <a:ext cx="0" cy="0"/>
          <a:chOff x="0" y="0"/>
          <a:chExt cx="0" cy="0"/>
        </a:xfrm>
      </p:grpSpPr>
      <p:pic>
        <p:nvPicPr>
          <p:cNvPr id="4" name="Picture 3" descr="A rainbow in a black background&#10;&#10;AI-generated content may be incorrect.">
            <a:extLst>
              <a:ext uri="{FF2B5EF4-FFF2-40B4-BE49-F238E27FC236}">
                <a16:creationId xmlns:a16="http://schemas.microsoft.com/office/drawing/2014/main" id="{F97008DF-7600-25F3-90C9-A04C14F517FB}"/>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681E95A7-FBE3-1881-DD7C-FE13C6100DA9}"/>
              </a:ext>
            </a:extLst>
          </p:cNvPr>
          <p:cNvSpPr txBox="1">
            <a:spLocks noGrp="1"/>
          </p:cNvSpPr>
          <p:nvPr>
            <p:ph type="title"/>
          </p:nvPr>
        </p:nvSpPr>
        <p:spPr>
          <a:xfrm>
            <a:off x="344487" y="433823"/>
            <a:ext cx="6455961"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CHC AND COMPLEX CARE OVERVIEW</a:t>
            </a:r>
          </a:p>
        </p:txBody>
      </p:sp>
      <p:sp>
        <p:nvSpPr>
          <p:cNvPr id="7" name="Rectangle 1">
            <a:extLst>
              <a:ext uri="{FF2B5EF4-FFF2-40B4-BE49-F238E27FC236}">
                <a16:creationId xmlns:a16="http://schemas.microsoft.com/office/drawing/2014/main" id="{5CCD891D-CB3B-8ACB-136E-2785CDB6C5AF}"/>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11" name="Table 10">
            <a:extLst>
              <a:ext uri="{FF2B5EF4-FFF2-40B4-BE49-F238E27FC236}">
                <a16:creationId xmlns:a16="http://schemas.microsoft.com/office/drawing/2014/main" id="{BE564E8F-8F59-B6A7-3D9E-C333B06047C6}"/>
              </a:ext>
            </a:extLst>
          </p:cNvPr>
          <p:cNvGraphicFramePr>
            <a:graphicFrameLocks noGrp="1"/>
          </p:cNvGraphicFramePr>
          <p:nvPr>
            <p:extLst>
              <p:ext uri="{D42A27DB-BD31-4B8C-83A1-F6EECF244321}">
                <p14:modId xmlns:p14="http://schemas.microsoft.com/office/powerpoint/2010/main" val="1833339700"/>
              </p:ext>
            </p:extLst>
          </p:nvPr>
        </p:nvGraphicFramePr>
        <p:xfrm>
          <a:off x="380998" y="1657017"/>
          <a:ext cx="4571281" cy="4759659"/>
        </p:xfrm>
        <a:graphic>
          <a:graphicData uri="http://schemas.openxmlformats.org/drawingml/2006/table">
            <a:tbl>
              <a:tblPr firstRow="1" bandRow="1">
                <a:tableStyleId>{5C22544A-7EE6-4342-B048-85BDC9FD1C3A}</a:tableStyleId>
              </a:tblPr>
              <a:tblGrid>
                <a:gridCol w="324000">
                  <a:extLst>
                    <a:ext uri="{9D8B030D-6E8A-4147-A177-3AD203B41FA5}">
                      <a16:colId xmlns:a16="http://schemas.microsoft.com/office/drawing/2014/main" val="3942359289"/>
                    </a:ext>
                  </a:extLst>
                </a:gridCol>
                <a:gridCol w="4247281">
                  <a:extLst>
                    <a:ext uri="{9D8B030D-6E8A-4147-A177-3AD203B41FA5}">
                      <a16:colId xmlns:a16="http://schemas.microsoft.com/office/drawing/2014/main" val="2033698406"/>
                    </a:ext>
                  </a:extLst>
                </a:gridCol>
              </a:tblGrid>
              <a:tr h="274217">
                <a:tc gridSpan="2">
                  <a:txBody>
                    <a:bodyPr/>
                    <a:lstStyle/>
                    <a:p>
                      <a:r>
                        <a:rPr lang="en-GB" sz="1200" dirty="0">
                          <a:latin typeface="+mn-lt"/>
                        </a:rPr>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23126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CIP_01-04</a:t>
                      </a:r>
                    </a:p>
                    <a:p>
                      <a:pPr marL="8890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500" b="0" i="1" u="none" strike="noStrike" dirty="0">
                        <a:solidFill>
                          <a:srgbClr val="000000"/>
                        </a:solidFill>
                        <a:effectLst/>
                        <a:latin typeface="+mn-lt"/>
                      </a:endParaRP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Review, right sizing and repatriation of CHC and Complex Care patients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latin typeface="+mn-lt"/>
                          <a:ea typeface="+mn-ea"/>
                          <a:cs typeface="+mn-cs"/>
                        </a:rPr>
                        <a:t>Implement a comprehensive review and rightsizing programme to ensure timely, accurate, and economically sustainable care planning across all CHC and Complex Care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64773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1" u="none" strike="noStrike" dirty="0">
                          <a:solidFill>
                            <a:srgbClr val="000000"/>
                          </a:solidFill>
                          <a:effectLst/>
                          <a:latin typeface="+mn-lt"/>
                        </a:rPr>
                        <a:t>TBC</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0" i="1" u="none" strike="noStrike" dirty="0">
                          <a:solidFill>
                            <a:srgbClr val="000000"/>
                          </a:solidFill>
                          <a:effectLst/>
                          <a:latin typeface="+mn-lt"/>
                        </a:rPr>
                        <a:t>Pipeline opportunities: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mn-lt"/>
                        </a:rPr>
                        <a:t>Hold cases presented to MH and LD Complex Case panel </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mn-lt"/>
                        </a:rPr>
                        <a:t>Out of area Repats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913200748"/>
                  </a:ext>
                </a:extLst>
              </a:tr>
              <a:tr h="84224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CHC_B_01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Market Management</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noProof="0" dirty="0">
                          <a:solidFill>
                            <a:srgbClr val="000000"/>
                          </a:solidFill>
                          <a:effectLst/>
                          <a:latin typeface="+mn-lt"/>
                        </a:rPr>
                        <a:t>Deliver recurrent CHC savings by actively managing the market to control inflation, negotiation of high-cost packages, and reduce reliance on spot purchasing</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426361111"/>
                  </a:ext>
                </a:extLst>
              </a:tr>
              <a:tr h="64773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CHC_B_02</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Joint working arrangements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noProof="0" dirty="0">
                          <a:solidFill>
                            <a:srgbClr val="000000"/>
                          </a:solidFill>
                          <a:effectLst/>
                          <a:latin typeface="+mn-lt"/>
                        </a:rPr>
                        <a:t>Standardise joint funding processes and funding splits in collaboration with Local Authority partners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80270183"/>
                  </a:ext>
                </a:extLst>
              </a:tr>
              <a:tr h="842245">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CHC_B_03</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CHC Operating Model</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dirty="0">
                          <a:solidFill>
                            <a:srgbClr val="000000"/>
                          </a:solidFill>
                          <a:effectLst/>
                          <a:latin typeface="+mn-lt"/>
                          <a:ea typeface="+mn-ea"/>
                          <a:cs typeface="+mn-cs"/>
                        </a:rPr>
                        <a:t>Design and implement a future-ready CHC operating model through a structured transformation programme underpinned by a robust digital case management system</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683281497"/>
                  </a:ext>
                </a:extLst>
              </a:tr>
              <a:tr h="274217">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CHC_B_04</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CHC Direct Payments </a:t>
                      </a:r>
                      <a:r>
                        <a:rPr lang="en-GB" sz="1200" b="0" kern="100" dirty="0">
                          <a:solidFill>
                            <a:schemeClr val="tx1"/>
                          </a:solidFill>
                          <a:effectLst/>
                          <a:latin typeface="+mn-lt"/>
                          <a:ea typeface="Aptos" panose="020B0004020202020204" pitchFamily="34" charset="0"/>
                          <a:cs typeface="Times New Roman"/>
                        </a:rPr>
                        <a:t>implementation plan</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840113194"/>
                  </a:ext>
                </a:extLst>
              </a:tr>
            </a:tbl>
          </a:graphicData>
        </a:graphic>
      </p:graphicFrame>
      <p:graphicFrame>
        <p:nvGraphicFramePr>
          <p:cNvPr id="2" name="Table 1">
            <a:extLst>
              <a:ext uri="{FF2B5EF4-FFF2-40B4-BE49-F238E27FC236}">
                <a16:creationId xmlns:a16="http://schemas.microsoft.com/office/drawing/2014/main" id="{FA0FA775-53ED-F8ED-6E1E-1BBF6DA59CC3}"/>
              </a:ext>
            </a:extLst>
          </p:cNvPr>
          <p:cNvGraphicFramePr>
            <a:graphicFrameLocks noGrp="1"/>
          </p:cNvGraphicFramePr>
          <p:nvPr>
            <p:extLst>
              <p:ext uri="{D42A27DB-BD31-4B8C-83A1-F6EECF244321}">
                <p14:modId xmlns:p14="http://schemas.microsoft.com/office/powerpoint/2010/main" val="2880608500"/>
              </p:ext>
            </p:extLst>
          </p:nvPr>
        </p:nvGraphicFramePr>
        <p:xfrm>
          <a:off x="5079982" y="2252647"/>
          <a:ext cx="4389474" cy="4163952"/>
        </p:xfrm>
        <a:graphic>
          <a:graphicData uri="http://schemas.openxmlformats.org/drawingml/2006/table">
            <a:tbl>
              <a:tblPr firstRow="1" bandRow="1">
                <a:tableStyleId>{5C22544A-7EE6-4342-B048-85BDC9FD1C3A}</a:tableStyleId>
              </a:tblPr>
              <a:tblGrid>
                <a:gridCol w="2122844">
                  <a:extLst>
                    <a:ext uri="{9D8B030D-6E8A-4147-A177-3AD203B41FA5}">
                      <a16:colId xmlns:a16="http://schemas.microsoft.com/office/drawing/2014/main" val="2033698406"/>
                    </a:ext>
                  </a:extLst>
                </a:gridCol>
                <a:gridCol w="2266630">
                  <a:extLst>
                    <a:ext uri="{9D8B030D-6E8A-4147-A177-3AD203B41FA5}">
                      <a16:colId xmlns:a16="http://schemas.microsoft.com/office/drawing/2014/main" val="2088640319"/>
                    </a:ext>
                  </a:extLst>
                </a:gridCol>
              </a:tblGrid>
              <a:tr h="253114">
                <a:tc>
                  <a:txBody>
                    <a:bodyPr/>
                    <a:lstStyle/>
                    <a:p>
                      <a:r>
                        <a:rPr lang="en-GB" sz="1200" b="1" dirty="0">
                          <a:solidFill>
                            <a:schemeClr val="bg1"/>
                          </a:solidFill>
                          <a:latin typeface="+mn-lt"/>
                        </a:rPr>
                        <a:t>Risks </a:t>
                      </a:r>
                    </a:p>
                  </a:txBody>
                  <a:tcPr marL="60365" marR="60365" marT="30183" marB="30183" anchor="ctr">
                    <a:solidFill>
                      <a:srgbClr val="0E9FAF"/>
                    </a:solidFill>
                  </a:tcPr>
                </a:tc>
                <a:tc>
                  <a:txBody>
                    <a:bodyPr/>
                    <a:lstStyle/>
                    <a:p>
                      <a:r>
                        <a:rPr lang="en-GB" sz="1200" i="0" dirty="0">
                          <a:solidFill>
                            <a:schemeClr val="bg1"/>
                          </a:solidFill>
                          <a:latin typeface="+mn-lt"/>
                        </a:rPr>
                        <a:t>Mitigations</a:t>
                      </a:r>
                    </a:p>
                  </a:txBody>
                  <a:tcPr marL="60365" marR="60365" marT="30183" marB="30183" anchor="ctr">
                    <a:solidFill>
                      <a:srgbClr val="0E9FAF"/>
                    </a:solidFill>
                  </a:tcPr>
                </a:tc>
                <a:extLst>
                  <a:ext uri="{0D108BD9-81ED-4DB2-BD59-A6C34878D82A}">
                    <a16:rowId xmlns:a16="http://schemas.microsoft.com/office/drawing/2014/main" val="2764910532"/>
                  </a:ext>
                </a:extLst>
              </a:tr>
              <a:tr h="1193729">
                <a:tc>
                  <a:txBody>
                    <a:bodyPr/>
                    <a:lstStyle/>
                    <a:p>
                      <a:pPr algn="l">
                        <a:lnSpc>
                          <a:spcPct val="115000"/>
                        </a:lnSpc>
                        <a:spcAft>
                          <a:spcPts val="800"/>
                        </a:spcAft>
                        <a:buNone/>
                      </a:pPr>
                      <a:r>
                        <a:rPr lang="en-GB" sz="1200" kern="100" dirty="0">
                          <a:effectLst/>
                          <a:latin typeface="+mn-lt"/>
                          <a:ea typeface="Aptos" panose="020B0004020202020204" pitchFamily="34" charset="0"/>
                          <a:cs typeface="Times New Roman" panose="02020603050405020304" pitchFamily="18" charset="0"/>
                        </a:rPr>
                        <a:t>Lack of centralised digital CHC case management system results in inconsistent data management, increased risk of data loss, payment errors, and missed reviews. </a:t>
                      </a:r>
                      <a:endParaRPr lang="en-GB" sz="1200" kern="100" dirty="0">
                        <a:solidFill>
                          <a:srgbClr val="FF0000"/>
                        </a:solidFill>
                        <a:effectLst/>
                        <a:latin typeface="+mn-lt"/>
                        <a:ea typeface="Aptos" panose="020B0004020202020204" pitchFamily="34" charset="0"/>
                        <a:cs typeface="Times New Roman" panose="02020603050405020304" pitchFamily="18" charset="0"/>
                      </a:endParaRPr>
                    </a:p>
                  </a:txBody>
                  <a:tcPr marL="45273" marR="45273" marT="0" marB="0" anchor="ctr"/>
                </a:tc>
                <a:tc>
                  <a:txBody>
                    <a:bodyPr/>
                    <a:lstStyle/>
                    <a:p>
                      <a:pPr algn="l">
                        <a:lnSpc>
                          <a:spcPct val="115000"/>
                        </a:lnSpc>
                        <a:spcAft>
                          <a:spcPts val="800"/>
                        </a:spcAft>
                        <a:buNone/>
                      </a:pPr>
                      <a:r>
                        <a:rPr lang="en-GB" sz="1200" kern="100" dirty="0">
                          <a:effectLst/>
                          <a:latin typeface="+mn-lt"/>
                          <a:ea typeface="Aptos" panose="020B0004020202020204" pitchFamily="34" charset="0"/>
                          <a:cs typeface="Times New Roman" panose="02020603050405020304" pitchFamily="18" charset="0"/>
                        </a:rPr>
                        <a:t>Implement RIO and ADAM - digital case management systems</a:t>
                      </a:r>
                    </a:p>
                  </a:txBody>
                  <a:tcPr marL="45273" marR="45273" marT="0" marB="0" anchor="ctr"/>
                </a:tc>
                <a:extLst>
                  <a:ext uri="{0D108BD9-81ED-4DB2-BD59-A6C34878D82A}">
                    <a16:rowId xmlns:a16="http://schemas.microsoft.com/office/drawing/2014/main" val="1529342364"/>
                  </a:ext>
                </a:extLst>
              </a:tr>
              <a:tr h="1086289">
                <a:tc>
                  <a:txBody>
                    <a:bodyPr/>
                    <a:lstStyle/>
                    <a:p>
                      <a:pPr algn="l">
                        <a:lnSpc>
                          <a:spcPct val="115000"/>
                        </a:lnSpc>
                        <a:spcAft>
                          <a:spcPts val="800"/>
                        </a:spcAft>
                        <a:buNone/>
                      </a:pPr>
                      <a:r>
                        <a:rPr lang="en-GB" sz="1200" kern="100" dirty="0">
                          <a:effectLst/>
                          <a:latin typeface="+mn-lt"/>
                          <a:ea typeface="Aptos" panose="020B0004020202020204" pitchFamily="34" charset="0"/>
                          <a:cs typeface="Times New Roman" panose="02020603050405020304" pitchFamily="18" charset="0"/>
                        </a:rPr>
                        <a:t>No agreement between SBUHB and Local Authorities to resolve outstanding</a:t>
                      </a:r>
                      <a:endParaRPr lang="en-GB" sz="1200" kern="100" dirty="0">
                        <a:solidFill>
                          <a:srgbClr val="FF0000"/>
                        </a:solidFill>
                        <a:effectLst/>
                        <a:latin typeface="+mn-lt"/>
                        <a:ea typeface="Aptos" panose="020B0004020202020204" pitchFamily="34" charset="0"/>
                        <a:cs typeface="Times New Roman" panose="02020603050405020304" pitchFamily="18" charset="0"/>
                      </a:endParaRPr>
                    </a:p>
                  </a:txBody>
                  <a:tcPr marL="45273" marR="45273" marT="0" marB="0" anchor="ctr"/>
                </a:tc>
                <a:tc>
                  <a:txBody>
                    <a:bodyPr/>
                    <a:lstStyle/>
                    <a:p>
                      <a:pPr fontAlgn="t">
                        <a:lnSpc>
                          <a:spcPts val="1500"/>
                        </a:lnSpc>
                        <a:buNone/>
                      </a:pPr>
                      <a:r>
                        <a:rPr lang="en-GB" sz="1200" kern="100" dirty="0">
                          <a:solidFill>
                            <a:schemeClr val="dk1"/>
                          </a:solidFill>
                          <a:effectLst/>
                          <a:latin typeface="+mn-lt"/>
                          <a:cs typeface="Times New Roman" panose="02020603050405020304" pitchFamily="18" charset="0"/>
                        </a:rPr>
                        <a:t>Commission an external review to clear the DST backlog and confirm case responsibility; share proposals early with Directors of Social Services to secure agreement.</a:t>
                      </a:r>
                    </a:p>
                  </a:txBody>
                  <a:tcPr/>
                </a:tc>
                <a:extLst>
                  <a:ext uri="{0D108BD9-81ED-4DB2-BD59-A6C34878D82A}">
                    <a16:rowId xmlns:a16="http://schemas.microsoft.com/office/drawing/2014/main" val="3985638176"/>
                  </a:ext>
                </a:extLst>
              </a:tr>
              <a:tr h="1302815">
                <a:tc>
                  <a:txBody>
                    <a:bodyPr/>
                    <a:lstStyle/>
                    <a:p>
                      <a:pPr algn="l">
                        <a:lnSpc>
                          <a:spcPct val="115000"/>
                        </a:lnSpc>
                        <a:spcAft>
                          <a:spcPts val="800"/>
                        </a:spcAft>
                        <a:buNone/>
                      </a:pPr>
                      <a:r>
                        <a:rPr lang="en-GB" sz="1200" kern="100" dirty="0">
                          <a:effectLst/>
                          <a:latin typeface="+mn-lt"/>
                          <a:ea typeface="Aptos" panose="020B0004020202020204" pitchFamily="34" charset="0"/>
                          <a:cs typeface="Times New Roman" panose="02020603050405020304" pitchFamily="18" charset="0"/>
                        </a:rPr>
                        <a:t>Local Authorities refuse to accept the outcome of the external reviews</a:t>
                      </a:r>
                      <a:endParaRPr lang="en-GB" sz="1200" kern="100" dirty="0">
                        <a:solidFill>
                          <a:srgbClr val="FF0000"/>
                        </a:solidFill>
                        <a:effectLst/>
                        <a:latin typeface="+mn-lt"/>
                        <a:ea typeface="Aptos" panose="020B0004020202020204" pitchFamily="34" charset="0"/>
                        <a:cs typeface="Times New Roman" panose="02020603050405020304" pitchFamily="18" charset="0"/>
                      </a:endParaRPr>
                    </a:p>
                  </a:txBody>
                  <a:tcPr marL="45273" marR="45273" marT="0" marB="0" anchor="ctr"/>
                </a:tc>
                <a:tc>
                  <a:txBody>
                    <a:bodyPr/>
                    <a:lstStyle/>
                    <a:p>
                      <a:pPr fontAlgn="t">
                        <a:lnSpc>
                          <a:spcPts val="1500"/>
                        </a:lnSpc>
                        <a:buNone/>
                      </a:pPr>
                      <a:r>
                        <a:rPr lang="en-GB" sz="1200" kern="100" dirty="0">
                          <a:solidFill>
                            <a:schemeClr val="dk1"/>
                          </a:solidFill>
                          <a:effectLst/>
                          <a:latin typeface="+mn-lt"/>
                          <a:cs typeface="Times New Roman" panose="02020603050405020304" pitchFamily="18" charset="0"/>
                        </a:rPr>
                        <a:t>Share plans regularly with Directors of Social Services; take proposal through the Regional Commissioning Group for endorsement; include cases pending LA input to ensure balanced review</a:t>
                      </a:r>
                    </a:p>
                  </a:txBody>
                  <a:tcPr/>
                </a:tc>
                <a:extLst>
                  <a:ext uri="{0D108BD9-81ED-4DB2-BD59-A6C34878D82A}">
                    <a16:rowId xmlns:a16="http://schemas.microsoft.com/office/drawing/2014/main" val="2884099909"/>
                  </a:ext>
                </a:extLst>
              </a:tr>
            </a:tbl>
          </a:graphicData>
        </a:graphic>
      </p:graphicFrame>
      <p:graphicFrame>
        <p:nvGraphicFramePr>
          <p:cNvPr id="3" name="Table 2">
            <a:extLst>
              <a:ext uri="{FF2B5EF4-FFF2-40B4-BE49-F238E27FC236}">
                <a16:creationId xmlns:a16="http://schemas.microsoft.com/office/drawing/2014/main" id="{CEF9EDB5-660F-503E-08CE-E18763884636}"/>
              </a:ext>
            </a:extLst>
          </p:cNvPr>
          <p:cNvGraphicFramePr>
            <a:graphicFrameLocks noGrp="1"/>
          </p:cNvGraphicFramePr>
          <p:nvPr>
            <p:extLst>
              <p:ext uri="{D42A27DB-BD31-4B8C-83A1-F6EECF244321}">
                <p14:modId xmlns:p14="http://schemas.microsoft.com/office/powerpoint/2010/main" val="494336490"/>
              </p:ext>
            </p:extLst>
          </p:nvPr>
        </p:nvGraphicFramePr>
        <p:xfrm>
          <a:off x="5079982" y="1657018"/>
          <a:ext cx="4445018" cy="514352"/>
        </p:xfrm>
        <a:graphic>
          <a:graphicData uri="http://schemas.openxmlformats.org/drawingml/2006/table">
            <a:tbl>
              <a:tblPr firstRow="1" bandRow="1">
                <a:tableStyleId>{5C22544A-7EE6-4342-B048-85BDC9FD1C3A}</a:tableStyleId>
              </a:tblPr>
              <a:tblGrid>
                <a:gridCol w="1496475">
                  <a:extLst>
                    <a:ext uri="{9D8B030D-6E8A-4147-A177-3AD203B41FA5}">
                      <a16:colId xmlns:a16="http://schemas.microsoft.com/office/drawing/2014/main" val="4163319481"/>
                    </a:ext>
                  </a:extLst>
                </a:gridCol>
                <a:gridCol w="1022492">
                  <a:extLst>
                    <a:ext uri="{9D8B030D-6E8A-4147-A177-3AD203B41FA5}">
                      <a16:colId xmlns:a16="http://schemas.microsoft.com/office/drawing/2014/main" val="2033698406"/>
                    </a:ext>
                  </a:extLst>
                </a:gridCol>
                <a:gridCol w="1926051">
                  <a:extLst>
                    <a:ext uri="{9D8B030D-6E8A-4147-A177-3AD203B41FA5}">
                      <a16:colId xmlns:a16="http://schemas.microsoft.com/office/drawing/2014/main" val="2088640319"/>
                    </a:ext>
                  </a:extLst>
                </a:gridCol>
              </a:tblGrid>
              <a:tr h="0">
                <a:tc>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Financial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tx1"/>
                          </a:solidFill>
                        </a:rPr>
                        <a:t>£0.973M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3997837150"/>
                  </a:ext>
                </a:extLst>
              </a:tr>
              <a:tr h="0">
                <a:tc gridSpan="3">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200" b="0" dirty="0">
                          <a:solidFill>
                            <a:schemeClr val="tx1"/>
                          </a:solidFill>
                        </a:rPr>
                        <a:t>This will also be addressing growth in demand estimated at £7M</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9D9D9"/>
                    </a:solidFill>
                  </a:tcPr>
                </a:tc>
                <a:tc hMerge="1">
                  <a:txBody>
                    <a:bodyPr/>
                    <a:lstStyle/>
                    <a:p>
                      <a:endParaRPr lang="en-GB" sz="1200" b="1" dirty="0">
                        <a:solidFill>
                          <a:schemeClr val="bg1"/>
                        </a:solidFill>
                      </a:endParaRP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lang="en-GB" sz="1200" i="0" dirty="0">
                        <a:solidFill>
                          <a:schemeClr val="tx1"/>
                        </a:solidFill>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232460713"/>
                  </a:ext>
                </a:extLst>
              </a:tr>
            </a:tbl>
          </a:graphicData>
        </a:graphic>
      </p:graphicFrame>
      <p:sp>
        <p:nvSpPr>
          <p:cNvPr id="6" name="TextBox 5">
            <a:extLst>
              <a:ext uri="{FF2B5EF4-FFF2-40B4-BE49-F238E27FC236}">
                <a16:creationId xmlns:a16="http://schemas.microsoft.com/office/drawing/2014/main" id="{8744A37B-9B78-154C-4AEA-2B2D57EB40FC}"/>
              </a:ext>
            </a:extLst>
          </p:cNvPr>
          <p:cNvSpPr txBox="1"/>
          <p:nvPr/>
        </p:nvSpPr>
        <p:spPr>
          <a:xfrm>
            <a:off x="344488" y="718003"/>
            <a:ext cx="9300571" cy="830997"/>
          </a:xfrm>
          <a:prstGeom prst="rect">
            <a:avLst/>
          </a:prstGeom>
          <a:noFill/>
        </p:spPr>
        <p:txBody>
          <a:bodyPr wrap="square">
            <a:spAutoFit/>
          </a:bodyPr>
          <a:lstStyle/>
          <a:p>
            <a:r>
              <a:rPr lang="en-GB" sz="1200" b="0" i="0" dirty="0">
                <a:effectLst/>
              </a:rPr>
              <a:t>Our CHC/Complex Care Transformation Programme is a strategic overhaul designed to address rising demand for Continuing Healthcare/ complex care, tackle fragmented commissioning across departments in the Health Board, enhance partnership working with our Local Authority colleagues and strengthen operational and financial sustainability. Our aim is to commission quality services and ensuring out residents are getting the right care in the right place.</a:t>
            </a:r>
            <a:endParaRPr lang="en-GB" sz="1200" dirty="0"/>
          </a:p>
        </p:txBody>
      </p:sp>
      <p:sp>
        <p:nvSpPr>
          <p:cNvPr id="8" name="Slide Number Placeholder 3">
            <a:extLst>
              <a:ext uri="{FF2B5EF4-FFF2-40B4-BE49-F238E27FC236}">
                <a16:creationId xmlns:a16="http://schemas.microsoft.com/office/drawing/2014/main" id="{1CA8680B-6AD0-F965-4788-D5B887ECDC10}"/>
              </a:ext>
            </a:extLst>
          </p:cNvPr>
          <p:cNvSpPr>
            <a:spLocks noGrp="1"/>
          </p:cNvSpPr>
          <p:nvPr>
            <p:ph type="sldNum" sz="quarter" idx="12"/>
          </p:nvPr>
        </p:nvSpPr>
        <p:spPr>
          <a:xfrm>
            <a:off x="6996113" y="6356353"/>
            <a:ext cx="2228850" cy="365125"/>
          </a:xfrm>
        </p:spPr>
        <p:txBody>
          <a:bodyPr/>
          <a:lstStyle/>
          <a:p>
            <a:r>
              <a:rPr lang="en-GB" sz="900" dirty="0"/>
              <a:t>39</a:t>
            </a:r>
          </a:p>
        </p:txBody>
      </p:sp>
    </p:spTree>
    <p:extLst>
      <p:ext uri="{BB962C8B-B14F-4D97-AF65-F5344CB8AC3E}">
        <p14:creationId xmlns:p14="http://schemas.microsoft.com/office/powerpoint/2010/main" val="39376912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C2EA21-B936-34AD-4BCC-C931ED91116C}"/>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8B9848CD-A471-DD09-11AD-CE07309DA05F}"/>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AEE12484-2B48-59A9-2073-C84866269680}"/>
              </a:ext>
            </a:extLst>
          </p:cNvPr>
          <p:cNvSpPr txBox="1">
            <a:spLocks noGrp="1"/>
          </p:cNvSpPr>
          <p:nvPr>
            <p:ph type="title"/>
          </p:nvPr>
        </p:nvSpPr>
        <p:spPr>
          <a:xfrm>
            <a:off x="306571" y="440825"/>
            <a:ext cx="7463519"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BABIES, CHILDREN YOUNG PEOPLE AND WOMEN OVERVIEW</a:t>
            </a:r>
          </a:p>
        </p:txBody>
      </p:sp>
      <p:sp>
        <p:nvSpPr>
          <p:cNvPr id="7" name="Rectangle 1">
            <a:extLst>
              <a:ext uri="{FF2B5EF4-FFF2-40B4-BE49-F238E27FC236}">
                <a16:creationId xmlns:a16="http://schemas.microsoft.com/office/drawing/2014/main" id="{4156CBEB-8DD3-0A82-8E72-B0FBADB690FE}"/>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5975064B-0F3A-62DE-EBE8-9BC7C19E3A6E}"/>
              </a:ext>
            </a:extLst>
          </p:cNvPr>
          <p:cNvGraphicFramePr>
            <a:graphicFrameLocks noGrp="1"/>
          </p:cNvGraphicFramePr>
          <p:nvPr>
            <p:extLst>
              <p:ext uri="{D42A27DB-BD31-4B8C-83A1-F6EECF244321}">
                <p14:modId xmlns:p14="http://schemas.microsoft.com/office/powerpoint/2010/main" val="3279660478"/>
              </p:ext>
            </p:extLst>
          </p:nvPr>
        </p:nvGraphicFramePr>
        <p:xfrm>
          <a:off x="5639892" y="1078497"/>
          <a:ext cx="4140718" cy="3374118"/>
        </p:xfrm>
        <a:graphic>
          <a:graphicData uri="http://schemas.openxmlformats.org/drawingml/2006/table">
            <a:tbl>
              <a:tblPr firstRow="1" bandRow="1">
                <a:tableStyleId>{5C22544A-7EE6-4342-B048-85BDC9FD1C3A}</a:tableStyleId>
              </a:tblPr>
              <a:tblGrid>
                <a:gridCol w="2134078">
                  <a:extLst>
                    <a:ext uri="{9D8B030D-6E8A-4147-A177-3AD203B41FA5}">
                      <a16:colId xmlns:a16="http://schemas.microsoft.com/office/drawing/2014/main" val="2033698406"/>
                    </a:ext>
                  </a:extLst>
                </a:gridCol>
                <a:gridCol w="2006640">
                  <a:extLst>
                    <a:ext uri="{9D8B030D-6E8A-4147-A177-3AD203B41FA5}">
                      <a16:colId xmlns:a16="http://schemas.microsoft.com/office/drawing/2014/main" val="2088640319"/>
                    </a:ext>
                  </a:extLst>
                </a:gridCol>
              </a:tblGrid>
              <a:tr h="184191">
                <a:tc>
                  <a:txBody>
                    <a:bodyPr/>
                    <a:lstStyle/>
                    <a:p>
                      <a:r>
                        <a:rPr lang="en-GB" sz="1200" dirty="0">
                          <a:latin typeface="+mn-lt"/>
                        </a:rPr>
                        <a:t>Performance Outcomes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dirty="0">
                          <a:latin typeface="+mn-lt"/>
                        </a:rPr>
                        <a:t>Confidence assessment</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90382">
                <a:tc>
                  <a:txBody>
                    <a:bodyPr/>
                    <a:lstStyle/>
                    <a:p>
                      <a:r>
                        <a:rPr lang="en-GB" sz="1200" dirty="0">
                          <a:latin typeface="+mn-lt"/>
                        </a:rPr>
                        <a:t>CAMHS TI metrics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1200" b="0" i="1" dirty="0">
                          <a:solidFill>
                            <a:schemeClr val="tx1"/>
                          </a:solidFill>
                          <a:latin typeface="+mn-lt"/>
                          <a:ea typeface="Calibri" panose="020F0502020204030204" pitchFamily="34" charset="0"/>
                          <a:cs typeface="Calibri" panose="020F0502020204030204" pitchFamily="34" charset="0"/>
                        </a:rPr>
                        <a:t>Confident to meet the de-escalation criteria </a:t>
                      </a:r>
                      <a:endParaRPr lang="en-GB" sz="1200" i="1" dirty="0">
                        <a:solidFill>
                          <a:srgbClr val="FF0000"/>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764910532"/>
                  </a:ext>
                </a:extLst>
              </a:tr>
              <a:tr h="450414">
                <a:tc>
                  <a:txBody>
                    <a:bodyPr/>
                    <a:lstStyle/>
                    <a:p>
                      <a:r>
                        <a:rPr lang="en-GB" sz="1200" dirty="0">
                          <a:latin typeface="+mn-lt"/>
                        </a:rPr>
                        <a:t>Maternity and Neonates TI criteria</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0" i="1" dirty="0">
                          <a:solidFill>
                            <a:schemeClr val="tx1"/>
                          </a:solidFill>
                          <a:latin typeface="+mn-lt"/>
                          <a:ea typeface="Calibri" panose="020F0502020204030204" pitchFamily="34" charset="0"/>
                          <a:cs typeface="Calibri" panose="020F0502020204030204" pitchFamily="34" charset="0"/>
                        </a:rPr>
                        <a:t>Confident to meet the de-escalation criteria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832326916"/>
                  </a:ext>
                </a:extLst>
              </a:tr>
              <a:tr h="450414">
                <a:tc>
                  <a:txBody>
                    <a:bodyPr/>
                    <a:lstStyle/>
                    <a:p>
                      <a:r>
                        <a:rPr lang="en-GB" sz="1200" dirty="0">
                          <a:latin typeface="+mn-lt"/>
                        </a:rPr>
                        <a:t>Further expansion of the Women’s Health Hub model in each health board area by March 2027 (aligned to the Women’s Health Plan</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0" i="1" dirty="0">
                          <a:solidFill>
                            <a:schemeClr val="tx1"/>
                          </a:solidFill>
                          <a:latin typeface="+mn-lt"/>
                          <a:ea typeface="Calibri" panose="020F0502020204030204" pitchFamily="34" charset="0"/>
                          <a:cs typeface="Calibri" panose="020F0502020204030204" pitchFamily="34" charset="0"/>
                        </a:rPr>
                        <a:t>Expansion only if external funding available</a:t>
                      </a:r>
                    </a:p>
                    <a:p>
                      <a:pPr marL="0" marR="0" lvl="0" indent="0" algn="l" defTabSz="685772" rtl="0" eaLnBrk="1" fontAlgn="auto" latinLnBrk="0" hangingPunct="1">
                        <a:lnSpc>
                          <a:spcPct val="100000"/>
                        </a:lnSpc>
                        <a:spcBef>
                          <a:spcPts val="0"/>
                        </a:spcBef>
                        <a:spcAft>
                          <a:spcPts val="0"/>
                        </a:spcAft>
                        <a:buClrTx/>
                        <a:buSzTx/>
                        <a:buFontTx/>
                        <a:buNone/>
                        <a:tabLst/>
                        <a:defRPr/>
                      </a:pPr>
                      <a:r>
                        <a:rPr lang="en-GB" sz="800" b="0" i="1" dirty="0">
                          <a:solidFill>
                            <a:schemeClr val="tx1"/>
                          </a:solidFill>
                          <a:latin typeface="+mn-lt"/>
                          <a:ea typeface="Calibri" panose="020F0502020204030204" pitchFamily="34" charset="0"/>
                          <a:cs typeface="Calibri" panose="020F0502020204030204" pitchFamily="34" charset="0"/>
                        </a:rPr>
                        <a:t>Mitigation: Should anticipated in‑year funding not materialise services are being consolidated and improved through pathway standardisation, SPOA and self-referral where appropriate, workforce upskilling, digital pathway site, analysis of PNA, primary‑care‑led models that make better use of existing capacity, prioritise prevention, reduce variation and phased implementation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455004106"/>
                  </a:ext>
                </a:extLst>
              </a:tr>
              <a:tr h="320398">
                <a:tc>
                  <a:txBody>
                    <a:bodyPr/>
                    <a:lstStyle/>
                    <a:p>
                      <a:r>
                        <a:rPr lang="en-GB" sz="1200" dirty="0">
                          <a:latin typeface="+mn-lt"/>
                        </a:rPr>
                        <a:t>Improving quality of maternity services by reducing peri-natal mortality rates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0" i="1" dirty="0">
                          <a:solidFill>
                            <a:schemeClr val="tx1"/>
                          </a:solidFill>
                          <a:latin typeface="+mn-lt"/>
                          <a:ea typeface="Calibri" panose="020F0502020204030204" pitchFamily="34" charset="0"/>
                          <a:cs typeface="Calibri" panose="020F0502020204030204" pitchFamily="34" charset="0"/>
                        </a:rPr>
                        <a:t>Unable to predict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608129460"/>
                  </a:ext>
                </a:extLst>
              </a:tr>
            </a:tbl>
          </a:graphicData>
        </a:graphic>
      </p:graphicFrame>
      <p:graphicFrame>
        <p:nvGraphicFramePr>
          <p:cNvPr id="11" name="Table 10">
            <a:extLst>
              <a:ext uri="{FF2B5EF4-FFF2-40B4-BE49-F238E27FC236}">
                <a16:creationId xmlns:a16="http://schemas.microsoft.com/office/drawing/2014/main" id="{60031501-1008-45B2-ABA7-6E08AA3CCEBC}"/>
              </a:ext>
            </a:extLst>
          </p:cNvPr>
          <p:cNvGraphicFramePr>
            <a:graphicFrameLocks noGrp="1"/>
          </p:cNvGraphicFramePr>
          <p:nvPr>
            <p:extLst>
              <p:ext uri="{D42A27DB-BD31-4B8C-83A1-F6EECF244321}">
                <p14:modId xmlns:p14="http://schemas.microsoft.com/office/powerpoint/2010/main" val="168036995"/>
              </p:ext>
            </p:extLst>
          </p:nvPr>
        </p:nvGraphicFramePr>
        <p:xfrm>
          <a:off x="344487" y="1070270"/>
          <a:ext cx="5170018" cy="5493197"/>
        </p:xfrm>
        <a:graphic>
          <a:graphicData uri="http://schemas.openxmlformats.org/drawingml/2006/table">
            <a:tbl>
              <a:tblPr firstRow="1" bandRow="1">
                <a:tableStyleId>{5C22544A-7EE6-4342-B048-85BDC9FD1C3A}</a:tableStyleId>
              </a:tblPr>
              <a:tblGrid>
                <a:gridCol w="396000">
                  <a:extLst>
                    <a:ext uri="{9D8B030D-6E8A-4147-A177-3AD203B41FA5}">
                      <a16:colId xmlns:a16="http://schemas.microsoft.com/office/drawing/2014/main" val="498700266"/>
                    </a:ext>
                  </a:extLst>
                </a:gridCol>
                <a:gridCol w="4774018">
                  <a:extLst>
                    <a:ext uri="{9D8B030D-6E8A-4147-A177-3AD203B41FA5}">
                      <a16:colId xmlns:a16="http://schemas.microsoft.com/office/drawing/2014/main" val="2033698406"/>
                    </a:ext>
                  </a:extLst>
                </a:gridCol>
              </a:tblGrid>
              <a:tr h="196573">
                <a:tc gridSpan="2">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0">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PCYPWH_B_01</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baseline="0" noProof="0" dirty="0">
                          <a:solidFill>
                            <a:schemeClr val="tx1"/>
                          </a:solidFill>
                          <a:latin typeface="+mn-lt"/>
                        </a:rPr>
                        <a:t>Perinatal Improvement Plan</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Expansion of current paediatric radiology offer</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Establish elective obstetrics theatre to reduce delays to induction of labour</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Trauma informed and psychology-led perinatal care</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00" dirty="0">
                          <a:solidFill>
                            <a:schemeClr val="tx1"/>
                          </a:solidFill>
                          <a:effectLst/>
                          <a:latin typeface="+mn-lt"/>
                          <a:ea typeface="Aptos" panose="020B0004020202020204" pitchFamily="34" charset="0"/>
                          <a:cs typeface="Times New Roman" panose="02020603050405020304" pitchFamily="18" charset="0"/>
                        </a:rPr>
                        <a:t>All-Wales Perinatal single point of access maternity triage service</a:t>
                      </a:r>
                      <a:endParaRPr lang="en-GB" sz="1200" b="0" i="0" u="none" strike="noStrike" noProof="0" dirty="0">
                        <a:solidFill>
                          <a:schemeClr val="tx1"/>
                        </a:solidFill>
                        <a:latin typeface="+mn-lt"/>
                      </a:endParaRPr>
                    </a:p>
                    <a:p>
                      <a:pPr marL="264795" lvl="1" indent="-175895">
                        <a:lnSpc>
                          <a:spcPct val="100000"/>
                        </a:lnSpc>
                        <a:spcAft>
                          <a:spcPts val="0"/>
                        </a:spcAft>
                        <a:buFont typeface="Arial" panose="020B0604020202020204" pitchFamily="34" charset="0"/>
                        <a:buChar char="•"/>
                      </a:pPr>
                      <a:r>
                        <a:rPr lang="en-GB" sz="1200" b="0" kern="100" dirty="0">
                          <a:solidFill>
                            <a:schemeClr val="tx1"/>
                          </a:solidFill>
                          <a:effectLst/>
                          <a:latin typeface="+mn-lt"/>
                          <a:ea typeface="Aptos" panose="020B0004020202020204" pitchFamily="34" charset="0"/>
                          <a:cs typeface="Times New Roman"/>
                        </a:rPr>
                        <a:t>Perinatal staff experience, wellbeing and retention plan  (SEWR) and education and training framework</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86979361"/>
                  </a:ext>
                </a:extLst>
              </a:tr>
              <a:tr h="0">
                <a:tc>
                  <a:txBody>
                    <a:bodyPr/>
                    <a:lstStyle/>
                    <a:p>
                      <a:pPr marL="0" marR="0" lvl="0" indent="-137458"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PCYPWH_B_02</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baseline="0" noProof="0" dirty="0">
                          <a:solidFill>
                            <a:schemeClr val="tx1"/>
                          </a:solidFill>
                          <a:latin typeface="+mn-lt"/>
                        </a:rPr>
                        <a:t>Maternity Digital Transformation</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baseline="0" noProof="0" dirty="0">
                          <a:solidFill>
                            <a:schemeClr val="tx1"/>
                          </a:solidFill>
                          <a:latin typeface="+mn-lt"/>
                        </a:rPr>
                        <a:t>Integration of systems into Maternity Digital Record</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764910532"/>
                  </a:ext>
                </a:extLst>
              </a:tr>
              <a:tr h="270867">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PCYPWH_B_03</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noProof="0" dirty="0">
                          <a:solidFill>
                            <a:schemeClr val="tx1"/>
                          </a:solidFill>
                          <a:effectLst/>
                          <a:latin typeface="+mn-lt"/>
                          <a:ea typeface="+mn-ea"/>
                          <a:cs typeface="Times New Roman" panose="02020603050405020304" pitchFamily="18" charset="0"/>
                        </a:rPr>
                        <a:t>Women’s Health Plan</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Embed national women’s health pathways and reporting against agreed national indicators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29342364"/>
                  </a:ext>
                </a:extLst>
              </a:tr>
              <a:tr h="255389">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PCYPWH_B_04</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noProof="0" dirty="0">
                          <a:solidFill>
                            <a:schemeClr val="tx1"/>
                          </a:solidFill>
                          <a:latin typeface="+mn-lt"/>
                        </a:rPr>
                        <a:t>Regional Gynae Oncology</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752183463"/>
                  </a:ext>
                </a:extLst>
              </a:tr>
              <a:tr h="450414">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PCYPWH_B_05</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6C2F0"/>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noProof="0" dirty="0">
                          <a:solidFill>
                            <a:schemeClr val="tx1"/>
                          </a:solidFill>
                          <a:latin typeface="+mn-lt"/>
                        </a:rPr>
                        <a:t>CYP and Womens Capital Priorities: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Morriston Paediatric footprint redesign and relocation Creation of new Obstetric Suite and Theatres, Singleton</a:t>
                      </a:r>
                      <a:endParaRPr lang="en-GB" sz="1200" b="0" dirty="0">
                        <a:solidFill>
                          <a:schemeClr val="tx1"/>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25985191"/>
                  </a:ext>
                </a:extLst>
              </a:tr>
              <a:tr h="323233">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PCYPWH_B_06</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b="1" kern="100" dirty="0">
                          <a:solidFill>
                            <a:schemeClr val="tx1"/>
                          </a:solidFill>
                          <a:effectLst/>
                          <a:latin typeface="+mn-lt"/>
                          <a:ea typeface="Aptos" panose="020B0004020202020204" pitchFamily="34" charset="0"/>
                          <a:cs typeface="Times New Roman" panose="02020603050405020304" pitchFamily="18" charset="0"/>
                        </a:rPr>
                        <a:t>CYP Strategic Programme  </a:t>
                      </a:r>
                      <a:r>
                        <a:rPr lang="en-GB" sz="1200" b="0" kern="100" dirty="0">
                          <a:solidFill>
                            <a:schemeClr val="tx1"/>
                          </a:solidFill>
                          <a:effectLst/>
                          <a:latin typeface="+mn-lt"/>
                          <a:ea typeface="Aptos" panose="020B0004020202020204" pitchFamily="34" charset="0"/>
                          <a:cs typeface="Times New Roman" panose="02020603050405020304" pitchFamily="18" charset="0"/>
                        </a:rPr>
                        <a:t>- </a:t>
                      </a:r>
                      <a:r>
                        <a:rPr lang="en-GB" sz="1200" b="0" i="0" u="none" strike="noStrike" noProof="0" dirty="0">
                          <a:solidFill>
                            <a:schemeClr val="tx1"/>
                          </a:solidFill>
                          <a:latin typeface="+mn-lt"/>
                        </a:rPr>
                        <a:t>Defining vision and objectives for Children &amp; Young People’s Care</a:t>
                      </a:r>
                      <a:endParaRPr lang="en-GB" sz="1200" b="0" kern="100" dirty="0">
                        <a:solidFill>
                          <a:schemeClr val="tx1"/>
                        </a:solidFill>
                        <a:effectLst/>
                        <a:latin typeface="+mn-lt"/>
                        <a:ea typeface="Aptos" panose="020B0004020202020204" pitchFamily="34" charset="0"/>
                        <a:cs typeface="Times New Roman" panose="02020603050405020304" pitchFamily="18" charset="0"/>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219912323"/>
                  </a:ext>
                </a:extLst>
              </a:tr>
              <a:tr h="840463">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500" b="0" i="0" u="none" strike="noStrike" kern="1200" cap="none" spc="0" normalizeH="0" baseline="0" noProof="0" dirty="0">
                          <a:ln>
                            <a:noFill/>
                          </a:ln>
                          <a:solidFill>
                            <a:prstClr val="black"/>
                          </a:solidFill>
                          <a:effectLst/>
                          <a:uLnTx/>
                          <a:uFillTx/>
                          <a:latin typeface="+mn-lt"/>
                          <a:ea typeface="+mn-ea"/>
                          <a:cs typeface="+mn-cs"/>
                        </a:rPr>
                        <a:t>PCYPWH_B_07</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panose="02020603050405020304" pitchFamily="18" charset="0"/>
                        </a:rPr>
                        <a:t>CYP Regional Programmes with partners</a:t>
                      </a:r>
                    </a:p>
                    <a:p>
                      <a:pPr marL="448310" lvl="1" indent="-171450">
                        <a:buFont typeface="Arial" panose="020B0604020202020204" pitchFamily="34" charset="0"/>
                        <a:buChar char="•"/>
                      </a:pPr>
                      <a:r>
                        <a:rPr lang="en-GB" sz="1200" b="0" i="0" u="none" strike="noStrike" noProof="0" dirty="0">
                          <a:solidFill>
                            <a:schemeClr val="tx1"/>
                          </a:solidFill>
                          <a:latin typeface="+mn-lt"/>
                        </a:rPr>
                        <a:t>WG: ND Service Improvement Programme and HCW2</a:t>
                      </a:r>
                      <a:endParaRPr lang="en-US" sz="1200" b="0" i="0" u="none" strike="noStrike" noProof="0" dirty="0">
                        <a:solidFill>
                          <a:schemeClr val="tx1"/>
                        </a:solidFill>
                        <a:latin typeface="+mn-lt"/>
                      </a:endParaRPr>
                    </a:p>
                    <a:p>
                      <a:pPr marL="448310" lvl="1" indent="-171450">
                        <a:buFont typeface="Arial" panose="020B0604020202020204" pitchFamily="34" charset="0"/>
                        <a:buChar char="•"/>
                      </a:pPr>
                      <a:r>
                        <a:rPr lang="en-GB" sz="1200" b="0" i="0" u="none" strike="noStrike" noProof="0" dirty="0">
                          <a:solidFill>
                            <a:schemeClr val="tx1"/>
                          </a:solidFill>
                          <a:latin typeface="+mn-lt"/>
                        </a:rPr>
                        <a:t>RPB: No Wrong Door, </a:t>
                      </a:r>
                      <a:endParaRPr lang="en-US" sz="1200" b="0" i="0" u="none" strike="noStrike" noProof="0" dirty="0">
                        <a:solidFill>
                          <a:schemeClr val="tx1"/>
                        </a:solidFill>
                        <a:latin typeface="+mn-lt"/>
                      </a:endParaRPr>
                    </a:p>
                    <a:p>
                      <a:pPr marL="448310" lvl="1" indent="-171450">
                        <a:buFont typeface="Arial" panose="020B0604020202020204" pitchFamily="34" charset="0"/>
                        <a:buChar char="•"/>
                      </a:pPr>
                      <a:r>
                        <a:rPr lang="en-GB" sz="1200" b="0" i="0" u="none" strike="noStrike" noProof="0" dirty="0">
                          <a:solidFill>
                            <a:schemeClr val="tx1"/>
                          </a:solidFill>
                          <a:latin typeface="+mn-lt"/>
                        </a:rPr>
                        <a:t>NPT PSB: NPT Early Years CYP Strategy</a:t>
                      </a:r>
                      <a:endParaRPr lang="en-US" sz="1200" b="0" i="0" u="none" strike="noStrike" noProof="0" dirty="0">
                        <a:solidFill>
                          <a:schemeClr val="tx1"/>
                        </a:solidFill>
                        <a:latin typeface="+mn-lt"/>
                      </a:endParaRPr>
                    </a:p>
                    <a:p>
                      <a:pPr marL="448310" lvl="1" indent="-171450">
                        <a:buFont typeface="Arial" panose="020B0604020202020204" pitchFamily="34" charset="0"/>
                        <a:buChar char="•"/>
                      </a:pPr>
                      <a:r>
                        <a:rPr lang="en-GB" sz="1200" b="0" i="0" u="none" strike="noStrike" noProof="0" dirty="0">
                          <a:solidFill>
                            <a:schemeClr val="tx1"/>
                          </a:solidFill>
                          <a:latin typeface="+mn-lt"/>
                        </a:rPr>
                        <a:t>Swansea PSB: Ealy Years Programme</a:t>
                      </a:r>
                    </a:p>
                    <a:p>
                      <a:pPr marL="448310" lvl="1" indent="-171450">
                        <a:buFont typeface="Arial" panose="020B0604020202020204" pitchFamily="34" charset="0"/>
                        <a:buChar char="•"/>
                      </a:pPr>
                      <a:r>
                        <a:rPr lang="en-GB" sz="1200" b="0" i="0" u="none" strike="noStrike" noProof="0" dirty="0">
                          <a:solidFill>
                            <a:schemeClr val="tx1"/>
                          </a:solidFill>
                          <a:latin typeface="+mn-lt"/>
                        </a:rPr>
                        <a:t>NPT and Swansea LA Education: ALN</a:t>
                      </a:r>
                      <a:endParaRPr lang="en-GB" sz="1200" b="0" dirty="0">
                        <a:solidFill>
                          <a:schemeClr val="tx1"/>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00370393"/>
                  </a:ext>
                </a:extLst>
              </a:tr>
              <a:tr h="0">
                <a:tc>
                  <a:txBody>
                    <a:bodyPr/>
                    <a:lstStyle/>
                    <a:p>
                      <a:pPr marL="0" marR="0" lvl="0" indent="-137458"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PCYPWH_C_01</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88900" lvl="1" indent="0" algn="l" defTabSz="685772" rtl="0" eaLnBrk="1" latinLnBrk="0" hangingPunct="1">
                        <a:lnSpc>
                          <a:spcPct val="100000"/>
                        </a:lnSpc>
                        <a:spcBef>
                          <a:spcPts val="0"/>
                        </a:spcBef>
                        <a:spcAft>
                          <a:spcPts val="0"/>
                        </a:spcAft>
                        <a:buNone/>
                      </a:pPr>
                      <a:r>
                        <a:rPr lang="en-GB" sz="1200" b="1" kern="1200" noProof="0" dirty="0">
                          <a:solidFill>
                            <a:schemeClr val="tx1"/>
                          </a:solidFill>
                          <a:latin typeface="+mn-lt"/>
                          <a:ea typeface="+mn-ea"/>
                          <a:cs typeface="+mn-cs"/>
                        </a:rPr>
                        <a:t>NDD waiting times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93987599"/>
                  </a:ext>
                </a:extLst>
              </a:tr>
            </a:tbl>
          </a:graphicData>
        </a:graphic>
      </p:graphicFrame>
      <p:graphicFrame>
        <p:nvGraphicFramePr>
          <p:cNvPr id="2" name="Table 1">
            <a:extLst>
              <a:ext uri="{FF2B5EF4-FFF2-40B4-BE49-F238E27FC236}">
                <a16:creationId xmlns:a16="http://schemas.microsoft.com/office/drawing/2014/main" id="{5EC72C4E-BF2D-FA26-C0AA-5DB3D61B0EE6}"/>
              </a:ext>
            </a:extLst>
          </p:cNvPr>
          <p:cNvGraphicFramePr>
            <a:graphicFrameLocks noGrp="1"/>
          </p:cNvGraphicFramePr>
          <p:nvPr>
            <p:extLst>
              <p:ext uri="{D42A27DB-BD31-4B8C-83A1-F6EECF244321}">
                <p14:modId xmlns:p14="http://schemas.microsoft.com/office/powerpoint/2010/main" val="2472460032"/>
              </p:ext>
            </p:extLst>
          </p:nvPr>
        </p:nvGraphicFramePr>
        <p:xfrm>
          <a:off x="5639892" y="4452615"/>
          <a:ext cx="4140718" cy="2254926"/>
        </p:xfrm>
        <a:graphic>
          <a:graphicData uri="http://schemas.openxmlformats.org/drawingml/2006/table">
            <a:tbl>
              <a:tblPr firstRow="1" bandRow="1">
                <a:tableStyleId>{5C22544A-7EE6-4342-B048-85BDC9FD1C3A}</a:tableStyleId>
              </a:tblPr>
              <a:tblGrid>
                <a:gridCol w="2469300">
                  <a:extLst>
                    <a:ext uri="{9D8B030D-6E8A-4147-A177-3AD203B41FA5}">
                      <a16:colId xmlns:a16="http://schemas.microsoft.com/office/drawing/2014/main" val="2033698406"/>
                    </a:ext>
                  </a:extLst>
                </a:gridCol>
                <a:gridCol w="1671418">
                  <a:extLst>
                    <a:ext uri="{9D8B030D-6E8A-4147-A177-3AD203B41FA5}">
                      <a16:colId xmlns:a16="http://schemas.microsoft.com/office/drawing/2014/main" val="2088640319"/>
                    </a:ext>
                  </a:extLst>
                </a:gridCol>
              </a:tblGrid>
              <a:tr h="190382">
                <a:tc>
                  <a:txBody>
                    <a:bodyPr/>
                    <a:lstStyle/>
                    <a:p>
                      <a:r>
                        <a:rPr lang="en-GB" sz="1200" b="1" dirty="0">
                          <a:solidFill>
                            <a:schemeClr val="bg1"/>
                          </a:solidFill>
                        </a:rPr>
                        <a:t>Risks </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1128781">
                <a:tc>
                  <a:txBody>
                    <a:bodyPr/>
                    <a:lstStyle/>
                    <a:p>
                      <a:pPr marL="171450" marR="0" lvl="0" indent="-171450" algn="l" defTabSz="685772" rtl="0" eaLnBrk="1" fontAlgn="auto" latinLnBrk="0" hangingPunct="1">
                        <a:lnSpc>
                          <a:spcPct val="100000"/>
                        </a:lnSpc>
                        <a:spcBef>
                          <a:spcPts val="0"/>
                        </a:spcBef>
                        <a:spcAft>
                          <a:spcPts val="0"/>
                        </a:spcAft>
                        <a:buClrTx/>
                        <a:buSzTx/>
                        <a:buFont typeface="Arial"/>
                        <a:buChar char="•"/>
                        <a:tabLst/>
                        <a:defRPr/>
                      </a:pPr>
                      <a:r>
                        <a:rPr lang="en-GB" sz="1200" b="1" kern="100" dirty="0">
                          <a:solidFill>
                            <a:schemeClr val="tx1"/>
                          </a:solidFill>
                          <a:effectLst/>
                          <a:latin typeface="+mn-lt"/>
                          <a:ea typeface="Aptos" panose="020B0004020202020204" pitchFamily="34" charset="0"/>
                          <a:cs typeface="Times New Roman"/>
                        </a:rPr>
                        <a:t> </a:t>
                      </a:r>
                      <a:r>
                        <a:rPr lang="en-GB" sz="1200" b="0" i="0" u="none" strike="noStrike" kern="100" noProof="0" dirty="0">
                          <a:solidFill>
                            <a:schemeClr val="tx1"/>
                          </a:solidFill>
                          <a:effectLst/>
                          <a:latin typeface="+mn-lt"/>
                          <a:ea typeface="Aptos" panose="020B0004020202020204" pitchFamily="34" charset="0"/>
                          <a:cs typeface="Times New Roman"/>
                        </a:rPr>
                        <a:t>All Wales model for maternity triage detailed workings of model not confirmed.</a:t>
                      </a:r>
                      <a:endParaRPr lang="en-GB" sz="1200" b="0" kern="100" dirty="0">
                        <a:solidFill>
                          <a:schemeClr val="tx1"/>
                        </a:solidFill>
                        <a:effectLst/>
                        <a:latin typeface="+mn-lt"/>
                        <a:ea typeface="Aptos" panose="020B0004020202020204" pitchFamily="34" charset="0"/>
                        <a:cs typeface="Times New Roman"/>
                      </a:endParaRPr>
                    </a:p>
                    <a:p>
                      <a:pPr marL="171450" indent="-171450">
                        <a:lnSpc>
                          <a:spcPct val="100000"/>
                        </a:lnSpc>
                        <a:spcAft>
                          <a:spcPts val="0"/>
                        </a:spcAft>
                        <a:buFont typeface="Arial"/>
                        <a:buChar char="•"/>
                      </a:pPr>
                      <a:r>
                        <a:rPr lang="en-GB" sz="1200" b="0" kern="100" dirty="0">
                          <a:solidFill>
                            <a:schemeClr val="tx1"/>
                          </a:solidFill>
                          <a:effectLst/>
                          <a:latin typeface="+mn-lt"/>
                          <a:ea typeface="Aptos" panose="020B0004020202020204" pitchFamily="34" charset="0"/>
                          <a:cs typeface="Times New Roman"/>
                        </a:rPr>
                        <a:t>Women’s Health –Guidance on 26/27 Women’s Health Priorities from Women’s Health Network  not yet received.</a:t>
                      </a:r>
                    </a:p>
                    <a:p>
                      <a:pPr marL="171450" indent="-171450">
                        <a:lnSpc>
                          <a:spcPct val="100000"/>
                        </a:lnSpc>
                        <a:spcAft>
                          <a:spcPts val="0"/>
                        </a:spcAft>
                        <a:buFont typeface="Arial"/>
                        <a:buChar char="•"/>
                      </a:pPr>
                      <a:r>
                        <a:rPr lang="en-GB" sz="1200" b="0" kern="100" dirty="0">
                          <a:solidFill>
                            <a:schemeClr val="tx1"/>
                          </a:solidFill>
                          <a:effectLst/>
                          <a:latin typeface="+mn-lt"/>
                          <a:ea typeface="Aptos" panose="020B0004020202020204" pitchFamily="34" charset="0"/>
                          <a:cs typeface="Times New Roman"/>
                        </a:rPr>
                        <a:t>CYP - </a:t>
                      </a:r>
                      <a:r>
                        <a:rPr lang="en-GB" sz="1200" b="0" i="0" u="none" strike="noStrike" kern="100" noProof="0" dirty="0">
                          <a:solidFill>
                            <a:schemeClr val="tx1"/>
                          </a:solidFill>
                          <a:effectLst/>
                          <a:latin typeface="+mn-lt"/>
                          <a:ea typeface="Aptos" panose="020B0004020202020204" pitchFamily="34" charset="0"/>
                          <a:cs typeface="Times New Roman"/>
                        </a:rPr>
                        <a:t>Reduction in ASD or </a:t>
                      </a:r>
                      <a:r>
                        <a:rPr lang="en-GB" sz="1200" b="0" i="0" u="none" strike="noStrike" kern="100" noProof="0">
                          <a:solidFill>
                            <a:schemeClr val="tx1"/>
                          </a:solidFill>
                          <a:effectLst/>
                          <a:latin typeface="+mn-lt"/>
                          <a:ea typeface="Aptos" panose="020B0004020202020204" pitchFamily="34" charset="0"/>
                          <a:cs typeface="Times New Roman"/>
                        </a:rPr>
                        <a:t>ADHD assessment dependant </a:t>
                      </a:r>
                      <a:r>
                        <a:rPr lang="en-GB" sz="1200" b="0" i="0" u="none" strike="noStrike" kern="100" noProof="0" dirty="0">
                          <a:solidFill>
                            <a:schemeClr val="tx1"/>
                          </a:solidFill>
                          <a:effectLst/>
                          <a:latin typeface="+mn-lt"/>
                          <a:ea typeface="Aptos" panose="020B0004020202020204" pitchFamily="34" charset="0"/>
                          <a:cs typeface="Times New Roman"/>
                        </a:rPr>
                        <a:t>on Welsh Government funding – currently non recurrent funding received.</a:t>
                      </a:r>
                    </a:p>
                  </a:txBody>
                  <a:tcPr marL="45273" marR="4527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00" noProof="0" dirty="0">
                          <a:solidFill>
                            <a:schemeClr val="tx1"/>
                          </a:solidFill>
                          <a:effectLst/>
                          <a:latin typeface="+mn-lt"/>
                          <a:cs typeface="Times New Roman"/>
                        </a:rPr>
                        <a:t>Local model in place to ensure single point of access for maternity triage (implemented Feb 26)</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00" noProof="0" dirty="0">
                          <a:solidFill>
                            <a:srgbClr val="231F20"/>
                          </a:solidFill>
                          <a:effectLst/>
                          <a:latin typeface="+mn-lt"/>
                          <a:cs typeface="Times New Roman"/>
                        </a:rPr>
                        <a:t>Anticipated timeline requested from WHN</a:t>
                      </a:r>
                      <a:r>
                        <a:rPr lang="en-GB" sz="1200" b="0" i="0" u="none" strike="noStrike" kern="1200" noProof="0" dirty="0">
                          <a:solidFill>
                            <a:schemeClr val="dk1"/>
                          </a:solidFill>
                          <a:effectLst/>
                          <a:latin typeface="+mn-lt"/>
                          <a:cs typeface="+mn-cs"/>
                        </a:rPr>
                        <a:t> and </a:t>
                      </a:r>
                      <a:r>
                        <a:rPr lang="en-GB" sz="1200" b="0" i="0" u="none" strike="noStrike" kern="100" noProof="0" dirty="0">
                          <a:solidFill>
                            <a:srgbClr val="231F20"/>
                          </a:solidFill>
                          <a:effectLst/>
                          <a:latin typeface="+mn-lt"/>
                          <a:cs typeface="Times New Roman"/>
                        </a:rPr>
                        <a:t>building flexible planning assumptions</a:t>
                      </a:r>
                      <a:endParaRPr lang="en-GB" sz="1200" b="0" i="0" u="none" strike="noStrike" kern="100" noProof="0" dirty="0">
                        <a:solidFill>
                          <a:schemeClr val="tx1"/>
                        </a:solidFill>
                        <a:effectLst/>
                        <a:latin typeface="+mn-lt"/>
                        <a:cs typeface="Times New Roman"/>
                      </a:endParaRPr>
                    </a:p>
                  </a:txBody>
                  <a:tcPr marL="45273" marR="4527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bl>
          </a:graphicData>
        </a:graphic>
      </p:graphicFrame>
      <p:sp>
        <p:nvSpPr>
          <p:cNvPr id="5" name="TextBox 4">
            <a:extLst>
              <a:ext uri="{FF2B5EF4-FFF2-40B4-BE49-F238E27FC236}">
                <a16:creationId xmlns:a16="http://schemas.microsoft.com/office/drawing/2014/main" id="{36A23E1B-22AB-1546-94FD-FB2AEC080326}"/>
              </a:ext>
            </a:extLst>
          </p:cNvPr>
          <p:cNvSpPr txBox="1"/>
          <p:nvPr/>
        </p:nvSpPr>
        <p:spPr>
          <a:xfrm>
            <a:off x="306572" y="647982"/>
            <a:ext cx="9254940" cy="477054"/>
          </a:xfrm>
          <a:prstGeom prst="rect">
            <a:avLst/>
          </a:prstGeom>
          <a:noFill/>
        </p:spPr>
        <p:txBody>
          <a:bodyPr wrap="square">
            <a:spAutoFit/>
          </a:bodyPr>
          <a:lstStyle/>
          <a:p>
            <a:pPr fontAlgn="t">
              <a:lnSpc>
                <a:spcPts val="1500"/>
              </a:lnSpc>
              <a:buNone/>
            </a:pPr>
            <a:r>
              <a:rPr lang="en-GB" sz="1200" b="0" i="0" dirty="0">
                <a:effectLst/>
              </a:rPr>
              <a:t>This plan will improve the quality and safety of care for babies, women and families by strengthening maternity and neonatal services, reducing delays, and delivering more consistent, outcomes‑focused pathways</a:t>
            </a:r>
          </a:p>
        </p:txBody>
      </p:sp>
      <p:sp>
        <p:nvSpPr>
          <p:cNvPr id="6" name="Slide Number Placeholder 3">
            <a:extLst>
              <a:ext uri="{FF2B5EF4-FFF2-40B4-BE49-F238E27FC236}">
                <a16:creationId xmlns:a16="http://schemas.microsoft.com/office/drawing/2014/main" id="{88E9B37B-AE97-B1BF-70EE-3D016AF3A0BF}"/>
              </a:ext>
            </a:extLst>
          </p:cNvPr>
          <p:cNvSpPr>
            <a:spLocks noGrp="1"/>
          </p:cNvSpPr>
          <p:nvPr>
            <p:ph type="sldNum" sz="quarter" idx="12"/>
          </p:nvPr>
        </p:nvSpPr>
        <p:spPr>
          <a:xfrm>
            <a:off x="6996113" y="6356353"/>
            <a:ext cx="2228850" cy="365125"/>
          </a:xfrm>
        </p:spPr>
        <p:txBody>
          <a:bodyPr/>
          <a:lstStyle/>
          <a:p>
            <a:r>
              <a:rPr lang="en-GB" sz="900" dirty="0"/>
              <a:t>40</a:t>
            </a:r>
          </a:p>
        </p:txBody>
      </p:sp>
    </p:spTree>
    <p:extLst>
      <p:ext uri="{BB962C8B-B14F-4D97-AF65-F5344CB8AC3E}">
        <p14:creationId xmlns:p14="http://schemas.microsoft.com/office/powerpoint/2010/main" val="41973515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06674-9307-70BD-4C59-D4CCC90032A2}"/>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0469EAE5-36AE-4E76-1D7A-F3605AA58185}"/>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12" name="Title 11">
            <a:extLst>
              <a:ext uri="{FF2B5EF4-FFF2-40B4-BE49-F238E27FC236}">
                <a16:creationId xmlns:a16="http://schemas.microsoft.com/office/drawing/2014/main" id="{DAB02003-FC11-6F07-FCBD-5E210AC7ADD6}"/>
              </a:ext>
            </a:extLst>
          </p:cNvPr>
          <p:cNvSpPr txBox="1">
            <a:spLocks noGrp="1"/>
          </p:cNvSpPr>
          <p:nvPr>
            <p:ph type="title"/>
          </p:nvPr>
        </p:nvSpPr>
        <p:spPr>
          <a:xfrm>
            <a:off x="344488" y="470927"/>
            <a:ext cx="6539508"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PRIMARY CARE AND COMMUNITY OVERVIEW</a:t>
            </a:r>
          </a:p>
        </p:txBody>
      </p:sp>
      <p:sp>
        <p:nvSpPr>
          <p:cNvPr id="7" name="Rectangle 1">
            <a:extLst>
              <a:ext uri="{FF2B5EF4-FFF2-40B4-BE49-F238E27FC236}">
                <a16:creationId xmlns:a16="http://schemas.microsoft.com/office/drawing/2014/main" id="{E7AD549E-EAC5-3218-3803-840323CDA3EF}"/>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36437659-8CB3-FE36-C762-6BC64C94F3F3}"/>
              </a:ext>
            </a:extLst>
          </p:cNvPr>
          <p:cNvGraphicFramePr>
            <a:graphicFrameLocks noGrp="1"/>
          </p:cNvGraphicFramePr>
          <p:nvPr>
            <p:extLst>
              <p:ext uri="{D42A27DB-BD31-4B8C-83A1-F6EECF244321}">
                <p14:modId xmlns:p14="http://schemas.microsoft.com/office/powerpoint/2010/main" val="3867670608"/>
              </p:ext>
            </p:extLst>
          </p:nvPr>
        </p:nvGraphicFramePr>
        <p:xfrm>
          <a:off x="4146699" y="1676878"/>
          <a:ext cx="5360046" cy="912618"/>
        </p:xfrm>
        <a:graphic>
          <a:graphicData uri="http://schemas.openxmlformats.org/drawingml/2006/table">
            <a:tbl>
              <a:tblPr firstRow="1" bandRow="1">
                <a:tableStyleId>{5C22544A-7EE6-4342-B048-85BDC9FD1C3A}</a:tableStyleId>
              </a:tblPr>
              <a:tblGrid>
                <a:gridCol w="3527290">
                  <a:extLst>
                    <a:ext uri="{9D8B030D-6E8A-4147-A177-3AD203B41FA5}">
                      <a16:colId xmlns:a16="http://schemas.microsoft.com/office/drawing/2014/main" val="2033698406"/>
                    </a:ext>
                  </a:extLst>
                </a:gridCol>
                <a:gridCol w="1832756">
                  <a:extLst>
                    <a:ext uri="{9D8B030D-6E8A-4147-A177-3AD203B41FA5}">
                      <a16:colId xmlns:a16="http://schemas.microsoft.com/office/drawing/2014/main" val="2088640319"/>
                    </a:ext>
                  </a:extLst>
                </a:gridCol>
              </a:tblGrid>
              <a:tr h="207903">
                <a:tc>
                  <a:txBody>
                    <a:bodyPr/>
                    <a:lstStyle/>
                    <a:p>
                      <a:r>
                        <a:rPr lang="en-GB" sz="1200" dirty="0"/>
                        <a:t>Performance Outcomes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200" dirty="0"/>
                        <a:t>Confidence assessment</a:t>
                      </a:r>
                    </a:p>
                  </a:txBody>
                  <a:tcPr marL="60365" marR="60365" marT="30183" marB="3018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26120">
                <a:tc>
                  <a:txBody>
                    <a:bodyPr/>
                    <a:lstStyle/>
                    <a:p>
                      <a:r>
                        <a:rPr lang="en-GB" sz="1200" dirty="0">
                          <a:latin typeface="+mn-lt"/>
                        </a:rPr>
                        <a:t>% population receiving NHS dental care </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GB" sz="1200" i="1" dirty="0">
                          <a:solidFill>
                            <a:schemeClr val="tx1"/>
                          </a:solidFill>
                          <a:latin typeface="+mn-lt"/>
                        </a:rPr>
                        <a:t>Maintain</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764910532"/>
                  </a:ext>
                </a:extLst>
              </a:tr>
              <a:tr h="328382">
                <a:tc>
                  <a:txBody>
                    <a:bodyPr/>
                    <a:lstStyle/>
                    <a:p>
                      <a:r>
                        <a:rPr lang="en-GB" sz="1200" dirty="0">
                          <a:latin typeface="+mn-lt"/>
                        </a:rPr>
                        <a:t>% Community Pharmacies providing Pharmacist Independent Prescribing Services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GB" sz="1200" i="1" dirty="0">
                          <a:solidFill>
                            <a:schemeClr val="tx1"/>
                          </a:solidFill>
                          <a:latin typeface="+mn-lt"/>
                        </a:rPr>
                        <a:t>Maintain</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629751242"/>
                  </a:ext>
                </a:extLst>
              </a:tr>
            </a:tbl>
          </a:graphicData>
        </a:graphic>
      </p:graphicFrame>
      <p:graphicFrame>
        <p:nvGraphicFramePr>
          <p:cNvPr id="10" name="Table 9">
            <a:extLst>
              <a:ext uri="{FF2B5EF4-FFF2-40B4-BE49-F238E27FC236}">
                <a16:creationId xmlns:a16="http://schemas.microsoft.com/office/drawing/2014/main" id="{0149F495-EC2F-C288-DB7A-72829684186D}"/>
              </a:ext>
            </a:extLst>
          </p:cNvPr>
          <p:cNvGraphicFramePr>
            <a:graphicFrameLocks noGrp="1"/>
          </p:cNvGraphicFramePr>
          <p:nvPr>
            <p:extLst>
              <p:ext uri="{D42A27DB-BD31-4B8C-83A1-F6EECF244321}">
                <p14:modId xmlns:p14="http://schemas.microsoft.com/office/powerpoint/2010/main" val="583712221"/>
              </p:ext>
            </p:extLst>
          </p:nvPr>
        </p:nvGraphicFramePr>
        <p:xfrm>
          <a:off x="4146698" y="1320433"/>
          <a:ext cx="5396556" cy="320398"/>
        </p:xfrm>
        <a:graphic>
          <a:graphicData uri="http://schemas.openxmlformats.org/drawingml/2006/table">
            <a:tbl>
              <a:tblPr firstRow="1" bandRow="1">
                <a:tableStyleId>{5C22544A-7EE6-4342-B048-85BDC9FD1C3A}</a:tableStyleId>
              </a:tblPr>
              <a:tblGrid>
                <a:gridCol w="1980984">
                  <a:extLst>
                    <a:ext uri="{9D8B030D-6E8A-4147-A177-3AD203B41FA5}">
                      <a16:colId xmlns:a16="http://schemas.microsoft.com/office/drawing/2014/main" val="2033698406"/>
                    </a:ext>
                  </a:extLst>
                </a:gridCol>
                <a:gridCol w="1813579">
                  <a:extLst>
                    <a:ext uri="{9D8B030D-6E8A-4147-A177-3AD203B41FA5}">
                      <a16:colId xmlns:a16="http://schemas.microsoft.com/office/drawing/2014/main" val="2088640319"/>
                    </a:ext>
                  </a:extLst>
                </a:gridCol>
                <a:gridCol w="1601993">
                  <a:extLst>
                    <a:ext uri="{9D8B030D-6E8A-4147-A177-3AD203B41FA5}">
                      <a16:colId xmlns:a16="http://schemas.microsoft.com/office/drawing/2014/main" val="1862073910"/>
                    </a:ext>
                  </a:extLst>
                </a:gridCol>
              </a:tblGrid>
              <a:tr h="320398">
                <a:tc>
                  <a:txBody>
                    <a:bodyPr/>
                    <a:lstStyle/>
                    <a:p>
                      <a:r>
                        <a:rPr lang="en-GB" sz="1200" b="1" dirty="0">
                          <a:solidFill>
                            <a:schemeClr val="bg1"/>
                          </a:solidFill>
                        </a:rPr>
                        <a:t>Financial Impact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pPr marL="0" indent="0">
                        <a:buNone/>
                      </a:pPr>
                      <a:r>
                        <a:rPr lang="en-GB" sz="1200" b="1" dirty="0">
                          <a:solidFill>
                            <a:schemeClr val="bg1">
                              <a:lumMod val="95000"/>
                            </a:schemeClr>
                          </a:solidFill>
                        </a:rPr>
                        <a:t>FYE  £ Savings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pPr marL="0" indent="0">
                        <a:buNone/>
                      </a:pPr>
                      <a:r>
                        <a:rPr lang="en-GB" sz="1200" b="1" dirty="0">
                          <a:solidFill>
                            <a:schemeClr val="tx1"/>
                          </a:solidFill>
                        </a:rPr>
                        <a:t>£0.7M</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2764910532"/>
                  </a:ext>
                </a:extLst>
              </a:tr>
            </a:tbl>
          </a:graphicData>
        </a:graphic>
      </p:graphicFrame>
      <p:graphicFrame>
        <p:nvGraphicFramePr>
          <p:cNvPr id="11" name="Table 10">
            <a:extLst>
              <a:ext uri="{FF2B5EF4-FFF2-40B4-BE49-F238E27FC236}">
                <a16:creationId xmlns:a16="http://schemas.microsoft.com/office/drawing/2014/main" id="{BA4D13F6-B0AA-BAC0-450C-C5A1161075D3}"/>
              </a:ext>
            </a:extLst>
          </p:cNvPr>
          <p:cNvGraphicFramePr>
            <a:graphicFrameLocks noGrp="1"/>
          </p:cNvGraphicFramePr>
          <p:nvPr>
            <p:extLst>
              <p:ext uri="{D42A27DB-BD31-4B8C-83A1-F6EECF244321}">
                <p14:modId xmlns:p14="http://schemas.microsoft.com/office/powerpoint/2010/main" val="1254239158"/>
              </p:ext>
            </p:extLst>
          </p:nvPr>
        </p:nvGraphicFramePr>
        <p:xfrm>
          <a:off x="326230" y="1300749"/>
          <a:ext cx="3783959" cy="5239637"/>
        </p:xfrm>
        <a:graphic>
          <a:graphicData uri="http://schemas.openxmlformats.org/drawingml/2006/table">
            <a:tbl>
              <a:tblPr firstRow="1" bandRow="1">
                <a:tableStyleId>{5C22544A-7EE6-4342-B048-85BDC9FD1C3A}</a:tableStyleId>
              </a:tblPr>
              <a:tblGrid>
                <a:gridCol w="209619">
                  <a:extLst>
                    <a:ext uri="{9D8B030D-6E8A-4147-A177-3AD203B41FA5}">
                      <a16:colId xmlns:a16="http://schemas.microsoft.com/office/drawing/2014/main" val="3745594649"/>
                    </a:ext>
                  </a:extLst>
                </a:gridCol>
                <a:gridCol w="3574340">
                  <a:extLst>
                    <a:ext uri="{9D8B030D-6E8A-4147-A177-3AD203B41FA5}">
                      <a16:colId xmlns:a16="http://schemas.microsoft.com/office/drawing/2014/main" val="2033698406"/>
                    </a:ext>
                  </a:extLst>
                </a:gridCol>
              </a:tblGrid>
              <a:tr h="251605">
                <a:tc gridSpan="2">
                  <a:txBody>
                    <a:bodyPr/>
                    <a:lstStyle/>
                    <a:p>
                      <a:r>
                        <a:rPr lang="en-GB" sz="1200" dirty="0">
                          <a:latin typeface="+mn-lt"/>
                        </a:rPr>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378328">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lang="en-GB" sz="500" b="0" i="0" u="none" strike="noStrike" dirty="0">
                          <a:solidFill>
                            <a:srgbClr val="000000"/>
                          </a:solidFill>
                          <a:effectLst/>
                          <a:latin typeface="+mn-lt"/>
                        </a:rPr>
                        <a:t>CIP_29</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1E5F5"/>
                    </a:solidFill>
                  </a:tcPr>
                </a:tc>
                <a:tc>
                  <a:txBody>
                    <a:bodyPr/>
                    <a:lstStyle/>
                    <a:p>
                      <a:pPr marL="88900" marR="0" lvl="1" indent="0" algn="l" defTabSz="557190" rtl="0" eaLnBrk="1" fontAlgn="auto"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mn-lt"/>
                        </a:rPr>
                        <a:t>Review  </a:t>
                      </a:r>
                      <a:r>
                        <a:rPr lang="en-GB" sz="1200" b="1" i="0" u="none" strike="noStrike" dirty="0">
                          <a:solidFill>
                            <a:srgbClr val="000000"/>
                          </a:solidFill>
                          <a:effectLst/>
                          <a:latin typeface="+mn-lt"/>
                        </a:rPr>
                        <a:t>National Exercise Referral Scheme </a:t>
                      </a:r>
                      <a:r>
                        <a:rPr lang="en-GB" sz="1200" b="0" i="0" u="none" strike="noStrike" dirty="0">
                          <a:solidFill>
                            <a:srgbClr val="000000"/>
                          </a:solidFill>
                          <a:effectLst/>
                          <a:latin typeface="+mn-lt"/>
                        </a:rPr>
                        <a:t>(Physio and COPD services) </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936131020"/>
                  </a:ext>
                </a:extLst>
              </a:tr>
              <a:tr h="189164">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lang="en-GB" sz="500" b="0" i="0" u="none" strike="noStrike" dirty="0">
                          <a:solidFill>
                            <a:srgbClr val="000000"/>
                          </a:solidFill>
                          <a:effectLst/>
                          <a:latin typeface="+mn-lt"/>
                        </a:rPr>
                        <a:t>CIP_30</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1E5F5"/>
                    </a:solidFill>
                  </a:tcPr>
                </a:tc>
                <a:tc>
                  <a:txBody>
                    <a:bodyPr/>
                    <a:lstStyle/>
                    <a:p>
                      <a:pPr marL="88900" marR="0" lvl="1" indent="0" algn="l" defTabSz="557190" rtl="0" eaLnBrk="1" fontAlgn="auto"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mn-lt"/>
                        </a:rPr>
                        <a:t>Review </a:t>
                      </a:r>
                      <a:r>
                        <a:rPr lang="en-GB" sz="1200" b="1" i="0" u="none" strike="noStrike" dirty="0">
                          <a:solidFill>
                            <a:srgbClr val="000000"/>
                          </a:solidFill>
                          <a:effectLst/>
                          <a:latin typeface="+mn-lt"/>
                        </a:rPr>
                        <a:t>Primary Care Audiology  Services</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703274604"/>
                  </a:ext>
                </a:extLst>
              </a:tr>
              <a:tr h="378328">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1" u="none" strike="noStrike" dirty="0">
                          <a:solidFill>
                            <a:srgbClr val="000000"/>
                          </a:solidFill>
                          <a:effectLst/>
                          <a:latin typeface="+mn-lt"/>
                        </a:rPr>
                        <a:t>TBC</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88900" lvl="1" indent="0" algn="l" defTabSz="685772" rtl="0" eaLnBrk="1" latinLnBrk="0" hangingPunct="1">
                        <a:lnSpc>
                          <a:spcPct val="100000"/>
                        </a:lnSpc>
                        <a:spcBef>
                          <a:spcPts val="0"/>
                        </a:spcBef>
                        <a:spcAft>
                          <a:spcPts val="0"/>
                        </a:spcAft>
                        <a:buNone/>
                      </a:pPr>
                      <a:r>
                        <a:rPr lang="en-GB" sz="1200" b="0" i="1" kern="1200" noProof="0" dirty="0">
                          <a:solidFill>
                            <a:schemeClr val="tx1"/>
                          </a:solidFill>
                          <a:latin typeface="+mn-lt"/>
                          <a:ea typeface="+mn-ea"/>
                          <a:cs typeface="+mn-cs"/>
                        </a:rPr>
                        <a:t>Pipeline opportunities: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mn-lt"/>
                        </a:rPr>
                        <a:t>Review Integrated Sexual Health</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199243289"/>
                  </a:ext>
                </a:extLst>
              </a:tr>
              <a:tr h="189164">
                <a:tc>
                  <a:txBody>
                    <a:bodyPr/>
                    <a:lstStyle/>
                    <a:p>
                      <a:pPr marL="0" lvl="0" indent="-137458" algn="ctr">
                        <a:lnSpc>
                          <a:spcPct val="100000"/>
                        </a:lnSpc>
                        <a:spcAft>
                          <a:spcPts val="0"/>
                        </a:spcAft>
                        <a:buNone/>
                      </a:pPr>
                      <a:r>
                        <a:rPr lang="en-GB" sz="500" b="0" kern="100" dirty="0">
                          <a:effectLst/>
                          <a:latin typeface="+mn-lt"/>
                          <a:ea typeface="Aptos" panose="020B0004020202020204" pitchFamily="34" charset="0"/>
                          <a:cs typeface="Times New Roman" panose="02020603050405020304" pitchFamily="18" charset="0"/>
                        </a:rPr>
                        <a:t>PCC_B_01</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None/>
                      </a:pPr>
                      <a:r>
                        <a:rPr lang="en-GB" sz="1200" b="1" kern="100" dirty="0">
                          <a:effectLst/>
                          <a:latin typeface="+mn-lt"/>
                          <a:ea typeface="Aptos" panose="020B0004020202020204" pitchFamily="34" charset="0"/>
                          <a:cs typeface="Times New Roman" panose="02020603050405020304" pitchFamily="18" charset="0"/>
                        </a:rPr>
                        <a:t>Digital Transformation in Primary Care</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86979361"/>
                  </a:ext>
                </a:extLst>
              </a:tr>
              <a:tr h="189164">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PCC_B_02</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None/>
                      </a:pPr>
                      <a:r>
                        <a:rPr lang="en-GB" sz="1200" b="1" kern="100" dirty="0">
                          <a:effectLst/>
                          <a:latin typeface="+mn-lt"/>
                          <a:ea typeface="Aptos" panose="020B0004020202020204" pitchFamily="34" charset="0"/>
                          <a:cs typeface="Times New Roman" panose="02020603050405020304" pitchFamily="18" charset="0"/>
                        </a:rPr>
                        <a:t>HMP Swansea Improvement Plan</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764910532"/>
                  </a:ext>
                </a:extLst>
              </a:tr>
              <a:tr h="1324150">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PCC_B_03</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Font typeface="Arial" panose="020B0604020202020204" pitchFamily="34" charset="0"/>
                        <a:buNone/>
                      </a:pPr>
                      <a:r>
                        <a:rPr lang="en-GB" sz="1200" b="1" kern="100" dirty="0">
                          <a:effectLst/>
                          <a:latin typeface="+mn-lt"/>
                          <a:ea typeface="Aptos" panose="020B0004020202020204" pitchFamily="34" charset="0"/>
                          <a:cs typeface="Times New Roman" panose="02020603050405020304" pitchFamily="18" charset="0"/>
                        </a:rPr>
                        <a:t>Dental Services</a:t>
                      </a:r>
                    </a:p>
                    <a:p>
                      <a:pPr marL="260350" marR="0" lvl="1" indent="-171450" algn="l" defTabSz="4527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noProof="0" dirty="0">
                          <a:solidFill>
                            <a:schemeClr val="tx1"/>
                          </a:solidFill>
                          <a:latin typeface="+mn-lt"/>
                          <a:ea typeface="+mn-ea"/>
                          <a:cs typeface="+mn-cs"/>
                        </a:rPr>
                        <a:t>Implement Community Dental Service changes to safeguard access, capacity and sustainability by optimising pathways, reconfiguring clinics, reducing waiting times, improving workforce retention and strengthening workforce planning</a:t>
                      </a:r>
                    </a:p>
                    <a:p>
                      <a:pPr marL="260350" marR="0" lvl="1" indent="-171450" algn="l" defTabSz="4527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noProof="0" dirty="0">
                          <a:solidFill>
                            <a:schemeClr val="tx1"/>
                          </a:solidFill>
                          <a:latin typeface="+mn-lt"/>
                          <a:ea typeface="+mn-ea"/>
                          <a:cs typeface="+mn-cs"/>
                        </a:rPr>
                        <a:t>Maintain access and waiting times for Specialist Dentistry services</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29342364"/>
                  </a:ext>
                </a:extLst>
              </a:tr>
              <a:tr h="1134985">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PCC_B_04</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None/>
                      </a:pPr>
                      <a:r>
                        <a:rPr lang="en-GB" sz="1200" b="1" kern="100" dirty="0">
                          <a:effectLst/>
                          <a:latin typeface="+mn-lt"/>
                          <a:ea typeface="Aptos" panose="020B0004020202020204" pitchFamily="34" charset="0"/>
                          <a:cs typeface="Times New Roman" panose="02020603050405020304" pitchFamily="18" charset="0"/>
                        </a:rPr>
                        <a:t>Primary Care Estates</a:t>
                      </a:r>
                    </a:p>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0" u="none" strike="noStrike" baseline="0" noProof="0" dirty="0">
                          <a:solidFill>
                            <a:schemeClr val="tx1"/>
                          </a:solidFill>
                          <a:latin typeface="+mn-lt"/>
                        </a:rPr>
                        <a:t>Refresh of Primary and Community Estates strategy and </a:t>
                      </a:r>
                      <a:r>
                        <a:rPr lang="en-GB" sz="1200" b="0" i="0" u="none" strike="noStrike" noProof="0" dirty="0">
                          <a:solidFill>
                            <a:schemeClr val="tx1"/>
                          </a:solidFill>
                          <a:latin typeface="+mn-lt"/>
                        </a:rPr>
                        <a:t>Progress Primary Care Estates proposals: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err="1">
                          <a:solidFill>
                            <a:schemeClr val="tx1"/>
                          </a:solidFill>
                          <a:latin typeface="+mn-lt"/>
                        </a:rPr>
                        <a:t>Croserw</a:t>
                      </a:r>
                      <a:endParaRPr lang="en-GB" sz="1200" b="0" i="0" u="none" strike="noStrike" noProof="0" dirty="0">
                        <a:solidFill>
                          <a:schemeClr val="tx1"/>
                        </a:solidFill>
                        <a:latin typeface="+mn-lt"/>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err="1">
                          <a:solidFill>
                            <a:schemeClr val="tx1"/>
                          </a:solidFill>
                          <a:latin typeface="+mn-lt"/>
                        </a:rPr>
                        <a:t>Ty'r</a:t>
                      </a:r>
                      <a:r>
                        <a:rPr lang="en-GB" sz="1200" b="0" i="0" u="none" strike="noStrike" noProof="0" dirty="0">
                          <a:solidFill>
                            <a:schemeClr val="tx1"/>
                          </a:solidFill>
                          <a:latin typeface="+mn-lt"/>
                        </a:rPr>
                        <a:t> Felin </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Participate in development of Swansea Wellness Hub</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752183463"/>
                  </a:ext>
                </a:extLst>
              </a:tr>
              <a:tr h="189164">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PCC_B_04</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lvl="1" indent="0">
                        <a:lnSpc>
                          <a:spcPct val="100000"/>
                        </a:lnSpc>
                        <a:spcAft>
                          <a:spcPts val="0"/>
                        </a:spcAft>
                        <a:buNone/>
                      </a:pPr>
                      <a:r>
                        <a:rPr lang="en-GB" sz="1200" b="1" kern="100" dirty="0">
                          <a:effectLst/>
                          <a:latin typeface="+mn-lt"/>
                          <a:ea typeface="Aptos" panose="020B0004020202020204" pitchFamily="34" charset="0"/>
                          <a:cs typeface="Times New Roman" panose="02020603050405020304" pitchFamily="18" charset="0"/>
                        </a:rPr>
                        <a:t>General Medical Services</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25985191"/>
                  </a:ext>
                </a:extLst>
              </a:tr>
              <a:tr h="567493">
                <a:tc>
                  <a:txBody>
                    <a:bodyPr/>
                    <a:lstStyle/>
                    <a:p>
                      <a:pPr marL="0" marR="0" lvl="0" indent="-137458" algn="ctr" defTabSz="557190" rtl="0" eaLnBrk="1" fontAlgn="auto" latinLnBrk="0" hangingPunct="1">
                        <a:lnSpc>
                          <a:spcPct val="100000"/>
                        </a:lnSpc>
                        <a:spcBef>
                          <a:spcPts val="0"/>
                        </a:spcBef>
                        <a:spcAft>
                          <a:spcPts val="0"/>
                        </a:spcAft>
                        <a:buClrTx/>
                        <a:buSzTx/>
                        <a:buFontTx/>
                        <a:buNone/>
                        <a:tabLst/>
                        <a:defRPr/>
                      </a:pPr>
                      <a:r>
                        <a:rPr kumimoji="0" lang="en-GB" sz="500" b="0" i="0" u="none" strike="noStrike" kern="100" cap="none" spc="0" normalizeH="0" baseline="0" noProof="0" dirty="0">
                          <a:ln>
                            <a:noFill/>
                          </a:ln>
                          <a:solidFill>
                            <a:prstClr val="black"/>
                          </a:solidFill>
                          <a:effectLst/>
                          <a:uLnTx/>
                          <a:uFillTx/>
                          <a:latin typeface="+mn-lt"/>
                          <a:ea typeface="Aptos" panose="020B0004020202020204" pitchFamily="34" charset="0"/>
                          <a:cs typeface="Times New Roman" panose="02020603050405020304" pitchFamily="18" charset="0"/>
                        </a:rPr>
                        <a:t>PCC_B_05</a:t>
                      </a:r>
                    </a:p>
                  </a:txBody>
                  <a:tcPr marL="569" marR="56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341313" lvl="1" indent="-252413">
                        <a:lnSpc>
                          <a:spcPct val="100000"/>
                        </a:lnSpc>
                        <a:spcAft>
                          <a:spcPts val="0"/>
                        </a:spcAft>
                        <a:buNone/>
                      </a:pPr>
                      <a:r>
                        <a:rPr lang="en-GB" sz="1200" b="1" kern="100" dirty="0">
                          <a:effectLst/>
                          <a:latin typeface="+mn-lt"/>
                          <a:ea typeface="Aptos" panose="020B0004020202020204" pitchFamily="34" charset="0"/>
                          <a:cs typeface="Times New Roman" panose="02020603050405020304" pitchFamily="18" charset="0"/>
                        </a:rPr>
                        <a:t>Community Optometry Services</a:t>
                      </a:r>
                    </a:p>
                    <a:p>
                      <a:pPr marL="341313" marR="0" lvl="1" indent="-252413" algn="l" defTabSz="4527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Continued implementation of Optometry Contract Reform and increase capacity and coverage for WGOS Levels 4 &amp; 5</a:t>
                      </a:r>
                    </a:p>
                  </a:txBody>
                  <a:tcPr marL="462" marR="46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00370393"/>
                  </a:ext>
                </a:extLst>
              </a:tr>
            </a:tbl>
          </a:graphicData>
        </a:graphic>
      </p:graphicFrame>
      <p:sp>
        <p:nvSpPr>
          <p:cNvPr id="14" name="TextBox 13">
            <a:extLst>
              <a:ext uri="{FF2B5EF4-FFF2-40B4-BE49-F238E27FC236}">
                <a16:creationId xmlns:a16="http://schemas.microsoft.com/office/drawing/2014/main" id="{975683FE-BFAE-FA7B-FE97-38208FEA55CB}"/>
              </a:ext>
            </a:extLst>
          </p:cNvPr>
          <p:cNvSpPr txBox="1"/>
          <p:nvPr/>
        </p:nvSpPr>
        <p:spPr>
          <a:xfrm>
            <a:off x="344487" y="682503"/>
            <a:ext cx="9342438" cy="669414"/>
          </a:xfrm>
          <a:prstGeom prst="rect">
            <a:avLst/>
          </a:prstGeom>
          <a:noFill/>
        </p:spPr>
        <p:txBody>
          <a:bodyPr wrap="square">
            <a:spAutoFit/>
          </a:bodyPr>
          <a:lstStyle/>
          <a:p>
            <a:pPr fontAlgn="t">
              <a:lnSpc>
                <a:spcPts val="1500"/>
              </a:lnSpc>
              <a:buNone/>
            </a:pPr>
            <a:r>
              <a:rPr lang="en-GB" sz="1200" i="0" dirty="0">
                <a:effectLst/>
              </a:rPr>
              <a:t>We aim to provide equitable, safe and timely access to high‑quality, data‑driven care that supports people to stay well and receive the right help at the right time. </a:t>
            </a:r>
            <a:r>
              <a:rPr lang="en-GB" sz="1200" dirty="0"/>
              <a:t>We </a:t>
            </a:r>
            <a:r>
              <a:rPr lang="en-GB" sz="1200" i="0" dirty="0">
                <a:effectLst/>
              </a:rPr>
              <a:t>seek to deliver coordinated, person‑centred services that improve outcomes, reduce inequalities, and empower individuals to manage their health effectively.</a:t>
            </a:r>
          </a:p>
        </p:txBody>
      </p:sp>
      <p:graphicFrame>
        <p:nvGraphicFramePr>
          <p:cNvPr id="4" name="Table 3">
            <a:extLst>
              <a:ext uri="{FF2B5EF4-FFF2-40B4-BE49-F238E27FC236}">
                <a16:creationId xmlns:a16="http://schemas.microsoft.com/office/drawing/2014/main" id="{4DE222A0-61B0-29EA-B699-6C9AEABBE4AF}"/>
              </a:ext>
            </a:extLst>
          </p:cNvPr>
          <p:cNvGraphicFramePr>
            <a:graphicFrameLocks noGrp="1"/>
          </p:cNvGraphicFramePr>
          <p:nvPr>
            <p:extLst>
              <p:ext uri="{D42A27DB-BD31-4B8C-83A1-F6EECF244321}">
                <p14:modId xmlns:p14="http://schemas.microsoft.com/office/powerpoint/2010/main" val="2382053214"/>
              </p:ext>
            </p:extLst>
          </p:nvPr>
        </p:nvGraphicFramePr>
        <p:xfrm>
          <a:off x="4146699" y="2563216"/>
          <a:ext cx="5360046" cy="4154658"/>
        </p:xfrm>
        <a:graphic>
          <a:graphicData uri="http://schemas.openxmlformats.org/drawingml/2006/table">
            <a:tbl>
              <a:tblPr firstRow="1" bandRow="1">
                <a:tableStyleId>{5C22544A-7EE6-4342-B048-85BDC9FD1C3A}</a:tableStyleId>
              </a:tblPr>
              <a:tblGrid>
                <a:gridCol w="1736616">
                  <a:extLst>
                    <a:ext uri="{9D8B030D-6E8A-4147-A177-3AD203B41FA5}">
                      <a16:colId xmlns:a16="http://schemas.microsoft.com/office/drawing/2014/main" val="2033698406"/>
                    </a:ext>
                  </a:extLst>
                </a:gridCol>
                <a:gridCol w="3623430">
                  <a:extLst>
                    <a:ext uri="{9D8B030D-6E8A-4147-A177-3AD203B41FA5}">
                      <a16:colId xmlns:a16="http://schemas.microsoft.com/office/drawing/2014/main" val="2088640319"/>
                    </a:ext>
                  </a:extLst>
                </a:gridCol>
              </a:tblGrid>
              <a:tr h="252250">
                <a:tc>
                  <a:txBody>
                    <a:bodyPr/>
                    <a:lstStyle/>
                    <a:p>
                      <a:r>
                        <a:rPr lang="en-GB" sz="1200" b="1" dirty="0">
                          <a:solidFill>
                            <a:schemeClr val="bg1"/>
                          </a:solidFill>
                        </a:rPr>
                        <a:t>Risks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1570494">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Significant programmes of work requiring capacity building in the community including the transfer of resources/ staff into the community</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SBUHB Clusters considered mature in providing excellent footprints for the delivery of services that it would not be prudent to operate in all community.</a:t>
                      </a:r>
                    </a:p>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Developing Primary Care and Community at the heart of the CSSP.</a:t>
                      </a:r>
                    </a:p>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Key forums i.e. Pan Cluster Planning Group and Community by Design Group identifying opportunities and unlocking barriers to drive forward further service change.</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8068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Limitations in Primary Care Estates</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dirty="0">
                          <a:effectLst/>
                        </a:rPr>
                        <a:t>Development of strategy is key priority,  as well as capital development projects in train to invest in primary care estates.</a:t>
                      </a:r>
                      <a:endParaRPr lang="en-GB" sz="12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78509951"/>
                  </a:ext>
                </a:extLst>
              </a:tr>
              <a:tr h="976328">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Access to diagnostics and digital capability in Primary Care</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dirty="0">
                          <a:effectLst/>
                        </a:rPr>
                        <a:t>Close alignment with Planned Care/Diagnostics/ Digital programme to take forward opportunities to improve access, communication and digital capability - including systems and intelligence sharing.</a:t>
                      </a:r>
                      <a:endParaRPr lang="en-GB" sz="12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05236554"/>
                  </a:ext>
                </a:extLst>
              </a:tr>
              <a:tr h="237846">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dirty="0"/>
                        <a:t>Significant contract reform being undertaken simultaneously</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dirty="0"/>
                        <a:t>Involvement in national working groups/ Close communication with primary care practices and their representative bodies.</a:t>
                      </a:r>
                      <a:endParaRPr lang="en-GB" sz="12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21156932"/>
                  </a:ext>
                </a:extLst>
              </a:tr>
            </a:tbl>
          </a:graphicData>
        </a:graphic>
      </p:graphicFrame>
      <p:sp>
        <p:nvSpPr>
          <p:cNvPr id="5" name="Slide Number Placeholder 3">
            <a:extLst>
              <a:ext uri="{FF2B5EF4-FFF2-40B4-BE49-F238E27FC236}">
                <a16:creationId xmlns:a16="http://schemas.microsoft.com/office/drawing/2014/main" id="{EBC0C336-E862-A972-084E-19394E5ADE42}"/>
              </a:ext>
            </a:extLst>
          </p:cNvPr>
          <p:cNvSpPr>
            <a:spLocks noGrp="1"/>
          </p:cNvSpPr>
          <p:nvPr>
            <p:ph type="sldNum" sz="quarter" idx="12"/>
          </p:nvPr>
        </p:nvSpPr>
        <p:spPr>
          <a:xfrm>
            <a:off x="7197080" y="6374204"/>
            <a:ext cx="2228850" cy="365125"/>
          </a:xfrm>
        </p:spPr>
        <p:txBody>
          <a:bodyPr/>
          <a:lstStyle/>
          <a:p>
            <a:r>
              <a:rPr lang="en-GB" sz="900" dirty="0"/>
              <a:t>41</a:t>
            </a:r>
          </a:p>
        </p:txBody>
      </p:sp>
    </p:spTree>
    <p:extLst>
      <p:ext uri="{BB962C8B-B14F-4D97-AF65-F5344CB8AC3E}">
        <p14:creationId xmlns:p14="http://schemas.microsoft.com/office/powerpoint/2010/main" val="18256057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BAFBF7-842E-B623-63B5-C2B2D099B625}"/>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86185C85-28C5-0A4C-A5E6-CC1A6B99F1AA}"/>
              </a:ext>
            </a:extLst>
          </p:cNvPr>
          <p:cNvPicPr>
            <a:picLocks noChangeAspect="1"/>
          </p:cNvPicPr>
          <p:nvPr/>
        </p:nvPicPr>
        <p:blipFill>
          <a:blip r:embed="rId3">
            <a:alphaModFix amt="20000"/>
            <a:lum bright="40000" contrast="-40000"/>
          </a:blip>
          <a:srcRect l="39228" t="58256" r="-2"/>
          <a:stretch/>
        </p:blipFill>
        <p:spPr>
          <a:xfrm rot="10800000">
            <a:off x="3136831" y="3074943"/>
            <a:ext cx="6769167" cy="3795760"/>
          </a:xfrm>
          <a:prstGeom prst="rect">
            <a:avLst/>
          </a:prstGeom>
        </p:spPr>
      </p:pic>
      <p:sp>
        <p:nvSpPr>
          <p:cNvPr id="7" name="Rectangle 1">
            <a:extLst>
              <a:ext uri="{FF2B5EF4-FFF2-40B4-BE49-F238E27FC236}">
                <a16:creationId xmlns:a16="http://schemas.microsoft.com/office/drawing/2014/main" id="{EFC93850-DB88-5239-554B-4C6A1C3EF929}"/>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sp>
        <p:nvSpPr>
          <p:cNvPr id="3" name="Title 11">
            <a:extLst>
              <a:ext uri="{FF2B5EF4-FFF2-40B4-BE49-F238E27FC236}">
                <a16:creationId xmlns:a16="http://schemas.microsoft.com/office/drawing/2014/main" id="{74B5CD6B-F880-2FF6-6EE7-15B8B0784AEB}"/>
              </a:ext>
            </a:extLst>
          </p:cNvPr>
          <p:cNvSpPr txBox="1">
            <a:spLocks/>
          </p:cNvSpPr>
          <p:nvPr/>
        </p:nvSpPr>
        <p:spPr>
          <a:xfrm>
            <a:off x="344488" y="393465"/>
            <a:ext cx="6539508" cy="325924"/>
          </a:xfrm>
          <a:prstGeom prst="rect">
            <a:avLst/>
          </a:prstGeom>
          <a:noFill/>
        </p:spPr>
        <p:txBody>
          <a:bodyPr vert="horz" wrap="square" lIns="74295" tIns="37148" rIns="74295" bIns="37148" rtlCol="0" anchor="ctr">
            <a:spAutoFit/>
          </a:bodyPr>
          <a:lstStyle>
            <a:lvl1pPr algn="l" defTabSz="557190" rtl="0" eaLnBrk="1" latinLnBrk="0" hangingPunct="1">
              <a:lnSpc>
                <a:spcPct val="90000"/>
              </a:lnSpc>
              <a:spcBef>
                <a:spcPct val="0"/>
              </a:spcBef>
              <a:buNone/>
              <a:defRPr sz="2681" kern="1200">
                <a:solidFill>
                  <a:schemeClr val="tx1"/>
                </a:solidFill>
                <a:latin typeface="+mj-lt"/>
                <a:ea typeface="+mj-ea"/>
                <a:cs typeface="+mj-cs"/>
              </a:defRPr>
            </a:lvl1pPr>
          </a:lstStyle>
          <a:p>
            <a:pPr algn="just" defTabSz="452717" fontAlgn="base"/>
            <a:r>
              <a:rPr lang="en-GB" sz="1800" b="1" dirty="0">
                <a:solidFill>
                  <a:srgbClr val="834AAD"/>
                </a:solidFill>
                <a:latin typeface="Aptos Black"/>
                <a:ea typeface="+mn-ea"/>
                <a:cs typeface="+mn-cs"/>
              </a:rPr>
              <a:t>POPULATION HEALTH AND PREVENTION OVERVIEW</a:t>
            </a:r>
          </a:p>
        </p:txBody>
      </p:sp>
      <p:graphicFrame>
        <p:nvGraphicFramePr>
          <p:cNvPr id="4" name="Table 3">
            <a:extLst>
              <a:ext uri="{FF2B5EF4-FFF2-40B4-BE49-F238E27FC236}">
                <a16:creationId xmlns:a16="http://schemas.microsoft.com/office/drawing/2014/main" id="{41EB2536-323E-9167-FF61-CEEDBC874CBD}"/>
              </a:ext>
            </a:extLst>
          </p:cNvPr>
          <p:cNvGraphicFramePr>
            <a:graphicFrameLocks noGrp="1"/>
          </p:cNvGraphicFramePr>
          <p:nvPr>
            <p:extLst>
              <p:ext uri="{D42A27DB-BD31-4B8C-83A1-F6EECF244321}">
                <p14:modId xmlns:p14="http://schemas.microsoft.com/office/powerpoint/2010/main" val="955957019"/>
              </p:ext>
            </p:extLst>
          </p:nvPr>
        </p:nvGraphicFramePr>
        <p:xfrm>
          <a:off x="339724" y="1072822"/>
          <a:ext cx="5276039" cy="5117076"/>
        </p:xfrm>
        <a:graphic>
          <a:graphicData uri="http://schemas.openxmlformats.org/drawingml/2006/table">
            <a:tbl>
              <a:tblPr firstRow="1" bandRow="1">
                <a:tableStyleId>{5C22544A-7EE6-4342-B048-85BDC9FD1C3A}</a:tableStyleId>
              </a:tblPr>
              <a:tblGrid>
                <a:gridCol w="396000">
                  <a:extLst>
                    <a:ext uri="{9D8B030D-6E8A-4147-A177-3AD203B41FA5}">
                      <a16:colId xmlns:a16="http://schemas.microsoft.com/office/drawing/2014/main" val="2636402507"/>
                    </a:ext>
                  </a:extLst>
                </a:gridCol>
                <a:gridCol w="4880039">
                  <a:extLst>
                    <a:ext uri="{9D8B030D-6E8A-4147-A177-3AD203B41FA5}">
                      <a16:colId xmlns:a16="http://schemas.microsoft.com/office/drawing/2014/main" val="2819610721"/>
                    </a:ext>
                  </a:extLst>
                </a:gridCol>
              </a:tblGrid>
              <a:tr h="196573">
                <a:tc gridSpan="2">
                  <a:txBody>
                    <a:bodyPr/>
                    <a:lstStyle/>
                    <a:p>
                      <a:r>
                        <a:rPr lang="en-GB" sz="1200" dirty="0"/>
                        <a:t>Key Schemes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4103829784"/>
                  </a:ext>
                </a:extLst>
              </a:tr>
              <a:tr h="196573">
                <a:tc>
                  <a:txBody>
                    <a:bodyPr/>
                    <a:lstStyle/>
                    <a:p>
                      <a:pPr marL="0" marR="0" lvl="1" indent="0"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PH_B_01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baseline="0" noProof="0" dirty="0">
                          <a:solidFill>
                            <a:schemeClr val="tx1"/>
                          </a:solidFill>
                          <a:latin typeface="+mn-lt"/>
                        </a:rPr>
                        <a:t>Healthy Weight/ Obesity Services</a:t>
                      </a:r>
                      <a:endParaRPr lang="en-GB" sz="1200" b="0" i="0" u="none" strike="noStrike" baseline="0" noProof="0" dirty="0">
                        <a:solidFill>
                          <a:schemeClr val="tx1"/>
                        </a:solidFill>
                        <a:latin typeface="+mn-lt"/>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Building sustainable weight management services to meet present and future need.</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00" baseline="0" noProof="0" dirty="0">
                          <a:solidFill>
                            <a:schemeClr val="tx1"/>
                          </a:solidFill>
                          <a:effectLst/>
                          <a:latin typeface="Aptos" panose="020B0004020202020204" pitchFamily="34" charset="0"/>
                          <a:cs typeface="Times New Roman" panose="02020603050405020304" pitchFamily="18" charset="0"/>
                        </a:rPr>
                        <a:t>Building opportunities for healthy weight and wellbeing in pregnancy to improve maternal and neonatal outcomes</a:t>
                      </a:r>
                      <a:endParaRPr lang="en-GB" sz="1200" b="0" i="0" u="none" strike="noStrike" baseline="0" noProof="0" dirty="0">
                        <a:solidFill>
                          <a:schemeClr val="tx1"/>
                        </a:solidFill>
                        <a:latin typeface="+mn-lt"/>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baseline="0" noProof="0" dirty="0">
                          <a:solidFill>
                            <a:schemeClr val="tx1"/>
                          </a:solidFill>
                          <a:latin typeface="+mn-lt"/>
                        </a:rPr>
                        <a:t>Prioritisation of GLP-1 provision and Level 3 service wrap around support</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System‑Wide Collaboration to support healthier behaviours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444632855"/>
                  </a:ext>
                </a:extLst>
              </a:tr>
              <a:tr h="0">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baseline="0" noProof="0" dirty="0">
                          <a:solidFill>
                            <a:schemeClr val="tx1"/>
                          </a:solidFill>
                          <a:latin typeface="+mn-lt"/>
                        </a:rPr>
                        <a:t>PH_B_02</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noProof="0" dirty="0">
                          <a:solidFill>
                            <a:schemeClr val="tx1"/>
                          </a:solidFill>
                          <a:latin typeface="+mn-lt"/>
                        </a:rPr>
                        <a:t>Tobacco Control</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Building sustainable services to meet present and future need.</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46559074"/>
                  </a:ext>
                </a:extLst>
              </a:tr>
              <a:tr h="334926">
                <a:tc>
                  <a:txBody>
                    <a:bodyPr/>
                    <a:lstStyle/>
                    <a:p>
                      <a:pPr marL="0" marR="0" lvl="1" indent="0" algn="ctr" defTabSz="685772" rtl="0" eaLnBrk="1" fontAlgn="auto" latinLnBrk="0" hangingPunct="1">
                        <a:lnSpc>
                          <a:spcPct val="100000"/>
                        </a:lnSpc>
                        <a:spcBef>
                          <a:spcPts val="0"/>
                        </a:spcBef>
                        <a:spcAft>
                          <a:spcPts val="0"/>
                        </a:spcAft>
                        <a:buClrTx/>
                        <a:buSzTx/>
                        <a:buFontTx/>
                        <a:buNone/>
                        <a:tabLst/>
                        <a:defRPr/>
                      </a:pPr>
                      <a:r>
                        <a:rPr lang="en-GB" sz="500" b="0" i="0" u="none" strike="noStrike" baseline="0" noProof="0" dirty="0">
                          <a:solidFill>
                            <a:schemeClr val="tx1"/>
                          </a:solidFill>
                          <a:latin typeface="+mn-lt"/>
                        </a:rPr>
                        <a:t>PH_B_03</a:t>
                      </a:r>
                    </a:p>
                  </a:txBody>
                  <a:tcPr marL="74295" marR="74295" marT="37148" marB="37148">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noProof="0" dirty="0">
                          <a:solidFill>
                            <a:schemeClr val="tx1"/>
                          </a:solidFill>
                          <a:latin typeface="+mn-lt"/>
                        </a:rPr>
                        <a:t>Diabetes Programme</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noProof="0" dirty="0">
                          <a:solidFill>
                            <a:schemeClr val="tx1"/>
                          </a:solidFill>
                          <a:latin typeface="+mn-lt"/>
                        </a:rPr>
                        <a:t>Tackling Diabetes Together programme – reducing inequity in most deprived communities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Review resource allocation within the diabetes pathway (primary to secondary care) by adopting the STAR (socio-technical allocation of resource) methodology</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00" dirty="0">
                          <a:effectLst/>
                          <a:latin typeface="Aptos" panose="020B0004020202020204" pitchFamily="34" charset="0"/>
                          <a:ea typeface="Aptos" panose="020B0004020202020204" pitchFamily="34" charset="0"/>
                          <a:cs typeface="Times New Roman" panose="02020603050405020304" pitchFamily="18" charset="0"/>
                        </a:rPr>
                        <a:t>Prevention of Type 2 diabetes onset and remission - </a:t>
                      </a:r>
                      <a:r>
                        <a:rPr lang="en-GB" sz="1200" kern="100" dirty="0">
                          <a:solidFill>
                            <a:schemeClr val="tx1"/>
                          </a:solidFill>
                          <a:effectLst/>
                          <a:ea typeface="Aptos" panose="020B0004020202020204" pitchFamily="34" charset="0"/>
                          <a:cs typeface="Arial" panose="020B0604020202020204" pitchFamily="34" charset="0"/>
                        </a:rPr>
                        <a:t>Structured education programmes to enable improved self-management of diabetes</a:t>
                      </a:r>
                      <a:endParaRPr lang="en-GB" sz="1200" b="0" kern="100" dirty="0">
                        <a:effectLst/>
                        <a:latin typeface="Aptos" panose="020B0004020202020204" pitchFamily="34" charset="0"/>
                        <a:ea typeface="Aptos" panose="020B0004020202020204" pitchFamily="34" charset="0"/>
                        <a:cs typeface="Times New Roman" panose="02020603050405020304" pitchFamily="18" charset="0"/>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00" dirty="0">
                          <a:effectLst/>
                          <a:latin typeface="Aptos" panose="020B0004020202020204" pitchFamily="34" charset="0"/>
                          <a:ea typeface="Aptos" panose="020B0004020202020204" pitchFamily="34" charset="0"/>
                          <a:cs typeface="Times New Roman" panose="02020603050405020304" pitchFamily="18" charset="0"/>
                        </a:rPr>
                        <a:t>Community diabetes model redesign</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265113" algn="l"/>
                        </a:tabLst>
                        <a:defRPr/>
                      </a:pPr>
                      <a:r>
                        <a:rPr lang="en-GB" sz="1200" kern="1200" dirty="0">
                          <a:solidFill>
                            <a:schemeClr val="tx1"/>
                          </a:solidFill>
                          <a:effectLst/>
                          <a:latin typeface="+mn-lt"/>
                          <a:ea typeface="+mn-ea"/>
                          <a:cs typeface="+mn-cs"/>
                        </a:rPr>
                        <a:t>Expand hybrid closed loop approach for  Type 1 diabetics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156000838"/>
                  </a:ext>
                </a:extLst>
              </a:tr>
              <a:tr h="196573">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PH_C_01</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Vaccinations and Screening</a:t>
                      </a:r>
                      <a:endParaRPr lang="en-GB" sz="1200" b="0" kern="100" dirty="0">
                        <a:solidFill>
                          <a:schemeClr val="tx1"/>
                        </a:solidFill>
                        <a:effectLst/>
                        <a:latin typeface="+mn-lt"/>
                        <a:ea typeface="Aptos" panose="020B0004020202020204" pitchFamily="34" charset="0"/>
                        <a:cs typeface="Times New Roman"/>
                      </a:endParaRP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Increase uptake and decrease inequity in Vaccinations and Screening </a:t>
                      </a:r>
                      <a:endParaRPr lang="en-GB" sz="1200" b="0" kern="100" dirty="0">
                        <a:solidFill>
                          <a:schemeClr val="tx1"/>
                        </a:solidFill>
                        <a:effectLst/>
                        <a:latin typeface="+mn-lt"/>
                        <a:ea typeface="Aptos" panose="020B0004020202020204" pitchFamily="34" charset="0"/>
                        <a:cs typeface="Times New Roman"/>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3026907062"/>
                  </a:ext>
                </a:extLst>
              </a:tr>
              <a:tr h="196573">
                <a:tc>
                  <a:txBody>
                    <a:bodyPr/>
                    <a:lstStyle/>
                    <a:p>
                      <a:pPr marL="0" marR="0" lvl="1"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00" dirty="0">
                          <a:solidFill>
                            <a:schemeClr val="tx1"/>
                          </a:solidFill>
                          <a:effectLst/>
                          <a:latin typeface="+mn-lt"/>
                          <a:ea typeface="Aptos" panose="020B0004020202020204" pitchFamily="34" charset="0"/>
                          <a:cs typeface="Times New Roman"/>
                        </a:rPr>
                        <a:t>PH_C_02</a:t>
                      </a:r>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6C2F0"/>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kern="100" dirty="0">
                          <a:solidFill>
                            <a:schemeClr val="tx1"/>
                          </a:solidFill>
                          <a:effectLst/>
                          <a:latin typeface="+mn-lt"/>
                          <a:ea typeface="Aptos" panose="020B0004020202020204" pitchFamily="34" charset="0"/>
                          <a:cs typeface="Times New Roman"/>
                        </a:rPr>
                        <a:t>Healthy Child Wales Programme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917607259"/>
                  </a:ext>
                </a:extLst>
              </a:tr>
            </a:tbl>
          </a:graphicData>
        </a:graphic>
      </p:graphicFrame>
      <p:graphicFrame>
        <p:nvGraphicFramePr>
          <p:cNvPr id="6" name="Table 5">
            <a:extLst>
              <a:ext uri="{FF2B5EF4-FFF2-40B4-BE49-F238E27FC236}">
                <a16:creationId xmlns:a16="http://schemas.microsoft.com/office/drawing/2014/main" id="{2F07F5EC-F268-12E9-DA5F-978179A6D96B}"/>
              </a:ext>
            </a:extLst>
          </p:cNvPr>
          <p:cNvGraphicFramePr>
            <a:graphicFrameLocks noGrp="1"/>
          </p:cNvGraphicFramePr>
          <p:nvPr>
            <p:extLst>
              <p:ext uri="{D42A27DB-BD31-4B8C-83A1-F6EECF244321}">
                <p14:modId xmlns:p14="http://schemas.microsoft.com/office/powerpoint/2010/main" val="2294134095"/>
              </p:ext>
            </p:extLst>
          </p:nvPr>
        </p:nvGraphicFramePr>
        <p:xfrm>
          <a:off x="5674195" y="1054420"/>
          <a:ext cx="3888000" cy="1035132"/>
        </p:xfrm>
        <a:graphic>
          <a:graphicData uri="http://schemas.openxmlformats.org/drawingml/2006/table">
            <a:tbl>
              <a:tblPr firstRow="1" bandRow="1">
                <a:tableStyleId>{5C22544A-7EE6-4342-B048-85BDC9FD1C3A}</a:tableStyleId>
              </a:tblPr>
              <a:tblGrid>
                <a:gridCol w="3888000">
                  <a:extLst>
                    <a:ext uri="{9D8B030D-6E8A-4147-A177-3AD203B41FA5}">
                      <a16:colId xmlns:a16="http://schemas.microsoft.com/office/drawing/2014/main" val="3102565009"/>
                    </a:ext>
                  </a:extLst>
                </a:gridCol>
              </a:tblGrid>
              <a:tr h="213314">
                <a:tc>
                  <a:txBody>
                    <a:bodyPr/>
                    <a:lstStyle/>
                    <a:p>
                      <a:r>
                        <a:rPr lang="en-GB" sz="1200" b="1" dirty="0">
                          <a:solidFill>
                            <a:schemeClr val="bg1"/>
                          </a:solidFill>
                        </a:rPr>
                        <a:t>Financial Impact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654074879"/>
                  </a:ext>
                </a:extLst>
              </a:tr>
              <a:tr h="694444">
                <a:tc>
                  <a:txBody>
                    <a:bodyPr/>
                    <a:lstStyle/>
                    <a:p>
                      <a:pPr marL="171450" indent="-171450">
                        <a:buFont typeface="Arial" panose="020B0604020202020204" pitchFamily="34" charset="0"/>
                        <a:buChar char="•"/>
                      </a:pPr>
                      <a:r>
                        <a:rPr lang="en-GB" sz="1200" b="0" dirty="0">
                          <a:solidFill>
                            <a:schemeClr val="tx1"/>
                          </a:solidFill>
                        </a:rPr>
                        <a:t>Prevention and Early Years funding allocation for WG priorities tobacco control and healthy weight services</a:t>
                      </a:r>
                    </a:p>
                    <a:p>
                      <a:pPr marL="171450" marR="0" lvl="0" indent="-171450" algn="l" defTabSz="55719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tx1"/>
                          </a:solidFill>
                        </a:rPr>
                        <a:t>Diabetes: </a:t>
                      </a:r>
                      <a:r>
                        <a:rPr lang="en-GB" sz="1200" b="0" kern="1200" dirty="0">
                          <a:solidFill>
                            <a:schemeClr val="tx1"/>
                          </a:solidFill>
                          <a:effectLst/>
                          <a:latin typeface="+mn-lt"/>
                          <a:ea typeface="+mn-ea"/>
                          <a:cs typeface="+mn-cs"/>
                        </a:rPr>
                        <a:t>Expected to deliver within existing resources or re-allocation of resources</a:t>
                      </a:r>
                      <a:endParaRPr lang="en-GB" sz="1200" b="0" dirty="0">
                        <a:solidFill>
                          <a:schemeClr val="tx1"/>
                        </a:solidFill>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730377424"/>
                  </a:ext>
                </a:extLst>
              </a:tr>
            </a:tbl>
          </a:graphicData>
        </a:graphic>
      </p:graphicFrame>
      <p:graphicFrame>
        <p:nvGraphicFramePr>
          <p:cNvPr id="8" name="Table 7">
            <a:extLst>
              <a:ext uri="{FF2B5EF4-FFF2-40B4-BE49-F238E27FC236}">
                <a16:creationId xmlns:a16="http://schemas.microsoft.com/office/drawing/2014/main" id="{3684700D-4AD6-BE3B-151A-0AF4C05AC4D6}"/>
              </a:ext>
            </a:extLst>
          </p:cNvPr>
          <p:cNvGraphicFramePr>
            <a:graphicFrameLocks noGrp="1"/>
          </p:cNvGraphicFramePr>
          <p:nvPr>
            <p:extLst>
              <p:ext uri="{D42A27DB-BD31-4B8C-83A1-F6EECF244321}">
                <p14:modId xmlns:p14="http://schemas.microsoft.com/office/powerpoint/2010/main" val="952897292"/>
              </p:ext>
            </p:extLst>
          </p:nvPr>
        </p:nvGraphicFramePr>
        <p:xfrm>
          <a:off x="5652961" y="2095338"/>
          <a:ext cx="3872036" cy="3251491"/>
        </p:xfrm>
        <a:graphic>
          <a:graphicData uri="http://schemas.openxmlformats.org/drawingml/2006/table">
            <a:tbl>
              <a:tblPr firstRow="1" bandRow="1">
                <a:tableStyleId>{5C22544A-7EE6-4342-B048-85BDC9FD1C3A}</a:tableStyleId>
              </a:tblPr>
              <a:tblGrid>
                <a:gridCol w="2865340">
                  <a:extLst>
                    <a:ext uri="{9D8B030D-6E8A-4147-A177-3AD203B41FA5}">
                      <a16:colId xmlns:a16="http://schemas.microsoft.com/office/drawing/2014/main" val="2033698406"/>
                    </a:ext>
                  </a:extLst>
                </a:gridCol>
                <a:gridCol w="1006696">
                  <a:extLst>
                    <a:ext uri="{9D8B030D-6E8A-4147-A177-3AD203B41FA5}">
                      <a16:colId xmlns:a16="http://schemas.microsoft.com/office/drawing/2014/main" val="2088640319"/>
                    </a:ext>
                  </a:extLst>
                </a:gridCol>
              </a:tblGrid>
              <a:tr h="0">
                <a:tc>
                  <a:txBody>
                    <a:bodyPr/>
                    <a:lstStyle/>
                    <a:p>
                      <a:r>
                        <a:rPr lang="en-GB" sz="1200" dirty="0"/>
                        <a:t>Performance Outcomes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a:txBody>
                    <a:bodyPr/>
                    <a:lstStyle/>
                    <a:p>
                      <a:r>
                        <a:rPr lang="en-GB" sz="1200" dirty="0"/>
                        <a:t>Confidence assessment</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580431">
                <a:tc>
                  <a:txBody>
                    <a:bodyPr/>
                    <a:lstStyle/>
                    <a:p>
                      <a:pPr marL="0" indent="0" algn="l" rtl="0" eaLnBrk="1" latinLnBrk="0" hangingPunct="1">
                        <a:lnSpc>
                          <a:spcPts val="1300"/>
                        </a:lnSpc>
                        <a:buFont typeface="Arial" panose="020B0604020202020204" pitchFamily="34" charset="0"/>
                        <a:buNone/>
                      </a:pPr>
                      <a:r>
                        <a:rPr lang="en-GB" sz="1200" b="0" kern="1200" dirty="0">
                          <a:solidFill>
                            <a:schemeClr val="tx1"/>
                          </a:solidFill>
                          <a:latin typeface="+mn-lt"/>
                          <a:ea typeface="+mn-ea"/>
                          <a:cs typeface="+mn-cs"/>
                        </a:rPr>
                        <a:t>Increase the proportion of children in Wales who are a healthy weight by halting the rise and contributing to a year-on-year decrease in the levels of overweight and of obesity as measured and reported through the National Child Measurement Programme, focusing on those most disadvantaged.</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685772" rtl="0" eaLnBrk="1" fontAlgn="auto" latinLnBrk="0" hangingPunct="1">
                        <a:lnSpc>
                          <a:spcPts val="1300"/>
                        </a:lnSpc>
                        <a:spcBef>
                          <a:spcPts val="0"/>
                        </a:spcBef>
                        <a:spcAft>
                          <a:spcPts val="0"/>
                        </a:spcAft>
                        <a:buClrTx/>
                        <a:buSzTx/>
                        <a:buFontTx/>
                        <a:buNone/>
                        <a:tabLst/>
                        <a:defRPr/>
                      </a:pPr>
                      <a:r>
                        <a:rPr lang="en-GB" sz="1200" i="1" dirty="0">
                          <a:solidFill>
                            <a:schemeClr val="tx1"/>
                          </a:solidFill>
                          <a:latin typeface="+mn-lt"/>
                        </a:rPr>
                        <a:t>Annually reporting metric</a:t>
                      </a:r>
                    </a:p>
                    <a:p>
                      <a:pPr>
                        <a:lnSpc>
                          <a:spcPts val="1300"/>
                        </a:lnSpc>
                      </a:pPr>
                      <a:endParaRPr lang="en-GB" sz="1200" i="1" dirty="0">
                        <a:solidFill>
                          <a:schemeClr val="tx1"/>
                        </a:solidFill>
                        <a:latin typeface="+mn-lt"/>
                      </a:endParaRP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764910532"/>
                  </a:ext>
                </a:extLst>
              </a:tr>
              <a:tr h="450414">
                <a:tc>
                  <a:txBody>
                    <a:bodyPr/>
                    <a:lstStyle/>
                    <a:p>
                      <a:pPr marL="0" indent="0" algn="l" rtl="0" eaLnBrk="1" latinLnBrk="0" hangingPunct="1">
                        <a:lnSpc>
                          <a:spcPts val="1300"/>
                        </a:lnSpc>
                        <a:buFont typeface="Arial" panose="020B0604020202020204" pitchFamily="34" charset="0"/>
                        <a:buNone/>
                      </a:pPr>
                      <a:r>
                        <a:rPr lang="en-GB" sz="1200" b="0" kern="1200" dirty="0">
                          <a:solidFill>
                            <a:schemeClr val="tx1"/>
                          </a:solidFill>
                          <a:latin typeface="+mn-lt"/>
                          <a:ea typeface="+mn-ea"/>
                          <a:cs typeface="+mn-cs"/>
                        </a:rPr>
                        <a:t>Reduce inequity in the uptake in the most and least deprived areas in preventing ill-health especially in relation to vaccination, screening and diabetes prevention and care.</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ts val="1300"/>
                        </a:lnSpc>
                      </a:pPr>
                      <a:r>
                        <a:rPr lang="en-GB" sz="1200" i="1" dirty="0">
                          <a:solidFill>
                            <a:schemeClr val="tx1"/>
                          </a:solidFill>
                          <a:latin typeface="+mn-lt"/>
                        </a:rPr>
                        <a:t>Annually reporting metric</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4276464196"/>
                  </a:ext>
                </a:extLst>
              </a:tr>
              <a:tr h="320398">
                <a:tc>
                  <a:txBody>
                    <a:bodyPr/>
                    <a:lstStyle/>
                    <a:p>
                      <a:pPr marL="0" indent="0" algn="l" rtl="0" eaLnBrk="1" latinLnBrk="0" hangingPunct="1">
                        <a:lnSpc>
                          <a:spcPts val="1300"/>
                        </a:lnSpc>
                        <a:buFont typeface="Arial" panose="020B0604020202020204" pitchFamily="34" charset="0"/>
                        <a:buNone/>
                      </a:pPr>
                      <a:r>
                        <a:rPr lang="en-GB" sz="1200" b="0" kern="1200" dirty="0">
                          <a:solidFill>
                            <a:schemeClr val="tx1"/>
                          </a:solidFill>
                          <a:latin typeface="+mn-lt"/>
                          <a:ea typeface="+mn-ea"/>
                          <a:cs typeface="+mn-cs"/>
                        </a:rPr>
                        <a:t>Increase in % of patients (aged 12 years and over) with diabetes who received all eight NICE recommended care processes</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ts val="1300"/>
                        </a:lnSpc>
                      </a:pPr>
                      <a:r>
                        <a:rPr lang="en-GB" sz="1200" i="1" dirty="0">
                          <a:solidFill>
                            <a:schemeClr val="tx1"/>
                          </a:solidFill>
                          <a:latin typeface="+mn-lt"/>
                        </a:rPr>
                        <a:t>TBC data for T1 diabetes under review</a:t>
                      </a:r>
                    </a:p>
                  </a:txBody>
                  <a:tcPr marL="60365" marR="60365" marT="30183" marB="30183"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3938090141"/>
                  </a:ext>
                </a:extLst>
              </a:tr>
            </a:tbl>
          </a:graphicData>
        </a:graphic>
      </p:graphicFrame>
      <p:graphicFrame>
        <p:nvGraphicFramePr>
          <p:cNvPr id="13" name="Table 12">
            <a:extLst>
              <a:ext uri="{FF2B5EF4-FFF2-40B4-BE49-F238E27FC236}">
                <a16:creationId xmlns:a16="http://schemas.microsoft.com/office/drawing/2014/main" id="{47A75388-8D52-1C93-CC26-BC913E0878A6}"/>
              </a:ext>
            </a:extLst>
          </p:cNvPr>
          <p:cNvGraphicFramePr>
            <a:graphicFrameLocks noGrp="1"/>
          </p:cNvGraphicFramePr>
          <p:nvPr>
            <p:extLst>
              <p:ext uri="{D42A27DB-BD31-4B8C-83A1-F6EECF244321}">
                <p14:modId xmlns:p14="http://schemas.microsoft.com/office/powerpoint/2010/main" val="2665151245"/>
              </p:ext>
            </p:extLst>
          </p:nvPr>
        </p:nvGraphicFramePr>
        <p:xfrm>
          <a:off x="5652961" y="5358402"/>
          <a:ext cx="3872037" cy="1069635"/>
        </p:xfrm>
        <a:graphic>
          <a:graphicData uri="http://schemas.openxmlformats.org/drawingml/2006/table">
            <a:tbl>
              <a:tblPr firstRow="1" bandRow="1">
                <a:tableStyleId>{5C22544A-7EE6-4342-B048-85BDC9FD1C3A}</a:tableStyleId>
              </a:tblPr>
              <a:tblGrid>
                <a:gridCol w="2630417">
                  <a:extLst>
                    <a:ext uri="{9D8B030D-6E8A-4147-A177-3AD203B41FA5}">
                      <a16:colId xmlns:a16="http://schemas.microsoft.com/office/drawing/2014/main" val="2033698406"/>
                    </a:ext>
                  </a:extLst>
                </a:gridCol>
                <a:gridCol w="1241620">
                  <a:extLst>
                    <a:ext uri="{9D8B030D-6E8A-4147-A177-3AD203B41FA5}">
                      <a16:colId xmlns:a16="http://schemas.microsoft.com/office/drawing/2014/main" val="2088640319"/>
                    </a:ext>
                  </a:extLst>
                </a:gridCol>
              </a:tblGrid>
              <a:tr h="190382">
                <a:tc>
                  <a:txBody>
                    <a:bodyPr/>
                    <a:lstStyle/>
                    <a:p>
                      <a:r>
                        <a:rPr lang="en-GB" sz="1200" b="1" dirty="0">
                          <a:solidFill>
                            <a:schemeClr val="bg1"/>
                          </a:solidFill>
                        </a:rPr>
                        <a:t>Risks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650081">
                <a:tc>
                  <a:txBody>
                    <a:bodyPr/>
                    <a:lstStyle/>
                    <a:p>
                      <a:pPr marL="171450" marR="0" lvl="0" indent="-171450" algn="l" defTabSz="452717" rtl="0" eaLnBrk="1" fontAlgn="auto" latinLnBrk="0" hangingPunct="1">
                        <a:lnSpc>
                          <a:spcPts val="1300"/>
                        </a:lnSpc>
                        <a:spcBef>
                          <a:spcPts val="0"/>
                        </a:spcBef>
                        <a:spcAft>
                          <a:spcPts val="0"/>
                        </a:spcAft>
                        <a:buClrTx/>
                        <a:buSzTx/>
                        <a:buFont typeface="Arial" panose="020B0604020202020204" pitchFamily="34" charset="0"/>
                        <a:buChar char="•"/>
                        <a:tabLst/>
                        <a:defRPr/>
                      </a:pPr>
                      <a:r>
                        <a:rPr lang="en-GB" sz="1200" b="0" kern="1200" noProof="0" dirty="0">
                          <a:solidFill>
                            <a:schemeClr val="tx1"/>
                          </a:solidFill>
                          <a:latin typeface="+mn-lt"/>
                          <a:ea typeface="+mn-ea"/>
                          <a:cs typeface="+mn-cs"/>
                        </a:rPr>
                        <a:t>Diabetes: </a:t>
                      </a:r>
                      <a:r>
                        <a:rPr lang="en-GB" sz="1200" b="0" kern="1200" dirty="0">
                          <a:solidFill>
                            <a:schemeClr val="tx1"/>
                          </a:solidFill>
                          <a:latin typeface="+mn-lt"/>
                          <a:ea typeface="+mn-ea"/>
                          <a:cs typeface="+mn-cs"/>
                        </a:rPr>
                        <a:t>Demand for services is expected to increase – additional investment not available </a:t>
                      </a:r>
                    </a:p>
                    <a:p>
                      <a:pPr marL="171450" marR="0" lvl="0" indent="-171450" algn="l" defTabSz="452717" rtl="0" eaLnBrk="1" fontAlgn="auto" latinLnBrk="0" hangingPunct="1">
                        <a:lnSpc>
                          <a:spcPts val="1300"/>
                        </a:lnSpc>
                        <a:spcBef>
                          <a:spcPts val="0"/>
                        </a:spcBef>
                        <a:spcAft>
                          <a:spcPts val="0"/>
                        </a:spcAft>
                        <a:buClrTx/>
                        <a:buSzTx/>
                        <a:buFont typeface="Arial" panose="020B0604020202020204" pitchFamily="34" charset="0"/>
                        <a:buChar char="•"/>
                        <a:tabLst/>
                        <a:defRPr/>
                      </a:pPr>
                      <a:r>
                        <a:rPr lang="en-GB" sz="1200" b="0" kern="1200" dirty="0">
                          <a:solidFill>
                            <a:schemeClr val="tx1"/>
                          </a:solidFill>
                          <a:latin typeface="+mn-lt"/>
                          <a:ea typeface="+mn-ea"/>
                          <a:cs typeface="+mn-cs"/>
                        </a:rPr>
                        <a:t>PEY funding - confirmed for 26/27 but uncertain from 27/28</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indent="0" algn="l" defTabSz="452717" rtl="0" eaLnBrk="1" latinLnBrk="0" hangingPunct="1">
                        <a:lnSpc>
                          <a:spcPts val="1300"/>
                        </a:lnSpc>
                        <a:spcAft>
                          <a:spcPts val="600"/>
                        </a:spcAft>
                        <a:buFont typeface="Arial" panose="020B0604020202020204" pitchFamily="34" charset="0"/>
                        <a:buNone/>
                      </a:pPr>
                      <a:r>
                        <a:rPr lang="en-GB" sz="1200" b="0" kern="1200" dirty="0">
                          <a:solidFill>
                            <a:schemeClr val="tx1"/>
                          </a:solidFill>
                          <a:latin typeface="+mn-lt"/>
                          <a:ea typeface="+mn-ea"/>
                          <a:cs typeface="+mn-cs"/>
                        </a:rPr>
                        <a:t>Reviewing allocation of resources across the pathway</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bl>
          </a:graphicData>
        </a:graphic>
      </p:graphicFrame>
      <p:sp>
        <p:nvSpPr>
          <p:cNvPr id="16" name="TextBox 15">
            <a:extLst>
              <a:ext uri="{FF2B5EF4-FFF2-40B4-BE49-F238E27FC236}">
                <a16:creationId xmlns:a16="http://schemas.microsoft.com/office/drawing/2014/main" id="{4DACC32B-C740-1CDB-075F-865B0CF58E1E}"/>
              </a:ext>
            </a:extLst>
          </p:cNvPr>
          <p:cNvSpPr txBox="1"/>
          <p:nvPr/>
        </p:nvSpPr>
        <p:spPr>
          <a:xfrm>
            <a:off x="339725" y="595768"/>
            <a:ext cx="9314638" cy="477054"/>
          </a:xfrm>
          <a:prstGeom prst="rect">
            <a:avLst/>
          </a:prstGeom>
          <a:noFill/>
        </p:spPr>
        <p:txBody>
          <a:bodyPr wrap="square">
            <a:spAutoFit/>
          </a:bodyPr>
          <a:lstStyle/>
          <a:p>
            <a:pPr fontAlgn="t">
              <a:lnSpc>
                <a:spcPts val="1500"/>
              </a:lnSpc>
              <a:buNone/>
            </a:pPr>
            <a:r>
              <a:rPr lang="en-GB" sz="1200" b="0" i="0" dirty="0">
                <a:effectLst/>
              </a:rPr>
              <a:t>Our goal is to expand prevention, early intervention and evidence‑based pathways reducing inequities, improving management of long‑term conditions like diabetes, and ensuring more consistent, proactive support across the life course</a:t>
            </a:r>
          </a:p>
        </p:txBody>
      </p:sp>
      <p:sp>
        <p:nvSpPr>
          <p:cNvPr id="9" name="Slide Number Placeholder 3">
            <a:extLst>
              <a:ext uri="{FF2B5EF4-FFF2-40B4-BE49-F238E27FC236}">
                <a16:creationId xmlns:a16="http://schemas.microsoft.com/office/drawing/2014/main" id="{2608D27F-2252-1DB0-341E-C17BFE1794C6}"/>
              </a:ext>
            </a:extLst>
          </p:cNvPr>
          <p:cNvSpPr>
            <a:spLocks noGrp="1"/>
          </p:cNvSpPr>
          <p:nvPr>
            <p:ph type="sldNum" sz="quarter" idx="12"/>
          </p:nvPr>
        </p:nvSpPr>
        <p:spPr>
          <a:xfrm>
            <a:off x="6996113" y="6356353"/>
            <a:ext cx="2228850" cy="365125"/>
          </a:xfrm>
        </p:spPr>
        <p:txBody>
          <a:bodyPr/>
          <a:lstStyle/>
          <a:p>
            <a:r>
              <a:rPr lang="en-GB" sz="900" dirty="0"/>
              <a:t>42</a:t>
            </a:r>
          </a:p>
        </p:txBody>
      </p:sp>
    </p:spTree>
    <p:extLst>
      <p:ext uri="{BB962C8B-B14F-4D97-AF65-F5344CB8AC3E}">
        <p14:creationId xmlns:p14="http://schemas.microsoft.com/office/powerpoint/2010/main" val="15686647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12F52-732B-409A-D64A-5CCF426A366B}"/>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989D80BE-2F6D-3F62-9E39-1226E0FABBB4}"/>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C30C8B29-A373-5D0B-4F6C-4520ACAB7E8A}"/>
              </a:ext>
            </a:extLst>
          </p:cNvPr>
          <p:cNvSpPr txBox="1">
            <a:spLocks noGrp="1"/>
          </p:cNvSpPr>
          <p:nvPr>
            <p:ph type="title"/>
          </p:nvPr>
        </p:nvSpPr>
        <p:spPr>
          <a:xfrm>
            <a:off x="344488" y="442295"/>
            <a:ext cx="6539508"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WORKFORCE OVERVIEW   </a:t>
            </a:r>
          </a:p>
        </p:txBody>
      </p:sp>
      <p:sp>
        <p:nvSpPr>
          <p:cNvPr id="7" name="Rectangle 1">
            <a:extLst>
              <a:ext uri="{FF2B5EF4-FFF2-40B4-BE49-F238E27FC236}">
                <a16:creationId xmlns:a16="http://schemas.microsoft.com/office/drawing/2014/main" id="{04F70F65-3F60-43B7-10A1-194FE7FDCDB7}"/>
              </a:ext>
            </a:extLst>
          </p:cNvPr>
          <p:cNvSpPr>
            <a:spLocks noChangeArrowheads="1"/>
          </p:cNvSpPr>
          <p:nvPr/>
        </p:nvSpPr>
        <p:spPr bwMode="auto">
          <a:xfrm>
            <a:off x="6252518" y="1284386"/>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endParaRPr lang="en-GB" sz="1189">
              <a:solidFill>
                <a:prstClr val="black"/>
              </a:solidFill>
              <a:latin typeface="Aptos" panose="02110004020202020204"/>
            </a:endParaRPr>
          </a:p>
        </p:txBody>
      </p:sp>
      <p:graphicFrame>
        <p:nvGraphicFramePr>
          <p:cNvPr id="9" name="Table 8">
            <a:extLst>
              <a:ext uri="{FF2B5EF4-FFF2-40B4-BE49-F238E27FC236}">
                <a16:creationId xmlns:a16="http://schemas.microsoft.com/office/drawing/2014/main" id="{3117F7D0-E600-B6E9-9970-7A012EB4A139}"/>
              </a:ext>
            </a:extLst>
          </p:cNvPr>
          <p:cNvGraphicFramePr>
            <a:graphicFrameLocks noGrp="1"/>
          </p:cNvGraphicFramePr>
          <p:nvPr>
            <p:extLst>
              <p:ext uri="{D42A27DB-BD31-4B8C-83A1-F6EECF244321}">
                <p14:modId xmlns:p14="http://schemas.microsoft.com/office/powerpoint/2010/main" val="138196454"/>
              </p:ext>
            </p:extLst>
          </p:nvPr>
        </p:nvGraphicFramePr>
        <p:xfrm>
          <a:off x="4117874" y="1793603"/>
          <a:ext cx="5440046" cy="972984"/>
        </p:xfrm>
        <a:graphic>
          <a:graphicData uri="http://schemas.openxmlformats.org/drawingml/2006/table">
            <a:tbl>
              <a:tblPr firstRow="1" bandRow="1">
                <a:tableStyleId>{5C22544A-7EE6-4342-B048-85BDC9FD1C3A}</a:tableStyleId>
              </a:tblPr>
              <a:tblGrid>
                <a:gridCol w="2864062">
                  <a:extLst>
                    <a:ext uri="{9D8B030D-6E8A-4147-A177-3AD203B41FA5}">
                      <a16:colId xmlns:a16="http://schemas.microsoft.com/office/drawing/2014/main" val="2033698406"/>
                    </a:ext>
                  </a:extLst>
                </a:gridCol>
                <a:gridCol w="2575984">
                  <a:extLst>
                    <a:ext uri="{9D8B030D-6E8A-4147-A177-3AD203B41FA5}">
                      <a16:colId xmlns:a16="http://schemas.microsoft.com/office/drawing/2014/main" val="2088640319"/>
                    </a:ext>
                  </a:extLst>
                </a:gridCol>
              </a:tblGrid>
              <a:tr h="196573">
                <a:tc>
                  <a:txBody>
                    <a:bodyPr/>
                    <a:lstStyle/>
                    <a:p>
                      <a:r>
                        <a:rPr lang="en-GB" sz="1200" dirty="0"/>
                        <a:t>Performance Outcomes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dirty="0"/>
                        <a:t>Confidence assessment</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96573">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mn-lt"/>
                          <a:ea typeface="+mn-ea"/>
                          <a:cs typeface="+mn-cs"/>
                        </a:rPr>
                        <a:t>% sickness absence rate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endParaRPr lang="en-GB" sz="1200" i="1" dirty="0">
                        <a:solidFill>
                          <a:srgbClr val="FF0000"/>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764910532"/>
                  </a:ext>
                </a:extLst>
              </a:tr>
              <a:tr h="196573">
                <a:tc>
                  <a:txBody>
                    <a:bodyPr/>
                    <a:lstStyle/>
                    <a:p>
                      <a:r>
                        <a:rPr lang="en-GB" sz="1200" dirty="0">
                          <a:latin typeface="+mn-lt"/>
                        </a:rPr>
                        <a:t>Turnover rate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endParaRPr lang="en-GB" sz="1200" i="1" dirty="0">
                        <a:solidFill>
                          <a:srgbClr val="FF0000"/>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8575859"/>
                  </a:ext>
                </a:extLst>
              </a:tr>
              <a:tr h="196573">
                <a:tc>
                  <a:txBody>
                    <a:bodyPr/>
                    <a:lstStyle/>
                    <a:p>
                      <a:r>
                        <a:rPr lang="en-GB" sz="1200" dirty="0">
                          <a:latin typeface="+mn-lt"/>
                        </a:rPr>
                        <a:t>Agency spend</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endParaRPr lang="en-GB" sz="1200" i="1" dirty="0">
                        <a:solidFill>
                          <a:srgbClr val="FF0000"/>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988448878"/>
                  </a:ext>
                </a:extLst>
              </a:tr>
            </a:tbl>
          </a:graphicData>
        </a:graphic>
      </p:graphicFrame>
      <p:graphicFrame>
        <p:nvGraphicFramePr>
          <p:cNvPr id="11" name="Table 10">
            <a:extLst>
              <a:ext uri="{FF2B5EF4-FFF2-40B4-BE49-F238E27FC236}">
                <a16:creationId xmlns:a16="http://schemas.microsoft.com/office/drawing/2014/main" id="{E9BB9F23-0900-AD7A-9844-622CE8897C40}"/>
              </a:ext>
            </a:extLst>
          </p:cNvPr>
          <p:cNvGraphicFramePr>
            <a:graphicFrameLocks noGrp="1"/>
          </p:cNvGraphicFramePr>
          <p:nvPr>
            <p:extLst>
              <p:ext uri="{D42A27DB-BD31-4B8C-83A1-F6EECF244321}">
                <p14:modId xmlns:p14="http://schemas.microsoft.com/office/powerpoint/2010/main" val="952647913"/>
              </p:ext>
            </p:extLst>
          </p:nvPr>
        </p:nvGraphicFramePr>
        <p:xfrm>
          <a:off x="359053" y="1054249"/>
          <a:ext cx="3583717" cy="4868484"/>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247549203"/>
                    </a:ext>
                  </a:extLst>
                </a:gridCol>
                <a:gridCol w="3223717">
                  <a:extLst>
                    <a:ext uri="{9D8B030D-6E8A-4147-A177-3AD203B41FA5}">
                      <a16:colId xmlns:a16="http://schemas.microsoft.com/office/drawing/2014/main" val="2033698406"/>
                    </a:ext>
                  </a:extLst>
                </a:gridCol>
              </a:tblGrid>
              <a:tr h="184191">
                <a:tc gridSpan="2">
                  <a:txBody>
                    <a:bodyPr/>
                    <a:lstStyle/>
                    <a:p>
                      <a:r>
                        <a:rPr lang="en-GB" sz="1200" dirty="0"/>
                        <a:t>Key Schemes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171034">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dirty="0">
                          <a:solidFill>
                            <a:srgbClr val="000000"/>
                          </a:solidFill>
                          <a:effectLst/>
                          <a:latin typeface="Aptos" panose="020B0004020202020204" pitchFamily="34" charset="0"/>
                        </a:rPr>
                        <a:t>CIP_26</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dirty="0">
                          <a:solidFill>
                            <a:srgbClr val="000000"/>
                          </a:solidFill>
                          <a:effectLst/>
                          <a:latin typeface="Aptos" panose="020B0004020202020204" pitchFamily="34" charset="0"/>
                        </a:rPr>
                        <a:t>Turnover Management Controls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Tx/>
                        <a:buNone/>
                        <a:tabLst/>
                        <a:defRPr/>
                      </a:pPr>
                      <a:r>
                        <a:rPr lang="en-GB" sz="500" b="0" i="0" u="none" strike="noStrike" dirty="0">
                          <a:solidFill>
                            <a:srgbClr val="000000"/>
                          </a:solidFill>
                          <a:effectLst/>
                          <a:latin typeface="Aptos" panose="020B0004020202020204" pitchFamily="34" charset="0"/>
                        </a:rPr>
                        <a:t>CIP_25</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A&amp;C Fixed Term Contracts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64910532"/>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noProof="0" dirty="0">
                          <a:solidFill>
                            <a:schemeClr val="tx1"/>
                          </a:solidFill>
                          <a:latin typeface="+mn-lt"/>
                        </a:rPr>
                        <a:t>CIP_24</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dirty="0">
                          <a:solidFill>
                            <a:srgbClr val="000000"/>
                          </a:solidFill>
                          <a:effectLst/>
                          <a:latin typeface="Aptos" panose="020B0004020202020204" pitchFamily="34" charset="0"/>
                        </a:rPr>
                        <a:t>A&amp;C Reduction In Variable Pay</a:t>
                      </a:r>
                      <a:endParaRPr lang="en-GB" sz="1200" b="1" i="0" u="none" strike="noStrike" noProof="0" dirty="0">
                        <a:solidFill>
                          <a:schemeClr val="tx1"/>
                        </a:solidFill>
                        <a:latin typeface="+mn-lt"/>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529342364"/>
                  </a:ext>
                </a:extLst>
              </a:tr>
              <a:tr h="159426">
                <a:tc>
                  <a:txBody>
                    <a:bodyPr/>
                    <a:lstStyle/>
                    <a:p>
                      <a:pPr marL="0" marR="0" lvl="0" indent="-13680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dirty="0">
                          <a:solidFill>
                            <a:srgbClr val="000000"/>
                          </a:solidFill>
                          <a:effectLst/>
                          <a:latin typeface="Aptos" panose="020B0004020202020204" pitchFamily="34" charset="0"/>
                        </a:rPr>
                        <a:t>CIP_21</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5725" marR="0" lvl="0"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Medical Workforce Job Planning Principles (Reducing SPAs)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219912323"/>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CIP_19</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5725"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dirty="0">
                          <a:solidFill>
                            <a:srgbClr val="000000"/>
                          </a:solidFill>
                          <a:effectLst/>
                          <a:latin typeface="Aptos" panose="020B0004020202020204" pitchFamily="34" charset="0"/>
                        </a:rPr>
                        <a:t>Maximise Substantive Medical Capacity (DCC) and Rostering</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000370393"/>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CIP_20</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Medical Cease Above Vacancy 26-27</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3987599"/>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CIP_18</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Medical Targeted Recruitment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310278074"/>
                  </a:ext>
                </a:extLst>
              </a:tr>
              <a:tr h="320198">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CIP_22</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Reducing unavailability of Medical workforce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41384349"/>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CIP_16</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HCSW reduction in variable pay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63541074"/>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CIP_14</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HCSW Vacancy Substantiation</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565376712"/>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CIP_15</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Nursing &amp; Midwifery Workforce Programme</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89178698"/>
                  </a:ext>
                </a:extLst>
              </a:tr>
              <a:tr h="159426">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0" u="none" strike="noStrike" kern="1200" dirty="0">
                          <a:solidFill>
                            <a:schemeClr val="tx1"/>
                          </a:solidFill>
                          <a:latin typeface="+mn-lt"/>
                          <a:ea typeface="+mn-ea"/>
                          <a:cs typeface="+mn-cs"/>
                        </a:rPr>
                        <a:t>CIP_17</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Home First </a:t>
                      </a:r>
                      <a:r>
                        <a:rPr lang="en-GB" sz="1200" b="0" i="0" u="none" strike="noStrike" dirty="0">
                          <a:solidFill>
                            <a:srgbClr val="000000"/>
                          </a:solidFill>
                          <a:effectLst/>
                          <a:latin typeface="Aptos" panose="020B0004020202020204" pitchFamily="34" charset="0"/>
                        </a:rPr>
                        <a:t>– Review </a:t>
                      </a:r>
                      <a:r>
                        <a:rPr lang="en-GB" sz="1200" b="0" i="0" u="none" strike="noStrike" dirty="0" err="1">
                          <a:solidFill>
                            <a:srgbClr val="000000"/>
                          </a:solidFill>
                          <a:effectLst/>
                          <a:latin typeface="Aptos" panose="020B0004020202020204" pitchFamily="34" charset="0"/>
                        </a:rPr>
                        <a:t>Bonymaen</a:t>
                      </a:r>
                      <a:r>
                        <a:rPr lang="en-GB" sz="1200" b="0" i="0" u="none" strike="noStrike" dirty="0">
                          <a:solidFill>
                            <a:srgbClr val="000000"/>
                          </a:solidFill>
                          <a:effectLst/>
                          <a:latin typeface="Aptos" panose="020B0004020202020204" pitchFamily="34" charset="0"/>
                        </a:rPr>
                        <a:t> Beds/ Nursing workforce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789979585"/>
                  </a:ext>
                </a:extLst>
              </a:tr>
              <a:tr h="503039">
                <a:tc>
                  <a:txBody>
                    <a:bodyPr/>
                    <a:lstStyle/>
                    <a:p>
                      <a:pPr marL="0" marR="0" lvl="0" indent="-137458"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i="1" u="none" strike="noStrike" dirty="0">
                          <a:solidFill>
                            <a:srgbClr val="000000"/>
                          </a:solidFill>
                          <a:effectLst/>
                          <a:latin typeface="Aptos" panose="020B0004020202020204" pitchFamily="34" charset="0"/>
                        </a:rPr>
                        <a:t>TBC</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AEEFB"/>
                    </a:solidFill>
                  </a:tcPr>
                </a:tc>
                <a:tc>
                  <a:txBody>
                    <a:bodyPr/>
                    <a:lstStyle/>
                    <a:p>
                      <a:pPr marL="88900" marR="0" lvl="1" indent="0" algn="l" defTabSz="685772" rtl="0" eaLnBrk="1" fontAlgn="auto" latinLnBrk="0" hangingPunct="1">
                        <a:lnSpc>
                          <a:spcPct val="100000"/>
                        </a:lnSpc>
                        <a:spcBef>
                          <a:spcPts val="0"/>
                        </a:spcBef>
                        <a:spcAft>
                          <a:spcPts val="0"/>
                        </a:spcAft>
                        <a:buClrTx/>
                        <a:buSzTx/>
                        <a:buFontTx/>
                        <a:buNone/>
                        <a:tabLst/>
                        <a:defRPr/>
                      </a:pPr>
                      <a:r>
                        <a:rPr lang="en-GB" sz="1200" b="0" i="1" u="none" strike="noStrike" dirty="0">
                          <a:solidFill>
                            <a:srgbClr val="000000"/>
                          </a:solidFill>
                          <a:effectLst/>
                          <a:latin typeface="Aptos" panose="020B0004020202020204" pitchFamily="34" charset="0"/>
                        </a:rPr>
                        <a:t>Pipeline opportunities:</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Aptos" panose="020B0004020202020204" pitchFamily="34" charset="0"/>
                        </a:rPr>
                        <a:t>AHP Workforce </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Aptos" panose="020B0004020202020204" pitchFamily="34" charset="0"/>
                        </a:rPr>
                        <a:t>Estates and Facilities Workforce</a:t>
                      </a:r>
                    </a:p>
                    <a:p>
                      <a:pPr marL="260350"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Aptos" panose="020B0004020202020204" pitchFamily="34" charset="0"/>
                        </a:rPr>
                        <a:t>Maximisation of digital ways of working e.g. Microsoft 365, co-pilot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03376524"/>
                  </a:ext>
                </a:extLst>
              </a:tr>
            </a:tbl>
          </a:graphicData>
        </a:graphic>
      </p:graphicFrame>
      <p:graphicFrame>
        <p:nvGraphicFramePr>
          <p:cNvPr id="2" name="Table 1">
            <a:extLst>
              <a:ext uri="{FF2B5EF4-FFF2-40B4-BE49-F238E27FC236}">
                <a16:creationId xmlns:a16="http://schemas.microsoft.com/office/drawing/2014/main" id="{55562A65-0114-813E-81BA-6417B39610AE}"/>
              </a:ext>
            </a:extLst>
          </p:cNvPr>
          <p:cNvGraphicFramePr>
            <a:graphicFrameLocks noGrp="1"/>
          </p:cNvGraphicFramePr>
          <p:nvPr>
            <p:extLst>
              <p:ext uri="{D42A27DB-BD31-4B8C-83A1-F6EECF244321}">
                <p14:modId xmlns:p14="http://schemas.microsoft.com/office/powerpoint/2010/main" val="1197955795"/>
              </p:ext>
            </p:extLst>
          </p:nvPr>
        </p:nvGraphicFramePr>
        <p:xfrm>
          <a:off x="4106901" y="2782733"/>
          <a:ext cx="5440046" cy="3632972"/>
        </p:xfrm>
        <a:graphic>
          <a:graphicData uri="http://schemas.openxmlformats.org/drawingml/2006/table">
            <a:tbl>
              <a:tblPr firstRow="1" bandRow="1">
                <a:tableStyleId>{5C22544A-7EE6-4342-B048-85BDC9FD1C3A}</a:tableStyleId>
              </a:tblPr>
              <a:tblGrid>
                <a:gridCol w="1918224">
                  <a:extLst>
                    <a:ext uri="{9D8B030D-6E8A-4147-A177-3AD203B41FA5}">
                      <a16:colId xmlns:a16="http://schemas.microsoft.com/office/drawing/2014/main" val="2033698406"/>
                    </a:ext>
                  </a:extLst>
                </a:gridCol>
                <a:gridCol w="3521822">
                  <a:extLst>
                    <a:ext uri="{9D8B030D-6E8A-4147-A177-3AD203B41FA5}">
                      <a16:colId xmlns:a16="http://schemas.microsoft.com/office/drawing/2014/main" val="2088640319"/>
                    </a:ext>
                  </a:extLst>
                </a:gridCol>
              </a:tblGrid>
              <a:tr h="190382">
                <a:tc>
                  <a:txBody>
                    <a:bodyPr/>
                    <a:lstStyle/>
                    <a:p>
                      <a:pPr algn="ctr"/>
                      <a:r>
                        <a:rPr lang="en-GB" sz="1200" b="1" dirty="0">
                          <a:solidFill>
                            <a:schemeClr val="bg1"/>
                          </a:solidFill>
                          <a:latin typeface="+mn-lt"/>
                        </a:rPr>
                        <a:t>Risks </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pPr algn="ctr"/>
                      <a:r>
                        <a:rPr lang="en-GB" sz="1200" i="0" dirty="0">
                          <a:solidFill>
                            <a:schemeClr val="bg1"/>
                          </a:solidFill>
                          <a:latin typeface="+mn-lt"/>
                        </a:rPr>
                        <a:t>Mitigations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410587">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b="0" i="0" u="none" strike="noStrike" dirty="0">
                          <a:solidFill>
                            <a:srgbClr val="000000"/>
                          </a:solidFill>
                          <a:effectLst/>
                          <a:latin typeface="+mn-lt"/>
                        </a:rPr>
                        <a:t>Workforce resistance to establishment and model of care changes </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a:lnSpc>
                          <a:spcPct val="115000"/>
                        </a:lnSpc>
                        <a:spcAft>
                          <a:spcPts val="800"/>
                        </a:spcAft>
                        <a:buFont typeface="Arial" panose="020B0604020202020204" pitchFamily="34" charset="0"/>
                        <a:buChar char="•"/>
                      </a:pPr>
                      <a:r>
                        <a:rPr lang="en-GB" sz="1200" b="0" i="0" u="none" strike="noStrike" dirty="0">
                          <a:solidFill>
                            <a:srgbClr val="000000"/>
                          </a:solidFill>
                          <a:effectLst/>
                          <a:latin typeface="+mn-lt"/>
                        </a:rPr>
                        <a:t>Early engagement with leaders, clear safety narrative, phased process and clear governance</a:t>
                      </a:r>
                      <a:endParaRPr lang="en-GB" sz="1200" kern="100" dirty="0">
                        <a:effectLst/>
                        <a:latin typeface="+mn-lt"/>
                        <a:ea typeface="Aptos" panose="020B0004020202020204" pitchFamily="34" charset="0"/>
                        <a:cs typeface="Times New Roman" panose="02020603050405020304" pitchFamily="18" charset="0"/>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410587">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b="0" i="0" u="none" strike="noStrike" dirty="0">
                          <a:solidFill>
                            <a:srgbClr val="000000"/>
                          </a:solidFill>
                          <a:effectLst/>
                          <a:latin typeface="+mn-lt"/>
                        </a:rPr>
                        <a:t>Insufficient operational capacity to deliver programme </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fontAlgn="t">
                        <a:lnSpc>
                          <a:spcPts val="1500"/>
                        </a:lnSpc>
                        <a:buFont typeface="Arial" panose="020B0604020202020204" pitchFamily="34" charset="0"/>
                        <a:buChar char="•"/>
                      </a:pPr>
                      <a:r>
                        <a:rPr lang="en-GB" sz="1200" b="0" i="0" u="none" strike="noStrike" kern="1200" dirty="0">
                          <a:solidFill>
                            <a:srgbClr val="000000"/>
                          </a:solidFill>
                          <a:effectLst/>
                          <a:latin typeface="+mn-lt"/>
                          <a:ea typeface="+mn-ea"/>
                          <a:cs typeface="+mn-cs"/>
                        </a:rPr>
                        <a:t>Provide dedicated programme support, clear SRO ownership, and prioritise high‑impact areas.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89259975"/>
                  </a:ext>
                </a:extLst>
              </a:tr>
              <a:tr h="108907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b="0" i="0" u="none" strike="noStrike" dirty="0">
                          <a:solidFill>
                            <a:srgbClr val="000000"/>
                          </a:solidFill>
                          <a:effectLst/>
                          <a:latin typeface="+mn-lt"/>
                        </a:rPr>
                        <a:t>Unforeseen surges in demand</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fontAlgn="t">
                        <a:lnSpc>
                          <a:spcPts val="1500"/>
                        </a:lnSpc>
                        <a:buFont typeface="Arial" panose="020B0604020202020204" pitchFamily="34" charset="0"/>
                        <a:buChar char="•"/>
                      </a:pPr>
                      <a:r>
                        <a:rPr lang="en-GB" sz="1200" b="0" i="0" u="none" strike="noStrike" kern="1200" dirty="0">
                          <a:solidFill>
                            <a:srgbClr val="000000"/>
                          </a:solidFill>
                          <a:effectLst/>
                          <a:latin typeface="+mn-lt"/>
                          <a:ea typeface="+mn-ea"/>
                          <a:cs typeface="+mn-cs"/>
                        </a:rPr>
                        <a:t>Build flexible workforce models for temporary scaling; broaden skill mix and cross‑cover; prioritise stabilisation in high‑demand areas; implement contingency plans to limit premium‑rate staffing</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07367875"/>
                  </a:ext>
                </a:extLst>
              </a:tr>
              <a:tr h="108907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b="0" i="0" u="none" strike="noStrike" dirty="0">
                          <a:solidFill>
                            <a:srgbClr val="000000"/>
                          </a:solidFill>
                          <a:effectLst/>
                          <a:latin typeface="+mn-lt"/>
                        </a:rPr>
                        <a:t>Persistent national workforce shortages </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fontAlgn="t">
                        <a:lnSpc>
                          <a:spcPts val="1500"/>
                        </a:lnSpc>
                        <a:buFont typeface="Arial" panose="020B0604020202020204" pitchFamily="34" charset="0"/>
                        <a:buChar char="•"/>
                      </a:pPr>
                      <a:r>
                        <a:rPr lang="en-GB" sz="1200" b="0" i="0" u="none" strike="noStrike" kern="1200" dirty="0">
                          <a:solidFill>
                            <a:srgbClr val="000000"/>
                          </a:solidFill>
                          <a:effectLst/>
                          <a:latin typeface="+mn-lt"/>
                          <a:ea typeface="+mn-ea"/>
                          <a:cs typeface="+mn-cs"/>
                        </a:rPr>
                        <a:t>Run targeted recruitment for hard‑to‑fill roles; strengthen links with training bodies; use alternative workforce models (e.g., SAS doctors, ANPs); develop local talent pipelines and grow‑your‑own schemes.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07735431"/>
                  </a:ext>
                </a:extLst>
              </a:tr>
            </a:tbl>
          </a:graphicData>
        </a:graphic>
      </p:graphicFrame>
      <p:graphicFrame>
        <p:nvGraphicFramePr>
          <p:cNvPr id="8" name="Table 7">
            <a:extLst>
              <a:ext uri="{FF2B5EF4-FFF2-40B4-BE49-F238E27FC236}">
                <a16:creationId xmlns:a16="http://schemas.microsoft.com/office/drawing/2014/main" id="{78187D8A-7708-59DF-DCE8-52817CB3347D}"/>
              </a:ext>
            </a:extLst>
          </p:cNvPr>
          <p:cNvGraphicFramePr>
            <a:graphicFrameLocks noGrp="1"/>
          </p:cNvGraphicFramePr>
          <p:nvPr>
            <p:extLst>
              <p:ext uri="{D42A27DB-BD31-4B8C-83A1-F6EECF244321}">
                <p14:modId xmlns:p14="http://schemas.microsoft.com/office/powerpoint/2010/main" val="2554215384"/>
              </p:ext>
            </p:extLst>
          </p:nvPr>
        </p:nvGraphicFramePr>
        <p:xfrm>
          <a:off x="4128847" y="1057747"/>
          <a:ext cx="5418100" cy="697232"/>
        </p:xfrm>
        <a:graphic>
          <a:graphicData uri="http://schemas.openxmlformats.org/drawingml/2006/table">
            <a:tbl>
              <a:tblPr firstRow="1" bandRow="1">
                <a:tableStyleId>{5C22544A-7EE6-4342-B048-85BDC9FD1C3A}</a:tableStyleId>
              </a:tblPr>
              <a:tblGrid>
                <a:gridCol w="1527386">
                  <a:extLst>
                    <a:ext uri="{9D8B030D-6E8A-4147-A177-3AD203B41FA5}">
                      <a16:colId xmlns:a16="http://schemas.microsoft.com/office/drawing/2014/main" val="497689596"/>
                    </a:ext>
                  </a:extLst>
                </a:gridCol>
                <a:gridCol w="1291759">
                  <a:extLst>
                    <a:ext uri="{9D8B030D-6E8A-4147-A177-3AD203B41FA5}">
                      <a16:colId xmlns:a16="http://schemas.microsoft.com/office/drawing/2014/main" val="2871244918"/>
                    </a:ext>
                  </a:extLst>
                </a:gridCol>
                <a:gridCol w="2598955">
                  <a:extLst>
                    <a:ext uri="{9D8B030D-6E8A-4147-A177-3AD203B41FA5}">
                      <a16:colId xmlns:a16="http://schemas.microsoft.com/office/drawing/2014/main" val="3933898783"/>
                    </a:ext>
                  </a:extLst>
                </a:gridCol>
              </a:tblGrid>
              <a:tr h="248432">
                <a:tc>
                  <a:txBody>
                    <a:bodyPr/>
                    <a:lstStyle/>
                    <a:p>
                      <a:r>
                        <a:rPr lang="en-GB" sz="1200" b="1" dirty="0">
                          <a:solidFill>
                            <a:schemeClr val="bg1"/>
                          </a:solidFill>
                        </a:rPr>
                        <a:t>Finance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tx1"/>
                          </a:solidFill>
                        </a:rPr>
                        <a:t>£28.87M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2433303347"/>
                  </a:ext>
                </a:extLst>
              </a:tr>
              <a:tr h="334328">
                <a:tc gridSpan="3">
                  <a:txBody>
                    <a:bodyPr/>
                    <a:lstStyle/>
                    <a:p>
                      <a:pPr marL="0" marR="0" lvl="0" indent="0" algn="l" defTabSz="557190" rtl="0" eaLnBrk="1" fontAlgn="auto" latinLnBrk="0" hangingPunct="1">
                        <a:lnSpc>
                          <a:spcPct val="100000"/>
                        </a:lnSpc>
                        <a:spcBef>
                          <a:spcPts val="0"/>
                        </a:spcBef>
                        <a:spcAft>
                          <a:spcPts val="0"/>
                        </a:spcAft>
                        <a:buClrTx/>
                        <a:buSzTx/>
                        <a:buFontTx/>
                        <a:buNone/>
                        <a:tabLst/>
                        <a:defRPr/>
                      </a:pPr>
                      <a:r>
                        <a:rPr lang="en-GB" sz="1200" kern="100" noProof="0" dirty="0">
                          <a:solidFill>
                            <a:srgbClr val="000000"/>
                          </a:solidFill>
                          <a:effectLst/>
                          <a:latin typeface="+mn-lt"/>
                          <a:cs typeface="Times New Roman" panose="02020603050405020304" pitchFamily="18" charset="0"/>
                        </a:rPr>
                        <a:t>Significant WTE reduction (substantive and variable staff)  equating to 5% across all staff groups aligned to the plans</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90000"/>
                      </a:schemeClr>
                    </a:solidFill>
                  </a:tcPr>
                </a:tc>
                <a:tc hMerge="1">
                  <a:txBody>
                    <a:bodyPr/>
                    <a:lstStyle/>
                    <a:p>
                      <a:endParaRPr lang="en-GB" sz="1050" b="1" dirty="0">
                        <a:solidFill>
                          <a:schemeClr val="bg1"/>
                        </a:solidFill>
                      </a:endParaRPr>
                    </a:p>
                  </a:txBody>
                  <a:tcPr marL="74295" marR="74295" marT="37148" marB="37148"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4079643731"/>
                  </a:ext>
                </a:extLst>
              </a:tr>
            </a:tbl>
          </a:graphicData>
        </a:graphic>
      </p:graphicFrame>
      <p:sp>
        <p:nvSpPr>
          <p:cNvPr id="5" name="TextBox 4">
            <a:extLst>
              <a:ext uri="{FF2B5EF4-FFF2-40B4-BE49-F238E27FC236}">
                <a16:creationId xmlns:a16="http://schemas.microsoft.com/office/drawing/2014/main" id="{B0191FD4-511F-50F3-0EDF-F1B79335E360}"/>
              </a:ext>
            </a:extLst>
          </p:cNvPr>
          <p:cNvSpPr txBox="1"/>
          <p:nvPr/>
        </p:nvSpPr>
        <p:spPr>
          <a:xfrm>
            <a:off x="344488" y="613912"/>
            <a:ext cx="9373670" cy="477054"/>
          </a:xfrm>
          <a:prstGeom prst="rect">
            <a:avLst/>
          </a:prstGeom>
          <a:noFill/>
        </p:spPr>
        <p:txBody>
          <a:bodyPr wrap="square">
            <a:spAutoFit/>
          </a:bodyPr>
          <a:lstStyle/>
          <a:p>
            <a:pPr fontAlgn="t">
              <a:lnSpc>
                <a:spcPts val="1500"/>
              </a:lnSpc>
              <a:buNone/>
            </a:pPr>
            <a:r>
              <a:rPr lang="en-GB" sz="1200" b="0" i="0" dirty="0">
                <a:effectLst/>
              </a:rPr>
              <a:t>Our workforce plan will build a stable, skilled and efficient workforce by strengthening recruitment, improving productivity, and developing flexible, sustainable staffing models that support safe, high‑quality care.</a:t>
            </a:r>
          </a:p>
        </p:txBody>
      </p:sp>
      <p:sp>
        <p:nvSpPr>
          <p:cNvPr id="6" name="Slide Number Placeholder 3">
            <a:extLst>
              <a:ext uri="{FF2B5EF4-FFF2-40B4-BE49-F238E27FC236}">
                <a16:creationId xmlns:a16="http://schemas.microsoft.com/office/drawing/2014/main" id="{ACA13DE5-6421-9AA6-35C4-3114C01C821E}"/>
              </a:ext>
            </a:extLst>
          </p:cNvPr>
          <p:cNvSpPr>
            <a:spLocks noGrp="1"/>
          </p:cNvSpPr>
          <p:nvPr>
            <p:ph type="sldNum" sz="quarter" idx="12"/>
          </p:nvPr>
        </p:nvSpPr>
        <p:spPr>
          <a:xfrm>
            <a:off x="6996113" y="6356353"/>
            <a:ext cx="2228850" cy="365125"/>
          </a:xfrm>
        </p:spPr>
        <p:txBody>
          <a:bodyPr/>
          <a:lstStyle/>
          <a:p>
            <a:r>
              <a:rPr lang="en-GB" sz="900" dirty="0"/>
              <a:t>43</a:t>
            </a:r>
          </a:p>
        </p:txBody>
      </p:sp>
    </p:spTree>
    <p:extLst>
      <p:ext uri="{BB962C8B-B14F-4D97-AF65-F5344CB8AC3E}">
        <p14:creationId xmlns:p14="http://schemas.microsoft.com/office/powerpoint/2010/main" val="8262681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10774-7F28-97FF-61D8-467893BF5489}"/>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1E4A38B3-E1E5-0698-5F1D-451A48972522}"/>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sp>
        <p:nvSpPr>
          <p:cNvPr id="12" name="Title 11">
            <a:extLst>
              <a:ext uri="{FF2B5EF4-FFF2-40B4-BE49-F238E27FC236}">
                <a16:creationId xmlns:a16="http://schemas.microsoft.com/office/drawing/2014/main" id="{101B5FC3-EAA0-869C-F27C-B6111AB48239}"/>
              </a:ext>
            </a:extLst>
          </p:cNvPr>
          <p:cNvSpPr txBox="1">
            <a:spLocks noGrp="1"/>
          </p:cNvSpPr>
          <p:nvPr>
            <p:ph type="title"/>
          </p:nvPr>
        </p:nvSpPr>
        <p:spPr>
          <a:xfrm>
            <a:off x="344488" y="475151"/>
            <a:ext cx="6539508" cy="343235"/>
          </a:xfrm>
          <a:prstGeom prst="rect">
            <a:avLst/>
          </a:prstGeom>
          <a:noFill/>
        </p:spPr>
        <p:txBody>
          <a:bodyPr wrap="square" rtlCol="0">
            <a:spAutoFit/>
          </a:bodyPr>
          <a:lstStyle/>
          <a:p>
            <a:pPr algn="just" fontAlgn="base"/>
            <a:r>
              <a:rPr lang="en-GB" sz="1800" b="1" dirty="0">
                <a:solidFill>
                  <a:srgbClr val="834AAD"/>
                </a:solidFill>
                <a:latin typeface="Aptos Black"/>
                <a:ea typeface="+mn-ea"/>
                <a:cs typeface="+mn-cs"/>
              </a:rPr>
              <a:t>NON-PAY, PROCUREMENT, ESTATES OVERVIEW    </a:t>
            </a:r>
          </a:p>
        </p:txBody>
      </p:sp>
      <p:sp>
        <p:nvSpPr>
          <p:cNvPr id="7" name="Rectangle 1">
            <a:extLst>
              <a:ext uri="{FF2B5EF4-FFF2-40B4-BE49-F238E27FC236}">
                <a16:creationId xmlns:a16="http://schemas.microsoft.com/office/drawing/2014/main" id="{B4FFB4C7-3416-BA40-40D3-8F2E5C4430DA}"/>
              </a:ext>
            </a:extLst>
          </p:cNvPr>
          <p:cNvSpPr>
            <a:spLocks noChangeArrowheads="1"/>
          </p:cNvSpPr>
          <p:nvPr/>
        </p:nvSpPr>
        <p:spPr bwMode="auto">
          <a:xfrm>
            <a:off x="6235254" y="1570989"/>
            <a:ext cx="121974" cy="24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365" tIns="30183" rIns="60365" bIns="30183" numCol="1" anchor="ctr" anchorCtr="0" compatLnSpc="1">
            <a:prstTxWarp prst="textNoShape">
              <a:avLst/>
            </a:prstTxWarp>
            <a:spAutoFit/>
          </a:bodyPr>
          <a:lstStyle/>
          <a:p>
            <a:pPr defTabSz="301823">
              <a:defRPr/>
            </a:pPr>
            <a:endParaRPr lang="en-GB" sz="1189">
              <a:solidFill>
                <a:prstClr val="black"/>
              </a:solidFill>
              <a:latin typeface="Aptos" panose="02110004020202020204"/>
            </a:endParaRPr>
          </a:p>
        </p:txBody>
      </p:sp>
      <p:graphicFrame>
        <p:nvGraphicFramePr>
          <p:cNvPr id="11" name="Table 10">
            <a:extLst>
              <a:ext uri="{FF2B5EF4-FFF2-40B4-BE49-F238E27FC236}">
                <a16:creationId xmlns:a16="http://schemas.microsoft.com/office/drawing/2014/main" id="{6BE09F6A-A119-9F30-E976-E45DA1455710}"/>
              </a:ext>
            </a:extLst>
          </p:cNvPr>
          <p:cNvGraphicFramePr>
            <a:graphicFrameLocks noGrp="1"/>
          </p:cNvGraphicFramePr>
          <p:nvPr>
            <p:extLst>
              <p:ext uri="{D42A27DB-BD31-4B8C-83A1-F6EECF244321}">
                <p14:modId xmlns:p14="http://schemas.microsoft.com/office/powerpoint/2010/main" val="3499925570"/>
              </p:ext>
            </p:extLst>
          </p:nvPr>
        </p:nvGraphicFramePr>
        <p:xfrm>
          <a:off x="346472" y="1378199"/>
          <a:ext cx="1884877" cy="2515880"/>
        </p:xfrm>
        <a:graphic>
          <a:graphicData uri="http://schemas.openxmlformats.org/drawingml/2006/table">
            <a:tbl>
              <a:tblPr firstRow="1" bandRow="1">
                <a:tableStyleId>{5C22544A-7EE6-4342-B048-85BDC9FD1C3A}</a:tableStyleId>
              </a:tblPr>
              <a:tblGrid>
                <a:gridCol w="252115">
                  <a:extLst>
                    <a:ext uri="{9D8B030D-6E8A-4147-A177-3AD203B41FA5}">
                      <a16:colId xmlns:a16="http://schemas.microsoft.com/office/drawing/2014/main" val="3009312571"/>
                    </a:ext>
                  </a:extLst>
                </a:gridCol>
                <a:gridCol w="1632762">
                  <a:extLst>
                    <a:ext uri="{9D8B030D-6E8A-4147-A177-3AD203B41FA5}">
                      <a16:colId xmlns:a16="http://schemas.microsoft.com/office/drawing/2014/main" val="2033698406"/>
                    </a:ext>
                  </a:extLst>
                </a:gridCol>
              </a:tblGrid>
              <a:tr h="268921">
                <a:tc gridSpan="2">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324128">
                <a:tc>
                  <a:txBody>
                    <a:bodyPr/>
                    <a:lstStyle/>
                    <a:p>
                      <a:pPr algn="ctr" fontAlgn="b">
                        <a:buNone/>
                      </a:pPr>
                      <a:r>
                        <a:rPr lang="en-GB" sz="500" b="0" i="0" u="none" strike="noStrike" dirty="0">
                          <a:solidFill>
                            <a:srgbClr val="000000"/>
                          </a:solidFill>
                          <a:effectLst/>
                          <a:latin typeface="Aptos" panose="020B0004020202020204" pitchFamily="34" charset="0"/>
                        </a:rPr>
                        <a:t>CIP_08</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200" b="1" i="0" u="none" strike="noStrike" dirty="0">
                          <a:solidFill>
                            <a:srgbClr val="000000"/>
                          </a:solidFill>
                          <a:effectLst/>
                          <a:latin typeface="Aptos" panose="020B0004020202020204" pitchFamily="34" charset="0"/>
                        </a:rPr>
                        <a:t>Clinical Consumables </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529342364"/>
                  </a:ext>
                </a:extLst>
              </a:tr>
              <a:tr h="389836">
                <a:tc>
                  <a:txBody>
                    <a:bodyPr/>
                    <a:lstStyle/>
                    <a:p>
                      <a:pPr algn="ctr" fontAlgn="b">
                        <a:buNone/>
                      </a:pPr>
                      <a:r>
                        <a:rPr lang="en-GB" sz="500" b="0" i="0" u="none" strike="noStrike" dirty="0">
                          <a:solidFill>
                            <a:srgbClr val="000000"/>
                          </a:solidFill>
                          <a:effectLst/>
                          <a:latin typeface="Aptos" panose="020B0004020202020204" pitchFamily="34" charset="0"/>
                        </a:rPr>
                        <a:t>CIP_11</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200" b="1" i="0" u="none" strike="noStrike" dirty="0">
                          <a:solidFill>
                            <a:srgbClr val="000000"/>
                          </a:solidFill>
                          <a:effectLst/>
                          <a:latin typeface="Aptos" panose="020B0004020202020204" pitchFamily="34" charset="0"/>
                        </a:rPr>
                        <a:t>Estates Rationalisation </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752183463"/>
                  </a:ext>
                </a:extLst>
              </a:tr>
              <a:tr h="324128">
                <a:tc>
                  <a:txBody>
                    <a:bodyPr/>
                    <a:lstStyle/>
                    <a:p>
                      <a:pPr algn="ctr" fontAlgn="b">
                        <a:buNone/>
                      </a:pPr>
                      <a:r>
                        <a:rPr lang="en-GB" sz="500" b="0" i="0" u="none" strike="noStrike" dirty="0">
                          <a:solidFill>
                            <a:srgbClr val="000000"/>
                          </a:solidFill>
                          <a:effectLst/>
                          <a:latin typeface="Aptos" panose="020B0004020202020204" pitchFamily="34" charset="0"/>
                        </a:rPr>
                        <a:t>CIP_09</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200" b="1" i="0" u="none" strike="noStrike" dirty="0">
                          <a:solidFill>
                            <a:srgbClr val="000000"/>
                          </a:solidFill>
                          <a:effectLst/>
                          <a:latin typeface="Aptos" panose="020B0004020202020204" pitchFamily="34" charset="0"/>
                        </a:rPr>
                        <a:t>Spend control </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93987599"/>
                  </a:ext>
                </a:extLst>
              </a:tr>
              <a:tr h="324128">
                <a:tc>
                  <a:txBody>
                    <a:bodyPr/>
                    <a:lstStyle/>
                    <a:p>
                      <a:pPr algn="ctr" fontAlgn="b">
                        <a:buNone/>
                      </a:pPr>
                      <a:r>
                        <a:rPr lang="en-GB" sz="500" b="0" i="0" u="none" strike="noStrike" dirty="0">
                          <a:solidFill>
                            <a:srgbClr val="000000"/>
                          </a:solidFill>
                          <a:effectLst/>
                          <a:latin typeface="Aptos" panose="020B0004020202020204" pitchFamily="34" charset="0"/>
                        </a:rPr>
                        <a:t>CIP_10</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200" b="1" i="0" u="none" strike="noStrike" dirty="0">
                          <a:solidFill>
                            <a:srgbClr val="000000"/>
                          </a:solidFill>
                          <a:effectLst/>
                          <a:latin typeface="Aptos" panose="020B0004020202020204" pitchFamily="34" charset="0"/>
                        </a:rPr>
                        <a:t>Maintenance</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1656479"/>
                  </a:ext>
                </a:extLst>
              </a:tr>
              <a:tr h="861283">
                <a:tc>
                  <a:txBody>
                    <a:bodyPr/>
                    <a:lstStyle/>
                    <a:p>
                      <a:pPr marL="0" marR="0" lvl="0" indent="0" algn="ctr" defTabSz="557190" rtl="0" eaLnBrk="1" fontAlgn="b" latinLnBrk="0" hangingPunct="1">
                        <a:lnSpc>
                          <a:spcPct val="100000"/>
                        </a:lnSpc>
                        <a:spcBef>
                          <a:spcPts val="0"/>
                        </a:spcBef>
                        <a:spcAft>
                          <a:spcPts val="0"/>
                        </a:spcAft>
                        <a:buClrTx/>
                        <a:buSzTx/>
                        <a:buFont typeface="Arial" panose="020B0604020202020204" pitchFamily="34" charset="0"/>
                        <a:buNone/>
                        <a:tabLst/>
                        <a:defRPr/>
                      </a:pPr>
                      <a:r>
                        <a:rPr lang="en-GB" sz="500" b="0" i="1" u="none" strike="noStrike" dirty="0">
                          <a:solidFill>
                            <a:srgbClr val="000000"/>
                          </a:solidFill>
                          <a:effectLst/>
                          <a:latin typeface="Aptos" panose="020B0004020202020204" pitchFamily="34" charset="0"/>
                        </a:rPr>
                        <a:t>TBC</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l" defTabSz="557190" rtl="0" eaLnBrk="1" fontAlgn="b" latinLnBrk="0" hangingPunct="1">
                        <a:lnSpc>
                          <a:spcPct val="100000"/>
                        </a:lnSpc>
                        <a:spcBef>
                          <a:spcPts val="0"/>
                        </a:spcBef>
                        <a:spcAft>
                          <a:spcPts val="0"/>
                        </a:spcAft>
                        <a:buClrTx/>
                        <a:buSzTx/>
                        <a:buFont typeface="Arial" panose="020B0604020202020204" pitchFamily="34" charset="0"/>
                        <a:buNone/>
                        <a:tabLst/>
                        <a:defRPr/>
                      </a:pPr>
                      <a:r>
                        <a:rPr lang="en-GB" sz="1200" b="0" i="1" u="none" strike="noStrike" dirty="0">
                          <a:solidFill>
                            <a:srgbClr val="000000"/>
                          </a:solidFill>
                          <a:effectLst/>
                          <a:latin typeface="Aptos" panose="020B0004020202020204" pitchFamily="34" charset="0"/>
                        </a:rPr>
                        <a:t>Pipeline Opportunities:</a:t>
                      </a:r>
                    </a:p>
                    <a:p>
                      <a:pPr marL="171450" marR="0" lvl="0" indent="-171450" algn="l" defTabSz="557190" rtl="0" eaLnBrk="1" fontAlgn="b"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Aptos" panose="020B0004020202020204" pitchFamily="34" charset="0"/>
                        </a:rPr>
                        <a:t>Omnicell </a:t>
                      </a:r>
                    </a:p>
                    <a:p>
                      <a:pPr marL="171450" marR="0" lvl="0" indent="-171450" algn="l" defTabSz="557190" rtl="0" eaLnBrk="1" fontAlgn="b"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dirty="0">
                          <a:solidFill>
                            <a:srgbClr val="000000"/>
                          </a:solidFill>
                          <a:effectLst/>
                          <a:latin typeface="Aptos" panose="020B0004020202020204" pitchFamily="34" charset="0"/>
                        </a:rPr>
                        <a:t>3rd Party Contract Rationalisation</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108275970"/>
                  </a:ext>
                </a:extLst>
              </a:tr>
            </a:tbl>
          </a:graphicData>
        </a:graphic>
      </p:graphicFrame>
      <p:graphicFrame>
        <p:nvGraphicFramePr>
          <p:cNvPr id="3" name="Table 2">
            <a:extLst>
              <a:ext uri="{FF2B5EF4-FFF2-40B4-BE49-F238E27FC236}">
                <a16:creationId xmlns:a16="http://schemas.microsoft.com/office/drawing/2014/main" id="{34E00605-C95D-4731-F9F1-6BA168279B9C}"/>
              </a:ext>
            </a:extLst>
          </p:cNvPr>
          <p:cNvGraphicFramePr>
            <a:graphicFrameLocks noGrp="1"/>
          </p:cNvGraphicFramePr>
          <p:nvPr>
            <p:extLst>
              <p:ext uri="{D42A27DB-BD31-4B8C-83A1-F6EECF244321}">
                <p14:modId xmlns:p14="http://schemas.microsoft.com/office/powerpoint/2010/main" val="294356656"/>
              </p:ext>
            </p:extLst>
          </p:nvPr>
        </p:nvGraphicFramePr>
        <p:xfrm>
          <a:off x="2291565" y="1378198"/>
          <a:ext cx="7233436" cy="340043"/>
        </p:xfrm>
        <a:graphic>
          <a:graphicData uri="http://schemas.openxmlformats.org/drawingml/2006/table">
            <a:tbl>
              <a:tblPr firstRow="1" bandRow="1">
                <a:tableStyleId>{5C22544A-7EE6-4342-B048-85BDC9FD1C3A}</a:tableStyleId>
              </a:tblPr>
              <a:tblGrid>
                <a:gridCol w="2039137">
                  <a:extLst>
                    <a:ext uri="{9D8B030D-6E8A-4147-A177-3AD203B41FA5}">
                      <a16:colId xmlns:a16="http://schemas.microsoft.com/office/drawing/2014/main" val="497689596"/>
                    </a:ext>
                  </a:extLst>
                </a:gridCol>
                <a:gridCol w="1724562">
                  <a:extLst>
                    <a:ext uri="{9D8B030D-6E8A-4147-A177-3AD203B41FA5}">
                      <a16:colId xmlns:a16="http://schemas.microsoft.com/office/drawing/2014/main" val="2871244918"/>
                    </a:ext>
                  </a:extLst>
                </a:gridCol>
                <a:gridCol w="3469737">
                  <a:extLst>
                    <a:ext uri="{9D8B030D-6E8A-4147-A177-3AD203B41FA5}">
                      <a16:colId xmlns:a16="http://schemas.microsoft.com/office/drawing/2014/main" val="3933898783"/>
                    </a:ext>
                  </a:extLst>
                </a:gridCol>
              </a:tblGrid>
              <a:tr h="340043">
                <a:tc>
                  <a:txBody>
                    <a:bodyPr/>
                    <a:lstStyle/>
                    <a:p>
                      <a:r>
                        <a:rPr lang="en-GB" sz="1200" b="1" dirty="0">
                          <a:solidFill>
                            <a:schemeClr val="bg1"/>
                          </a:solidFill>
                        </a:rPr>
                        <a:t>Financial Impact</a:t>
                      </a:r>
                    </a:p>
                  </a:txBody>
                  <a:tcPr marL="74295" marR="74295" marT="37148" marB="3714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tx1"/>
                          </a:solidFill>
                        </a:rPr>
                        <a:t>£4.59M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2433303347"/>
                  </a:ext>
                </a:extLst>
              </a:tr>
            </a:tbl>
          </a:graphicData>
        </a:graphic>
      </p:graphicFrame>
      <p:graphicFrame>
        <p:nvGraphicFramePr>
          <p:cNvPr id="4" name="Table 3">
            <a:extLst>
              <a:ext uri="{FF2B5EF4-FFF2-40B4-BE49-F238E27FC236}">
                <a16:creationId xmlns:a16="http://schemas.microsoft.com/office/drawing/2014/main" id="{0D72DBE4-8B52-5440-F350-65A1A6820A80}"/>
              </a:ext>
            </a:extLst>
          </p:cNvPr>
          <p:cNvGraphicFramePr>
            <a:graphicFrameLocks noGrp="1"/>
          </p:cNvGraphicFramePr>
          <p:nvPr>
            <p:extLst>
              <p:ext uri="{D42A27DB-BD31-4B8C-83A1-F6EECF244321}">
                <p14:modId xmlns:p14="http://schemas.microsoft.com/office/powerpoint/2010/main" val="635715437"/>
              </p:ext>
            </p:extLst>
          </p:nvPr>
        </p:nvGraphicFramePr>
        <p:xfrm>
          <a:off x="338762" y="4131023"/>
          <a:ext cx="3250599" cy="831167"/>
        </p:xfrm>
        <a:graphic>
          <a:graphicData uri="http://schemas.openxmlformats.org/drawingml/2006/table">
            <a:tbl>
              <a:tblPr firstRow="1" bandRow="1">
                <a:tableStyleId>{5C22544A-7EE6-4342-B048-85BDC9FD1C3A}</a:tableStyleId>
              </a:tblPr>
              <a:tblGrid>
                <a:gridCol w="407548">
                  <a:extLst>
                    <a:ext uri="{9D8B030D-6E8A-4147-A177-3AD203B41FA5}">
                      <a16:colId xmlns:a16="http://schemas.microsoft.com/office/drawing/2014/main" val="4235469295"/>
                    </a:ext>
                  </a:extLst>
                </a:gridCol>
                <a:gridCol w="2843051">
                  <a:extLst>
                    <a:ext uri="{9D8B030D-6E8A-4147-A177-3AD203B41FA5}">
                      <a16:colId xmlns:a16="http://schemas.microsoft.com/office/drawing/2014/main" val="2033698406"/>
                    </a:ext>
                  </a:extLst>
                </a:gridCol>
              </a:tblGrid>
              <a:tr h="263651">
                <a:tc gridSpan="2">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49740">
                <a:tc>
                  <a:txBody>
                    <a:bodyPr/>
                    <a:lstStyle/>
                    <a:p>
                      <a:pPr algn="ctr" fontAlgn="b">
                        <a:buNone/>
                      </a:pPr>
                      <a:r>
                        <a:rPr lang="en-GB" sz="500" b="0" i="0" u="none" strike="noStrike" dirty="0">
                          <a:solidFill>
                            <a:srgbClr val="000000"/>
                          </a:solidFill>
                          <a:effectLst/>
                          <a:latin typeface="Aptos" panose="020B0004020202020204" pitchFamily="34" charset="0"/>
                        </a:rPr>
                        <a:t>CIP_12</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200" b="1" i="0" u="none" strike="noStrike" dirty="0">
                          <a:solidFill>
                            <a:srgbClr val="000000"/>
                          </a:solidFill>
                          <a:effectLst/>
                          <a:latin typeface="Aptos" panose="020B0004020202020204" pitchFamily="34" charset="0"/>
                        </a:rPr>
                        <a:t>Drug Switches </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317776">
                <a:tc>
                  <a:txBody>
                    <a:bodyPr/>
                    <a:lstStyle/>
                    <a:p>
                      <a:pPr algn="ctr" fontAlgn="b">
                        <a:buNone/>
                      </a:pPr>
                      <a:r>
                        <a:rPr lang="en-GB" sz="500" b="0" i="0" u="none" strike="noStrike" dirty="0">
                          <a:solidFill>
                            <a:srgbClr val="000000"/>
                          </a:solidFill>
                          <a:effectLst/>
                          <a:latin typeface="Aptos" panose="020B0004020202020204" pitchFamily="34" charset="0"/>
                        </a:rPr>
                        <a:t>CIP_13</a:t>
                      </a:r>
                    </a:p>
                  </a:txBody>
                  <a:tcPr marL="29250" marR="29250" marT="29250" marB="2925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FB3E6"/>
                    </a:solidFill>
                  </a:tcPr>
                </a:tc>
                <a:tc>
                  <a:txBody>
                    <a:bodyPr/>
                    <a:lstStyle/>
                    <a:p>
                      <a:pPr algn="l" fontAlgn="b">
                        <a:buNone/>
                      </a:pPr>
                      <a:r>
                        <a:rPr lang="en-GB" sz="1200" b="1" i="0" u="none" strike="noStrike" dirty="0">
                          <a:solidFill>
                            <a:srgbClr val="000000"/>
                          </a:solidFill>
                          <a:effectLst/>
                          <a:latin typeface="Aptos" panose="020B0004020202020204" pitchFamily="34" charset="0"/>
                        </a:rPr>
                        <a:t>Primary Care medicines</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64910532"/>
                  </a:ext>
                </a:extLst>
              </a:tr>
            </a:tbl>
          </a:graphicData>
        </a:graphic>
      </p:graphicFrame>
      <p:sp>
        <p:nvSpPr>
          <p:cNvPr id="5" name="Title 11">
            <a:extLst>
              <a:ext uri="{FF2B5EF4-FFF2-40B4-BE49-F238E27FC236}">
                <a16:creationId xmlns:a16="http://schemas.microsoft.com/office/drawing/2014/main" id="{D75280FE-3E74-119E-FD25-F8B7547FAAC7}"/>
              </a:ext>
            </a:extLst>
          </p:cNvPr>
          <p:cNvSpPr txBox="1">
            <a:spLocks/>
          </p:cNvSpPr>
          <p:nvPr/>
        </p:nvSpPr>
        <p:spPr>
          <a:xfrm>
            <a:off x="299371" y="3894079"/>
            <a:ext cx="4501407" cy="311858"/>
          </a:xfrm>
          <a:prstGeom prst="rect">
            <a:avLst/>
          </a:prstGeom>
          <a:noFill/>
        </p:spPr>
        <p:txBody>
          <a:bodyPr vert="horz" wrap="square" lIns="60365" tIns="30183" rIns="60365" bIns="30183" rtlCol="0" anchor="ctr">
            <a:spAutoFit/>
          </a:bodyPr>
          <a:lstStyle>
            <a:lvl1pPr algn="l" defTabSz="685772" rtl="0" eaLnBrk="1" latinLnBrk="0" hangingPunct="1">
              <a:lnSpc>
                <a:spcPct val="90000"/>
              </a:lnSpc>
              <a:spcBef>
                <a:spcPct val="0"/>
              </a:spcBef>
              <a:buNone/>
              <a:defRPr sz="3300" kern="1200">
                <a:solidFill>
                  <a:schemeClr val="tx1"/>
                </a:solidFill>
                <a:latin typeface="+mj-lt"/>
                <a:ea typeface="+mj-ea"/>
                <a:cs typeface="+mj-cs"/>
              </a:defRPr>
            </a:lvl1pPr>
          </a:lstStyle>
          <a:p>
            <a:pPr defTabSz="452717" fontAlgn="base">
              <a:defRPr/>
            </a:pPr>
            <a:r>
              <a:rPr lang="en-GB" sz="1800" b="1" dirty="0">
                <a:solidFill>
                  <a:srgbClr val="834AAD"/>
                </a:solidFill>
                <a:latin typeface="Aptos Black"/>
                <a:ea typeface="+mn-ea"/>
                <a:cs typeface="+mn-cs"/>
              </a:rPr>
              <a:t>MEDICINES MANAGEMENT OVERVIEW</a:t>
            </a:r>
          </a:p>
        </p:txBody>
      </p:sp>
      <p:graphicFrame>
        <p:nvGraphicFramePr>
          <p:cNvPr id="14" name="Table 13">
            <a:extLst>
              <a:ext uri="{FF2B5EF4-FFF2-40B4-BE49-F238E27FC236}">
                <a16:creationId xmlns:a16="http://schemas.microsoft.com/office/drawing/2014/main" id="{22767439-6F8C-7C36-31AF-73F8A5821171}"/>
              </a:ext>
            </a:extLst>
          </p:cNvPr>
          <p:cNvGraphicFramePr>
            <a:graphicFrameLocks noGrp="1"/>
          </p:cNvGraphicFramePr>
          <p:nvPr>
            <p:extLst>
              <p:ext uri="{D42A27DB-BD31-4B8C-83A1-F6EECF244321}">
                <p14:modId xmlns:p14="http://schemas.microsoft.com/office/powerpoint/2010/main" val="841139245"/>
              </p:ext>
            </p:extLst>
          </p:nvPr>
        </p:nvGraphicFramePr>
        <p:xfrm>
          <a:off x="6296242" y="5990549"/>
          <a:ext cx="3289746" cy="426126"/>
        </p:xfrm>
        <a:graphic>
          <a:graphicData uri="http://schemas.openxmlformats.org/drawingml/2006/table">
            <a:tbl>
              <a:tblPr firstRow="1" bandRow="1">
                <a:tableStyleId>{5C22544A-7EE6-4342-B048-85BDC9FD1C3A}</a:tableStyleId>
              </a:tblPr>
              <a:tblGrid>
                <a:gridCol w="1248694">
                  <a:extLst>
                    <a:ext uri="{9D8B030D-6E8A-4147-A177-3AD203B41FA5}">
                      <a16:colId xmlns:a16="http://schemas.microsoft.com/office/drawing/2014/main" val="497689596"/>
                    </a:ext>
                  </a:extLst>
                </a:gridCol>
                <a:gridCol w="1066593">
                  <a:extLst>
                    <a:ext uri="{9D8B030D-6E8A-4147-A177-3AD203B41FA5}">
                      <a16:colId xmlns:a16="http://schemas.microsoft.com/office/drawing/2014/main" val="2871244918"/>
                    </a:ext>
                  </a:extLst>
                </a:gridCol>
                <a:gridCol w="974459">
                  <a:extLst>
                    <a:ext uri="{9D8B030D-6E8A-4147-A177-3AD203B41FA5}">
                      <a16:colId xmlns:a16="http://schemas.microsoft.com/office/drawing/2014/main" val="3933898783"/>
                    </a:ext>
                  </a:extLst>
                </a:gridCol>
              </a:tblGrid>
              <a:tr h="340043">
                <a:tc>
                  <a:txBody>
                    <a:bodyPr/>
                    <a:lstStyle/>
                    <a:p>
                      <a:r>
                        <a:rPr lang="en-GB" sz="1200" b="1" dirty="0">
                          <a:solidFill>
                            <a:schemeClr val="bg1"/>
                          </a:solidFill>
                        </a:rPr>
                        <a:t>Financial Impact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i="0" dirty="0">
                          <a:solidFill>
                            <a:schemeClr val="tx1"/>
                          </a:solidFill>
                        </a:rPr>
                        <a:t>£4.689M</a:t>
                      </a:r>
                      <a:endParaRPr lang="en-GB" sz="1200" i="0" dirty="0">
                        <a:solidFill>
                          <a:schemeClr val="tx1"/>
                        </a:solidFill>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extLst>
                  <a:ext uri="{0D108BD9-81ED-4DB2-BD59-A6C34878D82A}">
                    <a16:rowId xmlns:a16="http://schemas.microsoft.com/office/drawing/2014/main" val="1458318617"/>
                  </a:ext>
                </a:extLst>
              </a:tr>
            </a:tbl>
          </a:graphicData>
        </a:graphic>
      </p:graphicFrame>
      <p:sp>
        <p:nvSpPr>
          <p:cNvPr id="8" name="Title 11">
            <a:extLst>
              <a:ext uri="{FF2B5EF4-FFF2-40B4-BE49-F238E27FC236}">
                <a16:creationId xmlns:a16="http://schemas.microsoft.com/office/drawing/2014/main" id="{4282FF59-FA45-0CDA-5062-43CA3BE4B53F}"/>
              </a:ext>
            </a:extLst>
          </p:cNvPr>
          <p:cNvSpPr txBox="1">
            <a:spLocks/>
          </p:cNvSpPr>
          <p:nvPr/>
        </p:nvSpPr>
        <p:spPr>
          <a:xfrm>
            <a:off x="6268074" y="3925358"/>
            <a:ext cx="3031319" cy="561157"/>
          </a:xfrm>
          <a:prstGeom prst="rect">
            <a:avLst/>
          </a:prstGeom>
          <a:noFill/>
        </p:spPr>
        <p:txBody>
          <a:bodyPr vert="horz" wrap="square" lIns="60365" tIns="30183" rIns="60365" bIns="30183" rtlCol="0" anchor="ctr">
            <a:spAutoFit/>
          </a:bodyPr>
          <a:lstStyle>
            <a:lvl1pPr algn="l" defTabSz="685772" rtl="0" eaLnBrk="1" latinLnBrk="0" hangingPunct="1">
              <a:lnSpc>
                <a:spcPct val="90000"/>
              </a:lnSpc>
              <a:spcBef>
                <a:spcPct val="0"/>
              </a:spcBef>
              <a:buNone/>
              <a:defRPr sz="3300" kern="1200">
                <a:solidFill>
                  <a:schemeClr val="tx1"/>
                </a:solidFill>
                <a:latin typeface="+mj-lt"/>
                <a:ea typeface="+mj-ea"/>
                <a:cs typeface="+mj-cs"/>
              </a:defRPr>
            </a:lvl1pPr>
          </a:lstStyle>
          <a:p>
            <a:pPr defTabSz="452717" fontAlgn="base">
              <a:defRPr/>
            </a:pPr>
            <a:r>
              <a:rPr lang="en-GB" sz="1800" b="1" dirty="0">
                <a:solidFill>
                  <a:srgbClr val="834AAD"/>
                </a:solidFill>
                <a:latin typeface="Aptos Black"/>
                <a:ea typeface="+mn-ea"/>
                <a:cs typeface="+mn-cs"/>
              </a:rPr>
              <a:t>CROSS SYSTEM/ OTHER OVERVIEW</a:t>
            </a:r>
          </a:p>
        </p:txBody>
      </p:sp>
      <p:graphicFrame>
        <p:nvGraphicFramePr>
          <p:cNvPr id="13" name="Table 12">
            <a:extLst>
              <a:ext uri="{FF2B5EF4-FFF2-40B4-BE49-F238E27FC236}">
                <a16:creationId xmlns:a16="http://schemas.microsoft.com/office/drawing/2014/main" id="{1884AA56-6EB8-0270-1C78-6074ACF2D468}"/>
              </a:ext>
            </a:extLst>
          </p:cNvPr>
          <p:cNvGraphicFramePr>
            <a:graphicFrameLocks noGrp="1"/>
          </p:cNvGraphicFramePr>
          <p:nvPr>
            <p:extLst>
              <p:ext uri="{D42A27DB-BD31-4B8C-83A1-F6EECF244321}">
                <p14:modId xmlns:p14="http://schemas.microsoft.com/office/powerpoint/2010/main" val="2874438387"/>
              </p:ext>
            </p:extLst>
          </p:nvPr>
        </p:nvGraphicFramePr>
        <p:xfrm>
          <a:off x="6300566" y="4486515"/>
          <a:ext cx="3266672" cy="1413003"/>
        </p:xfrm>
        <a:graphic>
          <a:graphicData uri="http://schemas.openxmlformats.org/drawingml/2006/table">
            <a:tbl>
              <a:tblPr firstRow="1" bandRow="1">
                <a:tableStyleId>{5C22544A-7EE6-4342-B048-85BDC9FD1C3A}</a:tableStyleId>
              </a:tblPr>
              <a:tblGrid>
                <a:gridCol w="414747">
                  <a:extLst>
                    <a:ext uri="{9D8B030D-6E8A-4147-A177-3AD203B41FA5}">
                      <a16:colId xmlns:a16="http://schemas.microsoft.com/office/drawing/2014/main" val="4021240767"/>
                    </a:ext>
                  </a:extLst>
                </a:gridCol>
                <a:gridCol w="2851925">
                  <a:extLst>
                    <a:ext uri="{9D8B030D-6E8A-4147-A177-3AD203B41FA5}">
                      <a16:colId xmlns:a16="http://schemas.microsoft.com/office/drawing/2014/main" val="2033698406"/>
                    </a:ext>
                  </a:extLst>
                </a:gridCol>
              </a:tblGrid>
              <a:tr h="303418">
                <a:tc gridSpan="2">
                  <a:txBody>
                    <a:bodyPr/>
                    <a:lstStyle/>
                    <a:p>
                      <a:r>
                        <a:rPr lang="en-GB" sz="1200" dirty="0"/>
                        <a:t>Key Schemes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hMerge="1">
                  <a:txBody>
                    <a:bodyPr/>
                    <a:lstStyle/>
                    <a:p>
                      <a:endParaRPr dirty="0"/>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009249460"/>
                  </a:ext>
                </a:extLst>
              </a:tr>
              <a:tr h="292480">
                <a:tc>
                  <a:txBody>
                    <a:bodyPr/>
                    <a:lstStyle/>
                    <a:p>
                      <a:pPr marL="0" marR="0" lvl="0" indent="0" algn="ctr" defTabSz="557190" rtl="0" eaLnBrk="1" fontAlgn="b" latinLnBrk="0" hangingPunct="1">
                        <a:lnSpc>
                          <a:spcPct val="100000"/>
                        </a:lnSpc>
                        <a:spcBef>
                          <a:spcPts val="0"/>
                        </a:spcBef>
                        <a:spcAft>
                          <a:spcPts val="0"/>
                        </a:spcAft>
                        <a:buClrTx/>
                        <a:buSzTx/>
                        <a:buFontTx/>
                        <a:buNone/>
                        <a:tabLst/>
                        <a:defRPr/>
                      </a:pPr>
                      <a:r>
                        <a:rPr lang="en-GB" sz="500" b="0" i="0" u="none" strike="noStrike" dirty="0">
                          <a:solidFill>
                            <a:srgbClr val="000000"/>
                          </a:solidFill>
                          <a:effectLst/>
                          <a:latin typeface="Aptos" panose="020B0004020202020204" pitchFamily="34" charset="0"/>
                        </a:rPr>
                        <a:t>CIP_34</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1E5F5"/>
                    </a:solidFill>
                  </a:tcPr>
                </a:tc>
                <a:tc>
                  <a:txBody>
                    <a:bodyPr/>
                    <a:lstStyle/>
                    <a:p>
                      <a:pPr marL="0" marR="0" lvl="0" indent="0" algn="l" defTabSz="557190" rtl="0" eaLnBrk="1" fontAlgn="b"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Aptos" panose="020B0004020202020204" pitchFamily="34" charset="0"/>
                        </a:rPr>
                        <a:t>General /Housekeeping</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686979361"/>
                  </a:ext>
                </a:extLst>
              </a:tr>
              <a:tr h="524625">
                <a:tc>
                  <a:txBody>
                    <a:bodyPr/>
                    <a:lstStyle/>
                    <a:p>
                      <a:pPr marL="171450" indent="-171450" algn="l" fontAlgn="b">
                        <a:buFont typeface="Arial" panose="020B0604020202020204" pitchFamily="34" charset="0"/>
                        <a:buChar char="•"/>
                      </a:pPr>
                      <a:endParaRPr lang="en-GB" sz="900" b="0" i="1" u="none" strike="noStrike" dirty="0">
                        <a:solidFill>
                          <a:srgbClr val="000000"/>
                        </a:solidFill>
                        <a:effectLst/>
                        <a:latin typeface="Aptos" panose="020B0004020202020204" pitchFamily="34" charset="0"/>
                      </a:endParaRP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algn="l" fontAlgn="b">
                        <a:buNone/>
                      </a:pPr>
                      <a:r>
                        <a:rPr lang="en-GB" sz="1200" b="0" i="1" u="none" strike="noStrike" dirty="0">
                          <a:solidFill>
                            <a:srgbClr val="000000"/>
                          </a:solidFill>
                          <a:effectLst/>
                          <a:latin typeface="Aptos" panose="020B0004020202020204" pitchFamily="34" charset="0"/>
                        </a:rPr>
                        <a:t>Pipeline Opportunities:</a:t>
                      </a:r>
                    </a:p>
                    <a:p>
                      <a:pPr marL="171450" indent="-171450" algn="l" fontAlgn="b">
                        <a:buFont typeface="Arial" panose="020B0604020202020204" pitchFamily="34" charset="0"/>
                        <a:buChar char="•"/>
                      </a:pPr>
                      <a:r>
                        <a:rPr lang="en-GB" sz="1200" b="0" i="1" u="none" strike="noStrike" dirty="0">
                          <a:solidFill>
                            <a:srgbClr val="000000"/>
                          </a:solidFill>
                          <a:effectLst/>
                          <a:latin typeface="Aptos" panose="020B0004020202020204" pitchFamily="34" charset="0"/>
                        </a:rPr>
                        <a:t>LTA Commissioning</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64910532"/>
                  </a:ext>
                </a:extLst>
              </a:tr>
              <a:tr h="292480">
                <a:tc>
                  <a:txBody>
                    <a:bodyPr/>
                    <a:lstStyle/>
                    <a:p>
                      <a:pPr marL="0" indent="0" algn="l" fontAlgn="b">
                        <a:buFont typeface="Arial" panose="020B0604020202020204" pitchFamily="34" charset="0"/>
                        <a:buNone/>
                      </a:pPr>
                      <a:endParaRPr lang="en-GB" sz="900" b="0" i="0" u="none" strike="noStrike" dirty="0">
                        <a:solidFill>
                          <a:srgbClr val="000000"/>
                        </a:solidFill>
                        <a:effectLst/>
                        <a:latin typeface="Aptos" panose="020B0004020202020204" pitchFamily="34" charset="0"/>
                      </a:endParaRP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tc>
                  <a:txBody>
                    <a:bodyPr/>
                    <a:lstStyle/>
                    <a:p>
                      <a:pPr marL="0" indent="0" algn="l" fontAlgn="b">
                        <a:buFont typeface="Arial" panose="020B0604020202020204" pitchFamily="34" charset="0"/>
                        <a:buNone/>
                      </a:pPr>
                      <a:r>
                        <a:rPr lang="en-GB" sz="1200" b="0" i="0" u="none" strike="noStrike" dirty="0">
                          <a:solidFill>
                            <a:srgbClr val="000000"/>
                          </a:solidFill>
                          <a:effectLst/>
                          <a:latin typeface="Aptos" panose="020B0004020202020204" pitchFamily="34" charset="0"/>
                        </a:rPr>
                        <a:t>Rehab Framework</a:t>
                      </a:r>
                    </a:p>
                  </a:txBody>
                  <a:tcPr marL="23766" marR="23766" marT="23766" marB="2376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386844791"/>
                  </a:ext>
                </a:extLst>
              </a:tr>
            </a:tbl>
          </a:graphicData>
        </a:graphic>
      </p:graphicFrame>
      <p:graphicFrame>
        <p:nvGraphicFramePr>
          <p:cNvPr id="15" name="Table 14">
            <a:extLst>
              <a:ext uri="{FF2B5EF4-FFF2-40B4-BE49-F238E27FC236}">
                <a16:creationId xmlns:a16="http://schemas.microsoft.com/office/drawing/2014/main" id="{9A9BE606-5D5D-9A26-463C-8DD750F37F0A}"/>
              </a:ext>
            </a:extLst>
          </p:cNvPr>
          <p:cNvGraphicFramePr>
            <a:graphicFrameLocks noGrp="1"/>
          </p:cNvGraphicFramePr>
          <p:nvPr>
            <p:extLst>
              <p:ext uri="{D42A27DB-BD31-4B8C-83A1-F6EECF244321}">
                <p14:modId xmlns:p14="http://schemas.microsoft.com/office/powerpoint/2010/main" val="2825373165"/>
              </p:ext>
            </p:extLst>
          </p:nvPr>
        </p:nvGraphicFramePr>
        <p:xfrm>
          <a:off x="3589361" y="4151406"/>
          <a:ext cx="2473044" cy="810784"/>
        </p:xfrm>
        <a:graphic>
          <a:graphicData uri="http://schemas.openxmlformats.org/drawingml/2006/table">
            <a:tbl>
              <a:tblPr firstRow="1" bandRow="1">
                <a:tableStyleId>{5C22544A-7EE6-4342-B048-85BDC9FD1C3A}</a:tableStyleId>
              </a:tblPr>
              <a:tblGrid>
                <a:gridCol w="1339872">
                  <a:extLst>
                    <a:ext uri="{9D8B030D-6E8A-4147-A177-3AD203B41FA5}">
                      <a16:colId xmlns:a16="http://schemas.microsoft.com/office/drawing/2014/main" val="497689596"/>
                    </a:ext>
                  </a:extLst>
                </a:gridCol>
                <a:gridCol w="1133172">
                  <a:extLst>
                    <a:ext uri="{9D8B030D-6E8A-4147-A177-3AD203B41FA5}">
                      <a16:colId xmlns:a16="http://schemas.microsoft.com/office/drawing/2014/main" val="2871244918"/>
                    </a:ext>
                  </a:extLst>
                </a:gridCol>
              </a:tblGrid>
              <a:tr h="304217">
                <a:tc>
                  <a:txBody>
                    <a:bodyPr/>
                    <a:lstStyle/>
                    <a:p>
                      <a:r>
                        <a:rPr lang="en-GB" sz="1200" b="1" dirty="0">
                          <a:solidFill>
                            <a:schemeClr val="bg1"/>
                          </a:solidFill>
                        </a:rPr>
                        <a:t>Financial Impact</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b="1" dirty="0">
                          <a:solidFill>
                            <a:schemeClr val="bg1"/>
                          </a:solidFill>
                        </a:rPr>
                        <a:t>FYE savings</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458318617"/>
                  </a:ext>
                </a:extLst>
              </a:tr>
              <a:tr h="506567">
                <a:tc gridSpan="2">
                  <a:txBody>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lang="en-GB" sz="1200" b="1" i="0" dirty="0">
                          <a:solidFill>
                            <a:schemeClr val="tx1"/>
                          </a:solidFill>
                        </a:rPr>
                        <a:t>£3.25M</a:t>
                      </a: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CD2D8"/>
                    </a:solidFill>
                  </a:tcPr>
                </a:tc>
                <a:tc hMerge="1">
                  <a:txBody>
                    <a:bodyPr/>
                    <a:lstStyle/>
                    <a:p>
                      <a:endParaRPr lang="en-GB" sz="1200" b="1" dirty="0">
                        <a:solidFill>
                          <a:schemeClr val="bg1"/>
                        </a:solidFill>
                      </a:endParaRPr>
                    </a:p>
                  </a:txBody>
                  <a:tcPr marL="60365" marR="60365" marT="30183" marB="30183"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3090228829"/>
                  </a:ext>
                </a:extLst>
              </a:tr>
            </a:tbl>
          </a:graphicData>
        </a:graphic>
      </p:graphicFrame>
      <p:sp>
        <p:nvSpPr>
          <p:cNvPr id="16" name="TextBox 15">
            <a:extLst>
              <a:ext uri="{FF2B5EF4-FFF2-40B4-BE49-F238E27FC236}">
                <a16:creationId xmlns:a16="http://schemas.microsoft.com/office/drawing/2014/main" id="{931AC35A-AD59-7344-2C02-99C75B750789}"/>
              </a:ext>
            </a:extLst>
          </p:cNvPr>
          <p:cNvSpPr txBox="1"/>
          <p:nvPr/>
        </p:nvSpPr>
        <p:spPr>
          <a:xfrm>
            <a:off x="307976" y="735638"/>
            <a:ext cx="9217024" cy="646331"/>
          </a:xfrm>
          <a:prstGeom prst="rect">
            <a:avLst/>
          </a:prstGeom>
          <a:noFill/>
        </p:spPr>
        <p:txBody>
          <a:bodyPr wrap="square" rtlCol="0">
            <a:spAutoFit/>
          </a:bodyPr>
          <a:lstStyle/>
          <a:p>
            <a:r>
              <a:rPr lang="en-GB" sz="1200" dirty="0"/>
              <a:t>This programme will ensure we maximise our non pay expenditure, improving efficiencies in the way we work to deliver the best value possible. This includes the implementation of clinically endorsed and mandated products and taking forward plans for estates rationalisation.</a:t>
            </a:r>
          </a:p>
        </p:txBody>
      </p:sp>
      <p:graphicFrame>
        <p:nvGraphicFramePr>
          <p:cNvPr id="17" name="Table 16">
            <a:extLst>
              <a:ext uri="{FF2B5EF4-FFF2-40B4-BE49-F238E27FC236}">
                <a16:creationId xmlns:a16="http://schemas.microsoft.com/office/drawing/2014/main" id="{3CD196EE-773A-51E6-31AB-A1EF84C2CDA8}"/>
              </a:ext>
            </a:extLst>
          </p:cNvPr>
          <p:cNvGraphicFramePr>
            <a:graphicFrameLocks noGrp="1"/>
          </p:cNvGraphicFramePr>
          <p:nvPr>
            <p:extLst>
              <p:ext uri="{D42A27DB-BD31-4B8C-83A1-F6EECF244321}">
                <p14:modId xmlns:p14="http://schemas.microsoft.com/office/powerpoint/2010/main" val="866765826"/>
              </p:ext>
            </p:extLst>
          </p:nvPr>
        </p:nvGraphicFramePr>
        <p:xfrm>
          <a:off x="2291565" y="1749465"/>
          <a:ext cx="7233435" cy="2121159"/>
        </p:xfrm>
        <a:graphic>
          <a:graphicData uri="http://schemas.openxmlformats.org/drawingml/2006/table">
            <a:tbl>
              <a:tblPr firstRow="1" bandRow="1">
                <a:tableStyleId>{5C22544A-7EE6-4342-B048-85BDC9FD1C3A}</a:tableStyleId>
              </a:tblPr>
              <a:tblGrid>
                <a:gridCol w="2307731">
                  <a:extLst>
                    <a:ext uri="{9D8B030D-6E8A-4147-A177-3AD203B41FA5}">
                      <a16:colId xmlns:a16="http://schemas.microsoft.com/office/drawing/2014/main" val="2033698406"/>
                    </a:ext>
                  </a:extLst>
                </a:gridCol>
                <a:gridCol w="4925704">
                  <a:extLst>
                    <a:ext uri="{9D8B030D-6E8A-4147-A177-3AD203B41FA5}">
                      <a16:colId xmlns:a16="http://schemas.microsoft.com/office/drawing/2014/main" val="2088640319"/>
                    </a:ext>
                  </a:extLst>
                </a:gridCol>
              </a:tblGrid>
              <a:tr h="252250">
                <a:tc>
                  <a:txBody>
                    <a:bodyPr/>
                    <a:lstStyle/>
                    <a:p>
                      <a:r>
                        <a:rPr lang="en-GB" sz="1200" b="1" dirty="0">
                          <a:solidFill>
                            <a:schemeClr val="bg1"/>
                          </a:solidFill>
                        </a:rPr>
                        <a:t>Risks </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128357">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Significant inflationary pressure in some commodity areas</a:t>
                      </a:r>
                      <a:endParaRPr lang="en-GB" sz="44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kern="1200" dirty="0">
                          <a:solidFill>
                            <a:schemeClr val="dk1"/>
                          </a:solidFill>
                          <a:effectLst/>
                          <a:latin typeface="+mn-lt"/>
                          <a:ea typeface="+mn-ea"/>
                          <a:cs typeface="+mn-cs"/>
                        </a:rPr>
                        <a:t>Work closely with suppliers to manage cost pressures</a:t>
                      </a:r>
                      <a:endParaRPr lang="en-GB" sz="24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8068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Clinical resistance to change and quality risk in product switches</a:t>
                      </a:r>
                      <a:endParaRPr lang="en-GB" sz="44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Ensure that we continue to engage with stakeholders, with early involvement relating to all procurement decisions.</a:t>
                      </a:r>
                    </a:p>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Escalate any non-acceptance of change where a valid procurement process has been completed. </a:t>
                      </a:r>
                    </a:p>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Any product change must be in line with robust certification, testing and trials where appropriate</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78509951"/>
                  </a:ext>
                </a:extLst>
              </a:tr>
              <a:tr h="405869">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Delays in sales and lease expiry may limit financial savings</a:t>
                      </a:r>
                      <a:endParaRPr lang="en-GB" sz="44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Prioritise highest savings areas first and early termination cost impact.</a:t>
                      </a:r>
                    </a:p>
                    <a:p>
                      <a:pPr marL="171450" indent="-171450" rtl="0" fontAlgn="base">
                        <a:buFont typeface="Arial" panose="020B0604020202020204" pitchFamily="34" charset="0"/>
                        <a:buChar char="•"/>
                      </a:pPr>
                      <a:r>
                        <a:rPr lang="en-GB" sz="1200" b="0" i="0" kern="1200" dirty="0">
                          <a:solidFill>
                            <a:schemeClr val="dk1"/>
                          </a:solidFill>
                          <a:effectLst/>
                          <a:latin typeface="+mn-lt"/>
                          <a:ea typeface="+mn-ea"/>
                          <a:cs typeface="+mn-cs"/>
                        </a:rPr>
                        <a:t>Ongoing engagement with NWSSP Land &amp; Property Teams</a:t>
                      </a: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05236554"/>
                  </a:ext>
                </a:extLst>
              </a:tr>
            </a:tbl>
          </a:graphicData>
        </a:graphic>
      </p:graphicFrame>
      <p:graphicFrame>
        <p:nvGraphicFramePr>
          <p:cNvPr id="18" name="Table 17">
            <a:extLst>
              <a:ext uri="{FF2B5EF4-FFF2-40B4-BE49-F238E27FC236}">
                <a16:creationId xmlns:a16="http://schemas.microsoft.com/office/drawing/2014/main" id="{88993252-164F-5DF4-673F-8FC2AD25C42F}"/>
              </a:ext>
            </a:extLst>
          </p:cNvPr>
          <p:cNvGraphicFramePr>
            <a:graphicFrameLocks noGrp="1"/>
          </p:cNvGraphicFramePr>
          <p:nvPr>
            <p:extLst>
              <p:ext uri="{D42A27DB-BD31-4B8C-83A1-F6EECF244321}">
                <p14:modId xmlns:p14="http://schemas.microsoft.com/office/powerpoint/2010/main" val="3734713057"/>
              </p:ext>
            </p:extLst>
          </p:nvPr>
        </p:nvGraphicFramePr>
        <p:xfrm>
          <a:off x="338762" y="4976343"/>
          <a:ext cx="5723643" cy="1532410"/>
        </p:xfrm>
        <a:graphic>
          <a:graphicData uri="http://schemas.openxmlformats.org/drawingml/2006/table">
            <a:tbl>
              <a:tblPr firstRow="1" bandRow="1">
                <a:tableStyleId>{5C22544A-7EE6-4342-B048-85BDC9FD1C3A}</a:tableStyleId>
              </a:tblPr>
              <a:tblGrid>
                <a:gridCol w="3261523">
                  <a:extLst>
                    <a:ext uri="{9D8B030D-6E8A-4147-A177-3AD203B41FA5}">
                      <a16:colId xmlns:a16="http://schemas.microsoft.com/office/drawing/2014/main" val="2033698406"/>
                    </a:ext>
                  </a:extLst>
                </a:gridCol>
                <a:gridCol w="2462120">
                  <a:extLst>
                    <a:ext uri="{9D8B030D-6E8A-4147-A177-3AD203B41FA5}">
                      <a16:colId xmlns:a16="http://schemas.microsoft.com/office/drawing/2014/main" val="2088640319"/>
                    </a:ext>
                  </a:extLst>
                </a:gridCol>
              </a:tblGrid>
              <a:tr h="252250">
                <a:tc>
                  <a:txBody>
                    <a:bodyPr/>
                    <a:lstStyle/>
                    <a:p>
                      <a:r>
                        <a:rPr lang="en-GB" sz="1200" b="1" dirty="0">
                          <a:solidFill>
                            <a:schemeClr val="bg1"/>
                          </a:solidFill>
                        </a:rPr>
                        <a:t>Risks </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tc>
                  <a:txBody>
                    <a:bodyPr/>
                    <a:lstStyle/>
                    <a:p>
                      <a:r>
                        <a:rPr lang="en-GB" sz="1200" i="0" dirty="0">
                          <a:solidFill>
                            <a:schemeClr val="bg1"/>
                          </a:solidFill>
                        </a:rPr>
                        <a:t>Mitigations</a:t>
                      </a:r>
                    </a:p>
                  </a:txBody>
                  <a:tcPr marL="60365" marR="60365" marT="30183" marB="30183">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764910532"/>
                  </a:ext>
                </a:extLst>
              </a:tr>
              <a:tr h="128357">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Considerable pharmacy and pharmacy homecare team input is required to drive the biosimilar switch programme</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kern="1200" dirty="0">
                          <a:solidFill>
                            <a:schemeClr val="dk1"/>
                          </a:solidFill>
                          <a:effectLst/>
                          <a:latin typeface="+mn-lt"/>
                          <a:ea typeface="+mn-ea"/>
                          <a:cs typeface="+mn-cs"/>
                        </a:rPr>
                        <a:t>Prioritisation of resource directed to supporting drug switching /financial saving opportunities</a:t>
                      </a:r>
                      <a:endParaRPr lang="en-GB" sz="12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9342364"/>
                  </a:ext>
                </a:extLst>
              </a:tr>
              <a:tr h="80683">
                <a:tc>
                  <a:txBody>
                    <a:bodyPr/>
                    <a:lstStyle/>
                    <a:p>
                      <a:pPr marL="0" marR="0" lvl="0" indent="0" algn="l" defTabSz="685772" rtl="0" eaLnBrk="1" fontAlgn="auto" latinLnBrk="0" hangingPunct="1">
                        <a:lnSpc>
                          <a:spcPct val="100000"/>
                        </a:lnSpc>
                        <a:spcBef>
                          <a:spcPts val="0"/>
                        </a:spcBef>
                        <a:spcAft>
                          <a:spcPts val="0"/>
                        </a:spcAft>
                        <a:buClrTx/>
                        <a:buSzTx/>
                        <a:buFont typeface="Arial"/>
                        <a:buNone/>
                        <a:tabLst/>
                        <a:defRPr/>
                      </a:pPr>
                      <a:r>
                        <a:rPr lang="en-GB" sz="1200" kern="1200" dirty="0">
                          <a:solidFill>
                            <a:schemeClr val="dk1"/>
                          </a:solidFill>
                          <a:effectLst/>
                          <a:latin typeface="+mn-lt"/>
                          <a:ea typeface="+mn-ea"/>
                          <a:cs typeface="+mn-cs"/>
                        </a:rPr>
                        <a:t>All Wales Value and Sustainability Medicines Management indicators are currently under review, and new recommendations are expected to be issued covering 2026/27.</a:t>
                      </a:r>
                      <a:endParaRPr lang="en-GB" sz="1200" b="0" i="0" u="none" strike="noStrike" kern="100" noProof="0" dirty="0">
                        <a:solidFill>
                          <a:schemeClr val="tx1"/>
                        </a:solidFill>
                        <a:effectLst/>
                        <a:latin typeface="+mn-lt"/>
                        <a:ea typeface="Aptos" panose="020B0004020202020204" pitchFamily="34" charset="0"/>
                        <a:cs typeface="Times New Roman"/>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171450" indent="-171450" rtl="0" fontAlgn="base">
                        <a:buFont typeface="Arial" panose="020B0604020202020204" pitchFamily="34" charset="0"/>
                        <a:buChar char="•"/>
                      </a:pPr>
                      <a:r>
                        <a:rPr lang="en-GB" sz="1200" kern="1200" dirty="0">
                          <a:solidFill>
                            <a:schemeClr val="dk1"/>
                          </a:solidFill>
                          <a:effectLst/>
                          <a:latin typeface="+mn-lt"/>
                          <a:ea typeface="+mn-ea"/>
                          <a:cs typeface="+mn-cs"/>
                        </a:rPr>
                        <a:t>Ongoing engagement with national forums and reflect in programme of work once recommendations available</a:t>
                      </a:r>
                      <a:endParaRPr lang="en-GB" sz="1200" b="0" i="0" kern="1200" dirty="0">
                        <a:solidFill>
                          <a:schemeClr val="dk1"/>
                        </a:solidFill>
                        <a:effectLst/>
                        <a:latin typeface="+mn-lt"/>
                        <a:ea typeface="+mn-ea"/>
                        <a:cs typeface="+mn-cs"/>
                      </a:endParaRPr>
                    </a:p>
                  </a:txBody>
                  <a:tcPr marL="45273" marR="45273"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78509951"/>
                  </a:ext>
                </a:extLst>
              </a:tr>
            </a:tbl>
          </a:graphicData>
        </a:graphic>
      </p:graphicFrame>
      <p:sp>
        <p:nvSpPr>
          <p:cNvPr id="9" name="Slide Number Placeholder 3">
            <a:extLst>
              <a:ext uri="{FF2B5EF4-FFF2-40B4-BE49-F238E27FC236}">
                <a16:creationId xmlns:a16="http://schemas.microsoft.com/office/drawing/2014/main" id="{9C671002-0B5C-81AD-F323-5F61E5277B1A}"/>
              </a:ext>
            </a:extLst>
          </p:cNvPr>
          <p:cNvSpPr>
            <a:spLocks noGrp="1"/>
          </p:cNvSpPr>
          <p:nvPr>
            <p:ph type="sldNum" sz="quarter" idx="12"/>
          </p:nvPr>
        </p:nvSpPr>
        <p:spPr>
          <a:xfrm>
            <a:off x="6996113" y="6356353"/>
            <a:ext cx="2228850" cy="365125"/>
          </a:xfrm>
        </p:spPr>
        <p:txBody>
          <a:bodyPr/>
          <a:lstStyle/>
          <a:p>
            <a:r>
              <a:rPr lang="en-GB" sz="900" dirty="0">
                <a:solidFill>
                  <a:srgbClr val="767676"/>
                </a:solidFill>
              </a:rPr>
              <a:t>44</a:t>
            </a:r>
          </a:p>
        </p:txBody>
      </p:sp>
    </p:spTree>
    <p:extLst>
      <p:ext uri="{BB962C8B-B14F-4D97-AF65-F5344CB8AC3E}">
        <p14:creationId xmlns:p14="http://schemas.microsoft.com/office/powerpoint/2010/main" val="1239833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89A710-54A2-97DB-318F-F1C977D98231}"/>
              </a:ext>
            </a:extLst>
          </p:cNvPr>
          <p:cNvPicPr>
            <a:picLocks noChangeAspect="1"/>
          </p:cNvPicPr>
          <p:nvPr/>
        </p:nvPicPr>
        <p:blipFill>
          <a:blip r:embed="rId3">
            <a:alphaModFix amt="20000"/>
            <a:lum bright="40000" contrast="-40000"/>
          </a:blip>
          <a:srcRect l="39228" t="58256" r="-2"/>
          <a:stretch/>
        </p:blipFill>
        <p:spPr>
          <a:xfrm rot="10800000">
            <a:off x="4406052" y="3773945"/>
            <a:ext cx="5499948" cy="3084055"/>
          </a:xfrm>
          <a:prstGeom prst="rect">
            <a:avLst/>
          </a:prstGeom>
        </p:spPr>
      </p:pic>
      <p:sp>
        <p:nvSpPr>
          <p:cNvPr id="4" name="Slide Number Placeholder 3">
            <a:extLst>
              <a:ext uri="{FF2B5EF4-FFF2-40B4-BE49-F238E27FC236}">
                <a16:creationId xmlns:a16="http://schemas.microsoft.com/office/drawing/2014/main" id="{73899ECD-BBF2-D0F2-DC53-336C9B39F407}"/>
              </a:ext>
            </a:extLst>
          </p:cNvPr>
          <p:cNvSpPr>
            <a:spLocks noGrp="1"/>
          </p:cNvSpPr>
          <p:nvPr>
            <p:ph type="sldNum" sz="quarter" idx="12"/>
          </p:nvPr>
        </p:nvSpPr>
        <p:spPr/>
        <p:txBody>
          <a:bodyPr/>
          <a:lstStyle/>
          <a:p>
            <a:pPr defTabSz="371475"/>
            <a:r>
              <a:rPr lang="en-GB">
                <a:solidFill>
                  <a:prstClr val="black">
                    <a:tint val="82000"/>
                  </a:prstClr>
                </a:solidFill>
                <a:latin typeface="Aptos" panose="02110004020202020204"/>
              </a:rPr>
              <a:t>11</a:t>
            </a:r>
            <a:endParaRPr lang="en-US">
              <a:solidFill>
                <a:prstClr val="black">
                  <a:tint val="82000"/>
                </a:prstClr>
              </a:solidFill>
              <a:latin typeface="Aptos" panose="02110004020202020204"/>
            </a:endParaRPr>
          </a:p>
        </p:txBody>
      </p:sp>
      <p:sp>
        <p:nvSpPr>
          <p:cNvPr id="10" name="TextBox 9">
            <a:extLst>
              <a:ext uri="{FF2B5EF4-FFF2-40B4-BE49-F238E27FC236}">
                <a16:creationId xmlns:a16="http://schemas.microsoft.com/office/drawing/2014/main" id="{B801D471-1382-760A-2BA2-A66773AF37F8}"/>
              </a:ext>
            </a:extLst>
          </p:cNvPr>
          <p:cNvSpPr txBox="1"/>
          <p:nvPr/>
        </p:nvSpPr>
        <p:spPr>
          <a:xfrm>
            <a:off x="344488" y="4385095"/>
            <a:ext cx="5960783" cy="2123658"/>
          </a:xfrm>
          <a:prstGeom prst="rect">
            <a:avLst/>
          </a:prstGeom>
          <a:solidFill>
            <a:srgbClr val="FDEFE7"/>
          </a:solidFill>
        </p:spPr>
        <p:txBody>
          <a:bodyPr wrap="square">
            <a:spAutoFit/>
          </a:bodyPr>
          <a:lstStyle/>
          <a:p>
            <a:pPr defTabSz="371475">
              <a:defRPr/>
            </a:pPr>
            <a:r>
              <a:rPr lang="en-GB" sz="1200" b="1" dirty="0">
                <a:solidFill>
                  <a:srgbClr val="FFC000"/>
                </a:solidFill>
                <a:ea typeface="Calibri"/>
                <a:cs typeface="Calibri"/>
              </a:rPr>
              <a:t>The Health Board is a great place to work where staff feel valued and work together towards a common goal</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established Speaking Up Safely Working group, including Trade Union representation to support collective delivery of actions.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launched LEAD behaviour-based multi-disciplinary leadership development programme in September 2025 with foundations of Quality Improvement built in. Within a month of launching 124 applications had been received and the Learning Lab was  launched to support all leaders access resources and learning they need digitally in real-time, complimenting the existing Brilliant Basics platform.</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Our occupational health and wellbeing service offers a broad range of early intervention/prevention support for both mental and physical health. </a:t>
            </a:r>
          </a:p>
        </p:txBody>
      </p:sp>
      <p:sp>
        <p:nvSpPr>
          <p:cNvPr id="2" name="TextBox 1">
            <a:extLst>
              <a:ext uri="{FF2B5EF4-FFF2-40B4-BE49-F238E27FC236}">
                <a16:creationId xmlns:a16="http://schemas.microsoft.com/office/drawing/2014/main" id="{7935A616-94E7-DF9F-EF35-DA54881F4C52}"/>
              </a:ext>
            </a:extLst>
          </p:cNvPr>
          <p:cNvSpPr txBox="1"/>
          <p:nvPr/>
        </p:nvSpPr>
        <p:spPr>
          <a:xfrm>
            <a:off x="344489" y="382012"/>
            <a:ext cx="5960784" cy="3970318"/>
          </a:xfrm>
          <a:prstGeom prst="rect">
            <a:avLst/>
          </a:prstGeom>
          <a:solidFill>
            <a:srgbClr val="F7E1F4"/>
          </a:solidFill>
        </p:spPr>
        <p:txBody>
          <a:bodyPr wrap="square">
            <a:spAutoFit/>
          </a:bodyPr>
          <a:lstStyle/>
          <a:p>
            <a:pPr defTabSz="742918">
              <a:defRPr/>
            </a:pPr>
            <a:r>
              <a:rPr lang="en-GB" sz="1200" b="1" dirty="0">
                <a:solidFill>
                  <a:srgbClr val="9E4ECA"/>
                </a:solidFill>
                <a:ea typeface="Calibri" panose="020F0502020204030204" pitchFamily="34" charset="0"/>
                <a:cs typeface="Calibri" panose="020F0502020204030204" pitchFamily="34" charset="0"/>
              </a:rPr>
              <a:t>Care is delivered in safe and appropriate settings supported by innovative digital solutions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We’re proud to be the only health board in Wales with Patient Portal integration through the NHS Wales app:	</a:t>
            </a:r>
          </a:p>
          <a:p>
            <a:pPr marL="288000" lvl="1" indent="-171450" defTabSz="371475">
              <a:buFont typeface="Arial" panose="020B0604020202020204" pitchFamily="34" charset="0"/>
              <a:buChar char="•"/>
              <a:defRPr/>
            </a:pPr>
            <a:r>
              <a:rPr lang="en-GB" sz="1200" dirty="0">
                <a:solidFill>
                  <a:prstClr val="black"/>
                </a:solidFill>
                <a:latin typeface="Aptos" panose="02110004020202020204"/>
              </a:rPr>
              <a:t>71,000 residents registered on NHS Wales App </a:t>
            </a:r>
          </a:p>
          <a:p>
            <a:pPr marL="288000" lvl="1" indent="-171450" defTabSz="371475">
              <a:buFont typeface="Arial" panose="020B0604020202020204" pitchFamily="34" charset="0"/>
              <a:buChar char="•"/>
              <a:defRPr/>
            </a:pPr>
            <a:r>
              <a:rPr lang="en-GB" sz="1200" dirty="0">
                <a:solidFill>
                  <a:prstClr val="black"/>
                </a:solidFill>
                <a:latin typeface="Aptos" panose="02110004020202020204"/>
              </a:rPr>
              <a:t>32,000 patients actively using SBPP for blood results, clinic letters, discharge summaries, and messaging </a:t>
            </a:r>
          </a:p>
          <a:p>
            <a:pPr marL="288000" lvl="1" indent="-171450" defTabSz="371475">
              <a:buFont typeface="Arial" panose="020B0604020202020204" pitchFamily="34" charset="0"/>
              <a:buChar char="•"/>
              <a:defRPr/>
            </a:pPr>
            <a:r>
              <a:rPr lang="en-GB" sz="1200" dirty="0">
                <a:solidFill>
                  <a:prstClr val="black"/>
                </a:solidFill>
                <a:latin typeface="Aptos" panose="02110004020202020204"/>
              </a:rPr>
              <a:t>23,500 repeat prescriptions ordered monthly via the app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implemented the Rio Digital System Mental Health, with full electronic patient record integration with local authorities targeted by September 2026, making this the first such integration in Wales.</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Women can now access maternity records digitally, enabling self-referral, online booking, appointment viewing, personalised care plans, and remote monitoring.</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Electronic Prescribing (EPMA) has saved 5,600 hours of prescriber time annually; reduced drug rounds by 10 minutes per nurse per shift.</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Nearly 90% of pathology requests are now electronic. </a:t>
            </a:r>
          </a:p>
          <a:p>
            <a:pPr marL="147042" indent="-147042" defTabSz="371475">
              <a:buFont typeface="Wingdings" panose="05000000000000000000" pitchFamily="2" charset="2"/>
              <a:buChar char="ü"/>
              <a:defRPr/>
            </a:pPr>
            <a:r>
              <a:rPr lang="en-GB" sz="1200" dirty="0">
                <a:solidFill>
                  <a:prstClr val="black"/>
                </a:solidFill>
                <a:latin typeface="Aptos" panose="02110004020202020204"/>
              </a:rPr>
              <a:t>We launched our brand new Women’s Health Hub which is an accessible, virtual networked sustainable model of care shaped by women’s needs and experiences, giving them greater control over their health. Rather than a single building, the Hub links existing women’s health services, making care easier to access and closer to home.</a:t>
            </a:r>
          </a:p>
        </p:txBody>
      </p:sp>
      <p:sp>
        <p:nvSpPr>
          <p:cNvPr id="12" name="Rectangle 11">
            <a:extLst>
              <a:ext uri="{FF2B5EF4-FFF2-40B4-BE49-F238E27FC236}">
                <a16:creationId xmlns:a16="http://schemas.microsoft.com/office/drawing/2014/main" id="{36A3297D-A9A6-C2D6-A6BC-80A66AA988D6}"/>
              </a:ext>
            </a:extLst>
          </p:cNvPr>
          <p:cNvSpPr/>
          <p:nvPr/>
        </p:nvSpPr>
        <p:spPr>
          <a:xfrm>
            <a:off x="6383383" y="0"/>
            <a:ext cx="3522617" cy="6858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AB4E2FD6-D4A1-20FC-56E3-0ACF6D2A86EB}"/>
              </a:ext>
            </a:extLst>
          </p:cNvPr>
          <p:cNvSpPr txBox="1"/>
          <p:nvPr/>
        </p:nvSpPr>
        <p:spPr>
          <a:xfrm>
            <a:off x="6470470" y="382012"/>
            <a:ext cx="3187336" cy="6217087"/>
          </a:xfrm>
          <a:prstGeom prst="rect">
            <a:avLst/>
          </a:prstGeom>
          <a:noFill/>
        </p:spPr>
        <p:txBody>
          <a:bodyPr wrap="square">
            <a:spAutoFit/>
          </a:bodyPr>
          <a:lstStyle/>
          <a:p>
            <a:r>
              <a:rPr lang="en-GB" b="1" dirty="0">
                <a:solidFill>
                  <a:schemeClr val="bg1"/>
                </a:solidFill>
                <a:latin typeface="Aptos Black" panose="020F0502020204030204" pitchFamily="34" charset="0"/>
              </a:rPr>
              <a:t>CHALLENGES INTO 2026/27</a:t>
            </a:r>
          </a:p>
          <a:p>
            <a:pPr defTabSz="685772" fontAlgn="t">
              <a:lnSpc>
                <a:spcPts val="1500"/>
              </a:lnSpc>
              <a:spcAft>
                <a:spcPts val="600"/>
              </a:spcAft>
            </a:pPr>
            <a:r>
              <a:rPr lang="en-GB" sz="1200" dirty="0">
                <a:solidFill>
                  <a:schemeClr val="bg1"/>
                </a:solidFill>
              </a:rPr>
              <a:t>We enter 2026/27 facing significant pressures across finance, performance, workforce and system flow. We must address a substantial underlying financial deficit and productivity variation.  We will also continue to face on-going urgent and emergency care pressures  such as high levels of clinically optimised patients, increasing Continuing Health Care / Complex Care demand, and continuing challenges in cancer, diagnostics and elective recovery. Workforce shortages, sickness levels and the need for new models of care continue to strain operational resilience. These issues are intensified by persistent health inequalities, growing service demand, and ageing infrastructure. At the heart of meeting these challenges is the need for a fundamental cultural shift towards strengthened accountability, compassion, continuous improvement and genuine co‑production with staff, patients and communities.</a:t>
            </a:r>
          </a:p>
          <a:p>
            <a:pPr defTabSz="685772" fontAlgn="t">
              <a:lnSpc>
                <a:spcPts val="1500"/>
              </a:lnSpc>
              <a:spcAft>
                <a:spcPts val="600"/>
              </a:spcAft>
            </a:pPr>
            <a:r>
              <a:rPr lang="en-GB" sz="1200" dirty="0">
                <a:solidFill>
                  <a:schemeClr val="bg1"/>
                </a:solidFill>
              </a:rPr>
              <a:t>Despite the scale of these challenges, this Annual Plan sets a clear, disciplined and achievable path forward. It reflects an organisation determined to change, committed to improvement, and ready to take the difficult but necessary steps to build a sustainable, high‑quality future for the people of Swansea Bay.</a:t>
            </a:r>
          </a:p>
        </p:txBody>
      </p:sp>
      <p:sp>
        <p:nvSpPr>
          <p:cNvPr id="5" name="Slide Number Placeholder 4">
            <a:extLst>
              <a:ext uri="{FF2B5EF4-FFF2-40B4-BE49-F238E27FC236}">
                <a16:creationId xmlns:a16="http://schemas.microsoft.com/office/drawing/2014/main" id="{F6EB76A9-DB6D-9AB5-14E0-CCA22452F168}"/>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6</a:t>
            </a:r>
          </a:p>
        </p:txBody>
      </p:sp>
    </p:spTree>
    <p:extLst>
      <p:ext uri="{BB962C8B-B14F-4D97-AF65-F5344CB8AC3E}">
        <p14:creationId xmlns:p14="http://schemas.microsoft.com/office/powerpoint/2010/main" val="22094319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FDFB9C34-E391-35FE-C9C4-9DC47D45DAF1}"/>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9612D242-6373-D3B8-B4A7-A90358E56CA5}"/>
              </a:ext>
            </a:extLst>
          </p:cNvPr>
          <p:cNvSpPr txBox="1"/>
          <p:nvPr/>
        </p:nvSpPr>
        <p:spPr>
          <a:xfrm>
            <a:off x="244666" y="2961073"/>
            <a:ext cx="4708334" cy="1077218"/>
          </a:xfrm>
          <a:prstGeom prst="rect">
            <a:avLst/>
          </a:prstGeom>
          <a:noFill/>
        </p:spPr>
        <p:txBody>
          <a:bodyPr wrap="square" rtlCol="0">
            <a:spAutoFit/>
          </a:bodyPr>
          <a:lstStyle/>
          <a:p>
            <a:r>
              <a:rPr lang="en-GB" sz="3200" b="1" dirty="0">
                <a:solidFill>
                  <a:schemeClr val="bg1"/>
                </a:solidFill>
              </a:rPr>
              <a:t>Ways of Working and Enabling Delivery</a:t>
            </a:r>
          </a:p>
        </p:txBody>
      </p:sp>
      <p:pic>
        <p:nvPicPr>
          <p:cNvPr id="2" name="Picture 1" descr="A colorful lines in a black background&#10;&#10;AI-generated content may be incorrect.">
            <a:extLst>
              <a:ext uri="{FF2B5EF4-FFF2-40B4-BE49-F238E27FC236}">
                <a16:creationId xmlns:a16="http://schemas.microsoft.com/office/drawing/2014/main" id="{C0044DA8-9089-B854-38A3-F2C86CB1056E}"/>
              </a:ext>
            </a:extLst>
          </p:cNvPr>
          <p:cNvPicPr>
            <a:picLocks noChangeAspect="1"/>
          </p:cNvPicPr>
          <p:nvPr/>
        </p:nvPicPr>
        <p:blipFill>
          <a:blip r:embed="rId2"/>
          <a:stretch>
            <a:fillRect/>
          </a:stretch>
        </p:blipFill>
        <p:spPr>
          <a:xfrm rot="10605549">
            <a:off x="3500193" y="2144690"/>
            <a:ext cx="11138144" cy="9093250"/>
          </a:xfrm>
          <a:prstGeom prst="rect">
            <a:avLst/>
          </a:prstGeom>
        </p:spPr>
      </p:pic>
      <p:sp>
        <p:nvSpPr>
          <p:cNvPr id="3" name="Slide Number Placeholder 3">
            <a:extLst>
              <a:ext uri="{FF2B5EF4-FFF2-40B4-BE49-F238E27FC236}">
                <a16:creationId xmlns:a16="http://schemas.microsoft.com/office/drawing/2014/main" id="{BF0C13C5-AE50-9978-BEA2-B260E99B0E77}"/>
              </a:ext>
            </a:extLst>
          </p:cNvPr>
          <p:cNvSpPr>
            <a:spLocks noGrp="1"/>
          </p:cNvSpPr>
          <p:nvPr>
            <p:ph type="sldNum" sz="quarter" idx="12"/>
          </p:nvPr>
        </p:nvSpPr>
        <p:spPr>
          <a:xfrm>
            <a:off x="6996113" y="6356353"/>
            <a:ext cx="2228850" cy="365125"/>
          </a:xfrm>
        </p:spPr>
        <p:txBody>
          <a:bodyPr/>
          <a:lstStyle/>
          <a:p>
            <a:r>
              <a:rPr lang="en-GB" sz="900" dirty="0"/>
              <a:t>45</a:t>
            </a:r>
          </a:p>
        </p:txBody>
      </p:sp>
    </p:spTree>
    <p:extLst>
      <p:ext uri="{BB962C8B-B14F-4D97-AF65-F5344CB8AC3E}">
        <p14:creationId xmlns:p14="http://schemas.microsoft.com/office/powerpoint/2010/main" val="18951389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C820C394-615F-5A6F-7EA8-027B9E42DB23}"/>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pic>
        <p:nvPicPr>
          <p:cNvPr id="13" name="Picture 12" descr="A black background with blue text&#10;&#10;AI-generated content may be incorrect.">
            <a:extLst>
              <a:ext uri="{FF2B5EF4-FFF2-40B4-BE49-F238E27FC236}">
                <a16:creationId xmlns:a16="http://schemas.microsoft.com/office/drawing/2014/main" id="{9E101F5B-D610-01F6-FFD7-FC85004AFF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07371" y="300207"/>
            <a:ext cx="2716411" cy="886910"/>
          </a:xfrm>
          <a:prstGeom prst="rect">
            <a:avLst/>
          </a:prstGeom>
        </p:spPr>
      </p:pic>
      <p:sp>
        <p:nvSpPr>
          <p:cNvPr id="5" name="TextBox 4">
            <a:extLst>
              <a:ext uri="{FF2B5EF4-FFF2-40B4-BE49-F238E27FC236}">
                <a16:creationId xmlns:a16="http://schemas.microsoft.com/office/drawing/2014/main" id="{1E68B4B3-4773-A0CE-413C-E326D77978B0}"/>
              </a:ext>
            </a:extLst>
          </p:cNvPr>
          <p:cNvSpPr txBox="1"/>
          <p:nvPr/>
        </p:nvSpPr>
        <p:spPr>
          <a:xfrm>
            <a:off x="278362" y="1173162"/>
            <a:ext cx="9246637" cy="830997"/>
          </a:xfrm>
          <a:prstGeom prst="rect">
            <a:avLst/>
          </a:prstGeom>
          <a:noFill/>
        </p:spPr>
        <p:txBody>
          <a:bodyPr wrap="square" rtlCol="0">
            <a:spAutoFit/>
          </a:bodyPr>
          <a:lstStyle/>
          <a:p>
            <a:r>
              <a:rPr lang="en-GB" sz="1200" dirty="0">
                <a:solidFill>
                  <a:prstClr val="black"/>
                </a:solidFill>
                <a:latin typeface="Aptos" panose="02110004020202020204"/>
              </a:rPr>
              <a:t>The West Glamorgan Area Plan guides our work, focusing on person‑centred care, prevention, early intervention, and seamless integration across services. Through embedding our Integrated Community Care System (ICCS) outcome‑focused approach, the RPB is supporting and driving  whole‑system working across the region. The RPB has re focussed its programmes and governance to addresses the most significant risks we are facing across the region, maximising the impact of available resources. </a:t>
            </a:r>
            <a:r>
              <a:rPr lang="en-GB" sz="1200" b="1" dirty="0">
                <a:solidFill>
                  <a:prstClr val="black"/>
                </a:solidFill>
                <a:latin typeface="Aptos" panose="02110004020202020204"/>
              </a:rPr>
              <a:t>Key Priorities 2026/2027:</a:t>
            </a:r>
          </a:p>
        </p:txBody>
      </p:sp>
      <p:sp>
        <p:nvSpPr>
          <p:cNvPr id="4" name="TextBox 3">
            <a:extLst>
              <a:ext uri="{FF2B5EF4-FFF2-40B4-BE49-F238E27FC236}">
                <a16:creationId xmlns:a16="http://schemas.microsoft.com/office/drawing/2014/main" id="{2C82857F-9D40-EC91-1023-B8831B173439}"/>
              </a:ext>
            </a:extLst>
          </p:cNvPr>
          <p:cNvSpPr txBox="1"/>
          <p:nvPr/>
        </p:nvSpPr>
        <p:spPr>
          <a:xfrm>
            <a:off x="307975" y="913197"/>
            <a:ext cx="4949686" cy="307777"/>
          </a:xfrm>
          <a:prstGeom prst="rect">
            <a:avLst/>
          </a:prstGeom>
          <a:noFill/>
        </p:spPr>
        <p:txBody>
          <a:bodyPr wrap="square">
            <a:spAutoFit/>
          </a:bodyPr>
          <a:lstStyle/>
          <a:p>
            <a:r>
              <a:rPr lang="en-GB" sz="1400" b="1" dirty="0">
                <a:solidFill>
                  <a:prstClr val="black"/>
                </a:solidFill>
                <a:latin typeface="Aptos" panose="02110004020202020204"/>
                <a:cs typeface="Arial" panose="020B0604020202020204" pitchFamily="34" charset="0"/>
              </a:rPr>
              <a:t>Area Plan 2023-2027: Key Strategic Programmes 2026 /2027</a:t>
            </a:r>
          </a:p>
        </p:txBody>
      </p:sp>
      <p:sp>
        <p:nvSpPr>
          <p:cNvPr id="7" name="TextBox 6">
            <a:extLst>
              <a:ext uri="{FF2B5EF4-FFF2-40B4-BE49-F238E27FC236}">
                <a16:creationId xmlns:a16="http://schemas.microsoft.com/office/drawing/2014/main" id="{DEE2F08C-269B-67D2-4A17-B202B07DC53B}"/>
              </a:ext>
            </a:extLst>
          </p:cNvPr>
          <p:cNvSpPr txBox="1"/>
          <p:nvPr/>
        </p:nvSpPr>
        <p:spPr>
          <a:xfrm>
            <a:off x="278362" y="325171"/>
            <a:ext cx="7169359" cy="646331"/>
          </a:xfrm>
          <a:prstGeom prst="rect">
            <a:avLst/>
          </a:prstGeom>
          <a:noFill/>
        </p:spPr>
        <p:txBody>
          <a:bodyPr wrap="square">
            <a:spAutoFit/>
          </a:bodyPr>
          <a:lstStyle/>
          <a:p>
            <a:r>
              <a:rPr lang="en-GB" sz="1800" b="1" dirty="0">
                <a:solidFill>
                  <a:srgbClr val="834AAD"/>
                </a:solidFill>
                <a:latin typeface="Aptos Black" panose="020F0502020204030204" pitchFamily="34" charset="0"/>
                <a:ea typeface="+mn-ea"/>
                <a:cs typeface="+mn-cs"/>
              </a:rPr>
              <a:t>REGIONAL WORKING: </a:t>
            </a:r>
            <a:br>
              <a:rPr lang="en-GB" sz="1800" b="1" dirty="0">
                <a:solidFill>
                  <a:srgbClr val="834AAD"/>
                </a:solidFill>
                <a:latin typeface="Aptos Black" panose="020F0502020204030204" pitchFamily="34" charset="0"/>
                <a:ea typeface="+mn-ea"/>
                <a:cs typeface="+mn-cs"/>
              </a:rPr>
            </a:br>
            <a:r>
              <a:rPr lang="en-GB" sz="1800" b="1" dirty="0">
                <a:solidFill>
                  <a:srgbClr val="834AAD"/>
                </a:solidFill>
                <a:latin typeface="Aptos Black" panose="020F0502020204030204" pitchFamily="34" charset="0"/>
                <a:ea typeface="+mn-ea"/>
                <a:cs typeface="+mn-cs"/>
              </a:rPr>
              <a:t>WEST GLAMORGAN REGIONAL PARTNERSHIP</a:t>
            </a:r>
            <a:endParaRPr lang="en-GB" dirty="0"/>
          </a:p>
        </p:txBody>
      </p:sp>
      <p:graphicFrame>
        <p:nvGraphicFramePr>
          <p:cNvPr id="2" name="Table 1">
            <a:extLst>
              <a:ext uri="{FF2B5EF4-FFF2-40B4-BE49-F238E27FC236}">
                <a16:creationId xmlns:a16="http://schemas.microsoft.com/office/drawing/2014/main" id="{8960C951-6A5F-CBAE-4A93-66918546BE90}"/>
              </a:ext>
            </a:extLst>
          </p:cNvPr>
          <p:cNvGraphicFramePr>
            <a:graphicFrameLocks noGrp="1"/>
          </p:cNvGraphicFramePr>
          <p:nvPr>
            <p:extLst>
              <p:ext uri="{D42A27DB-BD31-4B8C-83A1-F6EECF244321}">
                <p14:modId xmlns:p14="http://schemas.microsoft.com/office/powerpoint/2010/main" val="1876156026"/>
              </p:ext>
            </p:extLst>
          </p:nvPr>
        </p:nvGraphicFramePr>
        <p:xfrm>
          <a:off x="293168" y="2107577"/>
          <a:ext cx="9217024" cy="4309098"/>
        </p:xfrm>
        <a:graphic>
          <a:graphicData uri="http://schemas.openxmlformats.org/drawingml/2006/table">
            <a:tbl>
              <a:tblPr firstRow="1" bandRow="1">
                <a:tableStyleId>{5C22544A-7EE6-4342-B048-85BDC9FD1C3A}</a:tableStyleId>
              </a:tblPr>
              <a:tblGrid>
                <a:gridCol w="2304256">
                  <a:extLst>
                    <a:ext uri="{9D8B030D-6E8A-4147-A177-3AD203B41FA5}">
                      <a16:colId xmlns:a16="http://schemas.microsoft.com/office/drawing/2014/main" val="2612788434"/>
                    </a:ext>
                  </a:extLst>
                </a:gridCol>
                <a:gridCol w="2304256">
                  <a:extLst>
                    <a:ext uri="{9D8B030D-6E8A-4147-A177-3AD203B41FA5}">
                      <a16:colId xmlns:a16="http://schemas.microsoft.com/office/drawing/2014/main" val="2137433538"/>
                    </a:ext>
                  </a:extLst>
                </a:gridCol>
                <a:gridCol w="2304256">
                  <a:extLst>
                    <a:ext uri="{9D8B030D-6E8A-4147-A177-3AD203B41FA5}">
                      <a16:colId xmlns:a16="http://schemas.microsoft.com/office/drawing/2014/main" val="132168649"/>
                    </a:ext>
                  </a:extLst>
                </a:gridCol>
                <a:gridCol w="2304256">
                  <a:extLst>
                    <a:ext uri="{9D8B030D-6E8A-4147-A177-3AD203B41FA5}">
                      <a16:colId xmlns:a16="http://schemas.microsoft.com/office/drawing/2014/main" val="1253745781"/>
                    </a:ext>
                  </a:extLst>
                </a:gridCol>
              </a:tblGrid>
              <a:tr h="566987">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Older People Programme</a:t>
                      </a:r>
                      <a:endParaRPr lang="en-GB" sz="1200" dirty="0">
                        <a:latin typeface="Aptos" panose="020B0004020202020204" pitchFamily="34" charset="0"/>
                        <a:cs typeface="Arial" panose="020B0604020202020204" pitchFamily="34" charset="0"/>
                      </a:endParaRPr>
                    </a:p>
                  </a:txBody>
                  <a:tcPr anchor="ctr">
                    <a:solidFill>
                      <a:schemeClr val="accent2">
                        <a:lumMod val="60000"/>
                        <a:lumOff val="40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Mental Health Transformation</a:t>
                      </a:r>
                    </a:p>
                  </a:txBody>
                  <a:tcPr anchor="ctr">
                    <a:solidFill>
                      <a:schemeClr val="accent4">
                        <a:lumMod val="7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kern="1200" dirty="0">
                          <a:solidFill>
                            <a:prstClr val="white"/>
                          </a:solidFill>
                          <a:latin typeface="Aptos" panose="020B0004020202020204" pitchFamily="34" charset="0"/>
                          <a:ea typeface="+mn-ea"/>
                          <a:cs typeface="Arial" panose="020B0604020202020204" pitchFamily="34" charset="0"/>
                        </a:rPr>
                        <a:t>Regional Commissioning</a:t>
                      </a:r>
                      <a:br>
                        <a:rPr lang="en-US" sz="1200" b="1" kern="1200" dirty="0">
                          <a:solidFill>
                            <a:prstClr val="white"/>
                          </a:solidFill>
                          <a:latin typeface="Aptos" panose="020B0004020202020204" pitchFamily="34" charset="0"/>
                          <a:ea typeface="+mn-ea"/>
                          <a:cs typeface="Arial" panose="020B0604020202020204" pitchFamily="34" charset="0"/>
                        </a:rPr>
                      </a:br>
                      <a:r>
                        <a:rPr lang="en-US" sz="1200" b="1" kern="1200" dirty="0">
                          <a:solidFill>
                            <a:prstClr val="white"/>
                          </a:solidFill>
                          <a:latin typeface="Aptos" panose="020B0004020202020204" pitchFamily="34" charset="0"/>
                          <a:ea typeface="+mn-ea"/>
                          <a:cs typeface="Arial" panose="020B0604020202020204" pitchFamily="34" charset="0"/>
                        </a:rPr>
                        <a:t>(Complex Care Programme)</a:t>
                      </a:r>
                      <a:endParaRPr lang="en-GB" sz="1200" b="1" kern="1200" dirty="0">
                        <a:solidFill>
                          <a:prstClr val="white"/>
                        </a:solidFill>
                        <a:latin typeface="Aptos" panose="020B0004020202020204" pitchFamily="34" charset="0"/>
                        <a:ea typeface="+mn-ea"/>
                        <a:cs typeface="Arial" panose="020B0604020202020204" pitchFamily="34" charset="0"/>
                      </a:endParaRPr>
                    </a:p>
                  </a:txBody>
                  <a:tcPr anchor="ctr">
                    <a:solidFill>
                      <a:schemeClr val="accent5">
                        <a:lumMod val="7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Cross-Cutting Foundations</a:t>
                      </a:r>
                    </a:p>
                  </a:txBody>
                  <a:tcPr anchor="ctr">
                    <a:solidFill>
                      <a:srgbClr val="50A08B"/>
                    </a:solidFill>
                  </a:tcPr>
                </a:tc>
                <a:extLst>
                  <a:ext uri="{0D108BD9-81ED-4DB2-BD59-A6C34878D82A}">
                    <a16:rowId xmlns:a16="http://schemas.microsoft.com/office/drawing/2014/main" val="1522103797"/>
                  </a:ext>
                </a:extLst>
              </a:tr>
              <a:tr h="3742111">
                <a:tc>
                  <a:txBody>
                    <a:bodyPr/>
                    <a:lstStyle/>
                    <a:p>
                      <a:pPr lvl="0">
                        <a:spcAft>
                          <a:spcPts val="600"/>
                        </a:spcAft>
                      </a:pPr>
                      <a:r>
                        <a:rPr lang="en-GB" sz="1200" b="0" i="0" dirty="0">
                          <a:solidFill>
                            <a:schemeClr val="tx1"/>
                          </a:solidFill>
                          <a:effectLst/>
                          <a:latin typeface="+mn-lt"/>
                          <a:ea typeface="+mn-ea"/>
                          <a:cs typeface="Arial" panose="020B0604020202020204" pitchFamily="34" charset="0"/>
                        </a:rPr>
                        <a:t>Develop sustainable, </a:t>
                      </a:r>
                      <a:r>
                        <a:rPr lang="en-GB" sz="1200" b="1" i="0" dirty="0">
                          <a:solidFill>
                            <a:schemeClr val="tx1"/>
                          </a:solidFill>
                          <a:effectLst/>
                          <a:latin typeface="+mn-lt"/>
                          <a:ea typeface="+mn-ea"/>
                          <a:cs typeface="Arial" panose="020B0604020202020204" pitchFamily="34" charset="0"/>
                        </a:rPr>
                        <a:t>integrated community health and care</a:t>
                      </a:r>
                      <a:r>
                        <a:rPr lang="en-GB" sz="1200" b="0" i="0" dirty="0">
                          <a:solidFill>
                            <a:schemeClr val="tx1"/>
                          </a:solidFill>
                          <a:effectLst/>
                          <a:latin typeface="+mn-lt"/>
                          <a:ea typeface="+mn-ea"/>
                          <a:cs typeface="Arial" panose="020B0604020202020204" pitchFamily="34" charset="0"/>
                        </a:rPr>
                        <a:t> to support people 65+ to live well at home. </a:t>
                      </a:r>
                    </a:p>
                    <a:p>
                      <a:pPr lvl="0">
                        <a:spcAft>
                          <a:spcPts val="600"/>
                        </a:spcAft>
                      </a:pPr>
                      <a:r>
                        <a:rPr lang="en-GB" sz="1200" b="0" i="0" dirty="0">
                          <a:solidFill>
                            <a:schemeClr val="tx1"/>
                          </a:solidFill>
                          <a:effectLst/>
                          <a:latin typeface="+mn-lt"/>
                          <a:ea typeface="+mn-ea"/>
                          <a:cs typeface="Arial" panose="020B0604020202020204" pitchFamily="34" charset="0"/>
                        </a:rPr>
                        <a:t>Enable people to remain as independent as possible at home, reduce reliance on long term packages of care and reduce unscheduled hospital admissions/ length of stay in hospital. </a:t>
                      </a:r>
                    </a:p>
                    <a:p>
                      <a:pPr lvl="0">
                        <a:spcAft>
                          <a:spcPts val="600"/>
                        </a:spcAft>
                      </a:pPr>
                      <a:r>
                        <a:rPr lang="en-GB" sz="1200" b="0" i="0" dirty="0">
                          <a:solidFill>
                            <a:schemeClr val="tx1"/>
                          </a:solidFill>
                          <a:effectLst/>
                          <a:latin typeface="+mn-lt"/>
                          <a:ea typeface="+mn-ea"/>
                          <a:cs typeface="Arial" panose="020B0604020202020204" pitchFamily="34" charset="0"/>
                        </a:rPr>
                        <a:t>This programme will also encompass the work to support people with living with </a:t>
                      </a:r>
                      <a:r>
                        <a:rPr lang="en-GB" sz="1200" b="1" i="0" dirty="0">
                          <a:solidFill>
                            <a:schemeClr val="tx1"/>
                          </a:solidFill>
                          <a:effectLst/>
                          <a:latin typeface="+mn-lt"/>
                          <a:ea typeface="+mn-ea"/>
                          <a:cs typeface="Arial" panose="020B0604020202020204" pitchFamily="34" charset="0"/>
                        </a:rPr>
                        <a:t>Dementia</a:t>
                      </a:r>
                      <a:r>
                        <a:rPr lang="en-GB" sz="1200" b="0" i="0" dirty="0">
                          <a:solidFill>
                            <a:schemeClr val="tx1"/>
                          </a:solidFill>
                          <a:effectLst/>
                          <a:latin typeface="+mn-lt"/>
                          <a:ea typeface="+mn-ea"/>
                          <a:cs typeface="Arial" panose="020B0604020202020204" pitchFamily="34" charset="0"/>
                        </a:rPr>
                        <a:t> and their carers. </a:t>
                      </a:r>
                      <a:endParaRPr lang="en-GB" sz="1200" dirty="0">
                        <a:latin typeface="+mn-lt"/>
                        <a:cs typeface="Arial" panose="020B0604020202020204" pitchFamily="34" charset="0"/>
                      </a:endParaRPr>
                    </a:p>
                  </a:txBody>
                  <a:tcPr>
                    <a:solidFill>
                      <a:schemeClr val="accent2">
                        <a:lumMod val="20000"/>
                        <a:lumOff val="80000"/>
                      </a:schemeClr>
                    </a:solidFill>
                  </a:tcPr>
                </a:tc>
                <a:tc>
                  <a:txBody>
                    <a:bodyPr/>
                    <a:lstStyle/>
                    <a:p>
                      <a:pPr marL="0" lvl="0" algn="l" defTabSz="622300">
                        <a:lnSpc>
                          <a:spcPct val="90000"/>
                        </a:lnSpc>
                        <a:spcBef>
                          <a:spcPct val="0"/>
                        </a:spcBef>
                        <a:spcAft>
                          <a:spcPct val="35000"/>
                        </a:spcAft>
                        <a:buNone/>
                      </a:pPr>
                      <a:r>
                        <a:rPr lang="en-GB" sz="1200" b="0" i="0" kern="1200" dirty="0">
                          <a:solidFill>
                            <a:prstClr val="black"/>
                          </a:solidFill>
                          <a:effectLst/>
                          <a:latin typeface="+mn-lt"/>
                          <a:ea typeface="+mn-ea"/>
                          <a:cs typeface="Arial" panose="020B0604020202020204" pitchFamily="34" charset="0"/>
                        </a:rPr>
                        <a:t>To develop </a:t>
                      </a:r>
                      <a:r>
                        <a:rPr lang="en-GB" sz="1200" b="1" i="0" kern="1200" dirty="0">
                          <a:solidFill>
                            <a:prstClr val="black"/>
                          </a:solidFill>
                          <a:effectLst/>
                          <a:latin typeface="+mn-lt"/>
                          <a:ea typeface="+mn-ea"/>
                          <a:cs typeface="Arial" panose="020B0604020202020204" pitchFamily="34" charset="0"/>
                        </a:rPr>
                        <a:t>models of care </a:t>
                      </a:r>
                      <a:r>
                        <a:rPr lang="en-GB" sz="1200" b="0" i="0" kern="1200" dirty="0">
                          <a:solidFill>
                            <a:prstClr val="black"/>
                          </a:solidFill>
                          <a:effectLst/>
                          <a:latin typeface="+mn-lt"/>
                          <a:ea typeface="+mn-ea"/>
                          <a:cs typeface="Arial" panose="020B0604020202020204" pitchFamily="34" charset="0"/>
                        </a:rPr>
                        <a:t>that address and improve critical challenges, including workforce shortages, unsafe estates, and fragmented pathways. </a:t>
                      </a:r>
                    </a:p>
                    <a:p>
                      <a:pPr marL="0" lvl="0" algn="l" defTabSz="622300">
                        <a:lnSpc>
                          <a:spcPct val="90000"/>
                        </a:lnSpc>
                        <a:spcBef>
                          <a:spcPct val="0"/>
                        </a:spcBef>
                        <a:spcAft>
                          <a:spcPct val="35000"/>
                        </a:spcAft>
                        <a:buNone/>
                      </a:pPr>
                      <a:r>
                        <a:rPr lang="en-GB" sz="1200" b="0" i="0" kern="1200" dirty="0">
                          <a:solidFill>
                            <a:prstClr val="black"/>
                          </a:solidFill>
                          <a:effectLst/>
                          <a:latin typeface="+mn-lt"/>
                          <a:ea typeface="+mn-ea"/>
                          <a:cs typeface="Arial" panose="020B0604020202020204" pitchFamily="34" charset="0"/>
                        </a:rPr>
                        <a:t>The programme will also incorporate the work of the Emotional Wellbeing and Mental Health Programme, continuing to review and support the development of opportunities that promote emotional wellbeing and mental health within the community.</a:t>
                      </a:r>
                    </a:p>
                  </a:txBody>
                  <a:tcPr>
                    <a:solidFill>
                      <a:schemeClr val="accent4">
                        <a:lumMod val="20000"/>
                        <a:lumOff val="80000"/>
                      </a:schemeClr>
                    </a:solidFill>
                  </a:tcPr>
                </a:tc>
                <a:tc>
                  <a:txBody>
                    <a:bodyPr/>
                    <a:lstStyle/>
                    <a:p>
                      <a:pPr lvl="0">
                        <a:spcAft>
                          <a:spcPts val="600"/>
                        </a:spcAft>
                      </a:pPr>
                      <a:r>
                        <a:rPr lang="en-GB" sz="1200" b="0" i="0" kern="1200" dirty="0">
                          <a:solidFill>
                            <a:prstClr val="black"/>
                          </a:solidFill>
                          <a:effectLst/>
                          <a:latin typeface="+mn-lt"/>
                          <a:ea typeface="+mn-ea"/>
                          <a:cs typeface="Arial" panose="020B0604020202020204" pitchFamily="34" charset="0"/>
                        </a:rPr>
                        <a:t>To design innovative, financially sustainable </a:t>
                      </a:r>
                      <a:r>
                        <a:rPr lang="en-GB" sz="1200" b="1" i="0" kern="1200" dirty="0">
                          <a:solidFill>
                            <a:prstClr val="black"/>
                          </a:solidFill>
                          <a:effectLst/>
                          <a:latin typeface="+mn-lt"/>
                          <a:ea typeface="+mn-ea"/>
                          <a:cs typeface="Arial" panose="020B0604020202020204" pitchFamily="34" charset="0"/>
                        </a:rPr>
                        <a:t>models of integrated care </a:t>
                      </a:r>
                      <a:r>
                        <a:rPr lang="en-GB" sz="1200" b="0" i="0" kern="1200" dirty="0">
                          <a:solidFill>
                            <a:prstClr val="black"/>
                          </a:solidFill>
                          <a:effectLst/>
                          <a:latin typeface="+mn-lt"/>
                          <a:ea typeface="+mn-ea"/>
                          <a:cs typeface="Arial" panose="020B0604020202020204" pitchFamily="34" charset="0"/>
                        </a:rPr>
                        <a:t>that enable people with complex needs to live safely, independently, and closer to home. </a:t>
                      </a:r>
                    </a:p>
                    <a:p>
                      <a:pPr lvl="0">
                        <a:spcAft>
                          <a:spcPts val="600"/>
                        </a:spcAft>
                      </a:pPr>
                      <a:r>
                        <a:rPr lang="en-GB" sz="1200" b="0" i="0" kern="1200" dirty="0">
                          <a:solidFill>
                            <a:prstClr val="black"/>
                          </a:solidFill>
                          <a:effectLst/>
                          <a:latin typeface="+mn-lt"/>
                          <a:ea typeface="+mn-ea"/>
                          <a:cs typeface="Arial" panose="020B0604020202020204" pitchFamily="34" charset="0"/>
                        </a:rPr>
                        <a:t>This programme also includes the oversight and delivery of:</a:t>
                      </a:r>
                    </a:p>
                    <a:p>
                      <a:pPr lvl="0">
                        <a:spcAft>
                          <a:spcPts val="600"/>
                        </a:spcAft>
                      </a:pPr>
                      <a:r>
                        <a:rPr lang="en-GB" sz="1200" b="1" i="0" kern="1200" dirty="0">
                          <a:solidFill>
                            <a:prstClr val="black"/>
                          </a:solidFill>
                          <a:effectLst/>
                          <a:latin typeface="+mn-lt"/>
                          <a:ea typeface="+mn-ea"/>
                          <a:cs typeface="Arial" panose="020B0604020202020204" pitchFamily="34" charset="0"/>
                        </a:rPr>
                        <a:t>Capital programme:</a:t>
                      </a:r>
                      <a:r>
                        <a:rPr lang="en-GB" sz="1200" b="0" i="0" kern="1200" dirty="0">
                          <a:solidFill>
                            <a:prstClr val="black"/>
                          </a:solidFill>
                          <a:effectLst/>
                          <a:latin typeface="+mn-lt"/>
                          <a:ea typeface="+mn-ea"/>
                          <a:cs typeface="Arial" panose="020B0604020202020204" pitchFamily="34" charset="0"/>
                        </a:rPr>
                        <a:t> </a:t>
                      </a:r>
                      <a:r>
                        <a:rPr lang="en-GB" sz="1200" b="1" i="0" kern="1200" dirty="0">
                          <a:solidFill>
                            <a:prstClr val="black"/>
                          </a:solidFill>
                          <a:effectLst/>
                          <a:latin typeface="+mn-lt"/>
                          <a:ea typeface="+mn-ea"/>
                          <a:cs typeface="Arial" panose="020B0604020202020204" pitchFamily="34" charset="0"/>
                        </a:rPr>
                        <a:t>Section 16</a:t>
                      </a:r>
                      <a:r>
                        <a:rPr lang="en-GB" sz="1200" b="0" i="0" kern="1200" dirty="0">
                          <a:solidFill>
                            <a:prstClr val="black"/>
                          </a:solidFill>
                          <a:effectLst/>
                          <a:latin typeface="+mn-lt"/>
                          <a:ea typeface="+mn-ea"/>
                          <a:cs typeface="Arial" panose="020B0604020202020204" pitchFamily="34" charset="0"/>
                        </a:rPr>
                        <a:t>, Microenterprise, and Social Enterprise</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Children and Young Peoples </a:t>
                      </a:r>
                      <a:r>
                        <a:rPr lang="en-GB" sz="1200" b="0" i="0" kern="1200" dirty="0">
                          <a:solidFill>
                            <a:prstClr val="black"/>
                          </a:solidFill>
                          <a:effectLst/>
                          <a:latin typeface="+mn-lt"/>
                          <a:ea typeface="+mn-ea"/>
                          <a:cs typeface="Arial" panose="020B0604020202020204" pitchFamily="34" charset="0"/>
                        </a:rPr>
                        <a:t>Programme,</a:t>
                      </a:r>
                    </a:p>
                    <a:p>
                      <a:pPr marL="171450" lvl="0" indent="-171450">
                        <a:spcAft>
                          <a:spcPts val="600"/>
                        </a:spcAft>
                        <a:buFont typeface="Arial" panose="020B0604020202020204" pitchFamily="34" charset="0"/>
                        <a:buChar char="•"/>
                      </a:pPr>
                      <a:r>
                        <a:rPr lang="en-GB" sz="1200" b="0" i="0" kern="1200" dirty="0">
                          <a:solidFill>
                            <a:prstClr val="black"/>
                          </a:solidFill>
                          <a:effectLst/>
                          <a:latin typeface="+mn-lt"/>
                          <a:ea typeface="+mn-ea"/>
                          <a:cs typeface="Arial" panose="020B0604020202020204" pitchFamily="34" charset="0"/>
                        </a:rPr>
                        <a:t> </a:t>
                      </a:r>
                      <a:r>
                        <a:rPr lang="en-GB" sz="1200" b="1" i="0" kern="1200" dirty="0">
                          <a:solidFill>
                            <a:prstClr val="black"/>
                          </a:solidFill>
                          <a:effectLst/>
                          <a:latin typeface="+mn-lt"/>
                          <a:ea typeface="+mn-ea"/>
                          <a:cs typeface="Arial" panose="020B0604020202020204" pitchFamily="34" charset="0"/>
                        </a:rPr>
                        <a:t>Wellbeing and Learning Disability</a:t>
                      </a:r>
                      <a:r>
                        <a:rPr lang="en-GB" sz="1200" b="0" i="0" kern="1200" dirty="0">
                          <a:solidFill>
                            <a:prstClr val="black"/>
                          </a:solidFill>
                          <a:effectLst/>
                          <a:latin typeface="+mn-lt"/>
                          <a:ea typeface="+mn-ea"/>
                          <a:cs typeface="Arial" panose="020B0604020202020204" pitchFamily="34" charset="0"/>
                        </a:rPr>
                        <a:t> Programme</a:t>
                      </a:r>
                    </a:p>
                    <a:p>
                      <a:pPr marL="171450" lvl="0" indent="-171450">
                        <a:spcAft>
                          <a:spcPts val="600"/>
                        </a:spcAft>
                        <a:buFont typeface="Arial" panose="020B0604020202020204" pitchFamily="34" charset="0"/>
                        <a:buChar char="•"/>
                      </a:pPr>
                      <a:r>
                        <a:rPr lang="en-GB" sz="1200" b="0" i="0" kern="1200" dirty="0">
                          <a:solidFill>
                            <a:prstClr val="black"/>
                          </a:solidFill>
                          <a:effectLst/>
                          <a:latin typeface="+mn-lt"/>
                          <a:ea typeface="+mn-ea"/>
                          <a:cs typeface="Arial" panose="020B0604020202020204" pitchFamily="34" charset="0"/>
                        </a:rPr>
                        <a:t> </a:t>
                      </a:r>
                      <a:r>
                        <a:rPr lang="en-GB" sz="1200" b="1" i="0" kern="1200" dirty="0">
                          <a:solidFill>
                            <a:prstClr val="black"/>
                          </a:solidFill>
                          <a:effectLst/>
                          <a:latin typeface="+mn-lt"/>
                          <a:ea typeface="+mn-ea"/>
                          <a:cs typeface="Arial" panose="020B0604020202020204" pitchFamily="34" charset="0"/>
                        </a:rPr>
                        <a:t>Neurodiverse </a:t>
                      </a:r>
                      <a:r>
                        <a:rPr lang="en-GB" sz="1200" b="0" i="0" kern="1200" dirty="0">
                          <a:solidFill>
                            <a:prstClr val="black"/>
                          </a:solidFill>
                          <a:effectLst/>
                          <a:latin typeface="+mn-lt"/>
                          <a:ea typeface="+mn-ea"/>
                          <a:cs typeface="Arial" panose="020B0604020202020204" pitchFamily="34" charset="0"/>
                        </a:rPr>
                        <a:t>Programme.</a:t>
                      </a:r>
                      <a:endParaRPr lang="en-GB" sz="1200" dirty="0"/>
                    </a:p>
                  </a:txBody>
                  <a:tcPr>
                    <a:solidFill>
                      <a:schemeClr val="accent5">
                        <a:lumMod val="20000"/>
                        <a:lumOff val="80000"/>
                      </a:schemeClr>
                    </a:solidFill>
                  </a:tcPr>
                </a:tc>
                <a:tc>
                  <a:txBody>
                    <a:bodyPr/>
                    <a:lstStyle/>
                    <a:p>
                      <a:pPr lvl="0">
                        <a:spcAft>
                          <a:spcPts val="600"/>
                        </a:spcAft>
                        <a:buFont typeface="Arial" panose="020B0604020202020204" pitchFamily="34" charset="0"/>
                        <a:buNone/>
                      </a:pPr>
                      <a:r>
                        <a:rPr lang="en-GB" sz="1200" b="1" i="0" kern="1200" dirty="0">
                          <a:solidFill>
                            <a:prstClr val="black"/>
                          </a:solidFill>
                          <a:effectLst/>
                          <a:latin typeface="+mn-lt"/>
                          <a:ea typeface="+mn-ea"/>
                          <a:cs typeface="Arial" panose="020B0604020202020204" pitchFamily="34" charset="0"/>
                        </a:rPr>
                        <a:t>Carers Partnership</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Digital Transformation</a:t>
                      </a:r>
                      <a:r>
                        <a:rPr lang="en-GB" sz="1200" b="0" i="0" kern="1200" dirty="0">
                          <a:solidFill>
                            <a:prstClr val="black"/>
                          </a:solidFill>
                          <a:effectLst/>
                          <a:latin typeface="+mn-lt"/>
                          <a:ea typeface="+mn-ea"/>
                          <a:cs typeface="Arial" panose="020B0604020202020204" pitchFamily="34" charset="0"/>
                        </a:rPr>
                        <a:t>:  Integrated care record (Mosaic/RIO) linking all programmes.</a:t>
                      </a:r>
                    </a:p>
                    <a:p>
                      <a:pPr marL="171450" lvl="0" indent="-171450">
                        <a:spcAft>
                          <a:spcPts val="600"/>
                        </a:spcAft>
                        <a:buFont typeface="Arial" panose="020B0604020202020204" pitchFamily="34" charset="0"/>
                        <a:buChar char="•"/>
                      </a:pPr>
                      <a:r>
                        <a:rPr lang="en-GB" sz="1200" b="0" i="0" kern="1200" dirty="0">
                          <a:solidFill>
                            <a:prstClr val="black"/>
                          </a:solidFill>
                          <a:effectLst/>
                          <a:latin typeface="+mn-lt"/>
                          <a:ea typeface="+mn-ea"/>
                          <a:cs typeface="Arial" panose="020B0604020202020204" pitchFamily="34" charset="0"/>
                        </a:rPr>
                        <a:t>Strong partnerships across RPB</a:t>
                      </a:r>
                      <a:r>
                        <a:rPr lang="en-GB" sz="1200" b="1" i="0" kern="1200" dirty="0">
                          <a:solidFill>
                            <a:prstClr val="black"/>
                          </a:solidFill>
                          <a:effectLst/>
                          <a:latin typeface="+mn-lt"/>
                          <a:ea typeface="+mn-ea"/>
                          <a:cs typeface="Arial" panose="020B0604020202020204" pitchFamily="34" charset="0"/>
                        </a:rPr>
                        <a:t>, APB </a:t>
                      </a:r>
                      <a:r>
                        <a:rPr lang="en-GB" sz="1200" b="0" i="0" kern="1200" dirty="0">
                          <a:solidFill>
                            <a:prstClr val="black"/>
                          </a:solidFill>
                          <a:effectLst/>
                          <a:latin typeface="+mn-lt"/>
                          <a:ea typeface="+mn-ea"/>
                          <a:cs typeface="Arial" panose="020B0604020202020204" pitchFamily="34" charset="0"/>
                        </a:rPr>
                        <a:t>and </a:t>
                      </a:r>
                      <a:r>
                        <a:rPr lang="en-GB" sz="1200" b="1" i="0" kern="1200" dirty="0">
                          <a:solidFill>
                            <a:prstClr val="black"/>
                          </a:solidFill>
                          <a:effectLst/>
                          <a:latin typeface="+mn-lt"/>
                          <a:ea typeface="+mn-ea"/>
                          <a:cs typeface="Arial" panose="020B0604020202020204" pitchFamily="34" charset="0"/>
                        </a:rPr>
                        <a:t>Pan Cluster Planning</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Prevention, wellbeing and self‑care</a:t>
                      </a:r>
                      <a:r>
                        <a:rPr lang="en-GB" sz="1200" b="0" i="0" kern="1200" dirty="0">
                          <a:solidFill>
                            <a:prstClr val="black"/>
                          </a:solidFill>
                          <a:effectLst/>
                          <a:latin typeface="+mn-lt"/>
                          <a:ea typeface="+mn-ea"/>
                          <a:cs typeface="Arial" panose="020B0604020202020204" pitchFamily="34" charset="0"/>
                        </a:rPr>
                        <a:t> embedded in all activity.</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Regional Integration Fund </a:t>
                      </a:r>
                      <a:r>
                        <a:rPr lang="en-GB" sz="1200" b="0" i="0" kern="1200" dirty="0">
                          <a:solidFill>
                            <a:prstClr val="black"/>
                          </a:solidFill>
                          <a:effectLst/>
                          <a:latin typeface="+mn-lt"/>
                          <a:ea typeface="+mn-ea"/>
                          <a:cs typeface="Arial" panose="020B0604020202020204" pitchFamily="34" charset="0"/>
                        </a:rPr>
                        <a:t>Support and Delivery.</a:t>
                      </a:r>
                    </a:p>
                    <a:p>
                      <a:pPr marL="171450" lvl="0" indent="-171450">
                        <a:spcAft>
                          <a:spcPts val="600"/>
                        </a:spcAft>
                        <a:buFont typeface="Arial" panose="020B0604020202020204" pitchFamily="34" charset="0"/>
                        <a:buChar char="•"/>
                      </a:pPr>
                      <a:r>
                        <a:rPr lang="en-GB" sz="1200" b="1" i="0" kern="1200" dirty="0">
                          <a:solidFill>
                            <a:prstClr val="black"/>
                          </a:solidFill>
                          <a:effectLst/>
                          <a:latin typeface="+mn-lt"/>
                          <a:ea typeface="+mn-ea"/>
                          <a:cs typeface="Arial" panose="020B0604020202020204" pitchFamily="34" charset="0"/>
                        </a:rPr>
                        <a:t>Communications and Engagement</a:t>
                      </a:r>
                    </a:p>
                  </a:txBody>
                  <a:tcPr>
                    <a:solidFill>
                      <a:srgbClr val="BFDFD7"/>
                    </a:solidFill>
                  </a:tcPr>
                </a:tc>
                <a:extLst>
                  <a:ext uri="{0D108BD9-81ED-4DB2-BD59-A6C34878D82A}">
                    <a16:rowId xmlns:a16="http://schemas.microsoft.com/office/drawing/2014/main" val="1502428360"/>
                  </a:ext>
                </a:extLst>
              </a:tr>
            </a:tbl>
          </a:graphicData>
        </a:graphic>
      </p:graphicFrame>
      <p:sp>
        <p:nvSpPr>
          <p:cNvPr id="12" name="Slide Number Placeholder 3">
            <a:extLst>
              <a:ext uri="{FF2B5EF4-FFF2-40B4-BE49-F238E27FC236}">
                <a16:creationId xmlns:a16="http://schemas.microsoft.com/office/drawing/2014/main" id="{D47262A8-3941-28F2-BC80-A56E6C62CB85}"/>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46</a:t>
            </a:r>
          </a:p>
        </p:txBody>
      </p:sp>
    </p:spTree>
    <p:extLst>
      <p:ext uri="{BB962C8B-B14F-4D97-AF65-F5344CB8AC3E}">
        <p14:creationId xmlns:p14="http://schemas.microsoft.com/office/powerpoint/2010/main" val="8581336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20444E-D070-7849-03A4-9BDF4B64C5B1}"/>
            </a:ext>
          </a:extLst>
        </p:cNvPr>
        <p:cNvGrpSpPr/>
        <p:nvPr/>
      </p:nvGrpSpPr>
      <p:grpSpPr>
        <a:xfrm>
          <a:off x="0" y="0"/>
          <a:ext cx="0" cy="0"/>
          <a:chOff x="0" y="0"/>
          <a:chExt cx="0" cy="0"/>
        </a:xfrm>
      </p:grpSpPr>
      <p:pic>
        <p:nvPicPr>
          <p:cNvPr id="6" name="Picture 5" descr="A rainbow in a black background&#10;&#10;AI-generated content may be incorrect.">
            <a:extLst>
              <a:ext uri="{FF2B5EF4-FFF2-40B4-BE49-F238E27FC236}">
                <a16:creationId xmlns:a16="http://schemas.microsoft.com/office/drawing/2014/main" id="{64247FCE-BAFB-EE5B-788D-7C4B2BAD04A2}"/>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2" name="Title 1">
            <a:extLst>
              <a:ext uri="{FF2B5EF4-FFF2-40B4-BE49-F238E27FC236}">
                <a16:creationId xmlns:a16="http://schemas.microsoft.com/office/drawing/2014/main" id="{8C86EBC5-0E2A-43AB-C956-F1A4B47F496A}"/>
              </a:ext>
            </a:extLst>
          </p:cNvPr>
          <p:cNvSpPr>
            <a:spLocks noGrp="1"/>
          </p:cNvSpPr>
          <p:nvPr>
            <p:ph type="title"/>
          </p:nvPr>
        </p:nvSpPr>
        <p:spPr>
          <a:xfrm>
            <a:off x="223903" y="212772"/>
            <a:ext cx="6335517" cy="754559"/>
          </a:xfrm>
        </p:spPr>
        <p:txBody>
          <a:bodyPr anchor="b">
            <a:normAutofit/>
          </a:bodyPr>
          <a:lstStyle/>
          <a:p>
            <a:pPr>
              <a:lnSpc>
                <a:spcPct val="100000"/>
              </a:lnSpc>
              <a:spcBef>
                <a:spcPts val="397"/>
              </a:spcBef>
              <a:spcAft>
                <a:spcPts val="397"/>
              </a:spcAft>
            </a:pPr>
            <a:r>
              <a:rPr lang="en-GB" sz="1800" b="1" dirty="0">
                <a:solidFill>
                  <a:srgbClr val="834AAD"/>
                </a:solidFill>
                <a:latin typeface="Aptos Black" panose="020F0502020204030204" pitchFamily="34" charset="0"/>
                <a:ea typeface="+mn-ea"/>
                <a:cs typeface="+mn-cs"/>
              </a:rPr>
              <a:t>WEST GLAMORGAN REGIONAL PARTNERSHIP</a:t>
            </a:r>
            <a:br>
              <a:rPr lang="en-GB" sz="1848" b="1" dirty="0">
                <a:solidFill>
                  <a:srgbClr val="7030A0"/>
                </a:solidFill>
                <a:latin typeface="Arial" panose="020B0604020202020204" pitchFamily="34" charset="0"/>
                <a:cs typeface="Arial" panose="020B0604020202020204" pitchFamily="34" charset="0"/>
              </a:rPr>
            </a:br>
            <a:endParaRPr lang="en-US" sz="1200" b="1" dirty="0">
              <a:solidFill>
                <a:prstClr val="black"/>
              </a:solidFill>
              <a:latin typeface="Aptos" panose="02110004020202020204"/>
              <a:ea typeface="+mn-ea"/>
              <a:cs typeface="Arial" panose="020B0604020202020204" pitchFamily="34" charset="0"/>
            </a:endParaRPr>
          </a:p>
        </p:txBody>
      </p:sp>
      <p:sp>
        <p:nvSpPr>
          <p:cNvPr id="5" name="TextBox 4">
            <a:extLst>
              <a:ext uri="{FF2B5EF4-FFF2-40B4-BE49-F238E27FC236}">
                <a16:creationId xmlns:a16="http://schemas.microsoft.com/office/drawing/2014/main" id="{1021AB99-ADCA-BE22-121B-4EA1C700DD65}"/>
              </a:ext>
            </a:extLst>
          </p:cNvPr>
          <p:cNvSpPr txBox="1"/>
          <p:nvPr/>
        </p:nvSpPr>
        <p:spPr>
          <a:xfrm>
            <a:off x="223902" y="903561"/>
            <a:ext cx="9301097" cy="1015663"/>
          </a:xfrm>
          <a:prstGeom prst="rect">
            <a:avLst/>
          </a:prstGeom>
          <a:noFill/>
        </p:spPr>
        <p:txBody>
          <a:bodyPr wrap="square" rtlCol="0">
            <a:spAutoFit/>
          </a:bodyPr>
          <a:lstStyle/>
          <a:p>
            <a:r>
              <a:rPr lang="en-GB" sz="1200" dirty="0">
                <a:solidFill>
                  <a:prstClr val="black"/>
                </a:solidFill>
                <a:latin typeface="Aptos" panose="02110004020202020204"/>
              </a:rPr>
              <a:t>The West Glamorgan Area Plan guides our work, focusing on person‑centred care, prevention, early intervention, and seamless integration across services. This approach is strengthened through our Integrated Community Care System (ICCS), which embeds outcome‑focused, whole‑system working across the region. Together, these commitments align with the vision set out in A Healthier Wales, emphasising long‑term, integrated services that support people to live healthier lives through collaboration and shared responsibility. </a:t>
            </a:r>
            <a:r>
              <a:rPr lang="en-GB" sz="1200" b="1" dirty="0">
                <a:solidFill>
                  <a:prstClr val="black"/>
                </a:solidFill>
                <a:latin typeface="Aptos" panose="02110004020202020204"/>
              </a:rPr>
              <a:t>Key Priorities 2026/2027:</a:t>
            </a:r>
          </a:p>
        </p:txBody>
      </p:sp>
      <p:sp>
        <p:nvSpPr>
          <p:cNvPr id="4" name="TextBox 3">
            <a:extLst>
              <a:ext uri="{FF2B5EF4-FFF2-40B4-BE49-F238E27FC236}">
                <a16:creationId xmlns:a16="http://schemas.microsoft.com/office/drawing/2014/main" id="{F49D375C-CFC6-944F-014C-7B85635C2B2D}"/>
              </a:ext>
            </a:extLst>
          </p:cNvPr>
          <p:cNvSpPr txBox="1"/>
          <p:nvPr/>
        </p:nvSpPr>
        <p:spPr>
          <a:xfrm>
            <a:off x="223902" y="690776"/>
            <a:ext cx="4949686" cy="307777"/>
          </a:xfrm>
          <a:prstGeom prst="rect">
            <a:avLst/>
          </a:prstGeom>
          <a:noFill/>
        </p:spPr>
        <p:txBody>
          <a:bodyPr wrap="square">
            <a:spAutoFit/>
          </a:bodyPr>
          <a:lstStyle/>
          <a:p>
            <a:r>
              <a:rPr lang="en-GB" sz="1400" b="1" dirty="0">
                <a:solidFill>
                  <a:prstClr val="black"/>
                </a:solidFill>
                <a:latin typeface="Aptos" panose="02110004020202020204"/>
                <a:cs typeface="Arial" panose="020B0604020202020204" pitchFamily="34" charset="0"/>
              </a:rPr>
              <a:t>Area Plan 2023-2027: High Level Priorities 2026 /2027</a:t>
            </a:r>
          </a:p>
        </p:txBody>
      </p:sp>
      <p:graphicFrame>
        <p:nvGraphicFramePr>
          <p:cNvPr id="3" name="Table 2">
            <a:extLst>
              <a:ext uri="{FF2B5EF4-FFF2-40B4-BE49-F238E27FC236}">
                <a16:creationId xmlns:a16="http://schemas.microsoft.com/office/drawing/2014/main" id="{5CF9A450-BE10-CA8E-6888-9787215509C7}"/>
              </a:ext>
            </a:extLst>
          </p:cNvPr>
          <p:cNvGraphicFramePr>
            <a:graphicFrameLocks noGrp="1"/>
          </p:cNvGraphicFramePr>
          <p:nvPr>
            <p:extLst>
              <p:ext uri="{D42A27DB-BD31-4B8C-83A1-F6EECF244321}">
                <p14:modId xmlns:p14="http://schemas.microsoft.com/office/powerpoint/2010/main" val="3163904751"/>
              </p:ext>
            </p:extLst>
          </p:nvPr>
        </p:nvGraphicFramePr>
        <p:xfrm>
          <a:off x="293168" y="1859523"/>
          <a:ext cx="9231831" cy="4907280"/>
        </p:xfrm>
        <a:graphic>
          <a:graphicData uri="http://schemas.openxmlformats.org/drawingml/2006/table">
            <a:tbl>
              <a:tblPr firstRow="1" bandRow="1">
                <a:tableStyleId>{5C22544A-7EE6-4342-B048-85BDC9FD1C3A}</a:tableStyleId>
              </a:tblPr>
              <a:tblGrid>
                <a:gridCol w="3077277">
                  <a:extLst>
                    <a:ext uri="{9D8B030D-6E8A-4147-A177-3AD203B41FA5}">
                      <a16:colId xmlns:a16="http://schemas.microsoft.com/office/drawing/2014/main" val="2612788434"/>
                    </a:ext>
                  </a:extLst>
                </a:gridCol>
                <a:gridCol w="2866582">
                  <a:extLst>
                    <a:ext uri="{9D8B030D-6E8A-4147-A177-3AD203B41FA5}">
                      <a16:colId xmlns:a16="http://schemas.microsoft.com/office/drawing/2014/main" val="2137433538"/>
                    </a:ext>
                  </a:extLst>
                </a:gridCol>
                <a:gridCol w="3287972">
                  <a:extLst>
                    <a:ext uri="{9D8B030D-6E8A-4147-A177-3AD203B41FA5}">
                      <a16:colId xmlns:a16="http://schemas.microsoft.com/office/drawing/2014/main" val="132168649"/>
                    </a:ext>
                  </a:extLst>
                </a:gridCol>
              </a:tblGrid>
              <a:tr h="339504">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Older People Programme</a:t>
                      </a:r>
                      <a:endParaRPr lang="en-GB" sz="1200" dirty="0">
                        <a:latin typeface="Aptos" panose="020B0004020202020204" pitchFamily="34" charset="0"/>
                        <a:cs typeface="Arial" panose="020B0604020202020204" pitchFamily="34" charset="0"/>
                      </a:endParaRPr>
                    </a:p>
                  </a:txBody>
                  <a:tcPr anchor="ctr">
                    <a:solidFill>
                      <a:schemeClr val="accent2">
                        <a:lumMod val="60000"/>
                        <a:lumOff val="40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dirty="0">
                          <a:latin typeface="Aptos" panose="020B0004020202020204" pitchFamily="34" charset="0"/>
                          <a:cs typeface="Arial" panose="020B0604020202020204" pitchFamily="34" charset="0"/>
                        </a:rPr>
                        <a:t>Mental Health Transformation</a:t>
                      </a:r>
                    </a:p>
                  </a:txBody>
                  <a:tcPr anchor="ctr">
                    <a:solidFill>
                      <a:schemeClr val="accent4">
                        <a:lumMod val="7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en-US" sz="1200" b="1" kern="1200" dirty="0">
                          <a:solidFill>
                            <a:prstClr val="white"/>
                          </a:solidFill>
                          <a:latin typeface="Aptos" panose="020B0004020202020204" pitchFamily="34" charset="0"/>
                          <a:ea typeface="+mn-ea"/>
                          <a:cs typeface="Arial" panose="020B0604020202020204" pitchFamily="34" charset="0"/>
                        </a:rPr>
                        <a:t>Regional Commissioning</a:t>
                      </a:r>
                      <a:br>
                        <a:rPr lang="en-US" sz="1200" b="1" kern="1200" dirty="0">
                          <a:solidFill>
                            <a:prstClr val="white"/>
                          </a:solidFill>
                          <a:latin typeface="Aptos" panose="020B0004020202020204" pitchFamily="34" charset="0"/>
                          <a:ea typeface="+mn-ea"/>
                          <a:cs typeface="Arial" panose="020B0604020202020204" pitchFamily="34" charset="0"/>
                        </a:rPr>
                      </a:br>
                      <a:r>
                        <a:rPr lang="en-US" sz="1200" b="1" kern="1200" dirty="0">
                          <a:solidFill>
                            <a:prstClr val="white"/>
                          </a:solidFill>
                          <a:latin typeface="Aptos" panose="020B0004020202020204" pitchFamily="34" charset="0"/>
                          <a:ea typeface="+mn-ea"/>
                          <a:cs typeface="Arial" panose="020B0604020202020204" pitchFamily="34" charset="0"/>
                        </a:rPr>
                        <a:t>(Complex Care Programme)</a:t>
                      </a:r>
                      <a:endParaRPr lang="en-GB" sz="1200" b="1" kern="1200" dirty="0">
                        <a:solidFill>
                          <a:prstClr val="white"/>
                        </a:solidFill>
                        <a:latin typeface="Aptos" panose="020B0004020202020204" pitchFamily="34" charset="0"/>
                        <a:ea typeface="+mn-ea"/>
                        <a:cs typeface="Arial" panose="020B0604020202020204" pitchFamily="34" charset="0"/>
                      </a:endParaRPr>
                    </a:p>
                  </a:txBody>
                  <a:tcPr anchor="ctr">
                    <a:solidFill>
                      <a:schemeClr val="accent5">
                        <a:lumMod val="75000"/>
                      </a:schemeClr>
                    </a:solidFill>
                  </a:tcPr>
                </a:tc>
                <a:extLst>
                  <a:ext uri="{0D108BD9-81ED-4DB2-BD59-A6C34878D82A}">
                    <a16:rowId xmlns:a16="http://schemas.microsoft.com/office/drawing/2014/main" val="1522103797"/>
                  </a:ext>
                </a:extLst>
              </a:tr>
              <a:tr h="3969594">
                <a:tc>
                  <a:txBody>
                    <a:bodyPr/>
                    <a:lstStyle/>
                    <a:p>
                      <a:pPr lvl="0"/>
                      <a:r>
                        <a:rPr lang="en-GB" sz="1100" b="1" dirty="0">
                          <a:solidFill>
                            <a:schemeClr val="tx1"/>
                          </a:solidFill>
                        </a:rPr>
                        <a:t>Performance &amp; Finance of S33 Integrated Community Care System:</a:t>
                      </a:r>
                      <a:r>
                        <a:rPr lang="en-GB" sz="1100" dirty="0">
                          <a:solidFill>
                            <a:schemeClr val="tx1"/>
                          </a:solidFill>
                        </a:rPr>
                        <a:t> Strengthening financial transparency, performance oversight, live data, and governance to improve flow, reablement, and outcomes. </a:t>
                      </a:r>
                    </a:p>
                    <a:p>
                      <a:pPr lvl="0"/>
                      <a:r>
                        <a:rPr lang="en-GB" sz="1100" b="1" dirty="0">
                          <a:solidFill>
                            <a:schemeClr val="tx1"/>
                          </a:solidFill>
                        </a:rPr>
                        <a:t>Pathways of Care Delays Action Plan:</a:t>
                      </a:r>
                      <a:r>
                        <a:rPr lang="en-GB" sz="1100" dirty="0">
                          <a:solidFill>
                            <a:schemeClr val="tx1"/>
                          </a:solidFill>
                        </a:rPr>
                        <a:t> Monitoring delays weekly, escalating high risk cases, improving collaboration, ensuring timely access and recovery across pathways. </a:t>
                      </a:r>
                    </a:p>
                    <a:p>
                      <a:pPr lvl="0"/>
                      <a:r>
                        <a:rPr lang="en-GB" sz="1100" b="1" dirty="0">
                          <a:solidFill>
                            <a:schemeClr val="tx1"/>
                          </a:solidFill>
                        </a:rPr>
                        <a:t>Discharge to Recover &amp; Assess Processes:</a:t>
                      </a:r>
                      <a:r>
                        <a:rPr lang="en-GB" sz="1100" dirty="0">
                          <a:solidFill>
                            <a:schemeClr val="tx1"/>
                          </a:solidFill>
                        </a:rPr>
                        <a:t> Standardising discharge criteria, mapping pathways, expanding specialist pathways, strengthening reablement capacity and implementing Trusted Assessor models to enable faster, safer discharge. </a:t>
                      </a:r>
                    </a:p>
                    <a:p>
                      <a:pPr lvl="0"/>
                      <a:r>
                        <a:rPr lang="en-GB" sz="1100" b="1" dirty="0">
                          <a:solidFill>
                            <a:schemeClr val="tx1"/>
                          </a:solidFill>
                        </a:rPr>
                        <a:t>Unscheduled Care Board:</a:t>
                      </a:r>
                      <a:r>
                        <a:rPr lang="en-GB" sz="1100" dirty="0">
                          <a:solidFill>
                            <a:schemeClr val="tx1"/>
                          </a:solidFill>
                        </a:rPr>
                        <a:t> Six Goals for Urgent &amp; Emergency Care - Integrating urgent care pathways, improving ED/AMU/OPAU flow, implementing community falls response and strengthening the Single Point of Access. </a:t>
                      </a:r>
                    </a:p>
                    <a:p>
                      <a:pPr lvl="0"/>
                      <a:r>
                        <a:rPr lang="en-GB" sz="1100" b="1" dirty="0">
                          <a:solidFill>
                            <a:schemeClr val="tx1"/>
                          </a:solidFill>
                        </a:rPr>
                        <a:t>Dementia Memory Assessment Service (MAS) Review:</a:t>
                      </a:r>
                      <a:r>
                        <a:rPr lang="en-GB" sz="1100" dirty="0">
                          <a:solidFill>
                            <a:schemeClr val="tx1"/>
                          </a:solidFill>
                        </a:rPr>
                        <a:t> Reviewing and redesigning Memory Assessment Services to ensure consistent pathways, equitable access, improved data, co produced SOPs and Dementia Connector involvement post diagnosis.</a:t>
                      </a:r>
                    </a:p>
                  </a:txBody>
                  <a:tcPr>
                    <a:solidFill>
                      <a:schemeClr val="accent2">
                        <a:lumMod val="20000"/>
                        <a:lumOff val="80000"/>
                      </a:schemeClr>
                    </a:solidFill>
                  </a:tcPr>
                </a:tc>
                <a:tc>
                  <a:txBody>
                    <a:bodyPr/>
                    <a:lstStyle/>
                    <a:p>
                      <a:pPr marL="0" lvl="0" algn="l" defTabSz="622300">
                        <a:lnSpc>
                          <a:spcPct val="90000"/>
                        </a:lnSpc>
                        <a:spcBef>
                          <a:spcPct val="0"/>
                        </a:spcBef>
                        <a:spcAft>
                          <a:spcPct val="35000"/>
                        </a:spcAft>
                        <a:buNone/>
                      </a:pPr>
                      <a:r>
                        <a:rPr lang="en-GB" sz="1100" b="1" i="0" kern="1200" dirty="0">
                          <a:solidFill>
                            <a:schemeClr val="tx1"/>
                          </a:solidFill>
                          <a:effectLst/>
                          <a:latin typeface="+mn-lt"/>
                          <a:ea typeface="+mn-ea"/>
                          <a:cs typeface="Arial" panose="020B0604020202020204" pitchFamily="34" charset="0"/>
                        </a:rPr>
                        <a:t>Develop a whole‑system mental health model for adults:</a:t>
                      </a:r>
                      <a:r>
                        <a:rPr lang="en-GB" sz="1100" b="0" i="0" kern="1200" dirty="0">
                          <a:solidFill>
                            <a:schemeClr val="tx1"/>
                          </a:solidFill>
                          <a:effectLst/>
                          <a:latin typeface="+mn-lt"/>
                          <a:ea typeface="+mn-ea"/>
                          <a:cs typeface="Arial" panose="020B0604020202020204" pitchFamily="34" charset="0"/>
                        </a:rPr>
                        <a:t> creating a single, shared, integrated model across partners to reduce duplication, improve coherence and ensure a person‑centred, seamless pathway.
</a:t>
                      </a:r>
                      <a:r>
                        <a:rPr lang="en-GB" sz="1100" b="1" i="0" kern="1200" dirty="0">
                          <a:solidFill>
                            <a:schemeClr val="tx1"/>
                          </a:solidFill>
                          <a:effectLst/>
                          <a:latin typeface="+mn-lt"/>
                          <a:ea typeface="+mn-ea"/>
                          <a:cs typeface="Arial" panose="020B0604020202020204" pitchFamily="34" charset="0"/>
                        </a:rPr>
                        <a:t>Integrate NHS and third‑sector psychological therapies:</a:t>
                      </a:r>
                      <a:r>
                        <a:rPr lang="en-GB" sz="1100" b="0" i="0" kern="1200" dirty="0">
                          <a:solidFill>
                            <a:schemeClr val="tx1"/>
                          </a:solidFill>
                          <a:effectLst/>
                          <a:latin typeface="+mn-lt"/>
                          <a:ea typeface="+mn-ea"/>
                          <a:cs typeface="Arial" panose="020B0604020202020204" pitchFamily="34" charset="0"/>
                        </a:rPr>
                        <a:t> mapping provision, reducing duplication and waiting times, and designing an integrated model to address the 3,000‑person waiting list in LPMSS. 
</a:t>
                      </a:r>
                      <a:r>
                        <a:rPr lang="en-GB" sz="1100" b="1" i="0" kern="1200" dirty="0">
                          <a:solidFill>
                            <a:schemeClr val="tx1"/>
                          </a:solidFill>
                          <a:effectLst/>
                          <a:latin typeface="+mn-lt"/>
                          <a:ea typeface="+mn-ea"/>
                          <a:cs typeface="Arial" panose="020B0604020202020204" pitchFamily="34" charset="0"/>
                        </a:rPr>
                        <a:t>Redesign Community Mental Health Teams:</a:t>
                      </a:r>
                      <a:r>
                        <a:rPr lang="en-GB" sz="1100" b="0" i="0" kern="1200" dirty="0">
                          <a:solidFill>
                            <a:schemeClr val="tx1"/>
                          </a:solidFill>
                          <a:effectLst/>
                          <a:latin typeface="+mn-lt"/>
                          <a:ea typeface="+mn-ea"/>
                          <a:cs typeface="Arial" panose="020B0604020202020204" pitchFamily="34" charset="0"/>
                        </a:rPr>
                        <a:t> developing a shared model for CMHTs and outpatient services aligned to national strategy to improve access, flow and continuity of care. 
</a:t>
                      </a:r>
                      <a:r>
                        <a:rPr lang="en-GB" sz="1100" b="1" i="0" kern="1200" dirty="0">
                          <a:solidFill>
                            <a:schemeClr val="tx1"/>
                          </a:solidFill>
                          <a:effectLst/>
                          <a:latin typeface="+mn-lt"/>
                          <a:ea typeface="+mn-ea"/>
                          <a:cs typeface="Arial" panose="020B0604020202020204" pitchFamily="34" charset="0"/>
                        </a:rPr>
                        <a:t>Redesign the inpatient model and strengthen alternatives to admission:</a:t>
                      </a:r>
                      <a:r>
                        <a:rPr lang="en-GB" sz="1100" b="0" i="0" kern="1200" dirty="0">
                          <a:solidFill>
                            <a:schemeClr val="tx1"/>
                          </a:solidFill>
                          <a:effectLst/>
                          <a:latin typeface="+mn-lt"/>
                          <a:ea typeface="+mn-ea"/>
                          <a:cs typeface="Arial" panose="020B0604020202020204" pitchFamily="34" charset="0"/>
                        </a:rPr>
                        <a:t> shifting to assessment/treatment models, updating policies and improving crisis pathways to enhance safety, flow and discharge. 
</a:t>
                      </a:r>
                      <a:r>
                        <a:rPr lang="en-GB" sz="1100" b="1" i="0" kern="1200" dirty="0">
                          <a:solidFill>
                            <a:schemeClr val="tx1"/>
                          </a:solidFill>
                          <a:effectLst/>
                          <a:latin typeface="+mn-lt"/>
                          <a:ea typeface="+mn-ea"/>
                          <a:cs typeface="Arial" panose="020B0604020202020204" pitchFamily="34" charset="0"/>
                        </a:rPr>
                        <a:t>Implement estates, digital and workforce improvements critical to safety and system functioning:</a:t>
                      </a:r>
                      <a:r>
                        <a:rPr lang="en-GB" sz="1100" b="0" i="0" kern="1200" dirty="0">
                          <a:solidFill>
                            <a:schemeClr val="tx1"/>
                          </a:solidFill>
                          <a:effectLst/>
                          <a:latin typeface="+mn-lt"/>
                          <a:ea typeface="+mn-ea"/>
                          <a:cs typeface="Arial" panose="020B0604020202020204" pitchFamily="34" charset="0"/>
                        </a:rPr>
                        <a:t> including ligature risk work, digital infrastructure upgrades, and workforce transformation.</a:t>
                      </a:r>
                    </a:p>
                  </a:txBody>
                  <a:tcPr>
                    <a:solidFill>
                      <a:schemeClr val="accent4">
                        <a:lumMod val="20000"/>
                        <a:lumOff val="80000"/>
                      </a:schemeClr>
                    </a:solidFill>
                  </a:tcPr>
                </a:tc>
                <a:tc>
                  <a:txBody>
                    <a:bodyPr/>
                    <a:lstStyle/>
                    <a:p>
                      <a:pPr lvl="0"/>
                      <a:r>
                        <a:rPr lang="en-GB" sz="1100" b="1" i="0" kern="1200" dirty="0">
                          <a:solidFill>
                            <a:prstClr val="black"/>
                          </a:solidFill>
                          <a:effectLst/>
                          <a:latin typeface="+mn-lt"/>
                          <a:ea typeface="+mn-ea"/>
                          <a:cs typeface="Arial" panose="020B0604020202020204" pitchFamily="34" charset="0"/>
                        </a:rPr>
                        <a:t>Strengthen regional joint working for people with complex needs</a:t>
                      </a:r>
                      <a:r>
                        <a:rPr lang="en-GB" sz="1100" b="0" i="0" kern="1200" dirty="0">
                          <a:solidFill>
                            <a:prstClr val="black"/>
                          </a:solidFill>
                          <a:effectLst/>
                          <a:latin typeface="+mn-lt"/>
                          <a:ea typeface="+mn-ea"/>
                          <a:cs typeface="Arial" panose="020B0604020202020204" pitchFamily="34" charset="0"/>
                        </a:rPr>
                        <a:t>: delivering a consistent region wide approach to joint commissioning, pooled budgets and dispute resolution to reduce delays, improve transparency and provide timely coordinated support.
</a:t>
                      </a:r>
                      <a:r>
                        <a:rPr lang="en-GB" sz="1100" b="1" i="0" kern="1200" dirty="0">
                          <a:solidFill>
                            <a:prstClr val="black"/>
                          </a:solidFill>
                          <a:effectLst/>
                          <a:latin typeface="+mn-lt"/>
                          <a:ea typeface="+mn-ea"/>
                          <a:cs typeface="Arial" panose="020B0604020202020204" pitchFamily="34" charset="0"/>
                        </a:rPr>
                        <a:t>Regional commissioning accommodation strategy for people with complex needs: </a:t>
                      </a:r>
                      <a:r>
                        <a:rPr lang="en-GB" sz="1100" b="0" i="0" kern="1200" dirty="0">
                          <a:solidFill>
                            <a:prstClr val="black"/>
                          </a:solidFill>
                          <a:effectLst/>
                          <a:latin typeface="+mn-lt"/>
                          <a:ea typeface="+mn-ea"/>
                          <a:cs typeface="Arial" panose="020B0604020202020204" pitchFamily="34" charset="0"/>
                        </a:rPr>
                        <a:t>defining service models, understanding capacity and demand, shaping the market to deliver high quality sustainable accommodation closer to home and reduce out of area placements.
</a:t>
                      </a:r>
                      <a:r>
                        <a:rPr lang="en-GB" sz="1100" b="1" i="0" kern="1200" dirty="0">
                          <a:solidFill>
                            <a:prstClr val="black"/>
                          </a:solidFill>
                          <a:effectLst/>
                          <a:latin typeface="+mn-lt"/>
                          <a:ea typeface="+mn-ea"/>
                          <a:cs typeface="Arial" panose="020B0604020202020204" pitchFamily="34" charset="0"/>
                        </a:rPr>
                        <a:t>Regional Market Stability Report</a:t>
                      </a:r>
                      <a:r>
                        <a:rPr lang="en-GB" sz="1100" b="0" i="0" kern="1200" dirty="0">
                          <a:solidFill>
                            <a:prstClr val="black"/>
                          </a:solidFill>
                          <a:effectLst/>
                          <a:latin typeface="+mn-lt"/>
                          <a:ea typeface="+mn-ea"/>
                          <a:cs typeface="Arial" panose="020B0604020202020204" pitchFamily="34" charset="0"/>
                        </a:rPr>
                        <a:t>: creating a shared evidence-based view of care market using data to forecast demand, inform capital decisions and support a sustainable provider market.
</a:t>
                      </a:r>
                      <a:r>
                        <a:rPr lang="en-GB" sz="1100" b="1" i="0" kern="1200" dirty="0">
                          <a:solidFill>
                            <a:prstClr val="black"/>
                          </a:solidFill>
                          <a:effectLst/>
                          <a:latin typeface="+mn-lt"/>
                          <a:ea typeface="+mn-ea"/>
                          <a:cs typeface="Arial" panose="020B0604020202020204" pitchFamily="34" charset="0"/>
                        </a:rPr>
                        <a:t>Strategic capital programme: </a:t>
                      </a:r>
                      <a:r>
                        <a:rPr lang="en-GB" sz="1100" b="0" i="0" kern="1200" dirty="0">
                          <a:solidFill>
                            <a:prstClr val="black"/>
                          </a:solidFill>
                          <a:effectLst/>
                          <a:latin typeface="+mn-lt"/>
                          <a:ea typeface="+mn-ea"/>
                          <a:cs typeface="Arial" panose="020B0604020202020204" pitchFamily="34" charset="0"/>
                        </a:rPr>
                        <a:t>delivering a coordinated long term capital plan aligned to population need and service pressures. 
</a:t>
                      </a:r>
                      <a:r>
                        <a:rPr lang="en-GB" sz="1100" b="1" i="0" kern="1200" dirty="0">
                          <a:solidFill>
                            <a:prstClr val="black"/>
                          </a:solidFill>
                          <a:effectLst/>
                          <a:latin typeface="+mn-lt"/>
                          <a:ea typeface="+mn-ea"/>
                          <a:cs typeface="Arial" panose="020B0604020202020204" pitchFamily="34" charset="0"/>
                        </a:rPr>
                        <a:t>Establish integrated region wide pathways for children and young people with complex needs</a:t>
                      </a:r>
                      <a:r>
                        <a:rPr lang="en-GB" sz="1100" b="0" i="0" kern="1200" dirty="0">
                          <a:solidFill>
                            <a:prstClr val="black"/>
                          </a:solidFill>
                          <a:effectLst/>
                          <a:latin typeface="+mn-lt"/>
                          <a:ea typeface="+mn-ea"/>
                          <a:cs typeface="Arial" panose="020B0604020202020204" pitchFamily="34" charset="0"/>
                        </a:rPr>
                        <a:t>: progressing No Wrong Door and multi agency working to create single access points, coordinated decision making and joined up emotional mental health and care support.</a:t>
                      </a:r>
                    </a:p>
                  </a:txBody>
                  <a:tcPr>
                    <a:solidFill>
                      <a:schemeClr val="accent5">
                        <a:lumMod val="20000"/>
                        <a:lumOff val="80000"/>
                      </a:schemeClr>
                    </a:solidFill>
                  </a:tcPr>
                </a:tc>
                <a:extLst>
                  <a:ext uri="{0D108BD9-81ED-4DB2-BD59-A6C34878D82A}">
                    <a16:rowId xmlns:a16="http://schemas.microsoft.com/office/drawing/2014/main" val="1502428360"/>
                  </a:ext>
                </a:extLst>
              </a:tr>
            </a:tbl>
          </a:graphicData>
        </a:graphic>
      </p:graphicFrame>
      <p:sp>
        <p:nvSpPr>
          <p:cNvPr id="8" name="Slide Number Placeholder 3">
            <a:extLst>
              <a:ext uri="{FF2B5EF4-FFF2-40B4-BE49-F238E27FC236}">
                <a16:creationId xmlns:a16="http://schemas.microsoft.com/office/drawing/2014/main" id="{B8546679-8726-7EBB-CB65-A0DF3D4BD742}"/>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47</a:t>
            </a:r>
          </a:p>
        </p:txBody>
      </p:sp>
    </p:spTree>
    <p:extLst>
      <p:ext uri="{BB962C8B-B14F-4D97-AF65-F5344CB8AC3E}">
        <p14:creationId xmlns:p14="http://schemas.microsoft.com/office/powerpoint/2010/main" val="3443990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9EDBAB-26E8-2F1D-C6E8-E8F0DFB07CEA}"/>
            </a:ext>
          </a:extLst>
        </p:cNvPr>
        <p:cNvGrpSpPr/>
        <p:nvPr/>
      </p:nvGrpSpPr>
      <p:grpSpPr>
        <a:xfrm>
          <a:off x="0" y="0"/>
          <a:ext cx="0" cy="0"/>
          <a:chOff x="0" y="0"/>
          <a:chExt cx="0" cy="0"/>
        </a:xfrm>
      </p:grpSpPr>
      <p:pic>
        <p:nvPicPr>
          <p:cNvPr id="5" name="Picture 4" descr="A rainbow in a black background&#10;&#10;AI-generated content may be incorrect.">
            <a:extLst>
              <a:ext uri="{FF2B5EF4-FFF2-40B4-BE49-F238E27FC236}">
                <a16:creationId xmlns:a16="http://schemas.microsoft.com/office/drawing/2014/main" id="{EC09017F-FC9C-D25C-41C6-8FCA04ADD90E}"/>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2" name="Rectangle 1">
            <a:extLst>
              <a:ext uri="{FF2B5EF4-FFF2-40B4-BE49-F238E27FC236}">
                <a16:creationId xmlns:a16="http://schemas.microsoft.com/office/drawing/2014/main" id="{12FE5277-A9A9-5119-D317-547077189DB2}"/>
              </a:ext>
            </a:extLst>
          </p:cNvPr>
          <p:cNvSpPr/>
          <p:nvPr/>
        </p:nvSpPr>
        <p:spPr>
          <a:xfrm>
            <a:off x="0" y="3543400"/>
            <a:ext cx="9905999" cy="33146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3">
            <a:extLst>
              <a:ext uri="{FF2B5EF4-FFF2-40B4-BE49-F238E27FC236}">
                <a16:creationId xmlns:a16="http://schemas.microsoft.com/office/drawing/2014/main" id="{2EC20968-5BBF-07C8-5EE5-C7358946684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prstClr val="black">
                    <a:tint val="82000"/>
                  </a:prstClr>
                </a:solidFill>
                <a:effectLst/>
                <a:uLnTx/>
                <a:uFillTx/>
                <a:latin typeface="Aptos" panose="02110004020202020204"/>
                <a:ea typeface="+mn-ea"/>
                <a:cs typeface="+mn-cs"/>
              </a:rPr>
              <a:t>87</a:t>
            </a:r>
          </a:p>
        </p:txBody>
      </p:sp>
      <p:sp>
        <p:nvSpPr>
          <p:cNvPr id="33" name="TextBox 32">
            <a:extLst>
              <a:ext uri="{FF2B5EF4-FFF2-40B4-BE49-F238E27FC236}">
                <a16:creationId xmlns:a16="http://schemas.microsoft.com/office/drawing/2014/main" id="{5C333F2D-F9EB-0788-A294-5E2B2192F620}"/>
              </a:ext>
            </a:extLst>
          </p:cNvPr>
          <p:cNvSpPr txBox="1"/>
          <p:nvPr/>
        </p:nvSpPr>
        <p:spPr>
          <a:xfrm>
            <a:off x="277577" y="663740"/>
            <a:ext cx="9247423" cy="471539"/>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We continue to build strong collaboration and robust partnership arrangements across the Health Board working with the Swansea and Neath Port Talbot Public Services Boards (PSBs). </a:t>
            </a:r>
            <a:endPar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1FB0AEB0-9573-D5E9-13AC-B732A402FFBF}"/>
              </a:ext>
            </a:extLst>
          </p:cNvPr>
          <p:cNvSpPr txBox="1"/>
          <p:nvPr/>
        </p:nvSpPr>
        <p:spPr>
          <a:xfrm>
            <a:off x="277577" y="401803"/>
            <a:ext cx="8760686" cy="369332"/>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b="1" dirty="0">
                <a:solidFill>
                  <a:srgbClr val="834AAD"/>
                </a:solidFill>
                <a:latin typeface="Aptos Black" panose="020F0502020204030204" pitchFamily="34" charset="0"/>
              </a:rPr>
              <a:t>PARTNERSHIP WORKING WITH OUR PUBLIC SERVICE BOARDS</a:t>
            </a:r>
          </a:p>
        </p:txBody>
      </p:sp>
      <p:pic>
        <p:nvPicPr>
          <p:cNvPr id="43" name="Picture 42">
            <a:extLst>
              <a:ext uri="{FF2B5EF4-FFF2-40B4-BE49-F238E27FC236}">
                <a16:creationId xmlns:a16="http://schemas.microsoft.com/office/drawing/2014/main" id="{070D7072-326E-49C9-8182-C837A4D4B895}"/>
              </a:ext>
            </a:extLst>
          </p:cNvPr>
          <p:cNvPicPr>
            <a:picLocks noChangeAspect="1"/>
          </p:cNvPicPr>
          <p:nvPr/>
        </p:nvPicPr>
        <p:blipFill>
          <a:blip r:embed="rId4">
            <a:extLst>
              <a:ext uri="{28A0092B-C50C-407E-A947-70E740481C1C}">
                <a14:useLocalDpi xmlns:a14="http://schemas.microsoft.com/office/drawing/2010/main" val="0"/>
              </a:ext>
            </a:extLst>
          </a:blip>
          <a:srcRect l="1672" t="3795" r="1716" b="3351"/>
          <a:stretch>
            <a:fillRect/>
          </a:stretch>
        </p:blipFill>
        <p:spPr>
          <a:xfrm>
            <a:off x="398917" y="3711071"/>
            <a:ext cx="9004742" cy="3010407"/>
          </a:xfrm>
          <a:prstGeom prst="rect">
            <a:avLst/>
          </a:prstGeom>
          <a:ln>
            <a:solidFill>
              <a:srgbClr val="0E9FAF"/>
            </a:solidFill>
          </a:ln>
          <a:effectLst>
            <a:outerShdw blurRad="63500" sx="102000" sy="102000" algn="ctr" rotWithShape="0">
              <a:prstClr val="black">
                <a:alpha val="40000"/>
              </a:prstClr>
            </a:outerShdw>
          </a:effectLst>
        </p:spPr>
      </p:pic>
      <p:sp>
        <p:nvSpPr>
          <p:cNvPr id="3" name="TextBox 2">
            <a:extLst>
              <a:ext uri="{FF2B5EF4-FFF2-40B4-BE49-F238E27FC236}">
                <a16:creationId xmlns:a16="http://schemas.microsoft.com/office/drawing/2014/main" id="{98917658-DEEF-5990-467A-83477FED281D}"/>
              </a:ext>
            </a:extLst>
          </p:cNvPr>
          <p:cNvSpPr txBox="1"/>
          <p:nvPr/>
        </p:nvSpPr>
        <p:spPr>
          <a:xfrm>
            <a:off x="277577" y="1126742"/>
            <a:ext cx="5857460" cy="28636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Times New Roman" panose="02020603050405020304" pitchFamily="18" charset="0"/>
                <a:cs typeface="+mn-cs"/>
              </a:rPr>
              <a:t>Key Priorities 2026/27: </a:t>
            </a:r>
            <a:endParaRPr kumimoji="0" lang="en-GB" sz="1400" b="1" i="0" u="none" strike="noStrike" kern="1200" cap="none" spc="0" normalizeH="0" baseline="0" noProof="0" dirty="0">
              <a:ln>
                <a:noFill/>
              </a:ln>
              <a:solidFill>
                <a:prstClr val="black"/>
              </a:solidFill>
              <a:effectLst/>
              <a:uLnTx/>
              <a:uFillTx/>
              <a:latin typeface="Aptos" panose="02110004020202020204"/>
              <a:ea typeface="Times New Roman" panose="02020603050405020304" pitchFamily="18" charset="0"/>
              <a:cs typeface="Arial" panose="020B0604020202020204" pitchFamily="34" charset="0"/>
            </a:endParaRPr>
          </a:p>
        </p:txBody>
      </p:sp>
      <p:sp>
        <p:nvSpPr>
          <p:cNvPr id="7" name="TextBox 6">
            <a:extLst>
              <a:ext uri="{FF2B5EF4-FFF2-40B4-BE49-F238E27FC236}">
                <a16:creationId xmlns:a16="http://schemas.microsoft.com/office/drawing/2014/main" id="{929D9FA6-38CE-CF96-D98C-C5BAB0CABB17}"/>
              </a:ext>
            </a:extLst>
          </p:cNvPr>
          <p:cNvSpPr txBox="1"/>
          <p:nvPr/>
        </p:nvSpPr>
        <p:spPr>
          <a:xfrm>
            <a:off x="575154" y="1337229"/>
            <a:ext cx="4377845" cy="66390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Improve outcomes for </a:t>
            </a:r>
            <a:r>
              <a:rPr lang="en-GB" sz="1200" b="1" dirty="0">
                <a:solidFill>
                  <a:prstClr val="black"/>
                </a:solidFill>
                <a:latin typeface="Aptos" panose="02110004020202020204"/>
              </a:rPr>
              <a:t>children and young people </a:t>
            </a:r>
            <a:r>
              <a:rPr lang="en-GB" sz="1200" dirty="0">
                <a:solidFill>
                  <a:prstClr val="black"/>
                </a:solidFill>
                <a:latin typeface="Aptos" panose="02110004020202020204"/>
              </a:rPr>
              <a:t>including the Healthy Child Wales Pathway, speech and language and flying start. </a:t>
            </a:r>
          </a:p>
        </p:txBody>
      </p:sp>
      <p:sp>
        <p:nvSpPr>
          <p:cNvPr id="10" name="TextBox 9">
            <a:extLst>
              <a:ext uri="{FF2B5EF4-FFF2-40B4-BE49-F238E27FC236}">
                <a16:creationId xmlns:a16="http://schemas.microsoft.com/office/drawing/2014/main" id="{6219B2D5-A7DC-6C42-79E6-E7A093CB4DD6}"/>
              </a:ext>
            </a:extLst>
          </p:cNvPr>
          <p:cNvSpPr txBox="1"/>
          <p:nvPr/>
        </p:nvSpPr>
        <p:spPr>
          <a:xfrm>
            <a:off x="575155" y="1962047"/>
            <a:ext cx="4377845" cy="66390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b="1" dirty="0">
                <a:solidFill>
                  <a:prstClr val="black"/>
                </a:solidFill>
                <a:latin typeface="Aptos" panose="02110004020202020204"/>
              </a:rPr>
              <a:t>Climate adaptation </a:t>
            </a:r>
            <a:r>
              <a:rPr lang="en-GB" sz="1200" dirty="0">
                <a:solidFill>
                  <a:prstClr val="black"/>
                </a:solidFill>
                <a:latin typeface="Aptos" panose="02110004020202020204"/>
              </a:rPr>
              <a:t>-  complete the Climate Change Risk Assessments – outcomes to be used to inform Well-being Plan 2027</a:t>
            </a:r>
          </a:p>
        </p:txBody>
      </p:sp>
      <p:sp>
        <p:nvSpPr>
          <p:cNvPr id="12" name="TextBox 11">
            <a:extLst>
              <a:ext uri="{FF2B5EF4-FFF2-40B4-BE49-F238E27FC236}">
                <a16:creationId xmlns:a16="http://schemas.microsoft.com/office/drawing/2014/main" id="{4E15198B-2478-7BC1-1506-43C0D19EF601}"/>
              </a:ext>
            </a:extLst>
          </p:cNvPr>
          <p:cNvSpPr txBox="1"/>
          <p:nvPr/>
        </p:nvSpPr>
        <p:spPr>
          <a:xfrm>
            <a:off x="5427483" y="1167009"/>
            <a:ext cx="4200940" cy="85626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Refresh and strengthen the </a:t>
            </a:r>
            <a:r>
              <a:rPr lang="en-GB" sz="1200" b="1" dirty="0">
                <a:solidFill>
                  <a:prstClr val="black"/>
                </a:solidFill>
                <a:latin typeface="Aptos" panose="02110004020202020204"/>
              </a:rPr>
              <a:t>Wellbeing priorities </a:t>
            </a:r>
            <a:r>
              <a:rPr lang="en-GB" sz="1200" dirty="0">
                <a:solidFill>
                  <a:prstClr val="black"/>
                </a:solidFill>
                <a:latin typeface="Aptos" panose="02110004020202020204"/>
              </a:rPr>
              <a:t>and objectives for both PSBs for the final two years of the current plans and ensure regional priorities remain aligned with the Well‑being of Future Generations (Wales) Act (WBFGA).</a:t>
            </a:r>
          </a:p>
        </p:txBody>
      </p:sp>
      <p:sp>
        <p:nvSpPr>
          <p:cNvPr id="14" name="TextBox 13">
            <a:extLst>
              <a:ext uri="{FF2B5EF4-FFF2-40B4-BE49-F238E27FC236}">
                <a16:creationId xmlns:a16="http://schemas.microsoft.com/office/drawing/2014/main" id="{88206183-1535-4EE7-B51E-D0A9604B3FD7}"/>
              </a:ext>
            </a:extLst>
          </p:cNvPr>
          <p:cNvSpPr txBox="1"/>
          <p:nvPr/>
        </p:nvSpPr>
        <p:spPr>
          <a:xfrm>
            <a:off x="5453268" y="2080173"/>
            <a:ext cx="4288830" cy="66390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Regional Whole Systems Approach – </a:t>
            </a:r>
            <a:r>
              <a:rPr lang="en-GB" sz="1200" b="1" dirty="0">
                <a:solidFill>
                  <a:prstClr val="black"/>
                </a:solidFill>
                <a:latin typeface="Aptos" panose="02110004020202020204"/>
              </a:rPr>
              <a:t>Improving Access to Food</a:t>
            </a:r>
            <a:r>
              <a:rPr lang="en-GB" sz="1200" dirty="0">
                <a:solidFill>
                  <a:prstClr val="black"/>
                </a:solidFill>
                <a:latin typeface="Aptos" panose="02110004020202020204"/>
              </a:rPr>
              <a:t> through the development of a regional Public Food Procurement Strategy</a:t>
            </a:r>
          </a:p>
        </p:txBody>
      </p:sp>
      <p:sp>
        <p:nvSpPr>
          <p:cNvPr id="16" name="TextBox 15">
            <a:extLst>
              <a:ext uri="{FF2B5EF4-FFF2-40B4-BE49-F238E27FC236}">
                <a16:creationId xmlns:a16="http://schemas.microsoft.com/office/drawing/2014/main" id="{46F573EC-A8BC-9A59-7BE0-F4C8800111A4}"/>
              </a:ext>
            </a:extLst>
          </p:cNvPr>
          <p:cNvSpPr txBox="1"/>
          <p:nvPr/>
        </p:nvSpPr>
        <p:spPr>
          <a:xfrm>
            <a:off x="5408761" y="2822596"/>
            <a:ext cx="4116240" cy="461665"/>
          </a:xfrm>
          <a:prstGeom prst="rect">
            <a:avLst/>
          </a:prstGeom>
          <a:noFill/>
        </p:spPr>
        <p:txBody>
          <a:bodyPr wrap="square">
            <a:spAutoFit/>
          </a:bodyPr>
          <a:lstStyle/>
          <a:p>
            <a:r>
              <a:rPr lang="en-GB" sz="1200" dirty="0">
                <a:solidFill>
                  <a:prstClr val="black"/>
                </a:solidFill>
                <a:latin typeface="Aptos" panose="02110004020202020204"/>
              </a:rPr>
              <a:t>Undertake regionally aligned </a:t>
            </a:r>
            <a:r>
              <a:rPr lang="en-GB" sz="1200" b="1" dirty="0">
                <a:solidFill>
                  <a:prstClr val="black"/>
                </a:solidFill>
                <a:latin typeface="Aptos" panose="02110004020202020204"/>
              </a:rPr>
              <a:t>Well-being Assessments  </a:t>
            </a:r>
            <a:r>
              <a:rPr lang="en-GB" sz="1200" dirty="0">
                <a:solidFill>
                  <a:prstClr val="black"/>
                </a:solidFill>
                <a:latin typeface="Aptos" panose="02110004020202020204"/>
              </a:rPr>
              <a:t>- to be published May 2027. </a:t>
            </a:r>
          </a:p>
        </p:txBody>
      </p:sp>
      <p:sp>
        <p:nvSpPr>
          <p:cNvPr id="18" name="TextBox 17">
            <a:extLst>
              <a:ext uri="{FF2B5EF4-FFF2-40B4-BE49-F238E27FC236}">
                <a16:creationId xmlns:a16="http://schemas.microsoft.com/office/drawing/2014/main" id="{78289D38-B746-2457-1DB0-7FF32FF15EBA}"/>
              </a:ext>
            </a:extLst>
          </p:cNvPr>
          <p:cNvSpPr txBox="1"/>
          <p:nvPr/>
        </p:nvSpPr>
        <p:spPr>
          <a:xfrm>
            <a:off x="575154" y="2586865"/>
            <a:ext cx="4377846" cy="856260"/>
          </a:xfrm>
          <a:prstGeom prst="rect">
            <a:avLst/>
          </a:prstGeom>
          <a:noFill/>
        </p:spPr>
        <p:txBody>
          <a:bodyPr wrap="square">
            <a:spAutoFit/>
          </a:bodyPr>
          <a:lstStyle/>
          <a:p>
            <a:pPr marL="0" marR="0" lvl="0" indent="0" defTabSz="457200" rtl="0" eaLnBrk="1" fontAlgn="auto" latinLnBrk="0" hangingPunct="1">
              <a:lnSpc>
                <a:spcPts val="1500"/>
              </a:lnSpc>
              <a:spcBef>
                <a:spcPts val="0"/>
              </a:spcBef>
              <a:spcAft>
                <a:spcPts val="0"/>
              </a:spcAft>
              <a:buClrTx/>
              <a:buSzTx/>
              <a:buFontTx/>
              <a:buNone/>
              <a:tabLst/>
              <a:defRPr/>
            </a:pPr>
            <a:r>
              <a:rPr lang="en-GB" sz="1200" dirty="0">
                <a:solidFill>
                  <a:prstClr val="black"/>
                </a:solidFill>
                <a:latin typeface="Aptos" panose="02110004020202020204"/>
              </a:rPr>
              <a:t>Progress the </a:t>
            </a:r>
            <a:r>
              <a:rPr lang="en-GB" sz="1200" dirty="0" err="1">
                <a:solidFill>
                  <a:prstClr val="black"/>
                </a:solidFill>
                <a:latin typeface="Aptos" panose="02110004020202020204"/>
              </a:rPr>
              <a:t>Dyfatty</a:t>
            </a:r>
            <a:r>
              <a:rPr lang="en-GB" sz="1200" dirty="0">
                <a:solidFill>
                  <a:prstClr val="black"/>
                </a:solidFill>
                <a:latin typeface="Aptos" panose="02110004020202020204"/>
              </a:rPr>
              <a:t>, Clear, Hold, Build Project in Swansea, through the </a:t>
            </a:r>
            <a:r>
              <a:rPr lang="en-GB" sz="1200" b="1" dirty="0">
                <a:solidFill>
                  <a:prstClr val="black"/>
                </a:solidFill>
                <a:latin typeface="Aptos" panose="02110004020202020204"/>
              </a:rPr>
              <a:t>Community Safety Partnerships </a:t>
            </a:r>
            <a:r>
              <a:rPr lang="en-GB" sz="1200" dirty="0">
                <a:solidFill>
                  <a:prstClr val="black"/>
                </a:solidFill>
                <a:latin typeface="Aptos" panose="02110004020202020204"/>
              </a:rPr>
              <a:t>arrangements. Initial focus on stakeholder mapping and communications and engagement plan</a:t>
            </a:r>
          </a:p>
        </p:txBody>
      </p:sp>
      <p:sp>
        <p:nvSpPr>
          <p:cNvPr id="6" name="Slide Number Placeholder 4">
            <a:extLst>
              <a:ext uri="{FF2B5EF4-FFF2-40B4-BE49-F238E27FC236}">
                <a16:creationId xmlns:a16="http://schemas.microsoft.com/office/drawing/2014/main" id="{04368476-E1D5-1497-2FDA-610FF1080303}"/>
              </a:ext>
            </a:extLst>
          </p:cNvPr>
          <p:cNvSpPr txBox="1">
            <a:spLocks/>
          </p:cNvSpPr>
          <p:nvPr/>
        </p:nvSpPr>
        <p:spPr>
          <a:xfrm>
            <a:off x="7542188" y="6492875"/>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48</a:t>
            </a:r>
          </a:p>
        </p:txBody>
      </p:sp>
    </p:spTree>
    <p:extLst>
      <p:ext uri="{BB962C8B-B14F-4D97-AF65-F5344CB8AC3E}">
        <p14:creationId xmlns:p14="http://schemas.microsoft.com/office/powerpoint/2010/main" val="40276661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D90910-40A7-3CD5-E5B7-52B5BA18F336}"/>
            </a:ext>
          </a:extLst>
        </p:cNvPr>
        <p:cNvGrpSpPr/>
        <p:nvPr/>
      </p:nvGrpSpPr>
      <p:grpSpPr>
        <a:xfrm>
          <a:off x="0" y="0"/>
          <a:ext cx="0" cy="0"/>
          <a:chOff x="0" y="0"/>
          <a:chExt cx="0" cy="0"/>
        </a:xfrm>
      </p:grpSpPr>
      <p:pic>
        <p:nvPicPr>
          <p:cNvPr id="28" name="Picture 27" descr="A rainbow in a black background&#10;&#10;AI-generated content may be incorrect.">
            <a:extLst>
              <a:ext uri="{FF2B5EF4-FFF2-40B4-BE49-F238E27FC236}">
                <a16:creationId xmlns:a16="http://schemas.microsoft.com/office/drawing/2014/main" id="{A91F8CE9-BFAE-9C7F-AB6D-5C62FAABE595}"/>
              </a:ext>
            </a:extLst>
          </p:cNvPr>
          <p:cNvPicPr>
            <a:picLocks noChangeAspect="1"/>
          </p:cNvPicPr>
          <p:nvPr/>
        </p:nvPicPr>
        <p:blipFill>
          <a:blip r:embed="rId3">
            <a:alphaModFix amt="20000"/>
            <a:lum bright="40000" contrast="-40000"/>
          </a:blip>
          <a:srcRect l="39228" t="58256" r="-2"/>
          <a:stretch/>
        </p:blipFill>
        <p:spPr>
          <a:xfrm rot="10800000">
            <a:off x="3132162" y="3062240"/>
            <a:ext cx="6769167" cy="3795760"/>
          </a:xfrm>
          <a:prstGeom prst="rect">
            <a:avLst/>
          </a:prstGeom>
        </p:spPr>
      </p:pic>
      <p:sp>
        <p:nvSpPr>
          <p:cNvPr id="61" name="Rectangle 60">
            <a:extLst>
              <a:ext uri="{FF2B5EF4-FFF2-40B4-BE49-F238E27FC236}">
                <a16:creationId xmlns:a16="http://schemas.microsoft.com/office/drawing/2014/main" id="{C644946C-D54F-213E-410A-478FB2FEB504}"/>
              </a:ext>
            </a:extLst>
          </p:cNvPr>
          <p:cNvSpPr/>
          <p:nvPr/>
        </p:nvSpPr>
        <p:spPr>
          <a:xfrm>
            <a:off x="1" y="5418000"/>
            <a:ext cx="9905999" cy="1440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Rounded Corners 30">
            <a:extLst>
              <a:ext uri="{FF2B5EF4-FFF2-40B4-BE49-F238E27FC236}">
                <a16:creationId xmlns:a16="http://schemas.microsoft.com/office/drawing/2014/main" id="{374F62E0-D55C-DD55-B43F-1400645F9541}"/>
              </a:ext>
            </a:extLst>
          </p:cNvPr>
          <p:cNvSpPr/>
          <p:nvPr/>
        </p:nvSpPr>
        <p:spPr>
          <a:xfrm>
            <a:off x="344488" y="3392867"/>
            <a:ext cx="2952000" cy="1229527"/>
          </a:xfrm>
          <a:prstGeom prst="roundRect">
            <a:avLst/>
          </a:prstGeom>
          <a:solidFill>
            <a:schemeClr val="accent3">
              <a:lumMod val="20000"/>
              <a:lumOff val="80000"/>
            </a:schemeClr>
          </a:solidFill>
          <a:ln>
            <a:no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Rounded Corners 31">
            <a:extLst>
              <a:ext uri="{FF2B5EF4-FFF2-40B4-BE49-F238E27FC236}">
                <a16:creationId xmlns:a16="http://schemas.microsoft.com/office/drawing/2014/main" id="{3A48AE00-D68E-7CDB-4F42-E993D9434D17}"/>
              </a:ext>
            </a:extLst>
          </p:cNvPr>
          <p:cNvSpPr/>
          <p:nvPr/>
        </p:nvSpPr>
        <p:spPr>
          <a:xfrm>
            <a:off x="3416411" y="3392867"/>
            <a:ext cx="2952000" cy="1229527"/>
          </a:xfrm>
          <a:prstGeom prst="roundRect">
            <a:avLst/>
          </a:prstGeom>
          <a:solidFill>
            <a:schemeClr val="accent3">
              <a:lumMod val="20000"/>
              <a:lumOff val="80000"/>
            </a:schemeClr>
          </a:solidFill>
          <a:ln>
            <a:no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Rounded Corners 32">
            <a:extLst>
              <a:ext uri="{FF2B5EF4-FFF2-40B4-BE49-F238E27FC236}">
                <a16:creationId xmlns:a16="http://schemas.microsoft.com/office/drawing/2014/main" id="{7C3B1DB6-60F8-3A51-32CE-254BFD754208}"/>
              </a:ext>
            </a:extLst>
          </p:cNvPr>
          <p:cNvSpPr/>
          <p:nvPr/>
        </p:nvSpPr>
        <p:spPr>
          <a:xfrm>
            <a:off x="6488334" y="3392867"/>
            <a:ext cx="2952000" cy="1229527"/>
          </a:xfrm>
          <a:prstGeom prst="roundRect">
            <a:avLst/>
          </a:prstGeom>
          <a:solidFill>
            <a:schemeClr val="accent3">
              <a:lumMod val="20000"/>
              <a:lumOff val="80000"/>
            </a:schemeClr>
          </a:solidFill>
          <a:ln>
            <a:no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5CEC5980-11C3-E5FD-BEFF-79DB81068A8A}"/>
              </a:ext>
            </a:extLst>
          </p:cNvPr>
          <p:cNvSpPr txBox="1"/>
          <p:nvPr/>
        </p:nvSpPr>
        <p:spPr>
          <a:xfrm>
            <a:off x="305224" y="741089"/>
            <a:ext cx="8190190" cy="1762406"/>
          </a:xfrm>
          <a:prstGeom prst="rect">
            <a:avLst/>
          </a:prstGeom>
          <a:noFill/>
        </p:spPr>
        <p:txBody>
          <a:bodyPr wrap="square">
            <a:spAutoFit/>
          </a:bodyPr>
          <a:lstStyle/>
          <a:p>
            <a:pPr>
              <a:lnSpc>
                <a:spcPct val="107000"/>
              </a:lnSpc>
              <a:spcBef>
                <a:spcPts val="450"/>
              </a:spcBef>
              <a:defRPr/>
            </a:pPr>
            <a:r>
              <a:rPr lang="en-GB" sz="1200" dirty="0">
                <a:solidFill>
                  <a:prstClr val="black"/>
                </a:solidFill>
                <a:ea typeface="Verdana"/>
              </a:rPr>
              <a:t>The Health Board works as part of the Pan Cluster Planning Group in both planning and delivering local health care services. Working as a cluster ensures care is better co-ordinated to promote the wellbeing of individuals and communities. Clusters aim to:</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Have safe &amp; effective systems to direct people to the right person at the first point of contact</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Provide care closer to or at home, by the right person, when it’s most needed</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Deliver high quality integrated primary, community health, social care &amp; third sector services</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Understand &amp; respond to the health and care needs of their population</a:t>
            </a:r>
          </a:p>
          <a:p>
            <a:pPr marL="628650" lvl="1" indent="-171450" algn="just">
              <a:spcAft>
                <a:spcPts val="300"/>
              </a:spcAft>
              <a:buFont typeface="Arial" panose="020B0604020202020204" pitchFamily="34" charset="0"/>
              <a:buChar char="•"/>
              <a:defRPr/>
            </a:pPr>
            <a:r>
              <a:rPr lang="en-GB" sz="1200" dirty="0">
                <a:solidFill>
                  <a:prstClr val="black"/>
                </a:solidFill>
                <a:ea typeface="Verdana" panose="020B0604030504040204" pitchFamily="34" charset="0"/>
              </a:rPr>
              <a:t>Plan to prevent ill health and promote well-being </a:t>
            </a:r>
            <a:endParaRPr lang="en-GB" sz="1100" dirty="0">
              <a:solidFill>
                <a:prstClr val="black"/>
              </a:solidFill>
              <a:ea typeface="Verdana" panose="020B0604030504040204" pitchFamily="34" charset="0"/>
            </a:endParaRPr>
          </a:p>
        </p:txBody>
      </p:sp>
      <p:sp>
        <p:nvSpPr>
          <p:cNvPr id="4" name="TextBox 3">
            <a:extLst>
              <a:ext uri="{FF2B5EF4-FFF2-40B4-BE49-F238E27FC236}">
                <a16:creationId xmlns:a16="http://schemas.microsoft.com/office/drawing/2014/main" id="{A0434E2A-3C33-8589-7459-FABAD8BB32CF}"/>
              </a:ext>
            </a:extLst>
          </p:cNvPr>
          <p:cNvSpPr txBox="1"/>
          <p:nvPr/>
        </p:nvSpPr>
        <p:spPr>
          <a:xfrm>
            <a:off x="305222" y="441325"/>
            <a:ext cx="4954772" cy="369332"/>
          </a:xfrm>
          <a:prstGeom prst="rect">
            <a:avLst/>
          </a:prstGeom>
          <a:noFill/>
        </p:spPr>
        <p:txBody>
          <a:bodyPr wrap="square">
            <a:spAutoFit/>
          </a:bodyPr>
          <a:lstStyle/>
          <a:p>
            <a:pPr defTabSz="457200">
              <a:spcAft>
                <a:spcPts val="600"/>
              </a:spcAft>
            </a:pPr>
            <a:r>
              <a:rPr lang="en-GB" b="1" dirty="0">
                <a:solidFill>
                  <a:srgbClr val="834AAD"/>
                </a:solidFill>
                <a:latin typeface="Aptos Black" panose="020F0502020204030204" pitchFamily="34" charset="0"/>
              </a:rPr>
              <a:t>PRIMARY CARE CLUSTERS</a:t>
            </a:r>
          </a:p>
        </p:txBody>
      </p:sp>
      <p:pic>
        <p:nvPicPr>
          <p:cNvPr id="8" name="Picture 7" descr="2. 24/7 Model - Primary Care One">
            <a:extLst>
              <a:ext uri="{FF2B5EF4-FFF2-40B4-BE49-F238E27FC236}">
                <a16:creationId xmlns:a16="http://schemas.microsoft.com/office/drawing/2014/main" id="{32A18583-C272-602F-51AA-219D81559266}"/>
              </a:ext>
            </a:extLst>
          </p:cNvPr>
          <p:cNvPicPr>
            <a:picLocks noChangeAspect="1"/>
          </p:cNvPicPr>
          <p:nvPr/>
        </p:nvPicPr>
        <p:blipFill>
          <a:blip r:embed="rId4"/>
          <a:srcRect l="5822" t="6150" r="6442" b="4713"/>
          <a:stretch>
            <a:fillRect/>
          </a:stretch>
        </p:blipFill>
        <p:spPr>
          <a:xfrm>
            <a:off x="7771338" y="1020737"/>
            <a:ext cx="1448151" cy="1479586"/>
          </a:xfrm>
          <a:prstGeom prst="ellipse">
            <a:avLst/>
          </a:prstGeom>
          <a:effectLst>
            <a:outerShdw blurRad="63500" sx="102000" sy="102000" algn="ctr" rotWithShape="0">
              <a:prstClr val="black">
                <a:alpha val="40000"/>
              </a:prstClr>
            </a:outerShdw>
          </a:effectLst>
        </p:spPr>
      </p:pic>
      <p:sp>
        <p:nvSpPr>
          <p:cNvPr id="11" name="TextBox 10">
            <a:extLst>
              <a:ext uri="{FF2B5EF4-FFF2-40B4-BE49-F238E27FC236}">
                <a16:creationId xmlns:a16="http://schemas.microsoft.com/office/drawing/2014/main" id="{E781E3B7-1E5B-A876-DE59-8ABC1D9D0C0B}"/>
              </a:ext>
            </a:extLst>
          </p:cNvPr>
          <p:cNvSpPr txBox="1"/>
          <p:nvPr/>
        </p:nvSpPr>
        <p:spPr>
          <a:xfrm>
            <a:off x="305221" y="2503495"/>
            <a:ext cx="6680369" cy="307777"/>
          </a:xfrm>
          <a:prstGeom prst="rect">
            <a:avLst/>
          </a:prstGeom>
          <a:noFill/>
        </p:spPr>
        <p:txBody>
          <a:bodyPr wrap="square">
            <a:spAutoFit/>
          </a:bodyPr>
          <a:lstStyle/>
          <a:p>
            <a:r>
              <a:rPr lang="en-GB" sz="1400" b="1" dirty="0"/>
              <a:t>Pan Cluster Plan: Priority Areas for 2026/27 Summary:</a:t>
            </a:r>
          </a:p>
        </p:txBody>
      </p:sp>
      <p:sp>
        <p:nvSpPr>
          <p:cNvPr id="13" name="TextBox 12">
            <a:extLst>
              <a:ext uri="{FF2B5EF4-FFF2-40B4-BE49-F238E27FC236}">
                <a16:creationId xmlns:a16="http://schemas.microsoft.com/office/drawing/2014/main" id="{560F95F8-D96F-3F47-9E0F-578C54CEF87D}"/>
              </a:ext>
            </a:extLst>
          </p:cNvPr>
          <p:cNvSpPr txBox="1"/>
          <p:nvPr/>
        </p:nvSpPr>
        <p:spPr>
          <a:xfrm>
            <a:off x="305220" y="2710403"/>
            <a:ext cx="9219779" cy="646331"/>
          </a:xfrm>
          <a:prstGeom prst="rect">
            <a:avLst/>
          </a:prstGeom>
          <a:noFill/>
        </p:spPr>
        <p:txBody>
          <a:bodyPr wrap="square">
            <a:spAutoFit/>
          </a:bodyPr>
          <a:lstStyle/>
          <a:p>
            <a:r>
              <a:rPr lang="en-GB" sz="1200" dirty="0">
                <a:latin typeface="Aptos"/>
                <a:ea typeface="Verdana"/>
              </a:rPr>
              <a:t>Following the success of the 2025/26 Plan Cluster Plan we continue to take a more  refined approach, considering the predominating areas of activity put forward within the Local Cluster Collaboratives which align with the Health Board and Regional Partnership Board priorities.  This year there are three agreed Pan Cluster Priority areas. </a:t>
            </a:r>
          </a:p>
        </p:txBody>
      </p:sp>
      <p:sp>
        <p:nvSpPr>
          <p:cNvPr id="15" name="TextBox 14">
            <a:extLst>
              <a:ext uri="{FF2B5EF4-FFF2-40B4-BE49-F238E27FC236}">
                <a16:creationId xmlns:a16="http://schemas.microsoft.com/office/drawing/2014/main" id="{AFA359D0-1EB0-876D-7337-DCDC3F77E656}"/>
              </a:ext>
            </a:extLst>
          </p:cNvPr>
          <p:cNvSpPr txBox="1"/>
          <p:nvPr/>
        </p:nvSpPr>
        <p:spPr>
          <a:xfrm>
            <a:off x="355743" y="3410240"/>
            <a:ext cx="3136376" cy="1200329"/>
          </a:xfrm>
          <a:prstGeom prst="rect">
            <a:avLst/>
          </a:prstGeom>
          <a:noFill/>
        </p:spPr>
        <p:txBody>
          <a:bodyPr wrap="square">
            <a:spAutoFit/>
          </a:bodyPr>
          <a:lstStyle/>
          <a:p>
            <a:r>
              <a:rPr lang="en-GB" sz="1200" b="1" i="0" dirty="0">
                <a:effectLst/>
                <a:latin typeface="Aptos" panose="020B0004020202020204" pitchFamily="34" charset="0"/>
              </a:rPr>
              <a:t>Older people and frailty</a:t>
            </a:r>
            <a:r>
              <a:rPr lang="en-GB" sz="1200" dirty="0">
                <a:latin typeface="Aptos" panose="020B0004020202020204" pitchFamily="34" charset="0"/>
              </a:rPr>
              <a:t> </a:t>
            </a:r>
          </a:p>
          <a:p>
            <a:pPr marL="285750" indent="-285750">
              <a:buFont typeface="Arial" panose="020B0604020202020204" pitchFamily="34" charset="0"/>
              <a:buChar char="•"/>
            </a:pPr>
            <a:r>
              <a:rPr lang="en-GB" sz="1200" b="0" i="0" dirty="0">
                <a:effectLst/>
                <a:latin typeface="Aptos" panose="020B0004020202020204" pitchFamily="34" charset="0"/>
              </a:rPr>
              <a:t>Implementation of a falls action plan </a:t>
            </a:r>
          </a:p>
          <a:p>
            <a:pPr marL="285750" indent="-285750">
              <a:buFont typeface="Arial" panose="020B0604020202020204" pitchFamily="34" charset="0"/>
              <a:buChar char="•"/>
            </a:pPr>
            <a:r>
              <a:rPr lang="en-GB" sz="1200" b="0" i="0" dirty="0">
                <a:effectLst/>
                <a:latin typeface="Aptos" panose="020B0004020202020204" pitchFamily="34" charset="0"/>
              </a:rPr>
              <a:t>Delivery of cluster-based services for frailty</a:t>
            </a:r>
          </a:p>
          <a:p>
            <a:pPr marL="285750" indent="-285750">
              <a:buFont typeface="Arial" panose="020B0604020202020204" pitchFamily="34" charset="0"/>
              <a:buChar char="•"/>
            </a:pPr>
            <a:r>
              <a:rPr lang="en-GB" sz="1200" b="0" i="0" dirty="0">
                <a:effectLst/>
                <a:latin typeface="Aptos" panose="020B0004020202020204" pitchFamily="34" charset="0"/>
              </a:rPr>
              <a:t>Seek opportunities for wider rollout of community clinicians</a:t>
            </a:r>
          </a:p>
        </p:txBody>
      </p:sp>
      <p:sp>
        <p:nvSpPr>
          <p:cNvPr id="17" name="TextBox 16">
            <a:extLst>
              <a:ext uri="{FF2B5EF4-FFF2-40B4-BE49-F238E27FC236}">
                <a16:creationId xmlns:a16="http://schemas.microsoft.com/office/drawing/2014/main" id="{C14FFA00-2A76-8929-07E2-12A7D561CB0D}"/>
              </a:ext>
            </a:extLst>
          </p:cNvPr>
          <p:cNvSpPr txBox="1"/>
          <p:nvPr/>
        </p:nvSpPr>
        <p:spPr>
          <a:xfrm>
            <a:off x="3463581" y="3406116"/>
            <a:ext cx="2933368" cy="1200329"/>
          </a:xfrm>
          <a:prstGeom prst="rect">
            <a:avLst/>
          </a:prstGeom>
          <a:noFill/>
        </p:spPr>
        <p:txBody>
          <a:bodyPr wrap="square">
            <a:spAutoFit/>
          </a:bodyPr>
          <a:lstStyle/>
          <a:p>
            <a:r>
              <a:rPr lang="en-GB" sz="1200" b="1" dirty="0">
                <a:latin typeface="Aptos" panose="020B0004020202020204" pitchFamily="34" charset="0"/>
              </a:rPr>
              <a:t>Women’s health</a:t>
            </a:r>
          </a:p>
          <a:p>
            <a:pPr marL="285750" indent="-285750">
              <a:buFont typeface="Arial" panose="020B0604020202020204" pitchFamily="34" charset="0"/>
              <a:buChar char="•"/>
            </a:pPr>
            <a:r>
              <a:rPr lang="en-GB" sz="1200" dirty="0">
                <a:latin typeface="Aptos" panose="020B0004020202020204" pitchFamily="34" charset="0"/>
              </a:rPr>
              <a:t>Develop primary care role in virtual health hub</a:t>
            </a:r>
          </a:p>
          <a:p>
            <a:pPr marL="285750" indent="-285750">
              <a:buFont typeface="Arial" panose="020B0604020202020204" pitchFamily="34" charset="0"/>
              <a:buChar char="•"/>
            </a:pPr>
            <a:r>
              <a:rPr lang="en-GB" sz="1200" dirty="0">
                <a:latin typeface="Aptos" panose="020B0004020202020204" pitchFamily="34" charset="0"/>
              </a:rPr>
              <a:t>Develop local primary care action plan exploring potential for further primary care provision</a:t>
            </a:r>
          </a:p>
        </p:txBody>
      </p:sp>
      <p:sp>
        <p:nvSpPr>
          <p:cNvPr id="27" name="TextBox 26">
            <a:extLst>
              <a:ext uri="{FF2B5EF4-FFF2-40B4-BE49-F238E27FC236}">
                <a16:creationId xmlns:a16="http://schemas.microsoft.com/office/drawing/2014/main" id="{8DCA2A07-F9B2-B3BD-6D75-1718C2521093}"/>
              </a:ext>
            </a:extLst>
          </p:cNvPr>
          <p:cNvSpPr txBox="1"/>
          <p:nvPr/>
        </p:nvSpPr>
        <p:spPr>
          <a:xfrm>
            <a:off x="6495480" y="3422065"/>
            <a:ext cx="2937707" cy="1200329"/>
          </a:xfrm>
          <a:prstGeom prst="rect">
            <a:avLst/>
          </a:prstGeom>
          <a:noFill/>
        </p:spPr>
        <p:txBody>
          <a:bodyPr wrap="square">
            <a:spAutoFit/>
          </a:bodyPr>
          <a:lstStyle/>
          <a:p>
            <a:r>
              <a:rPr lang="en-GB" sz="1200" b="1" dirty="0">
                <a:latin typeface="Aptos" panose="020B0004020202020204" pitchFamily="34" charset="0"/>
              </a:rPr>
              <a:t>Emotional mental health and well being</a:t>
            </a:r>
          </a:p>
          <a:p>
            <a:pPr marL="285750" indent="-285750">
              <a:buFont typeface="Arial" panose="020B0604020202020204" pitchFamily="34" charset="0"/>
              <a:buChar char="•"/>
            </a:pPr>
            <a:r>
              <a:rPr lang="en-GB" sz="1200" dirty="0">
                <a:latin typeface="Aptos" panose="020B0004020202020204" pitchFamily="34" charset="0"/>
              </a:rPr>
              <a:t>Further embedding and rollout of community-based psychology</a:t>
            </a:r>
          </a:p>
          <a:p>
            <a:pPr marL="285750" indent="-285750">
              <a:buFont typeface="Arial" panose="020B0604020202020204" pitchFamily="34" charset="0"/>
              <a:buChar char="•"/>
            </a:pPr>
            <a:r>
              <a:rPr lang="en-GB" sz="1200" dirty="0">
                <a:latin typeface="Aptos" panose="020B0004020202020204" pitchFamily="34" charset="0"/>
              </a:rPr>
              <a:t>Deliver integrated mental health model in conjunction with stepped care 2.0 mental health model</a:t>
            </a:r>
          </a:p>
        </p:txBody>
      </p:sp>
      <p:sp>
        <p:nvSpPr>
          <p:cNvPr id="30" name="TextBox 29">
            <a:extLst>
              <a:ext uri="{FF2B5EF4-FFF2-40B4-BE49-F238E27FC236}">
                <a16:creationId xmlns:a16="http://schemas.microsoft.com/office/drawing/2014/main" id="{B4922C33-4797-BA07-D943-591F0E877472}"/>
              </a:ext>
            </a:extLst>
          </p:cNvPr>
          <p:cNvSpPr txBox="1"/>
          <p:nvPr/>
        </p:nvSpPr>
        <p:spPr>
          <a:xfrm>
            <a:off x="344488" y="4618150"/>
            <a:ext cx="9180511" cy="830997"/>
          </a:xfrm>
          <a:prstGeom prst="rect">
            <a:avLst/>
          </a:prstGeom>
          <a:noFill/>
        </p:spPr>
        <p:txBody>
          <a:bodyPr wrap="square">
            <a:spAutoFit/>
          </a:bodyPr>
          <a:lstStyle/>
          <a:p>
            <a:pPr defTabSz="914400" eaLnBrk="0" fontAlgn="base" hangingPunct="0">
              <a:spcBef>
                <a:spcPct val="0"/>
              </a:spcBef>
              <a:spcAft>
                <a:spcPct val="0"/>
              </a:spcAft>
            </a:pPr>
            <a:r>
              <a:rPr kumimoji="0" lang="en-US" altLang="en-US" sz="1200" b="0" i="0" u="none" strike="noStrike" cap="none" normalizeH="0" baseline="0" dirty="0">
                <a:ln>
                  <a:noFill/>
                </a:ln>
                <a:solidFill>
                  <a:schemeClr val="tx1"/>
                </a:solidFill>
                <a:effectLst/>
                <a:latin typeface="Aptos" panose="020B0004020202020204" pitchFamily="34" charset="0"/>
              </a:rPr>
              <a:t>In addition to these three key priority areas the Pan Cluster Planning Group is also exploring additional priority areas of cardiovascular health, cancer prevention, substance misuse and dementia. Work will proceed in scoping these early in 26/27. </a:t>
            </a:r>
            <a:r>
              <a:rPr lang="en-GB" sz="1200" dirty="0">
                <a:latin typeface="Aptos" panose="020B0004020202020204" pitchFamily="34" charset="0"/>
              </a:rPr>
              <a:t>Individual plans for each of the 8 clusters are included within the Pan Cluster Plan and contain  a wide range of actions at cluster level to improve health and well-being and deliver excellent services close to home.</a:t>
            </a:r>
          </a:p>
        </p:txBody>
      </p:sp>
      <p:grpSp>
        <p:nvGrpSpPr>
          <p:cNvPr id="34" name="Group 33">
            <a:extLst>
              <a:ext uri="{FF2B5EF4-FFF2-40B4-BE49-F238E27FC236}">
                <a16:creationId xmlns:a16="http://schemas.microsoft.com/office/drawing/2014/main" id="{4E841E26-BF1E-35E3-6A72-AFA3B8916AA1}"/>
              </a:ext>
            </a:extLst>
          </p:cNvPr>
          <p:cNvGrpSpPr/>
          <p:nvPr/>
        </p:nvGrpSpPr>
        <p:grpSpPr>
          <a:xfrm>
            <a:off x="517441" y="5501901"/>
            <a:ext cx="798223" cy="793026"/>
            <a:chOff x="552734" y="5478737"/>
            <a:chExt cx="798223" cy="793026"/>
          </a:xfrm>
          <a:effectLst>
            <a:outerShdw blurRad="63500" sx="102000" sy="102000" algn="ctr" rotWithShape="0">
              <a:prstClr val="black">
                <a:alpha val="40000"/>
              </a:prstClr>
            </a:outerShdw>
          </a:effectLst>
        </p:grpSpPr>
        <p:sp>
          <p:nvSpPr>
            <p:cNvPr id="35" name="Rounded Rectangle 30">
              <a:extLst>
                <a:ext uri="{FF2B5EF4-FFF2-40B4-BE49-F238E27FC236}">
                  <a16:creationId xmlns:a16="http://schemas.microsoft.com/office/drawing/2014/main" id="{4A6CEBC9-B5EF-8DDA-1F60-DE82639FA8A7}"/>
                </a:ext>
              </a:extLst>
            </p:cNvPr>
            <p:cNvSpPr/>
            <p:nvPr/>
          </p:nvSpPr>
          <p:spPr>
            <a:xfrm>
              <a:off x="552734" y="5478737"/>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6" name="Picture 35">
              <a:extLst>
                <a:ext uri="{FF2B5EF4-FFF2-40B4-BE49-F238E27FC236}">
                  <a16:creationId xmlns:a16="http://schemas.microsoft.com/office/drawing/2014/main" id="{80342340-6279-D366-37D4-E0047B609634}"/>
                </a:ext>
              </a:extLst>
            </p:cNvPr>
            <p:cNvPicPr preferRelativeResize="0">
              <a:picLocks/>
            </p:cNvPicPr>
            <p:nvPr/>
          </p:nvPicPr>
          <p:blipFill rotWithShape="1">
            <a:blip r:embed="rId5" cstate="print">
              <a:extLst>
                <a:ext uri="{28A0092B-C50C-407E-A947-70E740481C1C}">
                  <a14:useLocalDpi xmlns:a14="http://schemas.microsoft.com/office/drawing/2010/main" val="0"/>
                </a:ext>
              </a:extLst>
            </a:blip>
            <a:srcRect l="30715" t="36211" r="28535" b="33905"/>
            <a:stretch/>
          </p:blipFill>
          <p:spPr bwMode="auto">
            <a:xfrm>
              <a:off x="627380" y="5519978"/>
              <a:ext cx="625138" cy="668942"/>
            </a:xfrm>
            <a:prstGeom prst="rect">
              <a:avLst/>
            </a:prstGeom>
            <a:ln>
              <a:noFill/>
            </a:ln>
            <a:extLst>
              <a:ext uri="{53640926-AAD7-44D8-BBD7-CCE9431645EC}">
                <a14:shadowObscured xmlns:a14="http://schemas.microsoft.com/office/drawing/2010/main"/>
              </a:ext>
            </a:extLst>
          </p:spPr>
        </p:pic>
      </p:grpSp>
      <p:pic>
        <p:nvPicPr>
          <p:cNvPr id="37" name="Picture 36" descr="C:\Users\ka023468\AppData\Local\Microsoft\Windows\INetCache\Content.Outlook\ZV5P5ZXR\Bay Health Icon.png">
            <a:extLst>
              <a:ext uri="{FF2B5EF4-FFF2-40B4-BE49-F238E27FC236}">
                <a16:creationId xmlns:a16="http://schemas.microsoft.com/office/drawing/2014/main" id="{C11F6EDE-971A-5FAC-A784-3B9C57D175B9}"/>
              </a:ext>
            </a:extLst>
          </p:cNvPr>
          <p:cNvPicPr preferRelativeResize="0">
            <a:picLocks/>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2839951" y="5501901"/>
            <a:ext cx="793026" cy="793026"/>
          </a:xfrm>
          <a:prstGeom prst="rect">
            <a:avLst/>
          </a:prstGeom>
          <a:noFill/>
          <a:ln>
            <a:noFill/>
          </a:ln>
          <a:effectLst>
            <a:outerShdw blurRad="63500" sx="102000" sy="102000" algn="ctr" rotWithShape="0">
              <a:prstClr val="black">
                <a:alpha val="40000"/>
              </a:prstClr>
            </a:outerShdw>
          </a:effectLst>
        </p:spPr>
      </p:pic>
      <p:pic>
        <p:nvPicPr>
          <p:cNvPr id="38" name="Picture 37" descr="C:\Users\ka023468\AppData\Local\Microsoft\Windows\INetCache\Content.Outlook\ZV5P5ZXR\City Logo 5-01.png">
            <a:extLst>
              <a:ext uri="{FF2B5EF4-FFF2-40B4-BE49-F238E27FC236}">
                <a16:creationId xmlns:a16="http://schemas.microsoft.com/office/drawing/2014/main" id="{E68E12E8-7E75-408E-9422-ED0130B50573}"/>
              </a:ext>
            </a:extLst>
          </p:cNvPr>
          <p:cNvPicPr preferRelativeResize="0">
            <a:picLocks/>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78695" y="5501901"/>
            <a:ext cx="793026" cy="793026"/>
          </a:xfrm>
          <a:prstGeom prst="rect">
            <a:avLst/>
          </a:prstGeom>
          <a:noFill/>
          <a:ln>
            <a:noFill/>
          </a:ln>
          <a:effectLst>
            <a:outerShdw blurRad="63500" sx="102000" sy="102000" algn="ctr" rotWithShape="0">
              <a:prstClr val="black">
                <a:alpha val="40000"/>
              </a:prstClr>
            </a:outerShdw>
          </a:effectLst>
        </p:spPr>
      </p:pic>
      <p:grpSp>
        <p:nvGrpSpPr>
          <p:cNvPr id="39" name="Group 38">
            <a:extLst>
              <a:ext uri="{FF2B5EF4-FFF2-40B4-BE49-F238E27FC236}">
                <a16:creationId xmlns:a16="http://schemas.microsoft.com/office/drawing/2014/main" id="{5A3086B4-C4FA-8E03-98C5-8DF2FECB7851}"/>
              </a:ext>
            </a:extLst>
          </p:cNvPr>
          <p:cNvGrpSpPr/>
          <p:nvPr/>
        </p:nvGrpSpPr>
        <p:grpSpPr>
          <a:xfrm>
            <a:off x="5162462" y="5501901"/>
            <a:ext cx="798223" cy="793026"/>
            <a:chOff x="2864170" y="5501089"/>
            <a:chExt cx="798223" cy="793026"/>
          </a:xfrm>
          <a:effectLst>
            <a:outerShdw blurRad="63500" sx="102000" sy="102000" algn="ctr" rotWithShape="0">
              <a:prstClr val="black">
                <a:alpha val="40000"/>
              </a:prstClr>
            </a:outerShdw>
          </a:effectLst>
        </p:grpSpPr>
        <p:sp>
          <p:nvSpPr>
            <p:cNvPr id="40" name="Rounded Rectangle 31">
              <a:extLst>
                <a:ext uri="{FF2B5EF4-FFF2-40B4-BE49-F238E27FC236}">
                  <a16:creationId xmlns:a16="http://schemas.microsoft.com/office/drawing/2014/main" id="{5EF8FCC6-5D82-4399-C264-E3D554B8D73E}"/>
                </a:ext>
              </a:extLst>
            </p:cNvPr>
            <p:cNvSpPr/>
            <p:nvPr/>
          </p:nvSpPr>
          <p:spPr>
            <a:xfrm>
              <a:off x="2864170" y="5501089"/>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1" name="Picture 40" descr="C:\Users\ka184917\AppData\Local\Microsoft\Windows\INetCache\Content.Outlook\73RY0IIX\Cwmtawe_logo.png">
              <a:extLst>
                <a:ext uri="{FF2B5EF4-FFF2-40B4-BE49-F238E27FC236}">
                  <a16:creationId xmlns:a16="http://schemas.microsoft.com/office/drawing/2014/main" id="{9F11121B-A759-A12E-3BEB-82B19BF01BC5}"/>
                </a:ext>
              </a:extLst>
            </p:cNvPr>
            <p:cNvPicPr preferRelativeResize="0">
              <a:picLocks/>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2896484" y="5615329"/>
              <a:ext cx="742332" cy="588833"/>
            </a:xfrm>
            <a:prstGeom prst="rect">
              <a:avLst/>
            </a:prstGeom>
            <a:noFill/>
            <a:ln>
              <a:noFill/>
            </a:ln>
          </p:spPr>
        </p:pic>
      </p:grpSp>
      <p:grpSp>
        <p:nvGrpSpPr>
          <p:cNvPr id="42" name="Group 41">
            <a:extLst>
              <a:ext uri="{FF2B5EF4-FFF2-40B4-BE49-F238E27FC236}">
                <a16:creationId xmlns:a16="http://schemas.microsoft.com/office/drawing/2014/main" id="{9365F6D1-9F37-786C-7017-949890DCDE9D}"/>
              </a:ext>
            </a:extLst>
          </p:cNvPr>
          <p:cNvGrpSpPr/>
          <p:nvPr/>
        </p:nvGrpSpPr>
        <p:grpSpPr>
          <a:xfrm>
            <a:off x="8632237" y="5501901"/>
            <a:ext cx="798223" cy="793026"/>
            <a:chOff x="10259802" y="5452052"/>
            <a:chExt cx="798223" cy="793026"/>
          </a:xfrm>
          <a:effectLst>
            <a:outerShdw blurRad="63500" sx="102000" sy="102000" algn="ctr" rotWithShape="0">
              <a:prstClr val="black">
                <a:alpha val="40000"/>
              </a:prstClr>
            </a:outerShdw>
          </a:effectLst>
        </p:grpSpPr>
        <p:sp>
          <p:nvSpPr>
            <p:cNvPr id="43" name="Rounded Rectangle 32">
              <a:extLst>
                <a:ext uri="{FF2B5EF4-FFF2-40B4-BE49-F238E27FC236}">
                  <a16:creationId xmlns:a16="http://schemas.microsoft.com/office/drawing/2014/main" id="{544C744F-0661-BE11-6CE0-28984D52BCDB}"/>
                </a:ext>
              </a:extLst>
            </p:cNvPr>
            <p:cNvSpPr/>
            <p:nvPr/>
          </p:nvSpPr>
          <p:spPr>
            <a:xfrm>
              <a:off x="10259802" y="5452052"/>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Picture 43">
              <a:extLst>
                <a:ext uri="{FF2B5EF4-FFF2-40B4-BE49-F238E27FC236}">
                  <a16:creationId xmlns:a16="http://schemas.microsoft.com/office/drawing/2014/main" id="{2728E1AD-36F5-F2A6-345D-C3A9EEE07816}"/>
                </a:ext>
              </a:extLst>
            </p:cNvPr>
            <p:cNvPicPr preferRelativeResize="0">
              <a:picLocks/>
            </p:cNvPicPr>
            <p:nvPr/>
          </p:nvPicPr>
          <p:blipFill>
            <a:blip r:embed="rId9"/>
            <a:stretch>
              <a:fillRect/>
            </a:stretch>
          </p:blipFill>
          <p:spPr>
            <a:xfrm>
              <a:off x="10334126" y="5516511"/>
              <a:ext cx="649573" cy="649573"/>
            </a:xfrm>
            <a:prstGeom prst="rect">
              <a:avLst/>
            </a:prstGeom>
          </p:spPr>
        </p:pic>
      </p:grpSp>
      <p:grpSp>
        <p:nvGrpSpPr>
          <p:cNvPr id="45" name="Group 44">
            <a:extLst>
              <a:ext uri="{FF2B5EF4-FFF2-40B4-BE49-F238E27FC236}">
                <a16:creationId xmlns:a16="http://schemas.microsoft.com/office/drawing/2014/main" id="{553F8C7A-1444-CBBE-8637-F509FF38455C}"/>
              </a:ext>
            </a:extLst>
          </p:cNvPr>
          <p:cNvGrpSpPr/>
          <p:nvPr/>
        </p:nvGrpSpPr>
        <p:grpSpPr>
          <a:xfrm>
            <a:off x="7470982" y="5501901"/>
            <a:ext cx="798223" cy="793026"/>
            <a:chOff x="4252572" y="5501089"/>
            <a:chExt cx="798223" cy="793026"/>
          </a:xfrm>
          <a:effectLst>
            <a:outerShdw blurRad="63500" sx="102000" sy="102000" algn="ctr" rotWithShape="0">
              <a:prstClr val="black">
                <a:alpha val="40000"/>
              </a:prstClr>
            </a:outerShdw>
          </a:effectLst>
        </p:grpSpPr>
        <p:sp>
          <p:nvSpPr>
            <p:cNvPr id="46" name="Rounded Rectangle 33">
              <a:extLst>
                <a:ext uri="{FF2B5EF4-FFF2-40B4-BE49-F238E27FC236}">
                  <a16:creationId xmlns:a16="http://schemas.microsoft.com/office/drawing/2014/main" id="{F4356935-3E4F-5E1D-6B83-6A8BDDC41032}"/>
                </a:ext>
              </a:extLst>
            </p:cNvPr>
            <p:cNvSpPr/>
            <p:nvPr/>
          </p:nvSpPr>
          <p:spPr>
            <a:xfrm>
              <a:off x="4252572" y="5501089"/>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Picture 46">
              <a:extLst>
                <a:ext uri="{FF2B5EF4-FFF2-40B4-BE49-F238E27FC236}">
                  <a16:creationId xmlns:a16="http://schemas.microsoft.com/office/drawing/2014/main" id="{5F27AF32-9639-AA8C-216A-1D1BF0DABDFB}"/>
                </a:ext>
              </a:extLst>
            </p:cNvPr>
            <p:cNvPicPr preferRelativeResize="0">
              <a:picLocks/>
            </p:cNvPicPr>
            <p:nvPr/>
          </p:nvPicPr>
          <p:blipFill>
            <a:blip r:embed="rId10"/>
            <a:srcRect l="12961" t="38254" r="25302" b="29106"/>
            <a:stretch>
              <a:fillRect/>
            </a:stretch>
          </p:blipFill>
          <p:spPr bwMode="auto">
            <a:xfrm>
              <a:off x="4275611" y="5588597"/>
              <a:ext cx="718623" cy="592502"/>
            </a:xfrm>
            <a:prstGeom prst="rect">
              <a:avLst/>
            </a:prstGeom>
            <a:noFill/>
            <a:ln w="9525">
              <a:noFill/>
              <a:miter lim="800000"/>
              <a:headEnd/>
              <a:tailEnd/>
            </a:ln>
          </p:spPr>
        </p:pic>
      </p:grpSp>
      <p:grpSp>
        <p:nvGrpSpPr>
          <p:cNvPr id="48" name="Group 47">
            <a:extLst>
              <a:ext uri="{FF2B5EF4-FFF2-40B4-BE49-F238E27FC236}">
                <a16:creationId xmlns:a16="http://schemas.microsoft.com/office/drawing/2014/main" id="{F02FFEAB-04CA-5EB1-A4FF-2CCF5D66A4A1}"/>
              </a:ext>
            </a:extLst>
          </p:cNvPr>
          <p:cNvGrpSpPr/>
          <p:nvPr/>
        </p:nvGrpSpPr>
        <p:grpSpPr>
          <a:xfrm>
            <a:off x="4001207" y="5501901"/>
            <a:ext cx="798223" cy="793026"/>
            <a:chOff x="7192117" y="5492406"/>
            <a:chExt cx="798223" cy="793026"/>
          </a:xfrm>
          <a:effectLst>
            <a:outerShdw blurRad="63500" sx="102000" sy="102000" algn="ctr" rotWithShape="0">
              <a:prstClr val="black">
                <a:alpha val="40000"/>
              </a:prstClr>
            </a:outerShdw>
          </a:effectLst>
        </p:grpSpPr>
        <p:sp>
          <p:nvSpPr>
            <p:cNvPr id="49" name="Rounded Rectangle 34">
              <a:extLst>
                <a:ext uri="{FF2B5EF4-FFF2-40B4-BE49-F238E27FC236}">
                  <a16:creationId xmlns:a16="http://schemas.microsoft.com/office/drawing/2014/main" id="{91DB0584-B3D2-0615-D0B0-B30CB1CC0D03}"/>
                </a:ext>
              </a:extLst>
            </p:cNvPr>
            <p:cNvSpPr/>
            <p:nvPr/>
          </p:nvSpPr>
          <p:spPr>
            <a:xfrm>
              <a:off x="7192117" y="5492406"/>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0" name="Picture 49">
              <a:extLst>
                <a:ext uri="{FF2B5EF4-FFF2-40B4-BE49-F238E27FC236}">
                  <a16:creationId xmlns:a16="http://schemas.microsoft.com/office/drawing/2014/main" id="{BC8515D5-DB7F-6502-7156-F712C1C03240}"/>
                </a:ext>
              </a:extLst>
            </p:cNvPr>
            <p:cNvPicPr preferRelativeResize="0">
              <a:picLocks/>
            </p:cNvPicPr>
            <p:nvPr/>
          </p:nvPicPr>
          <p:blipFill>
            <a:blip r:embed="rId11" cstate="hqprint">
              <a:extLst>
                <a:ext uri="{28A0092B-C50C-407E-A947-70E740481C1C}">
                  <a14:useLocalDpi xmlns:a14="http://schemas.microsoft.com/office/drawing/2010/main" val="0"/>
                </a:ext>
              </a:extLst>
            </a:blip>
            <a:srcRect/>
            <a:stretch>
              <a:fillRect/>
            </a:stretch>
          </p:blipFill>
          <p:spPr bwMode="auto">
            <a:xfrm>
              <a:off x="7247180" y="5530250"/>
              <a:ext cx="671973" cy="702700"/>
            </a:xfrm>
            <a:prstGeom prst="rect">
              <a:avLst/>
            </a:prstGeom>
            <a:noFill/>
          </p:spPr>
        </p:pic>
      </p:grpSp>
      <p:pic>
        <p:nvPicPr>
          <p:cNvPr id="51" name="Picture 50">
            <a:extLst>
              <a:ext uri="{FF2B5EF4-FFF2-40B4-BE49-F238E27FC236}">
                <a16:creationId xmlns:a16="http://schemas.microsoft.com/office/drawing/2014/main" id="{BD1C416E-4433-4BE6-300A-721A07C60733}"/>
              </a:ext>
            </a:extLst>
          </p:cNvPr>
          <p:cNvPicPr>
            <a:picLocks noChangeAspect="1"/>
          </p:cNvPicPr>
          <p:nvPr/>
        </p:nvPicPr>
        <p:blipFill rotWithShape="1">
          <a:blip r:embed="rId12"/>
          <a:srcRect l="20146" t="14523" r="16268" b="10004"/>
          <a:stretch/>
        </p:blipFill>
        <p:spPr>
          <a:xfrm>
            <a:off x="6323717" y="5522895"/>
            <a:ext cx="780920" cy="755084"/>
          </a:xfrm>
          <a:prstGeom prst="roundRect">
            <a:avLst>
              <a:gd name="adj" fmla="val 8080"/>
            </a:avLst>
          </a:prstGeom>
          <a:ln w="19050">
            <a:solidFill>
              <a:schemeClr val="tx2"/>
            </a:solidFill>
          </a:ln>
          <a:effectLst>
            <a:outerShdw blurRad="63500" sx="102000" sy="102000" algn="ctr" rotWithShape="0">
              <a:prstClr val="black">
                <a:alpha val="40000"/>
              </a:prstClr>
            </a:outerShdw>
          </a:effectLst>
        </p:spPr>
      </p:pic>
      <p:sp>
        <p:nvSpPr>
          <p:cNvPr id="53" name="TextBox 52">
            <a:extLst>
              <a:ext uri="{FF2B5EF4-FFF2-40B4-BE49-F238E27FC236}">
                <a16:creationId xmlns:a16="http://schemas.microsoft.com/office/drawing/2014/main" id="{B465476C-F710-A362-919D-18F0FD20EB88}"/>
              </a:ext>
            </a:extLst>
          </p:cNvPr>
          <p:cNvSpPr txBox="1"/>
          <p:nvPr/>
        </p:nvSpPr>
        <p:spPr>
          <a:xfrm>
            <a:off x="355743" y="6319829"/>
            <a:ext cx="1114697" cy="261610"/>
          </a:xfrm>
          <a:prstGeom prst="rect">
            <a:avLst/>
          </a:prstGeom>
          <a:noFill/>
        </p:spPr>
        <p:txBody>
          <a:bodyPr wrap="square" rtlCol="0">
            <a:spAutoFit/>
          </a:bodyPr>
          <a:lstStyle/>
          <a:p>
            <a:pPr algn="ctr"/>
            <a:r>
              <a:rPr lang="en-GB" sz="1050" err="1">
                <a:latin typeface="Aptos" panose="020B0004020202020204" pitchFamily="34" charset="0"/>
              </a:rPr>
              <a:t>Afan</a:t>
            </a:r>
            <a:endParaRPr lang="en-GB" sz="1050">
              <a:latin typeface="Aptos" panose="020B0004020202020204" pitchFamily="34" charset="0"/>
            </a:endParaRPr>
          </a:p>
        </p:txBody>
      </p:sp>
      <p:sp>
        <p:nvSpPr>
          <p:cNvPr id="54" name="TextBox 53">
            <a:extLst>
              <a:ext uri="{FF2B5EF4-FFF2-40B4-BE49-F238E27FC236}">
                <a16:creationId xmlns:a16="http://schemas.microsoft.com/office/drawing/2014/main" id="{1D0BB839-18AB-71E2-4694-4A3D7A8F8F47}"/>
              </a:ext>
            </a:extLst>
          </p:cNvPr>
          <p:cNvSpPr txBox="1"/>
          <p:nvPr/>
        </p:nvSpPr>
        <p:spPr>
          <a:xfrm>
            <a:off x="5004271" y="6312832"/>
            <a:ext cx="1114697" cy="261610"/>
          </a:xfrm>
          <a:prstGeom prst="rect">
            <a:avLst/>
          </a:prstGeom>
          <a:noFill/>
        </p:spPr>
        <p:txBody>
          <a:bodyPr wrap="square" rtlCol="0">
            <a:spAutoFit/>
          </a:bodyPr>
          <a:lstStyle/>
          <a:p>
            <a:pPr algn="ctr"/>
            <a:r>
              <a:rPr lang="en-GB" sz="1050">
                <a:latin typeface="Aptos" panose="020B0004020202020204" pitchFamily="34" charset="0"/>
              </a:rPr>
              <a:t>Cwmtawe</a:t>
            </a:r>
          </a:p>
        </p:txBody>
      </p:sp>
      <p:sp>
        <p:nvSpPr>
          <p:cNvPr id="55" name="TextBox 54">
            <a:extLst>
              <a:ext uri="{FF2B5EF4-FFF2-40B4-BE49-F238E27FC236}">
                <a16:creationId xmlns:a16="http://schemas.microsoft.com/office/drawing/2014/main" id="{6759BF1A-3DAD-2468-011C-E5B2143846E6}"/>
              </a:ext>
            </a:extLst>
          </p:cNvPr>
          <p:cNvSpPr txBox="1"/>
          <p:nvPr/>
        </p:nvSpPr>
        <p:spPr>
          <a:xfrm>
            <a:off x="7260968" y="6312832"/>
            <a:ext cx="1114697" cy="261610"/>
          </a:xfrm>
          <a:prstGeom prst="rect">
            <a:avLst/>
          </a:prstGeom>
          <a:noFill/>
        </p:spPr>
        <p:txBody>
          <a:bodyPr wrap="square" rtlCol="0">
            <a:spAutoFit/>
          </a:bodyPr>
          <a:lstStyle/>
          <a:p>
            <a:pPr algn="ctr"/>
            <a:r>
              <a:rPr lang="en-GB" sz="1050" err="1">
                <a:latin typeface="Aptos" panose="020B0004020202020204" pitchFamily="34" charset="0"/>
              </a:rPr>
              <a:t>Penderi</a:t>
            </a:r>
            <a:endParaRPr lang="en-GB" sz="1050">
              <a:latin typeface="Aptos" panose="020B0004020202020204" pitchFamily="34" charset="0"/>
            </a:endParaRPr>
          </a:p>
        </p:txBody>
      </p:sp>
      <p:sp>
        <p:nvSpPr>
          <p:cNvPr id="56" name="TextBox 55">
            <a:extLst>
              <a:ext uri="{FF2B5EF4-FFF2-40B4-BE49-F238E27FC236}">
                <a16:creationId xmlns:a16="http://schemas.microsoft.com/office/drawing/2014/main" id="{B88E5262-DA09-3A63-B687-14C7B67222EC}"/>
              </a:ext>
            </a:extLst>
          </p:cNvPr>
          <p:cNvSpPr txBox="1"/>
          <p:nvPr/>
        </p:nvSpPr>
        <p:spPr>
          <a:xfrm>
            <a:off x="8464239" y="6312832"/>
            <a:ext cx="1114697" cy="261610"/>
          </a:xfrm>
          <a:prstGeom prst="rect">
            <a:avLst/>
          </a:prstGeom>
          <a:noFill/>
        </p:spPr>
        <p:txBody>
          <a:bodyPr wrap="square" rtlCol="0">
            <a:spAutoFit/>
          </a:bodyPr>
          <a:lstStyle/>
          <a:p>
            <a:pPr algn="ctr"/>
            <a:r>
              <a:rPr lang="en-GB" sz="1050">
                <a:latin typeface="Aptos" panose="020B0004020202020204" pitchFamily="34" charset="0"/>
              </a:rPr>
              <a:t>Neath</a:t>
            </a:r>
          </a:p>
        </p:txBody>
      </p:sp>
      <p:sp>
        <p:nvSpPr>
          <p:cNvPr id="57" name="TextBox 56">
            <a:extLst>
              <a:ext uri="{FF2B5EF4-FFF2-40B4-BE49-F238E27FC236}">
                <a16:creationId xmlns:a16="http://schemas.microsoft.com/office/drawing/2014/main" id="{41A2640E-A536-6AD5-1398-72B7640365FF}"/>
              </a:ext>
            </a:extLst>
          </p:cNvPr>
          <p:cNvSpPr txBox="1"/>
          <p:nvPr/>
        </p:nvSpPr>
        <p:spPr>
          <a:xfrm>
            <a:off x="3835976" y="6312832"/>
            <a:ext cx="1114697" cy="261610"/>
          </a:xfrm>
          <a:prstGeom prst="rect">
            <a:avLst/>
          </a:prstGeom>
          <a:noFill/>
        </p:spPr>
        <p:txBody>
          <a:bodyPr wrap="square" rtlCol="0">
            <a:spAutoFit/>
          </a:bodyPr>
          <a:lstStyle/>
          <a:p>
            <a:pPr algn="ctr"/>
            <a:r>
              <a:rPr lang="en-GB" sz="1050">
                <a:latin typeface="Aptos" panose="020B0004020202020204" pitchFamily="34" charset="0"/>
              </a:rPr>
              <a:t>Upper Valleys</a:t>
            </a:r>
          </a:p>
        </p:txBody>
      </p:sp>
      <p:sp>
        <p:nvSpPr>
          <p:cNvPr id="58" name="TextBox 57">
            <a:extLst>
              <a:ext uri="{FF2B5EF4-FFF2-40B4-BE49-F238E27FC236}">
                <a16:creationId xmlns:a16="http://schemas.microsoft.com/office/drawing/2014/main" id="{5BB7BABF-9DAE-3D9E-6EFA-BC0F98FB2782}"/>
              </a:ext>
            </a:extLst>
          </p:cNvPr>
          <p:cNvSpPr txBox="1"/>
          <p:nvPr/>
        </p:nvSpPr>
        <p:spPr>
          <a:xfrm>
            <a:off x="1484357" y="6312832"/>
            <a:ext cx="1114697" cy="261610"/>
          </a:xfrm>
          <a:prstGeom prst="rect">
            <a:avLst/>
          </a:prstGeom>
          <a:noFill/>
        </p:spPr>
        <p:txBody>
          <a:bodyPr wrap="square" rtlCol="0">
            <a:spAutoFit/>
          </a:bodyPr>
          <a:lstStyle/>
          <a:p>
            <a:pPr algn="ctr"/>
            <a:r>
              <a:rPr lang="en-GB" sz="1050">
                <a:latin typeface="Aptos" panose="020B0004020202020204" pitchFamily="34" charset="0"/>
              </a:rPr>
              <a:t>City</a:t>
            </a:r>
          </a:p>
        </p:txBody>
      </p:sp>
      <p:sp>
        <p:nvSpPr>
          <p:cNvPr id="59" name="TextBox 58">
            <a:extLst>
              <a:ext uri="{FF2B5EF4-FFF2-40B4-BE49-F238E27FC236}">
                <a16:creationId xmlns:a16="http://schemas.microsoft.com/office/drawing/2014/main" id="{18BB0D55-BA4E-03B0-950C-5206C16F578D}"/>
              </a:ext>
            </a:extLst>
          </p:cNvPr>
          <p:cNvSpPr txBox="1"/>
          <p:nvPr/>
        </p:nvSpPr>
        <p:spPr>
          <a:xfrm>
            <a:off x="6157104" y="6312832"/>
            <a:ext cx="1114697" cy="261610"/>
          </a:xfrm>
          <a:prstGeom prst="rect">
            <a:avLst/>
          </a:prstGeom>
          <a:noFill/>
        </p:spPr>
        <p:txBody>
          <a:bodyPr wrap="square" rtlCol="0">
            <a:spAutoFit/>
          </a:bodyPr>
          <a:lstStyle/>
          <a:p>
            <a:pPr algn="ctr"/>
            <a:r>
              <a:rPr lang="en-GB" sz="1050" err="1">
                <a:latin typeface="Aptos" panose="020B0004020202020204" pitchFamily="34" charset="0"/>
              </a:rPr>
              <a:t>Llwchwr</a:t>
            </a:r>
            <a:endParaRPr lang="en-GB" sz="1050">
              <a:latin typeface="Aptos" panose="020B0004020202020204" pitchFamily="34" charset="0"/>
            </a:endParaRPr>
          </a:p>
        </p:txBody>
      </p:sp>
      <p:sp>
        <p:nvSpPr>
          <p:cNvPr id="60" name="TextBox 59">
            <a:extLst>
              <a:ext uri="{FF2B5EF4-FFF2-40B4-BE49-F238E27FC236}">
                <a16:creationId xmlns:a16="http://schemas.microsoft.com/office/drawing/2014/main" id="{EE956C65-826B-8757-8655-CB3C18C97A9B}"/>
              </a:ext>
            </a:extLst>
          </p:cNvPr>
          <p:cNvSpPr txBox="1"/>
          <p:nvPr/>
        </p:nvSpPr>
        <p:spPr>
          <a:xfrm>
            <a:off x="2679939" y="6319829"/>
            <a:ext cx="1114697" cy="261610"/>
          </a:xfrm>
          <a:prstGeom prst="rect">
            <a:avLst/>
          </a:prstGeom>
          <a:noFill/>
        </p:spPr>
        <p:txBody>
          <a:bodyPr wrap="square" rtlCol="0">
            <a:spAutoFit/>
          </a:bodyPr>
          <a:lstStyle/>
          <a:p>
            <a:pPr algn="ctr"/>
            <a:r>
              <a:rPr lang="en-GB" sz="1050">
                <a:latin typeface="Aptos" panose="020B0004020202020204" pitchFamily="34" charset="0"/>
              </a:rPr>
              <a:t>Bay</a:t>
            </a:r>
          </a:p>
        </p:txBody>
      </p:sp>
      <p:sp>
        <p:nvSpPr>
          <p:cNvPr id="3" name="Slide Number Placeholder 3">
            <a:extLst>
              <a:ext uri="{FF2B5EF4-FFF2-40B4-BE49-F238E27FC236}">
                <a16:creationId xmlns:a16="http://schemas.microsoft.com/office/drawing/2014/main" id="{004820A6-AF5B-5D37-71DC-FA8D396EF5A4}"/>
              </a:ext>
            </a:extLst>
          </p:cNvPr>
          <p:cNvSpPr txBox="1">
            <a:spLocks/>
          </p:cNvSpPr>
          <p:nvPr/>
        </p:nvSpPr>
        <p:spPr>
          <a:xfrm>
            <a:off x="7027421" y="6500457"/>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49</a:t>
            </a:r>
          </a:p>
        </p:txBody>
      </p:sp>
    </p:spTree>
    <p:extLst>
      <p:ext uri="{BB962C8B-B14F-4D97-AF65-F5344CB8AC3E}">
        <p14:creationId xmlns:p14="http://schemas.microsoft.com/office/powerpoint/2010/main" val="16628268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A rainbow in a black background&#10;&#10;AI-generated content may be incorrect.">
            <a:extLst>
              <a:ext uri="{FF2B5EF4-FFF2-40B4-BE49-F238E27FC236}">
                <a16:creationId xmlns:a16="http://schemas.microsoft.com/office/drawing/2014/main" id="{69439C3A-837B-9550-9463-C631DDB3C1A0}"/>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5" name="TextBox 4">
            <a:extLst>
              <a:ext uri="{FF2B5EF4-FFF2-40B4-BE49-F238E27FC236}">
                <a16:creationId xmlns:a16="http://schemas.microsoft.com/office/drawing/2014/main" id="{E8738B15-F45C-4EA8-834F-A5F6D533520E}"/>
              </a:ext>
            </a:extLst>
          </p:cNvPr>
          <p:cNvSpPr txBox="1"/>
          <p:nvPr/>
        </p:nvSpPr>
        <p:spPr>
          <a:xfrm>
            <a:off x="305224" y="741089"/>
            <a:ext cx="7656277" cy="1449115"/>
          </a:xfrm>
          <a:prstGeom prst="rect">
            <a:avLst/>
          </a:prstGeom>
          <a:noFill/>
        </p:spPr>
        <p:txBody>
          <a:bodyPr wrap="square">
            <a:spAutoFit/>
          </a:bodyPr>
          <a:lstStyle/>
          <a:p>
            <a:pPr>
              <a:spcAft>
                <a:spcPts val="488"/>
              </a:spcAft>
            </a:pPr>
            <a:r>
              <a:rPr lang="en-GB" sz="1200" dirty="0">
                <a:solidFill>
                  <a:prstClr val="black"/>
                </a:solidFill>
                <a:latin typeface="Aptos" panose="02110004020202020204"/>
              </a:rPr>
              <a:t>Swansea Bay and Hywel Dda UHB are committed to a stronger more sustainable West Wales Regional Health Economy and we continue to expand and develop our regional portfolio through the RJC.</a:t>
            </a:r>
          </a:p>
          <a:p>
            <a:pPr>
              <a:spcAft>
                <a:spcPts val="488"/>
              </a:spcAft>
            </a:pPr>
            <a:r>
              <a:rPr lang="en-GB" sz="1200" dirty="0">
                <a:solidFill>
                  <a:prstClr val="black"/>
                </a:solidFill>
                <a:latin typeface="Aptos" panose="02110004020202020204"/>
              </a:rPr>
              <a:t>As a formal Board Committee RJC provides joint leadership for the regional planning, commissioning, and delivery of services for both University Health Boards taking into account the service challenges, financial challenges and population health needs of both organisations and the work previously undertaken through ARCH. The Regional Drive and Delivery Group coordinates joint action.  The RJC Programme Management Office coordinates and supports subgroups, planning, delivers programmes, and governance.</a:t>
            </a:r>
            <a:endParaRPr lang="en-US" sz="1200" dirty="0">
              <a:solidFill>
                <a:prstClr val="black"/>
              </a:solidFill>
              <a:latin typeface="Aptos" panose="02110004020202020204"/>
            </a:endParaRPr>
          </a:p>
        </p:txBody>
      </p:sp>
      <p:sp>
        <p:nvSpPr>
          <p:cNvPr id="6" name="TextBox 5">
            <a:extLst>
              <a:ext uri="{FF2B5EF4-FFF2-40B4-BE49-F238E27FC236}">
                <a16:creationId xmlns:a16="http://schemas.microsoft.com/office/drawing/2014/main" id="{223CFAB1-50D6-4E86-8332-7788986B58FD}"/>
              </a:ext>
            </a:extLst>
          </p:cNvPr>
          <p:cNvSpPr txBox="1"/>
          <p:nvPr/>
        </p:nvSpPr>
        <p:spPr>
          <a:xfrm>
            <a:off x="270625" y="455183"/>
            <a:ext cx="8606676" cy="352020"/>
          </a:xfrm>
          <a:prstGeom prst="rect">
            <a:avLst/>
          </a:prstGeom>
          <a:noFill/>
        </p:spPr>
        <p:txBody>
          <a:bodyPr wrap="square" lIns="74295" tIns="37148" rIns="74295" bIns="37148" anchor="t">
            <a:spAutoFit/>
          </a:bodyPr>
          <a:lstStyle/>
          <a:p>
            <a:pPr fontAlgn="base">
              <a:spcAft>
                <a:spcPts val="488"/>
              </a:spcAft>
            </a:pPr>
            <a:r>
              <a:rPr lang="en-GB" b="1" dirty="0">
                <a:solidFill>
                  <a:srgbClr val="834AAD"/>
                </a:solidFill>
                <a:latin typeface="Aptos Black" panose="020F0502020204030204" pitchFamily="34" charset="0"/>
              </a:rPr>
              <a:t>SOUTH-WEST WALES REGIONAL JOINT COMMITTEE (RJC)</a:t>
            </a:r>
          </a:p>
        </p:txBody>
      </p:sp>
      <p:sp>
        <p:nvSpPr>
          <p:cNvPr id="7" name="Rounded Rectangle 10">
            <a:extLst>
              <a:ext uri="{FF2B5EF4-FFF2-40B4-BE49-F238E27FC236}">
                <a16:creationId xmlns:a16="http://schemas.microsoft.com/office/drawing/2014/main" id="{5EAA7EF4-09B8-4B4E-9CC9-66D450F85F36}"/>
              </a:ext>
            </a:extLst>
          </p:cNvPr>
          <p:cNvSpPr/>
          <p:nvPr/>
        </p:nvSpPr>
        <p:spPr>
          <a:xfrm>
            <a:off x="8033501" y="935931"/>
            <a:ext cx="1503457" cy="473410"/>
          </a:xfrm>
          <a:prstGeom prst="roundRect">
            <a:avLst/>
          </a:prstGeom>
          <a:solidFill>
            <a:schemeClr val="tx2">
              <a:lumMod val="90000"/>
              <a:lumOff val="10000"/>
            </a:schemeClr>
          </a:solidFill>
          <a:effectLst/>
        </p:spPr>
        <p:style>
          <a:lnRef idx="0">
            <a:schemeClr val="accent6"/>
          </a:lnRef>
          <a:fillRef idx="3">
            <a:schemeClr val="accent6"/>
          </a:fillRef>
          <a:effectRef idx="3">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900" b="1" dirty="0">
                <a:solidFill>
                  <a:prstClr val="white"/>
                </a:solidFill>
                <a:latin typeface="Arial" panose="020B0604020202020204" pitchFamily="34" charset="0"/>
                <a:cs typeface="Arial" panose="020B0604020202020204" pitchFamily="34" charset="0"/>
              </a:rPr>
              <a:t>SWW Regional Joint Committee</a:t>
            </a:r>
          </a:p>
        </p:txBody>
      </p:sp>
      <p:sp>
        <p:nvSpPr>
          <p:cNvPr id="9" name="Rounded Rectangle 23">
            <a:extLst>
              <a:ext uri="{FF2B5EF4-FFF2-40B4-BE49-F238E27FC236}">
                <a16:creationId xmlns:a16="http://schemas.microsoft.com/office/drawing/2014/main" id="{D0BF79A0-5146-4FC5-A8C5-85997B8B1213}"/>
              </a:ext>
            </a:extLst>
          </p:cNvPr>
          <p:cNvSpPr/>
          <p:nvPr/>
        </p:nvSpPr>
        <p:spPr>
          <a:xfrm>
            <a:off x="8039927" y="1532291"/>
            <a:ext cx="1503457" cy="478032"/>
          </a:xfrm>
          <a:prstGeom prst="roundRect">
            <a:avLst/>
          </a:prstGeom>
          <a:solidFill>
            <a:schemeClr val="accent4">
              <a:lumMod val="75000"/>
            </a:schemeClr>
          </a:solidFill>
          <a:effectLst/>
        </p:spPr>
        <p:style>
          <a:lnRef idx="0">
            <a:schemeClr val="accent6"/>
          </a:lnRef>
          <a:fillRef idx="3">
            <a:schemeClr val="accent6"/>
          </a:fillRef>
          <a:effectRef idx="3">
            <a:schemeClr val="accent6"/>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900" b="1" dirty="0">
                <a:solidFill>
                  <a:prstClr val="white"/>
                </a:solidFill>
                <a:latin typeface="Arial" panose="020B0604020202020204" pitchFamily="34" charset="0"/>
                <a:cs typeface="Arial" panose="020B0604020202020204" pitchFamily="34" charset="0"/>
              </a:rPr>
              <a:t>Regional Drive and Delivery Group</a:t>
            </a:r>
          </a:p>
        </p:txBody>
      </p:sp>
      <p:sp>
        <p:nvSpPr>
          <p:cNvPr id="19" name="Content Placeholder 4">
            <a:extLst>
              <a:ext uri="{FF2B5EF4-FFF2-40B4-BE49-F238E27FC236}">
                <a16:creationId xmlns:a16="http://schemas.microsoft.com/office/drawing/2014/main" id="{5B889BF9-D80C-4F20-BC58-934BFA2389FD}"/>
              </a:ext>
            </a:extLst>
          </p:cNvPr>
          <p:cNvSpPr txBox="1">
            <a:spLocks/>
          </p:cNvSpPr>
          <p:nvPr/>
        </p:nvSpPr>
        <p:spPr>
          <a:xfrm>
            <a:off x="3008243" y="2905870"/>
            <a:ext cx="6523183" cy="212737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8362" lvl="1" indent="-68362"/>
            <a:endParaRPr lang="en-GB" sz="1200" dirty="0">
              <a:solidFill>
                <a:prstClr val="black"/>
              </a:solidFill>
              <a:latin typeface="Aptos" panose="02110004020202020204"/>
            </a:endParaRPr>
          </a:p>
        </p:txBody>
      </p:sp>
      <p:sp>
        <p:nvSpPr>
          <p:cNvPr id="3" name="TextBox 2">
            <a:extLst>
              <a:ext uri="{FF2B5EF4-FFF2-40B4-BE49-F238E27FC236}">
                <a16:creationId xmlns:a16="http://schemas.microsoft.com/office/drawing/2014/main" id="{719D77BF-A22C-0DE9-FBA5-7ED80D2EA975}"/>
              </a:ext>
            </a:extLst>
          </p:cNvPr>
          <p:cNvSpPr txBox="1"/>
          <p:nvPr/>
        </p:nvSpPr>
        <p:spPr>
          <a:xfrm>
            <a:off x="305222" y="2136212"/>
            <a:ext cx="9226204" cy="276999"/>
          </a:xfrm>
          <a:prstGeom prst="rect">
            <a:avLst/>
          </a:prstGeom>
          <a:noFill/>
        </p:spPr>
        <p:txBody>
          <a:bodyPr wrap="square">
            <a:spAutoFit/>
          </a:bodyPr>
          <a:lstStyle/>
          <a:p>
            <a:pPr indent="0">
              <a:spcAft>
                <a:spcPts val="488"/>
              </a:spcAft>
              <a:buNone/>
            </a:pPr>
            <a:r>
              <a:rPr lang="en-GB" sz="1200" dirty="0">
                <a:solidFill>
                  <a:prstClr val="black"/>
                </a:solidFill>
                <a:latin typeface="Aptos" panose="02110004020202020204"/>
              </a:rPr>
              <a:t>The RJC’s Sub-Structure (above) aligns with the 5 agreed objectives within the RJC’s Terms of Reference:</a:t>
            </a:r>
          </a:p>
        </p:txBody>
      </p:sp>
      <p:sp>
        <p:nvSpPr>
          <p:cNvPr id="18" name="Rounded Rectangle 22">
            <a:extLst>
              <a:ext uri="{FF2B5EF4-FFF2-40B4-BE49-F238E27FC236}">
                <a16:creationId xmlns:a16="http://schemas.microsoft.com/office/drawing/2014/main" id="{85FADCE2-0493-4E21-A73C-AB9213D3CAB1}"/>
              </a:ext>
            </a:extLst>
          </p:cNvPr>
          <p:cNvSpPr/>
          <p:nvPr/>
        </p:nvSpPr>
        <p:spPr>
          <a:xfrm>
            <a:off x="270625" y="2474989"/>
            <a:ext cx="1503457" cy="630923"/>
          </a:xfrm>
          <a:prstGeom prst="roundRect">
            <a:avLst/>
          </a:prstGeom>
          <a:solidFill>
            <a:schemeClr val="tx2">
              <a:lumMod val="10000"/>
              <a:lumOff val="9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Health Economy Subgroup (OB1)</a:t>
            </a:r>
          </a:p>
        </p:txBody>
      </p:sp>
      <p:sp>
        <p:nvSpPr>
          <p:cNvPr id="20" name="Rounded Rectangle 22">
            <a:extLst>
              <a:ext uri="{FF2B5EF4-FFF2-40B4-BE49-F238E27FC236}">
                <a16:creationId xmlns:a16="http://schemas.microsoft.com/office/drawing/2014/main" id="{B21D0BD0-BE4E-49F6-BA56-9A65961B7D53}"/>
              </a:ext>
            </a:extLst>
          </p:cNvPr>
          <p:cNvSpPr/>
          <p:nvPr/>
        </p:nvSpPr>
        <p:spPr>
          <a:xfrm>
            <a:off x="1842495" y="2473180"/>
            <a:ext cx="1503457" cy="630923"/>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Clinical Services Planning Subgroup (OB2+5)</a:t>
            </a:r>
          </a:p>
        </p:txBody>
      </p:sp>
      <p:sp>
        <p:nvSpPr>
          <p:cNvPr id="21" name="Rounded Rectangle 22">
            <a:extLst>
              <a:ext uri="{FF2B5EF4-FFF2-40B4-BE49-F238E27FC236}">
                <a16:creationId xmlns:a16="http://schemas.microsoft.com/office/drawing/2014/main" id="{3EBBA025-3F77-4A10-831B-FF6DFF34B1BC}"/>
              </a:ext>
            </a:extLst>
          </p:cNvPr>
          <p:cNvSpPr/>
          <p:nvPr/>
        </p:nvSpPr>
        <p:spPr>
          <a:xfrm>
            <a:off x="3414365" y="2480152"/>
            <a:ext cx="1503457" cy="630923"/>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Workforce and OD Subgroup (OB3)</a:t>
            </a:r>
          </a:p>
        </p:txBody>
      </p:sp>
      <p:sp>
        <p:nvSpPr>
          <p:cNvPr id="22" name="Rounded Rectangle 22">
            <a:extLst>
              <a:ext uri="{FF2B5EF4-FFF2-40B4-BE49-F238E27FC236}">
                <a16:creationId xmlns:a16="http://schemas.microsoft.com/office/drawing/2014/main" id="{9B32FA82-F3C8-4A0F-B7AB-5D1B6867E850}"/>
              </a:ext>
            </a:extLst>
          </p:cNvPr>
          <p:cNvSpPr/>
          <p:nvPr/>
        </p:nvSpPr>
        <p:spPr>
          <a:xfrm>
            <a:off x="8126085" y="2460194"/>
            <a:ext cx="1503457" cy="630923"/>
          </a:xfrm>
          <a:prstGeom prst="roundRect">
            <a:avLst/>
          </a:prstGeom>
          <a:solidFill>
            <a:schemeClr val="bg2">
              <a:lumMod val="9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Research, Innovation &amp; Excellence Subgroup (OB4)</a:t>
            </a:r>
          </a:p>
        </p:txBody>
      </p:sp>
      <p:sp>
        <p:nvSpPr>
          <p:cNvPr id="23" name="Rounded Rectangle 22">
            <a:extLst>
              <a:ext uri="{FF2B5EF4-FFF2-40B4-BE49-F238E27FC236}">
                <a16:creationId xmlns:a16="http://schemas.microsoft.com/office/drawing/2014/main" id="{C89994DA-0C6F-4558-BC07-E070538B4798}"/>
              </a:ext>
            </a:extLst>
          </p:cNvPr>
          <p:cNvSpPr/>
          <p:nvPr/>
        </p:nvSpPr>
        <p:spPr>
          <a:xfrm>
            <a:off x="4984290" y="2475539"/>
            <a:ext cx="1503457" cy="630923"/>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Data &amp; Digital Subgroup (OB3)</a:t>
            </a:r>
          </a:p>
        </p:txBody>
      </p:sp>
      <p:sp>
        <p:nvSpPr>
          <p:cNvPr id="24" name="Rounded Rectangle 22">
            <a:extLst>
              <a:ext uri="{FF2B5EF4-FFF2-40B4-BE49-F238E27FC236}">
                <a16:creationId xmlns:a16="http://schemas.microsoft.com/office/drawing/2014/main" id="{2A087EE3-F317-44AF-83F4-627DF6FCE45E}"/>
              </a:ext>
            </a:extLst>
          </p:cNvPr>
          <p:cNvSpPr/>
          <p:nvPr/>
        </p:nvSpPr>
        <p:spPr>
          <a:xfrm>
            <a:off x="6556160" y="2473180"/>
            <a:ext cx="1503457" cy="630923"/>
          </a:xfrm>
          <a:prstGeom prst="roundRect">
            <a:avLst/>
          </a:prstGeom>
          <a:solidFill>
            <a:schemeClr val="accent6">
              <a:lumMod val="40000"/>
              <a:lumOff val="6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Regional Finance and Contracting Subgroup (OB3)</a:t>
            </a:r>
          </a:p>
        </p:txBody>
      </p:sp>
      <p:sp>
        <p:nvSpPr>
          <p:cNvPr id="25" name="Content Placeholder 4">
            <a:extLst>
              <a:ext uri="{FF2B5EF4-FFF2-40B4-BE49-F238E27FC236}">
                <a16:creationId xmlns:a16="http://schemas.microsoft.com/office/drawing/2014/main" id="{5B889BF9-D80C-4F20-BC58-934BFA2389FD}"/>
              </a:ext>
            </a:extLst>
          </p:cNvPr>
          <p:cNvSpPr txBox="1">
            <a:spLocks/>
          </p:cNvSpPr>
          <p:nvPr/>
        </p:nvSpPr>
        <p:spPr>
          <a:xfrm>
            <a:off x="374574" y="3158058"/>
            <a:ext cx="9168810" cy="212737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1 (OB1): Regional Health Economy Group </a:t>
            </a:r>
            <a:r>
              <a:rPr lang="en-GB" sz="1200" dirty="0">
                <a:solidFill>
                  <a:prstClr val="black"/>
                </a:solidFill>
                <a:latin typeface="Aptos" panose="02110004020202020204"/>
              </a:rPr>
              <a:t>– we will drive forward projects that have been identified as priorities for joint working to deliver the Ministerial Priorities. It will consider and prioritise the regional projects included within the RJC’s work programme, approve Business Cases pre–sovereign Boards ratification, and identify and agree any further projects for inclusion in the RJC programme to deliver significant in-year progress and pace in delivery within the regional health and care system. </a:t>
            </a:r>
          </a:p>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2 (OB2): Clinical Services Group – </a:t>
            </a:r>
            <a:r>
              <a:rPr lang="en-GB" sz="1200" dirty="0">
                <a:solidFill>
                  <a:prstClr val="black"/>
                </a:solidFill>
                <a:latin typeface="Aptos" panose="02110004020202020204"/>
              </a:rPr>
              <a:t>we will oversee the review of baseline activity undertaken, based on both Health Boards’ Clinical Services Plans, focusing on cost efficiencies, quality, and service fragility. Current regional service planning work programme Sub-Groups include Orthopaedics, Ophthalmology, Pathology, Diagnostics, and Cancer.  </a:t>
            </a:r>
          </a:p>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3 (OB3): Corporate Functions </a:t>
            </a:r>
            <a:r>
              <a:rPr lang="en-GB" sz="1200" dirty="0">
                <a:solidFill>
                  <a:prstClr val="black"/>
                </a:solidFill>
                <a:latin typeface="Aptos" panose="02110004020202020204"/>
              </a:rPr>
              <a:t>– we will deliver various themes and enablers that will enable collaboration and achievement of improved service efficiencies and value to deliver the required regional aspirations, including Digital &amp; Data; Workforce &amp; Organisational Development; and Finance &amp; Contracting. These themes and enablers will underpin the RJC to deliver the strategic infrastructure rather than being identified as direct reporting groups.</a:t>
            </a:r>
          </a:p>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4 (OB4): Regional Research and Innovation Delivery and Oversight Group </a:t>
            </a:r>
            <a:r>
              <a:rPr lang="en-GB" sz="1200" dirty="0">
                <a:solidFill>
                  <a:prstClr val="black"/>
                </a:solidFill>
                <a:latin typeface="Aptos" panose="02110004020202020204"/>
              </a:rPr>
              <a:t>– opportunities for research, innovation, excellence, and training opportunities will be driven through this group, working with the three Universities within the region and through partnerships with Universities outside the region where there is benefit to the population. This group will also oversee the required preparatory work to enable the regional health economy to become a designated World Health Organisation sub regional health network, for the RJC to benefit from the shared learning opportunities this will bring.</a:t>
            </a:r>
          </a:p>
          <a:p>
            <a:pPr marL="0" marR="0" lvl="1" indent="0" defTabSz="914400" rtl="0" eaLnBrk="1" fontAlgn="auto" latinLnBrk="0" hangingPunct="1">
              <a:lnSpc>
                <a:spcPct val="90000"/>
              </a:lnSpc>
              <a:spcBef>
                <a:spcPts val="500"/>
              </a:spcBef>
              <a:spcAft>
                <a:spcPts val="0"/>
              </a:spcAft>
              <a:buClrTx/>
              <a:buSzTx/>
              <a:buNone/>
              <a:tabLst/>
              <a:defRPr/>
            </a:pPr>
            <a:r>
              <a:rPr lang="en-GB" sz="1200" b="1" dirty="0">
                <a:solidFill>
                  <a:prstClr val="black"/>
                </a:solidFill>
                <a:latin typeface="Aptos" panose="02110004020202020204"/>
              </a:rPr>
              <a:t>Objective 5 (OB5): Regional Capital Programme </a:t>
            </a:r>
            <a:r>
              <a:rPr lang="en-GB" sz="1200" dirty="0">
                <a:solidFill>
                  <a:prstClr val="black"/>
                </a:solidFill>
                <a:latin typeface="Aptos" panose="02110004020202020204"/>
              </a:rPr>
              <a:t>– this will and oversee a joint approach to the prioritisation of capital programmes as part of the clinical service plans underpinning the regional health economy approach.</a:t>
            </a:r>
          </a:p>
        </p:txBody>
      </p:sp>
      <p:sp>
        <p:nvSpPr>
          <p:cNvPr id="4" name="Slide Number Placeholder 3">
            <a:extLst>
              <a:ext uri="{FF2B5EF4-FFF2-40B4-BE49-F238E27FC236}">
                <a16:creationId xmlns:a16="http://schemas.microsoft.com/office/drawing/2014/main" id="{BFD279F0-5A24-12CE-D45E-FE00CD1F5660}"/>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50</a:t>
            </a:r>
          </a:p>
        </p:txBody>
      </p:sp>
    </p:spTree>
    <p:extLst>
      <p:ext uri="{BB962C8B-B14F-4D97-AF65-F5344CB8AC3E}">
        <p14:creationId xmlns:p14="http://schemas.microsoft.com/office/powerpoint/2010/main" val="97000172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rainbow in a black background&#10;&#10;AI-generated content may be incorrect.">
            <a:extLst>
              <a:ext uri="{FF2B5EF4-FFF2-40B4-BE49-F238E27FC236}">
                <a16:creationId xmlns:a16="http://schemas.microsoft.com/office/drawing/2014/main" id="{77E6F42C-E58D-8F2F-9876-87A1E11ABFE3}"/>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21" name="TextBox 20">
            <a:extLst>
              <a:ext uri="{FF2B5EF4-FFF2-40B4-BE49-F238E27FC236}">
                <a16:creationId xmlns:a16="http://schemas.microsoft.com/office/drawing/2014/main" id="{7A1F277C-7C79-4A3F-9EA9-2FEBD19F1557}"/>
              </a:ext>
            </a:extLst>
          </p:cNvPr>
          <p:cNvSpPr txBox="1"/>
          <p:nvPr/>
        </p:nvSpPr>
        <p:spPr>
          <a:xfrm>
            <a:off x="270625" y="1686385"/>
            <a:ext cx="1349899"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Orthopaedics</a:t>
            </a:r>
            <a:endParaRPr lang="en-GB" sz="1400" b="1" dirty="0">
              <a:latin typeface="Aptos Black" panose="020F0502020204030204" pitchFamily="34" charset="0"/>
            </a:endParaRPr>
          </a:p>
        </p:txBody>
      </p:sp>
      <p:graphicFrame>
        <p:nvGraphicFramePr>
          <p:cNvPr id="44" name="Table 43">
            <a:extLst>
              <a:ext uri="{FF2B5EF4-FFF2-40B4-BE49-F238E27FC236}">
                <a16:creationId xmlns:a16="http://schemas.microsoft.com/office/drawing/2014/main" id="{4200EE06-FE49-4564-BCB7-6ADC49DC2AAC}"/>
              </a:ext>
            </a:extLst>
          </p:cNvPr>
          <p:cNvGraphicFramePr>
            <a:graphicFrameLocks noGrp="1"/>
          </p:cNvGraphicFramePr>
          <p:nvPr>
            <p:extLst>
              <p:ext uri="{D42A27DB-BD31-4B8C-83A1-F6EECF244321}">
                <p14:modId xmlns:p14="http://schemas.microsoft.com/office/powerpoint/2010/main" val="3964452462"/>
              </p:ext>
            </p:extLst>
          </p:nvPr>
        </p:nvGraphicFramePr>
        <p:xfrm>
          <a:off x="328609" y="1903221"/>
          <a:ext cx="9196390" cy="1162209"/>
        </p:xfrm>
        <a:graphic>
          <a:graphicData uri="http://schemas.openxmlformats.org/drawingml/2006/table">
            <a:tbl>
              <a:tblPr firstRow="1" firstCol="1" bandRow="1"/>
              <a:tblGrid>
                <a:gridCol w="4325279">
                  <a:extLst>
                    <a:ext uri="{9D8B030D-6E8A-4147-A177-3AD203B41FA5}">
                      <a16:colId xmlns:a16="http://schemas.microsoft.com/office/drawing/2014/main" val="2652041422"/>
                    </a:ext>
                  </a:extLst>
                </a:gridCol>
                <a:gridCol w="709683">
                  <a:extLst>
                    <a:ext uri="{9D8B030D-6E8A-4147-A177-3AD203B41FA5}">
                      <a16:colId xmlns:a16="http://schemas.microsoft.com/office/drawing/2014/main" val="4046067845"/>
                    </a:ext>
                  </a:extLst>
                </a:gridCol>
                <a:gridCol w="163773">
                  <a:extLst>
                    <a:ext uri="{9D8B030D-6E8A-4147-A177-3AD203B41FA5}">
                      <a16:colId xmlns:a16="http://schemas.microsoft.com/office/drawing/2014/main" val="924638522"/>
                    </a:ext>
                  </a:extLst>
                </a:gridCol>
                <a:gridCol w="3997655">
                  <a:extLst>
                    <a:ext uri="{9D8B030D-6E8A-4147-A177-3AD203B41FA5}">
                      <a16:colId xmlns:a16="http://schemas.microsoft.com/office/drawing/2014/main" val="1023208929"/>
                    </a:ext>
                  </a:extLst>
                </a:gridCol>
              </a:tblGrid>
              <a:tr h="120111">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gridSpan="2">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hMerge="1">
                  <a:txBody>
                    <a:bodyPr/>
                    <a:lstStyle/>
                    <a:p>
                      <a:pPr marL="0" indent="0" algn="l" defTabSz="914400" rtl="0" eaLnBrk="1" latinLnBrk="0" hangingPunct="1">
                        <a:lnSpc>
                          <a:spcPct val="107000"/>
                        </a:lnSpc>
                        <a:spcAft>
                          <a:spcPts val="800"/>
                        </a:spcAft>
                      </a:pPr>
                      <a:endParaRPr lang="en-GB" sz="1100" kern="1200" dirty="0">
                        <a:solidFill>
                          <a:prstClr val="white"/>
                        </a:solidFill>
                        <a:latin typeface="Arial" panose="020B0604020202020204" pitchFamily="34" charset="0"/>
                        <a:ea typeface="+mn-ea"/>
                        <a:cs typeface="Arial" panose="020B0604020202020204" pitchFamily="34"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307245">
                <a:tc gridSpan="4">
                  <a:txBody>
                    <a:bodyPr/>
                    <a:lstStyle/>
                    <a:p>
                      <a:pPr marL="0" indent="0" algn="l" defTabSz="914400" rtl="0" eaLnBrk="1" latinLnBrk="0" hangingPunct="1">
                        <a:lnSpc>
                          <a:spcPct val="107000"/>
                        </a:lnSpc>
                        <a:spcAft>
                          <a:spcPts val="0"/>
                        </a:spcAft>
                      </a:pPr>
                      <a:r>
                        <a:rPr lang="en-GB" sz="1100" kern="1200" dirty="0">
                          <a:solidFill>
                            <a:schemeClr val="tx1"/>
                          </a:solidFill>
                          <a:latin typeface="Aptos" panose="020B0004020202020204" pitchFamily="34" charset="0"/>
                          <a:ea typeface="+mn-ea"/>
                          <a:cs typeface="Arial" panose="020B0604020202020204" pitchFamily="34" charset="0"/>
                        </a:rPr>
                        <a:t>Includes hip, knee, foot and ankle, shoulder and elbow, and hand and wrist—with a current focus on reducing long waits for hip and knee arthroplasty.</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GB"/>
                    </a:p>
                  </a:txBody>
                  <a:tcPr>
                    <a:lnT w="12700" cap="flat" cmpd="sng" algn="ctr">
                      <a:solidFill>
                        <a:srgbClr val="000000"/>
                      </a:solidFill>
                      <a:prstDash val="solid"/>
                      <a:round/>
                      <a:headEnd type="none" w="med" len="med"/>
                      <a:tailEnd type="none" w="med" len="med"/>
                    </a:lnT>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3008446310"/>
                  </a:ext>
                </a:extLst>
              </a:tr>
              <a:tr h="0">
                <a:tc>
                  <a:txBody>
                    <a:bodyPr/>
                    <a:lstStyle/>
                    <a:p>
                      <a:r>
                        <a:rPr lang="en-GB" sz="1100" kern="1200" dirty="0">
                          <a:solidFill>
                            <a:schemeClr val="tx1"/>
                          </a:solidFill>
                          <a:latin typeface="Aptos" panose="020B0004020202020204" pitchFamily="34" charset="0"/>
                          <a:ea typeface="+mn-ea"/>
                          <a:cs typeface="Arial" panose="020B0604020202020204" pitchFamily="34" charset="0"/>
                        </a:rPr>
                        <a:t>Regional Hand Network within the Day Surgery Unit at Prince Philip Hospital</a:t>
                      </a:r>
                      <a:endParaRPr lang="en-GB" sz="1100" dirty="0">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GB" sz="1100" dirty="0">
                          <a:effectLst/>
                          <a:latin typeface="Aptos" panose="020B0004020202020204" pitchFamily="34" charset="0"/>
                          <a:ea typeface="Calibri" panose="020F0502020204030204" pitchFamily="34" charset="0"/>
                          <a:cs typeface="Arial" panose="020B0604020202020204" pitchFamily="34" charset="0"/>
                        </a:rPr>
                        <a:t>Q1</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solidFill>
                  </a:tcPr>
                </a:tc>
                <a:tc gridSpan="2">
                  <a:txBody>
                    <a:bodyPr/>
                    <a:lstStyle/>
                    <a:p>
                      <a:r>
                        <a:rPr lang="en-GB" sz="1100" kern="1200" dirty="0">
                          <a:solidFill>
                            <a:schemeClr val="tx1"/>
                          </a:solidFill>
                          <a:latin typeface="Aptos" panose="020B0004020202020204" pitchFamily="34" charset="0"/>
                          <a:ea typeface="+mn-ea"/>
                          <a:cs typeface="Arial" panose="020B0604020202020204" pitchFamily="34" charset="0"/>
                        </a:rPr>
                        <a:t>Outcome for patients, improved efficiency, regional collaboration</a:t>
                      </a:r>
                      <a:endParaRPr lang="en-GB" sz="1100" dirty="0">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solidFill>
                  </a:tcPr>
                </a:tc>
                <a:tc hMerge="1">
                  <a:txBody>
                    <a:bodyPr/>
                    <a:lstStyle/>
                    <a:p>
                      <a:r>
                        <a:rPr lang="en-GB" sz="1100" kern="1200">
                          <a:solidFill>
                            <a:schemeClr val="tx1"/>
                          </a:solidFill>
                          <a:latin typeface="Arial" panose="020B0604020202020204" pitchFamily="34" charset="0"/>
                          <a:ea typeface="+mn-ea"/>
                          <a:cs typeface="Arial" panose="020B0604020202020204" pitchFamily="34" charset="0"/>
                        </a:rPr>
                        <a:t>Outcome for patients, improved efficiency, regional collaboration</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1239664"/>
                  </a:ext>
                </a:extLst>
              </a:tr>
              <a:tr h="0">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Iterative development of the regional Arthroplasty Model complete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Q2</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latin typeface="Aptos" panose="020B0004020202020204" pitchFamily="34" charset="0"/>
                          <a:ea typeface="+mn-ea"/>
                          <a:cs typeface="Arial" panose="020B0604020202020204" pitchFamily="34" charset="0"/>
                        </a:rPr>
                        <a:t>Outcome for patients, improved efficiency, regional collaboration</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latin typeface="Arial" panose="020B0604020202020204" pitchFamily="34" charset="0"/>
                          <a:ea typeface="+mn-ea"/>
                          <a:cs typeface="Arial" panose="020B0604020202020204" pitchFamily="34" charset="0"/>
                        </a:rPr>
                        <a:t>Outcome for patients, improved efficiency, regional collaboration</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077884"/>
                  </a:ext>
                </a:extLst>
              </a:tr>
              <a:tr h="0">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a:solidFill>
                            <a:schemeClr val="tx1"/>
                          </a:solidFill>
                          <a:latin typeface="Aptos" panose="020B0004020202020204" pitchFamily="34" charset="0"/>
                          <a:cs typeface="Arial" panose="020B0604020202020204" pitchFamily="34" charset="0"/>
                        </a:rPr>
                        <a:t>Integrated regional service, standardised pathways, protocols</a:t>
                      </a:r>
                      <a:endParaRPr lang="en-GB" sz="1100" dirty="0">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Q4</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Outcome for patients, improved efficiency, regional collaboration</a:t>
                      </a:r>
                      <a:endParaRPr lang="en-GB" sz="1100" dirty="0">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rial" panose="020B0604020202020204" pitchFamily="34" charset="0"/>
                          <a:ea typeface="+mn-ea"/>
                          <a:cs typeface="Arial" panose="020B0604020202020204" pitchFamily="34" charset="0"/>
                        </a:rPr>
                        <a:t>Outcome for patients, improved efficiency, regional collaboration</a:t>
                      </a:r>
                      <a:endParaRPr lang="en-GB" sz="1100" dirty="0">
                        <a:effectLst/>
                        <a:latin typeface="Arial" panose="020B06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259645"/>
                  </a:ext>
                </a:extLst>
              </a:tr>
            </a:tbl>
          </a:graphicData>
        </a:graphic>
      </p:graphicFrame>
      <p:sp>
        <p:nvSpPr>
          <p:cNvPr id="22" name="TextBox 21">
            <a:extLst>
              <a:ext uri="{FF2B5EF4-FFF2-40B4-BE49-F238E27FC236}">
                <a16:creationId xmlns:a16="http://schemas.microsoft.com/office/drawing/2014/main" id="{E70D3AA0-26C3-4E04-9170-A97FF36A241B}"/>
              </a:ext>
            </a:extLst>
          </p:cNvPr>
          <p:cNvSpPr txBox="1"/>
          <p:nvPr/>
        </p:nvSpPr>
        <p:spPr>
          <a:xfrm>
            <a:off x="307975" y="917662"/>
            <a:ext cx="9555702" cy="813685"/>
          </a:xfrm>
          <a:prstGeom prst="rect">
            <a:avLst/>
          </a:prstGeom>
          <a:noFill/>
        </p:spPr>
        <p:txBody>
          <a:bodyPr wrap="square" lIns="74295" tIns="37148" rIns="74295" bIns="37148" anchor="t">
            <a:spAutoFit/>
          </a:bodyPr>
          <a:lstStyle/>
          <a:p>
            <a:pPr marL="139303" indent="-139303" defTabSz="742950" fontAlgn="base">
              <a:buFontTx/>
              <a:buChar char="-"/>
            </a:pPr>
            <a:r>
              <a:rPr lang="en-GB" sz="1200" dirty="0">
                <a:solidFill>
                  <a:prstClr val="black"/>
                </a:solidFill>
                <a:latin typeface="Aptos" panose="020B0004020202020204" pitchFamily="34" charset="0"/>
                <a:cs typeface="Arial" panose="020B0604020202020204" pitchFamily="34" charset="0"/>
              </a:rPr>
              <a:t>Welsh Government approve funding to produce the Cell Path full business case.</a:t>
            </a:r>
          </a:p>
          <a:p>
            <a:pPr marL="139303" indent="-139303" defTabSz="742950" fontAlgn="base">
              <a:buFontTx/>
              <a:buChar char="-"/>
            </a:pPr>
            <a:r>
              <a:rPr lang="en-GB" sz="1200" dirty="0">
                <a:solidFill>
                  <a:prstClr val="black"/>
                </a:solidFill>
                <a:latin typeface="Aptos" panose="020B0004020202020204" pitchFamily="34" charset="0"/>
                <a:cs typeface="Arial" panose="020B0604020202020204" pitchFamily="34" charset="0"/>
              </a:rPr>
              <a:t>Programme Manager appointed for Cancer Centre Modernisation.</a:t>
            </a:r>
          </a:p>
          <a:p>
            <a:pPr marL="139303" indent="-139303" defTabSz="742950" fontAlgn="base">
              <a:buFontTx/>
              <a:buChar char="-"/>
            </a:pPr>
            <a:r>
              <a:rPr lang="en-GB" sz="1200" dirty="0">
                <a:solidFill>
                  <a:prstClr val="black"/>
                </a:solidFill>
                <a:latin typeface="Aptos" panose="020B0004020202020204" pitchFamily="34" charset="0"/>
                <a:cs typeface="Arial" panose="020B0604020202020204" pitchFamily="34" charset="0"/>
              </a:rPr>
              <a:t>Operational Resource availability to support planning and delivery (all programmes).</a:t>
            </a:r>
          </a:p>
          <a:p>
            <a:pPr marL="139303" indent="-139303" defTabSz="742950" fontAlgn="base">
              <a:buFontTx/>
              <a:buChar char="-"/>
            </a:pPr>
            <a:r>
              <a:rPr lang="en-GB" sz="1200" dirty="0">
                <a:solidFill>
                  <a:prstClr val="black"/>
                </a:solidFill>
                <a:latin typeface="Aptos" panose="020B0004020202020204" pitchFamily="34" charset="0"/>
                <a:cs typeface="Arial" panose="020B0604020202020204" pitchFamily="34" charset="0"/>
              </a:rPr>
              <a:t>Finance, contracting and SLA / LTA models can be agreed – dependency Finance and Contracting Subgroup</a:t>
            </a:r>
          </a:p>
        </p:txBody>
      </p:sp>
      <p:sp>
        <p:nvSpPr>
          <p:cNvPr id="24" name="TextBox 23">
            <a:extLst>
              <a:ext uri="{FF2B5EF4-FFF2-40B4-BE49-F238E27FC236}">
                <a16:creationId xmlns:a16="http://schemas.microsoft.com/office/drawing/2014/main" id="{BACEC426-BDEE-4674-A110-75C7E4AD65FB}"/>
              </a:ext>
            </a:extLst>
          </p:cNvPr>
          <p:cNvSpPr txBox="1"/>
          <p:nvPr/>
        </p:nvSpPr>
        <p:spPr>
          <a:xfrm>
            <a:off x="328609" y="702937"/>
            <a:ext cx="4954190" cy="307777"/>
          </a:xfrm>
          <a:prstGeom prst="rect">
            <a:avLst/>
          </a:prstGeom>
        </p:spPr>
        <p:txBody>
          <a:bodyPr wrap="square">
            <a:spAutoFit/>
          </a:bodyPr>
          <a:lstStyle/>
          <a:p>
            <a:pPr defTabSz="742950" fontAlgn="base">
              <a:spcAft>
                <a:spcPts val="488"/>
              </a:spcAft>
            </a:pPr>
            <a:r>
              <a:rPr lang="en-GB" sz="1400" b="1" dirty="0">
                <a:latin typeface="Aptos Black" panose="020F0502020204030204" pitchFamily="34" charset="0"/>
              </a:rPr>
              <a:t>Regional Delivery Assumptions</a:t>
            </a:r>
          </a:p>
        </p:txBody>
      </p:sp>
      <p:sp>
        <p:nvSpPr>
          <p:cNvPr id="2" name="TextBox 1">
            <a:extLst>
              <a:ext uri="{FF2B5EF4-FFF2-40B4-BE49-F238E27FC236}">
                <a16:creationId xmlns:a16="http://schemas.microsoft.com/office/drawing/2014/main" id="{E0C7DA93-AF75-9F45-AE69-A9B4E1CFC902}"/>
              </a:ext>
            </a:extLst>
          </p:cNvPr>
          <p:cNvSpPr txBox="1"/>
          <p:nvPr/>
        </p:nvSpPr>
        <p:spPr>
          <a:xfrm>
            <a:off x="270625" y="455183"/>
            <a:ext cx="8606676" cy="352020"/>
          </a:xfrm>
          <a:prstGeom prst="rect">
            <a:avLst/>
          </a:prstGeom>
          <a:noFill/>
        </p:spPr>
        <p:txBody>
          <a:bodyPr wrap="square" lIns="74295" tIns="37148" rIns="74295" bIns="37148" anchor="t">
            <a:spAutoFit/>
          </a:bodyPr>
          <a:lstStyle/>
          <a:p>
            <a:pPr fontAlgn="base">
              <a:spcAft>
                <a:spcPts val="488"/>
              </a:spcAft>
            </a:pPr>
            <a:r>
              <a:rPr lang="en-GB" b="1" dirty="0">
                <a:solidFill>
                  <a:srgbClr val="834AAD"/>
                </a:solidFill>
                <a:latin typeface="Aptos Black" panose="020F0502020204030204" pitchFamily="34" charset="0"/>
              </a:rPr>
              <a:t>SOUTH-WEST WALES REGIONAL JOINT COMMITTEE (RJC)</a:t>
            </a:r>
          </a:p>
        </p:txBody>
      </p:sp>
      <p:graphicFrame>
        <p:nvGraphicFramePr>
          <p:cNvPr id="5" name="Table 4">
            <a:extLst>
              <a:ext uri="{FF2B5EF4-FFF2-40B4-BE49-F238E27FC236}">
                <a16:creationId xmlns:a16="http://schemas.microsoft.com/office/drawing/2014/main" id="{8D9F9390-942F-24BC-EB2B-42BA7A22DFF7}"/>
              </a:ext>
            </a:extLst>
          </p:cNvPr>
          <p:cNvGraphicFramePr>
            <a:graphicFrameLocks noGrp="1"/>
          </p:cNvGraphicFramePr>
          <p:nvPr>
            <p:extLst>
              <p:ext uri="{D42A27DB-BD31-4B8C-83A1-F6EECF244321}">
                <p14:modId xmlns:p14="http://schemas.microsoft.com/office/powerpoint/2010/main" val="3029004900"/>
              </p:ext>
            </p:extLst>
          </p:nvPr>
        </p:nvGraphicFramePr>
        <p:xfrm>
          <a:off x="328609" y="3352705"/>
          <a:ext cx="9196392" cy="3387190"/>
        </p:xfrm>
        <a:graphic>
          <a:graphicData uri="http://schemas.openxmlformats.org/drawingml/2006/table">
            <a:tbl>
              <a:tblPr firstRow="1" firstCol="1" bandRow="1"/>
              <a:tblGrid>
                <a:gridCol w="3886571">
                  <a:extLst>
                    <a:ext uri="{9D8B030D-6E8A-4147-A177-3AD203B41FA5}">
                      <a16:colId xmlns:a16="http://schemas.microsoft.com/office/drawing/2014/main" val="2652041422"/>
                    </a:ext>
                  </a:extLst>
                </a:gridCol>
                <a:gridCol w="902732">
                  <a:extLst>
                    <a:ext uri="{9D8B030D-6E8A-4147-A177-3AD203B41FA5}">
                      <a16:colId xmlns:a16="http://schemas.microsoft.com/office/drawing/2014/main" val="3853280798"/>
                    </a:ext>
                  </a:extLst>
                </a:gridCol>
                <a:gridCol w="4407089">
                  <a:extLst>
                    <a:ext uri="{9D8B030D-6E8A-4147-A177-3AD203B41FA5}">
                      <a16:colId xmlns:a16="http://schemas.microsoft.com/office/drawing/2014/main" val="1107528423"/>
                    </a:ext>
                  </a:extLst>
                </a:gridCol>
              </a:tblGrid>
              <a:tr h="0">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88031">
                <a:tc gridSpan="3">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Regional radiotherapy and oncology outpatient services modernisation.</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00818910"/>
                  </a:ext>
                </a:extLst>
              </a:tr>
              <a:tr h="88031">
                <a:tc gridSpan="3">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b="1" kern="1200">
                          <a:solidFill>
                            <a:schemeClr val="tx1"/>
                          </a:solidFill>
                          <a:latin typeface="Aptos" panose="020B0004020202020204" pitchFamily="34" charset="0"/>
                          <a:ea typeface="+mn-ea"/>
                          <a:cs typeface="Arial" panose="020B0604020202020204" pitchFamily="34" charset="0"/>
                        </a:rPr>
                        <a:t>Radiotherapy</a:t>
                      </a:r>
                      <a:endParaRPr lang="en-GB" sz="1100" b="1"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701643411"/>
                  </a:ext>
                </a:extLst>
              </a:tr>
              <a:tr h="277895">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Complete scoping/detailed options appraisal for satellite centre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Q1</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Potential (expansion of Linacs to 7 total in line with D&amp;C) within HDd area or Singleton site.</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792143174"/>
                  </a:ext>
                </a:extLst>
              </a:tr>
              <a:tr h="372826">
                <a:tc>
                  <a:txBody>
                    <a:bodyPr/>
                    <a:lstStyle/>
                    <a:p>
                      <a:pPr marL="0" marR="0" lvl="0" indent="0" algn="l" defTabSz="914400" rtl="0" eaLnBrk="1" fontAlgn="auto" latinLnBrk="0" hangingPunct="1">
                        <a:lnSpc>
                          <a:spcPct val="107000"/>
                        </a:lnSpc>
                        <a:spcBef>
                          <a:spcPts val="0"/>
                        </a:spcBef>
                        <a:spcAft>
                          <a:spcPts val="0"/>
                        </a:spcAft>
                        <a:buClrTx/>
                        <a:buSzTx/>
                        <a:buFont typeface="Arial" panose="020B0604020202020204" pitchFamily="34" charset="0"/>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Approved business case for additional (5th) </a:t>
                      </a:r>
                      <a:r>
                        <a:rPr lang="en-GB" sz="1100" kern="1200" dirty="0" err="1">
                          <a:solidFill>
                            <a:schemeClr val="tx1"/>
                          </a:solidFill>
                          <a:effectLst/>
                          <a:latin typeface="Aptos" panose="020B0004020202020204" pitchFamily="34" charset="0"/>
                          <a:ea typeface="Calibri" panose="020F0502020204030204" pitchFamily="34" charset="0"/>
                          <a:cs typeface="Arial" panose="020B0604020202020204" pitchFamily="34" charset="0"/>
                        </a:rPr>
                        <a:t>Linac</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 typeface="Arial" panose="020B0604020202020204" pitchFamily="34" charset="0"/>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Q2</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 typeface="Arial" panose="020B0604020202020204" pitchFamily="34" charset="0"/>
                        <a:buNone/>
                        <a:tabLst/>
                        <a:defRPr/>
                      </a:pPr>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Utilises the current empty bunker at Singleton and includes options to coincide increased 2nd CTSIM capacity as required.</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141239664"/>
                  </a:ext>
                </a:extLst>
              </a:tr>
              <a:tr h="277895">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Approved business case for additional / spare (6th) Bunker in Singleton </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Q4</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Maintains capacity for next RT Linac replacement due 2028.</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8077884"/>
                  </a:ext>
                </a:extLst>
              </a:tr>
              <a:tr h="88031">
                <a:tc gridSpan="3">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b="1" kern="1200" dirty="0">
                          <a:solidFill>
                            <a:schemeClr val="tx1"/>
                          </a:solidFill>
                          <a:latin typeface="Aptos" panose="020B0004020202020204" pitchFamily="34" charset="0"/>
                          <a:ea typeface="+mn-ea"/>
                          <a:cs typeface="Arial" panose="020B0604020202020204" pitchFamily="34" charset="0"/>
                        </a:rPr>
                        <a:t>Oncology Outpatients</a:t>
                      </a:r>
                      <a:endParaRPr lang="en-GB" sz="1100" b="1"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056892936"/>
                  </a:ext>
                </a:extLst>
              </a:tr>
              <a:tr h="277895">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Support </a:t>
                      </a:r>
                      <a:r>
                        <a:rPr lang="en-GB" sz="1100" kern="1200" dirty="0" err="1">
                          <a:solidFill>
                            <a:schemeClr val="tx1"/>
                          </a:solidFill>
                          <a:effectLst/>
                          <a:latin typeface="Aptos" panose="020B0004020202020204" pitchFamily="34" charset="0"/>
                          <a:ea typeface="Calibri" panose="020F0502020204030204" pitchFamily="34" charset="0"/>
                          <a:cs typeface="Arial" panose="020B0604020202020204" pitchFamily="34" charset="0"/>
                        </a:rPr>
                        <a:t>HDd</a:t>
                      </a: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 in Implementing a sustainable oncology outpatients model for </a:t>
                      </a:r>
                      <a:r>
                        <a:rPr lang="en-GB" sz="1100" kern="1200" dirty="0" err="1">
                          <a:solidFill>
                            <a:schemeClr val="tx1"/>
                          </a:solidFill>
                          <a:effectLst/>
                          <a:latin typeface="Aptos" panose="020B0004020202020204" pitchFamily="34" charset="0"/>
                          <a:ea typeface="Calibri" panose="020F0502020204030204" pitchFamily="34" charset="0"/>
                          <a:cs typeface="Arial" panose="020B0604020202020204" pitchFamily="34" charset="0"/>
                        </a:rPr>
                        <a:t>Bronglais</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Q2</a:t>
                      </a:r>
                      <a:endParaRPr lang="en-GB" dirty="0">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Improved alignment between outpatient capacity and forecast oncology demand</a:t>
                      </a:r>
                      <a:endParaRPr lang="en-GB">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77259645"/>
                  </a:ext>
                </a:extLst>
              </a:tr>
              <a:tr h="372826">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Complete demand modelling and baseline establishment.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Q2</a:t>
                      </a:r>
                      <a:endParaRPr lang="en-GB" dirty="0">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Reduced outpatient waits and improved compliance with cancer pathway standards – improved patient experience</a:t>
                      </a:r>
                      <a:endParaRPr lang="en-GB">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453886508"/>
                  </a:ext>
                </a:extLst>
              </a:tr>
              <a:tr h="562690">
                <a:tc>
                  <a:txBody>
                    <a:bodyPr/>
                    <a:lstStyle/>
                    <a:p>
                      <a:pPr marL="0" indent="0" algn="l" defTabSz="914400" rtl="0" eaLnBrk="1" latinLnBrk="0" hangingPunct="1">
                        <a:lnSpc>
                          <a:spcPct val="107000"/>
                        </a:lnSpc>
                        <a:spcAft>
                          <a:spcPts val="0"/>
                        </a:spcAft>
                        <a:buFont typeface="Arial" panose="020B0604020202020204" pitchFamily="34" charset="0"/>
                        <a:buNone/>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Capacity optimisation and pathway redesign – </a:t>
                      </a:r>
                    </a:p>
                    <a:p>
                      <a:pPr marL="171450" indent="-171450" algn="l" defTabSz="914400" rtl="0" eaLnBrk="1" latinLnBrk="0" hangingPunct="1">
                        <a:lnSpc>
                          <a:spcPct val="107000"/>
                        </a:lnSpc>
                        <a:spcAft>
                          <a:spcPts val="0"/>
                        </a:spcAft>
                        <a:buFont typeface="Arial" panose="020B0604020202020204" pitchFamily="34" charset="0"/>
                        <a:buChar cha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Agreed regional standards for follow-up, clinic models and workforce utilisation</a:t>
                      </a:r>
                    </a:p>
                    <a:p>
                      <a:pPr marL="171450" indent="-171450" algn="l" defTabSz="914400" rtl="0" eaLnBrk="1" latinLnBrk="0" hangingPunct="1">
                        <a:lnSpc>
                          <a:spcPct val="107000"/>
                        </a:lnSpc>
                        <a:spcAft>
                          <a:spcPts val="0"/>
                        </a:spcAft>
                        <a:buFont typeface="Arial" panose="020B0604020202020204" pitchFamily="34" charset="0"/>
                        <a:buChar cha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Implementation of priority capacity improvements and pathway changes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Q3</a:t>
                      </a:r>
                    </a:p>
                    <a:p>
                      <a:pPr marL="0" algn="ctr" defTabSz="914400" rtl="0" eaLnBrk="1" latinLnBrk="0" hangingPunct="1">
                        <a:lnSpc>
                          <a:spcPct val="107000"/>
                        </a:lnSpc>
                        <a:spcAft>
                          <a:spcPts val="0"/>
                        </a:spcAft>
                      </a:pP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Q4</a:t>
                      </a:r>
                      <a:endParaRPr lang="en-GB" dirty="0">
                        <a:latin typeface="Aptos" panose="020B00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Improved utilisation of specialist workforce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41937030"/>
                  </a:ext>
                </a:extLst>
              </a:tr>
            </a:tbl>
          </a:graphicData>
        </a:graphic>
      </p:graphicFrame>
      <p:sp>
        <p:nvSpPr>
          <p:cNvPr id="7" name="TextBox 6">
            <a:extLst>
              <a:ext uri="{FF2B5EF4-FFF2-40B4-BE49-F238E27FC236}">
                <a16:creationId xmlns:a16="http://schemas.microsoft.com/office/drawing/2014/main" id="{1E5E36FF-0BC8-B6A9-DC33-DDA975B0F231}"/>
              </a:ext>
            </a:extLst>
          </p:cNvPr>
          <p:cNvSpPr txBox="1"/>
          <p:nvPr/>
        </p:nvSpPr>
        <p:spPr>
          <a:xfrm>
            <a:off x="270625" y="3077629"/>
            <a:ext cx="4682375"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South-West Wales Cancer Centre Programme</a:t>
            </a:r>
          </a:p>
        </p:txBody>
      </p:sp>
      <p:sp>
        <p:nvSpPr>
          <p:cNvPr id="6" name="Slide Number Placeholder 3">
            <a:extLst>
              <a:ext uri="{FF2B5EF4-FFF2-40B4-BE49-F238E27FC236}">
                <a16:creationId xmlns:a16="http://schemas.microsoft.com/office/drawing/2014/main" id="{1779F634-3A4A-91C6-1144-D552C336783F}"/>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51</a:t>
            </a:r>
          </a:p>
        </p:txBody>
      </p:sp>
    </p:spTree>
    <p:extLst>
      <p:ext uri="{BB962C8B-B14F-4D97-AF65-F5344CB8AC3E}">
        <p14:creationId xmlns:p14="http://schemas.microsoft.com/office/powerpoint/2010/main" val="67513577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2A313-9922-D024-C921-B0609D0AB319}"/>
            </a:ext>
          </a:extLst>
        </p:cNvPr>
        <p:cNvGrpSpPr/>
        <p:nvPr/>
      </p:nvGrpSpPr>
      <p:grpSpPr>
        <a:xfrm>
          <a:off x="0" y="0"/>
          <a:ext cx="0" cy="0"/>
          <a:chOff x="0" y="0"/>
          <a:chExt cx="0" cy="0"/>
        </a:xfrm>
      </p:grpSpPr>
      <p:pic>
        <p:nvPicPr>
          <p:cNvPr id="4" name="Picture 3" descr="A rainbow in a black background&#10;&#10;AI-generated content may be incorrect.">
            <a:extLst>
              <a:ext uri="{FF2B5EF4-FFF2-40B4-BE49-F238E27FC236}">
                <a16:creationId xmlns:a16="http://schemas.microsoft.com/office/drawing/2014/main" id="{097C7350-5903-06AC-5E1A-64D3EF7AC7CA}"/>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graphicFrame>
        <p:nvGraphicFramePr>
          <p:cNvPr id="30" name="Table 29">
            <a:extLst>
              <a:ext uri="{FF2B5EF4-FFF2-40B4-BE49-F238E27FC236}">
                <a16:creationId xmlns:a16="http://schemas.microsoft.com/office/drawing/2014/main" id="{AADBADFC-172A-830C-C8AF-EBAB3817D09A}"/>
              </a:ext>
            </a:extLst>
          </p:cNvPr>
          <p:cNvGraphicFramePr>
            <a:graphicFrameLocks noGrp="1"/>
          </p:cNvGraphicFramePr>
          <p:nvPr>
            <p:extLst>
              <p:ext uri="{D42A27DB-BD31-4B8C-83A1-F6EECF244321}">
                <p14:modId xmlns:p14="http://schemas.microsoft.com/office/powerpoint/2010/main" val="2651020342"/>
              </p:ext>
            </p:extLst>
          </p:nvPr>
        </p:nvGraphicFramePr>
        <p:xfrm>
          <a:off x="340040" y="878322"/>
          <a:ext cx="9184959" cy="1213168"/>
        </p:xfrm>
        <a:graphic>
          <a:graphicData uri="http://schemas.openxmlformats.org/drawingml/2006/table">
            <a:tbl>
              <a:tblPr firstRow="1" firstCol="1" bandRow="1"/>
              <a:tblGrid>
                <a:gridCol w="3611100">
                  <a:extLst>
                    <a:ext uri="{9D8B030D-6E8A-4147-A177-3AD203B41FA5}">
                      <a16:colId xmlns:a16="http://schemas.microsoft.com/office/drawing/2014/main" val="2652041422"/>
                    </a:ext>
                  </a:extLst>
                </a:gridCol>
                <a:gridCol w="122677">
                  <a:extLst>
                    <a:ext uri="{9D8B030D-6E8A-4147-A177-3AD203B41FA5}">
                      <a16:colId xmlns:a16="http://schemas.microsoft.com/office/drawing/2014/main" val="238971387"/>
                    </a:ext>
                  </a:extLst>
                </a:gridCol>
                <a:gridCol w="722432">
                  <a:extLst>
                    <a:ext uri="{9D8B030D-6E8A-4147-A177-3AD203B41FA5}">
                      <a16:colId xmlns:a16="http://schemas.microsoft.com/office/drawing/2014/main" val="2286442245"/>
                    </a:ext>
                  </a:extLst>
                </a:gridCol>
                <a:gridCol w="4728750">
                  <a:extLst>
                    <a:ext uri="{9D8B030D-6E8A-4147-A177-3AD203B41FA5}">
                      <a16:colId xmlns:a16="http://schemas.microsoft.com/office/drawing/2014/main" val="3629326953"/>
                    </a:ext>
                  </a:extLst>
                </a:gridCol>
              </a:tblGrid>
              <a:tr h="132013">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gridSpan="2">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hMerge="1">
                  <a:txBody>
                    <a:bodyPr/>
                    <a:lstStyle/>
                    <a:p>
                      <a:pPr marL="0" indent="0" algn="l" defTabSz="914400" rtl="0" eaLnBrk="1" latinLnBrk="0" hangingPunct="1">
                        <a:lnSpc>
                          <a:spcPct val="107000"/>
                        </a:lnSpc>
                        <a:spcAft>
                          <a:spcPts val="800"/>
                        </a:spcAft>
                      </a:pPr>
                      <a:endParaRPr lang="en-GB" sz="1100" kern="1200" dirty="0">
                        <a:solidFill>
                          <a:prstClr val="white"/>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0">
                <a:tc gridSpan="4">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The South-West Wales Regional Eye Care Programme is focusing on Glaucoma, Cataracts, Medical Retina, and Paediatric Ophthalmology.</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500818910"/>
                  </a:ext>
                </a:extLst>
              </a:tr>
              <a:tr h="0">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Create a regional dashboard</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effectLst/>
                          <a:latin typeface="Arial" panose="020B0604020202020204" pitchFamily="34" charset="0"/>
                          <a:ea typeface="Calibri" panose="020F0502020204030204" pitchFamily="34" charset="0"/>
                          <a:cs typeface="Arial" panose="020B0604020202020204" pitchFamily="34" charset="0"/>
                        </a:rPr>
                        <a:t>Q1</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Q1</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latin typeface="Aptos" panose="020B0004020202020204" pitchFamily="34" charset="0"/>
                          <a:ea typeface="+mn-ea"/>
                          <a:cs typeface="Arial" panose="020B0604020202020204" pitchFamily="34" charset="0"/>
                        </a:rPr>
                        <a:t>Performance and service intel to inform planning and decision making</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8446310"/>
                  </a:ext>
                </a:extLst>
              </a:tr>
              <a:tr h="274373">
                <a:tc gridSpan="2">
                  <a:txBody>
                    <a:bodyPr/>
                    <a:lstStyle/>
                    <a:p>
                      <a:pPr marL="0" algn="l" defTabSz="914400" rtl="0" eaLnBrk="1" latinLnBrk="0" hangingPunct="1">
                        <a:lnSpc>
                          <a:spcPct val="107000"/>
                        </a:lnSpc>
                        <a:spcAft>
                          <a:spcPts val="0"/>
                        </a:spcAft>
                      </a:pPr>
                      <a:r>
                        <a:rPr lang="en-GB" sz="1100" kern="1200" dirty="0">
                          <a:solidFill>
                            <a:schemeClr val="tx1"/>
                          </a:solidFill>
                          <a:latin typeface="Aptos" panose="020B0004020202020204" pitchFamily="34" charset="0"/>
                          <a:ea typeface="+mn-ea"/>
                          <a:cs typeface="Arial" panose="020B0604020202020204" pitchFamily="34" charset="0"/>
                        </a:rPr>
                        <a:t>Recruitment two regional consultant posts in Vitreoretinal and Medical Retina</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algn="l" defTabSz="914400" rtl="0" eaLnBrk="1" latinLnBrk="0" hangingPunct="1">
                        <a:lnSpc>
                          <a:spcPct val="107000"/>
                        </a:lnSpc>
                        <a:spcAft>
                          <a:spcPts val="0"/>
                        </a:spcAft>
                      </a:pPr>
                      <a:r>
                        <a:rPr lang="en-GB" sz="1100" kern="1200">
                          <a:solidFill>
                            <a:schemeClr val="tx1"/>
                          </a:solidFill>
                          <a:effectLst/>
                          <a:latin typeface="Arial" panose="020B0604020202020204" pitchFamily="34" charset="0"/>
                          <a:ea typeface="Calibri" panose="020F0502020204030204" pitchFamily="34" charset="0"/>
                          <a:cs typeface="Arial" panose="020B0604020202020204" pitchFamily="34" charset="0"/>
                        </a:rPr>
                        <a:t>Q2</a:t>
                      </a:r>
                      <a:endParaRPr lang="en-GB" sz="1100" kern="12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Q2</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ct val="107000"/>
                        </a:lnSpc>
                        <a:spcAft>
                          <a:spcPts val="0"/>
                        </a:spcAft>
                      </a:pPr>
                      <a:r>
                        <a:rPr lang="en-GB" sz="1100" kern="1200">
                          <a:solidFill>
                            <a:schemeClr val="tx1"/>
                          </a:solidFill>
                          <a:latin typeface="Aptos" panose="020B0004020202020204" pitchFamily="34" charset="0"/>
                          <a:ea typeface="+mn-ea"/>
                          <a:cs typeface="Arial" panose="020B0604020202020204" pitchFamily="34" charset="0"/>
                        </a:rPr>
                        <a:t>Increase capacity and capability</a:t>
                      </a:r>
                      <a:endPar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259645"/>
                  </a:ext>
                </a:extLst>
              </a:tr>
              <a:tr h="0">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Implement a regional Vitreoretinal service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a:effectLst/>
                          <a:latin typeface="Arial" panose="020B0604020202020204" pitchFamily="34" charset="0"/>
                          <a:ea typeface="Calibri" panose="020F0502020204030204" pitchFamily="34" charset="0"/>
                          <a:cs typeface="Arial" panose="020B0604020202020204" pitchFamily="34" charset="0"/>
                        </a:rPr>
                        <a:t>Q3</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Q3</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a:solidFill>
                            <a:schemeClr val="tx1"/>
                          </a:solidFill>
                          <a:latin typeface="Aptos" panose="020B0004020202020204" pitchFamily="34" charset="0"/>
                          <a:ea typeface="+mn-ea"/>
                          <a:cs typeface="Arial" panose="020B0604020202020204" pitchFamily="34" charset="0"/>
                        </a:rPr>
                        <a:t>Improve access to services, patient outcomes, reduced waiting list</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3128471"/>
                  </a:ext>
                </a:extLst>
              </a:tr>
              <a:tr h="0">
                <a:tc gridSpan="2">
                  <a:txBody>
                    <a:bodyPr/>
                    <a:lstStyle/>
                    <a:p>
                      <a:pPr marL="0" algn="l" defTabSz="914400" rtl="0" eaLnBrk="1" latinLnBrk="0" hangingPunct="1"/>
                      <a:r>
                        <a:rPr lang="en-GB" sz="1100" kern="1200" dirty="0">
                          <a:solidFill>
                            <a:schemeClr val="tx1"/>
                          </a:solidFill>
                          <a:latin typeface="Aptos" panose="020B0004020202020204" pitchFamily="34" charset="0"/>
                          <a:ea typeface="+mn-ea"/>
                          <a:cs typeface="Arial" panose="020B0604020202020204" pitchFamily="34" charset="0"/>
                        </a:rPr>
                        <a:t>Develop and implement a series of targeted improvements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algn="l" defTabSz="914400" rtl="0" eaLnBrk="1" latinLnBrk="0" hangingPunct="1"/>
                      <a:r>
                        <a:rPr lang="en-GB" sz="1100" dirty="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r>
                        <a:rPr lang="en-GB" sz="1100" dirty="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r>
                        <a:rPr lang="en-GB" sz="1100" kern="1200" dirty="0">
                          <a:solidFill>
                            <a:schemeClr val="tx1"/>
                          </a:solidFill>
                          <a:latin typeface="Aptos" panose="020B0004020202020204" pitchFamily="34" charset="0"/>
                          <a:ea typeface="+mn-ea"/>
                          <a:cs typeface="Arial" panose="020B0604020202020204" pitchFamily="34" charset="0"/>
                        </a:rPr>
                        <a:t>Improve access to services, patient outcomes, reduced waiting list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2480546"/>
                  </a:ext>
                </a:extLst>
              </a:tr>
            </a:tbl>
          </a:graphicData>
        </a:graphic>
      </p:graphicFrame>
      <p:sp>
        <p:nvSpPr>
          <p:cNvPr id="15" name="TextBox 14">
            <a:extLst>
              <a:ext uri="{FF2B5EF4-FFF2-40B4-BE49-F238E27FC236}">
                <a16:creationId xmlns:a16="http://schemas.microsoft.com/office/drawing/2014/main" id="{AA6BBCEB-1AE2-3197-224D-376F23CE2C0D}"/>
              </a:ext>
            </a:extLst>
          </p:cNvPr>
          <p:cNvSpPr txBox="1"/>
          <p:nvPr/>
        </p:nvSpPr>
        <p:spPr>
          <a:xfrm>
            <a:off x="270625" y="661970"/>
            <a:ext cx="2378006"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Eye Care</a:t>
            </a:r>
          </a:p>
        </p:txBody>
      </p:sp>
      <p:graphicFrame>
        <p:nvGraphicFramePr>
          <p:cNvPr id="18" name="Table 17">
            <a:extLst>
              <a:ext uri="{FF2B5EF4-FFF2-40B4-BE49-F238E27FC236}">
                <a16:creationId xmlns:a16="http://schemas.microsoft.com/office/drawing/2014/main" id="{180B1389-C47F-56E1-253B-419D9A8AB529}"/>
              </a:ext>
            </a:extLst>
          </p:cNvPr>
          <p:cNvGraphicFramePr>
            <a:graphicFrameLocks noGrp="1"/>
          </p:cNvGraphicFramePr>
          <p:nvPr>
            <p:extLst>
              <p:ext uri="{D42A27DB-BD31-4B8C-83A1-F6EECF244321}">
                <p14:modId xmlns:p14="http://schemas.microsoft.com/office/powerpoint/2010/main" val="3292160489"/>
              </p:ext>
            </p:extLst>
          </p:nvPr>
        </p:nvGraphicFramePr>
        <p:xfrm>
          <a:off x="340040" y="2325222"/>
          <a:ext cx="9184959" cy="1918971"/>
        </p:xfrm>
        <a:graphic>
          <a:graphicData uri="http://schemas.openxmlformats.org/drawingml/2006/table">
            <a:tbl>
              <a:tblPr firstRow="1" firstCol="1" bandRow="1"/>
              <a:tblGrid>
                <a:gridCol w="3366411">
                  <a:extLst>
                    <a:ext uri="{9D8B030D-6E8A-4147-A177-3AD203B41FA5}">
                      <a16:colId xmlns:a16="http://schemas.microsoft.com/office/drawing/2014/main" val="2652041422"/>
                    </a:ext>
                  </a:extLst>
                </a:gridCol>
                <a:gridCol w="135644">
                  <a:extLst>
                    <a:ext uri="{9D8B030D-6E8A-4147-A177-3AD203B41FA5}">
                      <a16:colId xmlns:a16="http://schemas.microsoft.com/office/drawing/2014/main" val="4119577103"/>
                    </a:ext>
                  </a:extLst>
                </a:gridCol>
                <a:gridCol w="573590">
                  <a:extLst>
                    <a:ext uri="{9D8B030D-6E8A-4147-A177-3AD203B41FA5}">
                      <a16:colId xmlns:a16="http://schemas.microsoft.com/office/drawing/2014/main" val="3485127997"/>
                    </a:ext>
                  </a:extLst>
                </a:gridCol>
                <a:gridCol w="5109314">
                  <a:extLst>
                    <a:ext uri="{9D8B030D-6E8A-4147-A177-3AD203B41FA5}">
                      <a16:colId xmlns:a16="http://schemas.microsoft.com/office/drawing/2014/main" val="1293308466"/>
                    </a:ext>
                  </a:extLst>
                </a:gridCol>
              </a:tblGrid>
              <a:tr h="0">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gridSpan="2">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hMerge="1">
                  <a:txBody>
                    <a:bodyPr/>
                    <a:lstStyle/>
                    <a:p>
                      <a:pPr marL="0" indent="0" algn="l" defTabSz="914400" rtl="0" eaLnBrk="1" latinLnBrk="0" hangingPunct="1">
                        <a:lnSpc>
                          <a:spcPct val="107000"/>
                        </a:lnSpc>
                        <a:spcAft>
                          <a:spcPts val="800"/>
                        </a:spcAft>
                      </a:pPr>
                      <a:endParaRPr lang="en-GB" sz="1100" kern="1200" dirty="0">
                        <a:solidFill>
                          <a:prstClr val="white"/>
                        </a:solidFill>
                        <a:latin typeface="Arial" panose="020B0604020202020204" pitchFamily="34" charset="0"/>
                        <a:ea typeface="+mn-ea"/>
                        <a:cs typeface="Arial" panose="020B0604020202020204" pitchFamily="34" charset="0"/>
                      </a:endParaRP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66380">
                <a:tc gridSpan="4">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Develop the case for a new single site and transition to a SWW Regional Pathology ODN </a:t>
                      </a:r>
                    </a:p>
                  </a:txBody>
                  <a:tcPr marL="55721" marR="55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792143174"/>
                  </a:ext>
                </a:extLst>
              </a:tr>
              <a:tr h="250973">
                <a:tc gridSpan="2">
                  <a:txBody>
                    <a:bodyPr/>
                    <a:lstStyle/>
                    <a:p>
                      <a:r>
                        <a:rPr lang="en-GB" sz="1100" kern="1200" dirty="0">
                          <a:solidFill>
                            <a:schemeClr val="tx1"/>
                          </a:solidFill>
                          <a:latin typeface="Aptos" panose="020B0004020202020204" pitchFamily="34" charset="0"/>
                          <a:ea typeface="+mn-ea"/>
                          <a:cs typeface="Arial" panose="020B0604020202020204" pitchFamily="34" charset="0"/>
                        </a:rPr>
                        <a:t>Submit FBC for a SWW Cellar Pathology Laboratory Site to WG </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r>
                        <a:rPr lang="en-GB" sz="110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100" dirty="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GB" sz="1100" kern="1200">
                          <a:solidFill>
                            <a:schemeClr val="tx1"/>
                          </a:solidFill>
                          <a:latin typeface="Aptos" panose="020B0004020202020204" pitchFamily="34" charset="0"/>
                          <a:ea typeface="+mn-ea"/>
                          <a:cs typeface="Arial" panose="020B0604020202020204" pitchFamily="34" charset="0"/>
                        </a:rPr>
                        <a:t>Sets out the case for future investment, Ability to progress to acquisition and implementation of new regional laboratory</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08446310"/>
                  </a:ext>
                </a:extLst>
              </a:tr>
              <a:tr h="147705">
                <a:tc gridSpan="2">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Development of full-service specification for Regional Cellular Pathology Operational Delivery Network</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Operational functionality of the new regional cellular Pathology team outlined, including function specialist roles like Financial, Workforce and Digital. Underwritten by transitional MoU.</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8077884"/>
                  </a:ext>
                </a:extLst>
              </a:tr>
              <a:tr h="0">
                <a:tc gridSpan="2">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Acquisition and development of new Laboratory Site (subject to FBC approval).</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dirty="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GB" sz="110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Enabling developments to commence</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28258695"/>
                  </a:ext>
                </a:extLst>
              </a:tr>
              <a:tr h="0">
                <a:tc gridSpan="2">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Development of Regional Cellular Pathology ODN MoU</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dirty="0">
                          <a:effectLst/>
                          <a:latin typeface="Arial" panose="020B06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rial" panose="020B06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GB" sz="1100" dirty="0">
                          <a:effectLst/>
                          <a:latin typeface="Aptos" panose="020B0004020202020204" pitchFamily="34" charset="0"/>
                          <a:ea typeface="Calibri" panose="020F0502020204030204" pitchFamily="34" charset="0"/>
                          <a:cs typeface="Arial" panose="020B0604020202020204" pitchFamily="34" charset="0"/>
                        </a:rPr>
                        <a:t>Q4</a:t>
                      </a:r>
                      <a:endParaRPr lang="en-GB" sz="1100" kern="1200" dirty="0">
                        <a:solidFill>
                          <a:schemeClr val="tx1"/>
                        </a:solidFill>
                        <a:latin typeface="Aptos" panose="020B0004020202020204" pitchFamily="34" charset="0"/>
                        <a:ea typeface="+mn-ea"/>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200" dirty="0">
                          <a:solidFill>
                            <a:schemeClr val="tx1"/>
                          </a:solidFill>
                          <a:latin typeface="Aptos" panose="020B0004020202020204" pitchFamily="34" charset="0"/>
                          <a:ea typeface="+mn-ea"/>
                          <a:cs typeface="Arial" panose="020B0604020202020204" pitchFamily="34" charset="0"/>
                        </a:rPr>
                        <a:t>Outlines the formal agreement for the permanent Regional Cellular Pathology Operational Delivery Network</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812089473"/>
                  </a:ext>
                </a:extLst>
              </a:tr>
            </a:tbl>
          </a:graphicData>
        </a:graphic>
      </p:graphicFrame>
      <p:sp>
        <p:nvSpPr>
          <p:cNvPr id="19" name="TextBox 18">
            <a:extLst>
              <a:ext uri="{FF2B5EF4-FFF2-40B4-BE49-F238E27FC236}">
                <a16:creationId xmlns:a16="http://schemas.microsoft.com/office/drawing/2014/main" id="{E4BD2CA2-BD55-42D6-B5F4-01D76DE222EC}"/>
              </a:ext>
            </a:extLst>
          </p:cNvPr>
          <p:cNvSpPr txBox="1"/>
          <p:nvPr/>
        </p:nvSpPr>
        <p:spPr>
          <a:xfrm>
            <a:off x="270625" y="2050962"/>
            <a:ext cx="4216864"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Diagnostics – Cellular Pathology</a:t>
            </a:r>
          </a:p>
        </p:txBody>
      </p:sp>
      <p:sp>
        <p:nvSpPr>
          <p:cNvPr id="2" name="TextBox 1">
            <a:extLst>
              <a:ext uri="{FF2B5EF4-FFF2-40B4-BE49-F238E27FC236}">
                <a16:creationId xmlns:a16="http://schemas.microsoft.com/office/drawing/2014/main" id="{36A72008-9688-A25A-10A8-1D4F0E751BC9}"/>
              </a:ext>
            </a:extLst>
          </p:cNvPr>
          <p:cNvSpPr txBox="1"/>
          <p:nvPr/>
        </p:nvSpPr>
        <p:spPr>
          <a:xfrm>
            <a:off x="270625" y="455183"/>
            <a:ext cx="8606676" cy="352020"/>
          </a:xfrm>
          <a:prstGeom prst="rect">
            <a:avLst/>
          </a:prstGeom>
          <a:noFill/>
        </p:spPr>
        <p:txBody>
          <a:bodyPr wrap="square" lIns="74295" tIns="37148" rIns="74295" bIns="37148" anchor="t">
            <a:spAutoFit/>
          </a:bodyPr>
          <a:lstStyle/>
          <a:p>
            <a:pPr fontAlgn="base">
              <a:spcAft>
                <a:spcPts val="488"/>
              </a:spcAft>
            </a:pPr>
            <a:r>
              <a:rPr lang="en-GB" b="1" dirty="0">
                <a:solidFill>
                  <a:srgbClr val="834AAD"/>
                </a:solidFill>
                <a:latin typeface="Aptos Black" panose="020F0502020204030204" pitchFamily="34" charset="0"/>
              </a:rPr>
              <a:t>SOUTH-WEST WALES REGIONAL JOINT COMMITTEE (RJC)</a:t>
            </a:r>
          </a:p>
        </p:txBody>
      </p:sp>
      <p:sp>
        <p:nvSpPr>
          <p:cNvPr id="5" name="TextBox 4">
            <a:extLst>
              <a:ext uri="{FF2B5EF4-FFF2-40B4-BE49-F238E27FC236}">
                <a16:creationId xmlns:a16="http://schemas.microsoft.com/office/drawing/2014/main" id="{ED4030B2-A8E9-4491-8E5F-27FBEF7B91B5}"/>
              </a:ext>
            </a:extLst>
          </p:cNvPr>
          <p:cNvSpPr txBox="1"/>
          <p:nvPr/>
        </p:nvSpPr>
        <p:spPr>
          <a:xfrm>
            <a:off x="285334" y="4209903"/>
            <a:ext cx="4342858" cy="259687"/>
          </a:xfrm>
          <a:prstGeom prst="rect">
            <a:avLst/>
          </a:prstGeom>
          <a:noFill/>
        </p:spPr>
        <p:txBody>
          <a:bodyPr wrap="square" lIns="74295" tIns="37148" rIns="74295" bIns="37148" anchor="t">
            <a:spAutoFit/>
          </a:bodyPr>
          <a:lstStyle/>
          <a:p>
            <a:pPr defTabSz="742950" fontAlgn="base">
              <a:spcAft>
                <a:spcPts val="488"/>
              </a:spcAft>
            </a:pPr>
            <a:r>
              <a:rPr lang="en-GB" sz="1200" b="1" dirty="0">
                <a:latin typeface="Aptos Black" panose="020F0502020204030204" pitchFamily="34" charset="0"/>
              </a:rPr>
              <a:t>Vascular &amp; Interventional Radiology</a:t>
            </a:r>
          </a:p>
        </p:txBody>
      </p:sp>
      <p:graphicFrame>
        <p:nvGraphicFramePr>
          <p:cNvPr id="6" name="Table 5">
            <a:extLst>
              <a:ext uri="{FF2B5EF4-FFF2-40B4-BE49-F238E27FC236}">
                <a16:creationId xmlns:a16="http://schemas.microsoft.com/office/drawing/2014/main" id="{1B0DE949-63FB-46AD-BDA7-A420CCB9080E}"/>
              </a:ext>
            </a:extLst>
          </p:cNvPr>
          <p:cNvGraphicFramePr>
            <a:graphicFrameLocks noGrp="1"/>
          </p:cNvGraphicFramePr>
          <p:nvPr>
            <p:extLst>
              <p:ext uri="{D42A27DB-BD31-4B8C-83A1-F6EECF244321}">
                <p14:modId xmlns:p14="http://schemas.microsoft.com/office/powerpoint/2010/main" val="3991693772"/>
              </p:ext>
            </p:extLst>
          </p:nvPr>
        </p:nvGraphicFramePr>
        <p:xfrm>
          <a:off x="328608" y="4477925"/>
          <a:ext cx="9207823" cy="2240649"/>
        </p:xfrm>
        <a:graphic>
          <a:graphicData uri="http://schemas.openxmlformats.org/drawingml/2006/table">
            <a:tbl>
              <a:tblPr firstRow="1" firstCol="1" bandRow="1"/>
              <a:tblGrid>
                <a:gridCol w="4374351">
                  <a:extLst>
                    <a:ext uri="{9D8B030D-6E8A-4147-A177-3AD203B41FA5}">
                      <a16:colId xmlns:a16="http://schemas.microsoft.com/office/drawing/2014/main" val="2652041422"/>
                    </a:ext>
                  </a:extLst>
                </a:gridCol>
                <a:gridCol w="707863">
                  <a:extLst>
                    <a:ext uri="{9D8B030D-6E8A-4147-A177-3AD203B41FA5}">
                      <a16:colId xmlns:a16="http://schemas.microsoft.com/office/drawing/2014/main" val="138473585"/>
                    </a:ext>
                  </a:extLst>
                </a:gridCol>
                <a:gridCol w="4125609">
                  <a:extLst>
                    <a:ext uri="{9D8B030D-6E8A-4147-A177-3AD203B41FA5}">
                      <a16:colId xmlns:a16="http://schemas.microsoft.com/office/drawing/2014/main" val="1134610049"/>
                    </a:ext>
                  </a:extLst>
                </a:gridCol>
              </a:tblGrid>
              <a:tr h="143469">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Products/Actions/ Deliverables</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Quarter</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marL="0" indent="0" algn="l" defTabSz="914400" rtl="0" eaLnBrk="1" latinLnBrk="0" hangingPunct="1">
                        <a:lnSpc>
                          <a:spcPct val="107000"/>
                        </a:lnSpc>
                        <a:spcAft>
                          <a:spcPts val="800"/>
                        </a:spcAft>
                      </a:pPr>
                      <a:r>
                        <a:rPr lang="en-GB" sz="1100" kern="1200" dirty="0">
                          <a:solidFill>
                            <a:prstClr val="white"/>
                          </a:solidFill>
                          <a:latin typeface="Aptos" panose="020B0004020202020204" pitchFamily="34" charset="0"/>
                          <a:ea typeface="+mn-ea"/>
                          <a:cs typeface="Arial" panose="020B0604020202020204" pitchFamily="34" charset="0"/>
                        </a:rPr>
                        <a:t>Impact</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3506884663"/>
                  </a:ext>
                </a:extLst>
              </a:tr>
              <a:tr h="120010">
                <a:tc gridSpan="3">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To develop and deliver a quality vascular service, across the whole pathway and in line with the agreed service specification for the South West Wales Vascular Network, on behalf of its constituent health boards, Swansea Bay UHB (host organisation), Hywel Dda UHB, Cwm Taf Morgannwg UHB (Bridgend area only) and Powys THB (south Powys only).</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02648355"/>
                  </a:ext>
                </a:extLst>
              </a:tr>
              <a:tr h="0">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Strengthen VIR workforce to support Hybrid and DSA suite – building on the VIR business case submitted to SBUHB BCAG June 2025</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Q1</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l" defTabSz="914400" rtl="0" eaLnBrk="1" latinLnBrk="0" hangingPunct="1">
                        <a:lnSpc>
                          <a:spcPct val="107000"/>
                        </a:lnSpc>
                        <a:spcAft>
                          <a:spcPts val="0"/>
                        </a:spcAft>
                      </a:pPr>
                      <a:r>
                        <a:rPr lang="en-GB" sz="1100" kern="1200">
                          <a:solidFill>
                            <a:schemeClr val="tx1"/>
                          </a:solidFill>
                          <a:effectLst/>
                          <a:latin typeface="Aptos" panose="020B0004020202020204" pitchFamily="34" charset="0"/>
                          <a:ea typeface="Calibri" panose="020F0502020204030204" pitchFamily="34" charset="0"/>
                          <a:cs typeface="Arial" panose="020B0604020202020204" pitchFamily="34" charset="0"/>
                        </a:rPr>
                        <a:t>Improved length of stay, intervening earlier, better outcomes</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783461527"/>
                  </a:ext>
                </a:extLst>
              </a:tr>
              <a:tr h="86418">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Submit South West Wales Amputation Reduction Strategy (SWWARS) business case – address Vascular Nurse Specialist (VNS) and Podiatry resourcing</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Q1</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Better outcomes, earlier intervention, reduced amputations, lower waiting list</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98764040"/>
                  </a:ext>
                </a:extLst>
              </a:tr>
              <a:tr h="298183">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Agreement and sign off SWW Vascular Network (VN) MOU and Service Spec</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Q1</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Formally establish SWWVN</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103061178"/>
                  </a:ext>
                </a:extLst>
              </a:tr>
              <a:tr h="298183">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Hybrid Theatre delivery – Expected completion September 2026</a:t>
                      </a: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Q3</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l" defTabSz="914400" rtl="0" eaLnBrk="1" latinLnBrk="0" hangingPunct="1">
                        <a:lnSpc>
                          <a:spcPct val="107000"/>
                        </a:lnSpc>
                        <a:spcAft>
                          <a:spcPts val="0"/>
                        </a:spcAft>
                      </a:pPr>
                      <a:r>
                        <a:rPr lang="en-GB" sz="11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rPr>
                        <a:t>Increased planned care capacity, better outcomes</a:t>
                      </a:r>
                      <a:endParaRPr lang="en-GB" sz="1000" kern="1200" dirty="0">
                        <a:solidFill>
                          <a:schemeClr val="tx1"/>
                        </a:solidFill>
                        <a:effectLst/>
                        <a:latin typeface="Aptos" panose="020B0004020202020204" pitchFamily="34" charset="0"/>
                        <a:ea typeface="Calibri" panose="020F0502020204030204" pitchFamily="34" charset="0"/>
                        <a:cs typeface="Arial" panose="020B0604020202020204" pitchFamily="34" charset="0"/>
                      </a:endParaRPr>
                    </a:p>
                  </a:txBody>
                  <a:tcPr marL="55721" marR="55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860030713"/>
                  </a:ext>
                </a:extLst>
              </a:tr>
            </a:tbl>
          </a:graphicData>
        </a:graphic>
      </p:graphicFrame>
      <p:sp>
        <p:nvSpPr>
          <p:cNvPr id="7" name="Slide Number Placeholder 3">
            <a:extLst>
              <a:ext uri="{FF2B5EF4-FFF2-40B4-BE49-F238E27FC236}">
                <a16:creationId xmlns:a16="http://schemas.microsoft.com/office/drawing/2014/main" id="{9ECE5400-1A5B-7A7F-556C-7B7A72E6FAEC}"/>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52</a:t>
            </a:r>
          </a:p>
        </p:txBody>
      </p:sp>
    </p:spTree>
    <p:extLst>
      <p:ext uri="{BB962C8B-B14F-4D97-AF65-F5344CB8AC3E}">
        <p14:creationId xmlns:p14="http://schemas.microsoft.com/office/powerpoint/2010/main" val="156596284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rainbow in a black background&#10;&#10;AI-generated content may be incorrect.">
            <a:extLst>
              <a:ext uri="{FF2B5EF4-FFF2-40B4-BE49-F238E27FC236}">
                <a16:creationId xmlns:a16="http://schemas.microsoft.com/office/drawing/2014/main" id="{9B88F932-4BC5-CAC5-D1FB-CAF683A1F0F3}"/>
              </a:ext>
            </a:extLst>
          </p:cNvPr>
          <p:cNvPicPr>
            <a:picLocks noChangeAspect="1"/>
          </p:cNvPicPr>
          <p:nvPr/>
        </p:nvPicPr>
        <p:blipFill>
          <a:blip r:embed="rId2">
            <a:alphaModFix amt="20000"/>
            <a:lum bright="40000" contrast="-40000"/>
          </a:blip>
          <a:srcRect l="39228" t="58256" r="-2"/>
          <a:stretch/>
        </p:blipFill>
        <p:spPr>
          <a:xfrm rot="10800000">
            <a:off x="3136833" y="3062240"/>
            <a:ext cx="6769167" cy="3795760"/>
          </a:xfrm>
          <a:prstGeom prst="rect">
            <a:avLst/>
          </a:prstGeom>
        </p:spPr>
      </p:pic>
      <p:sp>
        <p:nvSpPr>
          <p:cNvPr id="2" name="Rounded Rectangle 22">
            <a:extLst>
              <a:ext uri="{FF2B5EF4-FFF2-40B4-BE49-F238E27FC236}">
                <a16:creationId xmlns:a16="http://schemas.microsoft.com/office/drawing/2014/main" id="{9A4303E8-D170-4991-A45F-280B62754C5C}"/>
              </a:ext>
            </a:extLst>
          </p:cNvPr>
          <p:cNvSpPr/>
          <p:nvPr/>
        </p:nvSpPr>
        <p:spPr>
          <a:xfrm>
            <a:off x="235795" y="1818034"/>
            <a:ext cx="785912"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latin typeface="Arial" panose="020B0604020202020204" pitchFamily="34" charset="0"/>
                <a:cs typeface="Arial" panose="020B0604020202020204" pitchFamily="34" charset="0"/>
              </a:rPr>
              <a:t>Regional Clinical Services Planning Subgroup (OB2+5)</a:t>
            </a:r>
          </a:p>
        </p:txBody>
      </p:sp>
      <p:sp>
        <p:nvSpPr>
          <p:cNvPr id="17" name="Rounded Rectangle 22">
            <a:extLst>
              <a:ext uri="{FF2B5EF4-FFF2-40B4-BE49-F238E27FC236}">
                <a16:creationId xmlns:a16="http://schemas.microsoft.com/office/drawing/2014/main" id="{26A90915-C12F-4F03-94A6-C6306472D8B3}"/>
              </a:ext>
            </a:extLst>
          </p:cNvPr>
          <p:cNvSpPr/>
          <p:nvPr/>
        </p:nvSpPr>
        <p:spPr>
          <a:xfrm>
            <a:off x="6895489" y="1811085"/>
            <a:ext cx="2629511"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numCol="2"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GB" sz="813" dirty="0">
              <a:solidFill>
                <a:schemeClr val="tx1"/>
              </a:solidFill>
              <a:latin typeface="Arial" panose="020B0604020202020204" pitchFamily="34" charset="0"/>
              <a:cs typeface="Arial" panose="020B0604020202020204" pitchFamily="34" charset="0"/>
            </a:endParaRPr>
          </a:p>
        </p:txBody>
      </p:sp>
      <p:sp>
        <p:nvSpPr>
          <p:cNvPr id="18" name="Rounded Rectangle 22">
            <a:extLst>
              <a:ext uri="{FF2B5EF4-FFF2-40B4-BE49-F238E27FC236}">
                <a16:creationId xmlns:a16="http://schemas.microsoft.com/office/drawing/2014/main" id="{3DC5D31B-9197-402F-B210-D75DAD4EB58A}"/>
              </a:ext>
            </a:extLst>
          </p:cNvPr>
          <p:cNvSpPr/>
          <p:nvPr/>
        </p:nvSpPr>
        <p:spPr>
          <a:xfrm>
            <a:off x="6969420" y="1714525"/>
            <a:ext cx="1307183" cy="925700"/>
          </a:xfrm>
          <a:prstGeom prst="roundRect">
            <a:avLst/>
          </a:prstGeom>
          <a:noFill/>
          <a:ln>
            <a:noFill/>
          </a:ln>
          <a:effectLst/>
        </p:spPr>
        <p:style>
          <a:lnRef idx="0">
            <a:schemeClr val="accent2"/>
          </a:lnRef>
          <a:fillRef idx="3">
            <a:schemeClr val="accent2"/>
          </a:fillRef>
          <a:effectRef idx="3">
            <a:schemeClr val="accent2"/>
          </a:effectRef>
          <a:fontRef idx="minor">
            <a:schemeClr val="lt1"/>
          </a:fontRef>
        </p:style>
        <p:txBody>
          <a:bodyPr lIns="29250" tIns="29250" rIns="29250" bIns="29250" numCol="1"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Orthopaedics</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Eye Care</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Pathology</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Diagnostics</a:t>
            </a:r>
          </a:p>
        </p:txBody>
      </p:sp>
      <p:sp>
        <p:nvSpPr>
          <p:cNvPr id="19" name="Rounded Rectangle 22">
            <a:extLst>
              <a:ext uri="{FF2B5EF4-FFF2-40B4-BE49-F238E27FC236}">
                <a16:creationId xmlns:a16="http://schemas.microsoft.com/office/drawing/2014/main" id="{17B7B154-B584-4CCB-8A14-157737A8D095}"/>
              </a:ext>
            </a:extLst>
          </p:cNvPr>
          <p:cNvSpPr/>
          <p:nvPr/>
        </p:nvSpPr>
        <p:spPr>
          <a:xfrm>
            <a:off x="8276603" y="1700287"/>
            <a:ext cx="1253565" cy="925700"/>
          </a:xfrm>
          <a:prstGeom prst="roundRect">
            <a:avLst/>
          </a:prstGeom>
          <a:noFill/>
          <a:ln>
            <a:noFill/>
          </a:ln>
          <a:effectLst/>
        </p:spPr>
        <p:style>
          <a:lnRef idx="0">
            <a:schemeClr val="accent2"/>
          </a:lnRef>
          <a:fillRef idx="3">
            <a:schemeClr val="accent2"/>
          </a:fillRef>
          <a:effectRef idx="3">
            <a:schemeClr val="accent2"/>
          </a:effectRef>
          <a:fontRef idx="minor">
            <a:schemeClr val="lt1"/>
          </a:fontRef>
        </p:style>
        <p:txBody>
          <a:bodyPr lIns="29250" tIns="29250" rIns="29250" bIns="29250" numCol="1"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SWW Cancer Centre</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Stroke</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UEC</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Vascular</a:t>
            </a:r>
          </a:p>
        </p:txBody>
      </p:sp>
      <p:sp>
        <p:nvSpPr>
          <p:cNvPr id="20" name="Rounded Rectangle 22">
            <a:extLst>
              <a:ext uri="{FF2B5EF4-FFF2-40B4-BE49-F238E27FC236}">
                <a16:creationId xmlns:a16="http://schemas.microsoft.com/office/drawing/2014/main" id="{B6539161-3590-4C3B-BA8F-8B74E3911943}"/>
              </a:ext>
            </a:extLst>
          </p:cNvPr>
          <p:cNvSpPr/>
          <p:nvPr/>
        </p:nvSpPr>
        <p:spPr>
          <a:xfrm>
            <a:off x="1104516" y="1820572"/>
            <a:ext cx="5724000"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Deliver a more resilient, safer, and equitable services.</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Improve equity of access across the region through a single regional waiting list and standardised pathways.</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Reduce waiting times and backlogs by increasing activity and optimising end-to-end diagnostic capacity.</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Improve patient outcomes through timely diagnostics, targeted pathways and clearer follow-up.</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Strengthen workforce capacity and sustainability</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Standardise protocols to reduce unwarranted variation.</a:t>
            </a:r>
          </a:p>
        </p:txBody>
      </p:sp>
      <p:sp>
        <p:nvSpPr>
          <p:cNvPr id="21" name="TextBox 20">
            <a:extLst>
              <a:ext uri="{FF2B5EF4-FFF2-40B4-BE49-F238E27FC236}">
                <a16:creationId xmlns:a16="http://schemas.microsoft.com/office/drawing/2014/main" id="{7A1F277C-7C79-4A3F-9EA9-2FEBD19F1557}"/>
              </a:ext>
            </a:extLst>
          </p:cNvPr>
          <p:cNvSpPr txBox="1"/>
          <p:nvPr/>
        </p:nvSpPr>
        <p:spPr>
          <a:xfrm>
            <a:off x="144047" y="660145"/>
            <a:ext cx="1036296" cy="250134"/>
          </a:xfrm>
          <a:prstGeom prst="rect">
            <a:avLst/>
          </a:prstGeom>
          <a:noFill/>
        </p:spPr>
        <p:txBody>
          <a:bodyPr wrap="square" lIns="74295" tIns="37148" rIns="74295" bIns="37148" anchor="t">
            <a:spAutoFit/>
          </a:bodyPr>
          <a:lstStyle/>
          <a:p>
            <a:pPr algn="ctr" fontAlgn="base">
              <a:spcAft>
                <a:spcPts val="488"/>
              </a:spcAft>
            </a:pPr>
            <a:r>
              <a:rPr lang="en-GB" sz="1138" b="1" dirty="0">
                <a:solidFill>
                  <a:schemeClr val="accent1">
                    <a:lumMod val="50000"/>
                  </a:schemeClr>
                </a:solidFill>
                <a:latin typeface="Aptos Black" panose="020F0502020204030204" pitchFamily="34" charset="0"/>
              </a:rPr>
              <a:t>Subgroup</a:t>
            </a:r>
          </a:p>
        </p:txBody>
      </p:sp>
      <p:sp>
        <p:nvSpPr>
          <p:cNvPr id="22" name="TextBox 21">
            <a:extLst>
              <a:ext uri="{FF2B5EF4-FFF2-40B4-BE49-F238E27FC236}">
                <a16:creationId xmlns:a16="http://schemas.microsoft.com/office/drawing/2014/main" id="{AA5F2093-13C4-41A9-BEE5-391F9FC0C858}"/>
              </a:ext>
            </a:extLst>
          </p:cNvPr>
          <p:cNvSpPr txBox="1"/>
          <p:nvPr/>
        </p:nvSpPr>
        <p:spPr>
          <a:xfrm>
            <a:off x="1131578" y="650226"/>
            <a:ext cx="1036296" cy="250134"/>
          </a:xfrm>
          <a:prstGeom prst="rect">
            <a:avLst/>
          </a:prstGeom>
          <a:noFill/>
        </p:spPr>
        <p:txBody>
          <a:bodyPr wrap="square" lIns="74295" tIns="37148" rIns="74295" bIns="37148" anchor="t">
            <a:spAutoFit/>
          </a:bodyPr>
          <a:lstStyle/>
          <a:p>
            <a:pPr fontAlgn="base">
              <a:spcAft>
                <a:spcPts val="488"/>
              </a:spcAft>
            </a:pPr>
            <a:r>
              <a:rPr lang="en-GB" sz="1138" b="1" dirty="0">
                <a:solidFill>
                  <a:schemeClr val="accent1">
                    <a:lumMod val="50000"/>
                  </a:schemeClr>
                </a:solidFill>
                <a:latin typeface="Aptos Black" panose="020F0502020204030204" pitchFamily="34" charset="0"/>
              </a:rPr>
              <a:t>Ambitions</a:t>
            </a:r>
          </a:p>
        </p:txBody>
      </p:sp>
      <p:sp>
        <p:nvSpPr>
          <p:cNvPr id="23" name="TextBox 22">
            <a:extLst>
              <a:ext uri="{FF2B5EF4-FFF2-40B4-BE49-F238E27FC236}">
                <a16:creationId xmlns:a16="http://schemas.microsoft.com/office/drawing/2014/main" id="{576BA37C-893B-43C3-B177-CC4E4D5C32EA}"/>
              </a:ext>
            </a:extLst>
          </p:cNvPr>
          <p:cNvSpPr txBox="1"/>
          <p:nvPr/>
        </p:nvSpPr>
        <p:spPr>
          <a:xfrm>
            <a:off x="6828516" y="640618"/>
            <a:ext cx="2378006" cy="250134"/>
          </a:xfrm>
          <a:prstGeom prst="rect">
            <a:avLst/>
          </a:prstGeom>
          <a:noFill/>
        </p:spPr>
        <p:txBody>
          <a:bodyPr wrap="square" lIns="74295" tIns="37148" rIns="74295" bIns="37148" anchor="t">
            <a:spAutoFit/>
          </a:bodyPr>
          <a:lstStyle/>
          <a:p>
            <a:pPr fontAlgn="base">
              <a:spcAft>
                <a:spcPts val="488"/>
              </a:spcAft>
            </a:pPr>
            <a:r>
              <a:rPr lang="en-GB" sz="1138" b="1" dirty="0">
                <a:solidFill>
                  <a:schemeClr val="accent1">
                    <a:lumMod val="50000"/>
                  </a:schemeClr>
                </a:solidFill>
                <a:latin typeface="Aptos Black" panose="020F0502020204030204" pitchFamily="34" charset="0"/>
              </a:rPr>
              <a:t>Projects / Actions</a:t>
            </a:r>
          </a:p>
        </p:txBody>
      </p:sp>
      <p:sp>
        <p:nvSpPr>
          <p:cNvPr id="32" name="Rounded Rectangle 22">
            <a:extLst>
              <a:ext uri="{FF2B5EF4-FFF2-40B4-BE49-F238E27FC236}">
                <a16:creationId xmlns:a16="http://schemas.microsoft.com/office/drawing/2014/main" id="{35E4CF30-5372-4416-9418-8F4532B70007}"/>
              </a:ext>
            </a:extLst>
          </p:cNvPr>
          <p:cNvSpPr/>
          <p:nvPr/>
        </p:nvSpPr>
        <p:spPr>
          <a:xfrm>
            <a:off x="235795" y="2772691"/>
            <a:ext cx="79200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latin typeface="Arial" panose="020B0604020202020204" pitchFamily="34" charset="0"/>
                <a:cs typeface="Arial" panose="020B0604020202020204" pitchFamily="34" charset="0"/>
              </a:rPr>
              <a:t>Regional Workforce and OD Subgroup (OB3)</a:t>
            </a:r>
          </a:p>
        </p:txBody>
      </p:sp>
      <p:sp>
        <p:nvSpPr>
          <p:cNvPr id="33" name="Rounded Rectangle 22">
            <a:extLst>
              <a:ext uri="{FF2B5EF4-FFF2-40B4-BE49-F238E27FC236}">
                <a16:creationId xmlns:a16="http://schemas.microsoft.com/office/drawing/2014/main" id="{D2F0F06C-F837-436C-973A-DF20B1902308}"/>
              </a:ext>
            </a:extLst>
          </p:cNvPr>
          <p:cNvSpPr/>
          <p:nvPr/>
        </p:nvSpPr>
        <p:spPr>
          <a:xfrm>
            <a:off x="229640" y="3727348"/>
            <a:ext cx="798223"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latin typeface="Arial" panose="020B0604020202020204" pitchFamily="34" charset="0"/>
                <a:cs typeface="Arial" panose="020B0604020202020204" pitchFamily="34" charset="0"/>
              </a:rPr>
              <a:t>Regional Data &amp; Digital Subgroup (OB3)</a:t>
            </a:r>
          </a:p>
        </p:txBody>
      </p:sp>
      <p:sp>
        <p:nvSpPr>
          <p:cNvPr id="34" name="Rounded Rectangle 22">
            <a:extLst>
              <a:ext uri="{FF2B5EF4-FFF2-40B4-BE49-F238E27FC236}">
                <a16:creationId xmlns:a16="http://schemas.microsoft.com/office/drawing/2014/main" id="{67E55BB6-8E75-46CE-BF13-5D3B7EDB757F}"/>
              </a:ext>
            </a:extLst>
          </p:cNvPr>
          <p:cNvSpPr/>
          <p:nvPr/>
        </p:nvSpPr>
        <p:spPr>
          <a:xfrm>
            <a:off x="229640" y="4682005"/>
            <a:ext cx="798223" cy="900000"/>
          </a:xfrm>
          <a:prstGeom prst="roundRect">
            <a:avLst/>
          </a:prstGeom>
          <a:solidFill>
            <a:schemeClr val="accent6">
              <a:lumMod val="40000"/>
              <a:lumOff val="6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Finance and Contracting Subgroup (OB3)</a:t>
            </a:r>
          </a:p>
        </p:txBody>
      </p:sp>
      <p:sp>
        <p:nvSpPr>
          <p:cNvPr id="35" name="Rounded Rectangle 22">
            <a:extLst>
              <a:ext uri="{FF2B5EF4-FFF2-40B4-BE49-F238E27FC236}">
                <a16:creationId xmlns:a16="http://schemas.microsoft.com/office/drawing/2014/main" id="{111ACB77-CC27-445E-A4E5-7A3CFC9C671F}"/>
              </a:ext>
            </a:extLst>
          </p:cNvPr>
          <p:cNvSpPr/>
          <p:nvPr/>
        </p:nvSpPr>
        <p:spPr>
          <a:xfrm>
            <a:off x="259325" y="5636664"/>
            <a:ext cx="798223" cy="900000"/>
          </a:xfrm>
          <a:prstGeom prst="roundRect">
            <a:avLst/>
          </a:prstGeom>
          <a:solidFill>
            <a:schemeClr val="bg2">
              <a:lumMod val="9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Research, Innovation &amp; Excellence Subgroup (OB4)</a:t>
            </a:r>
          </a:p>
        </p:txBody>
      </p:sp>
      <p:sp>
        <p:nvSpPr>
          <p:cNvPr id="36" name="Rounded Rectangle 22">
            <a:extLst>
              <a:ext uri="{FF2B5EF4-FFF2-40B4-BE49-F238E27FC236}">
                <a16:creationId xmlns:a16="http://schemas.microsoft.com/office/drawing/2014/main" id="{FB943E3F-DDA4-48AE-AAC9-307B10EEE869}"/>
              </a:ext>
            </a:extLst>
          </p:cNvPr>
          <p:cNvSpPr/>
          <p:nvPr/>
        </p:nvSpPr>
        <p:spPr>
          <a:xfrm>
            <a:off x="1104516" y="2777767"/>
            <a:ext cx="572400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Improved workforce retention, recruitment, succession planning, resilience, and apprenticeships</a:t>
            </a:r>
          </a:p>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Shared expertise enables cross-skilling, knowledge transfer, and faster development of specialist capabilities</a:t>
            </a:r>
          </a:p>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Widen access to programmes (leadership, coaching, mentoring), improving quality while reducing duplication</a:t>
            </a:r>
          </a:p>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Reduced reliance on bank and agency</a:t>
            </a:r>
          </a:p>
          <a:p>
            <a:pPr marL="68362" indent="-68362" defTabSz="742950">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Better workforce alignment ot population health needs where workforce planning and decisions better match changing demographics, and demand across pathways.</a:t>
            </a:r>
          </a:p>
        </p:txBody>
      </p:sp>
      <p:sp>
        <p:nvSpPr>
          <p:cNvPr id="37" name="Rounded Rectangle 22">
            <a:extLst>
              <a:ext uri="{FF2B5EF4-FFF2-40B4-BE49-F238E27FC236}">
                <a16:creationId xmlns:a16="http://schemas.microsoft.com/office/drawing/2014/main" id="{03F049FC-E21C-47CF-AF18-18BDBF290539}"/>
              </a:ext>
            </a:extLst>
          </p:cNvPr>
          <p:cNvSpPr/>
          <p:nvPr/>
        </p:nvSpPr>
        <p:spPr>
          <a:xfrm>
            <a:off x="6895490" y="2770651"/>
            <a:ext cx="262951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731" dirty="0">
                <a:solidFill>
                  <a:schemeClr val="tx1"/>
                </a:solidFill>
                <a:latin typeface="Arial" panose="020B0604020202020204" pitchFamily="34" charset="0"/>
                <a:cs typeface="Arial" panose="020B0604020202020204" pitchFamily="34" charset="0"/>
              </a:rPr>
              <a:t>Joint workforce plans for vulnerable services</a:t>
            </a:r>
          </a:p>
          <a:p>
            <a:pPr marL="68362" indent="-68362">
              <a:buFont typeface="Arial" panose="020B0604020202020204" pitchFamily="34" charset="0"/>
              <a:buChar char="•"/>
              <a:defRPr/>
            </a:pPr>
            <a:r>
              <a:rPr lang="en-GB" sz="731" dirty="0">
                <a:solidFill>
                  <a:schemeClr val="tx1"/>
                </a:solidFill>
                <a:latin typeface="Arial" panose="020B0604020202020204" pitchFamily="34" charset="0"/>
                <a:cs typeface="Arial" panose="020B0604020202020204" pitchFamily="34" charset="0"/>
              </a:rPr>
              <a:t>Joint recruitment plans for hard to fill roles/ areas of high variable pay</a:t>
            </a:r>
          </a:p>
          <a:p>
            <a:pPr marL="68362" indent="-68362">
              <a:buFont typeface="Arial" panose="020B0604020202020204" pitchFamily="34" charset="0"/>
              <a:buChar char="•"/>
              <a:defRPr/>
            </a:pPr>
            <a:r>
              <a:rPr lang="en-GB" sz="731" dirty="0">
                <a:solidFill>
                  <a:schemeClr val="tx1"/>
                </a:solidFill>
                <a:latin typeface="Arial" panose="020B0604020202020204" pitchFamily="34" charset="0"/>
                <a:cs typeface="Arial" panose="020B0604020202020204" pitchFamily="34" charset="0"/>
              </a:rPr>
              <a:t>A joint workforce impact assessment on the impact of the “left shift”, and on the future impact of digital and Artificial Intelligence</a:t>
            </a:r>
          </a:p>
          <a:p>
            <a:pPr marL="68362" indent="-68362">
              <a:buFont typeface="Arial" panose="020B0604020202020204" pitchFamily="34" charset="0"/>
              <a:buChar char="•"/>
              <a:defRPr/>
            </a:pPr>
            <a:r>
              <a:rPr lang="en-GB" sz="731" dirty="0">
                <a:solidFill>
                  <a:schemeClr val="tx1"/>
                </a:solidFill>
                <a:latin typeface="Arial" panose="020B0604020202020204" pitchFamily="34" charset="0"/>
                <a:cs typeface="Arial" panose="020B0604020202020204" pitchFamily="34" charset="0"/>
              </a:rPr>
              <a:t>Virtual collaborative learning, interspersed with physical connectivity Scope Opportunities for Joint Working (x15)</a:t>
            </a:r>
          </a:p>
        </p:txBody>
      </p:sp>
      <p:sp>
        <p:nvSpPr>
          <p:cNvPr id="38" name="Rounded Rectangle 22">
            <a:extLst>
              <a:ext uri="{FF2B5EF4-FFF2-40B4-BE49-F238E27FC236}">
                <a16:creationId xmlns:a16="http://schemas.microsoft.com/office/drawing/2014/main" id="{AE7A9920-0A93-4993-99A5-859EB78F764F}"/>
              </a:ext>
            </a:extLst>
          </p:cNvPr>
          <p:cNvSpPr/>
          <p:nvPr/>
        </p:nvSpPr>
        <p:spPr>
          <a:xfrm>
            <a:off x="1104516" y="3734962"/>
            <a:ext cx="5724000"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Dedicated digital innovation fund –public investment, innovation grants, partnerships, and efficiency gains.</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Align around Purpose – Harness digital innovation to empower healthier lives, connect communities, and deliver proactive, equitable care, anytime, anywhere</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Assess the Landscape – HDdUHB and SBUHB with local authority, academic and industry partners. </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Design for Leverage – A codesigned system architecture that strengthens feedback loops between domains, linking population health data to service design, finance, and workforce planning.</a:t>
            </a:r>
          </a:p>
          <a:p>
            <a:pPr marL="68362" indent="-68362">
              <a:buFont typeface="Arial" panose="020B0604020202020204" pitchFamily="34" charset="0"/>
              <a:buChar char="•"/>
              <a:defRPr/>
            </a:pPr>
            <a:r>
              <a:rPr lang="en-GB" sz="813" dirty="0">
                <a:solidFill>
                  <a:schemeClr val="tx1"/>
                </a:solidFill>
                <a:latin typeface="Arial" panose="020B0604020202020204" pitchFamily="34" charset="0"/>
                <a:cs typeface="Arial" panose="020B0604020202020204" pitchFamily="34" charset="0"/>
              </a:rPr>
              <a:t>Deliver and Demonstrate – predictive analytics in community care, shared data between health &amp; social care</a:t>
            </a:r>
          </a:p>
        </p:txBody>
      </p:sp>
      <p:sp>
        <p:nvSpPr>
          <p:cNvPr id="39" name="Rounded Rectangle 22">
            <a:extLst>
              <a:ext uri="{FF2B5EF4-FFF2-40B4-BE49-F238E27FC236}">
                <a16:creationId xmlns:a16="http://schemas.microsoft.com/office/drawing/2014/main" id="{686FF666-D6C2-4506-80C2-76EF0572CE19}"/>
              </a:ext>
            </a:extLst>
          </p:cNvPr>
          <p:cNvSpPr/>
          <p:nvPr/>
        </p:nvSpPr>
        <p:spPr>
          <a:xfrm>
            <a:off x="6895490" y="3730217"/>
            <a:ext cx="2629510"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Develop Agile and Phased Delivery plans and actions to progress priorities.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Regional digital capability and deficit review</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Co-design a system architecture.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Launch a small number of high-leverage pilots at domain interfaces.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Establish a Regional Digital Transformation Board.</a:t>
            </a:r>
          </a:p>
        </p:txBody>
      </p:sp>
      <p:sp>
        <p:nvSpPr>
          <p:cNvPr id="40" name="Rounded Rectangle 22">
            <a:extLst>
              <a:ext uri="{FF2B5EF4-FFF2-40B4-BE49-F238E27FC236}">
                <a16:creationId xmlns:a16="http://schemas.microsoft.com/office/drawing/2014/main" id="{B4C37F9B-AF74-4DB2-8042-F9881C1A8AB6}"/>
              </a:ext>
            </a:extLst>
          </p:cNvPr>
          <p:cNvSpPr/>
          <p:nvPr/>
        </p:nvSpPr>
        <p:spPr>
          <a:xfrm>
            <a:off x="1104516" y="4692157"/>
            <a:ext cx="5724000" cy="900000"/>
          </a:xfrm>
          <a:prstGeom prst="roundRect">
            <a:avLst/>
          </a:prstGeom>
          <a:solidFill>
            <a:schemeClr val="accent6">
              <a:lumMod val="40000"/>
              <a:lumOff val="6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Regional Value through – Building the analytical foundation; Designing from community up, not institution down; Strengthening governance for delivery; Bringing value-based procurement into the regional model.</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Improved capabilities and capacity for resource allocation and value-led activities.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Improve clinical outcomes and reallocate resource.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Set the basis for future contracting models and decisions.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Collaborative working across finance functions – learning, finance literacy, training, career development, frameworks/controls, and process alignment.</a:t>
            </a:r>
          </a:p>
        </p:txBody>
      </p:sp>
      <p:sp>
        <p:nvSpPr>
          <p:cNvPr id="41" name="Rounded Rectangle 22">
            <a:extLst>
              <a:ext uri="{FF2B5EF4-FFF2-40B4-BE49-F238E27FC236}">
                <a16:creationId xmlns:a16="http://schemas.microsoft.com/office/drawing/2014/main" id="{3A4AC592-BC65-433F-A118-386C555507B2}"/>
              </a:ext>
            </a:extLst>
          </p:cNvPr>
          <p:cNvSpPr/>
          <p:nvPr/>
        </p:nvSpPr>
        <p:spPr>
          <a:xfrm>
            <a:off x="6898282" y="4689783"/>
            <a:ext cx="2626717" cy="900000"/>
          </a:xfrm>
          <a:prstGeom prst="roundRect">
            <a:avLst/>
          </a:prstGeom>
          <a:solidFill>
            <a:schemeClr val="accent6">
              <a:lumMod val="40000"/>
              <a:lumOff val="6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Contracting redesign.</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Set up STAR programme.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Value-based Procurement (Swansea University proposal) delivery.</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Diabetes STAR project.</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Develop Collaborative working programme.</a:t>
            </a:r>
          </a:p>
        </p:txBody>
      </p:sp>
      <p:sp>
        <p:nvSpPr>
          <p:cNvPr id="42" name="Rounded Rectangle 22">
            <a:extLst>
              <a:ext uri="{FF2B5EF4-FFF2-40B4-BE49-F238E27FC236}">
                <a16:creationId xmlns:a16="http://schemas.microsoft.com/office/drawing/2014/main" id="{73EB5644-7E1C-4FF3-8DB3-7F8281E89665}"/>
              </a:ext>
            </a:extLst>
          </p:cNvPr>
          <p:cNvSpPr/>
          <p:nvPr/>
        </p:nvSpPr>
        <p:spPr>
          <a:xfrm>
            <a:off x="1104516" y="5649350"/>
            <a:ext cx="5724000" cy="900000"/>
          </a:xfrm>
          <a:prstGeom prst="roundRect">
            <a:avLst/>
          </a:prstGeom>
          <a:solidFill>
            <a:schemeClr val="bg2">
              <a:lumMod val="9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Support the health and social agenda in South-West Wales.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Regional Themes – Mental Health &amp; Learning Disabilities, Population Health &amp; Prevention, Chronic Disease Management, Social Care &amp; Integrated Research, Cancer &amp; Genomics, Rural Health &amp; Digital Innovation.</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Regional opportunities for innovation, including with academic partners to be more attractive to trial sponsors.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Optimising use of facilities at local hospital sites and universities and potential to create centres of excellence.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Early adoption site for digital health solutions, regional testbed for AI in imaging, telemedicine, and population health analytics.</a:t>
            </a:r>
          </a:p>
        </p:txBody>
      </p:sp>
      <p:sp>
        <p:nvSpPr>
          <p:cNvPr id="43" name="Rounded Rectangle 22">
            <a:extLst>
              <a:ext uri="{FF2B5EF4-FFF2-40B4-BE49-F238E27FC236}">
                <a16:creationId xmlns:a16="http://schemas.microsoft.com/office/drawing/2014/main" id="{86FD301F-0EF5-4605-980C-A22BB28EDD50}"/>
              </a:ext>
            </a:extLst>
          </p:cNvPr>
          <p:cNvSpPr/>
          <p:nvPr/>
        </p:nvSpPr>
        <p:spPr>
          <a:xfrm>
            <a:off x="6895489" y="5649350"/>
            <a:ext cx="2629511" cy="900000"/>
          </a:xfrm>
          <a:prstGeom prst="roundRect">
            <a:avLst/>
          </a:prstGeom>
          <a:solidFill>
            <a:schemeClr val="bg2">
              <a:lumMod val="90000"/>
            </a:schemeClr>
          </a:solidFill>
          <a:effectLst/>
        </p:spPr>
        <p:style>
          <a:lnRef idx="0">
            <a:schemeClr val="accent6"/>
          </a:lnRef>
          <a:fillRef idx="3">
            <a:schemeClr val="accent6"/>
          </a:fillRef>
          <a:effectRef idx="3">
            <a:schemeClr val="accent6"/>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Strategic Plan for Regional Model.</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Establish Research, Innovation and Excellence Subgroup.</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Finalise South-Wales Regional Research and Innovation Partnership Model and Functions.</a:t>
            </a:r>
          </a:p>
        </p:txBody>
      </p:sp>
      <p:sp>
        <p:nvSpPr>
          <p:cNvPr id="27" name="Rounded Rectangle 22">
            <a:extLst>
              <a:ext uri="{FF2B5EF4-FFF2-40B4-BE49-F238E27FC236}">
                <a16:creationId xmlns:a16="http://schemas.microsoft.com/office/drawing/2014/main" id="{84936274-F721-4927-ACC5-2DC70E546DA8}"/>
              </a:ext>
            </a:extLst>
          </p:cNvPr>
          <p:cNvSpPr/>
          <p:nvPr/>
        </p:nvSpPr>
        <p:spPr>
          <a:xfrm>
            <a:off x="1104516" y="863377"/>
            <a:ext cx="5724000"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742950">
              <a:defRPr/>
            </a:pPr>
            <a:r>
              <a:rPr lang="en-GB" sz="813" dirty="0">
                <a:solidFill>
                  <a:schemeClr val="tx1"/>
                </a:solidFill>
                <a:latin typeface="Arial" panose="020B0604020202020204" pitchFamily="34" charset="0"/>
                <a:cs typeface="Arial" panose="020B0604020202020204" pitchFamily="34" charset="0"/>
              </a:rPr>
              <a:t>Improve home energy efficiency to reduce health interventions and support independent living. </a:t>
            </a:r>
          </a:p>
          <a:p>
            <a:pPr defTabSz="742950">
              <a:defRPr/>
            </a:pPr>
            <a:r>
              <a:rPr lang="en-GB" sz="813" dirty="0">
                <a:solidFill>
                  <a:schemeClr val="tx1"/>
                </a:solidFill>
                <a:latin typeface="Arial" panose="020B0604020202020204" pitchFamily="34" charset="0"/>
                <a:cs typeface="Arial" panose="020B0604020202020204" pitchFamily="34" charset="0"/>
              </a:rPr>
              <a:t>Regionally aligned plans amplify activity to drive sustainable systems change and improve health equity.</a:t>
            </a:r>
          </a:p>
          <a:p>
            <a:pPr defTabSz="742950">
              <a:defRPr/>
            </a:pPr>
            <a:r>
              <a:rPr lang="en-GB" sz="813" dirty="0">
                <a:solidFill>
                  <a:schemeClr val="tx1"/>
                </a:solidFill>
                <a:latin typeface="Arial" panose="020B0604020202020204" pitchFamily="34" charset="0"/>
                <a:cs typeface="Arial" panose="020B0604020202020204" pitchFamily="34" charset="0"/>
              </a:rPr>
              <a:t>Better understand the impact of regional deprivation on current and future healthcare demand.</a:t>
            </a:r>
          </a:p>
          <a:p>
            <a:pPr defTabSz="742950">
              <a:defRPr/>
            </a:pPr>
            <a:r>
              <a:rPr lang="en-GB" sz="813" dirty="0">
                <a:solidFill>
                  <a:schemeClr val="tx1"/>
                </a:solidFill>
                <a:latin typeface="Arial" panose="020B0604020202020204" pitchFamily="34" charset="0"/>
                <a:cs typeface="Arial" panose="020B0604020202020204" pitchFamily="34" charset="0"/>
              </a:rPr>
              <a:t>Whole Systems Approach addresses healthy weight through regional action on food access and procurement</a:t>
            </a:r>
          </a:p>
        </p:txBody>
      </p:sp>
      <p:sp>
        <p:nvSpPr>
          <p:cNvPr id="29" name="Rounded Rectangle 22">
            <a:extLst>
              <a:ext uri="{FF2B5EF4-FFF2-40B4-BE49-F238E27FC236}">
                <a16:creationId xmlns:a16="http://schemas.microsoft.com/office/drawing/2014/main" id="{413DA37A-E8DD-4351-91E6-EEBE622366B4}"/>
              </a:ext>
            </a:extLst>
          </p:cNvPr>
          <p:cNvSpPr/>
          <p:nvPr/>
        </p:nvSpPr>
        <p:spPr>
          <a:xfrm>
            <a:off x="271636" y="863377"/>
            <a:ext cx="785912"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latin typeface="Arial" panose="020B0604020202020204" pitchFamily="34" charset="0"/>
                <a:cs typeface="Arial" panose="020B0604020202020204" pitchFamily="34" charset="0"/>
              </a:rPr>
              <a:t>Regional Health Economy Subgroup (OB1)</a:t>
            </a:r>
          </a:p>
        </p:txBody>
      </p:sp>
      <p:sp>
        <p:nvSpPr>
          <p:cNvPr id="6" name="TextBox 5">
            <a:extLst>
              <a:ext uri="{FF2B5EF4-FFF2-40B4-BE49-F238E27FC236}">
                <a16:creationId xmlns:a16="http://schemas.microsoft.com/office/drawing/2014/main" id="{4AA38A9B-95F7-028F-59FD-CB22EA507A52}"/>
              </a:ext>
            </a:extLst>
          </p:cNvPr>
          <p:cNvSpPr txBox="1"/>
          <p:nvPr/>
        </p:nvSpPr>
        <p:spPr>
          <a:xfrm>
            <a:off x="229640" y="352932"/>
            <a:ext cx="8657350" cy="369332"/>
          </a:xfrm>
          <a:prstGeom prst="rect">
            <a:avLst/>
          </a:prstGeom>
          <a:noFill/>
        </p:spPr>
        <p:txBody>
          <a:bodyPr wrap="square">
            <a:spAutoFit/>
          </a:bodyPr>
          <a:lstStyle/>
          <a:p>
            <a:pPr fontAlgn="base">
              <a:spcAft>
                <a:spcPts val="488"/>
              </a:spcAft>
            </a:pPr>
            <a:r>
              <a:rPr lang="en-GB" b="1" dirty="0">
                <a:solidFill>
                  <a:srgbClr val="834AAD"/>
                </a:solidFill>
                <a:latin typeface="Aptos Black" panose="020F0502020204030204" pitchFamily="34" charset="0"/>
              </a:rPr>
              <a:t>SOUTH-WEST WALES REGIONAL JOINT COMMITTEE (RJC)</a:t>
            </a:r>
          </a:p>
        </p:txBody>
      </p:sp>
      <p:sp>
        <p:nvSpPr>
          <p:cNvPr id="4" name="Slide Number Placeholder 3">
            <a:extLst>
              <a:ext uri="{FF2B5EF4-FFF2-40B4-BE49-F238E27FC236}">
                <a16:creationId xmlns:a16="http://schemas.microsoft.com/office/drawing/2014/main" id="{4E20DF61-5851-201C-56F7-8F5606D4C20A}"/>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53</a:t>
            </a:r>
          </a:p>
        </p:txBody>
      </p:sp>
      <p:sp>
        <p:nvSpPr>
          <p:cNvPr id="3" name="Rounded Rectangle 22">
            <a:extLst>
              <a:ext uri="{FF2B5EF4-FFF2-40B4-BE49-F238E27FC236}">
                <a16:creationId xmlns:a16="http://schemas.microsoft.com/office/drawing/2014/main" id="{8245859E-4069-4915-4B28-44E1CF043243}"/>
              </a:ext>
            </a:extLst>
          </p:cNvPr>
          <p:cNvSpPr/>
          <p:nvPr/>
        </p:nvSpPr>
        <p:spPr>
          <a:xfrm>
            <a:off x="265480" y="1813289"/>
            <a:ext cx="785912"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Clinical Services Planning Subgroup (OB2+5)</a:t>
            </a:r>
          </a:p>
        </p:txBody>
      </p:sp>
      <p:sp>
        <p:nvSpPr>
          <p:cNvPr id="5" name="Rounded Rectangle 22">
            <a:extLst>
              <a:ext uri="{FF2B5EF4-FFF2-40B4-BE49-F238E27FC236}">
                <a16:creationId xmlns:a16="http://schemas.microsoft.com/office/drawing/2014/main" id="{80079490-84F3-A571-822D-414C135127DA}"/>
              </a:ext>
            </a:extLst>
          </p:cNvPr>
          <p:cNvSpPr/>
          <p:nvPr/>
        </p:nvSpPr>
        <p:spPr>
          <a:xfrm>
            <a:off x="6925174" y="1806340"/>
            <a:ext cx="2629511"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numCol="2"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GB" sz="813" dirty="0">
              <a:solidFill>
                <a:schemeClr val="tx1"/>
              </a:solidFill>
              <a:cs typeface="Arial" panose="020B0604020202020204" pitchFamily="34" charset="0"/>
            </a:endParaRPr>
          </a:p>
        </p:txBody>
      </p:sp>
      <p:sp>
        <p:nvSpPr>
          <p:cNvPr id="8" name="Rounded Rectangle 22">
            <a:extLst>
              <a:ext uri="{FF2B5EF4-FFF2-40B4-BE49-F238E27FC236}">
                <a16:creationId xmlns:a16="http://schemas.microsoft.com/office/drawing/2014/main" id="{C298A397-4297-4621-43F8-CCFEB79D953B}"/>
              </a:ext>
            </a:extLst>
          </p:cNvPr>
          <p:cNvSpPr/>
          <p:nvPr/>
        </p:nvSpPr>
        <p:spPr>
          <a:xfrm>
            <a:off x="1134201" y="1815827"/>
            <a:ext cx="5724000" cy="900000"/>
          </a:xfrm>
          <a:prstGeom prst="roundRect">
            <a:avLst/>
          </a:prstGeom>
          <a:solidFill>
            <a:schemeClr val="accent2">
              <a:lumMod val="20000"/>
              <a:lumOff val="80000"/>
            </a:schemeClr>
          </a:solidFill>
          <a:effectLst/>
        </p:spPr>
        <p:style>
          <a:lnRef idx="0">
            <a:schemeClr val="accent2"/>
          </a:lnRef>
          <a:fillRef idx="3">
            <a:schemeClr val="accent2"/>
          </a:fillRef>
          <a:effectRef idx="3">
            <a:schemeClr val="accent2"/>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Deliver a more resilient, safer, and equitable services.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Improve equity of access across the region through a single regional waiting list and standardised pathways.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Reduce waiting times and backlogs by increasing activity and optimising end-to-end diagnostic capacity.</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Improve patient outcomes through timely diagnostics, targeted pathways and clearer follow-up.</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Strengthen workforce capacity and sustainability.</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Standardise protocols to reduce unwarranted variation.</a:t>
            </a:r>
          </a:p>
        </p:txBody>
      </p:sp>
      <p:sp>
        <p:nvSpPr>
          <p:cNvPr id="9" name="Rounded Rectangle 22">
            <a:extLst>
              <a:ext uri="{FF2B5EF4-FFF2-40B4-BE49-F238E27FC236}">
                <a16:creationId xmlns:a16="http://schemas.microsoft.com/office/drawing/2014/main" id="{3EBA946B-DE64-F1AB-BE0F-C85B27E37D25}"/>
              </a:ext>
            </a:extLst>
          </p:cNvPr>
          <p:cNvSpPr/>
          <p:nvPr/>
        </p:nvSpPr>
        <p:spPr>
          <a:xfrm>
            <a:off x="265480" y="2767946"/>
            <a:ext cx="79200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Workforce and OD Subgroup (OB3)</a:t>
            </a:r>
          </a:p>
        </p:txBody>
      </p:sp>
      <p:sp>
        <p:nvSpPr>
          <p:cNvPr id="10" name="Rounded Rectangle 22">
            <a:extLst>
              <a:ext uri="{FF2B5EF4-FFF2-40B4-BE49-F238E27FC236}">
                <a16:creationId xmlns:a16="http://schemas.microsoft.com/office/drawing/2014/main" id="{10E2028E-20A1-99C5-09C8-F7D20BC676EC}"/>
              </a:ext>
            </a:extLst>
          </p:cNvPr>
          <p:cNvSpPr/>
          <p:nvPr/>
        </p:nvSpPr>
        <p:spPr>
          <a:xfrm>
            <a:off x="259325" y="3722603"/>
            <a:ext cx="798223"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Data &amp; Digital Subgroup (OB3)</a:t>
            </a:r>
          </a:p>
        </p:txBody>
      </p:sp>
      <p:sp>
        <p:nvSpPr>
          <p:cNvPr id="11" name="Rounded Rectangle 22">
            <a:extLst>
              <a:ext uri="{FF2B5EF4-FFF2-40B4-BE49-F238E27FC236}">
                <a16:creationId xmlns:a16="http://schemas.microsoft.com/office/drawing/2014/main" id="{F112552F-4237-99EE-9565-A9BC4801FDF0}"/>
              </a:ext>
            </a:extLst>
          </p:cNvPr>
          <p:cNvSpPr/>
          <p:nvPr/>
        </p:nvSpPr>
        <p:spPr>
          <a:xfrm>
            <a:off x="1134201" y="2773022"/>
            <a:ext cx="572400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Improved workforce retention, recruitment, succession planning, resilience, and apprenticeships.</a:t>
            </a:r>
          </a:p>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Shared expertise enables cross-skilling, knowledge transfer, and faster development of specialist capabilities.</a:t>
            </a:r>
          </a:p>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Widen access to programmes (leadership, coaching, mentoring), improving quality while reducing duplication.</a:t>
            </a:r>
          </a:p>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Reduced reliance on bank and agency.</a:t>
            </a:r>
          </a:p>
          <a:p>
            <a:pPr marL="68362" indent="-68362" defTabSz="742950">
              <a:buFont typeface="Arial" panose="020B0604020202020204" pitchFamily="34" charset="0"/>
              <a:buChar char="•"/>
              <a:defRPr/>
            </a:pPr>
            <a:r>
              <a:rPr lang="en-GB" sz="813" dirty="0">
                <a:solidFill>
                  <a:schemeClr val="tx1"/>
                </a:solidFill>
                <a:cs typeface="Arial" panose="020B0604020202020204" pitchFamily="34" charset="0"/>
              </a:rPr>
              <a:t>Better workforce alignment ot population health needs where workforce planning and decisions better match changing demographics, and demand across pathways.</a:t>
            </a:r>
          </a:p>
        </p:txBody>
      </p:sp>
      <p:sp>
        <p:nvSpPr>
          <p:cNvPr id="12" name="Rounded Rectangle 22">
            <a:extLst>
              <a:ext uri="{FF2B5EF4-FFF2-40B4-BE49-F238E27FC236}">
                <a16:creationId xmlns:a16="http://schemas.microsoft.com/office/drawing/2014/main" id="{BC1021BB-FF29-2411-1839-95DE66AD90C2}"/>
              </a:ext>
            </a:extLst>
          </p:cNvPr>
          <p:cNvSpPr/>
          <p:nvPr/>
        </p:nvSpPr>
        <p:spPr>
          <a:xfrm>
            <a:off x="6925175" y="2765906"/>
            <a:ext cx="2629510" cy="900000"/>
          </a:xfrm>
          <a:prstGeom prst="roundRect">
            <a:avLst/>
          </a:prstGeom>
          <a:solidFill>
            <a:schemeClr val="accent4">
              <a:lumMod val="20000"/>
              <a:lumOff val="80000"/>
            </a:schemeClr>
          </a:solidFill>
          <a:effectLst/>
        </p:spPr>
        <p:style>
          <a:lnRef idx="0">
            <a:schemeClr val="accent4"/>
          </a:lnRef>
          <a:fillRef idx="3">
            <a:schemeClr val="accent4"/>
          </a:fillRef>
          <a:effectRef idx="3">
            <a:schemeClr val="accent4"/>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731" dirty="0">
                <a:solidFill>
                  <a:schemeClr val="tx1"/>
                </a:solidFill>
                <a:cs typeface="Arial" panose="020B0604020202020204" pitchFamily="34" charset="0"/>
              </a:rPr>
              <a:t>Joint workforce plans for vulnerable services</a:t>
            </a:r>
          </a:p>
          <a:p>
            <a:pPr marL="68362" indent="-68362">
              <a:buFont typeface="Arial" panose="020B0604020202020204" pitchFamily="34" charset="0"/>
              <a:buChar char="•"/>
              <a:defRPr/>
            </a:pPr>
            <a:r>
              <a:rPr lang="en-GB" sz="731" dirty="0">
                <a:solidFill>
                  <a:schemeClr val="tx1"/>
                </a:solidFill>
                <a:cs typeface="Arial" panose="020B0604020202020204" pitchFamily="34" charset="0"/>
              </a:rPr>
              <a:t>Joint recruitment plans for hard to fill roles/ areas of high variable pay.</a:t>
            </a:r>
          </a:p>
          <a:p>
            <a:pPr marL="68362" indent="-68362">
              <a:buFont typeface="Arial" panose="020B0604020202020204" pitchFamily="34" charset="0"/>
              <a:buChar char="•"/>
              <a:defRPr/>
            </a:pPr>
            <a:r>
              <a:rPr lang="en-GB" sz="731" dirty="0">
                <a:solidFill>
                  <a:schemeClr val="tx1"/>
                </a:solidFill>
                <a:cs typeface="Arial" panose="020B0604020202020204" pitchFamily="34" charset="0"/>
              </a:rPr>
              <a:t>A joint workforce impact assessment on the impact of the “left shift”, and on the future impact of digital and Artificial Intelligence.</a:t>
            </a:r>
          </a:p>
          <a:p>
            <a:pPr marL="68362" indent="-68362">
              <a:buFont typeface="Arial" panose="020B0604020202020204" pitchFamily="34" charset="0"/>
              <a:buChar char="•"/>
              <a:defRPr/>
            </a:pPr>
            <a:r>
              <a:rPr lang="en-GB" sz="731" dirty="0">
                <a:solidFill>
                  <a:schemeClr val="tx1"/>
                </a:solidFill>
                <a:cs typeface="Arial" panose="020B0604020202020204" pitchFamily="34" charset="0"/>
              </a:rPr>
              <a:t>Virtual collaborative learning, interspersed with physical connectivity Scope Opportunities for Joint Working (x15).</a:t>
            </a:r>
          </a:p>
        </p:txBody>
      </p:sp>
      <p:sp>
        <p:nvSpPr>
          <p:cNvPr id="13" name="Rounded Rectangle 22">
            <a:extLst>
              <a:ext uri="{FF2B5EF4-FFF2-40B4-BE49-F238E27FC236}">
                <a16:creationId xmlns:a16="http://schemas.microsoft.com/office/drawing/2014/main" id="{9AA36238-C713-4D45-D6E8-952D3CA180B4}"/>
              </a:ext>
            </a:extLst>
          </p:cNvPr>
          <p:cNvSpPr/>
          <p:nvPr/>
        </p:nvSpPr>
        <p:spPr>
          <a:xfrm>
            <a:off x="1134201" y="3730217"/>
            <a:ext cx="5724000" cy="900000"/>
          </a:xfrm>
          <a:prstGeom prst="roundRect">
            <a:avLst/>
          </a:prstGeom>
          <a:solidFill>
            <a:schemeClr val="accent5">
              <a:lumMod val="20000"/>
              <a:lumOff val="80000"/>
            </a:schemeClr>
          </a:solidFill>
          <a:effectLst/>
        </p:spPr>
        <p:style>
          <a:lnRef idx="0">
            <a:schemeClr val="accent5"/>
          </a:lnRef>
          <a:fillRef idx="3">
            <a:schemeClr val="accent5"/>
          </a:fillRef>
          <a:effectRef idx="3">
            <a:schemeClr val="accent5"/>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68362" indent="-68362">
              <a:buFont typeface="Arial" panose="020B0604020202020204" pitchFamily="34" charset="0"/>
              <a:buChar char="•"/>
              <a:defRPr/>
            </a:pPr>
            <a:r>
              <a:rPr lang="en-GB" sz="813" dirty="0">
                <a:solidFill>
                  <a:schemeClr val="tx1"/>
                </a:solidFill>
                <a:cs typeface="Arial" panose="020B0604020202020204" pitchFamily="34" charset="0"/>
              </a:rPr>
              <a:t>Dedicated digital innovation fund –public investment, innovation grants, partnerships, and efficiency gains.</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Align around Purpose – Harness digital innovation to empower healthier lives, connect communities, and deliver proactive, equitable care, anytime, anywhere.</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Assess the Landscape – HDdUHB and SBUHB with local authority, academic and industry partners. </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Design for Leverage – A codesigned system architecture that strengthens feedback loops between domains, linking. population health data to service design, finance, and workforce planning.</a:t>
            </a:r>
          </a:p>
          <a:p>
            <a:pPr marL="68362" indent="-68362">
              <a:buFont typeface="Arial" panose="020B0604020202020204" pitchFamily="34" charset="0"/>
              <a:buChar char="•"/>
              <a:defRPr/>
            </a:pPr>
            <a:r>
              <a:rPr lang="en-GB" sz="813" dirty="0">
                <a:solidFill>
                  <a:schemeClr val="tx1"/>
                </a:solidFill>
                <a:cs typeface="Arial" panose="020B0604020202020204" pitchFamily="34" charset="0"/>
              </a:rPr>
              <a:t>Deliver and Demonstrate – predictive analytics in community care, shared data between health &amp; social care.</a:t>
            </a:r>
          </a:p>
        </p:txBody>
      </p:sp>
      <p:sp>
        <p:nvSpPr>
          <p:cNvPr id="14" name="Rounded Rectangle 22">
            <a:extLst>
              <a:ext uri="{FF2B5EF4-FFF2-40B4-BE49-F238E27FC236}">
                <a16:creationId xmlns:a16="http://schemas.microsoft.com/office/drawing/2014/main" id="{C2B5442F-AF86-DAE6-7C34-0B3F9BB22577}"/>
              </a:ext>
            </a:extLst>
          </p:cNvPr>
          <p:cNvSpPr/>
          <p:nvPr/>
        </p:nvSpPr>
        <p:spPr>
          <a:xfrm>
            <a:off x="6892498" y="856264"/>
            <a:ext cx="2634678"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71450" indent="-171450">
              <a:buFont typeface="Arial" panose="020B0604020202020204" pitchFamily="34" charset="0"/>
              <a:buChar char="•"/>
            </a:pPr>
            <a:r>
              <a:rPr lang="en-GB" sz="813" dirty="0">
                <a:solidFill>
                  <a:schemeClr val="tx1"/>
                </a:solidFill>
                <a:cs typeface="Arial" panose="020B0604020202020204" pitchFamily="34" charset="0"/>
              </a:rPr>
              <a:t>Long-term Regional Health Economy Strategic Approach</a:t>
            </a:r>
          </a:p>
          <a:p>
            <a:pPr marL="171450" indent="-171450">
              <a:buFont typeface="Arial" panose="020B0604020202020204" pitchFamily="34" charset="0"/>
              <a:buChar char="•"/>
            </a:pPr>
            <a:r>
              <a:rPr lang="en-GB" sz="813" dirty="0">
                <a:solidFill>
                  <a:schemeClr val="tx1"/>
                </a:solidFill>
                <a:cs typeface="Arial" panose="020B0604020202020204" pitchFamily="34" charset="0"/>
              </a:rPr>
              <a:t>Warm &amp; Healthy Homes</a:t>
            </a:r>
          </a:p>
          <a:p>
            <a:pPr marL="171450" indent="-171450">
              <a:buFont typeface="Arial" panose="020B0604020202020204" pitchFamily="34" charset="0"/>
              <a:buChar char="•"/>
            </a:pPr>
            <a:r>
              <a:rPr lang="en-GB" sz="813" dirty="0">
                <a:solidFill>
                  <a:schemeClr val="tx1"/>
                </a:solidFill>
                <a:cs typeface="Arial" panose="020B0604020202020204" pitchFamily="34" charset="0"/>
              </a:rPr>
              <a:t>Regional Whole Systems Approach (WSA) to Healthy Weight</a:t>
            </a:r>
          </a:p>
          <a:p>
            <a:pPr marL="171450" indent="-171450">
              <a:buFont typeface="Arial" panose="020B0604020202020204" pitchFamily="34" charset="0"/>
              <a:buChar char="•"/>
            </a:pPr>
            <a:r>
              <a:rPr lang="en-GB" sz="813" dirty="0">
                <a:solidFill>
                  <a:schemeClr val="tx1"/>
                </a:solidFill>
                <a:cs typeface="Arial" panose="020B0604020202020204" pitchFamily="34" charset="0"/>
              </a:rPr>
              <a:t>Health Intelligence</a:t>
            </a:r>
          </a:p>
        </p:txBody>
      </p:sp>
      <p:sp>
        <p:nvSpPr>
          <p:cNvPr id="15" name="Rounded Rectangle 22">
            <a:extLst>
              <a:ext uri="{FF2B5EF4-FFF2-40B4-BE49-F238E27FC236}">
                <a16:creationId xmlns:a16="http://schemas.microsoft.com/office/drawing/2014/main" id="{36724E93-F79F-D12E-04D2-6318A8F6574C}"/>
              </a:ext>
            </a:extLst>
          </p:cNvPr>
          <p:cNvSpPr/>
          <p:nvPr/>
        </p:nvSpPr>
        <p:spPr>
          <a:xfrm>
            <a:off x="1134201" y="858632"/>
            <a:ext cx="5724000"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71450" indent="-171450" defTabSz="742950">
              <a:buFont typeface="Arial" panose="020B0604020202020204" pitchFamily="34" charset="0"/>
              <a:buChar char="•"/>
              <a:defRPr/>
            </a:pPr>
            <a:r>
              <a:rPr lang="en-GB" sz="813" dirty="0">
                <a:solidFill>
                  <a:schemeClr val="tx1"/>
                </a:solidFill>
                <a:cs typeface="Arial" panose="020B0604020202020204" pitchFamily="34" charset="0"/>
              </a:rPr>
              <a:t>Improve home energy efficiency to reduce health interventions and support independent living. </a:t>
            </a:r>
          </a:p>
          <a:p>
            <a:pPr marL="171450" indent="-171450" defTabSz="742950">
              <a:buFont typeface="Arial" panose="020B0604020202020204" pitchFamily="34" charset="0"/>
              <a:buChar char="•"/>
              <a:defRPr/>
            </a:pPr>
            <a:r>
              <a:rPr lang="en-GB" sz="813" dirty="0">
                <a:solidFill>
                  <a:schemeClr val="tx1"/>
                </a:solidFill>
                <a:cs typeface="Arial" panose="020B0604020202020204" pitchFamily="34" charset="0"/>
              </a:rPr>
              <a:t>Regionally aligned plans amplify activity to drive sustainable systems change and improve health equity.</a:t>
            </a:r>
          </a:p>
          <a:p>
            <a:pPr marL="171450" indent="-171450" defTabSz="742950">
              <a:buFont typeface="Arial" panose="020B0604020202020204" pitchFamily="34" charset="0"/>
              <a:buChar char="•"/>
              <a:defRPr/>
            </a:pPr>
            <a:r>
              <a:rPr lang="en-GB" sz="813" dirty="0">
                <a:solidFill>
                  <a:schemeClr val="tx1"/>
                </a:solidFill>
                <a:cs typeface="Arial" panose="020B0604020202020204" pitchFamily="34" charset="0"/>
              </a:rPr>
              <a:t>Better understand the impact of regional deprivation on current and future healthcare demand.</a:t>
            </a:r>
          </a:p>
          <a:p>
            <a:pPr marL="171450" indent="-171450" defTabSz="742950">
              <a:buFont typeface="Arial" panose="020B0604020202020204" pitchFamily="34" charset="0"/>
              <a:buChar char="•"/>
              <a:defRPr/>
            </a:pPr>
            <a:r>
              <a:rPr lang="en-GB" sz="813" dirty="0">
                <a:solidFill>
                  <a:schemeClr val="tx1"/>
                </a:solidFill>
                <a:cs typeface="Arial" panose="020B0604020202020204" pitchFamily="34" charset="0"/>
              </a:rPr>
              <a:t>Whole Systems Approach addresses healthy weight through regional action on food access and procurement.</a:t>
            </a:r>
          </a:p>
        </p:txBody>
      </p:sp>
      <p:sp>
        <p:nvSpPr>
          <p:cNvPr id="16" name="Rounded Rectangle 22">
            <a:extLst>
              <a:ext uri="{FF2B5EF4-FFF2-40B4-BE49-F238E27FC236}">
                <a16:creationId xmlns:a16="http://schemas.microsoft.com/office/drawing/2014/main" id="{682C0308-5606-9DD1-8CC2-BC03EFBAA6F3}"/>
              </a:ext>
            </a:extLst>
          </p:cNvPr>
          <p:cNvSpPr/>
          <p:nvPr/>
        </p:nvSpPr>
        <p:spPr>
          <a:xfrm>
            <a:off x="301321" y="858632"/>
            <a:ext cx="785912" cy="900000"/>
          </a:xfrm>
          <a:prstGeom prst="roundRect">
            <a:avLst/>
          </a:prstGeom>
          <a:solidFill>
            <a:schemeClr val="accent1">
              <a:lumMod val="20000"/>
              <a:lumOff val="80000"/>
            </a:schemeClr>
          </a:solidFill>
          <a:effectLst/>
        </p:spPr>
        <p:style>
          <a:lnRef idx="0">
            <a:schemeClr val="accent1"/>
          </a:lnRef>
          <a:fillRef idx="3">
            <a:schemeClr val="accent1"/>
          </a:fillRef>
          <a:effectRef idx="3">
            <a:schemeClr val="accent1"/>
          </a:effectRef>
          <a:fontRef idx="minor">
            <a:schemeClr val="lt1"/>
          </a:fontRef>
        </p:style>
        <p:txBody>
          <a:bodyPr lIns="29250" tIns="29250" rIns="29250" bIns="2925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742950">
              <a:defRPr/>
            </a:pPr>
            <a:r>
              <a:rPr lang="en-GB" sz="813" dirty="0">
                <a:solidFill>
                  <a:schemeClr val="tx1"/>
                </a:solidFill>
                <a:cs typeface="Arial" panose="020B0604020202020204" pitchFamily="34" charset="0"/>
              </a:rPr>
              <a:t>Regional Health Economy Subgroup (OB1)</a:t>
            </a:r>
          </a:p>
        </p:txBody>
      </p:sp>
    </p:spTree>
    <p:extLst>
      <p:ext uri="{BB962C8B-B14F-4D97-AF65-F5344CB8AC3E}">
        <p14:creationId xmlns:p14="http://schemas.microsoft.com/office/powerpoint/2010/main" val="40285551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32EF8E-0751-CCF6-0695-0C9DBB1E3DFB}"/>
            </a:ext>
          </a:extLst>
        </p:cNvPr>
        <p:cNvGrpSpPr/>
        <p:nvPr/>
      </p:nvGrpSpPr>
      <p:grpSpPr>
        <a:xfrm>
          <a:off x="0" y="0"/>
          <a:ext cx="0" cy="0"/>
          <a:chOff x="0" y="0"/>
          <a:chExt cx="0" cy="0"/>
        </a:xfrm>
      </p:grpSpPr>
      <p:pic>
        <p:nvPicPr>
          <p:cNvPr id="6" name="Picture 5" descr="A rainbow in a black background&#10;&#10;AI-generated content may be incorrect.">
            <a:extLst>
              <a:ext uri="{FF2B5EF4-FFF2-40B4-BE49-F238E27FC236}">
                <a16:creationId xmlns:a16="http://schemas.microsoft.com/office/drawing/2014/main" id="{51351213-1766-2D94-BBCD-046B45864A7B}"/>
              </a:ext>
            </a:extLst>
          </p:cNvPr>
          <p:cNvPicPr>
            <a:picLocks noChangeAspect="1"/>
          </p:cNvPicPr>
          <p:nvPr/>
        </p:nvPicPr>
        <p:blipFill>
          <a:blip r:embed="rId3">
            <a:alphaModFix amt="20000"/>
            <a:lum bright="40000" contrast="-40000"/>
          </a:blip>
          <a:srcRect l="39228" t="58256" r="-2"/>
          <a:stretch/>
        </p:blipFill>
        <p:spPr>
          <a:xfrm rot="10800000">
            <a:off x="3136831" y="3064310"/>
            <a:ext cx="6769167" cy="3795760"/>
          </a:xfrm>
          <a:prstGeom prst="rect">
            <a:avLst/>
          </a:prstGeom>
        </p:spPr>
      </p:pic>
      <p:pic>
        <p:nvPicPr>
          <p:cNvPr id="46" name="Picture 45">
            <a:extLst>
              <a:ext uri="{FF2B5EF4-FFF2-40B4-BE49-F238E27FC236}">
                <a16:creationId xmlns:a16="http://schemas.microsoft.com/office/drawing/2014/main" id="{9CC3D1D4-0246-EB7F-FC8B-BCB718844BA5}"/>
              </a:ext>
            </a:extLst>
          </p:cNvPr>
          <p:cNvPicPr>
            <a:picLocks noChangeAspect="1"/>
          </p:cNvPicPr>
          <p:nvPr/>
        </p:nvPicPr>
        <p:blipFill>
          <a:blip r:embed="rId3">
            <a:alphaModFix amt="20000"/>
            <a:lum bright="40000" contrast="-40000"/>
          </a:blip>
          <a:srcRect l="39228" t="58256" r="-2"/>
          <a:stretch/>
        </p:blipFill>
        <p:spPr>
          <a:xfrm rot="10800000">
            <a:off x="3133246" y="3019707"/>
            <a:ext cx="6769167" cy="3795760"/>
          </a:xfrm>
          <a:prstGeom prst="rect">
            <a:avLst/>
          </a:prstGeom>
        </p:spPr>
      </p:pic>
      <p:sp>
        <p:nvSpPr>
          <p:cNvPr id="5" name="TextBox 4">
            <a:extLst>
              <a:ext uri="{FF2B5EF4-FFF2-40B4-BE49-F238E27FC236}">
                <a16:creationId xmlns:a16="http://schemas.microsoft.com/office/drawing/2014/main" id="{F94125DC-A57F-F55E-3204-8121D0926EF4}"/>
              </a:ext>
            </a:extLst>
          </p:cNvPr>
          <p:cNvSpPr txBox="1"/>
          <p:nvPr/>
        </p:nvSpPr>
        <p:spPr>
          <a:xfrm>
            <a:off x="277852" y="382015"/>
            <a:ext cx="5853875"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TERTIARY SERVICES PARTNERSHIP</a:t>
            </a:r>
            <a:endParaRPr kumimoji="0" lang="en-GB" sz="1800" b="1" i="0" u="none" strike="noStrike" kern="1200" cap="none" spc="0" normalizeH="0" baseline="0" noProof="0" dirty="0">
              <a:ln>
                <a:noFill/>
              </a:ln>
              <a:solidFill>
                <a:srgbClr val="FF0000"/>
              </a:solidFill>
              <a:effectLst/>
              <a:uLnTx/>
              <a:uFillTx/>
              <a:latin typeface="Aptos Black" panose="020F0502020204030204" pitchFamily="34" charset="0"/>
              <a:ea typeface="+mn-ea"/>
              <a:cs typeface="+mn-cs"/>
            </a:endParaRPr>
          </a:p>
        </p:txBody>
      </p:sp>
      <p:sp>
        <p:nvSpPr>
          <p:cNvPr id="2" name="TextBox 1">
            <a:extLst>
              <a:ext uri="{FF2B5EF4-FFF2-40B4-BE49-F238E27FC236}">
                <a16:creationId xmlns:a16="http://schemas.microsoft.com/office/drawing/2014/main" id="{337CB0DB-FF18-9963-B30D-F2D8DEC5D360}"/>
              </a:ext>
            </a:extLst>
          </p:cNvPr>
          <p:cNvSpPr txBox="1"/>
          <p:nvPr/>
        </p:nvSpPr>
        <p:spPr>
          <a:xfrm>
            <a:off x="277852" y="621581"/>
            <a:ext cx="4865649" cy="6047809"/>
          </a:xfrm>
          <a:prstGeom prst="rect">
            <a:avLst/>
          </a:prstGeom>
          <a:noFill/>
        </p:spPr>
        <p:txBody>
          <a:bodyPr wrap="square" lIns="91440" tIns="45720" rIns="91440" bIns="45720" rtlCol="0" anchor="t">
            <a:spAutoFit/>
          </a:bodyPr>
          <a:lstStyle/>
          <a:p>
            <a:pPr>
              <a:spcAft>
                <a:spcPts val="600"/>
              </a:spcAft>
            </a:pPr>
            <a:r>
              <a:rPr lang="en-GB" sz="1200" dirty="0">
                <a:latin typeface="Aptos" panose="02110004020202020204"/>
              </a:rPr>
              <a:t>We are the second largest provider of specialised healthcare services in Wales, serving patients from across the country. Although, we predominantly function as a provider of specialised services for the populations of West Wales and South Powys. Providing specialised and tertiary services to the South Wales population presents well-recognised sustainability challenges. These services depend on a critical mass of patients to maintain clinical expertise, support workforce development, and deliver consistently high-quality outcomes. However, the relatively small catchment size in South Wales makes achieving this scale inherently difficult. </a:t>
            </a:r>
          </a:p>
          <a:p>
            <a:pPr>
              <a:spcAft>
                <a:spcPts val="600"/>
              </a:spcAft>
            </a:pPr>
            <a:r>
              <a:rPr lang="en-GB" sz="1200" dirty="0">
                <a:latin typeface="Aptos" panose="02110004020202020204"/>
              </a:rPr>
              <a:t>Our partnership with Cardiff and Vale University Health Board (CVUHB), the largest provider of specialised services in Wales, is critical to addressing these challenges. Achieving the critical mass required for safe, effective care often demands regional or cross-border collaboration to prevent fragmentation and maintain quality. Building on this principle, we are working together to identify opportunities for joint delivery and closer collaboration to improve sustainability. </a:t>
            </a:r>
          </a:p>
          <a:p>
            <a:pPr>
              <a:spcAft>
                <a:spcPts val="600"/>
              </a:spcAft>
            </a:pPr>
            <a:r>
              <a:rPr lang="en-GB" sz="1200" dirty="0">
                <a:latin typeface="Aptos" panose="02110004020202020204"/>
              </a:rPr>
              <a:t>These challenges are compounded by the absence of a formal commissioning framework for many specialised services that have not yet been delegated to the NWJCC. Such services cannot be delivered or planned in isolation. It is essential to identify and manage interdependencies and co-dependencies across the wider system, both within Swansea Bay UHB and with partner organisations, to maintain resilience and ensure continuity of care. A collaborative, system-wide approach is critical to safeguarding these services, preventing fragmentation, and delivering equitable, high-quality outcomes for patients across Wales. </a:t>
            </a:r>
          </a:p>
          <a:p>
            <a:pPr>
              <a:spcAft>
                <a:spcPts val="600"/>
              </a:spcAft>
            </a:pPr>
            <a:r>
              <a:rPr lang="en-GB" sz="1200" dirty="0">
                <a:latin typeface="Aptos" panose="02110004020202020204"/>
              </a:rPr>
              <a:t>In response to these challenges, the Regional Specialised Services Provider Planning Partnership (RSSPPP) has agreed a focused work programme to deliver urgent and coordinated action, recognising that several specialised services face significant sustainability risks. </a:t>
            </a:r>
          </a:p>
        </p:txBody>
      </p:sp>
      <p:sp>
        <p:nvSpPr>
          <p:cNvPr id="8" name="Slide Number Placeholder 4">
            <a:extLst>
              <a:ext uri="{FF2B5EF4-FFF2-40B4-BE49-F238E27FC236}">
                <a16:creationId xmlns:a16="http://schemas.microsoft.com/office/drawing/2014/main" id="{F6743C0E-5EE0-74C4-89C8-614E98628728}"/>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54</a:t>
            </a:r>
          </a:p>
        </p:txBody>
      </p:sp>
      <p:sp>
        <p:nvSpPr>
          <p:cNvPr id="29" name="Rectangle 28">
            <a:extLst>
              <a:ext uri="{FF2B5EF4-FFF2-40B4-BE49-F238E27FC236}">
                <a16:creationId xmlns:a16="http://schemas.microsoft.com/office/drawing/2014/main" id="{ECB23711-C5AA-C8FF-0884-84ABBF63767C}"/>
              </a:ext>
            </a:extLst>
          </p:cNvPr>
          <p:cNvSpPr/>
          <p:nvPr/>
        </p:nvSpPr>
        <p:spPr>
          <a:xfrm>
            <a:off x="5142973" y="0"/>
            <a:ext cx="4783553" cy="6878095"/>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7" name="Group 16">
            <a:extLst>
              <a:ext uri="{FF2B5EF4-FFF2-40B4-BE49-F238E27FC236}">
                <a16:creationId xmlns:a16="http://schemas.microsoft.com/office/drawing/2014/main" id="{1E09CD38-D4DB-EAC0-B1BB-0233269407DD}"/>
              </a:ext>
            </a:extLst>
          </p:cNvPr>
          <p:cNvGrpSpPr/>
          <p:nvPr/>
        </p:nvGrpSpPr>
        <p:grpSpPr>
          <a:xfrm>
            <a:off x="5213784" y="1352329"/>
            <a:ext cx="3855516" cy="4892823"/>
            <a:chOff x="733102" y="197217"/>
            <a:chExt cx="4289961" cy="5350382"/>
          </a:xfrm>
        </p:grpSpPr>
        <p:sp>
          <p:nvSpPr>
            <p:cNvPr id="18" name="AutoShape 2" descr="Local health board - Wikipedia">
              <a:extLst>
                <a:ext uri="{FF2B5EF4-FFF2-40B4-BE49-F238E27FC236}">
                  <a16:creationId xmlns:a16="http://schemas.microsoft.com/office/drawing/2014/main" id="{8BD56EB4-ACAD-81E3-5C3C-F2422D9597E1}"/>
                </a:ext>
              </a:extLst>
            </p:cNvPr>
            <p:cNvSpPr>
              <a:spLocks noChangeAspect="1" noChangeArrowheads="1"/>
            </p:cNvSpPr>
            <p:nvPr/>
          </p:nvSpPr>
          <p:spPr bwMode="auto">
            <a:xfrm>
              <a:off x="2494721"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9" name="Group 18">
              <a:extLst>
                <a:ext uri="{FF2B5EF4-FFF2-40B4-BE49-F238E27FC236}">
                  <a16:creationId xmlns:a16="http://schemas.microsoft.com/office/drawing/2014/main" id="{8ABDB744-A5DC-1F44-46C0-542BE3E81633}"/>
                </a:ext>
              </a:extLst>
            </p:cNvPr>
            <p:cNvGrpSpPr/>
            <p:nvPr/>
          </p:nvGrpSpPr>
          <p:grpSpPr>
            <a:xfrm>
              <a:off x="733102" y="197217"/>
              <a:ext cx="4289961" cy="5350382"/>
              <a:chOff x="764907" y="795131"/>
              <a:chExt cx="4289961" cy="5350382"/>
            </a:xfrm>
          </p:grpSpPr>
          <p:sp>
            <p:nvSpPr>
              <p:cNvPr id="25" name="Free-form: Shape 24">
                <a:extLst>
                  <a:ext uri="{FF2B5EF4-FFF2-40B4-BE49-F238E27FC236}">
                    <a16:creationId xmlns:a16="http://schemas.microsoft.com/office/drawing/2014/main" id="{17152643-9D37-EBD7-D293-D2D849C8373E}"/>
                  </a:ext>
                </a:extLst>
              </p:cNvPr>
              <p:cNvSpPr/>
              <p:nvPr/>
            </p:nvSpPr>
            <p:spPr>
              <a:xfrm>
                <a:off x="764907" y="933886"/>
                <a:ext cx="4289961" cy="5211627"/>
              </a:xfrm>
              <a:custGeom>
                <a:avLst/>
                <a:gdLst>
                  <a:gd name="csX0" fmla="*/ 4034892 w 4289961"/>
                  <a:gd name="csY0" fmla="*/ 1288515 h 5211627"/>
                  <a:gd name="csX1" fmla="*/ 4098503 w 4289961"/>
                  <a:gd name="csY1" fmla="*/ 1161294 h 5211627"/>
                  <a:gd name="csX2" fmla="*/ 4185967 w 4289961"/>
                  <a:gd name="csY2" fmla="*/ 1097683 h 5211627"/>
                  <a:gd name="csX3" fmla="*/ 4154162 w 4289961"/>
                  <a:gd name="csY3" fmla="*/ 1010219 h 5211627"/>
                  <a:gd name="csX4" fmla="*/ 3987184 w 4289961"/>
                  <a:gd name="csY4" fmla="*/ 970462 h 5211627"/>
                  <a:gd name="csX5" fmla="*/ 3939476 w 4289961"/>
                  <a:gd name="csY5" fmla="*/ 795534 h 5211627"/>
                  <a:gd name="csX6" fmla="*/ 3907671 w 4289961"/>
                  <a:gd name="csY6" fmla="*/ 708069 h 5211627"/>
                  <a:gd name="csX7" fmla="*/ 3931525 w 4289961"/>
                  <a:gd name="csY7" fmla="*/ 652410 h 5211627"/>
                  <a:gd name="csX8" fmla="*/ 3867915 w 4289961"/>
                  <a:gd name="csY8" fmla="*/ 684215 h 5211627"/>
                  <a:gd name="csX9" fmla="*/ 3740694 w 4289961"/>
                  <a:gd name="csY9" fmla="*/ 580849 h 5211627"/>
                  <a:gd name="csX10" fmla="*/ 3859963 w 4289961"/>
                  <a:gd name="csY10" fmla="*/ 509287 h 5211627"/>
                  <a:gd name="csX11" fmla="*/ 3645278 w 4289961"/>
                  <a:gd name="csY11" fmla="*/ 350261 h 5211627"/>
                  <a:gd name="csX12" fmla="*/ 3629376 w 4289961"/>
                  <a:gd name="csY12" fmla="*/ 390017 h 5211627"/>
                  <a:gd name="csX13" fmla="*/ 3215908 w 4289961"/>
                  <a:gd name="csY13" fmla="*/ 95819 h 5211627"/>
                  <a:gd name="csX14" fmla="*/ 3263616 w 4289961"/>
                  <a:gd name="csY14" fmla="*/ 40160 h 5211627"/>
                  <a:gd name="csX15" fmla="*/ 3192054 w 4289961"/>
                  <a:gd name="csY15" fmla="*/ 8355 h 5211627"/>
                  <a:gd name="csX16" fmla="*/ 2897856 w 4289961"/>
                  <a:gd name="csY16" fmla="*/ 199186 h 5211627"/>
                  <a:gd name="csX17" fmla="*/ 2738830 w 4289961"/>
                  <a:gd name="csY17" fmla="*/ 230991 h 5211627"/>
                  <a:gd name="csX18" fmla="*/ 2571852 w 4289961"/>
                  <a:gd name="csY18" fmla="*/ 191235 h 5211627"/>
                  <a:gd name="csX19" fmla="*/ 2349216 w 4289961"/>
                  <a:gd name="csY19" fmla="*/ 111722 h 5211627"/>
                  <a:gd name="csX20" fmla="*/ 2381021 w 4289961"/>
                  <a:gd name="csY20" fmla="*/ 175332 h 5211627"/>
                  <a:gd name="csX21" fmla="*/ 2428729 w 4289961"/>
                  <a:gd name="csY21" fmla="*/ 294602 h 5211627"/>
                  <a:gd name="csX22" fmla="*/ 2381021 w 4289961"/>
                  <a:gd name="csY22" fmla="*/ 262796 h 5211627"/>
                  <a:gd name="csX23" fmla="*/ 2309459 w 4289961"/>
                  <a:gd name="csY23" fmla="*/ 230991 h 5211627"/>
                  <a:gd name="csX24" fmla="*/ 2110676 w 4289961"/>
                  <a:gd name="csY24" fmla="*/ 334358 h 5211627"/>
                  <a:gd name="csX25" fmla="*/ 1991407 w 4289961"/>
                  <a:gd name="csY25" fmla="*/ 390017 h 5211627"/>
                  <a:gd name="csX26" fmla="*/ 1832381 w 4289961"/>
                  <a:gd name="csY26" fmla="*/ 421822 h 5211627"/>
                  <a:gd name="csX27" fmla="*/ 1713111 w 4289961"/>
                  <a:gd name="csY27" fmla="*/ 580849 h 5211627"/>
                  <a:gd name="csX28" fmla="*/ 1633598 w 4289961"/>
                  <a:gd name="csY28" fmla="*/ 739875 h 5211627"/>
                  <a:gd name="csX29" fmla="*/ 1538183 w 4289961"/>
                  <a:gd name="csY29" fmla="*/ 700118 h 5211627"/>
                  <a:gd name="csX30" fmla="*/ 1569988 w 4289961"/>
                  <a:gd name="csY30" fmla="*/ 882998 h 5211627"/>
                  <a:gd name="csX31" fmla="*/ 1371205 w 4289961"/>
                  <a:gd name="csY31" fmla="*/ 1034073 h 5211627"/>
                  <a:gd name="csX32" fmla="*/ 1275790 w 4289961"/>
                  <a:gd name="csY32" fmla="*/ 1145391 h 5211627"/>
                  <a:gd name="csX33" fmla="*/ 1172423 w 4289961"/>
                  <a:gd name="csY33" fmla="*/ 1193099 h 5211627"/>
                  <a:gd name="csX34" fmla="*/ 973640 w 4289961"/>
                  <a:gd name="csY34" fmla="*/ 1391882 h 5211627"/>
                  <a:gd name="csX35" fmla="*/ 949786 w 4289961"/>
                  <a:gd name="csY35" fmla="*/ 1471395 h 5211627"/>
                  <a:gd name="csX36" fmla="*/ 902078 w 4289961"/>
                  <a:gd name="csY36" fmla="*/ 1542956 h 5211627"/>
                  <a:gd name="csX37" fmla="*/ 1005445 w 4289961"/>
                  <a:gd name="csY37" fmla="*/ 1495249 h 5211627"/>
                  <a:gd name="csX38" fmla="*/ 1116763 w 4289961"/>
                  <a:gd name="csY38" fmla="*/ 1495249 h 5211627"/>
                  <a:gd name="csX39" fmla="*/ 1124715 w 4289961"/>
                  <a:gd name="csY39" fmla="*/ 1431638 h 5211627"/>
                  <a:gd name="csX40" fmla="*/ 1267838 w 4289961"/>
                  <a:gd name="csY40" fmla="*/ 1503200 h 5211627"/>
                  <a:gd name="csX41" fmla="*/ 1275790 w 4289961"/>
                  <a:gd name="csY41" fmla="*/ 1582713 h 5211627"/>
                  <a:gd name="csX42" fmla="*/ 1387108 w 4289961"/>
                  <a:gd name="csY42" fmla="*/ 1495249 h 5211627"/>
                  <a:gd name="csX43" fmla="*/ 1315546 w 4289961"/>
                  <a:gd name="csY43" fmla="*/ 1415735 h 5211627"/>
                  <a:gd name="csX44" fmla="*/ 1458670 w 4289961"/>
                  <a:gd name="csY44" fmla="*/ 1304417 h 5211627"/>
                  <a:gd name="csX45" fmla="*/ 1585890 w 4289961"/>
                  <a:gd name="csY45" fmla="*/ 1240807 h 5211627"/>
                  <a:gd name="csX46" fmla="*/ 1736965 w 4289961"/>
                  <a:gd name="csY46" fmla="*/ 1193099 h 5211627"/>
                  <a:gd name="csX47" fmla="*/ 1848283 w 4289961"/>
                  <a:gd name="csY47" fmla="*/ 1224904 h 5211627"/>
                  <a:gd name="csX48" fmla="*/ 1943699 w 4289961"/>
                  <a:gd name="csY48" fmla="*/ 1185148 h 5211627"/>
                  <a:gd name="csX49" fmla="*/ 2007310 w 4289961"/>
                  <a:gd name="csY49" fmla="*/ 1240807 h 5211627"/>
                  <a:gd name="csX50" fmla="*/ 1895991 w 4289961"/>
                  <a:gd name="csY50" fmla="*/ 1264661 h 5211627"/>
                  <a:gd name="csX51" fmla="*/ 1943699 w 4289961"/>
                  <a:gd name="csY51" fmla="*/ 1360076 h 5211627"/>
                  <a:gd name="csX52" fmla="*/ 1895991 w 4289961"/>
                  <a:gd name="csY52" fmla="*/ 1455492 h 5211627"/>
                  <a:gd name="csX53" fmla="*/ 1872137 w 4289961"/>
                  <a:gd name="csY53" fmla="*/ 1471395 h 5211627"/>
                  <a:gd name="csX54" fmla="*/ 1975504 w 4289961"/>
                  <a:gd name="csY54" fmla="*/ 1614518 h 5211627"/>
                  <a:gd name="csX55" fmla="*/ 2062969 w 4289961"/>
                  <a:gd name="csY55" fmla="*/ 1678129 h 5211627"/>
                  <a:gd name="csX56" fmla="*/ 2206092 w 4289961"/>
                  <a:gd name="csY56" fmla="*/ 1614518 h 5211627"/>
                  <a:gd name="csX57" fmla="*/ 2182238 w 4289961"/>
                  <a:gd name="csY57" fmla="*/ 1686080 h 5211627"/>
                  <a:gd name="csX58" fmla="*/ 1959602 w 4289961"/>
                  <a:gd name="csY58" fmla="*/ 1845106 h 5211627"/>
                  <a:gd name="csX59" fmla="*/ 1935748 w 4289961"/>
                  <a:gd name="csY59" fmla="*/ 2027986 h 5211627"/>
                  <a:gd name="csX60" fmla="*/ 2031163 w 4289961"/>
                  <a:gd name="csY60" fmla="*/ 2147255 h 5211627"/>
                  <a:gd name="csX61" fmla="*/ 2221995 w 4289961"/>
                  <a:gd name="csY61" fmla="*/ 2123402 h 5211627"/>
                  <a:gd name="csX62" fmla="*/ 2110676 w 4289961"/>
                  <a:gd name="csY62" fmla="*/ 2234720 h 5211627"/>
                  <a:gd name="csX63" fmla="*/ 2023212 w 4289961"/>
                  <a:gd name="csY63" fmla="*/ 2210866 h 5211627"/>
                  <a:gd name="csX64" fmla="*/ 2023212 w 4289961"/>
                  <a:gd name="csY64" fmla="*/ 2425551 h 5211627"/>
                  <a:gd name="csX65" fmla="*/ 1959602 w 4289961"/>
                  <a:gd name="csY65" fmla="*/ 2560723 h 5211627"/>
                  <a:gd name="csX66" fmla="*/ 1927796 w 4289961"/>
                  <a:gd name="csY66" fmla="*/ 2735652 h 5211627"/>
                  <a:gd name="csX67" fmla="*/ 1776722 w 4289961"/>
                  <a:gd name="csY67" fmla="*/ 2902629 h 5211627"/>
                  <a:gd name="csX68" fmla="*/ 1601793 w 4289961"/>
                  <a:gd name="csY68" fmla="*/ 3021899 h 5211627"/>
                  <a:gd name="csX69" fmla="*/ 1498426 w 4289961"/>
                  <a:gd name="csY69" fmla="*/ 3053704 h 5211627"/>
                  <a:gd name="csX70" fmla="*/ 1315546 w 4289961"/>
                  <a:gd name="csY70" fmla="*/ 3236584 h 5211627"/>
                  <a:gd name="csX71" fmla="*/ 1013396 w 4289961"/>
                  <a:gd name="csY71" fmla="*/ 3252487 h 5211627"/>
                  <a:gd name="csX72" fmla="*/ 1037250 w 4289961"/>
                  <a:gd name="csY72" fmla="*/ 3379708 h 5211627"/>
                  <a:gd name="csX73" fmla="*/ 933883 w 4289961"/>
                  <a:gd name="csY73" fmla="*/ 3332000 h 5211627"/>
                  <a:gd name="csX74" fmla="*/ 846419 w 4289961"/>
                  <a:gd name="csY74" fmla="*/ 3451269 h 5211627"/>
                  <a:gd name="csX75" fmla="*/ 790760 w 4289961"/>
                  <a:gd name="csY75" fmla="*/ 3530782 h 5211627"/>
                  <a:gd name="csX76" fmla="*/ 751003 w 4289961"/>
                  <a:gd name="csY76" fmla="*/ 3562588 h 5211627"/>
                  <a:gd name="csX77" fmla="*/ 655588 w 4289961"/>
                  <a:gd name="csY77" fmla="*/ 3514880 h 5211627"/>
                  <a:gd name="csX78" fmla="*/ 607880 w 4289961"/>
                  <a:gd name="csY78" fmla="*/ 3594393 h 5211627"/>
                  <a:gd name="csX79" fmla="*/ 456805 w 4289961"/>
                  <a:gd name="csY79" fmla="*/ 3506929 h 5211627"/>
                  <a:gd name="csX80" fmla="*/ 385243 w 4289961"/>
                  <a:gd name="csY80" fmla="*/ 3562588 h 5211627"/>
                  <a:gd name="csX81" fmla="*/ 393195 w 4289961"/>
                  <a:gd name="csY81" fmla="*/ 3673906 h 5211627"/>
                  <a:gd name="csX82" fmla="*/ 242120 w 4289961"/>
                  <a:gd name="csY82" fmla="*/ 3737516 h 5211627"/>
                  <a:gd name="csX83" fmla="*/ 162607 w 4289961"/>
                  <a:gd name="csY83" fmla="*/ 3809078 h 5211627"/>
                  <a:gd name="csX84" fmla="*/ 27435 w 4289961"/>
                  <a:gd name="csY84" fmla="*/ 3840883 h 5211627"/>
                  <a:gd name="csX85" fmla="*/ 11532 w 4289961"/>
                  <a:gd name="csY85" fmla="*/ 3984007 h 5211627"/>
                  <a:gd name="csX86" fmla="*/ 162607 w 4289961"/>
                  <a:gd name="csY86" fmla="*/ 3928348 h 5211627"/>
                  <a:gd name="csX87" fmla="*/ 289828 w 4289961"/>
                  <a:gd name="csY87" fmla="*/ 3960153 h 5211627"/>
                  <a:gd name="csX88" fmla="*/ 361390 w 4289961"/>
                  <a:gd name="csY88" fmla="*/ 4031715 h 5211627"/>
                  <a:gd name="csX89" fmla="*/ 329584 w 4289961"/>
                  <a:gd name="csY89" fmla="*/ 4174838 h 5211627"/>
                  <a:gd name="csX90" fmla="*/ 250071 w 4289961"/>
                  <a:gd name="csY90" fmla="*/ 4206643 h 5211627"/>
                  <a:gd name="csX91" fmla="*/ 162607 w 4289961"/>
                  <a:gd name="csY91" fmla="*/ 4262302 h 5211627"/>
                  <a:gd name="csX92" fmla="*/ 226217 w 4289961"/>
                  <a:gd name="csY92" fmla="*/ 4429280 h 5211627"/>
                  <a:gd name="csX93" fmla="*/ 289828 w 4289961"/>
                  <a:gd name="csY93" fmla="*/ 4317962 h 5211627"/>
                  <a:gd name="csX94" fmla="*/ 409097 w 4289961"/>
                  <a:gd name="csY94" fmla="*/ 4349767 h 5211627"/>
                  <a:gd name="csX95" fmla="*/ 576075 w 4289961"/>
                  <a:gd name="csY95" fmla="*/ 4373621 h 5211627"/>
                  <a:gd name="csX96" fmla="*/ 695344 w 4289961"/>
                  <a:gd name="csY96" fmla="*/ 4262302 h 5211627"/>
                  <a:gd name="csX97" fmla="*/ 719198 w 4289961"/>
                  <a:gd name="csY97" fmla="*/ 4206643 h 5211627"/>
                  <a:gd name="csX98" fmla="*/ 751003 w 4289961"/>
                  <a:gd name="csY98" fmla="*/ 4325913 h 5211627"/>
                  <a:gd name="csX99" fmla="*/ 615831 w 4289961"/>
                  <a:gd name="csY99" fmla="*/ 4381572 h 5211627"/>
                  <a:gd name="csX100" fmla="*/ 615831 w 4289961"/>
                  <a:gd name="csY100" fmla="*/ 4445182 h 5211627"/>
                  <a:gd name="csX101" fmla="*/ 504513 w 4289961"/>
                  <a:gd name="csY101" fmla="*/ 4413377 h 5211627"/>
                  <a:gd name="csX102" fmla="*/ 409097 w 4289961"/>
                  <a:gd name="csY102" fmla="*/ 4397475 h 5211627"/>
                  <a:gd name="csX103" fmla="*/ 393195 w 4289961"/>
                  <a:gd name="csY103" fmla="*/ 4445182 h 5211627"/>
                  <a:gd name="csX104" fmla="*/ 409097 w 4289961"/>
                  <a:gd name="csY104" fmla="*/ 4500842 h 5211627"/>
                  <a:gd name="csX105" fmla="*/ 456805 w 4289961"/>
                  <a:gd name="csY105" fmla="*/ 4572403 h 5211627"/>
                  <a:gd name="csX106" fmla="*/ 687393 w 4289961"/>
                  <a:gd name="csY106" fmla="*/ 4604209 h 5211627"/>
                  <a:gd name="csX107" fmla="*/ 751003 w 4289961"/>
                  <a:gd name="csY107" fmla="*/ 4508793 h 5211627"/>
                  <a:gd name="csX108" fmla="*/ 941835 w 4289961"/>
                  <a:gd name="csY108" fmla="*/ 4548549 h 5211627"/>
                  <a:gd name="csX109" fmla="*/ 1029299 w 4289961"/>
                  <a:gd name="csY109" fmla="*/ 4421329 h 5211627"/>
                  <a:gd name="csX110" fmla="*/ 1053153 w 4289961"/>
                  <a:gd name="csY110" fmla="*/ 4270254 h 5211627"/>
                  <a:gd name="csX111" fmla="*/ 1228082 w 4289961"/>
                  <a:gd name="csY111" fmla="*/ 4286156 h 5211627"/>
                  <a:gd name="csX112" fmla="*/ 1434816 w 4289961"/>
                  <a:gd name="csY112" fmla="*/ 4286156 h 5211627"/>
                  <a:gd name="csX113" fmla="*/ 1387108 w 4289961"/>
                  <a:gd name="csY113" fmla="*/ 4143033 h 5211627"/>
                  <a:gd name="csX114" fmla="*/ 1466621 w 4289961"/>
                  <a:gd name="csY114" fmla="*/ 4222546 h 5211627"/>
                  <a:gd name="csX115" fmla="*/ 1562036 w 4289961"/>
                  <a:gd name="csY115" fmla="*/ 4127130 h 5211627"/>
                  <a:gd name="csX116" fmla="*/ 1538183 w 4289961"/>
                  <a:gd name="csY116" fmla="*/ 4238449 h 5211627"/>
                  <a:gd name="csX117" fmla="*/ 1593842 w 4289961"/>
                  <a:gd name="csY117" fmla="*/ 4294108 h 5211627"/>
                  <a:gd name="csX118" fmla="*/ 1498426 w 4289961"/>
                  <a:gd name="csY118" fmla="*/ 4317962 h 5211627"/>
                  <a:gd name="csX119" fmla="*/ 1641550 w 4289961"/>
                  <a:gd name="csY119" fmla="*/ 4453134 h 5211627"/>
                  <a:gd name="csX120" fmla="*/ 1744916 w 4289961"/>
                  <a:gd name="csY120" fmla="*/ 4405426 h 5211627"/>
                  <a:gd name="csX121" fmla="*/ 1880089 w 4289961"/>
                  <a:gd name="csY121" fmla="*/ 4461085 h 5211627"/>
                  <a:gd name="csX122" fmla="*/ 2007310 w 4289961"/>
                  <a:gd name="csY122" fmla="*/ 4476988 h 5211627"/>
                  <a:gd name="csX123" fmla="*/ 1832381 w 4289961"/>
                  <a:gd name="csY123" fmla="*/ 4588306 h 5211627"/>
                  <a:gd name="csX124" fmla="*/ 1721063 w 4289961"/>
                  <a:gd name="csY124" fmla="*/ 4532647 h 5211627"/>
                  <a:gd name="csX125" fmla="*/ 1625647 w 4289961"/>
                  <a:gd name="csY125" fmla="*/ 4620111 h 5211627"/>
                  <a:gd name="csX126" fmla="*/ 1713111 w 4289961"/>
                  <a:gd name="csY126" fmla="*/ 4755283 h 5211627"/>
                  <a:gd name="csX127" fmla="*/ 1895991 w 4289961"/>
                  <a:gd name="csY127" fmla="*/ 4755283 h 5211627"/>
                  <a:gd name="csX128" fmla="*/ 1903943 w 4289961"/>
                  <a:gd name="csY128" fmla="*/ 4699624 h 5211627"/>
                  <a:gd name="csX129" fmla="*/ 2015261 w 4289961"/>
                  <a:gd name="csY129" fmla="*/ 4747332 h 5211627"/>
                  <a:gd name="csX130" fmla="*/ 2182238 w 4289961"/>
                  <a:gd name="csY130" fmla="*/ 4739381 h 5211627"/>
                  <a:gd name="csX131" fmla="*/ 2158384 w 4289961"/>
                  <a:gd name="csY131" fmla="*/ 4620111 h 5211627"/>
                  <a:gd name="csX132" fmla="*/ 2333313 w 4289961"/>
                  <a:gd name="csY132" fmla="*/ 4596257 h 5211627"/>
                  <a:gd name="csX133" fmla="*/ 2436680 w 4289961"/>
                  <a:gd name="csY133" fmla="*/ 4636014 h 5211627"/>
                  <a:gd name="csX134" fmla="*/ 2516193 w 4289961"/>
                  <a:gd name="csY134" fmla="*/ 4763235 h 5211627"/>
                  <a:gd name="csX135" fmla="*/ 2555950 w 4289961"/>
                  <a:gd name="csY135" fmla="*/ 4922261 h 5211627"/>
                  <a:gd name="csX136" fmla="*/ 2667268 w 4289961"/>
                  <a:gd name="csY136" fmla="*/ 4977920 h 5211627"/>
                  <a:gd name="csX137" fmla="*/ 2754732 w 4289961"/>
                  <a:gd name="csY137" fmla="*/ 4985871 h 5211627"/>
                  <a:gd name="csX138" fmla="*/ 2834245 w 4289961"/>
                  <a:gd name="csY138" fmla="*/ 5144897 h 5211627"/>
                  <a:gd name="csX139" fmla="*/ 3088687 w 4289961"/>
                  <a:gd name="csY139" fmla="*/ 5208508 h 5211627"/>
                  <a:gd name="csX140" fmla="*/ 3279518 w 4289961"/>
                  <a:gd name="csY140" fmla="*/ 5192605 h 5211627"/>
                  <a:gd name="csX141" fmla="*/ 3486252 w 4289961"/>
                  <a:gd name="csY141" fmla="*/ 5113092 h 5211627"/>
                  <a:gd name="csX142" fmla="*/ 3494203 w 4289961"/>
                  <a:gd name="csY142" fmla="*/ 5009725 h 5211627"/>
                  <a:gd name="csX143" fmla="*/ 3589619 w 4289961"/>
                  <a:gd name="csY143" fmla="*/ 4890455 h 5211627"/>
                  <a:gd name="csX144" fmla="*/ 3764548 w 4289961"/>
                  <a:gd name="csY144" fmla="*/ 4810942 h 5211627"/>
                  <a:gd name="csX145" fmla="*/ 3772499 w 4289961"/>
                  <a:gd name="csY145" fmla="*/ 4707575 h 5211627"/>
                  <a:gd name="csX146" fmla="*/ 3836110 w 4289961"/>
                  <a:gd name="csY146" fmla="*/ 4810942 h 5211627"/>
                  <a:gd name="csX147" fmla="*/ 4011038 w 4289961"/>
                  <a:gd name="csY147" fmla="*/ 4707575 h 5211627"/>
                  <a:gd name="csX148" fmla="*/ 4281383 w 4289961"/>
                  <a:gd name="csY148" fmla="*/ 4628062 h 5211627"/>
                  <a:gd name="csX149" fmla="*/ 4225723 w 4289961"/>
                  <a:gd name="csY149" fmla="*/ 4469036 h 5211627"/>
                  <a:gd name="csX150" fmla="*/ 4257529 w 4289961"/>
                  <a:gd name="csY150" fmla="*/ 4294108 h 5211627"/>
                  <a:gd name="csX151" fmla="*/ 4233675 w 4289961"/>
                  <a:gd name="csY151" fmla="*/ 4150984 h 5211627"/>
                  <a:gd name="csX152" fmla="*/ 4273431 w 4289961"/>
                  <a:gd name="csY152" fmla="*/ 4015812 h 5211627"/>
                  <a:gd name="csX153" fmla="*/ 4106454 w 4289961"/>
                  <a:gd name="csY153" fmla="*/ 3991958 h 5211627"/>
                  <a:gd name="csX154" fmla="*/ 3939476 w 4289961"/>
                  <a:gd name="csY154" fmla="*/ 3777273 h 5211627"/>
                  <a:gd name="csX155" fmla="*/ 3788402 w 4289961"/>
                  <a:gd name="csY155" fmla="*/ 3856786 h 5211627"/>
                  <a:gd name="csX156" fmla="*/ 3692986 w 4289961"/>
                  <a:gd name="csY156" fmla="*/ 3721614 h 5211627"/>
                  <a:gd name="csX157" fmla="*/ 3573716 w 4289961"/>
                  <a:gd name="csY157" fmla="*/ 3522831 h 5211627"/>
                  <a:gd name="csX158" fmla="*/ 3541911 w 4289961"/>
                  <a:gd name="csY158" fmla="*/ 3284292 h 5211627"/>
                  <a:gd name="csX159" fmla="*/ 3494203 w 4289961"/>
                  <a:gd name="csY159" fmla="*/ 3220682 h 5211627"/>
                  <a:gd name="csX160" fmla="*/ 3589619 w 4289961"/>
                  <a:gd name="csY160" fmla="*/ 3133217 h 5211627"/>
                  <a:gd name="csX161" fmla="*/ 3597570 w 4289961"/>
                  <a:gd name="csY161" fmla="*/ 3013948 h 5211627"/>
                  <a:gd name="csX162" fmla="*/ 3685035 w 4289961"/>
                  <a:gd name="csY162" fmla="*/ 2934435 h 5211627"/>
                  <a:gd name="csX163" fmla="*/ 3788402 w 4289961"/>
                  <a:gd name="csY163" fmla="*/ 2894678 h 5211627"/>
                  <a:gd name="csX164" fmla="*/ 3700937 w 4289961"/>
                  <a:gd name="csY164" fmla="*/ 2791311 h 5211627"/>
                  <a:gd name="csX165" fmla="*/ 3788402 w 4289961"/>
                  <a:gd name="csY165" fmla="*/ 2695895 h 5211627"/>
                  <a:gd name="csX166" fmla="*/ 3605522 w 4289961"/>
                  <a:gd name="csY166" fmla="*/ 2648188 h 5211627"/>
                  <a:gd name="csX167" fmla="*/ 3446496 w 4289961"/>
                  <a:gd name="csY167" fmla="*/ 2528918 h 5211627"/>
                  <a:gd name="csX168" fmla="*/ 3462398 w 4289961"/>
                  <a:gd name="csY168" fmla="*/ 2346038 h 5211627"/>
                  <a:gd name="csX169" fmla="*/ 3589619 w 4289961"/>
                  <a:gd name="csY169" fmla="*/ 2298330 h 5211627"/>
                  <a:gd name="csX170" fmla="*/ 3700937 w 4289961"/>
                  <a:gd name="csY170" fmla="*/ 2202915 h 5211627"/>
                  <a:gd name="csX171" fmla="*/ 3669132 w 4289961"/>
                  <a:gd name="csY171" fmla="*/ 2075694 h 5211627"/>
                  <a:gd name="csX172" fmla="*/ 3533960 w 4289961"/>
                  <a:gd name="csY172" fmla="*/ 2194963 h 5211627"/>
                  <a:gd name="csX173" fmla="*/ 3502155 w 4289961"/>
                  <a:gd name="csY173" fmla="*/ 2083645 h 5211627"/>
                  <a:gd name="csX174" fmla="*/ 3581668 w 4289961"/>
                  <a:gd name="csY174" fmla="*/ 1988229 h 5211627"/>
                  <a:gd name="csX175" fmla="*/ 3661181 w 4289961"/>
                  <a:gd name="csY175" fmla="*/ 1741739 h 5211627"/>
                  <a:gd name="csX176" fmla="*/ 3780450 w 4289961"/>
                  <a:gd name="csY176" fmla="*/ 1694031 h 5211627"/>
                  <a:gd name="csX177" fmla="*/ 3621424 w 4289961"/>
                  <a:gd name="csY177" fmla="*/ 1582713 h 5211627"/>
                  <a:gd name="csX178" fmla="*/ 3454447 w 4289961"/>
                  <a:gd name="csY178" fmla="*/ 1519102 h 5211627"/>
                  <a:gd name="csX179" fmla="*/ 3510106 w 4289961"/>
                  <a:gd name="csY179" fmla="*/ 1360076 h 5211627"/>
                  <a:gd name="csX180" fmla="*/ 3502155 w 4289961"/>
                  <a:gd name="csY180" fmla="*/ 1272612 h 5211627"/>
                  <a:gd name="csX181" fmla="*/ 3581668 w 4289961"/>
                  <a:gd name="csY181" fmla="*/ 1153342 h 5211627"/>
                  <a:gd name="csX182" fmla="*/ 3685035 w 4289961"/>
                  <a:gd name="csY182" fmla="*/ 1169245 h 5211627"/>
                  <a:gd name="csX183" fmla="*/ 3740694 w 4289961"/>
                  <a:gd name="csY183" fmla="*/ 1065878 h 5211627"/>
                  <a:gd name="csX184" fmla="*/ 3820207 w 4289961"/>
                  <a:gd name="csY184" fmla="*/ 1161294 h 5211627"/>
                  <a:gd name="csX185" fmla="*/ 3931525 w 4289961"/>
                  <a:gd name="csY185" fmla="*/ 1113586 h 5211627"/>
                  <a:gd name="csX186" fmla="*/ 4034892 w 4289961"/>
                  <a:gd name="csY186" fmla="*/ 1288515 h 5211627"/>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 ang="0">
                    <a:pos x="csX37" y="csY37"/>
                  </a:cxn>
                  <a:cxn ang="0">
                    <a:pos x="csX38" y="csY38"/>
                  </a:cxn>
                  <a:cxn ang="0">
                    <a:pos x="csX39" y="csY39"/>
                  </a:cxn>
                  <a:cxn ang="0">
                    <a:pos x="csX40" y="csY40"/>
                  </a:cxn>
                  <a:cxn ang="0">
                    <a:pos x="csX41" y="csY41"/>
                  </a:cxn>
                  <a:cxn ang="0">
                    <a:pos x="csX42" y="csY42"/>
                  </a:cxn>
                  <a:cxn ang="0">
                    <a:pos x="csX43" y="csY43"/>
                  </a:cxn>
                  <a:cxn ang="0">
                    <a:pos x="csX44" y="csY44"/>
                  </a:cxn>
                  <a:cxn ang="0">
                    <a:pos x="csX45" y="csY45"/>
                  </a:cxn>
                  <a:cxn ang="0">
                    <a:pos x="csX46" y="csY46"/>
                  </a:cxn>
                  <a:cxn ang="0">
                    <a:pos x="csX47" y="csY47"/>
                  </a:cxn>
                  <a:cxn ang="0">
                    <a:pos x="csX48" y="csY48"/>
                  </a:cxn>
                  <a:cxn ang="0">
                    <a:pos x="csX49" y="csY49"/>
                  </a:cxn>
                  <a:cxn ang="0">
                    <a:pos x="csX50" y="csY50"/>
                  </a:cxn>
                  <a:cxn ang="0">
                    <a:pos x="csX51" y="csY51"/>
                  </a:cxn>
                  <a:cxn ang="0">
                    <a:pos x="csX52" y="csY52"/>
                  </a:cxn>
                  <a:cxn ang="0">
                    <a:pos x="csX53" y="csY53"/>
                  </a:cxn>
                  <a:cxn ang="0">
                    <a:pos x="csX54" y="csY54"/>
                  </a:cxn>
                  <a:cxn ang="0">
                    <a:pos x="csX55" y="csY55"/>
                  </a:cxn>
                  <a:cxn ang="0">
                    <a:pos x="csX56" y="csY56"/>
                  </a:cxn>
                  <a:cxn ang="0">
                    <a:pos x="csX57" y="csY57"/>
                  </a:cxn>
                  <a:cxn ang="0">
                    <a:pos x="csX58" y="csY58"/>
                  </a:cxn>
                  <a:cxn ang="0">
                    <a:pos x="csX59" y="csY59"/>
                  </a:cxn>
                  <a:cxn ang="0">
                    <a:pos x="csX60" y="csY60"/>
                  </a:cxn>
                  <a:cxn ang="0">
                    <a:pos x="csX61" y="csY61"/>
                  </a:cxn>
                  <a:cxn ang="0">
                    <a:pos x="csX62" y="csY62"/>
                  </a:cxn>
                  <a:cxn ang="0">
                    <a:pos x="csX63" y="csY63"/>
                  </a:cxn>
                  <a:cxn ang="0">
                    <a:pos x="csX64" y="csY64"/>
                  </a:cxn>
                  <a:cxn ang="0">
                    <a:pos x="csX65" y="csY65"/>
                  </a:cxn>
                  <a:cxn ang="0">
                    <a:pos x="csX66" y="csY66"/>
                  </a:cxn>
                  <a:cxn ang="0">
                    <a:pos x="csX67" y="csY67"/>
                  </a:cxn>
                  <a:cxn ang="0">
                    <a:pos x="csX68" y="csY68"/>
                  </a:cxn>
                  <a:cxn ang="0">
                    <a:pos x="csX69" y="csY69"/>
                  </a:cxn>
                  <a:cxn ang="0">
                    <a:pos x="csX70" y="csY70"/>
                  </a:cxn>
                  <a:cxn ang="0">
                    <a:pos x="csX71" y="csY71"/>
                  </a:cxn>
                  <a:cxn ang="0">
                    <a:pos x="csX72" y="csY72"/>
                  </a:cxn>
                  <a:cxn ang="0">
                    <a:pos x="csX73" y="csY73"/>
                  </a:cxn>
                  <a:cxn ang="0">
                    <a:pos x="csX74" y="csY74"/>
                  </a:cxn>
                  <a:cxn ang="0">
                    <a:pos x="csX75" y="csY75"/>
                  </a:cxn>
                  <a:cxn ang="0">
                    <a:pos x="csX76" y="csY76"/>
                  </a:cxn>
                  <a:cxn ang="0">
                    <a:pos x="csX77" y="csY77"/>
                  </a:cxn>
                  <a:cxn ang="0">
                    <a:pos x="csX78" y="csY78"/>
                  </a:cxn>
                  <a:cxn ang="0">
                    <a:pos x="csX79" y="csY79"/>
                  </a:cxn>
                  <a:cxn ang="0">
                    <a:pos x="csX80" y="csY80"/>
                  </a:cxn>
                  <a:cxn ang="0">
                    <a:pos x="csX81" y="csY81"/>
                  </a:cxn>
                  <a:cxn ang="0">
                    <a:pos x="csX82" y="csY82"/>
                  </a:cxn>
                  <a:cxn ang="0">
                    <a:pos x="csX83" y="csY83"/>
                  </a:cxn>
                  <a:cxn ang="0">
                    <a:pos x="csX84" y="csY84"/>
                  </a:cxn>
                  <a:cxn ang="0">
                    <a:pos x="csX85" y="csY85"/>
                  </a:cxn>
                  <a:cxn ang="0">
                    <a:pos x="csX86" y="csY86"/>
                  </a:cxn>
                  <a:cxn ang="0">
                    <a:pos x="csX87" y="csY87"/>
                  </a:cxn>
                  <a:cxn ang="0">
                    <a:pos x="csX88" y="csY88"/>
                  </a:cxn>
                  <a:cxn ang="0">
                    <a:pos x="csX89" y="csY89"/>
                  </a:cxn>
                  <a:cxn ang="0">
                    <a:pos x="csX90" y="csY90"/>
                  </a:cxn>
                  <a:cxn ang="0">
                    <a:pos x="csX91" y="csY91"/>
                  </a:cxn>
                  <a:cxn ang="0">
                    <a:pos x="csX92" y="csY92"/>
                  </a:cxn>
                  <a:cxn ang="0">
                    <a:pos x="csX93" y="csY93"/>
                  </a:cxn>
                  <a:cxn ang="0">
                    <a:pos x="csX94" y="csY94"/>
                  </a:cxn>
                  <a:cxn ang="0">
                    <a:pos x="csX95" y="csY95"/>
                  </a:cxn>
                  <a:cxn ang="0">
                    <a:pos x="csX96" y="csY96"/>
                  </a:cxn>
                  <a:cxn ang="0">
                    <a:pos x="csX97" y="csY97"/>
                  </a:cxn>
                  <a:cxn ang="0">
                    <a:pos x="csX98" y="csY98"/>
                  </a:cxn>
                  <a:cxn ang="0">
                    <a:pos x="csX99" y="csY99"/>
                  </a:cxn>
                  <a:cxn ang="0">
                    <a:pos x="csX100" y="csY100"/>
                  </a:cxn>
                  <a:cxn ang="0">
                    <a:pos x="csX101" y="csY101"/>
                  </a:cxn>
                  <a:cxn ang="0">
                    <a:pos x="csX102" y="csY102"/>
                  </a:cxn>
                  <a:cxn ang="0">
                    <a:pos x="csX103" y="csY103"/>
                  </a:cxn>
                  <a:cxn ang="0">
                    <a:pos x="csX104" y="csY104"/>
                  </a:cxn>
                  <a:cxn ang="0">
                    <a:pos x="csX105" y="csY105"/>
                  </a:cxn>
                  <a:cxn ang="0">
                    <a:pos x="csX106" y="csY106"/>
                  </a:cxn>
                  <a:cxn ang="0">
                    <a:pos x="csX107" y="csY107"/>
                  </a:cxn>
                  <a:cxn ang="0">
                    <a:pos x="csX108" y="csY108"/>
                  </a:cxn>
                  <a:cxn ang="0">
                    <a:pos x="csX109" y="csY109"/>
                  </a:cxn>
                  <a:cxn ang="0">
                    <a:pos x="csX110" y="csY110"/>
                  </a:cxn>
                  <a:cxn ang="0">
                    <a:pos x="csX111" y="csY111"/>
                  </a:cxn>
                  <a:cxn ang="0">
                    <a:pos x="csX112" y="csY112"/>
                  </a:cxn>
                  <a:cxn ang="0">
                    <a:pos x="csX113" y="csY113"/>
                  </a:cxn>
                  <a:cxn ang="0">
                    <a:pos x="csX114" y="csY114"/>
                  </a:cxn>
                  <a:cxn ang="0">
                    <a:pos x="csX115" y="csY115"/>
                  </a:cxn>
                  <a:cxn ang="0">
                    <a:pos x="csX116" y="csY116"/>
                  </a:cxn>
                  <a:cxn ang="0">
                    <a:pos x="csX117" y="csY117"/>
                  </a:cxn>
                  <a:cxn ang="0">
                    <a:pos x="csX118" y="csY118"/>
                  </a:cxn>
                  <a:cxn ang="0">
                    <a:pos x="csX119" y="csY119"/>
                  </a:cxn>
                  <a:cxn ang="0">
                    <a:pos x="csX120" y="csY120"/>
                  </a:cxn>
                  <a:cxn ang="0">
                    <a:pos x="csX121" y="csY121"/>
                  </a:cxn>
                  <a:cxn ang="0">
                    <a:pos x="csX122" y="csY122"/>
                  </a:cxn>
                  <a:cxn ang="0">
                    <a:pos x="csX123" y="csY123"/>
                  </a:cxn>
                  <a:cxn ang="0">
                    <a:pos x="csX124" y="csY124"/>
                  </a:cxn>
                  <a:cxn ang="0">
                    <a:pos x="csX125" y="csY125"/>
                  </a:cxn>
                  <a:cxn ang="0">
                    <a:pos x="csX126" y="csY126"/>
                  </a:cxn>
                  <a:cxn ang="0">
                    <a:pos x="csX127" y="csY127"/>
                  </a:cxn>
                  <a:cxn ang="0">
                    <a:pos x="csX128" y="csY128"/>
                  </a:cxn>
                  <a:cxn ang="0">
                    <a:pos x="csX129" y="csY129"/>
                  </a:cxn>
                  <a:cxn ang="0">
                    <a:pos x="csX130" y="csY130"/>
                  </a:cxn>
                  <a:cxn ang="0">
                    <a:pos x="csX131" y="csY131"/>
                  </a:cxn>
                  <a:cxn ang="0">
                    <a:pos x="csX132" y="csY132"/>
                  </a:cxn>
                  <a:cxn ang="0">
                    <a:pos x="csX133" y="csY133"/>
                  </a:cxn>
                  <a:cxn ang="0">
                    <a:pos x="csX134" y="csY134"/>
                  </a:cxn>
                  <a:cxn ang="0">
                    <a:pos x="csX135" y="csY135"/>
                  </a:cxn>
                  <a:cxn ang="0">
                    <a:pos x="csX136" y="csY136"/>
                  </a:cxn>
                  <a:cxn ang="0">
                    <a:pos x="csX137" y="csY137"/>
                  </a:cxn>
                  <a:cxn ang="0">
                    <a:pos x="csX138" y="csY138"/>
                  </a:cxn>
                  <a:cxn ang="0">
                    <a:pos x="csX139" y="csY139"/>
                  </a:cxn>
                  <a:cxn ang="0">
                    <a:pos x="csX140" y="csY140"/>
                  </a:cxn>
                  <a:cxn ang="0">
                    <a:pos x="csX141" y="csY141"/>
                  </a:cxn>
                  <a:cxn ang="0">
                    <a:pos x="csX142" y="csY142"/>
                  </a:cxn>
                  <a:cxn ang="0">
                    <a:pos x="csX143" y="csY143"/>
                  </a:cxn>
                  <a:cxn ang="0">
                    <a:pos x="csX144" y="csY144"/>
                  </a:cxn>
                  <a:cxn ang="0">
                    <a:pos x="csX145" y="csY145"/>
                  </a:cxn>
                  <a:cxn ang="0">
                    <a:pos x="csX146" y="csY146"/>
                  </a:cxn>
                  <a:cxn ang="0">
                    <a:pos x="csX147" y="csY147"/>
                  </a:cxn>
                  <a:cxn ang="0">
                    <a:pos x="csX148" y="csY148"/>
                  </a:cxn>
                  <a:cxn ang="0">
                    <a:pos x="csX149" y="csY149"/>
                  </a:cxn>
                  <a:cxn ang="0">
                    <a:pos x="csX150" y="csY150"/>
                  </a:cxn>
                  <a:cxn ang="0">
                    <a:pos x="csX151" y="csY151"/>
                  </a:cxn>
                  <a:cxn ang="0">
                    <a:pos x="csX152" y="csY152"/>
                  </a:cxn>
                  <a:cxn ang="0">
                    <a:pos x="csX153" y="csY153"/>
                  </a:cxn>
                  <a:cxn ang="0">
                    <a:pos x="csX154" y="csY154"/>
                  </a:cxn>
                  <a:cxn ang="0">
                    <a:pos x="csX155" y="csY155"/>
                  </a:cxn>
                  <a:cxn ang="0">
                    <a:pos x="csX156" y="csY156"/>
                  </a:cxn>
                  <a:cxn ang="0">
                    <a:pos x="csX157" y="csY157"/>
                  </a:cxn>
                  <a:cxn ang="0">
                    <a:pos x="csX158" y="csY158"/>
                  </a:cxn>
                  <a:cxn ang="0">
                    <a:pos x="csX159" y="csY159"/>
                  </a:cxn>
                  <a:cxn ang="0">
                    <a:pos x="csX160" y="csY160"/>
                  </a:cxn>
                  <a:cxn ang="0">
                    <a:pos x="csX161" y="csY161"/>
                  </a:cxn>
                  <a:cxn ang="0">
                    <a:pos x="csX162" y="csY162"/>
                  </a:cxn>
                  <a:cxn ang="0">
                    <a:pos x="csX163" y="csY163"/>
                  </a:cxn>
                  <a:cxn ang="0">
                    <a:pos x="csX164" y="csY164"/>
                  </a:cxn>
                  <a:cxn ang="0">
                    <a:pos x="csX165" y="csY165"/>
                  </a:cxn>
                  <a:cxn ang="0">
                    <a:pos x="csX166" y="csY166"/>
                  </a:cxn>
                  <a:cxn ang="0">
                    <a:pos x="csX167" y="csY167"/>
                  </a:cxn>
                  <a:cxn ang="0">
                    <a:pos x="csX168" y="csY168"/>
                  </a:cxn>
                  <a:cxn ang="0">
                    <a:pos x="csX169" y="csY169"/>
                  </a:cxn>
                  <a:cxn ang="0">
                    <a:pos x="csX170" y="csY170"/>
                  </a:cxn>
                  <a:cxn ang="0">
                    <a:pos x="csX171" y="csY171"/>
                  </a:cxn>
                  <a:cxn ang="0">
                    <a:pos x="csX172" y="csY172"/>
                  </a:cxn>
                  <a:cxn ang="0">
                    <a:pos x="csX173" y="csY173"/>
                  </a:cxn>
                  <a:cxn ang="0">
                    <a:pos x="csX174" y="csY174"/>
                  </a:cxn>
                  <a:cxn ang="0">
                    <a:pos x="csX175" y="csY175"/>
                  </a:cxn>
                  <a:cxn ang="0">
                    <a:pos x="csX176" y="csY176"/>
                  </a:cxn>
                  <a:cxn ang="0">
                    <a:pos x="csX177" y="csY177"/>
                  </a:cxn>
                  <a:cxn ang="0">
                    <a:pos x="csX178" y="csY178"/>
                  </a:cxn>
                  <a:cxn ang="0">
                    <a:pos x="csX179" y="csY179"/>
                  </a:cxn>
                  <a:cxn ang="0">
                    <a:pos x="csX180" y="csY180"/>
                  </a:cxn>
                  <a:cxn ang="0">
                    <a:pos x="csX181" y="csY181"/>
                  </a:cxn>
                  <a:cxn ang="0">
                    <a:pos x="csX182" y="csY182"/>
                  </a:cxn>
                  <a:cxn ang="0">
                    <a:pos x="csX183" y="csY183"/>
                  </a:cxn>
                  <a:cxn ang="0">
                    <a:pos x="csX184" y="csY184"/>
                  </a:cxn>
                  <a:cxn ang="0">
                    <a:pos x="csX185" y="csY185"/>
                  </a:cxn>
                  <a:cxn ang="0">
                    <a:pos x="csX186" y="csY186"/>
                  </a:cxn>
                </a:cxnLst>
                <a:rect l="l" t="t" r="r" b="b"/>
                <a:pathLst>
                  <a:path w="4289961" h="5211627">
                    <a:moveTo>
                      <a:pt x="4034892" y="1288515"/>
                    </a:moveTo>
                    <a:cubicBezTo>
                      <a:pt x="4062722" y="1296466"/>
                      <a:pt x="4073324" y="1193099"/>
                      <a:pt x="4098503" y="1161294"/>
                    </a:cubicBezTo>
                    <a:cubicBezTo>
                      <a:pt x="4123682" y="1129489"/>
                      <a:pt x="4176691" y="1122862"/>
                      <a:pt x="4185967" y="1097683"/>
                    </a:cubicBezTo>
                    <a:cubicBezTo>
                      <a:pt x="4195243" y="1072504"/>
                      <a:pt x="4187293" y="1031422"/>
                      <a:pt x="4154162" y="1010219"/>
                    </a:cubicBezTo>
                    <a:cubicBezTo>
                      <a:pt x="4121032" y="989015"/>
                      <a:pt x="4022965" y="1006243"/>
                      <a:pt x="3987184" y="970462"/>
                    </a:cubicBezTo>
                    <a:cubicBezTo>
                      <a:pt x="3951403" y="934681"/>
                      <a:pt x="3939476" y="795534"/>
                      <a:pt x="3939476" y="795534"/>
                    </a:cubicBezTo>
                    <a:cubicBezTo>
                      <a:pt x="3926224" y="751802"/>
                      <a:pt x="3908996" y="731923"/>
                      <a:pt x="3907671" y="708069"/>
                    </a:cubicBezTo>
                    <a:cubicBezTo>
                      <a:pt x="3906346" y="684215"/>
                      <a:pt x="3938151" y="656386"/>
                      <a:pt x="3931525" y="652410"/>
                    </a:cubicBezTo>
                    <a:cubicBezTo>
                      <a:pt x="3924899" y="648434"/>
                      <a:pt x="3899720" y="696142"/>
                      <a:pt x="3867915" y="684215"/>
                    </a:cubicBezTo>
                    <a:cubicBezTo>
                      <a:pt x="3836110" y="672288"/>
                      <a:pt x="3742019" y="610004"/>
                      <a:pt x="3740694" y="580849"/>
                    </a:cubicBezTo>
                    <a:cubicBezTo>
                      <a:pt x="3739369" y="551694"/>
                      <a:pt x="3875866" y="547718"/>
                      <a:pt x="3859963" y="509287"/>
                    </a:cubicBezTo>
                    <a:cubicBezTo>
                      <a:pt x="3844060" y="470856"/>
                      <a:pt x="3683709" y="370139"/>
                      <a:pt x="3645278" y="350261"/>
                    </a:cubicBezTo>
                    <a:cubicBezTo>
                      <a:pt x="3606847" y="330383"/>
                      <a:pt x="3700938" y="432424"/>
                      <a:pt x="3629376" y="390017"/>
                    </a:cubicBezTo>
                    <a:cubicBezTo>
                      <a:pt x="3557814" y="347610"/>
                      <a:pt x="3276868" y="154128"/>
                      <a:pt x="3215908" y="95819"/>
                    </a:cubicBezTo>
                    <a:cubicBezTo>
                      <a:pt x="3154948" y="37509"/>
                      <a:pt x="3267592" y="54737"/>
                      <a:pt x="3263616" y="40160"/>
                    </a:cubicBezTo>
                    <a:cubicBezTo>
                      <a:pt x="3259640" y="25583"/>
                      <a:pt x="3253014" y="-18149"/>
                      <a:pt x="3192054" y="8355"/>
                    </a:cubicBezTo>
                    <a:cubicBezTo>
                      <a:pt x="3131094" y="34859"/>
                      <a:pt x="2973393" y="162080"/>
                      <a:pt x="2897856" y="199186"/>
                    </a:cubicBezTo>
                    <a:cubicBezTo>
                      <a:pt x="2822319" y="236292"/>
                      <a:pt x="2793164" y="232316"/>
                      <a:pt x="2738830" y="230991"/>
                    </a:cubicBezTo>
                    <a:cubicBezTo>
                      <a:pt x="2684496" y="229666"/>
                      <a:pt x="2636788" y="211113"/>
                      <a:pt x="2571852" y="191235"/>
                    </a:cubicBezTo>
                    <a:cubicBezTo>
                      <a:pt x="2506916" y="171357"/>
                      <a:pt x="2381021" y="114372"/>
                      <a:pt x="2349216" y="111722"/>
                    </a:cubicBezTo>
                    <a:cubicBezTo>
                      <a:pt x="2317411" y="109071"/>
                      <a:pt x="2367769" y="144852"/>
                      <a:pt x="2381021" y="175332"/>
                    </a:cubicBezTo>
                    <a:cubicBezTo>
                      <a:pt x="2394273" y="205812"/>
                      <a:pt x="2428729" y="280025"/>
                      <a:pt x="2428729" y="294602"/>
                    </a:cubicBezTo>
                    <a:cubicBezTo>
                      <a:pt x="2428729" y="309179"/>
                      <a:pt x="2400899" y="273398"/>
                      <a:pt x="2381021" y="262796"/>
                    </a:cubicBezTo>
                    <a:cubicBezTo>
                      <a:pt x="2361143" y="252194"/>
                      <a:pt x="2354517" y="219064"/>
                      <a:pt x="2309459" y="230991"/>
                    </a:cubicBezTo>
                    <a:cubicBezTo>
                      <a:pt x="2264401" y="242918"/>
                      <a:pt x="2163685" y="307854"/>
                      <a:pt x="2110676" y="334358"/>
                    </a:cubicBezTo>
                    <a:cubicBezTo>
                      <a:pt x="2057667" y="360862"/>
                      <a:pt x="2037789" y="375440"/>
                      <a:pt x="1991407" y="390017"/>
                    </a:cubicBezTo>
                    <a:cubicBezTo>
                      <a:pt x="1945025" y="404594"/>
                      <a:pt x="1878764" y="390017"/>
                      <a:pt x="1832381" y="421822"/>
                    </a:cubicBezTo>
                    <a:cubicBezTo>
                      <a:pt x="1785998" y="453627"/>
                      <a:pt x="1746241" y="527840"/>
                      <a:pt x="1713111" y="580849"/>
                    </a:cubicBezTo>
                    <a:cubicBezTo>
                      <a:pt x="1679981" y="633858"/>
                      <a:pt x="1662753" y="719997"/>
                      <a:pt x="1633598" y="739875"/>
                    </a:cubicBezTo>
                    <a:cubicBezTo>
                      <a:pt x="1604443" y="759753"/>
                      <a:pt x="1548785" y="676264"/>
                      <a:pt x="1538183" y="700118"/>
                    </a:cubicBezTo>
                    <a:cubicBezTo>
                      <a:pt x="1527581" y="723972"/>
                      <a:pt x="1597818" y="827339"/>
                      <a:pt x="1569988" y="882998"/>
                    </a:cubicBezTo>
                    <a:cubicBezTo>
                      <a:pt x="1542158" y="938657"/>
                      <a:pt x="1420238" y="990341"/>
                      <a:pt x="1371205" y="1034073"/>
                    </a:cubicBezTo>
                    <a:cubicBezTo>
                      <a:pt x="1322172" y="1077805"/>
                      <a:pt x="1308920" y="1118887"/>
                      <a:pt x="1275790" y="1145391"/>
                    </a:cubicBezTo>
                    <a:cubicBezTo>
                      <a:pt x="1242660" y="1171895"/>
                      <a:pt x="1222781" y="1152017"/>
                      <a:pt x="1172423" y="1193099"/>
                    </a:cubicBezTo>
                    <a:cubicBezTo>
                      <a:pt x="1122065" y="1234181"/>
                      <a:pt x="1010746" y="1345499"/>
                      <a:pt x="973640" y="1391882"/>
                    </a:cubicBezTo>
                    <a:cubicBezTo>
                      <a:pt x="936534" y="1438265"/>
                      <a:pt x="961713" y="1446216"/>
                      <a:pt x="949786" y="1471395"/>
                    </a:cubicBezTo>
                    <a:cubicBezTo>
                      <a:pt x="937859" y="1496574"/>
                      <a:pt x="892801" y="1538980"/>
                      <a:pt x="902078" y="1542956"/>
                    </a:cubicBezTo>
                    <a:cubicBezTo>
                      <a:pt x="911354" y="1546932"/>
                      <a:pt x="969664" y="1503200"/>
                      <a:pt x="1005445" y="1495249"/>
                    </a:cubicBezTo>
                    <a:cubicBezTo>
                      <a:pt x="1041226" y="1487298"/>
                      <a:pt x="1096885" y="1505851"/>
                      <a:pt x="1116763" y="1495249"/>
                    </a:cubicBezTo>
                    <a:cubicBezTo>
                      <a:pt x="1136641" y="1484647"/>
                      <a:pt x="1099536" y="1430313"/>
                      <a:pt x="1124715" y="1431638"/>
                    </a:cubicBezTo>
                    <a:cubicBezTo>
                      <a:pt x="1149894" y="1432963"/>
                      <a:pt x="1242659" y="1478021"/>
                      <a:pt x="1267838" y="1503200"/>
                    </a:cubicBezTo>
                    <a:cubicBezTo>
                      <a:pt x="1293017" y="1528379"/>
                      <a:pt x="1255912" y="1584038"/>
                      <a:pt x="1275790" y="1582713"/>
                    </a:cubicBezTo>
                    <a:cubicBezTo>
                      <a:pt x="1295668" y="1581388"/>
                      <a:pt x="1380482" y="1523079"/>
                      <a:pt x="1387108" y="1495249"/>
                    </a:cubicBezTo>
                    <a:cubicBezTo>
                      <a:pt x="1393734" y="1467419"/>
                      <a:pt x="1303619" y="1447540"/>
                      <a:pt x="1315546" y="1415735"/>
                    </a:cubicBezTo>
                    <a:cubicBezTo>
                      <a:pt x="1327473" y="1383930"/>
                      <a:pt x="1413613" y="1333572"/>
                      <a:pt x="1458670" y="1304417"/>
                    </a:cubicBezTo>
                    <a:cubicBezTo>
                      <a:pt x="1503727" y="1275262"/>
                      <a:pt x="1539508" y="1259360"/>
                      <a:pt x="1585890" y="1240807"/>
                    </a:cubicBezTo>
                    <a:cubicBezTo>
                      <a:pt x="1632272" y="1222254"/>
                      <a:pt x="1693233" y="1195749"/>
                      <a:pt x="1736965" y="1193099"/>
                    </a:cubicBezTo>
                    <a:cubicBezTo>
                      <a:pt x="1780697" y="1190449"/>
                      <a:pt x="1813827" y="1226229"/>
                      <a:pt x="1848283" y="1224904"/>
                    </a:cubicBezTo>
                    <a:cubicBezTo>
                      <a:pt x="1882739" y="1223579"/>
                      <a:pt x="1917195" y="1182498"/>
                      <a:pt x="1943699" y="1185148"/>
                    </a:cubicBezTo>
                    <a:cubicBezTo>
                      <a:pt x="1970203" y="1187798"/>
                      <a:pt x="2015261" y="1227555"/>
                      <a:pt x="2007310" y="1240807"/>
                    </a:cubicBezTo>
                    <a:cubicBezTo>
                      <a:pt x="1999359" y="1254059"/>
                      <a:pt x="1906593" y="1244783"/>
                      <a:pt x="1895991" y="1264661"/>
                    </a:cubicBezTo>
                    <a:cubicBezTo>
                      <a:pt x="1885389" y="1284539"/>
                      <a:pt x="1943699" y="1328271"/>
                      <a:pt x="1943699" y="1360076"/>
                    </a:cubicBezTo>
                    <a:cubicBezTo>
                      <a:pt x="1943699" y="1391881"/>
                      <a:pt x="1907918" y="1436939"/>
                      <a:pt x="1895991" y="1455492"/>
                    </a:cubicBezTo>
                    <a:cubicBezTo>
                      <a:pt x="1884064" y="1474045"/>
                      <a:pt x="1858885" y="1444891"/>
                      <a:pt x="1872137" y="1471395"/>
                    </a:cubicBezTo>
                    <a:cubicBezTo>
                      <a:pt x="1885389" y="1497899"/>
                      <a:pt x="1943699" y="1580062"/>
                      <a:pt x="1975504" y="1614518"/>
                    </a:cubicBezTo>
                    <a:cubicBezTo>
                      <a:pt x="2007309" y="1648974"/>
                      <a:pt x="2024538" y="1678129"/>
                      <a:pt x="2062969" y="1678129"/>
                    </a:cubicBezTo>
                    <a:cubicBezTo>
                      <a:pt x="2101400" y="1678129"/>
                      <a:pt x="2186214" y="1613193"/>
                      <a:pt x="2206092" y="1614518"/>
                    </a:cubicBezTo>
                    <a:cubicBezTo>
                      <a:pt x="2225970" y="1615843"/>
                      <a:pt x="2223320" y="1647649"/>
                      <a:pt x="2182238" y="1686080"/>
                    </a:cubicBezTo>
                    <a:cubicBezTo>
                      <a:pt x="2141156" y="1724511"/>
                      <a:pt x="2000684" y="1788122"/>
                      <a:pt x="1959602" y="1845106"/>
                    </a:cubicBezTo>
                    <a:cubicBezTo>
                      <a:pt x="1918520" y="1902090"/>
                      <a:pt x="1923821" y="1977628"/>
                      <a:pt x="1935748" y="2027986"/>
                    </a:cubicBezTo>
                    <a:cubicBezTo>
                      <a:pt x="1947675" y="2078344"/>
                      <a:pt x="1983455" y="2131352"/>
                      <a:pt x="2031163" y="2147255"/>
                    </a:cubicBezTo>
                    <a:cubicBezTo>
                      <a:pt x="2078871" y="2163158"/>
                      <a:pt x="2208743" y="2108825"/>
                      <a:pt x="2221995" y="2123402"/>
                    </a:cubicBezTo>
                    <a:cubicBezTo>
                      <a:pt x="2235247" y="2137979"/>
                      <a:pt x="2143807" y="2220143"/>
                      <a:pt x="2110676" y="2234720"/>
                    </a:cubicBezTo>
                    <a:cubicBezTo>
                      <a:pt x="2077545" y="2249297"/>
                      <a:pt x="2037789" y="2179061"/>
                      <a:pt x="2023212" y="2210866"/>
                    </a:cubicBezTo>
                    <a:cubicBezTo>
                      <a:pt x="2008635" y="2242671"/>
                      <a:pt x="2033814" y="2367242"/>
                      <a:pt x="2023212" y="2425551"/>
                    </a:cubicBezTo>
                    <a:cubicBezTo>
                      <a:pt x="2012610" y="2483861"/>
                      <a:pt x="1975505" y="2509040"/>
                      <a:pt x="1959602" y="2560723"/>
                    </a:cubicBezTo>
                    <a:cubicBezTo>
                      <a:pt x="1943699" y="2612406"/>
                      <a:pt x="1958276" y="2678668"/>
                      <a:pt x="1927796" y="2735652"/>
                    </a:cubicBezTo>
                    <a:cubicBezTo>
                      <a:pt x="1897316" y="2792636"/>
                      <a:pt x="1831056" y="2854921"/>
                      <a:pt x="1776722" y="2902629"/>
                    </a:cubicBezTo>
                    <a:cubicBezTo>
                      <a:pt x="1722388" y="2950337"/>
                      <a:pt x="1648176" y="2996720"/>
                      <a:pt x="1601793" y="3021899"/>
                    </a:cubicBezTo>
                    <a:cubicBezTo>
                      <a:pt x="1555410" y="3047078"/>
                      <a:pt x="1546134" y="3017923"/>
                      <a:pt x="1498426" y="3053704"/>
                    </a:cubicBezTo>
                    <a:cubicBezTo>
                      <a:pt x="1450718" y="3089485"/>
                      <a:pt x="1396384" y="3203454"/>
                      <a:pt x="1315546" y="3236584"/>
                    </a:cubicBezTo>
                    <a:cubicBezTo>
                      <a:pt x="1234708" y="3269715"/>
                      <a:pt x="1059779" y="3228633"/>
                      <a:pt x="1013396" y="3252487"/>
                    </a:cubicBezTo>
                    <a:cubicBezTo>
                      <a:pt x="967013" y="3276341"/>
                      <a:pt x="1050502" y="3366456"/>
                      <a:pt x="1037250" y="3379708"/>
                    </a:cubicBezTo>
                    <a:cubicBezTo>
                      <a:pt x="1023998" y="3392960"/>
                      <a:pt x="965688" y="3320073"/>
                      <a:pt x="933883" y="3332000"/>
                    </a:cubicBezTo>
                    <a:cubicBezTo>
                      <a:pt x="902078" y="3343927"/>
                      <a:pt x="870273" y="3418139"/>
                      <a:pt x="846419" y="3451269"/>
                    </a:cubicBezTo>
                    <a:cubicBezTo>
                      <a:pt x="822565" y="3484399"/>
                      <a:pt x="806663" y="3512229"/>
                      <a:pt x="790760" y="3530782"/>
                    </a:cubicBezTo>
                    <a:cubicBezTo>
                      <a:pt x="774857" y="3549335"/>
                      <a:pt x="773532" y="3565238"/>
                      <a:pt x="751003" y="3562588"/>
                    </a:cubicBezTo>
                    <a:cubicBezTo>
                      <a:pt x="728474" y="3559938"/>
                      <a:pt x="679442" y="3509579"/>
                      <a:pt x="655588" y="3514880"/>
                    </a:cubicBezTo>
                    <a:cubicBezTo>
                      <a:pt x="631734" y="3520181"/>
                      <a:pt x="641010" y="3595718"/>
                      <a:pt x="607880" y="3594393"/>
                    </a:cubicBezTo>
                    <a:cubicBezTo>
                      <a:pt x="574750" y="3593068"/>
                      <a:pt x="493911" y="3512230"/>
                      <a:pt x="456805" y="3506929"/>
                    </a:cubicBezTo>
                    <a:cubicBezTo>
                      <a:pt x="419699" y="3501628"/>
                      <a:pt x="395845" y="3534759"/>
                      <a:pt x="385243" y="3562588"/>
                    </a:cubicBezTo>
                    <a:cubicBezTo>
                      <a:pt x="374641" y="3590418"/>
                      <a:pt x="417049" y="3644751"/>
                      <a:pt x="393195" y="3673906"/>
                    </a:cubicBezTo>
                    <a:cubicBezTo>
                      <a:pt x="369341" y="3703061"/>
                      <a:pt x="280551" y="3714987"/>
                      <a:pt x="242120" y="3737516"/>
                    </a:cubicBezTo>
                    <a:cubicBezTo>
                      <a:pt x="203689" y="3760045"/>
                      <a:pt x="198388" y="3791850"/>
                      <a:pt x="162607" y="3809078"/>
                    </a:cubicBezTo>
                    <a:cubicBezTo>
                      <a:pt x="126826" y="3826306"/>
                      <a:pt x="52614" y="3811728"/>
                      <a:pt x="27435" y="3840883"/>
                    </a:cubicBezTo>
                    <a:cubicBezTo>
                      <a:pt x="2256" y="3870038"/>
                      <a:pt x="-10997" y="3969430"/>
                      <a:pt x="11532" y="3984007"/>
                    </a:cubicBezTo>
                    <a:cubicBezTo>
                      <a:pt x="34061" y="3998584"/>
                      <a:pt x="116224" y="3932324"/>
                      <a:pt x="162607" y="3928348"/>
                    </a:cubicBezTo>
                    <a:cubicBezTo>
                      <a:pt x="208990" y="3924372"/>
                      <a:pt x="256698" y="3942925"/>
                      <a:pt x="289828" y="3960153"/>
                    </a:cubicBezTo>
                    <a:cubicBezTo>
                      <a:pt x="322958" y="3977381"/>
                      <a:pt x="354764" y="3995934"/>
                      <a:pt x="361390" y="4031715"/>
                    </a:cubicBezTo>
                    <a:cubicBezTo>
                      <a:pt x="368016" y="4067496"/>
                      <a:pt x="348137" y="4145683"/>
                      <a:pt x="329584" y="4174838"/>
                    </a:cubicBezTo>
                    <a:cubicBezTo>
                      <a:pt x="311031" y="4203993"/>
                      <a:pt x="277900" y="4192066"/>
                      <a:pt x="250071" y="4206643"/>
                    </a:cubicBezTo>
                    <a:cubicBezTo>
                      <a:pt x="222241" y="4221220"/>
                      <a:pt x="166583" y="4225196"/>
                      <a:pt x="162607" y="4262302"/>
                    </a:cubicBezTo>
                    <a:cubicBezTo>
                      <a:pt x="158631" y="4299408"/>
                      <a:pt x="205014" y="4420003"/>
                      <a:pt x="226217" y="4429280"/>
                    </a:cubicBezTo>
                    <a:cubicBezTo>
                      <a:pt x="247420" y="4438557"/>
                      <a:pt x="259348" y="4331214"/>
                      <a:pt x="289828" y="4317962"/>
                    </a:cubicBezTo>
                    <a:cubicBezTo>
                      <a:pt x="320308" y="4304710"/>
                      <a:pt x="361389" y="4340491"/>
                      <a:pt x="409097" y="4349767"/>
                    </a:cubicBezTo>
                    <a:cubicBezTo>
                      <a:pt x="456805" y="4359043"/>
                      <a:pt x="528367" y="4388199"/>
                      <a:pt x="576075" y="4373621"/>
                    </a:cubicBezTo>
                    <a:cubicBezTo>
                      <a:pt x="623783" y="4359044"/>
                      <a:pt x="671490" y="4290132"/>
                      <a:pt x="695344" y="4262302"/>
                    </a:cubicBezTo>
                    <a:cubicBezTo>
                      <a:pt x="719198" y="4234472"/>
                      <a:pt x="709921" y="4196041"/>
                      <a:pt x="719198" y="4206643"/>
                    </a:cubicBezTo>
                    <a:cubicBezTo>
                      <a:pt x="728475" y="4217245"/>
                      <a:pt x="768231" y="4296758"/>
                      <a:pt x="751003" y="4325913"/>
                    </a:cubicBezTo>
                    <a:cubicBezTo>
                      <a:pt x="733775" y="4355068"/>
                      <a:pt x="638360" y="4361694"/>
                      <a:pt x="615831" y="4381572"/>
                    </a:cubicBezTo>
                    <a:cubicBezTo>
                      <a:pt x="593302" y="4401450"/>
                      <a:pt x="634384" y="4439881"/>
                      <a:pt x="615831" y="4445182"/>
                    </a:cubicBezTo>
                    <a:cubicBezTo>
                      <a:pt x="597278" y="4450483"/>
                      <a:pt x="538969" y="4421328"/>
                      <a:pt x="504513" y="4413377"/>
                    </a:cubicBezTo>
                    <a:cubicBezTo>
                      <a:pt x="470057" y="4405426"/>
                      <a:pt x="427650" y="4392174"/>
                      <a:pt x="409097" y="4397475"/>
                    </a:cubicBezTo>
                    <a:cubicBezTo>
                      <a:pt x="390544" y="4402776"/>
                      <a:pt x="393195" y="4427954"/>
                      <a:pt x="393195" y="4445182"/>
                    </a:cubicBezTo>
                    <a:cubicBezTo>
                      <a:pt x="393195" y="4462410"/>
                      <a:pt x="398495" y="4479639"/>
                      <a:pt x="409097" y="4500842"/>
                    </a:cubicBezTo>
                    <a:cubicBezTo>
                      <a:pt x="419699" y="4522045"/>
                      <a:pt x="410422" y="4555175"/>
                      <a:pt x="456805" y="4572403"/>
                    </a:cubicBezTo>
                    <a:cubicBezTo>
                      <a:pt x="503188" y="4589631"/>
                      <a:pt x="638360" y="4614811"/>
                      <a:pt x="687393" y="4604209"/>
                    </a:cubicBezTo>
                    <a:cubicBezTo>
                      <a:pt x="736426" y="4593607"/>
                      <a:pt x="708596" y="4518070"/>
                      <a:pt x="751003" y="4508793"/>
                    </a:cubicBezTo>
                    <a:cubicBezTo>
                      <a:pt x="793410" y="4499516"/>
                      <a:pt x="895452" y="4563126"/>
                      <a:pt x="941835" y="4548549"/>
                    </a:cubicBezTo>
                    <a:cubicBezTo>
                      <a:pt x="988218" y="4533972"/>
                      <a:pt x="1010746" y="4467711"/>
                      <a:pt x="1029299" y="4421329"/>
                    </a:cubicBezTo>
                    <a:cubicBezTo>
                      <a:pt x="1047852" y="4374947"/>
                      <a:pt x="1020023" y="4292783"/>
                      <a:pt x="1053153" y="4270254"/>
                    </a:cubicBezTo>
                    <a:cubicBezTo>
                      <a:pt x="1086283" y="4247725"/>
                      <a:pt x="1164472" y="4283506"/>
                      <a:pt x="1228082" y="4286156"/>
                    </a:cubicBezTo>
                    <a:cubicBezTo>
                      <a:pt x="1291692" y="4288806"/>
                      <a:pt x="1408312" y="4310010"/>
                      <a:pt x="1434816" y="4286156"/>
                    </a:cubicBezTo>
                    <a:cubicBezTo>
                      <a:pt x="1461320" y="4262302"/>
                      <a:pt x="1381807" y="4153635"/>
                      <a:pt x="1387108" y="4143033"/>
                    </a:cubicBezTo>
                    <a:cubicBezTo>
                      <a:pt x="1392409" y="4132431"/>
                      <a:pt x="1437466" y="4225196"/>
                      <a:pt x="1466621" y="4222546"/>
                    </a:cubicBezTo>
                    <a:cubicBezTo>
                      <a:pt x="1495776" y="4219896"/>
                      <a:pt x="1550109" y="4124480"/>
                      <a:pt x="1562036" y="4127130"/>
                    </a:cubicBezTo>
                    <a:cubicBezTo>
                      <a:pt x="1573963" y="4129780"/>
                      <a:pt x="1532882" y="4210619"/>
                      <a:pt x="1538183" y="4238449"/>
                    </a:cubicBezTo>
                    <a:cubicBezTo>
                      <a:pt x="1543484" y="4266279"/>
                      <a:pt x="1600468" y="4280856"/>
                      <a:pt x="1593842" y="4294108"/>
                    </a:cubicBezTo>
                    <a:cubicBezTo>
                      <a:pt x="1587216" y="4307360"/>
                      <a:pt x="1490475" y="4291458"/>
                      <a:pt x="1498426" y="4317962"/>
                    </a:cubicBezTo>
                    <a:cubicBezTo>
                      <a:pt x="1506377" y="4344466"/>
                      <a:pt x="1600468" y="4438557"/>
                      <a:pt x="1641550" y="4453134"/>
                    </a:cubicBezTo>
                    <a:cubicBezTo>
                      <a:pt x="1682632" y="4467711"/>
                      <a:pt x="1705160" y="4404101"/>
                      <a:pt x="1744916" y="4405426"/>
                    </a:cubicBezTo>
                    <a:cubicBezTo>
                      <a:pt x="1784672" y="4406751"/>
                      <a:pt x="1836357" y="4449158"/>
                      <a:pt x="1880089" y="4461085"/>
                    </a:cubicBezTo>
                    <a:cubicBezTo>
                      <a:pt x="1923821" y="4473012"/>
                      <a:pt x="2015261" y="4455785"/>
                      <a:pt x="2007310" y="4476988"/>
                    </a:cubicBezTo>
                    <a:cubicBezTo>
                      <a:pt x="1999359" y="4498191"/>
                      <a:pt x="1880089" y="4579030"/>
                      <a:pt x="1832381" y="4588306"/>
                    </a:cubicBezTo>
                    <a:cubicBezTo>
                      <a:pt x="1784673" y="4597582"/>
                      <a:pt x="1755519" y="4527346"/>
                      <a:pt x="1721063" y="4532647"/>
                    </a:cubicBezTo>
                    <a:cubicBezTo>
                      <a:pt x="1686607" y="4537948"/>
                      <a:pt x="1626972" y="4583005"/>
                      <a:pt x="1625647" y="4620111"/>
                    </a:cubicBezTo>
                    <a:cubicBezTo>
                      <a:pt x="1624322" y="4657217"/>
                      <a:pt x="1668054" y="4732754"/>
                      <a:pt x="1713111" y="4755283"/>
                    </a:cubicBezTo>
                    <a:cubicBezTo>
                      <a:pt x="1758168" y="4777812"/>
                      <a:pt x="1864186" y="4764559"/>
                      <a:pt x="1895991" y="4755283"/>
                    </a:cubicBezTo>
                    <a:cubicBezTo>
                      <a:pt x="1927796" y="4746007"/>
                      <a:pt x="1884065" y="4700949"/>
                      <a:pt x="1903943" y="4699624"/>
                    </a:cubicBezTo>
                    <a:cubicBezTo>
                      <a:pt x="1923821" y="4698299"/>
                      <a:pt x="1968878" y="4740706"/>
                      <a:pt x="2015261" y="4747332"/>
                    </a:cubicBezTo>
                    <a:cubicBezTo>
                      <a:pt x="2061643" y="4753958"/>
                      <a:pt x="2158384" y="4760584"/>
                      <a:pt x="2182238" y="4739381"/>
                    </a:cubicBezTo>
                    <a:cubicBezTo>
                      <a:pt x="2206092" y="4718178"/>
                      <a:pt x="2133205" y="4643965"/>
                      <a:pt x="2158384" y="4620111"/>
                    </a:cubicBezTo>
                    <a:cubicBezTo>
                      <a:pt x="2183563" y="4596257"/>
                      <a:pt x="2286930" y="4593607"/>
                      <a:pt x="2333313" y="4596257"/>
                    </a:cubicBezTo>
                    <a:cubicBezTo>
                      <a:pt x="2379696" y="4598907"/>
                      <a:pt x="2406200" y="4608184"/>
                      <a:pt x="2436680" y="4636014"/>
                    </a:cubicBezTo>
                    <a:cubicBezTo>
                      <a:pt x="2467160" y="4663844"/>
                      <a:pt x="2496315" y="4715527"/>
                      <a:pt x="2516193" y="4763235"/>
                    </a:cubicBezTo>
                    <a:cubicBezTo>
                      <a:pt x="2536071" y="4810943"/>
                      <a:pt x="2530771" y="4886480"/>
                      <a:pt x="2555950" y="4922261"/>
                    </a:cubicBezTo>
                    <a:cubicBezTo>
                      <a:pt x="2581129" y="4958042"/>
                      <a:pt x="2634138" y="4967318"/>
                      <a:pt x="2667268" y="4977920"/>
                    </a:cubicBezTo>
                    <a:cubicBezTo>
                      <a:pt x="2700398" y="4988522"/>
                      <a:pt x="2726903" y="4958042"/>
                      <a:pt x="2754732" y="4985871"/>
                    </a:cubicBezTo>
                    <a:cubicBezTo>
                      <a:pt x="2782561" y="5013700"/>
                      <a:pt x="2778586" y="5107791"/>
                      <a:pt x="2834245" y="5144897"/>
                    </a:cubicBezTo>
                    <a:cubicBezTo>
                      <a:pt x="2889904" y="5182003"/>
                      <a:pt x="3014475" y="5200557"/>
                      <a:pt x="3088687" y="5208508"/>
                    </a:cubicBezTo>
                    <a:cubicBezTo>
                      <a:pt x="3162899" y="5216459"/>
                      <a:pt x="3213257" y="5208508"/>
                      <a:pt x="3279518" y="5192605"/>
                    </a:cubicBezTo>
                    <a:cubicBezTo>
                      <a:pt x="3345779" y="5176702"/>
                      <a:pt x="3450471" y="5143572"/>
                      <a:pt x="3486252" y="5113092"/>
                    </a:cubicBezTo>
                    <a:cubicBezTo>
                      <a:pt x="3522033" y="5082612"/>
                      <a:pt x="3476975" y="5046831"/>
                      <a:pt x="3494203" y="5009725"/>
                    </a:cubicBezTo>
                    <a:cubicBezTo>
                      <a:pt x="3511431" y="4972619"/>
                      <a:pt x="3544561" y="4923586"/>
                      <a:pt x="3589619" y="4890455"/>
                    </a:cubicBezTo>
                    <a:cubicBezTo>
                      <a:pt x="3634676" y="4857325"/>
                      <a:pt x="3734068" y="4841422"/>
                      <a:pt x="3764548" y="4810942"/>
                    </a:cubicBezTo>
                    <a:cubicBezTo>
                      <a:pt x="3795028" y="4780462"/>
                      <a:pt x="3760572" y="4707575"/>
                      <a:pt x="3772499" y="4707575"/>
                    </a:cubicBezTo>
                    <a:cubicBezTo>
                      <a:pt x="3784426" y="4707575"/>
                      <a:pt x="3796354" y="4810942"/>
                      <a:pt x="3836110" y="4810942"/>
                    </a:cubicBezTo>
                    <a:cubicBezTo>
                      <a:pt x="3875866" y="4810942"/>
                      <a:pt x="3936826" y="4738055"/>
                      <a:pt x="4011038" y="4707575"/>
                    </a:cubicBezTo>
                    <a:cubicBezTo>
                      <a:pt x="4085250" y="4677095"/>
                      <a:pt x="4245602" y="4667818"/>
                      <a:pt x="4281383" y="4628062"/>
                    </a:cubicBezTo>
                    <a:cubicBezTo>
                      <a:pt x="4317164" y="4588306"/>
                      <a:pt x="4229699" y="4524695"/>
                      <a:pt x="4225723" y="4469036"/>
                    </a:cubicBezTo>
                    <a:cubicBezTo>
                      <a:pt x="4221747" y="4413377"/>
                      <a:pt x="4256204" y="4347117"/>
                      <a:pt x="4257529" y="4294108"/>
                    </a:cubicBezTo>
                    <a:cubicBezTo>
                      <a:pt x="4258854" y="4241099"/>
                      <a:pt x="4231025" y="4197367"/>
                      <a:pt x="4233675" y="4150984"/>
                    </a:cubicBezTo>
                    <a:cubicBezTo>
                      <a:pt x="4236325" y="4104601"/>
                      <a:pt x="4294635" y="4042316"/>
                      <a:pt x="4273431" y="4015812"/>
                    </a:cubicBezTo>
                    <a:cubicBezTo>
                      <a:pt x="4252227" y="3989308"/>
                      <a:pt x="4162113" y="4031714"/>
                      <a:pt x="4106454" y="3991958"/>
                    </a:cubicBezTo>
                    <a:cubicBezTo>
                      <a:pt x="4050795" y="3952202"/>
                      <a:pt x="3992485" y="3799802"/>
                      <a:pt x="3939476" y="3777273"/>
                    </a:cubicBezTo>
                    <a:cubicBezTo>
                      <a:pt x="3886467" y="3754744"/>
                      <a:pt x="3829484" y="3866063"/>
                      <a:pt x="3788402" y="3856786"/>
                    </a:cubicBezTo>
                    <a:cubicBezTo>
                      <a:pt x="3747320" y="3847509"/>
                      <a:pt x="3728767" y="3777273"/>
                      <a:pt x="3692986" y="3721614"/>
                    </a:cubicBezTo>
                    <a:cubicBezTo>
                      <a:pt x="3657205" y="3665955"/>
                      <a:pt x="3598895" y="3595718"/>
                      <a:pt x="3573716" y="3522831"/>
                    </a:cubicBezTo>
                    <a:cubicBezTo>
                      <a:pt x="3548537" y="3449944"/>
                      <a:pt x="3555163" y="3334650"/>
                      <a:pt x="3541911" y="3284292"/>
                    </a:cubicBezTo>
                    <a:cubicBezTo>
                      <a:pt x="3528659" y="3233934"/>
                      <a:pt x="3486252" y="3245861"/>
                      <a:pt x="3494203" y="3220682"/>
                    </a:cubicBezTo>
                    <a:cubicBezTo>
                      <a:pt x="3502154" y="3195503"/>
                      <a:pt x="3572391" y="3167673"/>
                      <a:pt x="3589619" y="3133217"/>
                    </a:cubicBezTo>
                    <a:cubicBezTo>
                      <a:pt x="3606847" y="3098761"/>
                      <a:pt x="3581667" y="3047078"/>
                      <a:pt x="3597570" y="3013948"/>
                    </a:cubicBezTo>
                    <a:cubicBezTo>
                      <a:pt x="3613473" y="2980818"/>
                      <a:pt x="3653230" y="2954313"/>
                      <a:pt x="3685035" y="2934435"/>
                    </a:cubicBezTo>
                    <a:cubicBezTo>
                      <a:pt x="3716840" y="2914557"/>
                      <a:pt x="3785752" y="2918532"/>
                      <a:pt x="3788402" y="2894678"/>
                    </a:cubicBezTo>
                    <a:cubicBezTo>
                      <a:pt x="3791052" y="2870824"/>
                      <a:pt x="3700937" y="2824441"/>
                      <a:pt x="3700937" y="2791311"/>
                    </a:cubicBezTo>
                    <a:cubicBezTo>
                      <a:pt x="3700937" y="2758181"/>
                      <a:pt x="3804304" y="2719749"/>
                      <a:pt x="3788402" y="2695895"/>
                    </a:cubicBezTo>
                    <a:cubicBezTo>
                      <a:pt x="3772500" y="2672041"/>
                      <a:pt x="3662506" y="2676017"/>
                      <a:pt x="3605522" y="2648188"/>
                    </a:cubicBezTo>
                    <a:cubicBezTo>
                      <a:pt x="3548538" y="2620359"/>
                      <a:pt x="3470350" y="2579276"/>
                      <a:pt x="3446496" y="2528918"/>
                    </a:cubicBezTo>
                    <a:cubicBezTo>
                      <a:pt x="3422642" y="2478560"/>
                      <a:pt x="3438544" y="2384469"/>
                      <a:pt x="3462398" y="2346038"/>
                    </a:cubicBezTo>
                    <a:cubicBezTo>
                      <a:pt x="3486252" y="2307607"/>
                      <a:pt x="3549863" y="2322184"/>
                      <a:pt x="3589619" y="2298330"/>
                    </a:cubicBezTo>
                    <a:cubicBezTo>
                      <a:pt x="3629375" y="2274476"/>
                      <a:pt x="3687685" y="2240021"/>
                      <a:pt x="3700937" y="2202915"/>
                    </a:cubicBezTo>
                    <a:cubicBezTo>
                      <a:pt x="3714189" y="2165809"/>
                      <a:pt x="3696961" y="2077019"/>
                      <a:pt x="3669132" y="2075694"/>
                    </a:cubicBezTo>
                    <a:cubicBezTo>
                      <a:pt x="3641303" y="2074369"/>
                      <a:pt x="3561789" y="2193638"/>
                      <a:pt x="3533960" y="2194963"/>
                    </a:cubicBezTo>
                    <a:cubicBezTo>
                      <a:pt x="3506131" y="2196288"/>
                      <a:pt x="3494204" y="2118101"/>
                      <a:pt x="3502155" y="2083645"/>
                    </a:cubicBezTo>
                    <a:cubicBezTo>
                      <a:pt x="3510106" y="2049189"/>
                      <a:pt x="3555164" y="2045213"/>
                      <a:pt x="3581668" y="1988229"/>
                    </a:cubicBezTo>
                    <a:cubicBezTo>
                      <a:pt x="3608172" y="1931245"/>
                      <a:pt x="3628051" y="1790772"/>
                      <a:pt x="3661181" y="1741739"/>
                    </a:cubicBezTo>
                    <a:cubicBezTo>
                      <a:pt x="3694311" y="1692706"/>
                      <a:pt x="3787076" y="1720535"/>
                      <a:pt x="3780450" y="1694031"/>
                    </a:cubicBezTo>
                    <a:cubicBezTo>
                      <a:pt x="3773824" y="1667527"/>
                      <a:pt x="3675758" y="1611868"/>
                      <a:pt x="3621424" y="1582713"/>
                    </a:cubicBezTo>
                    <a:cubicBezTo>
                      <a:pt x="3567090" y="1553558"/>
                      <a:pt x="3473000" y="1556208"/>
                      <a:pt x="3454447" y="1519102"/>
                    </a:cubicBezTo>
                    <a:cubicBezTo>
                      <a:pt x="3435894" y="1481996"/>
                      <a:pt x="3502155" y="1401158"/>
                      <a:pt x="3510106" y="1360076"/>
                    </a:cubicBezTo>
                    <a:cubicBezTo>
                      <a:pt x="3518057" y="1318994"/>
                      <a:pt x="3490228" y="1307068"/>
                      <a:pt x="3502155" y="1272612"/>
                    </a:cubicBezTo>
                    <a:cubicBezTo>
                      <a:pt x="3514082" y="1238156"/>
                      <a:pt x="3551188" y="1170570"/>
                      <a:pt x="3581668" y="1153342"/>
                    </a:cubicBezTo>
                    <a:cubicBezTo>
                      <a:pt x="3612148" y="1136114"/>
                      <a:pt x="3658531" y="1183822"/>
                      <a:pt x="3685035" y="1169245"/>
                    </a:cubicBezTo>
                    <a:cubicBezTo>
                      <a:pt x="3711539" y="1154668"/>
                      <a:pt x="3718165" y="1067203"/>
                      <a:pt x="3740694" y="1065878"/>
                    </a:cubicBezTo>
                    <a:cubicBezTo>
                      <a:pt x="3763223" y="1064553"/>
                      <a:pt x="3788402" y="1153343"/>
                      <a:pt x="3820207" y="1161294"/>
                    </a:cubicBezTo>
                    <a:cubicBezTo>
                      <a:pt x="3852012" y="1169245"/>
                      <a:pt x="3893094" y="1099009"/>
                      <a:pt x="3931525" y="1113586"/>
                    </a:cubicBezTo>
                    <a:cubicBezTo>
                      <a:pt x="3969956" y="1128163"/>
                      <a:pt x="4007062" y="1280564"/>
                      <a:pt x="4034892" y="1288515"/>
                    </a:cubicBezTo>
                    <a:close/>
                  </a:path>
                </a:pathLst>
              </a:custGeom>
              <a:solidFill>
                <a:schemeClr val="accent6">
                  <a:lumMod val="20000"/>
                  <a:lumOff val="80000"/>
                </a:schemeClr>
              </a:solidFill>
              <a:ln w="28575">
                <a:solidFill>
                  <a:schemeClr val="accent6">
                    <a:lumMod val="75000"/>
                  </a:schemeClr>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Free-form: Shape 25">
                <a:extLst>
                  <a:ext uri="{FF2B5EF4-FFF2-40B4-BE49-F238E27FC236}">
                    <a16:creationId xmlns:a16="http://schemas.microsoft.com/office/drawing/2014/main" id="{B9C60F77-AB88-E0C3-031A-D66C7A7CAF6D}"/>
                  </a:ext>
                </a:extLst>
              </p:cNvPr>
              <p:cNvSpPr/>
              <p:nvPr/>
            </p:nvSpPr>
            <p:spPr>
              <a:xfrm>
                <a:off x="1818984" y="795131"/>
                <a:ext cx="1022585" cy="771276"/>
              </a:xfrm>
              <a:custGeom>
                <a:avLst/>
                <a:gdLst>
                  <a:gd name="csX0" fmla="*/ 1019632 w 1022585"/>
                  <a:gd name="csY0" fmla="*/ 310100 h 771276"/>
                  <a:gd name="csX1" fmla="*/ 836752 w 1022585"/>
                  <a:gd name="csY1" fmla="*/ 477078 h 771276"/>
                  <a:gd name="csX2" fmla="*/ 709531 w 1022585"/>
                  <a:gd name="csY2" fmla="*/ 572493 h 771276"/>
                  <a:gd name="csX3" fmla="*/ 630018 w 1022585"/>
                  <a:gd name="csY3" fmla="*/ 707666 h 771276"/>
                  <a:gd name="csX4" fmla="*/ 494846 w 1022585"/>
                  <a:gd name="csY4" fmla="*/ 771276 h 771276"/>
                  <a:gd name="csX5" fmla="*/ 423284 w 1022585"/>
                  <a:gd name="csY5" fmla="*/ 707666 h 771276"/>
                  <a:gd name="csX6" fmla="*/ 486894 w 1022585"/>
                  <a:gd name="csY6" fmla="*/ 604299 h 771276"/>
                  <a:gd name="csX7" fmla="*/ 375576 w 1022585"/>
                  <a:gd name="csY7" fmla="*/ 683812 h 771276"/>
                  <a:gd name="csX8" fmla="*/ 272209 w 1022585"/>
                  <a:gd name="csY8" fmla="*/ 572493 h 771276"/>
                  <a:gd name="csX9" fmla="*/ 256306 w 1022585"/>
                  <a:gd name="csY9" fmla="*/ 485029 h 771276"/>
                  <a:gd name="csX10" fmla="*/ 168842 w 1022585"/>
                  <a:gd name="csY10" fmla="*/ 381662 h 771276"/>
                  <a:gd name="csX11" fmla="*/ 113183 w 1022585"/>
                  <a:gd name="csY11" fmla="*/ 500932 h 771276"/>
                  <a:gd name="csX12" fmla="*/ 1865 w 1022585"/>
                  <a:gd name="csY12" fmla="*/ 349857 h 771276"/>
                  <a:gd name="csX13" fmla="*/ 49573 w 1022585"/>
                  <a:gd name="csY13" fmla="*/ 254441 h 771276"/>
                  <a:gd name="csX14" fmla="*/ 129086 w 1022585"/>
                  <a:gd name="csY14" fmla="*/ 349857 h 771276"/>
                  <a:gd name="csX15" fmla="*/ 208599 w 1022585"/>
                  <a:gd name="csY15" fmla="*/ 310100 h 771276"/>
                  <a:gd name="csX16" fmla="*/ 160891 w 1022585"/>
                  <a:gd name="csY16" fmla="*/ 206733 h 771276"/>
                  <a:gd name="csX17" fmla="*/ 208599 w 1022585"/>
                  <a:gd name="csY17" fmla="*/ 71561 h 771276"/>
                  <a:gd name="csX18" fmla="*/ 359673 w 1022585"/>
                  <a:gd name="csY18" fmla="*/ 15902 h 771276"/>
                  <a:gd name="csX19" fmla="*/ 566407 w 1022585"/>
                  <a:gd name="csY19" fmla="*/ 7951 h 771276"/>
                  <a:gd name="csX20" fmla="*/ 645920 w 1022585"/>
                  <a:gd name="csY20" fmla="*/ 119269 h 771276"/>
                  <a:gd name="csX21" fmla="*/ 693628 w 1022585"/>
                  <a:gd name="csY21" fmla="*/ 214685 h 771276"/>
                  <a:gd name="csX22" fmla="*/ 701579 w 1022585"/>
                  <a:gd name="csY22" fmla="*/ 326003 h 771276"/>
                  <a:gd name="csX23" fmla="*/ 812898 w 1022585"/>
                  <a:gd name="csY23" fmla="*/ 302149 h 771276"/>
                  <a:gd name="csX24" fmla="*/ 940119 w 1022585"/>
                  <a:gd name="csY24" fmla="*/ 262392 h 771276"/>
                  <a:gd name="csX25" fmla="*/ 1019632 w 1022585"/>
                  <a:gd name="csY25" fmla="*/ 310100 h 77127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Lst>
                <a:rect l="l" t="t" r="r" b="b"/>
                <a:pathLst>
                  <a:path w="1022585" h="771276">
                    <a:moveTo>
                      <a:pt x="1019632" y="310100"/>
                    </a:moveTo>
                    <a:cubicBezTo>
                      <a:pt x="1002404" y="345881"/>
                      <a:pt x="888436" y="433346"/>
                      <a:pt x="836752" y="477078"/>
                    </a:cubicBezTo>
                    <a:cubicBezTo>
                      <a:pt x="785068" y="520810"/>
                      <a:pt x="743987" y="534062"/>
                      <a:pt x="709531" y="572493"/>
                    </a:cubicBezTo>
                    <a:cubicBezTo>
                      <a:pt x="675075" y="610924"/>
                      <a:pt x="665799" y="674536"/>
                      <a:pt x="630018" y="707666"/>
                    </a:cubicBezTo>
                    <a:cubicBezTo>
                      <a:pt x="594237" y="740796"/>
                      <a:pt x="529302" y="771276"/>
                      <a:pt x="494846" y="771276"/>
                    </a:cubicBezTo>
                    <a:cubicBezTo>
                      <a:pt x="460390" y="771276"/>
                      <a:pt x="424609" y="735495"/>
                      <a:pt x="423284" y="707666"/>
                    </a:cubicBezTo>
                    <a:cubicBezTo>
                      <a:pt x="421959" y="679837"/>
                      <a:pt x="494845" y="608275"/>
                      <a:pt x="486894" y="604299"/>
                    </a:cubicBezTo>
                    <a:cubicBezTo>
                      <a:pt x="478943" y="600323"/>
                      <a:pt x="411357" y="689113"/>
                      <a:pt x="375576" y="683812"/>
                    </a:cubicBezTo>
                    <a:cubicBezTo>
                      <a:pt x="339795" y="678511"/>
                      <a:pt x="292087" y="605623"/>
                      <a:pt x="272209" y="572493"/>
                    </a:cubicBezTo>
                    <a:cubicBezTo>
                      <a:pt x="252331" y="539363"/>
                      <a:pt x="273534" y="516834"/>
                      <a:pt x="256306" y="485029"/>
                    </a:cubicBezTo>
                    <a:cubicBezTo>
                      <a:pt x="239078" y="453224"/>
                      <a:pt x="192696" y="379012"/>
                      <a:pt x="168842" y="381662"/>
                    </a:cubicBezTo>
                    <a:cubicBezTo>
                      <a:pt x="144988" y="384312"/>
                      <a:pt x="141012" y="506233"/>
                      <a:pt x="113183" y="500932"/>
                    </a:cubicBezTo>
                    <a:cubicBezTo>
                      <a:pt x="85354" y="495631"/>
                      <a:pt x="12467" y="390939"/>
                      <a:pt x="1865" y="349857"/>
                    </a:cubicBezTo>
                    <a:cubicBezTo>
                      <a:pt x="-8737" y="308775"/>
                      <a:pt x="28370" y="254441"/>
                      <a:pt x="49573" y="254441"/>
                    </a:cubicBezTo>
                    <a:cubicBezTo>
                      <a:pt x="70776" y="254441"/>
                      <a:pt x="102582" y="340581"/>
                      <a:pt x="129086" y="349857"/>
                    </a:cubicBezTo>
                    <a:cubicBezTo>
                      <a:pt x="155590" y="359134"/>
                      <a:pt x="203298" y="333954"/>
                      <a:pt x="208599" y="310100"/>
                    </a:cubicBezTo>
                    <a:cubicBezTo>
                      <a:pt x="213900" y="286246"/>
                      <a:pt x="160891" y="246489"/>
                      <a:pt x="160891" y="206733"/>
                    </a:cubicBezTo>
                    <a:cubicBezTo>
                      <a:pt x="160891" y="166977"/>
                      <a:pt x="175469" y="103366"/>
                      <a:pt x="208599" y="71561"/>
                    </a:cubicBezTo>
                    <a:cubicBezTo>
                      <a:pt x="241729" y="39756"/>
                      <a:pt x="300038" y="26504"/>
                      <a:pt x="359673" y="15902"/>
                    </a:cubicBezTo>
                    <a:cubicBezTo>
                      <a:pt x="419308" y="5300"/>
                      <a:pt x="518699" y="-9277"/>
                      <a:pt x="566407" y="7951"/>
                    </a:cubicBezTo>
                    <a:cubicBezTo>
                      <a:pt x="614115" y="25179"/>
                      <a:pt x="624717" y="84813"/>
                      <a:pt x="645920" y="119269"/>
                    </a:cubicBezTo>
                    <a:cubicBezTo>
                      <a:pt x="667123" y="153725"/>
                      <a:pt x="684351" y="180229"/>
                      <a:pt x="693628" y="214685"/>
                    </a:cubicBezTo>
                    <a:cubicBezTo>
                      <a:pt x="702904" y="249141"/>
                      <a:pt x="681701" y="311426"/>
                      <a:pt x="701579" y="326003"/>
                    </a:cubicBezTo>
                    <a:cubicBezTo>
                      <a:pt x="721457" y="340580"/>
                      <a:pt x="773141" y="312751"/>
                      <a:pt x="812898" y="302149"/>
                    </a:cubicBezTo>
                    <a:cubicBezTo>
                      <a:pt x="852655" y="291547"/>
                      <a:pt x="905663" y="263717"/>
                      <a:pt x="940119" y="262392"/>
                    </a:cubicBezTo>
                    <a:cubicBezTo>
                      <a:pt x="974575" y="261067"/>
                      <a:pt x="1036860" y="274319"/>
                      <a:pt x="1019632" y="310100"/>
                    </a:cubicBezTo>
                    <a:close/>
                  </a:path>
                </a:pathLst>
              </a:custGeom>
              <a:solidFill>
                <a:schemeClr val="accent6">
                  <a:lumMod val="20000"/>
                  <a:lumOff val="80000"/>
                </a:schemeClr>
              </a:solidFill>
              <a:ln w="28575">
                <a:solidFill>
                  <a:schemeClr val="accent6">
                    <a:lumMod val="75000"/>
                  </a:schemeClr>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Free-form: Shape 19">
              <a:extLst>
                <a:ext uri="{FF2B5EF4-FFF2-40B4-BE49-F238E27FC236}">
                  <a16:creationId xmlns:a16="http://schemas.microsoft.com/office/drawing/2014/main" id="{47E11653-5FEF-9835-8FDD-636ECE33DE29}"/>
                </a:ext>
              </a:extLst>
            </p:cNvPr>
            <p:cNvSpPr/>
            <p:nvPr/>
          </p:nvSpPr>
          <p:spPr>
            <a:xfrm>
              <a:off x="2352921" y="4419594"/>
              <a:ext cx="1235813" cy="727390"/>
            </a:xfrm>
            <a:custGeom>
              <a:avLst/>
              <a:gdLst>
                <a:gd name="csX0" fmla="*/ 374376 w 1235813"/>
                <a:gd name="csY0" fmla="*/ 390945 h 727390"/>
                <a:gd name="csX1" fmla="*/ 430036 w 1235813"/>
                <a:gd name="csY1" fmla="*/ 239870 h 727390"/>
                <a:gd name="csX2" fmla="*/ 493646 w 1235813"/>
                <a:gd name="csY2" fmla="*/ 72893 h 727390"/>
                <a:gd name="csX3" fmla="*/ 628818 w 1235813"/>
                <a:gd name="csY3" fmla="*/ 96747 h 727390"/>
                <a:gd name="csX4" fmla="*/ 716282 w 1235813"/>
                <a:gd name="csY4" fmla="*/ 1331 h 727390"/>
                <a:gd name="csX5" fmla="*/ 795796 w 1235813"/>
                <a:gd name="csY5" fmla="*/ 49039 h 727390"/>
                <a:gd name="csX6" fmla="*/ 915065 w 1235813"/>
                <a:gd name="csY6" fmla="*/ 160357 h 727390"/>
                <a:gd name="csX7" fmla="*/ 1010481 w 1235813"/>
                <a:gd name="csY7" fmla="*/ 49039 h 727390"/>
                <a:gd name="csX8" fmla="*/ 1121799 w 1235813"/>
                <a:gd name="csY8" fmla="*/ 120601 h 727390"/>
                <a:gd name="csX9" fmla="*/ 1161556 w 1235813"/>
                <a:gd name="csY9" fmla="*/ 327335 h 727390"/>
                <a:gd name="csX10" fmla="*/ 1233117 w 1235813"/>
                <a:gd name="csY10" fmla="*/ 414799 h 727390"/>
                <a:gd name="csX11" fmla="*/ 1058189 w 1235813"/>
                <a:gd name="csY11" fmla="*/ 414799 h 727390"/>
                <a:gd name="csX12" fmla="*/ 1010481 w 1235813"/>
                <a:gd name="csY12" fmla="*/ 526117 h 727390"/>
                <a:gd name="csX13" fmla="*/ 1034335 w 1235813"/>
                <a:gd name="csY13" fmla="*/ 637436 h 727390"/>
                <a:gd name="csX14" fmla="*/ 978676 w 1235813"/>
                <a:gd name="csY14" fmla="*/ 716949 h 727390"/>
                <a:gd name="csX15" fmla="*/ 923016 w 1235813"/>
                <a:gd name="csY15" fmla="*/ 716949 h 727390"/>
                <a:gd name="csX16" fmla="*/ 867357 w 1235813"/>
                <a:gd name="csY16" fmla="*/ 629484 h 727390"/>
                <a:gd name="csX17" fmla="*/ 795796 w 1235813"/>
                <a:gd name="csY17" fmla="*/ 526117 h 727390"/>
                <a:gd name="csX18" fmla="*/ 557256 w 1235813"/>
                <a:gd name="csY18" fmla="*/ 526117 h 727390"/>
                <a:gd name="csX19" fmla="*/ 573159 w 1235813"/>
                <a:gd name="csY19" fmla="*/ 645387 h 727390"/>
                <a:gd name="csX20" fmla="*/ 302815 w 1235813"/>
                <a:gd name="csY20" fmla="*/ 629484 h 727390"/>
                <a:gd name="csX21" fmla="*/ 175594 w 1235813"/>
                <a:gd name="csY21" fmla="*/ 693095 h 727390"/>
                <a:gd name="csX22" fmla="*/ 665 w 1235813"/>
                <a:gd name="csY22" fmla="*/ 565874 h 727390"/>
                <a:gd name="csX23" fmla="*/ 119935 w 1235813"/>
                <a:gd name="csY23" fmla="*/ 454556 h 727390"/>
                <a:gd name="csX24" fmla="*/ 231253 w 1235813"/>
                <a:gd name="csY24" fmla="*/ 502263 h 727390"/>
                <a:gd name="csX25" fmla="*/ 374376 w 1235813"/>
                <a:gd name="csY25" fmla="*/ 390945 h 7273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Lst>
              <a:rect l="l" t="t" r="r" b="b"/>
              <a:pathLst>
                <a:path w="1235813" h="727390">
                  <a:moveTo>
                    <a:pt x="374376" y="390945"/>
                  </a:moveTo>
                  <a:cubicBezTo>
                    <a:pt x="407506" y="347213"/>
                    <a:pt x="410158" y="292879"/>
                    <a:pt x="430036" y="239870"/>
                  </a:cubicBezTo>
                  <a:cubicBezTo>
                    <a:pt x="449914" y="186861"/>
                    <a:pt x="460516" y="96747"/>
                    <a:pt x="493646" y="72893"/>
                  </a:cubicBezTo>
                  <a:cubicBezTo>
                    <a:pt x="526776" y="49039"/>
                    <a:pt x="591712" y="108674"/>
                    <a:pt x="628818" y="96747"/>
                  </a:cubicBezTo>
                  <a:cubicBezTo>
                    <a:pt x="665924" y="84820"/>
                    <a:pt x="688452" y="9282"/>
                    <a:pt x="716282" y="1331"/>
                  </a:cubicBezTo>
                  <a:cubicBezTo>
                    <a:pt x="744112" y="-6620"/>
                    <a:pt x="762665" y="22535"/>
                    <a:pt x="795796" y="49039"/>
                  </a:cubicBezTo>
                  <a:cubicBezTo>
                    <a:pt x="828927" y="75543"/>
                    <a:pt x="879284" y="160357"/>
                    <a:pt x="915065" y="160357"/>
                  </a:cubicBezTo>
                  <a:cubicBezTo>
                    <a:pt x="950846" y="160357"/>
                    <a:pt x="976025" y="55665"/>
                    <a:pt x="1010481" y="49039"/>
                  </a:cubicBezTo>
                  <a:cubicBezTo>
                    <a:pt x="1044937" y="42413"/>
                    <a:pt x="1096620" y="74218"/>
                    <a:pt x="1121799" y="120601"/>
                  </a:cubicBezTo>
                  <a:cubicBezTo>
                    <a:pt x="1146978" y="166984"/>
                    <a:pt x="1143003" y="278302"/>
                    <a:pt x="1161556" y="327335"/>
                  </a:cubicBezTo>
                  <a:cubicBezTo>
                    <a:pt x="1180109" y="376368"/>
                    <a:pt x="1250345" y="400222"/>
                    <a:pt x="1233117" y="414799"/>
                  </a:cubicBezTo>
                  <a:cubicBezTo>
                    <a:pt x="1215889" y="429376"/>
                    <a:pt x="1095295" y="396246"/>
                    <a:pt x="1058189" y="414799"/>
                  </a:cubicBezTo>
                  <a:cubicBezTo>
                    <a:pt x="1021083" y="433352"/>
                    <a:pt x="1014457" y="489011"/>
                    <a:pt x="1010481" y="526117"/>
                  </a:cubicBezTo>
                  <a:cubicBezTo>
                    <a:pt x="1006505" y="563223"/>
                    <a:pt x="1039636" y="605631"/>
                    <a:pt x="1034335" y="637436"/>
                  </a:cubicBezTo>
                  <a:cubicBezTo>
                    <a:pt x="1029034" y="669241"/>
                    <a:pt x="997229" y="703697"/>
                    <a:pt x="978676" y="716949"/>
                  </a:cubicBezTo>
                  <a:cubicBezTo>
                    <a:pt x="960123" y="730201"/>
                    <a:pt x="941569" y="731526"/>
                    <a:pt x="923016" y="716949"/>
                  </a:cubicBezTo>
                  <a:cubicBezTo>
                    <a:pt x="904463" y="702372"/>
                    <a:pt x="888560" y="661289"/>
                    <a:pt x="867357" y="629484"/>
                  </a:cubicBezTo>
                  <a:cubicBezTo>
                    <a:pt x="846154" y="597679"/>
                    <a:pt x="847480" y="543345"/>
                    <a:pt x="795796" y="526117"/>
                  </a:cubicBezTo>
                  <a:cubicBezTo>
                    <a:pt x="744113" y="508889"/>
                    <a:pt x="594362" y="506239"/>
                    <a:pt x="557256" y="526117"/>
                  </a:cubicBezTo>
                  <a:cubicBezTo>
                    <a:pt x="520150" y="545995"/>
                    <a:pt x="615566" y="628159"/>
                    <a:pt x="573159" y="645387"/>
                  </a:cubicBezTo>
                  <a:cubicBezTo>
                    <a:pt x="530752" y="662615"/>
                    <a:pt x="369076" y="621533"/>
                    <a:pt x="302815" y="629484"/>
                  </a:cubicBezTo>
                  <a:cubicBezTo>
                    <a:pt x="236554" y="637435"/>
                    <a:pt x="225952" y="703697"/>
                    <a:pt x="175594" y="693095"/>
                  </a:cubicBezTo>
                  <a:cubicBezTo>
                    <a:pt x="125236" y="682493"/>
                    <a:pt x="9941" y="605630"/>
                    <a:pt x="665" y="565874"/>
                  </a:cubicBezTo>
                  <a:cubicBezTo>
                    <a:pt x="-8611" y="526118"/>
                    <a:pt x="81504" y="465158"/>
                    <a:pt x="119935" y="454556"/>
                  </a:cubicBezTo>
                  <a:cubicBezTo>
                    <a:pt x="158366" y="443954"/>
                    <a:pt x="188846" y="512865"/>
                    <a:pt x="231253" y="502263"/>
                  </a:cubicBezTo>
                  <a:cubicBezTo>
                    <a:pt x="273660" y="491661"/>
                    <a:pt x="341246" y="434677"/>
                    <a:pt x="374376" y="390945"/>
                  </a:cubicBezTo>
                  <a:close/>
                </a:path>
              </a:pathLst>
            </a:custGeom>
            <a:solidFill>
              <a:schemeClr val="accent4">
                <a:lumMod val="75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Free-form: Shape 20">
              <a:extLst>
                <a:ext uri="{FF2B5EF4-FFF2-40B4-BE49-F238E27FC236}">
                  <a16:creationId xmlns:a16="http://schemas.microsoft.com/office/drawing/2014/main" id="{04070138-4194-3919-E043-38EF4672C2A6}"/>
                </a:ext>
              </a:extLst>
            </p:cNvPr>
            <p:cNvSpPr/>
            <p:nvPr/>
          </p:nvSpPr>
          <p:spPr>
            <a:xfrm>
              <a:off x="3294569" y="4349336"/>
              <a:ext cx="783868" cy="938380"/>
            </a:xfrm>
            <a:custGeom>
              <a:avLst/>
              <a:gdLst>
                <a:gd name="csX0" fmla="*/ 235810 w 783868"/>
                <a:gd name="csY0" fmla="*/ 190859 h 938380"/>
                <a:gd name="csX1" fmla="*/ 227859 w 783868"/>
                <a:gd name="csY1" fmla="*/ 254469 h 938380"/>
                <a:gd name="csX2" fmla="*/ 251713 w 783868"/>
                <a:gd name="csY2" fmla="*/ 397593 h 938380"/>
                <a:gd name="csX3" fmla="*/ 323274 w 783868"/>
                <a:gd name="csY3" fmla="*/ 469154 h 938380"/>
                <a:gd name="csX4" fmla="*/ 196054 w 783868"/>
                <a:gd name="csY4" fmla="*/ 508911 h 938380"/>
                <a:gd name="csX5" fmla="*/ 132443 w 783868"/>
                <a:gd name="csY5" fmla="*/ 493008 h 938380"/>
                <a:gd name="csX6" fmla="*/ 92687 w 783868"/>
                <a:gd name="csY6" fmla="*/ 620229 h 938380"/>
                <a:gd name="csX7" fmla="*/ 124492 w 783868"/>
                <a:gd name="csY7" fmla="*/ 715645 h 938380"/>
                <a:gd name="csX8" fmla="*/ 60881 w 783868"/>
                <a:gd name="csY8" fmla="*/ 811061 h 938380"/>
                <a:gd name="csX9" fmla="*/ 5222 w 783868"/>
                <a:gd name="csY9" fmla="*/ 811061 h 938380"/>
                <a:gd name="csX10" fmla="*/ 13174 w 783868"/>
                <a:gd name="csY10" fmla="*/ 906476 h 938380"/>
                <a:gd name="csX11" fmla="*/ 100638 w 783868"/>
                <a:gd name="csY11" fmla="*/ 938281 h 938380"/>
                <a:gd name="csX12" fmla="*/ 251713 w 783868"/>
                <a:gd name="csY12" fmla="*/ 898525 h 938380"/>
                <a:gd name="csX13" fmla="*/ 355080 w 783868"/>
                <a:gd name="csY13" fmla="*/ 834914 h 938380"/>
                <a:gd name="csX14" fmla="*/ 458447 w 783868"/>
                <a:gd name="csY14" fmla="*/ 834914 h 938380"/>
                <a:gd name="csX15" fmla="*/ 561814 w 783868"/>
                <a:gd name="csY15" fmla="*/ 850817 h 938380"/>
                <a:gd name="csX16" fmla="*/ 633375 w 783868"/>
                <a:gd name="csY16" fmla="*/ 803109 h 938380"/>
                <a:gd name="csX17" fmla="*/ 641327 w 783868"/>
                <a:gd name="csY17" fmla="*/ 715645 h 938380"/>
                <a:gd name="csX18" fmla="*/ 760596 w 783868"/>
                <a:gd name="csY18" fmla="*/ 771304 h 938380"/>
                <a:gd name="csX19" fmla="*/ 776499 w 783868"/>
                <a:gd name="csY19" fmla="*/ 691791 h 938380"/>
                <a:gd name="csX20" fmla="*/ 673132 w 783868"/>
                <a:gd name="csY20" fmla="*/ 628181 h 938380"/>
                <a:gd name="csX21" fmla="*/ 673132 w 783868"/>
                <a:gd name="csY21" fmla="*/ 477106 h 938380"/>
                <a:gd name="csX22" fmla="*/ 728791 w 783868"/>
                <a:gd name="csY22" fmla="*/ 381690 h 938380"/>
                <a:gd name="csX23" fmla="*/ 633375 w 783868"/>
                <a:gd name="csY23" fmla="*/ 198810 h 938380"/>
                <a:gd name="csX24" fmla="*/ 641327 w 783868"/>
                <a:gd name="csY24" fmla="*/ 111346 h 938380"/>
                <a:gd name="csX25" fmla="*/ 530008 w 783868"/>
                <a:gd name="csY25" fmla="*/ 63638 h 938380"/>
                <a:gd name="csX26" fmla="*/ 474349 w 783868"/>
                <a:gd name="csY26" fmla="*/ 27 h 938380"/>
                <a:gd name="csX27" fmla="*/ 442544 w 783868"/>
                <a:gd name="csY27" fmla="*/ 71589 h 938380"/>
                <a:gd name="csX28" fmla="*/ 426641 w 783868"/>
                <a:gd name="csY28" fmla="*/ 23881 h 938380"/>
                <a:gd name="csX29" fmla="*/ 315323 w 783868"/>
                <a:gd name="csY29" fmla="*/ 159054 h 938380"/>
                <a:gd name="csX30" fmla="*/ 235810 w 783868"/>
                <a:gd name="csY30" fmla="*/ 190859 h 93838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Lst>
              <a:rect l="l" t="t" r="r" b="b"/>
              <a:pathLst>
                <a:path w="783868" h="938380">
                  <a:moveTo>
                    <a:pt x="235810" y="190859"/>
                  </a:moveTo>
                  <a:cubicBezTo>
                    <a:pt x="221233" y="206761"/>
                    <a:pt x="225208" y="220013"/>
                    <a:pt x="227859" y="254469"/>
                  </a:cubicBezTo>
                  <a:cubicBezTo>
                    <a:pt x="230509" y="288925"/>
                    <a:pt x="235811" y="361812"/>
                    <a:pt x="251713" y="397593"/>
                  </a:cubicBezTo>
                  <a:cubicBezTo>
                    <a:pt x="267615" y="433374"/>
                    <a:pt x="332550" y="450601"/>
                    <a:pt x="323274" y="469154"/>
                  </a:cubicBezTo>
                  <a:cubicBezTo>
                    <a:pt x="313998" y="487707"/>
                    <a:pt x="227859" y="504935"/>
                    <a:pt x="196054" y="508911"/>
                  </a:cubicBezTo>
                  <a:cubicBezTo>
                    <a:pt x="164249" y="512887"/>
                    <a:pt x="149671" y="474455"/>
                    <a:pt x="132443" y="493008"/>
                  </a:cubicBezTo>
                  <a:cubicBezTo>
                    <a:pt x="115215" y="511561"/>
                    <a:pt x="94012" y="583123"/>
                    <a:pt x="92687" y="620229"/>
                  </a:cubicBezTo>
                  <a:cubicBezTo>
                    <a:pt x="91362" y="657335"/>
                    <a:pt x="129793" y="683840"/>
                    <a:pt x="124492" y="715645"/>
                  </a:cubicBezTo>
                  <a:cubicBezTo>
                    <a:pt x="119191" y="747450"/>
                    <a:pt x="80759" y="795158"/>
                    <a:pt x="60881" y="811061"/>
                  </a:cubicBezTo>
                  <a:cubicBezTo>
                    <a:pt x="41003" y="826964"/>
                    <a:pt x="13173" y="795159"/>
                    <a:pt x="5222" y="811061"/>
                  </a:cubicBezTo>
                  <a:cubicBezTo>
                    <a:pt x="-2729" y="826963"/>
                    <a:pt x="-2729" y="885273"/>
                    <a:pt x="13174" y="906476"/>
                  </a:cubicBezTo>
                  <a:cubicBezTo>
                    <a:pt x="29077" y="927679"/>
                    <a:pt x="60882" y="939606"/>
                    <a:pt x="100638" y="938281"/>
                  </a:cubicBezTo>
                  <a:cubicBezTo>
                    <a:pt x="140394" y="936956"/>
                    <a:pt x="209306" y="915753"/>
                    <a:pt x="251713" y="898525"/>
                  </a:cubicBezTo>
                  <a:cubicBezTo>
                    <a:pt x="294120" y="881297"/>
                    <a:pt x="320624" y="845516"/>
                    <a:pt x="355080" y="834914"/>
                  </a:cubicBezTo>
                  <a:cubicBezTo>
                    <a:pt x="389536" y="824312"/>
                    <a:pt x="423991" y="832264"/>
                    <a:pt x="458447" y="834914"/>
                  </a:cubicBezTo>
                  <a:cubicBezTo>
                    <a:pt x="492903" y="837565"/>
                    <a:pt x="532659" y="856118"/>
                    <a:pt x="561814" y="850817"/>
                  </a:cubicBezTo>
                  <a:cubicBezTo>
                    <a:pt x="590969" y="845516"/>
                    <a:pt x="620123" y="825638"/>
                    <a:pt x="633375" y="803109"/>
                  </a:cubicBezTo>
                  <a:cubicBezTo>
                    <a:pt x="646627" y="780580"/>
                    <a:pt x="620124" y="720946"/>
                    <a:pt x="641327" y="715645"/>
                  </a:cubicBezTo>
                  <a:cubicBezTo>
                    <a:pt x="662530" y="710344"/>
                    <a:pt x="738068" y="775280"/>
                    <a:pt x="760596" y="771304"/>
                  </a:cubicBezTo>
                  <a:cubicBezTo>
                    <a:pt x="783124" y="767328"/>
                    <a:pt x="791076" y="715645"/>
                    <a:pt x="776499" y="691791"/>
                  </a:cubicBezTo>
                  <a:cubicBezTo>
                    <a:pt x="761922" y="667937"/>
                    <a:pt x="690360" y="663962"/>
                    <a:pt x="673132" y="628181"/>
                  </a:cubicBezTo>
                  <a:cubicBezTo>
                    <a:pt x="655904" y="592400"/>
                    <a:pt x="663855" y="518188"/>
                    <a:pt x="673132" y="477106"/>
                  </a:cubicBezTo>
                  <a:cubicBezTo>
                    <a:pt x="682409" y="436024"/>
                    <a:pt x="735417" y="428073"/>
                    <a:pt x="728791" y="381690"/>
                  </a:cubicBezTo>
                  <a:cubicBezTo>
                    <a:pt x="722165" y="335307"/>
                    <a:pt x="647952" y="243867"/>
                    <a:pt x="633375" y="198810"/>
                  </a:cubicBezTo>
                  <a:cubicBezTo>
                    <a:pt x="618798" y="153753"/>
                    <a:pt x="658555" y="133875"/>
                    <a:pt x="641327" y="111346"/>
                  </a:cubicBezTo>
                  <a:cubicBezTo>
                    <a:pt x="624099" y="88817"/>
                    <a:pt x="557838" y="82191"/>
                    <a:pt x="530008" y="63638"/>
                  </a:cubicBezTo>
                  <a:cubicBezTo>
                    <a:pt x="502178" y="45085"/>
                    <a:pt x="488926" y="-1298"/>
                    <a:pt x="474349" y="27"/>
                  </a:cubicBezTo>
                  <a:cubicBezTo>
                    <a:pt x="459772" y="1352"/>
                    <a:pt x="450495" y="67613"/>
                    <a:pt x="442544" y="71589"/>
                  </a:cubicBezTo>
                  <a:cubicBezTo>
                    <a:pt x="434593" y="75565"/>
                    <a:pt x="447844" y="9304"/>
                    <a:pt x="426641" y="23881"/>
                  </a:cubicBezTo>
                  <a:cubicBezTo>
                    <a:pt x="405438" y="38458"/>
                    <a:pt x="344478" y="131224"/>
                    <a:pt x="315323" y="159054"/>
                  </a:cubicBezTo>
                  <a:cubicBezTo>
                    <a:pt x="286168" y="186884"/>
                    <a:pt x="250387" y="174957"/>
                    <a:pt x="235810" y="190859"/>
                  </a:cubicBezTo>
                  <a:close/>
                </a:path>
              </a:pathLst>
            </a:custGeom>
            <a:solidFill>
              <a:schemeClr val="accent1">
                <a:lumMod val="40000"/>
                <a:lumOff val="60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Free-form: Shape 21">
              <a:extLst>
                <a:ext uri="{FF2B5EF4-FFF2-40B4-BE49-F238E27FC236}">
                  <a16:creationId xmlns:a16="http://schemas.microsoft.com/office/drawing/2014/main" id="{6362D48C-7A8E-8766-4D67-C0682CC220EB}"/>
                </a:ext>
              </a:extLst>
            </p:cNvPr>
            <p:cNvSpPr/>
            <p:nvPr/>
          </p:nvSpPr>
          <p:spPr>
            <a:xfrm>
              <a:off x="3478400" y="5052744"/>
              <a:ext cx="847110" cy="457621"/>
            </a:xfrm>
            <a:custGeom>
              <a:avLst/>
              <a:gdLst>
                <a:gd name="csX0" fmla="*/ 4271 w 847110"/>
                <a:gd name="csY0" fmla="*/ 250776 h 457621"/>
                <a:gd name="csX1" fmla="*/ 187151 w 847110"/>
                <a:gd name="csY1" fmla="*/ 155360 h 457621"/>
                <a:gd name="csX2" fmla="*/ 306421 w 847110"/>
                <a:gd name="csY2" fmla="*/ 171263 h 457621"/>
                <a:gd name="csX3" fmla="*/ 457496 w 847110"/>
                <a:gd name="csY3" fmla="*/ 163312 h 457621"/>
                <a:gd name="csX4" fmla="*/ 481350 w 847110"/>
                <a:gd name="csY4" fmla="*/ 51993 h 457621"/>
                <a:gd name="csX5" fmla="*/ 592668 w 847110"/>
                <a:gd name="csY5" fmla="*/ 99701 h 457621"/>
                <a:gd name="csX6" fmla="*/ 640376 w 847110"/>
                <a:gd name="csY6" fmla="*/ 4286 h 457621"/>
                <a:gd name="csX7" fmla="*/ 767597 w 847110"/>
                <a:gd name="csY7" fmla="*/ 28139 h 457621"/>
                <a:gd name="csX8" fmla="*/ 847110 w 847110"/>
                <a:gd name="csY8" fmla="*/ 131506 h 457621"/>
                <a:gd name="csX9" fmla="*/ 767597 w 847110"/>
                <a:gd name="csY9" fmla="*/ 226922 h 457621"/>
                <a:gd name="csX10" fmla="*/ 751694 w 847110"/>
                <a:gd name="csY10" fmla="*/ 346192 h 457621"/>
                <a:gd name="csX11" fmla="*/ 600619 w 847110"/>
                <a:gd name="csY11" fmla="*/ 425705 h 457621"/>
                <a:gd name="csX12" fmla="*/ 362080 w 847110"/>
                <a:gd name="csY12" fmla="*/ 457510 h 457621"/>
                <a:gd name="csX13" fmla="*/ 187151 w 847110"/>
                <a:gd name="csY13" fmla="*/ 433656 h 457621"/>
                <a:gd name="csX14" fmla="*/ 67882 w 847110"/>
                <a:gd name="csY14" fmla="*/ 370046 h 457621"/>
                <a:gd name="csX15" fmla="*/ 4271 w 847110"/>
                <a:gd name="csY15" fmla="*/ 250776 h 457621"/>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847110" h="457621">
                  <a:moveTo>
                    <a:pt x="4271" y="250776"/>
                  </a:moveTo>
                  <a:cubicBezTo>
                    <a:pt x="24149" y="214995"/>
                    <a:pt x="136793" y="168612"/>
                    <a:pt x="187151" y="155360"/>
                  </a:cubicBezTo>
                  <a:cubicBezTo>
                    <a:pt x="237509" y="142108"/>
                    <a:pt x="261364" y="169938"/>
                    <a:pt x="306421" y="171263"/>
                  </a:cubicBezTo>
                  <a:cubicBezTo>
                    <a:pt x="351478" y="172588"/>
                    <a:pt x="428341" y="183190"/>
                    <a:pt x="457496" y="163312"/>
                  </a:cubicBezTo>
                  <a:cubicBezTo>
                    <a:pt x="486651" y="143434"/>
                    <a:pt x="458821" y="62595"/>
                    <a:pt x="481350" y="51993"/>
                  </a:cubicBezTo>
                  <a:cubicBezTo>
                    <a:pt x="503879" y="41391"/>
                    <a:pt x="566164" y="107652"/>
                    <a:pt x="592668" y="99701"/>
                  </a:cubicBezTo>
                  <a:cubicBezTo>
                    <a:pt x="619172" y="91750"/>
                    <a:pt x="611221" y="16213"/>
                    <a:pt x="640376" y="4286"/>
                  </a:cubicBezTo>
                  <a:cubicBezTo>
                    <a:pt x="669531" y="-7641"/>
                    <a:pt x="733141" y="6936"/>
                    <a:pt x="767597" y="28139"/>
                  </a:cubicBezTo>
                  <a:cubicBezTo>
                    <a:pt x="802053" y="49342"/>
                    <a:pt x="847110" y="98376"/>
                    <a:pt x="847110" y="131506"/>
                  </a:cubicBezTo>
                  <a:cubicBezTo>
                    <a:pt x="847110" y="164636"/>
                    <a:pt x="783500" y="191141"/>
                    <a:pt x="767597" y="226922"/>
                  </a:cubicBezTo>
                  <a:cubicBezTo>
                    <a:pt x="751694" y="262703"/>
                    <a:pt x="779524" y="313062"/>
                    <a:pt x="751694" y="346192"/>
                  </a:cubicBezTo>
                  <a:cubicBezTo>
                    <a:pt x="723864" y="379322"/>
                    <a:pt x="665555" y="407152"/>
                    <a:pt x="600619" y="425705"/>
                  </a:cubicBezTo>
                  <a:cubicBezTo>
                    <a:pt x="535683" y="444258"/>
                    <a:pt x="430991" y="456185"/>
                    <a:pt x="362080" y="457510"/>
                  </a:cubicBezTo>
                  <a:cubicBezTo>
                    <a:pt x="293169" y="458835"/>
                    <a:pt x="236184" y="448233"/>
                    <a:pt x="187151" y="433656"/>
                  </a:cubicBezTo>
                  <a:cubicBezTo>
                    <a:pt x="138118" y="419079"/>
                    <a:pt x="97037" y="401851"/>
                    <a:pt x="67882" y="370046"/>
                  </a:cubicBezTo>
                  <a:cubicBezTo>
                    <a:pt x="38727" y="338241"/>
                    <a:pt x="-15607" y="286557"/>
                    <a:pt x="4271" y="250776"/>
                  </a:cubicBezTo>
                  <a:close/>
                </a:path>
              </a:pathLst>
            </a:custGeom>
            <a:solidFill>
              <a:schemeClr val="accent4">
                <a:lumMod val="75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Shape 22">
              <a:extLst>
                <a:ext uri="{FF2B5EF4-FFF2-40B4-BE49-F238E27FC236}">
                  <a16:creationId xmlns:a16="http://schemas.microsoft.com/office/drawing/2014/main" id="{A4B4F18D-2027-0DDE-9880-850D5F5F8380}"/>
                </a:ext>
              </a:extLst>
            </p:cNvPr>
            <p:cNvSpPr/>
            <p:nvPr/>
          </p:nvSpPr>
          <p:spPr>
            <a:xfrm>
              <a:off x="3946243" y="3992318"/>
              <a:ext cx="1047722" cy="1198333"/>
            </a:xfrm>
            <a:custGeom>
              <a:avLst/>
              <a:gdLst>
                <a:gd name="csX0" fmla="*/ 21458 w 1047722"/>
                <a:gd name="csY0" fmla="*/ 444510 h 1198333"/>
                <a:gd name="csX1" fmla="*/ 85068 w 1047722"/>
                <a:gd name="csY1" fmla="*/ 388851 h 1198333"/>
                <a:gd name="csX2" fmla="*/ 212289 w 1047722"/>
                <a:gd name="csY2" fmla="*/ 428607 h 1198333"/>
                <a:gd name="csX3" fmla="*/ 355413 w 1047722"/>
                <a:gd name="csY3" fmla="*/ 325240 h 1198333"/>
                <a:gd name="csX4" fmla="*/ 474682 w 1047722"/>
                <a:gd name="csY4" fmla="*/ 213922 h 1198333"/>
                <a:gd name="csX5" fmla="*/ 426974 w 1047722"/>
                <a:gd name="csY5" fmla="*/ 62847 h 1198333"/>
                <a:gd name="csX6" fmla="*/ 442877 w 1047722"/>
                <a:gd name="csY6" fmla="*/ 7188 h 1198333"/>
                <a:gd name="csX7" fmla="*/ 546244 w 1047722"/>
                <a:gd name="csY7" fmla="*/ 213922 h 1198333"/>
                <a:gd name="csX8" fmla="*/ 657562 w 1047722"/>
                <a:gd name="csY8" fmla="*/ 158263 h 1198333"/>
                <a:gd name="csX9" fmla="*/ 745027 w 1047722"/>
                <a:gd name="csY9" fmla="*/ 174165 h 1198333"/>
                <a:gd name="csX10" fmla="*/ 824540 w 1047722"/>
                <a:gd name="csY10" fmla="*/ 325240 h 1198333"/>
                <a:gd name="csX11" fmla="*/ 896101 w 1047722"/>
                <a:gd name="csY11" fmla="*/ 380899 h 1198333"/>
                <a:gd name="csX12" fmla="*/ 1023322 w 1047722"/>
                <a:gd name="csY12" fmla="*/ 388851 h 1198333"/>
                <a:gd name="csX13" fmla="*/ 983566 w 1047722"/>
                <a:gd name="csY13" fmla="*/ 508120 h 1198333"/>
                <a:gd name="csX14" fmla="*/ 1007420 w 1047722"/>
                <a:gd name="csY14" fmla="*/ 667146 h 1198333"/>
                <a:gd name="csX15" fmla="*/ 991517 w 1047722"/>
                <a:gd name="csY15" fmla="*/ 802319 h 1198333"/>
                <a:gd name="csX16" fmla="*/ 1047176 w 1047722"/>
                <a:gd name="csY16" fmla="*/ 929539 h 1198333"/>
                <a:gd name="csX17" fmla="*/ 951760 w 1047722"/>
                <a:gd name="csY17" fmla="*/ 977247 h 1198333"/>
                <a:gd name="csX18" fmla="*/ 792734 w 1047722"/>
                <a:gd name="csY18" fmla="*/ 1017004 h 1198333"/>
                <a:gd name="csX19" fmla="*/ 665514 w 1047722"/>
                <a:gd name="csY19" fmla="*/ 1136273 h 1198333"/>
                <a:gd name="csX20" fmla="*/ 617806 w 1047722"/>
                <a:gd name="csY20" fmla="*/ 1152176 h 1198333"/>
                <a:gd name="csX21" fmla="*/ 546244 w 1047722"/>
                <a:gd name="csY21" fmla="*/ 1048809 h 1198333"/>
                <a:gd name="csX22" fmla="*/ 514439 w 1047722"/>
                <a:gd name="csY22" fmla="*/ 1168079 h 1198333"/>
                <a:gd name="csX23" fmla="*/ 379267 w 1047722"/>
                <a:gd name="csY23" fmla="*/ 1191932 h 1198333"/>
                <a:gd name="csX24" fmla="*/ 283851 w 1047722"/>
                <a:gd name="csY24" fmla="*/ 1072663 h 1198333"/>
                <a:gd name="csX25" fmla="*/ 188435 w 1047722"/>
                <a:gd name="csY25" fmla="*/ 1064712 h 1198333"/>
                <a:gd name="csX26" fmla="*/ 85068 w 1047722"/>
                <a:gd name="csY26" fmla="*/ 1001101 h 1198333"/>
                <a:gd name="csX27" fmla="*/ 37360 w 1047722"/>
                <a:gd name="csY27" fmla="*/ 905685 h 1198333"/>
                <a:gd name="csX28" fmla="*/ 100971 w 1047722"/>
                <a:gd name="csY28" fmla="*/ 802319 h 1198333"/>
                <a:gd name="csX29" fmla="*/ 93020 w 1047722"/>
                <a:gd name="csY29" fmla="*/ 651244 h 1198333"/>
                <a:gd name="csX30" fmla="*/ 5555 w 1047722"/>
                <a:gd name="csY30" fmla="*/ 524023 h 1198333"/>
                <a:gd name="csX31" fmla="*/ 21458 w 1047722"/>
                <a:gd name="csY31" fmla="*/ 444510 h 119833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Lst>
              <a:rect l="l" t="t" r="r" b="b"/>
              <a:pathLst>
                <a:path w="1047722" h="1198333">
                  <a:moveTo>
                    <a:pt x="21458" y="444510"/>
                  </a:moveTo>
                  <a:cubicBezTo>
                    <a:pt x="34710" y="421981"/>
                    <a:pt x="53263" y="391501"/>
                    <a:pt x="85068" y="388851"/>
                  </a:cubicBezTo>
                  <a:cubicBezTo>
                    <a:pt x="116873" y="386200"/>
                    <a:pt x="167232" y="439209"/>
                    <a:pt x="212289" y="428607"/>
                  </a:cubicBezTo>
                  <a:cubicBezTo>
                    <a:pt x="257346" y="418005"/>
                    <a:pt x="311681" y="361021"/>
                    <a:pt x="355413" y="325240"/>
                  </a:cubicBezTo>
                  <a:cubicBezTo>
                    <a:pt x="399145" y="289459"/>
                    <a:pt x="462755" y="257654"/>
                    <a:pt x="474682" y="213922"/>
                  </a:cubicBezTo>
                  <a:cubicBezTo>
                    <a:pt x="486609" y="170190"/>
                    <a:pt x="432275" y="97303"/>
                    <a:pt x="426974" y="62847"/>
                  </a:cubicBezTo>
                  <a:cubicBezTo>
                    <a:pt x="421673" y="28391"/>
                    <a:pt x="422999" y="-17991"/>
                    <a:pt x="442877" y="7188"/>
                  </a:cubicBezTo>
                  <a:cubicBezTo>
                    <a:pt x="462755" y="32367"/>
                    <a:pt x="510463" y="188743"/>
                    <a:pt x="546244" y="213922"/>
                  </a:cubicBezTo>
                  <a:cubicBezTo>
                    <a:pt x="582025" y="239101"/>
                    <a:pt x="624432" y="164889"/>
                    <a:pt x="657562" y="158263"/>
                  </a:cubicBezTo>
                  <a:cubicBezTo>
                    <a:pt x="690693" y="151637"/>
                    <a:pt x="717197" y="146336"/>
                    <a:pt x="745027" y="174165"/>
                  </a:cubicBezTo>
                  <a:cubicBezTo>
                    <a:pt x="772857" y="201994"/>
                    <a:pt x="799361" y="290784"/>
                    <a:pt x="824540" y="325240"/>
                  </a:cubicBezTo>
                  <a:cubicBezTo>
                    <a:pt x="849719" y="359696"/>
                    <a:pt x="862971" y="370297"/>
                    <a:pt x="896101" y="380899"/>
                  </a:cubicBezTo>
                  <a:cubicBezTo>
                    <a:pt x="929231" y="391501"/>
                    <a:pt x="1008745" y="367648"/>
                    <a:pt x="1023322" y="388851"/>
                  </a:cubicBezTo>
                  <a:cubicBezTo>
                    <a:pt x="1037899" y="410054"/>
                    <a:pt x="986216" y="461738"/>
                    <a:pt x="983566" y="508120"/>
                  </a:cubicBezTo>
                  <a:cubicBezTo>
                    <a:pt x="980916" y="554502"/>
                    <a:pt x="1006095" y="618113"/>
                    <a:pt x="1007420" y="667146"/>
                  </a:cubicBezTo>
                  <a:cubicBezTo>
                    <a:pt x="1008745" y="716179"/>
                    <a:pt x="984891" y="758587"/>
                    <a:pt x="991517" y="802319"/>
                  </a:cubicBezTo>
                  <a:cubicBezTo>
                    <a:pt x="998143" y="846051"/>
                    <a:pt x="1053802" y="900384"/>
                    <a:pt x="1047176" y="929539"/>
                  </a:cubicBezTo>
                  <a:cubicBezTo>
                    <a:pt x="1040550" y="958694"/>
                    <a:pt x="994167" y="962670"/>
                    <a:pt x="951760" y="977247"/>
                  </a:cubicBezTo>
                  <a:cubicBezTo>
                    <a:pt x="909353" y="991824"/>
                    <a:pt x="840442" y="990500"/>
                    <a:pt x="792734" y="1017004"/>
                  </a:cubicBezTo>
                  <a:cubicBezTo>
                    <a:pt x="745026" y="1043508"/>
                    <a:pt x="694669" y="1113744"/>
                    <a:pt x="665514" y="1136273"/>
                  </a:cubicBezTo>
                  <a:cubicBezTo>
                    <a:pt x="636359" y="1158802"/>
                    <a:pt x="637684" y="1166753"/>
                    <a:pt x="617806" y="1152176"/>
                  </a:cubicBezTo>
                  <a:cubicBezTo>
                    <a:pt x="597928" y="1137599"/>
                    <a:pt x="563472" y="1046159"/>
                    <a:pt x="546244" y="1048809"/>
                  </a:cubicBezTo>
                  <a:cubicBezTo>
                    <a:pt x="529016" y="1051459"/>
                    <a:pt x="542268" y="1144225"/>
                    <a:pt x="514439" y="1168079"/>
                  </a:cubicBezTo>
                  <a:cubicBezTo>
                    <a:pt x="486610" y="1191933"/>
                    <a:pt x="417698" y="1207835"/>
                    <a:pt x="379267" y="1191932"/>
                  </a:cubicBezTo>
                  <a:cubicBezTo>
                    <a:pt x="340836" y="1176029"/>
                    <a:pt x="315656" y="1093866"/>
                    <a:pt x="283851" y="1072663"/>
                  </a:cubicBezTo>
                  <a:cubicBezTo>
                    <a:pt x="252046" y="1051460"/>
                    <a:pt x="221565" y="1076639"/>
                    <a:pt x="188435" y="1064712"/>
                  </a:cubicBezTo>
                  <a:cubicBezTo>
                    <a:pt x="155305" y="1052785"/>
                    <a:pt x="110247" y="1027605"/>
                    <a:pt x="85068" y="1001101"/>
                  </a:cubicBezTo>
                  <a:cubicBezTo>
                    <a:pt x="59889" y="974597"/>
                    <a:pt x="34710" y="938815"/>
                    <a:pt x="37360" y="905685"/>
                  </a:cubicBezTo>
                  <a:cubicBezTo>
                    <a:pt x="40011" y="872555"/>
                    <a:pt x="91694" y="844726"/>
                    <a:pt x="100971" y="802319"/>
                  </a:cubicBezTo>
                  <a:cubicBezTo>
                    <a:pt x="110248" y="759912"/>
                    <a:pt x="108923" y="697627"/>
                    <a:pt x="93020" y="651244"/>
                  </a:cubicBezTo>
                  <a:cubicBezTo>
                    <a:pt x="77117" y="604861"/>
                    <a:pt x="20132" y="555828"/>
                    <a:pt x="5555" y="524023"/>
                  </a:cubicBezTo>
                  <a:cubicBezTo>
                    <a:pt x="-9022" y="492218"/>
                    <a:pt x="8206" y="467039"/>
                    <a:pt x="21458" y="444510"/>
                  </a:cubicBezTo>
                  <a:close/>
                </a:path>
              </a:pathLst>
            </a:custGeom>
            <a:solidFill>
              <a:schemeClr val="accent1">
                <a:lumMod val="40000"/>
                <a:lumOff val="60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ree-form: Shape 23">
              <a:extLst>
                <a:ext uri="{FF2B5EF4-FFF2-40B4-BE49-F238E27FC236}">
                  <a16:creationId xmlns:a16="http://schemas.microsoft.com/office/drawing/2014/main" id="{F87ABB28-F297-2749-2F9D-435EBBC95280}"/>
                </a:ext>
              </a:extLst>
            </p:cNvPr>
            <p:cNvSpPr/>
            <p:nvPr/>
          </p:nvSpPr>
          <p:spPr>
            <a:xfrm>
              <a:off x="741366" y="3130744"/>
              <a:ext cx="3711900" cy="1788299"/>
            </a:xfrm>
            <a:custGeom>
              <a:avLst/>
              <a:gdLst>
                <a:gd name="csX0" fmla="*/ 1993883 w 3711900"/>
                <a:gd name="csY0" fmla="*/ 1632087 h 1788299"/>
                <a:gd name="csX1" fmla="*/ 1842808 w 3711900"/>
                <a:gd name="csY1" fmla="*/ 1671844 h 1788299"/>
                <a:gd name="csX2" fmla="*/ 1771246 w 3711900"/>
                <a:gd name="csY2" fmla="*/ 1608233 h 1788299"/>
                <a:gd name="csX3" fmla="*/ 1644025 w 3711900"/>
                <a:gd name="csY3" fmla="*/ 1663893 h 1788299"/>
                <a:gd name="csX4" fmla="*/ 1516804 w 3711900"/>
                <a:gd name="csY4" fmla="*/ 1576428 h 1788299"/>
                <a:gd name="csX5" fmla="*/ 1532707 w 3711900"/>
                <a:gd name="csY5" fmla="*/ 1520769 h 1788299"/>
                <a:gd name="csX6" fmla="*/ 1588366 w 3711900"/>
                <a:gd name="csY6" fmla="*/ 1473061 h 1788299"/>
                <a:gd name="csX7" fmla="*/ 1516804 w 3711900"/>
                <a:gd name="csY7" fmla="*/ 1409451 h 1788299"/>
                <a:gd name="csX8" fmla="*/ 1532707 w 3711900"/>
                <a:gd name="csY8" fmla="*/ 1321986 h 1788299"/>
                <a:gd name="csX9" fmla="*/ 1445243 w 3711900"/>
                <a:gd name="csY9" fmla="*/ 1401499 h 1788299"/>
                <a:gd name="csX10" fmla="*/ 1373681 w 3711900"/>
                <a:gd name="csY10" fmla="*/ 1321986 h 1788299"/>
                <a:gd name="csX11" fmla="*/ 1373681 w 3711900"/>
                <a:gd name="csY11" fmla="*/ 1504866 h 1788299"/>
                <a:gd name="csX12" fmla="*/ 1071531 w 3711900"/>
                <a:gd name="csY12" fmla="*/ 1488964 h 1788299"/>
                <a:gd name="csX13" fmla="*/ 1047677 w 3711900"/>
                <a:gd name="csY13" fmla="*/ 1560526 h 1788299"/>
                <a:gd name="csX14" fmla="*/ 984067 w 3711900"/>
                <a:gd name="csY14" fmla="*/ 1663893 h 1788299"/>
                <a:gd name="csX15" fmla="*/ 888651 w 3711900"/>
                <a:gd name="csY15" fmla="*/ 1735454 h 1788299"/>
                <a:gd name="csX16" fmla="*/ 737577 w 3711900"/>
                <a:gd name="csY16" fmla="*/ 1695698 h 1788299"/>
                <a:gd name="csX17" fmla="*/ 673966 w 3711900"/>
                <a:gd name="csY17" fmla="*/ 1775211 h 1788299"/>
                <a:gd name="csX18" fmla="*/ 467232 w 3711900"/>
                <a:gd name="csY18" fmla="*/ 1775211 h 1788299"/>
                <a:gd name="csX19" fmla="*/ 395671 w 3711900"/>
                <a:gd name="csY19" fmla="*/ 1647990 h 1788299"/>
                <a:gd name="csX20" fmla="*/ 602404 w 3711900"/>
                <a:gd name="csY20" fmla="*/ 1655941 h 1788299"/>
                <a:gd name="csX21" fmla="*/ 618307 w 3711900"/>
                <a:gd name="csY21" fmla="*/ 1592331 h 1788299"/>
                <a:gd name="csX22" fmla="*/ 761431 w 3711900"/>
                <a:gd name="csY22" fmla="*/ 1536672 h 1788299"/>
                <a:gd name="csX23" fmla="*/ 713723 w 3711900"/>
                <a:gd name="csY23" fmla="*/ 1401499 h 1788299"/>
                <a:gd name="csX24" fmla="*/ 554697 w 3711900"/>
                <a:gd name="csY24" fmla="*/ 1552574 h 1788299"/>
                <a:gd name="csX25" fmla="*/ 371817 w 3711900"/>
                <a:gd name="csY25" fmla="*/ 1512818 h 1788299"/>
                <a:gd name="csX26" fmla="*/ 276401 w 3711900"/>
                <a:gd name="csY26" fmla="*/ 1552574 h 1788299"/>
                <a:gd name="csX27" fmla="*/ 204839 w 3711900"/>
                <a:gd name="csY27" fmla="*/ 1616185 h 1788299"/>
                <a:gd name="csX28" fmla="*/ 204839 w 3711900"/>
                <a:gd name="csY28" fmla="*/ 1449207 h 1788299"/>
                <a:gd name="csX29" fmla="*/ 355914 w 3711900"/>
                <a:gd name="csY29" fmla="*/ 1377646 h 1788299"/>
                <a:gd name="csX30" fmla="*/ 371817 w 3711900"/>
                <a:gd name="csY30" fmla="*/ 1226571 h 1788299"/>
                <a:gd name="csX31" fmla="*/ 244596 w 3711900"/>
                <a:gd name="csY31" fmla="*/ 1131155 h 1788299"/>
                <a:gd name="csX32" fmla="*/ 29911 w 3711900"/>
                <a:gd name="csY32" fmla="*/ 1123204 h 1788299"/>
                <a:gd name="csX33" fmla="*/ 6057 w 3711900"/>
                <a:gd name="csY33" fmla="*/ 1178863 h 1788299"/>
                <a:gd name="csX34" fmla="*/ 14008 w 3711900"/>
                <a:gd name="csY34" fmla="*/ 1059593 h 1788299"/>
                <a:gd name="csX35" fmla="*/ 149180 w 3711900"/>
                <a:gd name="csY35" fmla="*/ 1019837 h 1788299"/>
                <a:gd name="csX36" fmla="*/ 252547 w 3711900"/>
                <a:gd name="csY36" fmla="*/ 924421 h 1788299"/>
                <a:gd name="csX37" fmla="*/ 435427 w 3711900"/>
                <a:gd name="csY37" fmla="*/ 844908 h 1788299"/>
                <a:gd name="csX38" fmla="*/ 387719 w 3711900"/>
                <a:gd name="csY38" fmla="*/ 709736 h 1788299"/>
                <a:gd name="csX39" fmla="*/ 499037 w 3711900"/>
                <a:gd name="csY39" fmla="*/ 757444 h 1788299"/>
                <a:gd name="csX40" fmla="*/ 634210 w 3711900"/>
                <a:gd name="csY40" fmla="*/ 805152 h 1788299"/>
                <a:gd name="csX41" fmla="*/ 681917 w 3711900"/>
                <a:gd name="csY41" fmla="*/ 733590 h 1788299"/>
                <a:gd name="csX42" fmla="*/ 809138 w 3711900"/>
                <a:gd name="csY42" fmla="*/ 733590 h 1788299"/>
                <a:gd name="csX43" fmla="*/ 904554 w 3711900"/>
                <a:gd name="csY43" fmla="*/ 558661 h 1788299"/>
                <a:gd name="csX44" fmla="*/ 1031775 w 3711900"/>
                <a:gd name="csY44" fmla="*/ 590466 h 1788299"/>
                <a:gd name="csX45" fmla="*/ 999970 w 3711900"/>
                <a:gd name="csY45" fmla="*/ 447343 h 1788299"/>
                <a:gd name="csX46" fmla="*/ 1278265 w 3711900"/>
                <a:gd name="csY46" fmla="*/ 471197 h 1788299"/>
                <a:gd name="csX47" fmla="*/ 1484999 w 3711900"/>
                <a:gd name="csY47" fmla="*/ 248560 h 1788299"/>
                <a:gd name="csX48" fmla="*/ 1715587 w 3711900"/>
                <a:gd name="csY48" fmla="*/ 184950 h 1788299"/>
                <a:gd name="csX49" fmla="*/ 1938224 w 3711900"/>
                <a:gd name="csY49" fmla="*/ 296268 h 1788299"/>
                <a:gd name="csX50" fmla="*/ 2176763 w 3711900"/>
                <a:gd name="csY50" fmla="*/ 328073 h 1788299"/>
                <a:gd name="csX51" fmla="*/ 2455058 w 3711900"/>
                <a:gd name="csY51" fmla="*/ 248560 h 1788299"/>
                <a:gd name="csX52" fmla="*/ 2693597 w 3711900"/>
                <a:gd name="csY52" fmla="*/ 280366 h 1788299"/>
                <a:gd name="csX53" fmla="*/ 3067309 w 3711900"/>
                <a:gd name="csY53" fmla="*/ 264463 h 1788299"/>
                <a:gd name="csX54" fmla="*/ 3289945 w 3711900"/>
                <a:gd name="csY54" fmla="*/ 129291 h 1788299"/>
                <a:gd name="csX55" fmla="*/ 3592095 w 3711900"/>
                <a:gd name="csY55" fmla="*/ 2070 h 1788299"/>
                <a:gd name="csX56" fmla="*/ 3711364 w 3711900"/>
                <a:gd name="csY56" fmla="*/ 57729 h 1788299"/>
                <a:gd name="csX57" fmla="*/ 3552338 w 3711900"/>
                <a:gd name="csY57" fmla="*/ 153145 h 1788299"/>
                <a:gd name="csX58" fmla="*/ 3504631 w 3711900"/>
                <a:gd name="csY58" fmla="*/ 328073 h 1788299"/>
                <a:gd name="csX59" fmla="*/ 3417166 w 3711900"/>
                <a:gd name="csY59" fmla="*/ 407586 h 1788299"/>
                <a:gd name="csX60" fmla="*/ 3488728 w 3711900"/>
                <a:gd name="csY60" fmla="*/ 606369 h 1788299"/>
                <a:gd name="csX61" fmla="*/ 3528484 w 3711900"/>
                <a:gd name="csY61" fmla="*/ 765395 h 1788299"/>
                <a:gd name="csX62" fmla="*/ 3592095 w 3711900"/>
                <a:gd name="csY62" fmla="*/ 876713 h 1788299"/>
                <a:gd name="csX63" fmla="*/ 3631851 w 3711900"/>
                <a:gd name="csY63" fmla="*/ 1035739 h 1788299"/>
                <a:gd name="csX64" fmla="*/ 3568241 w 3711900"/>
                <a:gd name="csY64" fmla="*/ 1139106 h 1788299"/>
                <a:gd name="csX65" fmla="*/ 3425117 w 3711900"/>
                <a:gd name="csY65" fmla="*/ 1266327 h 1788299"/>
                <a:gd name="csX66" fmla="*/ 3266091 w 3711900"/>
                <a:gd name="csY66" fmla="*/ 1218619 h 1788299"/>
                <a:gd name="csX67" fmla="*/ 3162724 w 3711900"/>
                <a:gd name="csY67" fmla="*/ 1266327 h 1788299"/>
                <a:gd name="csX68" fmla="*/ 3003698 w 3711900"/>
                <a:gd name="csY68" fmla="*/ 1186814 h 1788299"/>
                <a:gd name="csX69" fmla="*/ 2916234 w 3711900"/>
                <a:gd name="csY69" fmla="*/ 1202717 h 1788299"/>
                <a:gd name="csX70" fmla="*/ 2789013 w 3711900"/>
                <a:gd name="csY70" fmla="*/ 1401499 h 1788299"/>
                <a:gd name="csX71" fmla="*/ 2614084 w 3711900"/>
                <a:gd name="csY71" fmla="*/ 1282230 h 1788299"/>
                <a:gd name="csX72" fmla="*/ 2518669 w 3711900"/>
                <a:gd name="csY72" fmla="*/ 1401499 h 1788299"/>
                <a:gd name="csX73" fmla="*/ 2303984 w 3711900"/>
                <a:gd name="csY73" fmla="*/ 1250425 h 1788299"/>
                <a:gd name="csX74" fmla="*/ 2240373 w 3711900"/>
                <a:gd name="csY74" fmla="*/ 1345840 h 1788299"/>
                <a:gd name="csX75" fmla="*/ 2081347 w 3711900"/>
                <a:gd name="csY75" fmla="*/ 1314035 h 1788299"/>
                <a:gd name="csX76" fmla="*/ 1993883 w 3711900"/>
                <a:gd name="csY76" fmla="*/ 1632087 h 1788299"/>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 ang="0">
                  <a:pos x="csX37" y="csY37"/>
                </a:cxn>
                <a:cxn ang="0">
                  <a:pos x="csX38" y="csY38"/>
                </a:cxn>
                <a:cxn ang="0">
                  <a:pos x="csX39" y="csY39"/>
                </a:cxn>
                <a:cxn ang="0">
                  <a:pos x="csX40" y="csY40"/>
                </a:cxn>
                <a:cxn ang="0">
                  <a:pos x="csX41" y="csY41"/>
                </a:cxn>
                <a:cxn ang="0">
                  <a:pos x="csX42" y="csY42"/>
                </a:cxn>
                <a:cxn ang="0">
                  <a:pos x="csX43" y="csY43"/>
                </a:cxn>
                <a:cxn ang="0">
                  <a:pos x="csX44" y="csY44"/>
                </a:cxn>
                <a:cxn ang="0">
                  <a:pos x="csX45" y="csY45"/>
                </a:cxn>
                <a:cxn ang="0">
                  <a:pos x="csX46" y="csY46"/>
                </a:cxn>
                <a:cxn ang="0">
                  <a:pos x="csX47" y="csY47"/>
                </a:cxn>
                <a:cxn ang="0">
                  <a:pos x="csX48" y="csY48"/>
                </a:cxn>
                <a:cxn ang="0">
                  <a:pos x="csX49" y="csY49"/>
                </a:cxn>
                <a:cxn ang="0">
                  <a:pos x="csX50" y="csY50"/>
                </a:cxn>
                <a:cxn ang="0">
                  <a:pos x="csX51" y="csY51"/>
                </a:cxn>
                <a:cxn ang="0">
                  <a:pos x="csX52" y="csY52"/>
                </a:cxn>
                <a:cxn ang="0">
                  <a:pos x="csX53" y="csY53"/>
                </a:cxn>
                <a:cxn ang="0">
                  <a:pos x="csX54" y="csY54"/>
                </a:cxn>
                <a:cxn ang="0">
                  <a:pos x="csX55" y="csY55"/>
                </a:cxn>
                <a:cxn ang="0">
                  <a:pos x="csX56" y="csY56"/>
                </a:cxn>
                <a:cxn ang="0">
                  <a:pos x="csX57" y="csY57"/>
                </a:cxn>
                <a:cxn ang="0">
                  <a:pos x="csX58" y="csY58"/>
                </a:cxn>
                <a:cxn ang="0">
                  <a:pos x="csX59" y="csY59"/>
                </a:cxn>
                <a:cxn ang="0">
                  <a:pos x="csX60" y="csY60"/>
                </a:cxn>
                <a:cxn ang="0">
                  <a:pos x="csX61" y="csY61"/>
                </a:cxn>
                <a:cxn ang="0">
                  <a:pos x="csX62" y="csY62"/>
                </a:cxn>
                <a:cxn ang="0">
                  <a:pos x="csX63" y="csY63"/>
                </a:cxn>
                <a:cxn ang="0">
                  <a:pos x="csX64" y="csY64"/>
                </a:cxn>
                <a:cxn ang="0">
                  <a:pos x="csX65" y="csY65"/>
                </a:cxn>
                <a:cxn ang="0">
                  <a:pos x="csX66" y="csY66"/>
                </a:cxn>
                <a:cxn ang="0">
                  <a:pos x="csX67" y="csY67"/>
                </a:cxn>
                <a:cxn ang="0">
                  <a:pos x="csX68" y="csY68"/>
                </a:cxn>
                <a:cxn ang="0">
                  <a:pos x="csX69" y="csY69"/>
                </a:cxn>
                <a:cxn ang="0">
                  <a:pos x="csX70" y="csY70"/>
                </a:cxn>
                <a:cxn ang="0">
                  <a:pos x="csX71" y="csY71"/>
                </a:cxn>
                <a:cxn ang="0">
                  <a:pos x="csX72" y="csY72"/>
                </a:cxn>
                <a:cxn ang="0">
                  <a:pos x="csX73" y="csY73"/>
                </a:cxn>
                <a:cxn ang="0">
                  <a:pos x="csX74" y="csY74"/>
                </a:cxn>
                <a:cxn ang="0">
                  <a:pos x="csX75" y="csY75"/>
                </a:cxn>
                <a:cxn ang="0">
                  <a:pos x="csX76" y="csY76"/>
                </a:cxn>
              </a:cxnLst>
              <a:rect l="l" t="t" r="r" b="b"/>
              <a:pathLst>
                <a:path w="3711900" h="1788299">
                  <a:moveTo>
                    <a:pt x="1993883" y="1632087"/>
                  </a:moveTo>
                  <a:cubicBezTo>
                    <a:pt x="1954127" y="1691722"/>
                    <a:pt x="1879914" y="1675820"/>
                    <a:pt x="1842808" y="1671844"/>
                  </a:cubicBezTo>
                  <a:cubicBezTo>
                    <a:pt x="1805702" y="1667868"/>
                    <a:pt x="1804376" y="1609558"/>
                    <a:pt x="1771246" y="1608233"/>
                  </a:cubicBezTo>
                  <a:cubicBezTo>
                    <a:pt x="1738116" y="1606908"/>
                    <a:pt x="1686432" y="1669194"/>
                    <a:pt x="1644025" y="1663893"/>
                  </a:cubicBezTo>
                  <a:cubicBezTo>
                    <a:pt x="1601618" y="1658592"/>
                    <a:pt x="1535357" y="1600282"/>
                    <a:pt x="1516804" y="1576428"/>
                  </a:cubicBezTo>
                  <a:cubicBezTo>
                    <a:pt x="1498251" y="1552574"/>
                    <a:pt x="1520780" y="1537997"/>
                    <a:pt x="1532707" y="1520769"/>
                  </a:cubicBezTo>
                  <a:cubicBezTo>
                    <a:pt x="1544634" y="1503541"/>
                    <a:pt x="1591016" y="1491614"/>
                    <a:pt x="1588366" y="1473061"/>
                  </a:cubicBezTo>
                  <a:cubicBezTo>
                    <a:pt x="1585716" y="1454508"/>
                    <a:pt x="1526080" y="1434630"/>
                    <a:pt x="1516804" y="1409451"/>
                  </a:cubicBezTo>
                  <a:cubicBezTo>
                    <a:pt x="1507528" y="1384272"/>
                    <a:pt x="1544634" y="1323311"/>
                    <a:pt x="1532707" y="1321986"/>
                  </a:cubicBezTo>
                  <a:cubicBezTo>
                    <a:pt x="1520780" y="1320661"/>
                    <a:pt x="1471747" y="1401499"/>
                    <a:pt x="1445243" y="1401499"/>
                  </a:cubicBezTo>
                  <a:cubicBezTo>
                    <a:pt x="1418739" y="1401499"/>
                    <a:pt x="1385608" y="1304758"/>
                    <a:pt x="1373681" y="1321986"/>
                  </a:cubicBezTo>
                  <a:cubicBezTo>
                    <a:pt x="1361754" y="1339214"/>
                    <a:pt x="1424039" y="1477036"/>
                    <a:pt x="1373681" y="1504866"/>
                  </a:cubicBezTo>
                  <a:cubicBezTo>
                    <a:pt x="1323323" y="1532696"/>
                    <a:pt x="1125865" y="1479687"/>
                    <a:pt x="1071531" y="1488964"/>
                  </a:cubicBezTo>
                  <a:cubicBezTo>
                    <a:pt x="1017197" y="1498241"/>
                    <a:pt x="1062254" y="1531371"/>
                    <a:pt x="1047677" y="1560526"/>
                  </a:cubicBezTo>
                  <a:cubicBezTo>
                    <a:pt x="1033100" y="1589681"/>
                    <a:pt x="1010571" y="1634738"/>
                    <a:pt x="984067" y="1663893"/>
                  </a:cubicBezTo>
                  <a:cubicBezTo>
                    <a:pt x="957563" y="1693048"/>
                    <a:pt x="929733" y="1730153"/>
                    <a:pt x="888651" y="1735454"/>
                  </a:cubicBezTo>
                  <a:cubicBezTo>
                    <a:pt x="847569" y="1740755"/>
                    <a:pt x="773358" y="1689072"/>
                    <a:pt x="737577" y="1695698"/>
                  </a:cubicBezTo>
                  <a:cubicBezTo>
                    <a:pt x="701796" y="1702324"/>
                    <a:pt x="719023" y="1761959"/>
                    <a:pt x="673966" y="1775211"/>
                  </a:cubicBezTo>
                  <a:cubicBezTo>
                    <a:pt x="628909" y="1788463"/>
                    <a:pt x="513614" y="1796414"/>
                    <a:pt x="467232" y="1775211"/>
                  </a:cubicBezTo>
                  <a:cubicBezTo>
                    <a:pt x="420850" y="1754008"/>
                    <a:pt x="373142" y="1667868"/>
                    <a:pt x="395671" y="1647990"/>
                  </a:cubicBezTo>
                  <a:cubicBezTo>
                    <a:pt x="418200" y="1628112"/>
                    <a:pt x="565298" y="1665217"/>
                    <a:pt x="602404" y="1655941"/>
                  </a:cubicBezTo>
                  <a:cubicBezTo>
                    <a:pt x="639510" y="1646665"/>
                    <a:pt x="591802" y="1612209"/>
                    <a:pt x="618307" y="1592331"/>
                  </a:cubicBezTo>
                  <a:cubicBezTo>
                    <a:pt x="644811" y="1572453"/>
                    <a:pt x="745528" y="1568477"/>
                    <a:pt x="761431" y="1536672"/>
                  </a:cubicBezTo>
                  <a:cubicBezTo>
                    <a:pt x="777334" y="1504867"/>
                    <a:pt x="748179" y="1398849"/>
                    <a:pt x="713723" y="1401499"/>
                  </a:cubicBezTo>
                  <a:cubicBezTo>
                    <a:pt x="679267" y="1404149"/>
                    <a:pt x="611681" y="1534021"/>
                    <a:pt x="554697" y="1552574"/>
                  </a:cubicBezTo>
                  <a:cubicBezTo>
                    <a:pt x="497713" y="1571127"/>
                    <a:pt x="418200" y="1512818"/>
                    <a:pt x="371817" y="1512818"/>
                  </a:cubicBezTo>
                  <a:cubicBezTo>
                    <a:pt x="325434" y="1512818"/>
                    <a:pt x="304231" y="1535346"/>
                    <a:pt x="276401" y="1552574"/>
                  </a:cubicBezTo>
                  <a:cubicBezTo>
                    <a:pt x="248571" y="1569802"/>
                    <a:pt x="216766" y="1633413"/>
                    <a:pt x="204839" y="1616185"/>
                  </a:cubicBezTo>
                  <a:cubicBezTo>
                    <a:pt x="192912" y="1598957"/>
                    <a:pt x="179660" y="1488963"/>
                    <a:pt x="204839" y="1449207"/>
                  </a:cubicBezTo>
                  <a:cubicBezTo>
                    <a:pt x="230018" y="1409450"/>
                    <a:pt x="328084" y="1414752"/>
                    <a:pt x="355914" y="1377646"/>
                  </a:cubicBezTo>
                  <a:cubicBezTo>
                    <a:pt x="383744" y="1340540"/>
                    <a:pt x="390370" y="1267653"/>
                    <a:pt x="371817" y="1226571"/>
                  </a:cubicBezTo>
                  <a:cubicBezTo>
                    <a:pt x="353264" y="1185489"/>
                    <a:pt x="301580" y="1148383"/>
                    <a:pt x="244596" y="1131155"/>
                  </a:cubicBezTo>
                  <a:cubicBezTo>
                    <a:pt x="187612" y="1113927"/>
                    <a:pt x="69667" y="1115253"/>
                    <a:pt x="29911" y="1123204"/>
                  </a:cubicBezTo>
                  <a:cubicBezTo>
                    <a:pt x="-9845" y="1131155"/>
                    <a:pt x="8707" y="1189465"/>
                    <a:pt x="6057" y="1178863"/>
                  </a:cubicBezTo>
                  <a:cubicBezTo>
                    <a:pt x="3407" y="1168261"/>
                    <a:pt x="-9846" y="1086097"/>
                    <a:pt x="14008" y="1059593"/>
                  </a:cubicBezTo>
                  <a:cubicBezTo>
                    <a:pt x="37862" y="1033089"/>
                    <a:pt x="109423" y="1042366"/>
                    <a:pt x="149180" y="1019837"/>
                  </a:cubicBezTo>
                  <a:cubicBezTo>
                    <a:pt x="188936" y="997308"/>
                    <a:pt x="204839" y="953576"/>
                    <a:pt x="252547" y="924421"/>
                  </a:cubicBezTo>
                  <a:cubicBezTo>
                    <a:pt x="300255" y="895266"/>
                    <a:pt x="412898" y="880689"/>
                    <a:pt x="435427" y="844908"/>
                  </a:cubicBezTo>
                  <a:cubicBezTo>
                    <a:pt x="457956" y="809127"/>
                    <a:pt x="377117" y="724313"/>
                    <a:pt x="387719" y="709736"/>
                  </a:cubicBezTo>
                  <a:cubicBezTo>
                    <a:pt x="398321" y="695159"/>
                    <a:pt x="457955" y="741541"/>
                    <a:pt x="499037" y="757444"/>
                  </a:cubicBezTo>
                  <a:cubicBezTo>
                    <a:pt x="540119" y="773347"/>
                    <a:pt x="603730" y="809128"/>
                    <a:pt x="634210" y="805152"/>
                  </a:cubicBezTo>
                  <a:cubicBezTo>
                    <a:pt x="664690" y="801176"/>
                    <a:pt x="652762" y="745517"/>
                    <a:pt x="681917" y="733590"/>
                  </a:cubicBezTo>
                  <a:cubicBezTo>
                    <a:pt x="711072" y="721663"/>
                    <a:pt x="772032" y="762745"/>
                    <a:pt x="809138" y="733590"/>
                  </a:cubicBezTo>
                  <a:cubicBezTo>
                    <a:pt x="846244" y="704435"/>
                    <a:pt x="867448" y="582515"/>
                    <a:pt x="904554" y="558661"/>
                  </a:cubicBezTo>
                  <a:cubicBezTo>
                    <a:pt x="941660" y="534807"/>
                    <a:pt x="1015872" y="609019"/>
                    <a:pt x="1031775" y="590466"/>
                  </a:cubicBezTo>
                  <a:cubicBezTo>
                    <a:pt x="1047678" y="571913"/>
                    <a:pt x="958889" y="467221"/>
                    <a:pt x="999970" y="447343"/>
                  </a:cubicBezTo>
                  <a:cubicBezTo>
                    <a:pt x="1041051" y="427465"/>
                    <a:pt x="1197427" y="504327"/>
                    <a:pt x="1278265" y="471197"/>
                  </a:cubicBezTo>
                  <a:cubicBezTo>
                    <a:pt x="1359103" y="438067"/>
                    <a:pt x="1412112" y="296268"/>
                    <a:pt x="1484999" y="248560"/>
                  </a:cubicBezTo>
                  <a:cubicBezTo>
                    <a:pt x="1557886" y="200852"/>
                    <a:pt x="1640050" y="176999"/>
                    <a:pt x="1715587" y="184950"/>
                  </a:cubicBezTo>
                  <a:cubicBezTo>
                    <a:pt x="1791124" y="192901"/>
                    <a:pt x="1861361" y="272414"/>
                    <a:pt x="1938224" y="296268"/>
                  </a:cubicBezTo>
                  <a:cubicBezTo>
                    <a:pt x="2015087" y="320122"/>
                    <a:pt x="2090624" y="336024"/>
                    <a:pt x="2176763" y="328073"/>
                  </a:cubicBezTo>
                  <a:cubicBezTo>
                    <a:pt x="2262902" y="320122"/>
                    <a:pt x="2368919" y="256511"/>
                    <a:pt x="2455058" y="248560"/>
                  </a:cubicBezTo>
                  <a:cubicBezTo>
                    <a:pt x="2541197" y="240609"/>
                    <a:pt x="2591555" y="277716"/>
                    <a:pt x="2693597" y="280366"/>
                  </a:cubicBezTo>
                  <a:cubicBezTo>
                    <a:pt x="2795639" y="283016"/>
                    <a:pt x="2967918" y="289642"/>
                    <a:pt x="3067309" y="264463"/>
                  </a:cubicBezTo>
                  <a:cubicBezTo>
                    <a:pt x="3166700" y="239284"/>
                    <a:pt x="3202481" y="173023"/>
                    <a:pt x="3289945" y="129291"/>
                  </a:cubicBezTo>
                  <a:cubicBezTo>
                    <a:pt x="3377409" y="85559"/>
                    <a:pt x="3521859" y="13997"/>
                    <a:pt x="3592095" y="2070"/>
                  </a:cubicBezTo>
                  <a:cubicBezTo>
                    <a:pt x="3662331" y="-9857"/>
                    <a:pt x="3717990" y="32550"/>
                    <a:pt x="3711364" y="57729"/>
                  </a:cubicBezTo>
                  <a:cubicBezTo>
                    <a:pt x="3704738" y="82908"/>
                    <a:pt x="3586794" y="108088"/>
                    <a:pt x="3552338" y="153145"/>
                  </a:cubicBezTo>
                  <a:cubicBezTo>
                    <a:pt x="3517883" y="198202"/>
                    <a:pt x="3527160" y="285666"/>
                    <a:pt x="3504631" y="328073"/>
                  </a:cubicBezTo>
                  <a:cubicBezTo>
                    <a:pt x="3482102" y="370480"/>
                    <a:pt x="3419816" y="361203"/>
                    <a:pt x="3417166" y="407586"/>
                  </a:cubicBezTo>
                  <a:cubicBezTo>
                    <a:pt x="3414516" y="453969"/>
                    <a:pt x="3470175" y="546734"/>
                    <a:pt x="3488728" y="606369"/>
                  </a:cubicBezTo>
                  <a:cubicBezTo>
                    <a:pt x="3507281" y="666004"/>
                    <a:pt x="3511256" y="720338"/>
                    <a:pt x="3528484" y="765395"/>
                  </a:cubicBezTo>
                  <a:cubicBezTo>
                    <a:pt x="3545712" y="810452"/>
                    <a:pt x="3574867" y="831656"/>
                    <a:pt x="3592095" y="876713"/>
                  </a:cubicBezTo>
                  <a:cubicBezTo>
                    <a:pt x="3609323" y="921770"/>
                    <a:pt x="3635827" y="992007"/>
                    <a:pt x="3631851" y="1035739"/>
                  </a:cubicBezTo>
                  <a:cubicBezTo>
                    <a:pt x="3627875" y="1079471"/>
                    <a:pt x="3602697" y="1100675"/>
                    <a:pt x="3568241" y="1139106"/>
                  </a:cubicBezTo>
                  <a:cubicBezTo>
                    <a:pt x="3533785" y="1177537"/>
                    <a:pt x="3475475" y="1253075"/>
                    <a:pt x="3425117" y="1266327"/>
                  </a:cubicBezTo>
                  <a:cubicBezTo>
                    <a:pt x="3374759" y="1279579"/>
                    <a:pt x="3309823" y="1218619"/>
                    <a:pt x="3266091" y="1218619"/>
                  </a:cubicBezTo>
                  <a:cubicBezTo>
                    <a:pt x="3222359" y="1218619"/>
                    <a:pt x="3206456" y="1271628"/>
                    <a:pt x="3162724" y="1266327"/>
                  </a:cubicBezTo>
                  <a:cubicBezTo>
                    <a:pt x="3118992" y="1261026"/>
                    <a:pt x="3044780" y="1197416"/>
                    <a:pt x="3003698" y="1186814"/>
                  </a:cubicBezTo>
                  <a:cubicBezTo>
                    <a:pt x="2962616" y="1176212"/>
                    <a:pt x="2952015" y="1166936"/>
                    <a:pt x="2916234" y="1202717"/>
                  </a:cubicBezTo>
                  <a:cubicBezTo>
                    <a:pt x="2880453" y="1238498"/>
                    <a:pt x="2839371" y="1388247"/>
                    <a:pt x="2789013" y="1401499"/>
                  </a:cubicBezTo>
                  <a:cubicBezTo>
                    <a:pt x="2738655" y="1414751"/>
                    <a:pt x="2659141" y="1282230"/>
                    <a:pt x="2614084" y="1282230"/>
                  </a:cubicBezTo>
                  <a:cubicBezTo>
                    <a:pt x="2569027" y="1282230"/>
                    <a:pt x="2570352" y="1406800"/>
                    <a:pt x="2518669" y="1401499"/>
                  </a:cubicBezTo>
                  <a:cubicBezTo>
                    <a:pt x="2466986" y="1396198"/>
                    <a:pt x="2350367" y="1259701"/>
                    <a:pt x="2303984" y="1250425"/>
                  </a:cubicBezTo>
                  <a:cubicBezTo>
                    <a:pt x="2257601" y="1241149"/>
                    <a:pt x="2277479" y="1335238"/>
                    <a:pt x="2240373" y="1345840"/>
                  </a:cubicBezTo>
                  <a:cubicBezTo>
                    <a:pt x="2203267" y="1356442"/>
                    <a:pt x="2125079" y="1266327"/>
                    <a:pt x="2081347" y="1314035"/>
                  </a:cubicBezTo>
                  <a:cubicBezTo>
                    <a:pt x="2037615" y="1361743"/>
                    <a:pt x="2033639" y="1572452"/>
                    <a:pt x="1993883" y="1632087"/>
                  </a:cubicBezTo>
                  <a:close/>
                </a:path>
              </a:pathLst>
            </a:custGeom>
            <a:solidFill>
              <a:schemeClr val="accent1">
                <a:lumMod val="40000"/>
                <a:lumOff val="60000"/>
              </a:schemeClr>
            </a:solidFill>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8" name="TextBox 27">
            <a:extLst>
              <a:ext uri="{FF2B5EF4-FFF2-40B4-BE49-F238E27FC236}">
                <a16:creationId xmlns:a16="http://schemas.microsoft.com/office/drawing/2014/main" id="{771EC510-37EC-B730-AEE9-7805061CC858}"/>
              </a:ext>
            </a:extLst>
          </p:cNvPr>
          <p:cNvSpPr txBox="1"/>
          <p:nvPr/>
        </p:nvSpPr>
        <p:spPr>
          <a:xfrm>
            <a:off x="5226412" y="549889"/>
            <a:ext cx="4783552" cy="646331"/>
          </a:xfrm>
          <a:prstGeom prst="rect">
            <a:avLst/>
          </a:prstGeom>
          <a:noFill/>
        </p:spPr>
        <p:txBody>
          <a:bodyPr wrap="square">
            <a:spAutoFit/>
          </a:bodyPr>
          <a:lstStyle/>
          <a:p>
            <a:pPr>
              <a:spcAft>
                <a:spcPts val="600"/>
              </a:spcAft>
            </a:pPr>
            <a:r>
              <a:rPr lang="en-GB" sz="1200" i="1" dirty="0">
                <a:solidFill>
                  <a:schemeClr val="bg1"/>
                </a:solidFill>
                <a:latin typeface="Aptos" panose="02110004020202020204"/>
              </a:rPr>
              <a:t>The tertiary services partnership predominantly functions as a provider of specialised services for the populations of South Wales (South Wales, West Wales, and South Powys). </a:t>
            </a:r>
          </a:p>
        </p:txBody>
      </p:sp>
      <p:sp>
        <p:nvSpPr>
          <p:cNvPr id="31" name="TextBox 30">
            <a:extLst>
              <a:ext uri="{FF2B5EF4-FFF2-40B4-BE49-F238E27FC236}">
                <a16:creationId xmlns:a16="http://schemas.microsoft.com/office/drawing/2014/main" id="{723B4C7F-ECEA-B32E-F12F-BE514563ABC1}"/>
              </a:ext>
            </a:extLst>
          </p:cNvPr>
          <p:cNvSpPr txBox="1"/>
          <p:nvPr/>
        </p:nvSpPr>
        <p:spPr>
          <a:xfrm>
            <a:off x="5121597" y="5901807"/>
            <a:ext cx="1812373" cy="276999"/>
          </a:xfrm>
          <a:prstGeom prst="rect">
            <a:avLst/>
          </a:prstGeom>
          <a:noFill/>
        </p:spPr>
        <p:txBody>
          <a:bodyPr wrap="square">
            <a:spAutoFit/>
          </a:bodyPr>
          <a:lstStyle/>
          <a:p>
            <a:r>
              <a:rPr lang="en-GB" sz="1200" b="1" i="1" dirty="0"/>
              <a:t>Swansea Bay UHB</a:t>
            </a:r>
          </a:p>
        </p:txBody>
      </p:sp>
      <p:sp>
        <p:nvSpPr>
          <p:cNvPr id="32" name="TextBox 31">
            <a:extLst>
              <a:ext uri="{FF2B5EF4-FFF2-40B4-BE49-F238E27FC236}">
                <a16:creationId xmlns:a16="http://schemas.microsoft.com/office/drawing/2014/main" id="{80A13D8C-E6A1-984C-14D4-BFECC3B6DC2C}"/>
              </a:ext>
            </a:extLst>
          </p:cNvPr>
          <p:cNvSpPr txBox="1"/>
          <p:nvPr/>
        </p:nvSpPr>
        <p:spPr>
          <a:xfrm>
            <a:off x="8345612" y="6139676"/>
            <a:ext cx="1812373" cy="276999"/>
          </a:xfrm>
          <a:prstGeom prst="rect">
            <a:avLst/>
          </a:prstGeom>
          <a:noFill/>
        </p:spPr>
        <p:txBody>
          <a:bodyPr wrap="square">
            <a:spAutoFit/>
          </a:bodyPr>
          <a:lstStyle/>
          <a:p>
            <a:r>
              <a:rPr lang="en-GB" sz="1200" b="1" i="1" dirty="0"/>
              <a:t>Cardiff &amp; Vale UHB</a:t>
            </a:r>
          </a:p>
        </p:txBody>
      </p:sp>
      <p:cxnSp>
        <p:nvCxnSpPr>
          <p:cNvPr id="34" name="Straight Arrow Connector 33">
            <a:extLst>
              <a:ext uri="{FF2B5EF4-FFF2-40B4-BE49-F238E27FC236}">
                <a16:creationId xmlns:a16="http://schemas.microsoft.com/office/drawing/2014/main" id="{BA5B1E42-8EBE-2EB7-7768-A9978EE93D51}"/>
              </a:ext>
            </a:extLst>
          </p:cNvPr>
          <p:cNvCxnSpPr/>
          <p:nvPr/>
        </p:nvCxnSpPr>
        <p:spPr>
          <a:xfrm flipV="1">
            <a:off x="6408780" y="5541537"/>
            <a:ext cx="969869" cy="377193"/>
          </a:xfrm>
          <a:prstGeom prst="straightConnector1">
            <a:avLst/>
          </a:prstGeom>
          <a:ln w="31750">
            <a:solidFill>
              <a:schemeClr val="accent2">
                <a:lumMod val="60000"/>
                <a:lumOff val="40000"/>
              </a:schemeClr>
            </a:solidFill>
            <a:tailEnd type="oval"/>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34E8BAEC-068D-6BBD-A933-A468A940CFAA}"/>
              </a:ext>
            </a:extLst>
          </p:cNvPr>
          <p:cNvCxnSpPr>
            <a:cxnSpLocks/>
          </p:cNvCxnSpPr>
          <p:nvPr/>
        </p:nvCxnSpPr>
        <p:spPr>
          <a:xfrm flipH="1" flipV="1">
            <a:off x="8143714" y="6059584"/>
            <a:ext cx="619978" cy="90934"/>
          </a:xfrm>
          <a:prstGeom prst="straightConnector1">
            <a:avLst/>
          </a:prstGeom>
          <a:ln w="31750">
            <a:solidFill>
              <a:schemeClr val="accent2">
                <a:lumMod val="60000"/>
                <a:lumOff val="40000"/>
              </a:schemeClr>
            </a:solidFill>
            <a:tailEnd type="oval"/>
          </a:ln>
        </p:spPr>
        <p:style>
          <a:lnRef idx="2">
            <a:schemeClr val="accent1"/>
          </a:lnRef>
          <a:fillRef idx="0">
            <a:schemeClr val="accent1"/>
          </a:fillRef>
          <a:effectRef idx="1">
            <a:schemeClr val="accent1"/>
          </a:effectRef>
          <a:fontRef idx="minor">
            <a:schemeClr val="tx1"/>
          </a:fontRef>
        </p:style>
      </p:cxnSp>
      <p:sp>
        <p:nvSpPr>
          <p:cNvPr id="4" name="Slide Number Placeholder 3">
            <a:extLst>
              <a:ext uri="{FF2B5EF4-FFF2-40B4-BE49-F238E27FC236}">
                <a16:creationId xmlns:a16="http://schemas.microsoft.com/office/drawing/2014/main" id="{704AAAD7-6715-C91D-8675-6A1535CC074A}"/>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54</a:t>
            </a:r>
          </a:p>
        </p:txBody>
      </p:sp>
    </p:spTree>
    <p:extLst>
      <p:ext uri="{BB962C8B-B14F-4D97-AF65-F5344CB8AC3E}">
        <p14:creationId xmlns:p14="http://schemas.microsoft.com/office/powerpoint/2010/main" val="1076893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00BFD6-BCA4-C64B-0612-9274E8A497A8}"/>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AACCBC3C-4948-924B-A7E1-B4A83FE3E413}"/>
              </a:ext>
            </a:extLst>
          </p:cNvPr>
          <p:cNvPicPr>
            <a:picLocks noChangeAspect="1"/>
          </p:cNvPicPr>
          <p:nvPr/>
        </p:nvPicPr>
        <p:blipFill>
          <a:blip r:embed="rId3">
            <a:alphaModFix amt="20000"/>
            <a:lum bright="40000" contrast="-40000"/>
          </a:blip>
          <a:srcRect l="39228" t="58256" r="-2"/>
          <a:stretch/>
        </p:blipFill>
        <p:spPr>
          <a:xfrm rot="10800000">
            <a:off x="3657538" y="3354222"/>
            <a:ext cx="6248462" cy="3503778"/>
          </a:xfrm>
          <a:prstGeom prst="rect">
            <a:avLst/>
          </a:prstGeom>
        </p:spPr>
      </p:pic>
      <p:sp>
        <p:nvSpPr>
          <p:cNvPr id="5" name="TextBox 4">
            <a:extLst>
              <a:ext uri="{FF2B5EF4-FFF2-40B4-BE49-F238E27FC236}">
                <a16:creationId xmlns:a16="http://schemas.microsoft.com/office/drawing/2014/main" id="{4D851360-55C9-E63E-F442-63F3DF64AB1B}"/>
              </a:ext>
            </a:extLst>
          </p:cNvPr>
          <p:cNvSpPr txBox="1"/>
          <p:nvPr/>
        </p:nvSpPr>
        <p:spPr>
          <a:xfrm>
            <a:off x="662690" y="41462"/>
            <a:ext cx="9032327" cy="348109"/>
          </a:xfrm>
          <a:prstGeom prst="rect">
            <a:avLst/>
          </a:prstGeom>
          <a:noFill/>
        </p:spPr>
        <p:txBody>
          <a:bodyPr wrap="square" rtlCol="0">
            <a:spAutoFit/>
          </a:bodyPr>
          <a:lstStyle/>
          <a:p>
            <a:pPr algn="just" defTabSz="422041" fontAlgn="base">
              <a:defRPr/>
            </a:pPr>
            <a:r>
              <a:rPr lang="en-GB" sz="1662" b="1" dirty="0">
                <a:solidFill>
                  <a:srgbClr val="834AAD"/>
                </a:solidFill>
                <a:latin typeface="Aptos Black"/>
              </a:rPr>
              <a:t>OUR SUMMARY PLAN</a:t>
            </a:r>
          </a:p>
        </p:txBody>
      </p:sp>
      <p:graphicFrame>
        <p:nvGraphicFramePr>
          <p:cNvPr id="2" name="Table 1">
            <a:extLst>
              <a:ext uri="{FF2B5EF4-FFF2-40B4-BE49-F238E27FC236}">
                <a16:creationId xmlns:a16="http://schemas.microsoft.com/office/drawing/2014/main" id="{0846FB28-FD38-4FC7-9E55-A62056B934AD}"/>
              </a:ext>
            </a:extLst>
          </p:cNvPr>
          <p:cNvGraphicFramePr>
            <a:graphicFrameLocks noGrp="1"/>
          </p:cNvGraphicFramePr>
          <p:nvPr>
            <p:extLst>
              <p:ext uri="{D42A27DB-BD31-4B8C-83A1-F6EECF244321}">
                <p14:modId xmlns:p14="http://schemas.microsoft.com/office/powerpoint/2010/main" val="3946476934"/>
              </p:ext>
            </p:extLst>
          </p:nvPr>
        </p:nvGraphicFramePr>
        <p:xfrm>
          <a:off x="363928" y="339969"/>
          <a:ext cx="9178143" cy="6205847"/>
        </p:xfrm>
        <a:graphic>
          <a:graphicData uri="http://schemas.openxmlformats.org/drawingml/2006/table">
            <a:tbl>
              <a:tblPr firstRow="1" bandRow="1">
                <a:tableStyleId>{5C22544A-7EE6-4342-B048-85BDC9FD1C3A}</a:tableStyleId>
              </a:tblPr>
              <a:tblGrid>
                <a:gridCol w="1190980">
                  <a:extLst>
                    <a:ext uri="{9D8B030D-6E8A-4147-A177-3AD203B41FA5}">
                      <a16:colId xmlns:a16="http://schemas.microsoft.com/office/drawing/2014/main" val="3608596748"/>
                    </a:ext>
                  </a:extLst>
                </a:gridCol>
                <a:gridCol w="1479821">
                  <a:extLst>
                    <a:ext uri="{9D8B030D-6E8A-4147-A177-3AD203B41FA5}">
                      <a16:colId xmlns:a16="http://schemas.microsoft.com/office/drawing/2014/main" val="2019613650"/>
                    </a:ext>
                  </a:extLst>
                </a:gridCol>
                <a:gridCol w="3079468">
                  <a:extLst>
                    <a:ext uri="{9D8B030D-6E8A-4147-A177-3AD203B41FA5}">
                      <a16:colId xmlns:a16="http://schemas.microsoft.com/office/drawing/2014/main" val="464362516"/>
                    </a:ext>
                  </a:extLst>
                </a:gridCol>
                <a:gridCol w="3427874">
                  <a:extLst>
                    <a:ext uri="{9D8B030D-6E8A-4147-A177-3AD203B41FA5}">
                      <a16:colId xmlns:a16="http://schemas.microsoft.com/office/drawing/2014/main" val="1969706165"/>
                    </a:ext>
                  </a:extLst>
                </a:gridCol>
              </a:tblGrid>
              <a:tr h="422031">
                <a:tc>
                  <a:txBody>
                    <a:bodyPr/>
                    <a:lstStyle/>
                    <a:p>
                      <a:pPr algn="ctr"/>
                      <a:r>
                        <a:rPr lang="en-GB" sz="1100" dirty="0"/>
                        <a:t>Strategic Objective</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1100" dirty="0"/>
                        <a:t>Long Term Success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1100" dirty="0"/>
                        <a:t>By 2028 years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1100" dirty="0"/>
                        <a:t>Breakthrough Objective 2026/27</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2389767485"/>
                  </a:ext>
                </a:extLst>
              </a:tr>
              <a:tr h="925057">
                <a:tc>
                  <a:txBody>
                    <a:bodyPr/>
                    <a:lstStyle/>
                    <a:p>
                      <a:pPr algn="ctr"/>
                      <a:endParaRPr lang="en-GB" sz="1000" b="1" dirty="0"/>
                    </a:p>
                    <a:p>
                      <a:pPr algn="ctr"/>
                      <a:r>
                        <a:rPr lang="en-GB" sz="1000" b="1" dirty="0"/>
                        <a:t>Better Health for all</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algn="ctr"/>
                      <a:r>
                        <a:rPr lang="en-GB" sz="1000" b="1" kern="1200" dirty="0">
                          <a:solidFill>
                            <a:schemeClr val="dk1"/>
                          </a:solidFill>
                          <a:effectLst/>
                          <a:latin typeface="+mn-lt"/>
                          <a:ea typeface="+mn-ea"/>
                          <a:cs typeface="+mn-cs"/>
                        </a:rPr>
                        <a:t>People of Swansea Bay live healthier, fairer and more prosperous lives </a:t>
                      </a:r>
                      <a:endParaRPr lang="en-GB" sz="1000" b="1" dirty="0"/>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90% of children are protected from communicable diseases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88% of children are protected from non-communicable disease</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Fewer adults are smoking: 5% of adult smokers make a quit attempt via smoking cessation services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Fewer deaths from cancer: 65% of eligible adults participate in bowel screening </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Flu vaccine uptake improved in most deprived areas by 1%</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Bowel screening rates up 10%</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extLst>
                  <a:ext uri="{0D108BD9-81ED-4DB2-BD59-A6C34878D82A}">
                    <a16:rowId xmlns:a16="http://schemas.microsoft.com/office/drawing/2014/main" val="3877844212"/>
                  </a:ext>
                </a:extLst>
              </a:tr>
              <a:tr h="143093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Improved patient safety </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algn="ctr" defTabSz="685772" rtl="0" eaLnBrk="1" latinLnBrk="0" hangingPunct="1"/>
                      <a:r>
                        <a:rPr lang="en-GB" sz="1000" b="1" kern="1200" dirty="0">
                          <a:solidFill>
                            <a:schemeClr val="dk1"/>
                          </a:solidFill>
                          <a:latin typeface="+mn-lt"/>
                          <a:ea typeface="+mn-ea"/>
                          <a:cs typeface="+mn-cs"/>
                        </a:rPr>
                        <a:t>Care is high quality, safe, efficient and delivers the best possible outcomes for people in partnerships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Avoidable Mortality: Best in Wales European Age-standardised rate (EASR) per 100,000</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Achievement of 6/9 access targets for both Emergency and Planned Care </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Year on year reduction in concerns </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0 patients waiting more than 104 weeks referral to treatment. </a:t>
                      </a:r>
                      <a:r>
                        <a:rPr lang="en-US" sz="1000" b="0" kern="1200" dirty="0">
                          <a:solidFill>
                            <a:schemeClr val="dk1"/>
                          </a:solidFill>
                          <a:effectLst/>
                          <a:latin typeface="+mn-lt"/>
                          <a:ea typeface="+mn-ea"/>
                          <a:cs typeface="+mn-cs"/>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Reduce the number of adults placed out of area for mental health inpatient treatment by 50% </a:t>
                      </a:r>
                      <a:r>
                        <a:rPr lang="en-US" sz="1000" b="0" kern="1200" dirty="0">
                          <a:solidFill>
                            <a:schemeClr val="dk1"/>
                          </a:solidFill>
                          <a:effectLst/>
                          <a:latin typeface="+mn-lt"/>
                          <a:ea typeface="+mn-ea"/>
                          <a:cs typeface="+mn-cs"/>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30% reduction in avoidable pressure ulcers</a:t>
                      </a:r>
                      <a:r>
                        <a:rPr lang="en-US" sz="1000" b="0" kern="1200" dirty="0">
                          <a:solidFill>
                            <a:schemeClr val="dk1"/>
                          </a:solidFill>
                          <a:effectLst/>
                          <a:latin typeface="+mn-lt"/>
                          <a:ea typeface="+mn-ea"/>
                          <a:cs typeface="+mn-cs"/>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0 ambulance handovers over 45min by September 2026</a:t>
                      </a:r>
                      <a:r>
                        <a:rPr lang="en-US" sz="1000" b="0" kern="1200" dirty="0">
                          <a:solidFill>
                            <a:schemeClr val="dk1"/>
                          </a:solidFill>
                          <a:effectLst/>
                          <a:latin typeface="+mn-lt"/>
                          <a:ea typeface="+mn-ea"/>
                          <a:cs typeface="+mn-cs"/>
                        </a:rPr>
                        <a:t>​</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76% of patients waiting for first definitive treatment from point of suspicion of cancer less than 62 Days by end of March 2027</a:t>
                      </a:r>
                      <a:endParaRPr lang="en-US" sz="1000" b="0" kern="1200" dirty="0">
                        <a:solidFill>
                          <a:schemeClr val="dk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809820107"/>
                  </a:ext>
                </a:extLst>
              </a:tr>
              <a:tr h="895409">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Care is delivered in partnership</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Care is delivered in partnership with our communities in safe and appropriate settings, supported by innovation</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Year on Year reduction of backlog maintenance relative to Estates risk register and strategic priority</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HIMSS Digital maturity assessment outcome score 3</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Time to Open Studies - 75% set up within 90 days  </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Clinically Optimised patients reduced to &lt;100 at any one time</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Increase in the take up of the NHS App by 25% (from a March 2026 baseline)</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extLst>
                  <a:ext uri="{0D108BD9-81ED-4DB2-BD59-A6C34878D82A}">
                    <a16:rowId xmlns:a16="http://schemas.microsoft.com/office/drawing/2014/main" val="3880106245"/>
                  </a:ext>
                </a:extLst>
              </a:tr>
              <a:tr h="878059">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A great place to work</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1" kern="1200" dirty="0">
                          <a:solidFill>
                            <a:schemeClr val="dk1"/>
                          </a:solidFill>
                          <a:latin typeface="+mn-lt"/>
                          <a:ea typeface="+mn-ea"/>
                          <a:cs typeface="+mn-cs"/>
                        </a:rPr>
                        <a:t>The health board is a great place to work where all staff feel valued and work together towards a common goal</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&gt;75 % Engagement score, reported via the NHS Wales Staff Survey</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&gt;70% NHS Staff Survey respondents that feel their line manager takes effective action to help them with any problems they face</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&gt;68% NHS Staff Survey respondents agreeing that the organisation respects individual differences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Improvement in staff engagement score by 5%</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Improvement in staff health &amp; wellbeing by 1%</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extLst>
                  <a:ext uri="{0D108BD9-81ED-4DB2-BD59-A6C34878D82A}">
                    <a16:rowId xmlns:a16="http://schemas.microsoft.com/office/drawing/2014/main" val="3102685540"/>
                  </a:ext>
                </a:extLst>
              </a:tr>
              <a:tr h="721792">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Use every NHS £ wisely</a:t>
                      </a:r>
                    </a:p>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The health board is a resilient, sustainable and responsible organisation</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Financial position against allocation</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Delivery of  financial savings</a:t>
                      </a:r>
                    </a:p>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Reduction in Annual emissions carbon footprint</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171450" marR="0" lvl="0" indent="-171450" algn="l" defTabSz="63303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Deliver recurrent savings plan of £65m</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59662775"/>
                  </a:ext>
                </a:extLst>
              </a:tr>
            </a:tbl>
          </a:graphicData>
        </a:graphic>
      </p:graphicFrame>
      <p:grpSp>
        <p:nvGrpSpPr>
          <p:cNvPr id="3" name="Group 26">
            <a:extLst>
              <a:ext uri="{FF2B5EF4-FFF2-40B4-BE49-F238E27FC236}">
                <a16:creationId xmlns:a16="http://schemas.microsoft.com/office/drawing/2014/main" id="{5448AFE5-2A6B-193F-D2CC-56AD2AF60B13}"/>
              </a:ext>
            </a:extLst>
          </p:cNvPr>
          <p:cNvGrpSpPr/>
          <p:nvPr/>
        </p:nvGrpSpPr>
        <p:grpSpPr>
          <a:xfrm>
            <a:off x="514556" y="1376192"/>
            <a:ext cx="782567" cy="340922"/>
            <a:chOff x="0" y="0"/>
            <a:chExt cx="1483336" cy="469490"/>
          </a:xfrm>
        </p:grpSpPr>
        <p:sp>
          <p:nvSpPr>
            <p:cNvPr id="4" name="Freeform 27">
              <a:extLst>
                <a:ext uri="{FF2B5EF4-FFF2-40B4-BE49-F238E27FC236}">
                  <a16:creationId xmlns:a16="http://schemas.microsoft.com/office/drawing/2014/main" id="{0FB72382-231A-B45A-BE4B-4E56B15F32A7}"/>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4"/>
              <a:stretch>
                <a:fillRect t="-84201" b="-16553"/>
              </a:stretch>
            </a:blipFill>
          </p:spPr>
          <p:txBody>
            <a:bodyPr/>
            <a:lstStyle/>
            <a:p>
              <a:pPr defTabSz="422041">
                <a:defRPr/>
              </a:pPr>
              <a:endParaRPr lang="en-GB" sz="1662">
                <a:solidFill>
                  <a:prstClr val="black"/>
                </a:solidFill>
                <a:latin typeface="Aptos" panose="02110004020202020204"/>
              </a:endParaRPr>
            </a:p>
          </p:txBody>
        </p:sp>
      </p:grpSp>
      <p:grpSp>
        <p:nvGrpSpPr>
          <p:cNvPr id="6" name="Group 28">
            <a:extLst>
              <a:ext uri="{FF2B5EF4-FFF2-40B4-BE49-F238E27FC236}">
                <a16:creationId xmlns:a16="http://schemas.microsoft.com/office/drawing/2014/main" id="{EB21A3FC-9930-2559-C513-795E84DCCC1D}"/>
              </a:ext>
            </a:extLst>
          </p:cNvPr>
          <p:cNvGrpSpPr/>
          <p:nvPr/>
        </p:nvGrpSpPr>
        <p:grpSpPr>
          <a:xfrm>
            <a:off x="515859" y="2777946"/>
            <a:ext cx="782529" cy="340922"/>
            <a:chOff x="0" y="0"/>
            <a:chExt cx="1483336" cy="469490"/>
          </a:xfrm>
        </p:grpSpPr>
        <p:sp>
          <p:nvSpPr>
            <p:cNvPr id="9" name="Freeform 29">
              <a:extLst>
                <a:ext uri="{FF2B5EF4-FFF2-40B4-BE49-F238E27FC236}">
                  <a16:creationId xmlns:a16="http://schemas.microsoft.com/office/drawing/2014/main" id="{79330908-7D56-3088-0DC1-FCC74CBB3E76}"/>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5"/>
              <a:stretch>
                <a:fillRect t="-52096" b="-58861"/>
              </a:stretch>
            </a:blipFill>
          </p:spPr>
          <p:txBody>
            <a:bodyPr/>
            <a:lstStyle/>
            <a:p>
              <a:pPr defTabSz="422041">
                <a:defRPr/>
              </a:pPr>
              <a:endParaRPr lang="en-GB" sz="1662">
                <a:solidFill>
                  <a:prstClr val="black"/>
                </a:solidFill>
                <a:latin typeface="Aptos" panose="02110004020202020204"/>
              </a:endParaRPr>
            </a:p>
          </p:txBody>
        </p:sp>
      </p:grpSp>
      <p:grpSp>
        <p:nvGrpSpPr>
          <p:cNvPr id="11" name="Group 30">
            <a:extLst>
              <a:ext uri="{FF2B5EF4-FFF2-40B4-BE49-F238E27FC236}">
                <a16:creationId xmlns:a16="http://schemas.microsoft.com/office/drawing/2014/main" id="{E218C335-CB1C-6C1B-4742-0C9F18F30420}"/>
              </a:ext>
            </a:extLst>
          </p:cNvPr>
          <p:cNvGrpSpPr/>
          <p:nvPr/>
        </p:nvGrpSpPr>
        <p:grpSpPr>
          <a:xfrm>
            <a:off x="541296" y="5417562"/>
            <a:ext cx="731730" cy="340922"/>
            <a:chOff x="0" y="0"/>
            <a:chExt cx="1483336" cy="469490"/>
          </a:xfrm>
        </p:grpSpPr>
        <p:sp>
          <p:nvSpPr>
            <p:cNvPr id="13" name="Freeform 31">
              <a:extLst>
                <a:ext uri="{FF2B5EF4-FFF2-40B4-BE49-F238E27FC236}">
                  <a16:creationId xmlns:a16="http://schemas.microsoft.com/office/drawing/2014/main" id="{1013939E-A8A0-E34C-7CA2-991293619008}"/>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6"/>
              <a:stretch>
                <a:fillRect t="-15477" b="-79744"/>
              </a:stretch>
            </a:blipFill>
          </p:spPr>
          <p:txBody>
            <a:bodyPr/>
            <a:lstStyle/>
            <a:p>
              <a:pPr defTabSz="422041">
                <a:defRPr/>
              </a:pPr>
              <a:endParaRPr lang="en-GB" sz="1662">
                <a:solidFill>
                  <a:prstClr val="black"/>
                </a:solidFill>
                <a:latin typeface="Aptos" panose="02110004020202020204"/>
              </a:endParaRPr>
            </a:p>
          </p:txBody>
        </p:sp>
      </p:grpSp>
      <p:grpSp>
        <p:nvGrpSpPr>
          <p:cNvPr id="16" name="Group 32">
            <a:extLst>
              <a:ext uri="{FF2B5EF4-FFF2-40B4-BE49-F238E27FC236}">
                <a16:creationId xmlns:a16="http://schemas.microsoft.com/office/drawing/2014/main" id="{A5CDF9F0-04A9-4F23-9C4D-49E84ABC1F3F}"/>
              </a:ext>
            </a:extLst>
          </p:cNvPr>
          <p:cNvGrpSpPr/>
          <p:nvPr/>
        </p:nvGrpSpPr>
        <p:grpSpPr>
          <a:xfrm>
            <a:off x="542514" y="6205096"/>
            <a:ext cx="731766" cy="340720"/>
            <a:chOff x="0" y="0"/>
            <a:chExt cx="1483336" cy="469490"/>
          </a:xfrm>
        </p:grpSpPr>
        <p:sp>
          <p:nvSpPr>
            <p:cNvPr id="17" name="Freeform 33">
              <a:extLst>
                <a:ext uri="{FF2B5EF4-FFF2-40B4-BE49-F238E27FC236}">
                  <a16:creationId xmlns:a16="http://schemas.microsoft.com/office/drawing/2014/main" id="{FD1EBFB5-A277-B5DD-DBBB-B0E135FDF47B}"/>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7"/>
              <a:stretch>
                <a:fillRect t="-44054" b="-44054"/>
              </a:stretch>
            </a:blipFill>
          </p:spPr>
          <p:txBody>
            <a:bodyPr/>
            <a:lstStyle/>
            <a:p>
              <a:pPr defTabSz="422041">
                <a:defRPr/>
              </a:pPr>
              <a:endParaRPr lang="en-GB" sz="1662">
                <a:solidFill>
                  <a:prstClr val="black"/>
                </a:solidFill>
                <a:latin typeface="Aptos" panose="02110004020202020204"/>
              </a:endParaRPr>
            </a:p>
          </p:txBody>
        </p:sp>
      </p:grpSp>
      <p:grpSp>
        <p:nvGrpSpPr>
          <p:cNvPr id="18" name="Group 24">
            <a:extLst>
              <a:ext uri="{FF2B5EF4-FFF2-40B4-BE49-F238E27FC236}">
                <a16:creationId xmlns:a16="http://schemas.microsoft.com/office/drawing/2014/main" id="{EFE14F09-EC08-3612-3EAE-E71A6A1F2AA2}"/>
              </a:ext>
            </a:extLst>
          </p:cNvPr>
          <p:cNvGrpSpPr/>
          <p:nvPr/>
        </p:nvGrpSpPr>
        <p:grpSpPr>
          <a:xfrm>
            <a:off x="589646" y="4186022"/>
            <a:ext cx="782567" cy="340720"/>
            <a:chOff x="0" y="0"/>
            <a:chExt cx="1483336" cy="469490"/>
          </a:xfrm>
        </p:grpSpPr>
        <p:sp>
          <p:nvSpPr>
            <p:cNvPr id="19" name="Freeform 25">
              <a:extLst>
                <a:ext uri="{FF2B5EF4-FFF2-40B4-BE49-F238E27FC236}">
                  <a16:creationId xmlns:a16="http://schemas.microsoft.com/office/drawing/2014/main" id="{F03F0CD7-7E06-6447-4B2A-E90E3CA0C23E}"/>
                </a:ext>
              </a:extLst>
            </p:cNvPr>
            <p:cNvSpPr/>
            <p:nvPr/>
          </p:nvSpPr>
          <p:spPr>
            <a:xfrm>
              <a:off x="2469" y="341"/>
              <a:ext cx="1483407" cy="469211"/>
            </a:xfrm>
            <a:custGeom>
              <a:avLst/>
              <a:gdLst/>
              <a:ahLst/>
              <a:cxnLst/>
              <a:rect l="l" t="t" r="r" b="b"/>
              <a:pathLst>
                <a:path w="1483407" h="469211">
                  <a:moveTo>
                    <a:pt x="560573" y="435484"/>
                  </a:moveTo>
                  <a:cubicBezTo>
                    <a:pt x="556457" y="436394"/>
                    <a:pt x="550695" y="438213"/>
                    <a:pt x="545756" y="438668"/>
                  </a:cubicBezTo>
                  <a:cubicBezTo>
                    <a:pt x="534232" y="439578"/>
                    <a:pt x="521885" y="439123"/>
                    <a:pt x="510360" y="440033"/>
                  </a:cubicBezTo>
                  <a:cubicBezTo>
                    <a:pt x="502129" y="440488"/>
                    <a:pt x="494720" y="442308"/>
                    <a:pt x="487312" y="442763"/>
                  </a:cubicBezTo>
                  <a:cubicBezTo>
                    <a:pt x="460971" y="445037"/>
                    <a:pt x="434630" y="446857"/>
                    <a:pt x="407465" y="449132"/>
                  </a:cubicBezTo>
                  <a:cubicBezTo>
                    <a:pt x="397587" y="450042"/>
                    <a:pt x="387709" y="450042"/>
                    <a:pt x="377831" y="450042"/>
                  </a:cubicBezTo>
                  <a:cubicBezTo>
                    <a:pt x="377831" y="449587"/>
                    <a:pt x="377008" y="448677"/>
                    <a:pt x="377008" y="448222"/>
                  </a:cubicBezTo>
                  <a:cubicBezTo>
                    <a:pt x="370423" y="450042"/>
                    <a:pt x="365484" y="452771"/>
                    <a:pt x="360545" y="452316"/>
                  </a:cubicBezTo>
                  <a:cubicBezTo>
                    <a:pt x="342436" y="451406"/>
                    <a:pt x="328442" y="458685"/>
                    <a:pt x="311155" y="458230"/>
                  </a:cubicBezTo>
                  <a:lnTo>
                    <a:pt x="299631" y="458230"/>
                  </a:lnTo>
                  <a:cubicBezTo>
                    <a:pt x="292223" y="458230"/>
                    <a:pt x="284814" y="458230"/>
                    <a:pt x="276583" y="459595"/>
                  </a:cubicBezTo>
                  <a:cubicBezTo>
                    <a:pt x="274113" y="458230"/>
                    <a:pt x="270820" y="456866"/>
                    <a:pt x="269997" y="455956"/>
                  </a:cubicBezTo>
                  <a:cubicBezTo>
                    <a:pt x="265058" y="457321"/>
                    <a:pt x="260943" y="458685"/>
                    <a:pt x="257650" y="459595"/>
                  </a:cubicBezTo>
                  <a:cubicBezTo>
                    <a:pt x="249418" y="461415"/>
                    <a:pt x="241187" y="463690"/>
                    <a:pt x="232955" y="465509"/>
                  </a:cubicBezTo>
                  <a:cubicBezTo>
                    <a:pt x="226370" y="466874"/>
                    <a:pt x="219785" y="467784"/>
                    <a:pt x="213199" y="468694"/>
                  </a:cubicBezTo>
                  <a:cubicBezTo>
                    <a:pt x="202498" y="471689"/>
                    <a:pt x="181096" y="460960"/>
                    <a:pt x="181919" y="455046"/>
                  </a:cubicBezTo>
                  <a:cubicBezTo>
                    <a:pt x="181919" y="454136"/>
                    <a:pt x="184389" y="453226"/>
                    <a:pt x="185212" y="452771"/>
                  </a:cubicBezTo>
                  <a:cubicBezTo>
                    <a:pt x="175334" y="450951"/>
                    <a:pt x="167925" y="447312"/>
                    <a:pt x="162986" y="442308"/>
                  </a:cubicBezTo>
                  <a:cubicBezTo>
                    <a:pt x="158871" y="437758"/>
                    <a:pt x="153932" y="433209"/>
                    <a:pt x="148993" y="427750"/>
                  </a:cubicBezTo>
                  <a:cubicBezTo>
                    <a:pt x="154755" y="425020"/>
                    <a:pt x="162163" y="421836"/>
                    <a:pt x="169572" y="418651"/>
                  </a:cubicBezTo>
                  <a:cubicBezTo>
                    <a:pt x="175334" y="416377"/>
                    <a:pt x="176980" y="414557"/>
                    <a:pt x="171218" y="411372"/>
                  </a:cubicBezTo>
                  <a:cubicBezTo>
                    <a:pt x="163810" y="407278"/>
                    <a:pt x="156401" y="403184"/>
                    <a:pt x="149816" y="398179"/>
                  </a:cubicBezTo>
                  <a:cubicBezTo>
                    <a:pt x="145700" y="395450"/>
                    <a:pt x="145700" y="391355"/>
                    <a:pt x="142407" y="388171"/>
                  </a:cubicBezTo>
                  <a:cubicBezTo>
                    <a:pt x="135822" y="383167"/>
                    <a:pt x="127590" y="380437"/>
                    <a:pt x="115243" y="381802"/>
                  </a:cubicBezTo>
                  <a:cubicBezTo>
                    <a:pt x="107011" y="382712"/>
                    <a:pt x="97134" y="381347"/>
                    <a:pt x="88902" y="381347"/>
                  </a:cubicBezTo>
                  <a:cubicBezTo>
                    <a:pt x="84786" y="379072"/>
                    <a:pt x="79024" y="376798"/>
                    <a:pt x="75731" y="373613"/>
                  </a:cubicBezTo>
                  <a:cubicBezTo>
                    <a:pt x="67500" y="366334"/>
                    <a:pt x="60091" y="358600"/>
                    <a:pt x="52683" y="351321"/>
                  </a:cubicBezTo>
                  <a:cubicBezTo>
                    <a:pt x="47744" y="346772"/>
                    <a:pt x="41982" y="342678"/>
                    <a:pt x="37043" y="338128"/>
                  </a:cubicBezTo>
                  <a:cubicBezTo>
                    <a:pt x="34573" y="335854"/>
                    <a:pt x="34573" y="332669"/>
                    <a:pt x="34573" y="330395"/>
                  </a:cubicBezTo>
                  <a:cubicBezTo>
                    <a:pt x="35396" y="324935"/>
                    <a:pt x="29634" y="321751"/>
                    <a:pt x="22226" y="318566"/>
                  </a:cubicBezTo>
                  <a:cubicBezTo>
                    <a:pt x="14817" y="315382"/>
                    <a:pt x="12348" y="306738"/>
                    <a:pt x="16464" y="302644"/>
                  </a:cubicBezTo>
                  <a:cubicBezTo>
                    <a:pt x="11525" y="300369"/>
                    <a:pt x="6586" y="298094"/>
                    <a:pt x="0" y="295365"/>
                  </a:cubicBezTo>
                  <a:cubicBezTo>
                    <a:pt x="11525" y="291725"/>
                    <a:pt x="20580" y="288996"/>
                    <a:pt x="29634" y="285811"/>
                  </a:cubicBezTo>
                  <a:cubicBezTo>
                    <a:pt x="39512" y="283082"/>
                    <a:pt x="48567" y="279897"/>
                    <a:pt x="60914" y="276713"/>
                  </a:cubicBezTo>
                  <a:cubicBezTo>
                    <a:pt x="52683" y="264429"/>
                    <a:pt x="43628" y="251236"/>
                    <a:pt x="33750" y="238043"/>
                  </a:cubicBezTo>
                  <a:cubicBezTo>
                    <a:pt x="37866" y="236224"/>
                    <a:pt x="41982" y="234404"/>
                    <a:pt x="45274" y="232584"/>
                  </a:cubicBezTo>
                  <a:cubicBezTo>
                    <a:pt x="36220" y="227125"/>
                    <a:pt x="29634" y="221211"/>
                    <a:pt x="22226" y="214842"/>
                  </a:cubicBezTo>
                  <a:cubicBezTo>
                    <a:pt x="21403" y="214387"/>
                    <a:pt x="23872" y="213022"/>
                    <a:pt x="23049" y="212112"/>
                  </a:cubicBezTo>
                  <a:cubicBezTo>
                    <a:pt x="22226" y="208928"/>
                    <a:pt x="20580" y="205743"/>
                    <a:pt x="18933" y="202559"/>
                  </a:cubicBezTo>
                  <a:cubicBezTo>
                    <a:pt x="16464" y="198919"/>
                    <a:pt x="13171" y="194825"/>
                    <a:pt x="11525" y="191185"/>
                  </a:cubicBezTo>
                  <a:cubicBezTo>
                    <a:pt x="9055" y="187091"/>
                    <a:pt x="6586" y="182997"/>
                    <a:pt x="4116" y="177537"/>
                  </a:cubicBezTo>
                  <a:cubicBezTo>
                    <a:pt x="18110" y="173443"/>
                    <a:pt x="31281" y="167529"/>
                    <a:pt x="50213" y="166619"/>
                  </a:cubicBezTo>
                  <a:cubicBezTo>
                    <a:pt x="66677" y="165709"/>
                    <a:pt x="82317" y="162980"/>
                    <a:pt x="97957" y="161160"/>
                  </a:cubicBezTo>
                  <a:cubicBezTo>
                    <a:pt x="98780" y="161160"/>
                    <a:pt x="100426" y="160705"/>
                    <a:pt x="101249" y="160705"/>
                  </a:cubicBezTo>
                  <a:cubicBezTo>
                    <a:pt x="130060" y="157975"/>
                    <a:pt x="130060" y="157520"/>
                    <a:pt x="118536" y="142963"/>
                  </a:cubicBezTo>
                  <a:cubicBezTo>
                    <a:pt x="113597" y="136593"/>
                    <a:pt x="111127" y="129770"/>
                    <a:pt x="109481" y="123400"/>
                  </a:cubicBezTo>
                  <a:cubicBezTo>
                    <a:pt x="108658" y="120671"/>
                    <a:pt x="113597" y="117941"/>
                    <a:pt x="116066" y="114757"/>
                  </a:cubicBezTo>
                  <a:cubicBezTo>
                    <a:pt x="115243" y="114757"/>
                    <a:pt x="114420" y="113847"/>
                    <a:pt x="112774" y="113392"/>
                  </a:cubicBezTo>
                  <a:cubicBezTo>
                    <a:pt x="105365" y="112937"/>
                    <a:pt x="94664" y="113847"/>
                    <a:pt x="90548" y="111572"/>
                  </a:cubicBezTo>
                  <a:cubicBezTo>
                    <a:pt x="82317" y="107023"/>
                    <a:pt x="74085" y="101109"/>
                    <a:pt x="71615" y="94740"/>
                  </a:cubicBezTo>
                  <a:cubicBezTo>
                    <a:pt x="65030" y="81547"/>
                    <a:pt x="61738" y="67899"/>
                    <a:pt x="57622" y="54251"/>
                  </a:cubicBezTo>
                  <a:cubicBezTo>
                    <a:pt x="82317" y="42878"/>
                    <a:pt x="113597" y="41968"/>
                    <a:pt x="142407" y="38328"/>
                  </a:cubicBezTo>
                  <a:cubicBezTo>
                    <a:pt x="158047" y="36054"/>
                    <a:pt x="173687" y="33324"/>
                    <a:pt x="190151" y="31049"/>
                  </a:cubicBezTo>
                  <a:cubicBezTo>
                    <a:pt x="207437" y="28775"/>
                    <a:pt x="224723" y="26045"/>
                    <a:pt x="242010" y="24680"/>
                  </a:cubicBezTo>
                  <a:cubicBezTo>
                    <a:pt x="272467" y="21951"/>
                    <a:pt x="303747" y="19676"/>
                    <a:pt x="335027" y="17401"/>
                  </a:cubicBezTo>
                  <a:cubicBezTo>
                    <a:pt x="358899" y="15582"/>
                    <a:pt x="382770" y="14672"/>
                    <a:pt x="405819" y="13307"/>
                  </a:cubicBezTo>
                  <a:cubicBezTo>
                    <a:pt x="436276" y="11487"/>
                    <a:pt x="465910" y="9213"/>
                    <a:pt x="496367" y="7848"/>
                  </a:cubicBezTo>
                  <a:cubicBezTo>
                    <a:pt x="518592" y="6938"/>
                    <a:pt x="540817" y="8758"/>
                    <a:pt x="562219" y="6483"/>
                  </a:cubicBezTo>
                  <a:cubicBezTo>
                    <a:pt x="599262" y="1934"/>
                    <a:pt x="637127" y="2844"/>
                    <a:pt x="674169" y="1024"/>
                  </a:cubicBezTo>
                  <a:cubicBezTo>
                    <a:pt x="707096" y="-341"/>
                    <a:pt x="740022" y="114"/>
                    <a:pt x="772949" y="114"/>
                  </a:cubicBezTo>
                  <a:cubicBezTo>
                    <a:pt x="805052" y="114"/>
                    <a:pt x="836332" y="-341"/>
                    <a:pt x="868435" y="569"/>
                  </a:cubicBezTo>
                  <a:cubicBezTo>
                    <a:pt x="912886" y="1479"/>
                    <a:pt x="958160" y="2844"/>
                    <a:pt x="1002611" y="4208"/>
                  </a:cubicBezTo>
                  <a:cubicBezTo>
                    <a:pt x="1033068" y="5118"/>
                    <a:pt x="1062701" y="5573"/>
                    <a:pt x="1093158" y="6938"/>
                  </a:cubicBezTo>
                  <a:cubicBezTo>
                    <a:pt x="1114561" y="7848"/>
                    <a:pt x="1136786" y="9213"/>
                    <a:pt x="1158188" y="11032"/>
                  </a:cubicBezTo>
                  <a:cubicBezTo>
                    <a:pt x="1186176" y="13307"/>
                    <a:pt x="1214986" y="15582"/>
                    <a:pt x="1242974" y="18311"/>
                  </a:cubicBezTo>
                  <a:cubicBezTo>
                    <a:pt x="1267669" y="20586"/>
                    <a:pt x="1291540" y="23770"/>
                    <a:pt x="1315412" y="26955"/>
                  </a:cubicBezTo>
                  <a:cubicBezTo>
                    <a:pt x="1322820" y="27865"/>
                    <a:pt x="1327759" y="34234"/>
                    <a:pt x="1326113" y="39238"/>
                  </a:cubicBezTo>
                  <a:cubicBezTo>
                    <a:pt x="1325290" y="43332"/>
                    <a:pt x="1324467" y="47882"/>
                    <a:pt x="1324467" y="51976"/>
                  </a:cubicBezTo>
                  <a:cubicBezTo>
                    <a:pt x="1324467" y="58345"/>
                    <a:pt x="1318705" y="61530"/>
                    <a:pt x="1307180" y="62440"/>
                  </a:cubicBezTo>
                  <a:cubicBezTo>
                    <a:pt x="1310473" y="63804"/>
                    <a:pt x="1312942" y="64714"/>
                    <a:pt x="1316235" y="66079"/>
                  </a:cubicBezTo>
                  <a:cubicBezTo>
                    <a:pt x="1310473" y="67899"/>
                    <a:pt x="1304711" y="69264"/>
                    <a:pt x="1298949" y="70628"/>
                  </a:cubicBezTo>
                  <a:cubicBezTo>
                    <a:pt x="1299772" y="71993"/>
                    <a:pt x="1301418" y="73358"/>
                    <a:pt x="1303064" y="75633"/>
                  </a:cubicBezTo>
                  <a:lnTo>
                    <a:pt x="1295656" y="76997"/>
                  </a:lnTo>
                  <a:cubicBezTo>
                    <a:pt x="1297302" y="77907"/>
                    <a:pt x="1298126" y="79272"/>
                    <a:pt x="1298949" y="79272"/>
                  </a:cubicBezTo>
                  <a:cubicBezTo>
                    <a:pt x="1321997" y="80182"/>
                    <a:pt x="1321997" y="89736"/>
                    <a:pt x="1322820" y="98379"/>
                  </a:cubicBezTo>
                  <a:cubicBezTo>
                    <a:pt x="1323643" y="106113"/>
                    <a:pt x="1322820" y="113847"/>
                    <a:pt x="1321997" y="121581"/>
                  </a:cubicBezTo>
                  <a:cubicBezTo>
                    <a:pt x="1321997" y="123855"/>
                    <a:pt x="1318705" y="125675"/>
                    <a:pt x="1318705" y="126585"/>
                  </a:cubicBezTo>
                  <a:cubicBezTo>
                    <a:pt x="1312942" y="127040"/>
                    <a:pt x="1308827" y="127040"/>
                    <a:pt x="1305534" y="127495"/>
                  </a:cubicBezTo>
                  <a:cubicBezTo>
                    <a:pt x="1308003" y="129770"/>
                    <a:pt x="1309650" y="133409"/>
                    <a:pt x="1313766" y="133864"/>
                  </a:cubicBezTo>
                  <a:cubicBezTo>
                    <a:pt x="1331052" y="137048"/>
                    <a:pt x="1349161" y="139778"/>
                    <a:pt x="1367271" y="142053"/>
                  </a:cubicBezTo>
                  <a:cubicBezTo>
                    <a:pt x="1382088" y="143872"/>
                    <a:pt x="1395259" y="145692"/>
                    <a:pt x="1394435" y="156611"/>
                  </a:cubicBezTo>
                  <a:cubicBezTo>
                    <a:pt x="1393612" y="164799"/>
                    <a:pt x="1395259" y="173443"/>
                    <a:pt x="1396905" y="182087"/>
                  </a:cubicBezTo>
                  <a:cubicBezTo>
                    <a:pt x="1397728" y="187546"/>
                    <a:pt x="1393612" y="191185"/>
                    <a:pt x="1382911" y="192550"/>
                  </a:cubicBezTo>
                  <a:cubicBezTo>
                    <a:pt x="1384557" y="193005"/>
                    <a:pt x="1386204" y="193005"/>
                    <a:pt x="1391143" y="193915"/>
                  </a:cubicBezTo>
                  <a:cubicBezTo>
                    <a:pt x="1383734" y="193915"/>
                    <a:pt x="1380442" y="194370"/>
                    <a:pt x="1377149" y="194370"/>
                  </a:cubicBezTo>
                  <a:cubicBezTo>
                    <a:pt x="1374679" y="198009"/>
                    <a:pt x="1372210" y="201194"/>
                    <a:pt x="1371387" y="204378"/>
                  </a:cubicBezTo>
                  <a:cubicBezTo>
                    <a:pt x="1370564" y="208473"/>
                    <a:pt x="1365625" y="209383"/>
                    <a:pt x="1360686" y="209838"/>
                  </a:cubicBezTo>
                  <a:cubicBezTo>
                    <a:pt x="1345046" y="210747"/>
                    <a:pt x="1329406" y="213932"/>
                    <a:pt x="1317058" y="209838"/>
                  </a:cubicBezTo>
                  <a:cubicBezTo>
                    <a:pt x="1305534" y="210747"/>
                    <a:pt x="1296479" y="211202"/>
                    <a:pt x="1288248" y="212112"/>
                  </a:cubicBezTo>
                  <a:lnTo>
                    <a:pt x="1288248" y="212567"/>
                  </a:lnTo>
                  <a:cubicBezTo>
                    <a:pt x="1298126" y="213477"/>
                    <a:pt x="1308003" y="214387"/>
                    <a:pt x="1317058" y="215752"/>
                  </a:cubicBezTo>
                  <a:cubicBezTo>
                    <a:pt x="1340107" y="218026"/>
                    <a:pt x="1363978" y="220756"/>
                    <a:pt x="1387027" y="223031"/>
                  </a:cubicBezTo>
                  <a:cubicBezTo>
                    <a:pt x="1409252" y="225305"/>
                    <a:pt x="1430654" y="227580"/>
                    <a:pt x="1452880" y="230309"/>
                  </a:cubicBezTo>
                  <a:cubicBezTo>
                    <a:pt x="1462758" y="231674"/>
                    <a:pt x="1473459" y="232584"/>
                    <a:pt x="1477575" y="238498"/>
                  </a:cubicBezTo>
                  <a:cubicBezTo>
                    <a:pt x="1480044" y="241683"/>
                    <a:pt x="1480044" y="245777"/>
                    <a:pt x="1480867" y="249417"/>
                  </a:cubicBezTo>
                  <a:cubicBezTo>
                    <a:pt x="1482137" y="255331"/>
                    <a:pt x="1483407" y="261700"/>
                    <a:pt x="1483407" y="267614"/>
                  </a:cubicBezTo>
                  <a:cubicBezTo>
                    <a:pt x="1483407" y="275348"/>
                    <a:pt x="1477575" y="278077"/>
                    <a:pt x="1464404" y="279442"/>
                  </a:cubicBezTo>
                  <a:cubicBezTo>
                    <a:pt x="1456996" y="280807"/>
                    <a:pt x="1470166" y="292635"/>
                    <a:pt x="1448764" y="287631"/>
                  </a:cubicBezTo>
                  <a:cubicBezTo>
                    <a:pt x="1449587" y="290360"/>
                    <a:pt x="1451233" y="293090"/>
                    <a:pt x="1452880" y="296730"/>
                  </a:cubicBezTo>
                  <a:lnTo>
                    <a:pt x="1396905" y="296730"/>
                  </a:lnTo>
                  <a:cubicBezTo>
                    <a:pt x="1396905" y="303099"/>
                    <a:pt x="1397728" y="308558"/>
                    <a:pt x="1396082" y="313562"/>
                  </a:cubicBezTo>
                  <a:cubicBezTo>
                    <a:pt x="1395259" y="315382"/>
                    <a:pt x="1388673" y="317201"/>
                    <a:pt x="1384557" y="318111"/>
                  </a:cubicBezTo>
                  <a:cubicBezTo>
                    <a:pt x="1382088" y="318566"/>
                    <a:pt x="1377972" y="317656"/>
                    <a:pt x="1375503" y="317656"/>
                  </a:cubicBezTo>
                  <a:cubicBezTo>
                    <a:pt x="1376326" y="322661"/>
                    <a:pt x="1383734" y="327210"/>
                    <a:pt x="1374679" y="332214"/>
                  </a:cubicBezTo>
                  <a:cubicBezTo>
                    <a:pt x="1373856" y="332669"/>
                    <a:pt x="1374679" y="334489"/>
                    <a:pt x="1374679" y="335399"/>
                  </a:cubicBezTo>
                  <a:cubicBezTo>
                    <a:pt x="1374679" y="340858"/>
                    <a:pt x="1369741" y="343133"/>
                    <a:pt x="1358216" y="341768"/>
                  </a:cubicBezTo>
                  <a:cubicBezTo>
                    <a:pt x="1360686" y="344952"/>
                    <a:pt x="1350808" y="347227"/>
                    <a:pt x="1359039" y="350412"/>
                  </a:cubicBezTo>
                  <a:cubicBezTo>
                    <a:pt x="1357393" y="351321"/>
                    <a:pt x="1355747" y="352231"/>
                    <a:pt x="1354101" y="352686"/>
                  </a:cubicBezTo>
                  <a:cubicBezTo>
                    <a:pt x="1352454" y="353141"/>
                    <a:pt x="1349985" y="352231"/>
                    <a:pt x="1348338" y="352231"/>
                  </a:cubicBezTo>
                  <a:cubicBezTo>
                    <a:pt x="1348338" y="353596"/>
                    <a:pt x="1349161" y="354961"/>
                    <a:pt x="1349161" y="356781"/>
                  </a:cubicBezTo>
                  <a:cubicBezTo>
                    <a:pt x="1349161" y="358600"/>
                    <a:pt x="1348338" y="360420"/>
                    <a:pt x="1347515" y="362240"/>
                  </a:cubicBezTo>
                  <a:cubicBezTo>
                    <a:pt x="1346692" y="363150"/>
                    <a:pt x="1342576" y="363150"/>
                    <a:pt x="1340107" y="363150"/>
                  </a:cubicBezTo>
                  <a:cubicBezTo>
                    <a:pt x="1335991" y="362695"/>
                    <a:pt x="1331052" y="361785"/>
                    <a:pt x="1326936" y="361330"/>
                  </a:cubicBezTo>
                  <a:cubicBezTo>
                    <a:pt x="1312119" y="360420"/>
                    <a:pt x="1306357" y="363605"/>
                    <a:pt x="1308003" y="372248"/>
                  </a:cubicBezTo>
                  <a:cubicBezTo>
                    <a:pt x="1304711" y="373158"/>
                    <a:pt x="1301418" y="373613"/>
                    <a:pt x="1297302" y="374523"/>
                  </a:cubicBezTo>
                  <a:cubicBezTo>
                    <a:pt x="1298949" y="378162"/>
                    <a:pt x="1308003" y="382257"/>
                    <a:pt x="1294833" y="385896"/>
                  </a:cubicBezTo>
                  <a:cubicBezTo>
                    <a:pt x="1303888" y="390446"/>
                    <a:pt x="1300595" y="392720"/>
                    <a:pt x="1290717" y="393175"/>
                  </a:cubicBezTo>
                  <a:cubicBezTo>
                    <a:pt x="1275077" y="393630"/>
                    <a:pt x="1259437" y="393175"/>
                    <a:pt x="1244620" y="393175"/>
                  </a:cubicBezTo>
                  <a:cubicBezTo>
                    <a:pt x="1242151" y="394995"/>
                    <a:pt x="1240504" y="397269"/>
                    <a:pt x="1238035" y="397724"/>
                  </a:cubicBezTo>
                  <a:cubicBezTo>
                    <a:pt x="1229803" y="399089"/>
                    <a:pt x="1223218" y="399089"/>
                    <a:pt x="1228157" y="405913"/>
                  </a:cubicBezTo>
                  <a:cubicBezTo>
                    <a:pt x="1229803" y="408643"/>
                    <a:pt x="1225687" y="412737"/>
                    <a:pt x="1223218" y="417741"/>
                  </a:cubicBezTo>
                  <a:cubicBezTo>
                    <a:pt x="1215809" y="418651"/>
                    <a:pt x="1206755" y="420016"/>
                    <a:pt x="1197700" y="420016"/>
                  </a:cubicBezTo>
                  <a:cubicBezTo>
                    <a:pt x="1177121" y="420926"/>
                    <a:pt x="1156542" y="421836"/>
                    <a:pt x="1135963" y="421836"/>
                  </a:cubicBezTo>
                  <a:cubicBezTo>
                    <a:pt x="1130201" y="421836"/>
                    <a:pt x="1124438" y="419106"/>
                    <a:pt x="1118676" y="419106"/>
                  </a:cubicBezTo>
                  <a:cubicBezTo>
                    <a:pt x="1111268" y="419106"/>
                    <a:pt x="1102213" y="420016"/>
                    <a:pt x="1095628" y="421836"/>
                  </a:cubicBezTo>
                  <a:cubicBezTo>
                    <a:pt x="1082457" y="425930"/>
                    <a:pt x="1070110" y="428660"/>
                    <a:pt x="1054470" y="426840"/>
                  </a:cubicBezTo>
                  <a:cubicBezTo>
                    <a:pt x="1044592" y="425930"/>
                    <a:pt x="1033891" y="427750"/>
                    <a:pt x="1024013" y="426385"/>
                  </a:cubicBezTo>
                  <a:cubicBezTo>
                    <a:pt x="1008373" y="424565"/>
                    <a:pt x="992733" y="426840"/>
                    <a:pt x="977093" y="426840"/>
                  </a:cubicBezTo>
                  <a:cubicBezTo>
                    <a:pt x="960629" y="426840"/>
                    <a:pt x="943343" y="426840"/>
                    <a:pt x="926880" y="427295"/>
                  </a:cubicBezTo>
                  <a:cubicBezTo>
                    <a:pt x="905478" y="427295"/>
                    <a:pt x="884076" y="429115"/>
                    <a:pt x="863497" y="427295"/>
                  </a:cubicBezTo>
                  <a:cubicBezTo>
                    <a:pt x="849503" y="426385"/>
                    <a:pt x="835509" y="429570"/>
                    <a:pt x="823162" y="427750"/>
                  </a:cubicBezTo>
                  <a:cubicBezTo>
                    <a:pt x="801759" y="425475"/>
                    <a:pt x="782004" y="430480"/>
                    <a:pt x="761425" y="428660"/>
                  </a:cubicBezTo>
                  <a:cubicBezTo>
                    <a:pt x="749077" y="427750"/>
                    <a:pt x="733437" y="426385"/>
                    <a:pt x="723559" y="429115"/>
                  </a:cubicBezTo>
                  <a:cubicBezTo>
                    <a:pt x="716974" y="430934"/>
                    <a:pt x="714504" y="429115"/>
                    <a:pt x="709565" y="429115"/>
                  </a:cubicBezTo>
                  <a:cubicBezTo>
                    <a:pt x="707919" y="429115"/>
                    <a:pt x="707096" y="429570"/>
                    <a:pt x="705450" y="430025"/>
                  </a:cubicBezTo>
                  <a:cubicBezTo>
                    <a:pt x="700511" y="430480"/>
                    <a:pt x="698864" y="431844"/>
                    <a:pt x="697218" y="431844"/>
                  </a:cubicBezTo>
                  <a:cubicBezTo>
                    <a:pt x="678285" y="431844"/>
                    <a:pt x="660176" y="430934"/>
                    <a:pt x="641243" y="430934"/>
                  </a:cubicBezTo>
                  <a:cubicBezTo>
                    <a:pt x="633011" y="430934"/>
                    <a:pt x="624780" y="432754"/>
                    <a:pt x="616548" y="433664"/>
                  </a:cubicBezTo>
                  <a:cubicBezTo>
                    <a:pt x="600908" y="435029"/>
                    <a:pt x="584445" y="436394"/>
                    <a:pt x="567982" y="437304"/>
                  </a:cubicBezTo>
                  <a:cubicBezTo>
                    <a:pt x="566335" y="437758"/>
                    <a:pt x="563866" y="436394"/>
                    <a:pt x="560573" y="435484"/>
                  </a:cubicBezTo>
                  <a:close/>
                </a:path>
              </a:pathLst>
            </a:custGeom>
            <a:blipFill>
              <a:blip r:embed="rId8"/>
              <a:stretch>
                <a:fillRect t="-68358" b="-68358"/>
              </a:stretch>
            </a:blipFill>
          </p:spPr>
          <p:txBody>
            <a:bodyPr/>
            <a:lstStyle/>
            <a:p>
              <a:pPr defTabSz="422041">
                <a:defRPr/>
              </a:pPr>
              <a:endParaRPr lang="en-GB" sz="1662">
                <a:solidFill>
                  <a:prstClr val="black"/>
                </a:solidFill>
                <a:latin typeface="Aptos" panose="02110004020202020204"/>
              </a:endParaRPr>
            </a:p>
          </p:txBody>
        </p:sp>
      </p:grpSp>
      <p:sp>
        <p:nvSpPr>
          <p:cNvPr id="7" name="Slide Number Placeholder 4">
            <a:extLst>
              <a:ext uri="{FF2B5EF4-FFF2-40B4-BE49-F238E27FC236}">
                <a16:creationId xmlns:a16="http://schemas.microsoft.com/office/drawing/2014/main" id="{1069112A-89D3-55B3-E551-5506DF7D875E}"/>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7</a:t>
            </a:r>
          </a:p>
        </p:txBody>
      </p:sp>
    </p:spTree>
    <p:extLst>
      <p:ext uri="{BB962C8B-B14F-4D97-AF65-F5344CB8AC3E}">
        <p14:creationId xmlns:p14="http://schemas.microsoft.com/office/powerpoint/2010/main" val="30951533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EB4C01-3034-4E4A-B420-AC93F9F60297}"/>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3070A890-27F7-A8DF-81F4-C4734649A563}"/>
              </a:ext>
            </a:extLst>
          </p:cNvPr>
          <p:cNvPicPr>
            <a:picLocks noChangeAspect="1"/>
          </p:cNvPicPr>
          <p:nvPr/>
        </p:nvPicPr>
        <p:blipFill>
          <a:blip r:embed="rId3">
            <a:alphaModFix amt="20000"/>
            <a:lum bright="40000" contrast="-40000"/>
          </a:blip>
          <a:srcRect l="39228" t="58256" r="-2"/>
          <a:stretch/>
        </p:blipFill>
        <p:spPr>
          <a:xfrm rot="10800000">
            <a:off x="3136832" y="3062239"/>
            <a:ext cx="6769167" cy="3819097"/>
          </a:xfrm>
          <a:prstGeom prst="rect">
            <a:avLst/>
          </a:prstGeom>
        </p:spPr>
      </p:pic>
      <p:pic>
        <p:nvPicPr>
          <p:cNvPr id="3" name="Picture 2" descr="A rainbow in a black background&#10;&#10;AI-generated content may be incorrect.">
            <a:extLst>
              <a:ext uri="{FF2B5EF4-FFF2-40B4-BE49-F238E27FC236}">
                <a16:creationId xmlns:a16="http://schemas.microsoft.com/office/drawing/2014/main" id="{386BB285-D4FA-EC06-2F8A-38ABDE33D957}"/>
              </a:ext>
            </a:extLst>
          </p:cNvPr>
          <p:cNvPicPr>
            <a:picLocks noChangeAspect="1"/>
          </p:cNvPicPr>
          <p:nvPr/>
        </p:nvPicPr>
        <p:blipFill>
          <a:blip r:embed="rId3">
            <a:alphaModFix amt="20000"/>
            <a:lum bright="40000" contrast="-40000"/>
          </a:blip>
          <a:srcRect l="39228" t="58256" r="-2"/>
          <a:stretch/>
        </p:blipFill>
        <p:spPr>
          <a:xfrm rot="10800000">
            <a:off x="3136831" y="3055432"/>
            <a:ext cx="6769167" cy="3795760"/>
          </a:xfrm>
          <a:prstGeom prst="rect">
            <a:avLst/>
          </a:prstGeom>
        </p:spPr>
      </p:pic>
      <p:sp>
        <p:nvSpPr>
          <p:cNvPr id="2" name="TextBox 1">
            <a:extLst>
              <a:ext uri="{FF2B5EF4-FFF2-40B4-BE49-F238E27FC236}">
                <a16:creationId xmlns:a16="http://schemas.microsoft.com/office/drawing/2014/main" id="{EE7B8EE7-1B31-9A19-0AE5-4173B508802C}"/>
              </a:ext>
            </a:extLst>
          </p:cNvPr>
          <p:cNvSpPr txBox="1"/>
          <p:nvPr/>
        </p:nvSpPr>
        <p:spPr>
          <a:xfrm>
            <a:off x="206704" y="576137"/>
            <a:ext cx="9251621" cy="400110"/>
          </a:xfrm>
          <a:prstGeom prst="rect">
            <a:avLst/>
          </a:prstGeom>
          <a:noFill/>
        </p:spPr>
        <p:txBody>
          <a:bodyPr wrap="square" lIns="91440" tIns="45720" rIns="91440" bIns="45720" rtlCol="0" anchor="t">
            <a:spAutoFit/>
          </a:bodyPr>
          <a:lstStyle/>
          <a:p>
            <a:endParaRPr kumimoji="0" lang="en-GB" sz="1000" b="0" i="0" u="none" strike="noStrike" kern="1200" cap="none" spc="0" normalizeH="0" baseline="0" noProof="0" dirty="0">
              <a:ln>
                <a:noFill/>
              </a:ln>
              <a:solidFill>
                <a:srgbClr val="FF0000"/>
              </a:solidFill>
              <a:effectLst/>
              <a:uLnTx/>
              <a:uFillTx/>
              <a:latin typeface="Aptos" panose="02110004020202020204"/>
              <a:ea typeface="+mn-ea"/>
              <a:cs typeface="+mn-cs"/>
            </a:endParaRPr>
          </a:p>
          <a:p>
            <a:endParaRPr kumimoji="0" lang="en-GB" sz="1000" b="0" i="0" u="none" strike="noStrike" kern="1200" cap="none" spc="0" normalizeH="0" baseline="0" noProof="0" dirty="0">
              <a:ln>
                <a:noFill/>
              </a:ln>
              <a:solidFill>
                <a:srgbClr val="FF0000"/>
              </a:solidFill>
              <a:effectLst/>
              <a:uLnTx/>
              <a:uFillTx/>
              <a:latin typeface="Aptos" panose="02110004020202020204"/>
              <a:ea typeface="+mn-ea"/>
              <a:cs typeface="+mn-cs"/>
            </a:endParaRPr>
          </a:p>
        </p:txBody>
      </p:sp>
      <p:sp>
        <p:nvSpPr>
          <p:cNvPr id="4" name="TextBox 3">
            <a:extLst>
              <a:ext uri="{FF2B5EF4-FFF2-40B4-BE49-F238E27FC236}">
                <a16:creationId xmlns:a16="http://schemas.microsoft.com/office/drawing/2014/main" id="{E72D5ECF-E85E-4682-615B-61E8ABB06D72}"/>
              </a:ext>
            </a:extLst>
          </p:cNvPr>
          <p:cNvSpPr txBox="1"/>
          <p:nvPr/>
        </p:nvSpPr>
        <p:spPr>
          <a:xfrm>
            <a:off x="275596" y="439737"/>
            <a:ext cx="9354808" cy="6709529"/>
          </a:xfrm>
          <a:prstGeom prst="rect">
            <a:avLst/>
          </a:prstGeom>
          <a:noFill/>
        </p:spPr>
        <p:txBody>
          <a:bodyPr wrap="square">
            <a:spAutoFit/>
          </a:bodyPr>
          <a:lstStyle/>
          <a:p>
            <a:r>
              <a:rPr lang="en-GB" sz="1400" b="1" dirty="0"/>
              <a:t>NWJCC IMTP - Specialised Services Outlook for 2026-27</a:t>
            </a:r>
          </a:p>
          <a:p>
            <a:pPr>
              <a:spcAft>
                <a:spcPts val="600"/>
              </a:spcAft>
            </a:pPr>
            <a:r>
              <a:rPr lang="en-GB" sz="1200" dirty="0">
                <a:latin typeface="Aptos" panose="02110004020202020204"/>
              </a:rPr>
              <a:t>The specialised commissioning outlook for 26–27 presents significant operational, workforce and financial uncertainty for providers of specialised services. The NHS Wales JCC IMTP indicates that commissioning for 26–27 will be based on 25–26 baseline activity, with no growth, removal of under‑performance from baselines, and no additional funding for activity above plan, other than the application of the 1.11% inflationary uplift. Providers of specialised services are also required to deliver a 2% efficiency and productivity target to support the overall financial position.</a:t>
            </a:r>
          </a:p>
          <a:p>
            <a:pPr>
              <a:spcAft>
                <a:spcPts val="600"/>
              </a:spcAft>
            </a:pPr>
            <a:r>
              <a:rPr lang="en-GB" sz="1200" dirty="0">
                <a:latin typeface="Aptos" panose="02110004020202020204"/>
              </a:rPr>
              <a:t>The NWJCC IMTP assumes a level of service stability that is not financially supported, increasing the likelihood of deterioration within pathways already identified as fragile. For services with high fixed staffing, estate and infrastructure costs, reductions in commissioned activity do not produce equivalent reductions in expenditure. As a result, there is a real risk that some specialised pathways could become financially or clinically unsustainable if commissioned solely at current activity levels.</a:t>
            </a:r>
          </a:p>
          <a:p>
            <a:pPr>
              <a:spcAft>
                <a:spcPts val="600"/>
              </a:spcAft>
            </a:pPr>
            <a:r>
              <a:rPr lang="en-GB" sz="1200" dirty="0">
                <a:latin typeface="Aptos" panose="02110004020202020204"/>
              </a:rPr>
              <a:t>In the absence of a national strategy for specialised services (commissioning and delivery), NHS Wales providers of specialised services must plan against a backdrop of significant uncertainty and variable assumptions. This reinforces the importance of establishing a coherent and unified provider position in collaboration with Cardiff and Vale UHB through the Regional and Specialised Services Provider Planning Partnership, to ensure that commissioners receive consistent, evidence‑based advice and a consistent collective view of service sustainability, system risk and minimum safe operating thresholds. Against this backdrop, SBUHB will use a structured approach to managing the risks within specialised service. The Tertiary Service Oversight Group will conduct a comprehensive review of all services where risks have not been addressed within the NWJCC IMTP, with the aim of determining where internal mitigations are possible.</a:t>
            </a:r>
          </a:p>
          <a:p>
            <a:pPr>
              <a:spcAft>
                <a:spcPts val="600"/>
              </a:spcAft>
            </a:pPr>
            <a:r>
              <a:rPr lang="en-GB" sz="1200" dirty="0">
                <a:latin typeface="Aptos" panose="02110004020202020204"/>
              </a:rPr>
              <a:t>Where internal mitigations cannot be secured, SBUHB will need to consider a range of options to protect patient safety and organisational sustainability. These options may include seeking alternative commissioning arrangements with Health Boards outside the NWJCC, disinvesting from services that cannot be sustained safely, decommissioning services and securing provision from alternative providers, or capping activity at funded levels. Early engagement will take place with the NWJCC and referring Health Boards to assess the implications of these options and to agree the appropriate way forward.</a:t>
            </a:r>
          </a:p>
          <a:p>
            <a:pPr defTabSz="914400" eaLnBrk="0" fontAlgn="base" hangingPunct="0">
              <a:spcBef>
                <a:spcPct val="0"/>
              </a:spcBef>
            </a:pPr>
            <a:r>
              <a:rPr lang="en-GB" sz="1400" b="1" dirty="0"/>
              <a:t>Informing Commissioning of Specialised Services </a:t>
            </a:r>
          </a:p>
          <a:p>
            <a:pPr defTabSz="914400" eaLnBrk="0" fontAlgn="base" hangingPunct="0">
              <a:spcBef>
                <a:spcPct val="0"/>
              </a:spcBef>
              <a:spcAft>
                <a:spcPts val="600"/>
              </a:spcAft>
            </a:pPr>
            <a:r>
              <a:rPr lang="en-GB" sz="1200" dirty="0"/>
              <a:t>Another critical function of the partnership is to provide a unified and consistent specialised provider response to the NWJCC. This role is essential in ensuring clarity, alignment, and credibility when engaging with commissioners on complex service issues. By coordinating our input, we avoid duplication, overlap, and conflicting messages that could undermine planning and decision-making.  </a:t>
            </a:r>
          </a:p>
          <a:p>
            <a:pPr defTabSz="914400" eaLnBrk="0" fontAlgn="base" hangingPunct="0">
              <a:spcBef>
                <a:spcPct val="0"/>
              </a:spcBef>
              <a:spcAft>
                <a:spcPts val="600"/>
              </a:spcAft>
            </a:pPr>
            <a:r>
              <a:rPr lang="en-GB" sz="1200" dirty="0"/>
              <a:t>A single, coherent provider perspective enables us to articulate shared priorities, highlight common sustainability challenges, and present evidence-based solutions that reflect the needs of patients across South Wales, West Wales and South Powys. Consistency in our approach also ensures that commissioner requests are addressed in a timely, structured, and collaborative manner, reducing inefficiencies and promoting transparency.  However, it is also important to recognise that over half of the specialised services delivered by SBUHB fall outside the NWJCC commissioning framework, presenting substantial challenges for strategic coherence and effective system-wide planning.</a:t>
            </a:r>
          </a:p>
          <a:p>
            <a:pPr>
              <a:spcAft>
                <a:spcPts val="600"/>
              </a:spcAft>
            </a:pPr>
            <a:endParaRPr lang="en-GB" sz="1200" dirty="0">
              <a:latin typeface="Aptos" panose="02110004020202020204"/>
            </a:endParaRPr>
          </a:p>
        </p:txBody>
      </p:sp>
      <p:sp>
        <p:nvSpPr>
          <p:cNvPr id="5" name="Slide Number Placeholder 3">
            <a:extLst>
              <a:ext uri="{FF2B5EF4-FFF2-40B4-BE49-F238E27FC236}">
                <a16:creationId xmlns:a16="http://schemas.microsoft.com/office/drawing/2014/main" id="{EFDD3822-96F7-EC46-B722-24C89EFD4C90}"/>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55</a:t>
            </a:r>
          </a:p>
        </p:txBody>
      </p:sp>
    </p:spTree>
    <p:extLst>
      <p:ext uri="{BB962C8B-B14F-4D97-AF65-F5344CB8AC3E}">
        <p14:creationId xmlns:p14="http://schemas.microsoft.com/office/powerpoint/2010/main" val="5535908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FC907F-A3FD-60C3-A305-DAABA2CDFDF7}"/>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7601102D-8D39-711F-F0E7-83A326520ADE}"/>
              </a:ext>
            </a:extLst>
          </p:cNvPr>
          <p:cNvPicPr>
            <a:picLocks noChangeAspect="1"/>
          </p:cNvPicPr>
          <p:nvPr/>
        </p:nvPicPr>
        <p:blipFill>
          <a:blip r:embed="rId3">
            <a:alphaModFix amt="20000"/>
            <a:lum bright="40000" contrast="-40000"/>
          </a:blip>
          <a:srcRect l="39228" t="58256" r="-2"/>
          <a:stretch/>
        </p:blipFill>
        <p:spPr>
          <a:xfrm rot="10800000">
            <a:off x="3136833" y="3062240"/>
            <a:ext cx="6769167" cy="3795760"/>
          </a:xfrm>
          <a:prstGeom prst="rect">
            <a:avLst/>
          </a:prstGeom>
        </p:spPr>
      </p:pic>
      <p:sp>
        <p:nvSpPr>
          <p:cNvPr id="2" name="TextBox 1">
            <a:extLst>
              <a:ext uri="{FF2B5EF4-FFF2-40B4-BE49-F238E27FC236}">
                <a16:creationId xmlns:a16="http://schemas.microsoft.com/office/drawing/2014/main" id="{76C30E6E-1E54-91DE-6FBA-C2A27436E9CD}"/>
              </a:ext>
            </a:extLst>
          </p:cNvPr>
          <p:cNvSpPr txBox="1"/>
          <p:nvPr/>
        </p:nvSpPr>
        <p:spPr>
          <a:xfrm>
            <a:off x="206704" y="576137"/>
            <a:ext cx="9251621" cy="400110"/>
          </a:xfrm>
          <a:prstGeom prst="rect">
            <a:avLst/>
          </a:prstGeom>
          <a:noFill/>
        </p:spPr>
        <p:txBody>
          <a:bodyPr wrap="square" lIns="91440" tIns="45720" rIns="91440" bIns="45720" rtlCol="0" anchor="t">
            <a:spAutoFit/>
          </a:bodyPr>
          <a:lstStyle/>
          <a:p>
            <a:endParaRPr kumimoji="0" lang="en-GB" sz="1000" b="0" i="0" u="none" strike="noStrike" kern="1200" cap="none" spc="0" normalizeH="0" baseline="0" noProof="0" dirty="0">
              <a:ln>
                <a:noFill/>
              </a:ln>
              <a:solidFill>
                <a:srgbClr val="FF0000"/>
              </a:solidFill>
              <a:effectLst/>
              <a:uLnTx/>
              <a:uFillTx/>
              <a:latin typeface="Aptos" panose="02110004020202020204"/>
              <a:ea typeface="+mn-ea"/>
              <a:cs typeface="+mn-cs"/>
            </a:endParaRPr>
          </a:p>
          <a:p>
            <a:endParaRPr kumimoji="0" lang="en-GB" sz="1000" b="0" i="0" u="none" strike="noStrike" kern="1200" cap="none" spc="0" normalizeH="0" baseline="0" noProof="0" dirty="0">
              <a:ln>
                <a:noFill/>
              </a:ln>
              <a:solidFill>
                <a:srgbClr val="FF0000"/>
              </a:solidFill>
              <a:effectLst/>
              <a:uLnTx/>
              <a:uFillTx/>
              <a:latin typeface="Aptos" panose="02110004020202020204"/>
              <a:ea typeface="+mn-ea"/>
              <a:cs typeface="+mn-cs"/>
            </a:endParaRPr>
          </a:p>
        </p:txBody>
      </p:sp>
      <p:sp>
        <p:nvSpPr>
          <p:cNvPr id="7" name="Rectangle 1">
            <a:extLst>
              <a:ext uri="{FF2B5EF4-FFF2-40B4-BE49-F238E27FC236}">
                <a16:creationId xmlns:a16="http://schemas.microsoft.com/office/drawing/2014/main" id="{3920F902-31B9-97CD-A8E5-68EE70ECFFF1}"/>
              </a:ext>
            </a:extLst>
          </p:cNvPr>
          <p:cNvSpPr>
            <a:spLocks noChangeArrowheads="1"/>
          </p:cNvSpPr>
          <p:nvPr/>
        </p:nvSpPr>
        <p:spPr bwMode="auto">
          <a:xfrm>
            <a:off x="305788" y="256102"/>
            <a:ext cx="3866394" cy="6832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indent="0" defTabSz="914400" eaLnBrk="0" fontAlgn="base" hangingPunct="0">
              <a:lnSpc>
                <a:spcPct val="100000"/>
              </a:lnSpc>
              <a:spcBef>
                <a:spcPct val="0"/>
              </a:spcBef>
              <a:buClrTx/>
              <a:buSzTx/>
              <a:buFontTx/>
              <a:buNone/>
              <a:tabLst/>
            </a:pPr>
            <a:r>
              <a:rPr lang="en-GB" altLang="en-US" sz="1400" b="1" dirty="0">
                <a:latin typeface="Aptos" panose="02110004020202020204"/>
              </a:rPr>
              <a:t>Hepato-Pancreato-Biliary Surgery </a:t>
            </a:r>
          </a:p>
          <a:p>
            <a:pPr defTabSz="914400" eaLnBrk="0" fontAlgn="base" hangingPunct="0">
              <a:spcBef>
                <a:spcPct val="0"/>
              </a:spcBef>
              <a:spcAft>
                <a:spcPts val="600"/>
              </a:spcAft>
            </a:pPr>
            <a:r>
              <a:rPr lang="en-GB" sz="1200" dirty="0">
                <a:latin typeface="Aptos" panose="02110004020202020204"/>
              </a:rPr>
              <a:t>Progress on the HPB Programme was paused in June 2025 due to the inability to secure commissioning support for establishing the Shared Delivery Network (SDN) for Severe Acute Pancreatitis (SAP), despite strong clinical engagement and widespread recognition of the need for change.  District General Hospitals (DGHs) currently provide the majority of initial care for patients presenting with acute pancreatitis, including early assessment, stabilization, and delivery of supportive interventions. Their role is critical in ensuring timely management before escalation to specialist services when required. However, the absence of consistent pathways and access to specialist input can lead to variation in practice and potential delays in care.  This setback underscored the urgency of tackling longstanding service fragilities, fragmented commissioning arrangements, and the absence of an integrated HPB centre for South Wales. </a:t>
            </a:r>
          </a:p>
          <a:p>
            <a:pPr defTabSz="914400" eaLnBrk="0" fontAlgn="base" hangingPunct="0">
              <a:spcBef>
                <a:spcPct val="0"/>
              </a:spcBef>
              <a:spcAft>
                <a:spcPts val="600"/>
              </a:spcAft>
            </a:pPr>
            <a:r>
              <a:rPr lang="en-GB" sz="1200" dirty="0">
                <a:latin typeface="Aptos" panose="02110004020202020204"/>
              </a:rPr>
              <a:t>Lessons learned during this period have shaped a refreshed approach, ensuring the programme moves forward with clearer governance, stronger alignment, and renewed commitment from all partners. It has now been agreed that the NWJCC will lead the HPB Programme, supported by the tertiary services team. This collaboration will provide strategic oversight and commissioning leadership, aligning service redesign with national priorities and securing equitable, sustainable access to specialist care for patients across South Wales. The immediate priority is to establish the SDN for SAP, creating clear pathways for timely specialist input and consistent standards of care. </a:t>
            </a:r>
          </a:p>
          <a:p>
            <a:pPr defTabSz="914400" eaLnBrk="0" fontAlgn="base" hangingPunct="0">
              <a:spcBef>
                <a:spcPct val="0"/>
              </a:spcBef>
              <a:spcAft>
                <a:spcPts val="600"/>
              </a:spcAft>
            </a:pPr>
            <a:endParaRPr lang="en-GB" dirty="0"/>
          </a:p>
        </p:txBody>
      </p:sp>
      <p:sp>
        <p:nvSpPr>
          <p:cNvPr id="16" name="TextBox 15">
            <a:extLst>
              <a:ext uri="{FF2B5EF4-FFF2-40B4-BE49-F238E27FC236}">
                <a16:creationId xmlns:a16="http://schemas.microsoft.com/office/drawing/2014/main" id="{590EB969-F994-BA80-547A-0EF927B88654}"/>
              </a:ext>
            </a:extLst>
          </p:cNvPr>
          <p:cNvSpPr txBox="1"/>
          <p:nvPr/>
        </p:nvSpPr>
        <p:spPr>
          <a:xfrm>
            <a:off x="4020212" y="397389"/>
            <a:ext cx="5514774" cy="307777"/>
          </a:xfrm>
          <a:prstGeom prst="rect">
            <a:avLst/>
          </a:prstGeom>
          <a:noFill/>
        </p:spPr>
        <p:txBody>
          <a:bodyPr wrap="square">
            <a:spAutoFit/>
          </a:bodyPr>
          <a:lstStyle/>
          <a:p>
            <a:pPr defTabSz="914400" eaLnBrk="0" fontAlgn="base" hangingPunct="0">
              <a:spcBef>
                <a:spcPct val="0"/>
              </a:spcBef>
            </a:pPr>
            <a:r>
              <a:rPr lang="en-GB" sz="1400" b="1" dirty="0">
                <a:latin typeface="Aptos" panose="02110004020202020204"/>
              </a:rPr>
              <a:t>Severe Acute Pancreatitis </a:t>
            </a:r>
          </a:p>
        </p:txBody>
      </p:sp>
      <p:sp>
        <p:nvSpPr>
          <p:cNvPr id="3" name="Slide Number Placeholder 3">
            <a:extLst>
              <a:ext uri="{FF2B5EF4-FFF2-40B4-BE49-F238E27FC236}">
                <a16:creationId xmlns:a16="http://schemas.microsoft.com/office/drawing/2014/main" id="{447C7DD3-D8B8-41E3-DCB2-E8FF2D3FEB0A}"/>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56</a:t>
            </a:r>
          </a:p>
        </p:txBody>
      </p:sp>
      <p:sp>
        <p:nvSpPr>
          <p:cNvPr id="14" name="TextBox 13">
            <a:extLst>
              <a:ext uri="{FF2B5EF4-FFF2-40B4-BE49-F238E27FC236}">
                <a16:creationId xmlns:a16="http://schemas.microsoft.com/office/drawing/2014/main" id="{2ED72F0B-394F-EB7F-20CB-6C627BEF1A37}"/>
              </a:ext>
            </a:extLst>
          </p:cNvPr>
          <p:cNvSpPr txBox="1"/>
          <p:nvPr/>
        </p:nvSpPr>
        <p:spPr>
          <a:xfrm>
            <a:off x="4020212" y="1880192"/>
            <a:ext cx="5760000" cy="2893100"/>
          </a:xfrm>
          <a:prstGeom prst="rect">
            <a:avLst/>
          </a:prstGeom>
          <a:noFill/>
        </p:spPr>
        <p:txBody>
          <a:bodyPr wrap="square">
            <a:spAutoFit/>
          </a:bodyPr>
          <a:lstStyle/>
          <a:p>
            <a:r>
              <a:rPr lang="en-GB" sz="1400" b="1" dirty="0">
                <a:latin typeface="Aptos" panose="02110004020202020204"/>
              </a:rPr>
              <a:t>Gynaecological Oncology Surgery </a:t>
            </a:r>
          </a:p>
          <a:p>
            <a:pPr>
              <a:spcAft>
                <a:spcPts val="600"/>
              </a:spcAft>
            </a:pPr>
            <a:r>
              <a:rPr lang="en-GB" sz="1200" dirty="0">
                <a:latin typeface="Aptos" panose="02110004020202020204"/>
              </a:rPr>
              <a:t>The Gynaecological Oncology (GO) workstream is focused on tackling urgent service fragility and rising demand across South Wales. In 2025, both Cardiff and Vale UHB and Swansea Bay UHB faced severe workforce shortages, fragmented pathways, and inconsistent access to care, with SBUHB particularly reliant on temporary arrangements to maintain delivery. These challenges, highlighted in the Senedd’s Unheard: Women’s Journey Through Gynaecological Cancer report, reinforced the need for a sustainable, regionally coordinated model.  The RSSPPP is now progressing plans to establish a South Wales Gynae-Oncology Operational Delivery Network (ODN) by spring/summer 2026. This will introduce a centralised MDT to ensure consistent decision-making, strengthen training pathways, and improve equity of access. Longer term, the model will centralise high-complexity surgery within a dedicated centre while enabling lower-complexity procedures to be delivered locally, ensuring women across South Wales receive timely, safe, and effective care. </a:t>
            </a:r>
          </a:p>
        </p:txBody>
      </p:sp>
      <p:sp>
        <p:nvSpPr>
          <p:cNvPr id="8" name="TextBox 7">
            <a:extLst>
              <a:ext uri="{FF2B5EF4-FFF2-40B4-BE49-F238E27FC236}">
                <a16:creationId xmlns:a16="http://schemas.microsoft.com/office/drawing/2014/main" id="{7621AFE7-5245-559A-4232-2A5A732753E0}"/>
              </a:ext>
            </a:extLst>
          </p:cNvPr>
          <p:cNvSpPr txBox="1"/>
          <p:nvPr/>
        </p:nvSpPr>
        <p:spPr>
          <a:xfrm>
            <a:off x="4020212" y="4626620"/>
            <a:ext cx="5760000" cy="2231380"/>
          </a:xfrm>
          <a:prstGeom prst="rect">
            <a:avLst/>
          </a:prstGeom>
          <a:noFill/>
        </p:spPr>
        <p:txBody>
          <a:bodyPr wrap="square">
            <a:spAutoFit/>
          </a:bodyPr>
          <a:lstStyle/>
          <a:p>
            <a:pPr>
              <a:buNone/>
            </a:pPr>
            <a:r>
              <a:rPr lang="en-GB" sz="1400" b="1" dirty="0">
                <a:latin typeface="Aptos" panose="02110004020202020204"/>
              </a:rPr>
              <a:t>Cardiac Surgery </a:t>
            </a:r>
          </a:p>
          <a:p>
            <a:pPr defTabSz="914400" eaLnBrk="0" fontAlgn="base" hangingPunct="0">
              <a:spcBef>
                <a:spcPct val="0"/>
              </a:spcBef>
              <a:spcAft>
                <a:spcPts val="600"/>
              </a:spcAft>
            </a:pPr>
            <a:r>
              <a:rPr lang="en-GB" sz="1200" dirty="0">
                <a:latin typeface="Aptos" panose="02110004020202020204"/>
              </a:rPr>
              <a:t>Cardiac Surgery services in South Wales face significant sustainability challenges, with Cardiff and Vale UHB and Swansea Bay UHB operating two of the smallest units in the UK. In 2025, long waiting times, particularly in South East Wales, highlighted the fragility of the current dual-site model. Despite strong clinical outcomes, workforce pressures and fragmented pathways have reinforced the need for a more resilient, regionally coordinated approach.  The RSSPPP is progressing work to establish a South Wales Cardiac Surgery ODN in 2026. This will provide a platform for shared leadership, consistent protocols, and integrated patient flow management, laying the foundation for future service integration.  </a:t>
            </a:r>
          </a:p>
        </p:txBody>
      </p:sp>
      <p:sp>
        <p:nvSpPr>
          <p:cNvPr id="9" name="TextBox 8">
            <a:extLst>
              <a:ext uri="{FF2B5EF4-FFF2-40B4-BE49-F238E27FC236}">
                <a16:creationId xmlns:a16="http://schemas.microsoft.com/office/drawing/2014/main" id="{223182A7-AF75-859B-9087-9ADD1BB7823D}"/>
              </a:ext>
            </a:extLst>
          </p:cNvPr>
          <p:cNvSpPr txBox="1"/>
          <p:nvPr/>
        </p:nvSpPr>
        <p:spPr>
          <a:xfrm>
            <a:off x="4020212" y="595213"/>
            <a:ext cx="5760000" cy="1384995"/>
          </a:xfrm>
          <a:prstGeom prst="rect">
            <a:avLst/>
          </a:prstGeom>
          <a:noFill/>
        </p:spPr>
        <p:txBody>
          <a:bodyPr wrap="square">
            <a:spAutoFit/>
          </a:bodyPr>
          <a:lstStyle/>
          <a:p>
            <a:r>
              <a:rPr lang="en-GB" sz="1200" dirty="0">
                <a:latin typeface="Aptos" panose="02110004020202020204"/>
              </a:rPr>
              <a:t>SAP is a complex, unpredictable, and potentially life-threatening condition, affecting up to 25% of patients presenting with acute pancreatitis. It is frequently  associated with multi-organ dysfunction and failure, prolonged hospitalisation, and significant critical care bed occupancy. In Wales, approximately 100 SAP patients are admitted to critical care units across South Wales annually, with a crude mortality rate of around 30%. A larger cohort of SAP patients is likely managed at ward level, though this number remains unquantified. </a:t>
            </a:r>
          </a:p>
        </p:txBody>
      </p:sp>
    </p:spTree>
    <p:extLst>
      <p:ext uri="{BB962C8B-B14F-4D97-AF65-F5344CB8AC3E}">
        <p14:creationId xmlns:p14="http://schemas.microsoft.com/office/powerpoint/2010/main" val="313372156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2A1F9-68B0-BD2F-6B92-E08233A49152}"/>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A21CA93B-7074-4914-96B1-D213EF18DB96}"/>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4" name="Rectangle 3">
            <a:extLst>
              <a:ext uri="{FF2B5EF4-FFF2-40B4-BE49-F238E27FC236}">
                <a16:creationId xmlns:a16="http://schemas.microsoft.com/office/drawing/2014/main" id="{3CBAA603-0855-3487-6ED8-E1DF9E692306}"/>
              </a:ext>
            </a:extLst>
          </p:cNvPr>
          <p:cNvSpPr/>
          <p:nvPr/>
        </p:nvSpPr>
        <p:spPr>
          <a:xfrm>
            <a:off x="1" y="4087906"/>
            <a:ext cx="9905999" cy="2770094"/>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D3305DC5-BDD6-81D6-06B7-B38448FA0D6C}"/>
              </a:ext>
            </a:extLst>
          </p:cNvPr>
          <p:cNvSpPr txBox="1"/>
          <p:nvPr/>
        </p:nvSpPr>
        <p:spPr>
          <a:xfrm>
            <a:off x="276990" y="383401"/>
            <a:ext cx="9785021"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RESEARCH AND DEVELOPMENT</a:t>
            </a:r>
            <a:endParaRPr kumimoji="0" lang="en-GB" sz="1800" b="1" i="0" u="none" strike="noStrike" kern="1200" cap="none" spc="0" normalizeH="0" baseline="0" noProof="0" dirty="0">
              <a:ln>
                <a:noFill/>
              </a:ln>
              <a:solidFill>
                <a:srgbClr val="FF0000"/>
              </a:solidFill>
              <a:effectLst/>
              <a:uLnTx/>
              <a:uFillTx/>
              <a:latin typeface="Aptos Black" panose="020F0502020204030204" pitchFamily="34" charset="0"/>
              <a:ea typeface="+mn-ea"/>
              <a:cs typeface="+mn-cs"/>
            </a:endParaRPr>
          </a:p>
        </p:txBody>
      </p:sp>
      <p:sp>
        <p:nvSpPr>
          <p:cNvPr id="3" name="TextBox 2">
            <a:extLst>
              <a:ext uri="{FF2B5EF4-FFF2-40B4-BE49-F238E27FC236}">
                <a16:creationId xmlns:a16="http://schemas.microsoft.com/office/drawing/2014/main" id="{A23206F1-F268-1B02-74C7-D9776D6777D6}"/>
              </a:ext>
            </a:extLst>
          </p:cNvPr>
          <p:cNvSpPr txBox="1"/>
          <p:nvPr/>
        </p:nvSpPr>
        <p:spPr>
          <a:xfrm>
            <a:off x="324878" y="644971"/>
            <a:ext cx="9295501" cy="2565574"/>
          </a:xfrm>
          <a:prstGeom prst="rect">
            <a:avLst/>
          </a:prstGeom>
          <a:noFill/>
        </p:spPr>
        <p:txBody>
          <a:bodyPr wrap="square" lIns="91440" tIns="45720" rIns="91440" bIns="45720" anchor="t">
            <a:spAutoFit/>
          </a:bodyPr>
          <a:lstStyle/>
          <a:p>
            <a:pPr>
              <a:defRPr/>
            </a:pPr>
            <a:r>
              <a:rPr lang="en-GB" sz="1200" dirty="0">
                <a:solidFill>
                  <a:prstClr val="black"/>
                </a:solidFill>
                <a:ea typeface="Verdana"/>
                <a:cs typeface="Times New Roman"/>
              </a:rPr>
              <a:t>A thriving culture of Research, Development and Innovation is a critical factor in the provision of safe, high-quality care and aligns with health boards' Duty of Quality to continually improve the quality of the services they provide. This through a continued two-pronged approach</a:t>
            </a:r>
            <a:endParaRPr lang="en-GB" sz="1200" dirty="0">
              <a:solidFill>
                <a:prstClr val="black"/>
              </a:solidFill>
            </a:endParaRPr>
          </a:p>
          <a:p>
            <a:pPr marL="396000" lvl="1" indent="-180000">
              <a:buFont typeface="Arial"/>
              <a:buChar char="•"/>
              <a:defRPr/>
            </a:pPr>
            <a:r>
              <a:rPr lang="en-GB" sz="1200" b="1" dirty="0">
                <a:solidFill>
                  <a:prstClr val="black"/>
                </a:solidFill>
                <a:ea typeface="Verdana"/>
                <a:cs typeface="Times New Roman"/>
              </a:rPr>
              <a:t>Development of a Regional RD&amp;I strategy with Hywel Dda UHB under the Joint Committee arrangements, recognising the strengths both organisations bring, along with opportunities for wider academic partnerships with Swansea University and University of Trinity St David.</a:t>
            </a:r>
          </a:p>
          <a:p>
            <a:pPr marL="396000" lvl="1" indent="-180000">
              <a:buFont typeface="Arial"/>
              <a:buChar char="•"/>
              <a:defRPr/>
            </a:pPr>
            <a:r>
              <a:rPr lang="en-GB" sz="1200" b="1" dirty="0">
                <a:solidFill>
                  <a:prstClr val="black"/>
                </a:solidFill>
                <a:ea typeface="Verdana"/>
                <a:cs typeface="Times New Roman"/>
              </a:rPr>
              <a:t>Further development of its RD&amp;I Strategy for SBUHB pending the establishment of the regional RD&amp;I plan with Hywel Dda UHB </a:t>
            </a:r>
            <a:endParaRPr lang="en-GB" sz="1200" dirty="0">
              <a:solidFill>
                <a:prstClr val="black"/>
              </a:solidFill>
              <a:ea typeface="Verdana"/>
              <a:cs typeface="Times New Roman"/>
            </a:endParaRPr>
          </a:p>
          <a:p>
            <a:pPr>
              <a:defRPr/>
            </a:pPr>
            <a:r>
              <a:rPr lang="en-GB" sz="1200" dirty="0">
                <a:solidFill>
                  <a:prstClr val="black"/>
                </a:solidFill>
                <a:ea typeface="Verdana"/>
                <a:cs typeface="Times New Roman"/>
              </a:rPr>
              <a:t>The Research, Development and Innovation Strategy has been developed to align to the pillars of the NHS Research &amp; Development Framework, supported by a current self-assessment. Underneath each pillar are associated objectives which are supported by a delivery plan, including: </a:t>
            </a:r>
          </a:p>
          <a:p>
            <a:pPr marL="800100" marR="0" lvl="1" indent="-342900" algn="just" defTabSz="457200" rtl="0" eaLnBrk="1" fontAlgn="auto" latinLnBrk="0" hangingPunct="1">
              <a:lnSpc>
                <a:spcPct val="115000"/>
              </a:lnSpc>
              <a:spcBef>
                <a:spcPts val="0"/>
              </a:spcBef>
              <a:spcAft>
                <a:spcPts val="0"/>
              </a:spcAft>
              <a:buClrTx/>
              <a:buSzTx/>
              <a:buFont typeface="Arial"/>
              <a:buChar char="•"/>
              <a:tabLst/>
              <a:defRPr/>
            </a:pPr>
            <a:endParaRPr kumimoji="0" lang="en-GB" sz="1200" b="0" i="0" u="none" strike="noStrike" kern="1200" cap="none" spc="0" normalizeH="0" baseline="0" noProof="0" dirty="0">
              <a:ln>
                <a:noFill/>
              </a:ln>
              <a:solidFill>
                <a:prstClr val="black"/>
              </a:solidFill>
              <a:effectLst/>
              <a:uLnTx/>
              <a:uFillTx/>
              <a:latin typeface="Aptos"/>
              <a:ea typeface="Verdana"/>
              <a:cs typeface="Times New Roman"/>
            </a:endParaRPr>
          </a:p>
          <a:p>
            <a:pPr marL="457200" marR="0" lvl="0" indent="0" algn="just" defTabSz="457200" rtl="0" eaLnBrk="1" fontAlgn="auto" latinLnBrk="0" hangingPunct="1">
              <a:lnSpc>
                <a:spcPct val="115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a:ea typeface="Verdana"/>
                <a:cs typeface="Times New Roman"/>
              </a:rPr>
              <a:t>  </a:t>
            </a:r>
          </a:p>
          <a:p>
            <a:pPr marL="0" marR="0" lvl="0" indent="0" algn="just" defTabSz="457200" rtl="0" eaLnBrk="1" fontAlgn="auto" latinLnBrk="0" hangingPunct="1">
              <a:lnSpc>
                <a:spcPct val="115000"/>
              </a:lnSpc>
              <a:spcBef>
                <a:spcPts val="0"/>
              </a:spcBef>
              <a:spcAft>
                <a:spcPts val="10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a:ea typeface="Verdana" panose="020B060403050404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12E801CD-1264-E6E5-7B37-159352E38935}"/>
              </a:ext>
            </a:extLst>
          </p:cNvPr>
          <p:cNvSpPr txBox="1"/>
          <p:nvPr/>
        </p:nvSpPr>
        <p:spPr>
          <a:xfrm>
            <a:off x="-106830" y="2465223"/>
            <a:ext cx="5581889"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lvl="1" indent="-342900">
              <a:buFont typeface="Arial,Sans-Serif"/>
              <a:buChar char="•"/>
              <a:defRPr/>
            </a:pPr>
            <a:r>
              <a:rPr lang="en-GB" sz="1200" dirty="0">
                <a:solidFill>
                  <a:prstClr val="black"/>
                </a:solidFill>
                <a:cs typeface="Arial"/>
              </a:rPr>
              <a:t>Visibility of research, development and innovation at board level</a:t>
            </a:r>
            <a:r>
              <a:rPr lang="en-US" sz="1200" dirty="0">
                <a:solidFill>
                  <a:prstClr val="black"/>
                </a:solidFill>
                <a:cs typeface="Arial"/>
              </a:rPr>
              <a:t>​</a:t>
            </a:r>
            <a:endParaRPr lang="en-US" sz="1200" dirty="0">
              <a:solidFill>
                <a:prstClr val="black"/>
              </a:solidFill>
            </a:endParaRPr>
          </a:p>
          <a:p>
            <a:pPr marL="800100" lvl="1" indent="-342900">
              <a:buFont typeface="Arial,Sans-Serif"/>
              <a:buChar char="•"/>
              <a:defRPr/>
            </a:pPr>
            <a:r>
              <a:rPr lang="en-GB" sz="1200" dirty="0">
                <a:solidFill>
                  <a:prstClr val="black"/>
                </a:solidFill>
                <a:cs typeface="Arial"/>
              </a:rPr>
              <a:t>Effective Use of research delivery staff</a:t>
            </a:r>
            <a:r>
              <a:rPr lang="en-US" sz="1200" dirty="0">
                <a:solidFill>
                  <a:prstClr val="black"/>
                </a:solidFill>
                <a:cs typeface="Arial"/>
              </a:rPr>
              <a:t>​</a:t>
            </a:r>
          </a:p>
          <a:p>
            <a:pPr marL="800100" lvl="1" indent="-342900">
              <a:buFont typeface="Arial,Sans-Serif"/>
              <a:buChar char="•"/>
              <a:defRPr/>
            </a:pPr>
            <a:r>
              <a:rPr lang="en-US" sz="1200" dirty="0">
                <a:solidFill>
                  <a:prstClr val="black"/>
                </a:solidFill>
                <a:cs typeface="Arial"/>
              </a:rPr>
              <a:t>On-time trial initiation, higher research income and full access for all eligible patients</a:t>
            </a:r>
          </a:p>
          <a:p>
            <a:pPr marL="800100" lvl="1" indent="-342900">
              <a:buFont typeface="Arial,Sans-Serif"/>
              <a:buChar char="•"/>
              <a:defRPr/>
            </a:pPr>
            <a:r>
              <a:rPr lang="en-GB" sz="1200" dirty="0">
                <a:solidFill>
                  <a:prstClr val="black"/>
                </a:solidFill>
              </a:rPr>
              <a:t>Introduce research, development and innovation showcase events</a:t>
            </a:r>
          </a:p>
        </p:txBody>
      </p:sp>
      <p:sp>
        <p:nvSpPr>
          <p:cNvPr id="7" name="TextBox 6">
            <a:extLst>
              <a:ext uri="{FF2B5EF4-FFF2-40B4-BE49-F238E27FC236}">
                <a16:creationId xmlns:a16="http://schemas.microsoft.com/office/drawing/2014/main" id="{701CE38E-CEB3-BF59-43C1-BFFE320C2845}"/>
              </a:ext>
            </a:extLst>
          </p:cNvPr>
          <p:cNvSpPr txBox="1"/>
          <p:nvPr/>
        </p:nvSpPr>
        <p:spPr>
          <a:xfrm>
            <a:off x="4865180" y="2395862"/>
            <a:ext cx="4888195"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indent="-342900">
              <a:buFont typeface="Arial"/>
              <a:buChar char="•"/>
              <a:defRPr/>
            </a:pPr>
            <a:r>
              <a:rPr lang="en-GB" sz="1200" dirty="0">
                <a:solidFill>
                  <a:prstClr val="black"/>
                </a:solidFill>
              </a:rPr>
              <a:t>Introduce modern facilities and equipment</a:t>
            </a:r>
            <a:endParaRPr lang="en-US" sz="1200" dirty="0">
              <a:solidFill>
                <a:prstClr val="black"/>
              </a:solidFill>
            </a:endParaRPr>
          </a:p>
          <a:p>
            <a:pPr marL="800100" indent="-342900">
              <a:buFont typeface="Arial"/>
              <a:buChar char="•"/>
              <a:defRPr/>
            </a:pPr>
            <a:r>
              <a:rPr lang="en-GB" sz="1200" dirty="0">
                <a:solidFill>
                  <a:prstClr val="black"/>
                </a:solidFill>
              </a:rPr>
              <a:t>Introduce pump-prime schemes</a:t>
            </a:r>
            <a:r>
              <a:rPr lang="en-US" sz="1200" dirty="0">
                <a:solidFill>
                  <a:prstClr val="black"/>
                </a:solidFill>
              </a:rPr>
              <a:t>​</a:t>
            </a:r>
          </a:p>
          <a:p>
            <a:pPr marL="800100" indent="-342900">
              <a:buFont typeface="Arial"/>
              <a:buChar char="•"/>
              <a:defRPr/>
            </a:pPr>
            <a:r>
              <a:rPr lang="en-GB" sz="1200" dirty="0"/>
              <a:t>Strengthen access to oncology clinical trials across south-west Wales as the cancer centre for the region, as well as working collaboratively with Velindre Cancer Centre to enhance the offer across Wales </a:t>
            </a:r>
            <a:endParaRPr lang="en-US" sz="1200" dirty="0"/>
          </a:p>
        </p:txBody>
      </p:sp>
      <p:sp>
        <p:nvSpPr>
          <p:cNvPr id="28" name="TextBox 27">
            <a:extLst>
              <a:ext uri="{FF2B5EF4-FFF2-40B4-BE49-F238E27FC236}">
                <a16:creationId xmlns:a16="http://schemas.microsoft.com/office/drawing/2014/main" id="{610B4EA3-EA56-6EC1-41CB-5E8A81078DBB}"/>
              </a:ext>
            </a:extLst>
          </p:cNvPr>
          <p:cNvSpPr txBox="1"/>
          <p:nvPr/>
        </p:nvSpPr>
        <p:spPr>
          <a:xfrm>
            <a:off x="377347" y="3467389"/>
            <a:ext cx="9295501" cy="646331"/>
          </a:xfrm>
          <a:prstGeom prst="rect">
            <a:avLst/>
          </a:prstGeom>
          <a:noFill/>
        </p:spPr>
        <p:txBody>
          <a:bodyPr wrap="square" rtlCol="0">
            <a:spAutoFit/>
          </a:bodyPr>
          <a:lstStyle/>
          <a:p>
            <a:pPr>
              <a:defRPr/>
            </a:pPr>
            <a:r>
              <a:rPr lang="en-GB" sz="1200" dirty="0">
                <a:solidFill>
                  <a:prstClr val="black"/>
                </a:solidFill>
              </a:rPr>
              <a:t>New governance arrangements are an opportunity to define a clear process through which research impact on service development and clinical pathway design is tracked and disseminated, including identification and use of linked research accounts to support innovative service change. </a:t>
            </a:r>
          </a:p>
        </p:txBody>
      </p:sp>
      <p:sp>
        <p:nvSpPr>
          <p:cNvPr id="9" name="Double Bracket 8">
            <a:extLst>
              <a:ext uri="{FF2B5EF4-FFF2-40B4-BE49-F238E27FC236}">
                <a16:creationId xmlns:a16="http://schemas.microsoft.com/office/drawing/2014/main" id="{E6784483-38F5-58D3-174D-5ED42BC7BCF2}"/>
              </a:ext>
            </a:extLst>
          </p:cNvPr>
          <p:cNvSpPr/>
          <p:nvPr/>
        </p:nvSpPr>
        <p:spPr>
          <a:xfrm>
            <a:off x="324877" y="5855187"/>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Shadowing links with medical and nursing schools</a:t>
            </a:r>
          </a:p>
        </p:txBody>
      </p:sp>
      <p:sp>
        <p:nvSpPr>
          <p:cNvPr id="10" name="Double Bracket 9">
            <a:extLst>
              <a:ext uri="{FF2B5EF4-FFF2-40B4-BE49-F238E27FC236}">
                <a16:creationId xmlns:a16="http://schemas.microsoft.com/office/drawing/2014/main" id="{F4C5528A-7602-02DC-CF6F-00EF12FE16A6}"/>
              </a:ext>
            </a:extLst>
          </p:cNvPr>
          <p:cNvSpPr/>
          <p:nvPr/>
        </p:nvSpPr>
        <p:spPr>
          <a:xfrm>
            <a:off x="324877" y="6272341"/>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Increase number of clinicians with Good Clinical Practice Training </a:t>
            </a:r>
          </a:p>
        </p:txBody>
      </p:sp>
      <p:sp>
        <p:nvSpPr>
          <p:cNvPr id="11" name="Double Bracket 10">
            <a:extLst>
              <a:ext uri="{FF2B5EF4-FFF2-40B4-BE49-F238E27FC236}">
                <a16:creationId xmlns:a16="http://schemas.microsoft.com/office/drawing/2014/main" id="{539016D7-94A0-8899-0734-0B894664415B}"/>
              </a:ext>
            </a:extLst>
          </p:cNvPr>
          <p:cNvSpPr/>
          <p:nvPr/>
        </p:nvSpPr>
        <p:spPr>
          <a:xfrm>
            <a:off x="324877" y="5438035"/>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Research leads in non-medic roles</a:t>
            </a:r>
          </a:p>
        </p:txBody>
      </p:sp>
      <p:sp>
        <p:nvSpPr>
          <p:cNvPr id="21" name="Double Bracket 20">
            <a:extLst>
              <a:ext uri="{FF2B5EF4-FFF2-40B4-BE49-F238E27FC236}">
                <a16:creationId xmlns:a16="http://schemas.microsoft.com/office/drawing/2014/main" id="{F31CB592-CEC8-BDCA-5BDB-917A6DA3F37E}"/>
              </a:ext>
            </a:extLst>
          </p:cNvPr>
          <p:cNvSpPr/>
          <p:nvPr/>
        </p:nvSpPr>
        <p:spPr>
          <a:xfrm>
            <a:off x="324877" y="4186579"/>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Workforce</a:t>
            </a:r>
          </a:p>
        </p:txBody>
      </p:sp>
      <p:sp>
        <p:nvSpPr>
          <p:cNvPr id="23" name="Double Bracket 22">
            <a:extLst>
              <a:ext uri="{FF2B5EF4-FFF2-40B4-BE49-F238E27FC236}">
                <a16:creationId xmlns:a16="http://schemas.microsoft.com/office/drawing/2014/main" id="{38933427-C325-1DE6-5667-C541726ECF9B}"/>
              </a:ext>
            </a:extLst>
          </p:cNvPr>
          <p:cNvSpPr/>
          <p:nvPr/>
        </p:nvSpPr>
        <p:spPr>
          <a:xfrm>
            <a:off x="324877" y="5020883"/>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Time recognition in job planning guidance</a:t>
            </a:r>
          </a:p>
        </p:txBody>
      </p:sp>
      <p:sp>
        <p:nvSpPr>
          <p:cNvPr id="24" name="Double Bracket 23">
            <a:extLst>
              <a:ext uri="{FF2B5EF4-FFF2-40B4-BE49-F238E27FC236}">
                <a16:creationId xmlns:a16="http://schemas.microsoft.com/office/drawing/2014/main" id="{CA76780E-0DD0-E8F8-3122-C203D000B8E0}"/>
              </a:ext>
            </a:extLst>
          </p:cNvPr>
          <p:cNvSpPr/>
          <p:nvPr/>
        </p:nvSpPr>
        <p:spPr>
          <a:xfrm>
            <a:off x="324877" y="4603731"/>
            <a:ext cx="2268000" cy="345958"/>
          </a:xfrm>
          <a:prstGeom prst="bracketPair">
            <a:avLst>
              <a:gd name="adj" fmla="val 7548"/>
            </a:avLst>
          </a:prstGeom>
          <a:solidFill>
            <a:srgbClr val="D9F2D0"/>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Joint peer review committee to share learning</a:t>
            </a:r>
          </a:p>
        </p:txBody>
      </p:sp>
      <p:sp>
        <p:nvSpPr>
          <p:cNvPr id="26" name="Double Bracket 25">
            <a:extLst>
              <a:ext uri="{FF2B5EF4-FFF2-40B4-BE49-F238E27FC236}">
                <a16:creationId xmlns:a16="http://schemas.microsoft.com/office/drawing/2014/main" id="{939771AF-6425-5308-A140-21D8455D878C}"/>
              </a:ext>
            </a:extLst>
          </p:cNvPr>
          <p:cNvSpPr/>
          <p:nvPr/>
        </p:nvSpPr>
        <p:spPr>
          <a:xfrm>
            <a:off x="2639195" y="4789190"/>
            <a:ext cx="2268000" cy="345958"/>
          </a:xfrm>
          <a:prstGeom prst="bracketPair">
            <a:avLst>
              <a:gd name="adj" fmla="val 7548"/>
            </a:avLst>
          </a:prstGeom>
          <a:solidFill>
            <a:srgbClr val="F2CFEE"/>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Alignment to organisation strategy and clinical service plan</a:t>
            </a:r>
          </a:p>
        </p:txBody>
      </p:sp>
      <p:sp>
        <p:nvSpPr>
          <p:cNvPr id="30" name="Double Bracket 29">
            <a:extLst>
              <a:ext uri="{FF2B5EF4-FFF2-40B4-BE49-F238E27FC236}">
                <a16:creationId xmlns:a16="http://schemas.microsoft.com/office/drawing/2014/main" id="{7C24CB14-AE92-18A6-CE58-3E8B0EA9E4FD}"/>
              </a:ext>
            </a:extLst>
          </p:cNvPr>
          <p:cNvSpPr/>
          <p:nvPr/>
        </p:nvSpPr>
        <p:spPr>
          <a:xfrm>
            <a:off x="2639195" y="4186579"/>
            <a:ext cx="2268000" cy="345958"/>
          </a:xfrm>
          <a:prstGeom prst="bracketPair">
            <a:avLst>
              <a:gd name="adj" fmla="val 7548"/>
            </a:avLst>
          </a:prstGeom>
          <a:solidFill>
            <a:srgbClr val="F2CFEE"/>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Strategy, Finance and Governance</a:t>
            </a:r>
          </a:p>
        </p:txBody>
      </p:sp>
      <p:sp>
        <p:nvSpPr>
          <p:cNvPr id="37" name="Double Bracket 36">
            <a:extLst>
              <a:ext uri="{FF2B5EF4-FFF2-40B4-BE49-F238E27FC236}">
                <a16:creationId xmlns:a16="http://schemas.microsoft.com/office/drawing/2014/main" id="{D2BACBBE-7DB3-E8FB-525B-01E27D6F8803}"/>
              </a:ext>
            </a:extLst>
          </p:cNvPr>
          <p:cNvSpPr/>
          <p:nvPr/>
        </p:nvSpPr>
        <p:spPr>
          <a:xfrm>
            <a:off x="2639195" y="6133376"/>
            <a:ext cx="2268000" cy="484923"/>
          </a:xfrm>
          <a:prstGeom prst="bracketPair">
            <a:avLst>
              <a:gd name="adj" fmla="val 7548"/>
            </a:avLst>
          </a:prstGeom>
          <a:solidFill>
            <a:srgbClr val="F2CFEE"/>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Board oversight through DDRI Committee, support by R&amp;D Governance group</a:t>
            </a:r>
          </a:p>
        </p:txBody>
      </p:sp>
      <p:sp>
        <p:nvSpPr>
          <p:cNvPr id="38" name="Double Bracket 37">
            <a:extLst>
              <a:ext uri="{FF2B5EF4-FFF2-40B4-BE49-F238E27FC236}">
                <a16:creationId xmlns:a16="http://schemas.microsoft.com/office/drawing/2014/main" id="{9780480B-F63B-BC7D-A848-E74F5721E986}"/>
              </a:ext>
            </a:extLst>
          </p:cNvPr>
          <p:cNvSpPr/>
          <p:nvPr/>
        </p:nvSpPr>
        <p:spPr>
          <a:xfrm>
            <a:off x="2639195" y="5391801"/>
            <a:ext cx="2268000" cy="484923"/>
          </a:xfrm>
          <a:prstGeom prst="bracketPair">
            <a:avLst>
              <a:gd name="adj" fmla="val 7548"/>
            </a:avLst>
          </a:prstGeom>
          <a:solidFill>
            <a:srgbClr val="F2CFEE"/>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Commercial income and grant funding to support further activity and service change</a:t>
            </a:r>
          </a:p>
        </p:txBody>
      </p:sp>
      <p:sp>
        <p:nvSpPr>
          <p:cNvPr id="39" name="Double Bracket 38">
            <a:extLst>
              <a:ext uri="{FF2B5EF4-FFF2-40B4-BE49-F238E27FC236}">
                <a16:creationId xmlns:a16="http://schemas.microsoft.com/office/drawing/2014/main" id="{2E8158C8-959E-A438-7C48-DA29857C46D2}"/>
              </a:ext>
            </a:extLst>
          </p:cNvPr>
          <p:cNvSpPr/>
          <p:nvPr/>
        </p:nvSpPr>
        <p:spPr>
          <a:xfrm>
            <a:off x="4960549" y="4189287"/>
            <a:ext cx="2268000" cy="345958"/>
          </a:xfrm>
          <a:prstGeom prst="bracketPair">
            <a:avLst>
              <a:gd name="adj" fmla="val 7548"/>
            </a:avLst>
          </a:prstGeom>
          <a:solidFill>
            <a:srgbClr val="F6C6AD"/>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Patient and Public Involvement</a:t>
            </a:r>
          </a:p>
        </p:txBody>
      </p:sp>
      <p:sp>
        <p:nvSpPr>
          <p:cNvPr id="40" name="Double Bracket 39">
            <a:extLst>
              <a:ext uri="{FF2B5EF4-FFF2-40B4-BE49-F238E27FC236}">
                <a16:creationId xmlns:a16="http://schemas.microsoft.com/office/drawing/2014/main" id="{7E332587-26CD-B273-051D-DB8606F23088}"/>
              </a:ext>
            </a:extLst>
          </p:cNvPr>
          <p:cNvSpPr/>
          <p:nvPr/>
        </p:nvSpPr>
        <p:spPr>
          <a:xfrm>
            <a:off x="4960549" y="5577989"/>
            <a:ext cx="2268000" cy="345958"/>
          </a:xfrm>
          <a:prstGeom prst="bracketPair">
            <a:avLst>
              <a:gd name="adj" fmla="val 7548"/>
            </a:avLst>
          </a:prstGeom>
          <a:solidFill>
            <a:srgbClr val="F6C6AD"/>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Communications Plan </a:t>
            </a:r>
          </a:p>
        </p:txBody>
      </p:sp>
      <p:sp>
        <p:nvSpPr>
          <p:cNvPr id="41" name="Double Bracket 40">
            <a:extLst>
              <a:ext uri="{FF2B5EF4-FFF2-40B4-BE49-F238E27FC236}">
                <a16:creationId xmlns:a16="http://schemas.microsoft.com/office/drawing/2014/main" id="{FEE4F011-9BE7-73E1-719A-0673E5FE281B}"/>
              </a:ext>
            </a:extLst>
          </p:cNvPr>
          <p:cNvSpPr/>
          <p:nvPr/>
        </p:nvSpPr>
        <p:spPr>
          <a:xfrm>
            <a:off x="4960549" y="6272341"/>
            <a:ext cx="2268000" cy="345958"/>
          </a:xfrm>
          <a:prstGeom prst="bracketPair">
            <a:avLst>
              <a:gd name="adj" fmla="val 7548"/>
            </a:avLst>
          </a:prstGeom>
          <a:solidFill>
            <a:srgbClr val="F6C6AD"/>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Plans for patient involvement group with Swansea Trials Unit</a:t>
            </a:r>
          </a:p>
        </p:txBody>
      </p:sp>
      <p:sp>
        <p:nvSpPr>
          <p:cNvPr id="42" name="Double Bracket 41">
            <a:extLst>
              <a:ext uri="{FF2B5EF4-FFF2-40B4-BE49-F238E27FC236}">
                <a16:creationId xmlns:a16="http://schemas.microsoft.com/office/drawing/2014/main" id="{E75391F3-B156-D4CC-09A0-1D979F72DA47}"/>
              </a:ext>
            </a:extLst>
          </p:cNvPr>
          <p:cNvSpPr/>
          <p:nvPr/>
        </p:nvSpPr>
        <p:spPr>
          <a:xfrm>
            <a:off x="4960549" y="4883638"/>
            <a:ext cx="2268000" cy="345958"/>
          </a:xfrm>
          <a:prstGeom prst="bracketPair">
            <a:avLst>
              <a:gd name="adj" fmla="val 7548"/>
            </a:avLst>
          </a:prstGeom>
          <a:solidFill>
            <a:srgbClr val="F6C6AD"/>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Patient reps on health board sponsored studies</a:t>
            </a:r>
          </a:p>
        </p:txBody>
      </p:sp>
      <p:sp>
        <p:nvSpPr>
          <p:cNvPr id="43" name="Double Bracket 42">
            <a:extLst>
              <a:ext uri="{FF2B5EF4-FFF2-40B4-BE49-F238E27FC236}">
                <a16:creationId xmlns:a16="http://schemas.microsoft.com/office/drawing/2014/main" id="{E976C06A-3AD3-5724-C0DA-2BD03CE1DD95}"/>
              </a:ext>
            </a:extLst>
          </p:cNvPr>
          <p:cNvSpPr/>
          <p:nvPr/>
        </p:nvSpPr>
        <p:spPr>
          <a:xfrm>
            <a:off x="7275048" y="4163356"/>
            <a:ext cx="2268000" cy="345958"/>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Partnership Working</a:t>
            </a:r>
          </a:p>
        </p:txBody>
      </p:sp>
      <p:sp>
        <p:nvSpPr>
          <p:cNvPr id="44" name="Double Bracket 43">
            <a:extLst>
              <a:ext uri="{FF2B5EF4-FFF2-40B4-BE49-F238E27FC236}">
                <a16:creationId xmlns:a16="http://schemas.microsoft.com/office/drawing/2014/main" id="{4A9D67F8-A3A2-1CFE-0076-960F7BA45922}"/>
              </a:ext>
            </a:extLst>
          </p:cNvPr>
          <p:cNvSpPr/>
          <p:nvPr/>
        </p:nvSpPr>
        <p:spPr>
          <a:xfrm>
            <a:off x="7275048" y="4549374"/>
            <a:ext cx="2268000" cy="792613"/>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dirty="0">
                <a:solidFill>
                  <a:schemeClr val="tx1"/>
                </a:solidFill>
              </a:rPr>
              <a:t>Partnership with Swansea Uni:</a:t>
            </a:r>
          </a:p>
          <a:p>
            <a:pPr marL="171450" lvl="0" indent="-171450">
              <a:buFont typeface="Arial" panose="020B0604020202020204" pitchFamily="34" charset="0"/>
              <a:buChar char="•"/>
              <a:defRPr/>
            </a:pPr>
            <a:r>
              <a:rPr lang="en-GB" sz="1050" dirty="0">
                <a:solidFill>
                  <a:schemeClr val="tx1"/>
                </a:solidFill>
              </a:rPr>
              <a:t>Co-signed sponsorship model</a:t>
            </a:r>
          </a:p>
          <a:p>
            <a:pPr marL="171450" lvl="0" indent="-171450">
              <a:buFont typeface="Arial" panose="020B0604020202020204" pitchFamily="34" charset="0"/>
              <a:buChar char="•"/>
              <a:defRPr/>
            </a:pPr>
            <a:r>
              <a:rPr lang="en-GB" sz="1050" dirty="0">
                <a:solidFill>
                  <a:schemeClr val="tx1"/>
                </a:solidFill>
              </a:rPr>
              <a:t>Joint Clinical Research Facility</a:t>
            </a:r>
          </a:p>
          <a:p>
            <a:pPr marL="171450" lvl="0" indent="-171450">
              <a:buFont typeface="Arial" panose="020B0604020202020204" pitchFamily="34" charset="0"/>
              <a:buChar char="•"/>
              <a:defRPr/>
            </a:pPr>
            <a:r>
              <a:rPr lang="en-GB" sz="1050" dirty="0">
                <a:solidFill>
                  <a:schemeClr val="tx1"/>
                </a:solidFill>
              </a:rPr>
              <a:t>Partnership board to be established</a:t>
            </a:r>
          </a:p>
        </p:txBody>
      </p:sp>
      <p:sp>
        <p:nvSpPr>
          <p:cNvPr id="45" name="Double Bracket 44">
            <a:extLst>
              <a:ext uri="{FF2B5EF4-FFF2-40B4-BE49-F238E27FC236}">
                <a16:creationId xmlns:a16="http://schemas.microsoft.com/office/drawing/2014/main" id="{AF24EB2F-05D9-2032-1233-936C03B4D16B}"/>
              </a:ext>
            </a:extLst>
          </p:cNvPr>
          <p:cNvSpPr/>
          <p:nvPr/>
        </p:nvSpPr>
        <p:spPr>
          <a:xfrm>
            <a:off x="7275048" y="5382047"/>
            <a:ext cx="2268000" cy="464217"/>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Monthly surgeries and clinical advisory group with local trials units</a:t>
            </a:r>
          </a:p>
        </p:txBody>
      </p:sp>
      <p:sp>
        <p:nvSpPr>
          <p:cNvPr id="46" name="Double Bracket 45">
            <a:extLst>
              <a:ext uri="{FF2B5EF4-FFF2-40B4-BE49-F238E27FC236}">
                <a16:creationId xmlns:a16="http://schemas.microsoft.com/office/drawing/2014/main" id="{0A8B6540-F0FD-12CC-60EE-9A57B23F86A2}"/>
              </a:ext>
            </a:extLst>
          </p:cNvPr>
          <p:cNvSpPr/>
          <p:nvPr/>
        </p:nvSpPr>
        <p:spPr>
          <a:xfrm>
            <a:off x="7275048" y="5886324"/>
            <a:ext cx="2268000" cy="345958"/>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Regional work with Hywel Dda</a:t>
            </a:r>
          </a:p>
        </p:txBody>
      </p:sp>
      <p:sp>
        <p:nvSpPr>
          <p:cNvPr id="47" name="Double Bracket 46">
            <a:extLst>
              <a:ext uri="{FF2B5EF4-FFF2-40B4-BE49-F238E27FC236}">
                <a16:creationId xmlns:a16="http://schemas.microsoft.com/office/drawing/2014/main" id="{540BE40C-E5D1-88BA-1F49-9CF903C6FAEB}"/>
              </a:ext>
            </a:extLst>
          </p:cNvPr>
          <p:cNvSpPr/>
          <p:nvPr/>
        </p:nvSpPr>
        <p:spPr>
          <a:xfrm>
            <a:off x="7275048" y="6272341"/>
            <a:ext cx="2268000" cy="345958"/>
          </a:xfrm>
          <a:prstGeom prst="bracketPair">
            <a:avLst>
              <a:gd name="adj" fmla="val 7548"/>
            </a:avLst>
          </a:prstGeom>
          <a:solidFill>
            <a:schemeClr val="accent4">
              <a:lumMod val="40000"/>
              <a:lumOff val="60000"/>
            </a:scheme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defRPr/>
            </a:pPr>
            <a:r>
              <a:rPr lang="en-GB" sz="1050" dirty="0">
                <a:solidFill>
                  <a:schemeClr val="tx1"/>
                </a:solidFill>
              </a:rPr>
              <a:t>Annual showcase events</a:t>
            </a:r>
          </a:p>
        </p:txBody>
      </p:sp>
      <p:sp>
        <p:nvSpPr>
          <p:cNvPr id="8" name="Slide Number Placeholder 3">
            <a:extLst>
              <a:ext uri="{FF2B5EF4-FFF2-40B4-BE49-F238E27FC236}">
                <a16:creationId xmlns:a16="http://schemas.microsoft.com/office/drawing/2014/main" id="{1BB90B8D-D83A-0D03-D32A-56B1E1413357}"/>
              </a:ext>
            </a:extLst>
          </p:cNvPr>
          <p:cNvSpPr txBox="1">
            <a:spLocks/>
          </p:cNvSpPr>
          <p:nvPr/>
        </p:nvSpPr>
        <p:spPr>
          <a:xfrm>
            <a:off x="7228549" y="6415662"/>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57</a:t>
            </a:r>
          </a:p>
        </p:txBody>
      </p:sp>
    </p:spTree>
    <p:extLst>
      <p:ext uri="{BB962C8B-B14F-4D97-AF65-F5344CB8AC3E}">
        <p14:creationId xmlns:p14="http://schemas.microsoft.com/office/powerpoint/2010/main" val="24740386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81BD0F-9711-D4D2-6092-D1C953B17E97}"/>
            </a:ext>
          </a:extLst>
        </p:cNvPr>
        <p:cNvGrpSpPr/>
        <p:nvPr/>
      </p:nvGrpSpPr>
      <p:grpSpPr>
        <a:xfrm>
          <a:off x="0" y="0"/>
          <a:ext cx="0" cy="0"/>
          <a:chOff x="0" y="0"/>
          <a:chExt cx="0" cy="0"/>
        </a:xfrm>
      </p:grpSpPr>
      <p:pic>
        <p:nvPicPr>
          <p:cNvPr id="12" name="Picture 11" descr="A rainbow in a black background&#10;&#10;AI-generated content may be incorrect.">
            <a:extLst>
              <a:ext uri="{FF2B5EF4-FFF2-40B4-BE49-F238E27FC236}">
                <a16:creationId xmlns:a16="http://schemas.microsoft.com/office/drawing/2014/main" id="{76ACC382-9976-2063-FBA6-812F78D8EF6C}"/>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2" name="Rectangle 1">
            <a:extLst>
              <a:ext uri="{FF2B5EF4-FFF2-40B4-BE49-F238E27FC236}">
                <a16:creationId xmlns:a16="http://schemas.microsoft.com/office/drawing/2014/main" id="{5B95A685-C133-1B2A-63CE-AF392A810348}"/>
              </a:ext>
            </a:extLst>
          </p:cNvPr>
          <p:cNvSpPr/>
          <p:nvPr/>
        </p:nvSpPr>
        <p:spPr>
          <a:xfrm>
            <a:off x="0" y="1528549"/>
            <a:ext cx="9905999" cy="5329451"/>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BA129448-6E97-5CE3-1B81-B67BC8447AC0}"/>
              </a:ext>
            </a:extLst>
          </p:cNvPr>
          <p:cNvSpPr txBox="1"/>
          <p:nvPr/>
        </p:nvSpPr>
        <p:spPr>
          <a:xfrm>
            <a:off x="307976" y="421409"/>
            <a:ext cx="7662318"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GENOMICS AND ADVANCED THERAPIES</a:t>
            </a:r>
            <a:endParaRPr kumimoji="0" lang="en-GB" sz="1800" b="1" i="0" u="none" strike="noStrike" kern="1200" cap="none" spc="0" normalizeH="0" baseline="0" noProof="0" dirty="0">
              <a:ln>
                <a:noFill/>
              </a:ln>
              <a:solidFill>
                <a:srgbClr val="FF0000"/>
              </a:solidFill>
              <a:effectLst/>
              <a:uLnTx/>
              <a:uFillTx/>
              <a:latin typeface="Aptos Black" panose="020F0502020204030204" pitchFamily="34" charset="0"/>
              <a:ea typeface="+mn-ea"/>
              <a:cs typeface="+mn-cs"/>
            </a:endParaRPr>
          </a:p>
        </p:txBody>
      </p:sp>
      <p:sp>
        <p:nvSpPr>
          <p:cNvPr id="3" name="TextBox 2">
            <a:extLst>
              <a:ext uri="{FF2B5EF4-FFF2-40B4-BE49-F238E27FC236}">
                <a16:creationId xmlns:a16="http://schemas.microsoft.com/office/drawing/2014/main" id="{E7887FD7-7740-C840-52F3-E582E0E529C3}"/>
              </a:ext>
            </a:extLst>
          </p:cNvPr>
          <p:cNvSpPr txBox="1"/>
          <p:nvPr/>
        </p:nvSpPr>
        <p:spPr>
          <a:xfrm>
            <a:off x="307975" y="685776"/>
            <a:ext cx="9598025" cy="110979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buClrTx/>
              <a:buSzTx/>
              <a:buFontTx/>
              <a:buNone/>
              <a:tabLst/>
              <a:defRPr/>
            </a:pPr>
            <a:r>
              <a:rPr lang="en-GB" sz="1200" dirty="0">
                <a:solidFill>
                  <a:prstClr val="black"/>
                </a:solidFill>
                <a:latin typeface="Aptos"/>
                <a:ea typeface="Verdana"/>
                <a:cs typeface="Times New Roman"/>
              </a:rPr>
              <a:t>We e</a:t>
            </a:r>
            <a:r>
              <a:rPr lang="en-GB" sz="1200" dirty="0" err="1">
                <a:solidFill>
                  <a:prstClr val="black"/>
                </a:solidFill>
                <a:latin typeface="Aptos"/>
                <a:ea typeface="Verdana"/>
                <a:cs typeface="Times New Roman"/>
              </a:rPr>
              <a:t>nsure</a:t>
            </a:r>
            <a:r>
              <a:rPr lang="en-GB" sz="1200" dirty="0">
                <a:solidFill>
                  <a:prstClr val="black"/>
                </a:solidFill>
                <a:latin typeface="Aptos"/>
                <a:ea typeface="Verdana"/>
                <a:cs typeface="Times New Roman"/>
              </a:rPr>
              <a:t> training in genomics for all relevant staff within the Health Board to either enable the identification and referral of eligible patients to specialist teams for genomic intervention, or implement genomic testing into clinical practice, in areas aligned with clinical priorities:</a:t>
            </a:r>
          </a:p>
          <a:p>
            <a:pPr marL="0" marR="0" lvl="0" indent="0" algn="l" defTabSz="457200" rtl="0" eaLnBrk="1" fontAlgn="auto" latinLnBrk="0" hangingPunct="1">
              <a:lnSpc>
                <a:spcPct val="100000"/>
              </a:lnSpc>
              <a:spcBef>
                <a:spcPts val="0"/>
              </a:spcBef>
              <a:spcAft>
                <a:spcPts val="600"/>
              </a:spcAft>
              <a:buClrTx/>
              <a:buSzTx/>
              <a:buFontTx/>
              <a:buNone/>
              <a:tabLst/>
              <a:defRPr/>
            </a:pPr>
            <a:r>
              <a:rPr lang="en-GB" sz="1200" dirty="0">
                <a:solidFill>
                  <a:prstClr val="black"/>
                </a:solidFill>
                <a:latin typeface="Aptos"/>
                <a:ea typeface="Verdana"/>
                <a:cs typeface="Times New Roman"/>
              </a:rPr>
              <a:t>(Please note – it is recognised that there are clinicians in the areas below who already use genomic referrals in their patient pathways, but the aim is to ensure equitable access for patients regardless of their health board and the professional/s managing their care)</a:t>
            </a:r>
          </a:p>
          <a:p>
            <a:pPr marL="0" marR="0" lvl="0" indent="0" algn="just" defTabSz="457200" rtl="0" eaLnBrk="1" fontAlgn="auto" latinLnBrk="0" hangingPunct="1">
              <a:lnSpc>
                <a:spcPct val="115000"/>
              </a:lnSpc>
              <a:spcBef>
                <a:spcPts val="0"/>
              </a:spcBef>
              <a:spcAft>
                <a:spcPts val="10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a:ea typeface="Verdana" panose="020B0604030504040204" pitchFamily="34" charset="0"/>
              <a:cs typeface="Times New Roman" panose="02020603050405020304" pitchFamily="18" charset="0"/>
            </a:endParaRPr>
          </a:p>
        </p:txBody>
      </p:sp>
      <p:sp>
        <p:nvSpPr>
          <p:cNvPr id="4" name="Double Bracket 3">
            <a:extLst>
              <a:ext uri="{FF2B5EF4-FFF2-40B4-BE49-F238E27FC236}">
                <a16:creationId xmlns:a16="http://schemas.microsoft.com/office/drawing/2014/main" id="{DA72D72B-B402-B20A-85C8-2C4050829310}"/>
              </a:ext>
            </a:extLst>
          </p:cNvPr>
          <p:cNvSpPr/>
          <p:nvPr/>
        </p:nvSpPr>
        <p:spPr>
          <a:xfrm>
            <a:off x="382240" y="1602583"/>
            <a:ext cx="2997183" cy="2282840"/>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Diabetes</a:t>
            </a:r>
            <a:r>
              <a:rPr lang="en-GB" sz="1050" dirty="0">
                <a:solidFill>
                  <a:schemeClr val="tx1"/>
                </a:solidFill>
              </a:rPr>
              <a:t>: </a:t>
            </a:r>
            <a:r>
              <a:rPr lang="en-GB" sz="1050" dirty="0">
                <a:solidFill>
                  <a:prstClr val="black"/>
                </a:solidFill>
              </a:rPr>
              <a:t>Medical consultants and clinical nurse specialists in diabetes to be trained to identify individuals who may have monogenic diabetes and arrange genomic testing for them</a:t>
            </a:r>
          </a:p>
          <a:p>
            <a:pPr lvl="0">
              <a:defRPr/>
            </a:pPr>
            <a:r>
              <a:rPr lang="en-GB" sz="1050" dirty="0">
                <a:solidFill>
                  <a:prstClr val="black"/>
                </a:solidFill>
              </a:rPr>
              <a:t>Around 1% of individuals with diabetes have monogenic diabetes. They require different treatment and have different risks for complications, so identification of these individuals results in better outcomes. It also enables family members to be identifies at risk before they develop symptoms, allowing early intervention, resulting in better outcomes and reduced costs for the health board.</a:t>
            </a:r>
          </a:p>
        </p:txBody>
      </p:sp>
      <p:sp>
        <p:nvSpPr>
          <p:cNvPr id="6" name="Double Bracket 5">
            <a:extLst>
              <a:ext uri="{FF2B5EF4-FFF2-40B4-BE49-F238E27FC236}">
                <a16:creationId xmlns:a16="http://schemas.microsoft.com/office/drawing/2014/main" id="{4130C7D7-B9DD-FAEB-7A53-806E964B5135}"/>
              </a:ext>
            </a:extLst>
          </p:cNvPr>
          <p:cNvSpPr/>
          <p:nvPr/>
        </p:nvSpPr>
        <p:spPr>
          <a:xfrm>
            <a:off x="382238" y="5403485"/>
            <a:ext cx="2994897" cy="1249803"/>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Women’s health</a:t>
            </a:r>
            <a:r>
              <a:rPr lang="en-GB" sz="1050" dirty="0">
                <a:solidFill>
                  <a:schemeClr val="tx1"/>
                </a:solidFill>
              </a:rPr>
              <a:t>: </a:t>
            </a:r>
            <a:r>
              <a:rPr lang="en-GB" sz="1050" dirty="0">
                <a:solidFill>
                  <a:prstClr val="black"/>
                </a:solidFill>
              </a:rPr>
              <a:t>Specialists in women’s cancer should be trained to offer genomic testing as appropriate (see Cancer above)</a:t>
            </a:r>
          </a:p>
          <a:p>
            <a:pPr lvl="0">
              <a:defRPr/>
            </a:pPr>
            <a:r>
              <a:rPr lang="en-GB" sz="1050" dirty="0">
                <a:solidFill>
                  <a:prstClr val="black"/>
                </a:solidFill>
              </a:rPr>
              <a:t>Healthcare professionals who look after women during pregnancy should be trained to include genomics as appropriate in the clinical pathways.</a:t>
            </a:r>
          </a:p>
        </p:txBody>
      </p:sp>
      <p:sp>
        <p:nvSpPr>
          <p:cNvPr id="7" name="Double Bracket 6">
            <a:extLst>
              <a:ext uri="{FF2B5EF4-FFF2-40B4-BE49-F238E27FC236}">
                <a16:creationId xmlns:a16="http://schemas.microsoft.com/office/drawing/2014/main" id="{441DC2C5-3685-68D9-829F-7A52ABE7B6EA}"/>
              </a:ext>
            </a:extLst>
          </p:cNvPr>
          <p:cNvSpPr/>
          <p:nvPr/>
        </p:nvSpPr>
        <p:spPr>
          <a:xfrm>
            <a:off x="3463808" y="1593353"/>
            <a:ext cx="3269837" cy="2490681"/>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Cardiac: </a:t>
            </a:r>
            <a:r>
              <a:rPr lang="en-GB" sz="1050" dirty="0">
                <a:solidFill>
                  <a:prstClr val="black"/>
                </a:solidFill>
              </a:rPr>
              <a:t>Specialist nurses or healthcare professionals in lipid clinics should be educated to offer familial hypercholesterolaemia genomic testing to eligible patients. Diagnosis of familial hypercholesterolaemia allows patients to be monitored and treated to keep their cholesterol level normal and avoid cardiac disease</a:t>
            </a:r>
          </a:p>
          <a:p>
            <a:pPr lvl="0">
              <a:defRPr/>
            </a:pPr>
            <a:r>
              <a:rPr lang="en-GB" sz="1050" dirty="0">
                <a:solidFill>
                  <a:prstClr val="black"/>
                </a:solidFill>
              </a:rPr>
              <a:t>Cardiologists and clinical nurse specialists to identify individuals who may have an inherited cardiac condition where screening or intervention may be advantageous. Identification of those with inherited cardiac conditions enables appropriate targeting of screening and intervention to those at risk of significant cardiac symptoms, and removal of those not at risk from unnecessary screening.</a:t>
            </a:r>
          </a:p>
        </p:txBody>
      </p:sp>
      <p:sp>
        <p:nvSpPr>
          <p:cNvPr id="8" name="Double Bracket 7">
            <a:extLst>
              <a:ext uri="{FF2B5EF4-FFF2-40B4-BE49-F238E27FC236}">
                <a16:creationId xmlns:a16="http://schemas.microsoft.com/office/drawing/2014/main" id="{69B741CA-AB42-65C7-1AA0-BF46EB157EB3}"/>
              </a:ext>
            </a:extLst>
          </p:cNvPr>
          <p:cNvSpPr/>
          <p:nvPr/>
        </p:nvSpPr>
        <p:spPr>
          <a:xfrm>
            <a:off x="6818030" y="1565192"/>
            <a:ext cx="2640790" cy="2518842"/>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Pharmacogenomics </a:t>
            </a:r>
            <a:r>
              <a:rPr lang="en-GB" sz="1050" dirty="0">
                <a:solidFill>
                  <a:schemeClr val="tx1"/>
                </a:solidFill>
              </a:rPr>
              <a:t>(</a:t>
            </a:r>
            <a:r>
              <a:rPr lang="en-GB" sz="1050" dirty="0">
                <a:solidFill>
                  <a:prstClr val="black"/>
                </a:solidFill>
              </a:rPr>
              <a:t>relevant to several clinical areas): Preparatory planning is needed in collaboration with the clinical networks and local clinical teams within each organisation to enable future implementation of commissioned pharmacogenomic testing safely and effectively into current clinical pathway using a phased approach. The need for Point of Care (POCT) testing approaches may also need to be explored including the commissioning aspects depending on the clinical indication. </a:t>
            </a:r>
            <a:endParaRPr lang="en-GB" sz="1400" dirty="0">
              <a:solidFill>
                <a:prstClr val="black"/>
              </a:solidFill>
            </a:endParaRPr>
          </a:p>
        </p:txBody>
      </p:sp>
      <p:sp>
        <p:nvSpPr>
          <p:cNvPr id="9" name="Double Bracket 8">
            <a:extLst>
              <a:ext uri="{FF2B5EF4-FFF2-40B4-BE49-F238E27FC236}">
                <a16:creationId xmlns:a16="http://schemas.microsoft.com/office/drawing/2014/main" id="{43F60CF5-FA96-6BA3-74CC-F7FC30331F84}"/>
              </a:ext>
            </a:extLst>
          </p:cNvPr>
          <p:cNvSpPr/>
          <p:nvPr/>
        </p:nvSpPr>
        <p:spPr>
          <a:xfrm>
            <a:off x="3472069" y="4193274"/>
            <a:ext cx="2614832" cy="2460014"/>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Cancer</a:t>
            </a:r>
            <a:r>
              <a:rPr lang="en-GB" sz="1050" dirty="0">
                <a:solidFill>
                  <a:schemeClr val="tx1"/>
                </a:solidFill>
              </a:rPr>
              <a:t>: </a:t>
            </a:r>
            <a:r>
              <a:rPr lang="en-GB" sz="1050" dirty="0">
                <a:solidFill>
                  <a:prstClr val="black"/>
                </a:solidFill>
              </a:rPr>
              <a:t>Medical doctors, surgeons and other appropriate clinical professionals caring for patients with cancer (including haematological malignancies) to be trained to offer tumour or germline genomic testing to eligible patients, to inform diagnosis and treatment decisions, in line with national recommendations for precision medicine. Genomic test results on tumours or germline DNA can inform cancer treatment and identify those eligible to take part in clinical trials, both resulting in better outcomes for patients</a:t>
            </a:r>
            <a:r>
              <a:rPr lang="en-GB" sz="700" dirty="0">
                <a:solidFill>
                  <a:prstClr val="black"/>
                </a:solidFill>
              </a:rPr>
              <a:t>.</a:t>
            </a:r>
            <a:endParaRPr lang="en-GB" sz="1050" dirty="0">
              <a:solidFill>
                <a:prstClr val="black"/>
              </a:solidFill>
            </a:endParaRPr>
          </a:p>
        </p:txBody>
      </p:sp>
      <p:sp>
        <p:nvSpPr>
          <p:cNvPr id="10" name="Double Bracket 9">
            <a:extLst>
              <a:ext uri="{FF2B5EF4-FFF2-40B4-BE49-F238E27FC236}">
                <a16:creationId xmlns:a16="http://schemas.microsoft.com/office/drawing/2014/main" id="{20A2157A-FDC0-9466-1238-A5A2D2F2C785}"/>
              </a:ext>
            </a:extLst>
          </p:cNvPr>
          <p:cNvSpPr/>
          <p:nvPr/>
        </p:nvSpPr>
        <p:spPr>
          <a:xfrm>
            <a:off x="6181835" y="4193272"/>
            <a:ext cx="3341927" cy="2460015"/>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Mental health</a:t>
            </a:r>
            <a:r>
              <a:rPr lang="en-GB" sz="1050" dirty="0">
                <a:solidFill>
                  <a:schemeClr val="tx1"/>
                </a:solidFill>
              </a:rPr>
              <a:t>: </a:t>
            </a:r>
            <a:r>
              <a:rPr lang="en-GB" sz="1050" dirty="0">
                <a:solidFill>
                  <a:prstClr val="black"/>
                </a:solidFill>
              </a:rPr>
              <a:t>Psychiatrists and psychiatric nurses to identify patients who would benefit from referral to the psychiatric genomics service for further investigation. Some psychiatric conditions and neurodevelopmental disorders are associated with underlying genomic variants, and individuals with these genomic variants have worse health and social outcomes, and reduced life expectancy. Identifying possible genetic causes enables people to have a clearer understanding of their condition, creates an opportunity to discuss and assess potential risk, provides enhanced physical testing and monitoring where appropriate and signposting to specialised support. </a:t>
            </a:r>
          </a:p>
        </p:txBody>
      </p:sp>
      <p:sp>
        <p:nvSpPr>
          <p:cNvPr id="11" name="Double Bracket 10">
            <a:extLst>
              <a:ext uri="{FF2B5EF4-FFF2-40B4-BE49-F238E27FC236}">
                <a16:creationId xmlns:a16="http://schemas.microsoft.com/office/drawing/2014/main" id="{122BBDFC-73A0-3728-E43F-4AB5185D797D}"/>
              </a:ext>
            </a:extLst>
          </p:cNvPr>
          <p:cNvSpPr/>
          <p:nvPr/>
        </p:nvSpPr>
        <p:spPr>
          <a:xfrm>
            <a:off x="382238" y="3959457"/>
            <a:ext cx="2994897" cy="1369994"/>
          </a:xfrm>
          <a:prstGeom prst="bracketPair">
            <a:avLst>
              <a:gd name="adj" fmla="val 7548"/>
            </a:avLst>
          </a:prstGeom>
          <a:solidFill>
            <a:srgbClr val="CAEEFB">
              <a:alpha val="74902"/>
            </a:srgbClr>
          </a:solid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defRPr/>
            </a:pPr>
            <a:r>
              <a:rPr lang="en-GB" sz="1050" b="1" dirty="0">
                <a:solidFill>
                  <a:schemeClr val="tx1"/>
                </a:solidFill>
              </a:rPr>
              <a:t>Infectious disease</a:t>
            </a:r>
            <a:r>
              <a:rPr lang="en-GB" sz="1050" dirty="0">
                <a:solidFill>
                  <a:schemeClr val="tx1"/>
                </a:solidFill>
              </a:rPr>
              <a:t>: </a:t>
            </a:r>
            <a:r>
              <a:rPr lang="en-GB" sz="1050" dirty="0">
                <a:solidFill>
                  <a:prstClr val="black"/>
                </a:solidFill>
              </a:rPr>
              <a:t>Infection Prevention and Control staff, medical consultants and other relevant healthcare staff to be trained to utilise pathogen genomic data to support the detection and response to outbreaks. This training should also cover the use of genomics to support retrospective analysis to help prevent outbreaks in future.</a:t>
            </a:r>
          </a:p>
        </p:txBody>
      </p:sp>
      <p:sp>
        <p:nvSpPr>
          <p:cNvPr id="13" name="Slide Number Placeholder 3">
            <a:extLst>
              <a:ext uri="{FF2B5EF4-FFF2-40B4-BE49-F238E27FC236}">
                <a16:creationId xmlns:a16="http://schemas.microsoft.com/office/drawing/2014/main" id="{E489A2CD-E301-C300-4E4A-E46AFCA0C4E2}"/>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58</a:t>
            </a:r>
          </a:p>
        </p:txBody>
      </p:sp>
    </p:spTree>
    <p:extLst>
      <p:ext uri="{BB962C8B-B14F-4D97-AF65-F5344CB8AC3E}">
        <p14:creationId xmlns:p14="http://schemas.microsoft.com/office/powerpoint/2010/main" val="210050365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23B9D8-3453-CA7B-7BC4-46C53FD3CB2C}"/>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095920A9-D6CB-3BF1-1620-C952647B198C}"/>
              </a:ext>
            </a:extLst>
          </p:cNvPr>
          <p:cNvPicPr>
            <a:picLocks noChangeAspect="1"/>
          </p:cNvPicPr>
          <p:nvPr/>
        </p:nvPicPr>
        <p:blipFill>
          <a:blip r:embed="rId2">
            <a:alphaModFix amt="20000"/>
            <a:lum bright="40000" contrast="-40000"/>
          </a:blip>
          <a:srcRect l="39228" t="58256" r="-2"/>
          <a:stretch/>
        </p:blipFill>
        <p:spPr>
          <a:xfrm rot="10800000">
            <a:off x="3136833" y="3072869"/>
            <a:ext cx="6769167" cy="3795760"/>
          </a:xfrm>
          <a:prstGeom prst="rect">
            <a:avLst/>
          </a:prstGeom>
        </p:spPr>
      </p:pic>
      <p:sp>
        <p:nvSpPr>
          <p:cNvPr id="4" name="Slide Number Placeholder 3">
            <a:extLst>
              <a:ext uri="{FF2B5EF4-FFF2-40B4-BE49-F238E27FC236}">
                <a16:creationId xmlns:a16="http://schemas.microsoft.com/office/drawing/2014/main" id="{C22B0C61-FF7D-9D60-A32B-52F271899373}"/>
              </a:ext>
            </a:extLst>
          </p:cNvPr>
          <p:cNvSpPr>
            <a:spLocks noGrp="1"/>
          </p:cNvSpPr>
          <p:nvPr>
            <p:ph type="sldNum" sz="quarter" idx="12"/>
          </p:nvPr>
        </p:nvSpPr>
        <p:spPr>
          <a:xfrm>
            <a:off x="8045983" y="6245152"/>
            <a:ext cx="1543050" cy="527403"/>
          </a:xfrm>
        </p:spPr>
        <p:txBody>
          <a:bodyPr/>
          <a:lstStyle/>
          <a:p>
            <a:r>
              <a:rPr lang="en-GB">
                <a:solidFill>
                  <a:schemeClr val="tx1"/>
                </a:solidFill>
              </a:rPr>
              <a:t>13</a:t>
            </a:r>
            <a:endParaRPr lang="en-US"/>
          </a:p>
        </p:txBody>
      </p:sp>
      <p:sp>
        <p:nvSpPr>
          <p:cNvPr id="5" name="TextBox 4">
            <a:extLst>
              <a:ext uri="{FF2B5EF4-FFF2-40B4-BE49-F238E27FC236}">
                <a16:creationId xmlns:a16="http://schemas.microsoft.com/office/drawing/2014/main" id="{EC597B27-8D7C-18A6-B6FE-DAE39346BD16}"/>
              </a:ext>
            </a:extLst>
          </p:cNvPr>
          <p:cNvSpPr txBox="1"/>
          <p:nvPr/>
        </p:nvSpPr>
        <p:spPr>
          <a:xfrm>
            <a:off x="319117" y="471594"/>
            <a:ext cx="9785021" cy="369332"/>
          </a:xfrm>
          <a:prstGeom prst="rect">
            <a:avLst/>
          </a:prstGeom>
          <a:noFill/>
        </p:spPr>
        <p:txBody>
          <a:bodyPr wrap="square" rtlCol="0">
            <a:spAutoFit/>
          </a:bodyPr>
          <a:lstStyle/>
          <a:p>
            <a:pPr algn="just">
              <a:spcAft>
                <a:spcPts val="600"/>
              </a:spcAft>
            </a:pPr>
            <a:r>
              <a:rPr lang="en-GB" b="1" dirty="0">
                <a:solidFill>
                  <a:srgbClr val="834AAD"/>
                </a:solidFill>
                <a:latin typeface="Aptos Black" panose="020F0502020204030204" pitchFamily="34" charset="0"/>
              </a:rPr>
              <a:t>STRATEGIC COMMISSIONING</a:t>
            </a:r>
            <a:endParaRPr lang="en-GB" b="1" dirty="0">
              <a:solidFill>
                <a:srgbClr val="FF0000"/>
              </a:solidFill>
              <a:latin typeface="Aptos Black" panose="020F0502020204030204" pitchFamily="34" charset="0"/>
            </a:endParaRPr>
          </a:p>
        </p:txBody>
      </p:sp>
      <p:sp>
        <p:nvSpPr>
          <p:cNvPr id="7" name="TextBox 6">
            <a:extLst>
              <a:ext uri="{FF2B5EF4-FFF2-40B4-BE49-F238E27FC236}">
                <a16:creationId xmlns:a16="http://schemas.microsoft.com/office/drawing/2014/main" id="{04E3E9D6-67C1-5711-F9D4-57FD0CFFDDA6}"/>
              </a:ext>
            </a:extLst>
          </p:cNvPr>
          <p:cNvSpPr txBox="1"/>
          <p:nvPr/>
        </p:nvSpPr>
        <p:spPr>
          <a:xfrm>
            <a:off x="319117" y="752296"/>
            <a:ext cx="6198636" cy="861774"/>
          </a:xfrm>
          <a:prstGeom prst="rect">
            <a:avLst/>
          </a:prstGeom>
          <a:noFill/>
        </p:spPr>
        <p:txBody>
          <a:bodyPr wrap="square">
            <a:spAutoFit/>
          </a:bodyPr>
          <a:lstStyle/>
          <a:p>
            <a:pPr fontAlgn="t">
              <a:lnSpc>
                <a:spcPts val="1500"/>
              </a:lnSpc>
              <a:buNone/>
            </a:pPr>
            <a:r>
              <a:rPr lang="en-GB" sz="1200" b="0" i="0" dirty="0">
                <a:effectLst/>
                <a:latin typeface="+mn-lt"/>
              </a:rPr>
              <a:t>We have a responsibility to commission services that meet the needs of our population by assessing demand, planning and prioritising provision, as well as purchasing and monitoring services to ensure they deliver the best possible health outcomes for our communities.</a:t>
            </a:r>
            <a:r>
              <a:rPr lang="en-GB" sz="1200" dirty="0"/>
              <a:t> Below are the essential elements of our approach.</a:t>
            </a:r>
            <a:endParaRPr lang="en-GB" sz="1200" b="0" i="0" dirty="0">
              <a:effectLst/>
              <a:latin typeface="+mn-lt"/>
            </a:endParaRPr>
          </a:p>
        </p:txBody>
      </p:sp>
      <p:sp>
        <p:nvSpPr>
          <p:cNvPr id="9" name="Rectangle 8">
            <a:extLst>
              <a:ext uri="{FF2B5EF4-FFF2-40B4-BE49-F238E27FC236}">
                <a16:creationId xmlns:a16="http://schemas.microsoft.com/office/drawing/2014/main" id="{173EB53B-D4FD-B47A-EE4E-E5370BD5110A}"/>
              </a:ext>
            </a:extLst>
          </p:cNvPr>
          <p:cNvSpPr/>
          <p:nvPr/>
        </p:nvSpPr>
        <p:spPr>
          <a:xfrm>
            <a:off x="6517757" y="0"/>
            <a:ext cx="3388240" cy="6878678"/>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C863D864-9A70-A2BE-352F-40F99DF9C2EF}"/>
              </a:ext>
            </a:extLst>
          </p:cNvPr>
          <p:cNvSpPr txBox="1"/>
          <p:nvPr/>
        </p:nvSpPr>
        <p:spPr>
          <a:xfrm>
            <a:off x="319113" y="1541241"/>
            <a:ext cx="6198636" cy="477054"/>
          </a:xfrm>
          <a:prstGeom prst="rect">
            <a:avLst/>
          </a:prstGeom>
          <a:noFill/>
        </p:spPr>
        <p:txBody>
          <a:bodyPr wrap="square">
            <a:spAutoFit/>
          </a:bodyPr>
          <a:lstStyle/>
          <a:p>
            <a:pPr fontAlgn="t">
              <a:lnSpc>
                <a:spcPts val="1500"/>
              </a:lnSpc>
              <a:buNone/>
            </a:pPr>
            <a:r>
              <a:rPr lang="en-GB" sz="1200" b="1" i="0" dirty="0">
                <a:effectLst/>
                <a:latin typeface="+mn-lt"/>
              </a:rPr>
              <a:t>Our Aim: Commission high-quality, evidence-based, sustainable services that improve outcomes, reduce inequalities and deliver value</a:t>
            </a:r>
          </a:p>
        </p:txBody>
      </p:sp>
      <p:sp>
        <p:nvSpPr>
          <p:cNvPr id="10" name="TextBox 9">
            <a:extLst>
              <a:ext uri="{FF2B5EF4-FFF2-40B4-BE49-F238E27FC236}">
                <a16:creationId xmlns:a16="http://schemas.microsoft.com/office/drawing/2014/main" id="{7426732F-80B2-5A08-BDA5-B7A2BBB1419B}"/>
              </a:ext>
            </a:extLst>
          </p:cNvPr>
          <p:cNvSpPr txBox="1"/>
          <p:nvPr/>
        </p:nvSpPr>
        <p:spPr>
          <a:xfrm>
            <a:off x="6517757" y="450915"/>
            <a:ext cx="4391374" cy="307777"/>
          </a:xfrm>
          <a:prstGeom prst="rect">
            <a:avLst/>
          </a:prstGeom>
          <a:noFill/>
        </p:spPr>
        <p:txBody>
          <a:bodyPr wrap="square" rtlCol="0">
            <a:spAutoFit/>
          </a:bodyPr>
          <a:lstStyle/>
          <a:p>
            <a:r>
              <a:rPr lang="en-GB" sz="1400" b="1" dirty="0">
                <a:solidFill>
                  <a:schemeClr val="bg1"/>
                </a:solidFill>
              </a:rPr>
              <a:t>2026/27 Priorities:</a:t>
            </a:r>
          </a:p>
        </p:txBody>
      </p:sp>
      <p:sp>
        <p:nvSpPr>
          <p:cNvPr id="12" name="TextBox 11">
            <a:extLst>
              <a:ext uri="{FF2B5EF4-FFF2-40B4-BE49-F238E27FC236}">
                <a16:creationId xmlns:a16="http://schemas.microsoft.com/office/drawing/2014/main" id="{3E801EDB-9F2A-C443-65DD-66228BD16C20}"/>
              </a:ext>
            </a:extLst>
          </p:cNvPr>
          <p:cNvSpPr txBox="1"/>
          <p:nvPr/>
        </p:nvSpPr>
        <p:spPr>
          <a:xfrm>
            <a:off x="6517757" y="656260"/>
            <a:ext cx="3200395" cy="6017032"/>
          </a:xfrm>
          <a:prstGeom prst="rect">
            <a:avLst/>
          </a:prstGeom>
          <a:noFill/>
        </p:spPr>
        <p:txBody>
          <a:bodyPr wrap="square">
            <a:spAutoFit/>
          </a:bodyPr>
          <a:lstStyle/>
          <a:p>
            <a:pPr marL="171450" indent="-171450" fontAlgn="t">
              <a:lnSpc>
                <a:spcPts val="1500"/>
              </a:lnSpc>
              <a:spcAft>
                <a:spcPts val="600"/>
              </a:spcAft>
              <a:buFont typeface="Arial" panose="020B0604020202020204" pitchFamily="34" charset="0"/>
              <a:buChar char="•"/>
            </a:pPr>
            <a:r>
              <a:rPr lang="en-GB" sz="1200" dirty="0">
                <a:solidFill>
                  <a:schemeClr val="bg1"/>
                </a:solidFill>
              </a:rPr>
              <a:t>Strengthen contract and performance management to ensure value, outcomes and accountability.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Use robust NHS contracts with clear activity, quality, performance, financial, dispute‑resolution and data requirements.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Align SBUHB service changes with commissioning intentions across partners and providers.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Implement an Alliance commissioning model for Drug and Alcohol Services with the Western Bay APB.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Progress the CHC and Complex Care Transformation Programme, focusing on joint funding, operating models, market management and package rightsizing.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Work with the West Glamorgan Regional Partnership to enhance community services and support care closer to home.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Ensure regional models have commissioning arrangements enabling pooled lists, shared capacity and cross‑boundary resource use. </a:t>
            </a:r>
          </a:p>
          <a:p>
            <a:pPr marL="171450" indent="-171450" fontAlgn="t">
              <a:lnSpc>
                <a:spcPts val="1500"/>
              </a:lnSpc>
              <a:spcAft>
                <a:spcPts val="600"/>
              </a:spcAft>
              <a:buFont typeface="Arial" panose="020B0604020202020204" pitchFamily="34" charset="0"/>
              <a:buChar char="•"/>
            </a:pPr>
            <a:r>
              <a:rPr lang="en-GB" sz="1200" dirty="0">
                <a:solidFill>
                  <a:schemeClr val="bg1"/>
                </a:solidFill>
              </a:rPr>
              <a:t>Deliver National Planned Care Programmes via independent‑sector capacity, active demand management, faster access for long waiters and implementation of new national policies.</a:t>
            </a:r>
          </a:p>
        </p:txBody>
      </p:sp>
      <p:sp>
        <p:nvSpPr>
          <p:cNvPr id="14" name="TextBox 13">
            <a:extLst>
              <a:ext uri="{FF2B5EF4-FFF2-40B4-BE49-F238E27FC236}">
                <a16:creationId xmlns:a16="http://schemas.microsoft.com/office/drawing/2014/main" id="{514D0376-C3FA-8F8D-8E15-BFAD891A8313}"/>
              </a:ext>
            </a:extLst>
          </p:cNvPr>
          <p:cNvSpPr txBox="1"/>
          <p:nvPr/>
        </p:nvSpPr>
        <p:spPr>
          <a:xfrm>
            <a:off x="246284" y="2009983"/>
            <a:ext cx="6344307" cy="4708981"/>
          </a:xfrm>
          <a:prstGeom prst="rect">
            <a:avLst/>
          </a:prstGeom>
          <a:noFill/>
        </p:spPr>
        <p:txBody>
          <a:bodyPr wrap="square">
            <a:spAutoFit/>
          </a:bodyPr>
          <a:lstStyle/>
          <a:p>
            <a:pPr fontAlgn="t">
              <a:lnSpc>
                <a:spcPts val="1500"/>
              </a:lnSpc>
              <a:buNone/>
            </a:pPr>
            <a:r>
              <a:rPr lang="en-GB" sz="1200" b="1" i="0" dirty="0">
                <a:effectLst/>
                <a:latin typeface="+mn-lt"/>
              </a:rPr>
              <a:t>Partnership &amp; System Leadership</a:t>
            </a:r>
          </a:p>
          <a:p>
            <a:pPr lvl="1" fontAlgn="t">
              <a:lnSpc>
                <a:spcPts val="1500"/>
              </a:lnSpc>
            </a:pPr>
            <a:r>
              <a:rPr lang="en-GB" sz="1200" i="0" dirty="0">
                <a:effectLst/>
                <a:latin typeface="+mn-lt"/>
              </a:rPr>
              <a:t>Strengthen collaboration with Health Boards through clearer expectations, improved engagement and shared accountability. Contribute to national and region commissioning groups to strengthen All-Wales commissioning expertise. </a:t>
            </a:r>
            <a:r>
              <a:rPr lang="en-GB" sz="1200" dirty="0"/>
              <a:t>Work in partnership with other statutory organisations, independent providers and the voluntary sector to maximise the needs of the population.</a:t>
            </a:r>
          </a:p>
          <a:p>
            <a:pPr fontAlgn="t">
              <a:lnSpc>
                <a:spcPts val="1500"/>
              </a:lnSpc>
              <a:buNone/>
            </a:pPr>
            <a:r>
              <a:rPr lang="en-GB" sz="1200" b="1" i="0" dirty="0">
                <a:effectLst/>
                <a:latin typeface="+mn-lt"/>
              </a:rPr>
              <a:t>Quality &amp; Outcomes</a:t>
            </a:r>
          </a:p>
          <a:p>
            <a:pPr lvl="1" fontAlgn="t">
              <a:lnSpc>
                <a:spcPts val="1500"/>
              </a:lnSpc>
            </a:pPr>
            <a:r>
              <a:rPr lang="en-GB" sz="1200" dirty="0"/>
              <a:t>Clear service specifications detailing activity, quality indicators and outcomes expectations . Align pathways with national quality frameworks to improve consistency and equity.</a:t>
            </a:r>
          </a:p>
          <a:p>
            <a:pPr fontAlgn="t">
              <a:lnSpc>
                <a:spcPts val="1500"/>
              </a:lnSpc>
              <a:buNone/>
            </a:pPr>
            <a:r>
              <a:rPr lang="en-GB" sz="1200" b="1" dirty="0"/>
              <a:t>Equity &amp; Access</a:t>
            </a:r>
          </a:p>
          <a:p>
            <a:pPr lvl="1" fontAlgn="t">
              <a:lnSpc>
                <a:spcPts val="1500"/>
              </a:lnSpc>
            </a:pPr>
            <a:r>
              <a:rPr lang="en-GB" sz="1200" i="0" dirty="0">
                <a:effectLst/>
                <a:latin typeface="+mn-lt"/>
              </a:rPr>
              <a:t>Reduce variation in waiting times and access thresholds across commissioned pathways. Target priority areas where inequity or po</a:t>
            </a:r>
            <a:r>
              <a:rPr lang="en-GB" sz="1200" dirty="0"/>
              <a:t>or outcomes re most evident.</a:t>
            </a:r>
          </a:p>
          <a:p>
            <a:pPr fontAlgn="t">
              <a:lnSpc>
                <a:spcPts val="1500"/>
              </a:lnSpc>
              <a:buNone/>
            </a:pPr>
            <a:r>
              <a:rPr lang="en-GB" sz="1200" b="1" i="0" dirty="0">
                <a:effectLst/>
                <a:latin typeface="+mn-lt"/>
              </a:rPr>
              <a:t>Assurance &amp; Performance</a:t>
            </a:r>
          </a:p>
          <a:p>
            <a:pPr lvl="1" fontAlgn="t">
              <a:lnSpc>
                <a:spcPts val="1500"/>
              </a:lnSpc>
            </a:pPr>
            <a:r>
              <a:rPr lang="en-GB" sz="1200" dirty="0"/>
              <a:t>Strengthened monitoring and reporting mechanisms for commissioned services.</a:t>
            </a:r>
          </a:p>
          <a:p>
            <a:pPr lvl="1" fontAlgn="t">
              <a:lnSpc>
                <a:spcPts val="1500"/>
              </a:lnSpc>
            </a:pPr>
            <a:endParaRPr lang="en-GB" sz="1200" dirty="0"/>
          </a:p>
          <a:p>
            <a:pPr fontAlgn="t">
              <a:lnSpc>
                <a:spcPts val="1500"/>
              </a:lnSpc>
              <a:buNone/>
            </a:pPr>
            <a:r>
              <a:rPr lang="en-GB" sz="1200" b="1" i="0" dirty="0">
                <a:effectLst/>
                <a:latin typeface="+mn-lt"/>
              </a:rPr>
              <a:t>Transformation &amp; Innovation</a:t>
            </a:r>
          </a:p>
          <a:p>
            <a:pPr lvl="1" fontAlgn="t">
              <a:lnSpc>
                <a:spcPts val="1500"/>
              </a:lnSpc>
            </a:pPr>
            <a:r>
              <a:rPr lang="en-GB" sz="1200" dirty="0"/>
              <a:t>Support adoption of innovative models, digital solutions and new treatment options identified through horizon scanning. Ensure commissioned pathways contribute to NHS Wales sustainability and decarbonisation goals.</a:t>
            </a:r>
          </a:p>
          <a:p>
            <a:pPr fontAlgn="t">
              <a:lnSpc>
                <a:spcPts val="1500"/>
              </a:lnSpc>
              <a:buNone/>
            </a:pPr>
            <a:r>
              <a:rPr lang="en-GB" sz="1200" b="1" i="0" dirty="0">
                <a:effectLst/>
                <a:latin typeface="+mn-lt"/>
              </a:rPr>
              <a:t>Val</a:t>
            </a:r>
            <a:r>
              <a:rPr lang="en-GB" sz="1200" b="1" dirty="0"/>
              <a:t>ue &amp; Financial Control</a:t>
            </a:r>
          </a:p>
          <a:p>
            <a:pPr lvl="1" fontAlgn="t">
              <a:lnSpc>
                <a:spcPts val="1500"/>
              </a:lnSpc>
            </a:pPr>
            <a:r>
              <a:rPr lang="en-GB" sz="1200" i="0" dirty="0">
                <a:effectLst/>
                <a:latin typeface="+mn-lt"/>
              </a:rPr>
              <a:t>Maximise value though efficiency, reduced </a:t>
            </a:r>
            <a:r>
              <a:rPr lang="en-GB" sz="1200" dirty="0"/>
              <a:t>unwarranted variation and pathway redesign. Commission within clear affordability enveloped with demonstrable return on investment.</a:t>
            </a:r>
            <a:endParaRPr lang="en-GB" sz="1200" i="0" dirty="0">
              <a:effectLst/>
              <a:latin typeface="+mn-lt"/>
            </a:endParaRPr>
          </a:p>
        </p:txBody>
      </p:sp>
      <p:pic>
        <p:nvPicPr>
          <p:cNvPr id="17" name="Picture 16">
            <a:extLst>
              <a:ext uri="{FF2B5EF4-FFF2-40B4-BE49-F238E27FC236}">
                <a16:creationId xmlns:a16="http://schemas.microsoft.com/office/drawing/2014/main" id="{2E2AD293-CF7E-1876-7C09-F7E945B608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986" y="3400793"/>
            <a:ext cx="388148" cy="388148"/>
          </a:xfrm>
          <a:prstGeom prst="rect">
            <a:avLst/>
          </a:prstGeom>
        </p:spPr>
      </p:pic>
      <p:pic>
        <p:nvPicPr>
          <p:cNvPr id="21" name="Picture 20">
            <a:extLst>
              <a:ext uri="{FF2B5EF4-FFF2-40B4-BE49-F238E27FC236}">
                <a16:creationId xmlns:a16="http://schemas.microsoft.com/office/drawing/2014/main" id="{B4897995-7F2B-2B8B-4821-EE41503057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798" y="4770268"/>
            <a:ext cx="378525" cy="378525"/>
          </a:xfrm>
          <a:prstGeom prst="rect">
            <a:avLst/>
          </a:prstGeom>
        </p:spPr>
      </p:pic>
      <p:pic>
        <p:nvPicPr>
          <p:cNvPr id="23" name="Picture 22">
            <a:extLst>
              <a:ext uri="{FF2B5EF4-FFF2-40B4-BE49-F238E27FC236}">
                <a16:creationId xmlns:a16="http://schemas.microsoft.com/office/drawing/2014/main" id="{0C21C79B-20EE-ED5B-53DD-2358BFEACD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2541" y="4202571"/>
            <a:ext cx="303039" cy="303039"/>
          </a:xfrm>
          <a:prstGeom prst="rect">
            <a:avLst/>
          </a:prstGeom>
        </p:spPr>
      </p:pic>
      <p:pic>
        <p:nvPicPr>
          <p:cNvPr id="25" name="Picture 24">
            <a:extLst>
              <a:ext uri="{FF2B5EF4-FFF2-40B4-BE49-F238E27FC236}">
                <a16:creationId xmlns:a16="http://schemas.microsoft.com/office/drawing/2014/main" id="{599C57D7-CFE6-ACB2-1873-5702D50DDD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4798" y="5392832"/>
            <a:ext cx="378525" cy="378525"/>
          </a:xfrm>
          <a:prstGeom prst="rect">
            <a:avLst/>
          </a:prstGeom>
        </p:spPr>
      </p:pic>
      <p:pic>
        <p:nvPicPr>
          <p:cNvPr id="27" name="Picture 26">
            <a:extLst>
              <a:ext uri="{FF2B5EF4-FFF2-40B4-BE49-F238E27FC236}">
                <a16:creationId xmlns:a16="http://schemas.microsoft.com/office/drawing/2014/main" id="{DB09465A-506A-ED0B-A103-6C4BF269D5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8575" y="6105704"/>
            <a:ext cx="310971" cy="310971"/>
          </a:xfrm>
          <a:prstGeom prst="rect">
            <a:avLst/>
          </a:prstGeom>
        </p:spPr>
      </p:pic>
      <p:pic>
        <p:nvPicPr>
          <p:cNvPr id="29" name="Picture 28">
            <a:extLst>
              <a:ext uri="{FF2B5EF4-FFF2-40B4-BE49-F238E27FC236}">
                <a16:creationId xmlns:a16="http://schemas.microsoft.com/office/drawing/2014/main" id="{9076595B-1FFB-D319-2730-209098E0E0B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2297" y="2513572"/>
            <a:ext cx="343526" cy="343526"/>
          </a:xfrm>
          <a:prstGeom prst="rect">
            <a:avLst/>
          </a:prstGeom>
        </p:spPr>
      </p:pic>
      <p:sp>
        <p:nvSpPr>
          <p:cNvPr id="2" name="Slide Number Placeholder 3">
            <a:extLst>
              <a:ext uri="{FF2B5EF4-FFF2-40B4-BE49-F238E27FC236}">
                <a16:creationId xmlns:a16="http://schemas.microsoft.com/office/drawing/2014/main" id="{D2A33D28-D597-BF9C-D4F4-C51F8C95F9A4}"/>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59</a:t>
            </a:r>
          </a:p>
        </p:txBody>
      </p:sp>
    </p:spTree>
    <p:extLst>
      <p:ext uri="{BB962C8B-B14F-4D97-AF65-F5344CB8AC3E}">
        <p14:creationId xmlns:p14="http://schemas.microsoft.com/office/powerpoint/2010/main" val="45035531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81C717-B2B9-0FA0-511F-9F766B57D1CC}"/>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8D525DC6-5693-AB7E-C142-B190CD6132A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266741EB-E413-48AD-0D5E-52A86E8D2A9E}"/>
              </a:ext>
            </a:extLst>
          </p:cNvPr>
          <p:cNvSpPr txBox="1"/>
          <p:nvPr/>
        </p:nvSpPr>
        <p:spPr>
          <a:xfrm>
            <a:off x="344488" y="441325"/>
            <a:ext cx="6459643"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DIGITAL</a:t>
            </a:r>
          </a:p>
        </p:txBody>
      </p:sp>
      <p:sp>
        <p:nvSpPr>
          <p:cNvPr id="13" name="TextBox 12">
            <a:extLst>
              <a:ext uri="{FF2B5EF4-FFF2-40B4-BE49-F238E27FC236}">
                <a16:creationId xmlns:a16="http://schemas.microsoft.com/office/drawing/2014/main" id="{B0637D92-53EF-C60D-6CCD-11404DAADD55}"/>
              </a:ext>
            </a:extLst>
          </p:cNvPr>
          <p:cNvSpPr txBox="1"/>
          <p:nvPr/>
        </p:nvSpPr>
        <p:spPr>
          <a:xfrm>
            <a:off x="344488" y="697341"/>
            <a:ext cx="4025236" cy="307777"/>
          </a:xfrm>
          <a:prstGeom prst="rect">
            <a:avLst/>
          </a:prstGeom>
          <a:noFill/>
        </p:spPr>
        <p:txBody>
          <a:bodyPr wrap="square">
            <a:spAutoFit/>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kumimoji="0" lang="en-US" sz="1138"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400" b="1" i="0" u="none" strike="noStrike" kern="1200" cap="none" spc="0" normalizeH="0" baseline="0" noProof="0" dirty="0">
                <a:ln>
                  <a:noFill/>
                </a:ln>
                <a:solidFill>
                  <a:prstClr val="black"/>
                </a:solidFill>
                <a:effectLst/>
                <a:uLnTx/>
                <a:uFillTx/>
                <a:latin typeface="Aptos" panose="02110004020202020204"/>
                <a:ea typeface="+mn-ea"/>
                <a:cs typeface="+mn-cs"/>
              </a:rPr>
              <a:t>Leadership, Strategy and Planning for Digital </a:t>
            </a:r>
            <a:endParaRPr kumimoji="0" lang="en-GB" sz="1138"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4" name="TextBox 3">
            <a:extLst>
              <a:ext uri="{FF2B5EF4-FFF2-40B4-BE49-F238E27FC236}">
                <a16:creationId xmlns:a16="http://schemas.microsoft.com/office/drawing/2014/main" id="{59610ADF-0D47-0AA6-A961-A76932E38F74}"/>
              </a:ext>
            </a:extLst>
          </p:cNvPr>
          <p:cNvSpPr txBox="1"/>
          <p:nvPr/>
        </p:nvSpPr>
        <p:spPr>
          <a:xfrm>
            <a:off x="344488" y="892117"/>
            <a:ext cx="5191790" cy="6155531"/>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10‑Year Digital Strategic Plan (2025–2035) sets out the Health Board’s digital vision and key deliverables, aligned with national, regional and local strategies including the Digital Strategy for Wales, A Healthier Wales, and the Population Health Strategy. Developed in line with the NHS Wales Planning Framework and IMTP, and published in 2025, it will support with the National Architecture Programme to ensure local priorities fit within a nationally consistent, interoperable framework.</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Digital services work closely with clinical teams to ensure user‑centred design and clinical requirements are met. Clinicians shape ongoing development of Signal through change requests and User Groups, and are directly involved in Rio implementation planning, testing and configuration throughout 26/27 to support safe, effective, coordinated care. Clinical input also informs the Cancer MDT AI pilot, identifying required data items for regional AI‑supported MDT efficiencies in colorectal and lung cancer. All digital transformational programmes of work are underpinned by a benefits framework which captures qualitative and quantitive benefits for all programmes. </a:t>
            </a:r>
          </a:p>
          <a:p>
            <a:pPr marL="0" marR="0" lvl="0" indent="0" algn="l" defTabSz="55719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are also phasing out unsupported/legacy systems on a planned basis: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Indigo Review</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Decommission legacy diagnostic‑results viewing system.</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Symphony (WEDS):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MIU system contract ends 31/05/26 (extendable to Sept 2026). Mitigation plan is to revert to WPAS as the interim solution. WEDS database will be copied and hosted locally, with a web‑based viewer for ED episodes and images.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SharePoint:</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2016: End of life.</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LIMS 1.0: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be discontinued and decommissioned in line with transition to LIMS 2.0.</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Sexual Health System</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To be decommissioned.</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TOMS: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Theatres Operation Management System to be decommissioned.</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55719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8" name="Rectangle 17">
            <a:extLst>
              <a:ext uri="{FF2B5EF4-FFF2-40B4-BE49-F238E27FC236}">
                <a16:creationId xmlns:a16="http://schemas.microsoft.com/office/drawing/2014/main" id="{6619B478-62D3-D5F7-68FE-4530D907CB3A}"/>
              </a:ext>
            </a:extLst>
          </p:cNvPr>
          <p:cNvSpPr/>
          <p:nvPr/>
        </p:nvSpPr>
        <p:spPr>
          <a:xfrm>
            <a:off x="5631513" y="0"/>
            <a:ext cx="4295014" cy="6874041"/>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2" name="TextBox 11">
            <a:extLst>
              <a:ext uri="{FF2B5EF4-FFF2-40B4-BE49-F238E27FC236}">
                <a16:creationId xmlns:a16="http://schemas.microsoft.com/office/drawing/2014/main" id="{4E0884A9-E2F6-1C25-DDFD-B80B2DF0BF51}"/>
              </a:ext>
            </a:extLst>
          </p:cNvPr>
          <p:cNvSpPr txBox="1"/>
          <p:nvPr/>
        </p:nvSpPr>
        <p:spPr>
          <a:xfrm>
            <a:off x="5631513" y="660417"/>
            <a:ext cx="4950618" cy="30777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ptos" panose="02110004020202020204"/>
                <a:ea typeface="+mn-ea"/>
                <a:cs typeface="+mn-cs"/>
              </a:rPr>
              <a:t>Value, Productivity &amp; Financial Alignment</a:t>
            </a:r>
          </a:p>
        </p:txBody>
      </p:sp>
      <p:sp>
        <p:nvSpPr>
          <p:cNvPr id="17" name="TextBox 16">
            <a:extLst>
              <a:ext uri="{FF2B5EF4-FFF2-40B4-BE49-F238E27FC236}">
                <a16:creationId xmlns:a16="http://schemas.microsoft.com/office/drawing/2014/main" id="{511E6B5F-A30E-478B-A225-4BABF83212FE}"/>
              </a:ext>
            </a:extLst>
          </p:cNvPr>
          <p:cNvSpPr txBox="1"/>
          <p:nvPr/>
        </p:nvSpPr>
        <p:spPr>
          <a:xfrm>
            <a:off x="5623539" y="851229"/>
            <a:ext cx="3929998" cy="567847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We use digital to drive productivity and efficiencies including through the e</a:t>
            </a:r>
            <a:r>
              <a:rPr kumimoji="0" lang="en-GB" sz="1200" b="0" i="0" u="none" strike="noStrike" kern="1200" cap="none" spc="0" normalizeH="0" baseline="0" noProof="0" dirty="0" err="1">
                <a:ln>
                  <a:noFill/>
                </a:ln>
                <a:solidFill>
                  <a:prstClr val="white"/>
                </a:solidFill>
                <a:effectLst/>
                <a:uLnTx/>
                <a:uFillTx/>
                <a:latin typeface="Aptos" panose="02110004020202020204"/>
                <a:ea typeface="+mn-ea"/>
                <a:cs typeface="+mn-cs"/>
              </a:rPr>
              <a:t>xpedited</a:t>
            </a: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 implementation of hybrid mail, facilitated by the Swansea Bay Patient Portal; releasing cash efficiencies. And exploiting AI capability to reduce the administrative burden by automating documentation and eliminating routine manual tasks. We also converge solutions regionally where appropriate to standardise pathways and share information:</a:t>
            </a:r>
          </a:p>
          <a:p>
            <a:pPr marL="50400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3Ps Waiting Well – Phase 2: </a:t>
            </a: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Identifying complex patients early and optimising them using the Waiting Well website and a Digital Waiting Well Health Assessment sent automatically at referral.</a:t>
            </a:r>
          </a:p>
          <a:p>
            <a:pPr marL="50400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PROMs Digital System</a:t>
            </a: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 Expanding PROMs/PREMs collection via Promptly : remaining Waiting Well priority services, Frailty Screening (Stages 1 &amp; 5), additional hand surgery specialties, and other prioritised services. Embedding national Promptly work, including NHS App integration, NDR submission, PSOM compliance, and PROMs visualisation in WCP.</a:t>
            </a:r>
          </a:p>
          <a:p>
            <a:pPr marL="50400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white"/>
                </a:solidFill>
                <a:effectLst/>
                <a:uLnTx/>
                <a:uFillTx/>
                <a:latin typeface="Aptos" panose="02110004020202020204"/>
                <a:ea typeface="+mn-ea"/>
                <a:cs typeface="+mn-cs"/>
              </a:rPr>
              <a:t>PES &amp; F&amp;F: </a:t>
            </a:r>
            <a:r>
              <a:rPr kumimoji="0" lang="en-GB" sz="1200" b="0" i="0" u="none" strike="noStrike" kern="1200" cap="none" spc="0" normalizeH="0" baseline="0" noProof="0" dirty="0">
                <a:ln>
                  <a:noFill/>
                </a:ln>
                <a:solidFill>
                  <a:prstClr val="white"/>
                </a:solidFill>
                <a:effectLst/>
                <a:uLnTx/>
                <a:uFillTx/>
                <a:latin typeface="Aptos" panose="02110004020202020204"/>
                <a:ea typeface="+mn-ea"/>
                <a:cs typeface="+mn-cs"/>
              </a:rPr>
              <a:t>All surveys are bilingual: SMS sent in preferred language (via WPAS), with easy‑read, BSL, IVR and Welsh options; additional languages due Feb 2026. Font size is adjustable. Demographic/equality data is shared across services to support improvement, and reports are shared with LGBT+ leads for learning.</a:t>
            </a:r>
          </a:p>
        </p:txBody>
      </p:sp>
      <p:sp>
        <p:nvSpPr>
          <p:cNvPr id="3" name="Slide Number Placeholder 3">
            <a:extLst>
              <a:ext uri="{FF2B5EF4-FFF2-40B4-BE49-F238E27FC236}">
                <a16:creationId xmlns:a16="http://schemas.microsoft.com/office/drawing/2014/main" id="{B51B9A68-FD73-CFD1-A070-1477094763B5}"/>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60</a:t>
            </a:r>
          </a:p>
        </p:txBody>
      </p:sp>
    </p:spTree>
    <p:extLst>
      <p:ext uri="{BB962C8B-B14F-4D97-AF65-F5344CB8AC3E}">
        <p14:creationId xmlns:p14="http://schemas.microsoft.com/office/powerpoint/2010/main" val="331896514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B74FB2-440C-51C0-E506-B12ADFCF58EF}"/>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97B03F0D-1539-4BAC-ABAD-6D5DF87B77A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90A30BD7-381D-03F1-A37A-A3648CB0F599}"/>
              </a:ext>
            </a:extLst>
          </p:cNvPr>
          <p:cNvSpPr txBox="1"/>
          <p:nvPr/>
        </p:nvSpPr>
        <p:spPr>
          <a:xfrm>
            <a:off x="344488" y="441325"/>
            <a:ext cx="6459643"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DIGITAL</a:t>
            </a:r>
          </a:p>
        </p:txBody>
      </p:sp>
      <p:sp>
        <p:nvSpPr>
          <p:cNvPr id="8" name="TextBox 7">
            <a:extLst>
              <a:ext uri="{FF2B5EF4-FFF2-40B4-BE49-F238E27FC236}">
                <a16:creationId xmlns:a16="http://schemas.microsoft.com/office/drawing/2014/main" id="{8AC478AB-CDD3-6385-C7ED-A4B8B9E7C0DE}"/>
              </a:ext>
            </a:extLst>
          </p:cNvPr>
          <p:cNvSpPr txBox="1"/>
          <p:nvPr/>
        </p:nvSpPr>
        <p:spPr>
          <a:xfrm>
            <a:off x="344488" y="723754"/>
            <a:ext cx="4950618" cy="30777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Aptos" panose="02110004020202020204"/>
                <a:ea typeface="+mn-ea"/>
                <a:cs typeface="+mn-cs"/>
              </a:rPr>
              <a:t>Governance, Clinical Safety, Cyber &amp; IG</a:t>
            </a:r>
            <a:endPar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0" name="TextBox 9">
            <a:extLst>
              <a:ext uri="{FF2B5EF4-FFF2-40B4-BE49-F238E27FC236}">
                <a16:creationId xmlns:a16="http://schemas.microsoft.com/office/drawing/2014/main" id="{75C4B40D-0937-3EBE-E8AC-59FE7876B609}"/>
              </a:ext>
            </a:extLst>
          </p:cNvPr>
          <p:cNvSpPr txBox="1"/>
          <p:nvPr/>
        </p:nvSpPr>
        <p:spPr>
          <a:xfrm>
            <a:off x="344488" y="925710"/>
            <a:ext cx="9180512" cy="3801041"/>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Swansea Bay UHB has strong governance for digital clinical safety, cyber security and information governance through groups such as IGCAG and the DDRI Committee, providing clear assurance and escalation to the Board. This framework will be strengthened by enhancing the Digital Leadership Group and establishing a Clinical Design Authority (subject to resources) to ensure robust, clinically led oversight of digital risk across the organisation.</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Cyber Security and Information Governance mandatory training compliance is 86% for 2025/26, with reporting and assurance processes in place to maintain target compliance in 2026/27. This is supported by monthly cyber‑awareness video training, which will continue. The cyber risk remains at 20 (L4, C5). The Health Board has strengthened cyber defences through modern security tools, enhanced monitoring, and replacing legacy systems where feasible, alongside building a cyber‑aware culture through mandatory training, regular updates and phishing simulations. Despite improvements, evolving cyber threats remain a significant external risk. Cyber risk is routinely monitored, updated and reported to the DDRI Committee.</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SBUHB has a documented Cyber Incident Response Plan which details the process for handling cyber incidents. This aligns with the Digital Disaster Recovery Plan to handle cyber attacks as well as operational incidents. SBUHB also reports all cyber incidents that meet the minimal reportable threshold to the Cyber Resilience Unit (CRU) in DHCW. Regular assessments and gap analyses are carried out with the CRU. All Digital investment incorporates cyber security by design.</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SBU Architecture Community of Practice, established in 2025/26, will be formalised under the new 26/27 governance structure to ensure alignment with national standards. System mapping into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Ardoq</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has been completed and will be maintained on an ongoing basis.</a:t>
            </a:r>
          </a:p>
          <a:p>
            <a:pPr marL="0" marR="0" lvl="0" indent="0" algn="l" defTabSz="55719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55719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7A9DBD95-2C89-24A0-97F4-806750FC0F97}"/>
              </a:ext>
            </a:extLst>
          </p:cNvPr>
          <p:cNvSpPr txBox="1"/>
          <p:nvPr/>
        </p:nvSpPr>
        <p:spPr>
          <a:xfrm>
            <a:off x="344488" y="4179628"/>
            <a:ext cx="4950618" cy="307777"/>
          </a:xfrm>
          <a:prstGeom prst="rect">
            <a:avLst/>
          </a:prstGeom>
          <a:noFill/>
        </p:spPr>
        <p:txBody>
          <a:bodyPr wrap="square">
            <a:spAutoFit/>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Data for Equity, Language &amp; Experience</a:t>
            </a:r>
          </a:p>
        </p:txBody>
      </p:sp>
      <p:sp>
        <p:nvSpPr>
          <p:cNvPr id="9" name="TextBox 8">
            <a:extLst>
              <a:ext uri="{FF2B5EF4-FFF2-40B4-BE49-F238E27FC236}">
                <a16:creationId xmlns:a16="http://schemas.microsoft.com/office/drawing/2014/main" id="{DBE7DACF-7493-7DC3-F422-94C737A569D6}"/>
              </a:ext>
            </a:extLst>
          </p:cNvPr>
          <p:cNvSpPr txBox="1"/>
          <p:nvPr/>
        </p:nvSpPr>
        <p:spPr>
          <a:xfrm>
            <a:off x="344488" y="4383970"/>
            <a:ext cx="7485062" cy="256993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Digital services should be citizen‑centred, inclusive and bilingual and we work to ensure that we record/track/share language and communication needs in line with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Mwy</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na</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geiriau</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and Accessible Communication Standards. We  will continue the adoption of the patient portal which supports capturing patients' language preference whilst also providing timely access to clinical and administrative correspondence.  We will also embed real‑time feedback in planning and improvement through:</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All validated bilingual digital health assessments continue to be used.</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Promptly: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All patient communications are bilingual.</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PROMs BI: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Dashboards will be developed for each onboarded service to provide situational awareness.</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Waiting Well Website: Fully bilingual and continuously updated.</a:t>
            </a:r>
          </a:p>
          <a:p>
            <a:pPr marL="46800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 &amp; F&amp;F: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540 feedback areas captured, with real‑time alerts via Civica Action Manager. Weekly and monthly reports go to service leads to identify improvements, and changes are added to the website.</a:t>
            </a:r>
          </a:p>
          <a:p>
            <a:pPr marL="0" marR="0" lvl="0" indent="0" algn="l" defTabSz="55719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55719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pic>
        <p:nvPicPr>
          <p:cNvPr id="12" name="Picture 11">
            <a:extLst>
              <a:ext uri="{FF2B5EF4-FFF2-40B4-BE49-F238E27FC236}">
                <a16:creationId xmlns:a16="http://schemas.microsoft.com/office/drawing/2014/main" id="{9C50A2AD-480E-D1B0-D9B0-B076730BB849}"/>
              </a:ext>
            </a:extLst>
          </p:cNvPr>
          <p:cNvPicPr>
            <a:picLocks noChangeAspect="1"/>
          </p:cNvPicPr>
          <p:nvPr/>
        </p:nvPicPr>
        <p:blipFill>
          <a:blip r:embed="rId4"/>
          <a:stretch>
            <a:fillRect/>
          </a:stretch>
        </p:blipFill>
        <p:spPr>
          <a:xfrm>
            <a:off x="7634511" y="4487405"/>
            <a:ext cx="1952475" cy="1952475"/>
          </a:xfrm>
          <a:prstGeom prst="rect">
            <a:avLst/>
          </a:prstGeom>
          <a:effectLst>
            <a:outerShdw blurRad="63500" sx="102000" sy="102000" algn="ctr" rotWithShape="0">
              <a:prstClr val="black">
                <a:alpha val="40000"/>
              </a:prstClr>
            </a:outerShdw>
          </a:effectLst>
        </p:spPr>
      </p:pic>
      <p:sp>
        <p:nvSpPr>
          <p:cNvPr id="3" name="Slide Number Placeholder 3">
            <a:extLst>
              <a:ext uri="{FF2B5EF4-FFF2-40B4-BE49-F238E27FC236}">
                <a16:creationId xmlns:a16="http://schemas.microsoft.com/office/drawing/2014/main" id="{252891C1-C54B-494C-94BE-227B3C9E244D}"/>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61</a:t>
            </a:r>
          </a:p>
        </p:txBody>
      </p:sp>
    </p:spTree>
    <p:extLst>
      <p:ext uri="{BB962C8B-B14F-4D97-AF65-F5344CB8AC3E}">
        <p14:creationId xmlns:p14="http://schemas.microsoft.com/office/powerpoint/2010/main" val="359037037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7B5C4-9FA4-872B-43ED-7209D4B3362D}"/>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A1F1D4C4-94D7-127A-5D35-0C9E405AE031}"/>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2" name="TextBox 1">
            <a:extLst>
              <a:ext uri="{FF2B5EF4-FFF2-40B4-BE49-F238E27FC236}">
                <a16:creationId xmlns:a16="http://schemas.microsoft.com/office/drawing/2014/main" id="{1255D3E5-F8D2-57AC-B98B-6FA2F4B5B356}"/>
              </a:ext>
            </a:extLst>
          </p:cNvPr>
          <p:cNvSpPr txBox="1"/>
          <p:nvPr/>
        </p:nvSpPr>
        <p:spPr>
          <a:xfrm>
            <a:off x="344488" y="441325"/>
            <a:ext cx="6459643"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DIGITAL</a:t>
            </a:r>
          </a:p>
        </p:txBody>
      </p:sp>
      <p:sp>
        <p:nvSpPr>
          <p:cNvPr id="4" name="TextBox 3">
            <a:extLst>
              <a:ext uri="{FF2B5EF4-FFF2-40B4-BE49-F238E27FC236}">
                <a16:creationId xmlns:a16="http://schemas.microsoft.com/office/drawing/2014/main" id="{AC6207EC-D441-3CE2-CD16-420F00E689F5}"/>
              </a:ext>
            </a:extLst>
          </p:cNvPr>
          <p:cNvSpPr txBox="1"/>
          <p:nvPr/>
        </p:nvSpPr>
        <p:spPr>
          <a:xfrm>
            <a:off x="297656" y="722273"/>
            <a:ext cx="4954772" cy="307777"/>
          </a:xfrm>
          <a:prstGeom prst="rect">
            <a:avLst/>
          </a:prstGeom>
          <a:noFill/>
        </p:spPr>
        <p:txBody>
          <a:bodyPr wrap="square">
            <a:spAutoFit/>
          </a:bodyPr>
          <a:lstStyle/>
          <a:p>
            <a:pPr marL="0" marR="0" lvl="0" indent="0" algn="l" defTabSz="452717"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National Systems &amp; Once‑for‑Wales Delivery</a:t>
            </a:r>
          </a:p>
        </p:txBody>
      </p:sp>
      <p:sp>
        <p:nvSpPr>
          <p:cNvPr id="7" name="TextBox 6">
            <a:extLst>
              <a:ext uri="{FF2B5EF4-FFF2-40B4-BE49-F238E27FC236}">
                <a16:creationId xmlns:a16="http://schemas.microsoft.com/office/drawing/2014/main" id="{35237161-1F2A-DA3F-A954-C1A6396821D3}"/>
              </a:ext>
            </a:extLst>
          </p:cNvPr>
          <p:cNvSpPr txBox="1"/>
          <p:nvPr/>
        </p:nvSpPr>
        <p:spPr>
          <a:xfrm>
            <a:off x="344488" y="919412"/>
            <a:ext cx="9263855" cy="3754874"/>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work with Digital Health &amp; Care Wales (DHCW) to plan local implementation of national programmes and systems, adhering to the Once‑for‑Wales approach. In 2026/27 this will include: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Digital Maternity: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After the Q4 25/26 go‑live, continue with phase 2 go live, enabling service transformation across maternity services e.g. 24hr advice line.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Open ERS: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Implement the Ophthalmology e‑referral solution; reducing time to patient triage and consultation.</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LIMS 2.0: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Continue rollout of Blood Science and Blood Transfusion modules into 2026/27.</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EPMA; intensive care</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reducing medicine errors, improving safety by providing real time (and remote) access to information.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Rio (MH &amp; Community EPR):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Implement for paper‑based MH teams in Q4 25/26, then migrate 750 WCCIS users by Oct 2026. Develop an Integrated Care Record (AICP) with The Access Group to link health and social care data; improving decision making and reducing delay to patient care.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WICIS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Agree Phase 1 scope and plan.</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CHC: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support national procurement.</a:t>
            </a:r>
          </a:p>
          <a:p>
            <a:pPr marL="628650" marR="0" lvl="1" indent="-1714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NHS Wales App: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empowering patients to self manage whilst supporting waiting list pressures.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also extend the deployment of the Healthy IO wound app to support care closer to home and in conjunction with the performance and improvement team, work with patients to provide tailored home monitoring devices to track vital signs and symptoms. For 26/27, Electronic Test Requesting (ETR) will focus on significantly increasing radiology and pathology requesting adoption across clinical services. This will facilitate more speedy receipt and processing of samples and / or images, reduce duplication in requested tests, whilst also providing better quality of information via the referral process adhering to  IR(ME)R guidance.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5" name="TextBox 4">
            <a:extLst>
              <a:ext uri="{FF2B5EF4-FFF2-40B4-BE49-F238E27FC236}">
                <a16:creationId xmlns:a16="http://schemas.microsoft.com/office/drawing/2014/main" id="{AE467F50-B215-EE00-7786-53AA0C263E2B}"/>
              </a:ext>
            </a:extLst>
          </p:cNvPr>
          <p:cNvSpPr txBox="1"/>
          <p:nvPr/>
        </p:nvSpPr>
        <p:spPr>
          <a:xfrm>
            <a:off x="344488" y="4475264"/>
            <a:ext cx="4950618" cy="307777"/>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Standards &amp; Data Quality</a:t>
            </a:r>
          </a:p>
        </p:txBody>
      </p:sp>
      <p:sp>
        <p:nvSpPr>
          <p:cNvPr id="6" name="TextBox 5">
            <a:extLst>
              <a:ext uri="{FF2B5EF4-FFF2-40B4-BE49-F238E27FC236}">
                <a16:creationId xmlns:a16="http://schemas.microsoft.com/office/drawing/2014/main" id="{F5E57233-407D-A00D-448C-92F5602AC6D1}"/>
              </a:ext>
            </a:extLst>
          </p:cNvPr>
          <p:cNvSpPr txBox="1"/>
          <p:nvPr/>
        </p:nvSpPr>
        <p:spPr>
          <a:xfrm>
            <a:off x="344488" y="4708304"/>
            <a:ext cx="9217024" cy="198515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SBUHB implements core digital standards in Welsh Health Circulars and complies with DHCW Data Standards Change Notices (DCSNs).Each standard is reviewed for impact and changes to local/ third party systems built into roadmaps where required or requested via change requests to DHCW for national systems.</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have embedded the operational standards for the NHS number as approved by Welsh Information Standards Board (WISB)regarding how the NHS number MUST, SHOULD and MAY be used in all information systems which contribute to patient care across the health community. This is reviewed on an ongoing basis as systems are developed/ procured.</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revised 3‑year plan and trajectories have been submitted to the DDRI Committee for assurance. The AI Auto‑coder will be deployed mid‑February 2026, starting with Neurology, with further specialties identified for exploration, including cataracts and short‑stay electives.</a:t>
            </a:r>
            <a:endParaRPr kumimoji="0" lang="en-GB" sz="1200" b="0"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p:txBody>
      </p:sp>
      <p:sp>
        <p:nvSpPr>
          <p:cNvPr id="8" name="Slide Number Placeholder 3">
            <a:extLst>
              <a:ext uri="{FF2B5EF4-FFF2-40B4-BE49-F238E27FC236}">
                <a16:creationId xmlns:a16="http://schemas.microsoft.com/office/drawing/2014/main" id="{D26E3FE5-CC16-0C12-8562-F6A2BF0C59CC}"/>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62</a:t>
            </a:r>
          </a:p>
        </p:txBody>
      </p:sp>
    </p:spTree>
    <p:extLst>
      <p:ext uri="{BB962C8B-B14F-4D97-AF65-F5344CB8AC3E}">
        <p14:creationId xmlns:p14="http://schemas.microsoft.com/office/powerpoint/2010/main" val="37253213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865AC6-725A-C922-4C28-DF2A8C1AD4AA}"/>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F9AC6509-0BA9-F144-277C-46DF84C6F8C4}"/>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2" name="TextBox 1">
            <a:extLst>
              <a:ext uri="{FF2B5EF4-FFF2-40B4-BE49-F238E27FC236}">
                <a16:creationId xmlns:a16="http://schemas.microsoft.com/office/drawing/2014/main" id="{9A4DB4DB-920E-87A9-48DB-063F17153B2F}"/>
              </a:ext>
            </a:extLst>
          </p:cNvPr>
          <p:cNvSpPr txBox="1"/>
          <p:nvPr/>
        </p:nvSpPr>
        <p:spPr>
          <a:xfrm>
            <a:off x="344488" y="441325"/>
            <a:ext cx="6459643" cy="369332"/>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DIGITAL</a:t>
            </a:r>
          </a:p>
        </p:txBody>
      </p:sp>
      <p:sp>
        <p:nvSpPr>
          <p:cNvPr id="4" name="TextBox 3">
            <a:extLst>
              <a:ext uri="{FF2B5EF4-FFF2-40B4-BE49-F238E27FC236}">
                <a16:creationId xmlns:a16="http://schemas.microsoft.com/office/drawing/2014/main" id="{2F844AC4-CC06-0DA6-C03A-C611DAA0490E}"/>
              </a:ext>
            </a:extLst>
          </p:cNvPr>
          <p:cNvSpPr txBox="1"/>
          <p:nvPr/>
        </p:nvSpPr>
        <p:spPr>
          <a:xfrm>
            <a:off x="344488" y="722273"/>
            <a:ext cx="4907940" cy="307777"/>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ptos" panose="02110004020202020204"/>
                <a:ea typeface="+mn-ea"/>
                <a:cs typeface="+mn-cs"/>
              </a:rPr>
              <a:t>AI, Automation &amp; Responsible Innovation</a:t>
            </a:r>
          </a:p>
        </p:txBody>
      </p:sp>
      <p:sp>
        <p:nvSpPr>
          <p:cNvPr id="7" name="TextBox 6">
            <a:extLst>
              <a:ext uri="{FF2B5EF4-FFF2-40B4-BE49-F238E27FC236}">
                <a16:creationId xmlns:a16="http://schemas.microsoft.com/office/drawing/2014/main" id="{4E15F6B3-EFD0-EE13-B785-D6322CCE7247}"/>
              </a:ext>
            </a:extLst>
          </p:cNvPr>
          <p:cNvSpPr txBox="1"/>
          <p:nvPr/>
        </p:nvSpPr>
        <p:spPr>
          <a:xfrm>
            <a:off x="344487" y="994856"/>
            <a:ext cx="5184775" cy="5416868"/>
          </a:xfrm>
          <a:prstGeom prst="rect">
            <a:avLst/>
          </a:prstGeom>
          <a:noFill/>
        </p:spPr>
        <p:txBody>
          <a:bodyPr wrap="square">
            <a:spAutoFit/>
          </a:bodyPr>
          <a:lstStyle/>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adopt national advice, guidance and standards for AI issued by the Office for AI and the AI Advisory Group for Health &amp; Social Care, ensuring that all AI technologies are implemented safely, ethically and transparently. We will develop local guidance and policies aligned to the national framework to support the safe and innovative use of AI that delivers meaningful benefits for our staff and the population we serve. To achieve this, we recognise the need for dedicated investment in robust governance, clinical safety assurance and the expertise required to evaluate, monitor and deploy AI responsibly across the organisation. A draft governance plan has been developed awaiting board approval.</a:t>
            </a:r>
          </a:p>
          <a:p>
            <a:pPr marL="0" marR="0" lvl="0" indent="0" algn="l" defTabSz="55719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SBUHB will prioritise proven AI and automation technologies that improve care, reduce waits and streamline administration, focusing on HTW/NICE‑endorsed or validated in‑house/academic solutions. Building on the All‑Wales MS365 agreement, CoPilot use will be expanded to release staff time and improve efficiency. Pilots of Ambient Voice Technology in Outpatients—and a proposed 25/26 pilot in Community Learning Disabilities (subject to a successful bid)—will support faster clinic‑letter turnaround and reduce documentation burden. AI‑assisted clinical coding work will also expand to increase throughput and address recruitment challenges, while further AI opportunities that benefit patients, staff and organisational performance will continue to be identified.</a:t>
            </a: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exploit digital innovation opportunities across treatment, prevention, testing, monitoring and patient‑level devices where evidence shows benefit through continuing to expedite the implementation of the NHS Wales App with integration to the local patient portal. Enhanced features will include functionality targeted to support delivery of the Women’s Health plan and the virtual hub model deployed across Swansea Bay and we will extend the deployment of the Healthy IO wound app to support care closer to home. </a:t>
            </a:r>
          </a:p>
        </p:txBody>
      </p:sp>
      <p:sp>
        <p:nvSpPr>
          <p:cNvPr id="12" name="Rectangle 11">
            <a:extLst>
              <a:ext uri="{FF2B5EF4-FFF2-40B4-BE49-F238E27FC236}">
                <a16:creationId xmlns:a16="http://schemas.microsoft.com/office/drawing/2014/main" id="{6691C354-0113-DF05-32EB-AB3CAD67A008}"/>
              </a:ext>
            </a:extLst>
          </p:cNvPr>
          <p:cNvSpPr/>
          <p:nvPr/>
        </p:nvSpPr>
        <p:spPr>
          <a:xfrm>
            <a:off x="5610986" y="-16041"/>
            <a:ext cx="4295014" cy="6874041"/>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pic>
        <p:nvPicPr>
          <p:cNvPr id="5122" name="Picture 2">
            <a:extLst>
              <a:ext uri="{FF2B5EF4-FFF2-40B4-BE49-F238E27FC236}">
                <a16:creationId xmlns:a16="http://schemas.microsoft.com/office/drawing/2014/main" id="{9604915B-5C36-955F-677C-48643F5BD6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1593" y="2539495"/>
            <a:ext cx="2930110" cy="1953408"/>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9786FCC8-8A8C-EA6C-4D2E-6F93ADC551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51593" y="4637666"/>
            <a:ext cx="2930110" cy="1758066"/>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57A917E1-BD63-9585-7DB2-928C48ECE8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53704" y="441325"/>
            <a:ext cx="2927999" cy="1953407"/>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Slide Number Placeholder 3">
            <a:extLst>
              <a:ext uri="{FF2B5EF4-FFF2-40B4-BE49-F238E27FC236}">
                <a16:creationId xmlns:a16="http://schemas.microsoft.com/office/drawing/2014/main" id="{3DA4837E-475E-1F77-AB37-2C10F3DB2BDB}"/>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63</a:t>
            </a:r>
          </a:p>
        </p:txBody>
      </p:sp>
    </p:spTree>
    <p:extLst>
      <p:ext uri="{BB962C8B-B14F-4D97-AF65-F5344CB8AC3E}">
        <p14:creationId xmlns:p14="http://schemas.microsoft.com/office/powerpoint/2010/main" val="326333217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999E61-75FC-2A83-3C3F-623710909C28}"/>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3B631E60-B607-8229-F631-383A8353E841}"/>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2" name="TextBox 1">
            <a:extLst>
              <a:ext uri="{FF2B5EF4-FFF2-40B4-BE49-F238E27FC236}">
                <a16:creationId xmlns:a16="http://schemas.microsoft.com/office/drawing/2014/main" id="{AC3DE63F-3F2E-E6F2-978B-3E8677F310E2}"/>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R="0" lvl="0" indent="0" algn="just" fontAlgn="auto">
              <a:lnSpc>
                <a:spcPct val="100000"/>
              </a:lnSpc>
              <a:spcBef>
                <a:spcPts val="0"/>
              </a:spcBef>
              <a:spcAft>
                <a:spcPts val="600"/>
              </a:spcAft>
              <a:buClrTx/>
              <a:buSzTx/>
              <a:buFontTx/>
              <a:buNone/>
              <a:tabLst/>
              <a:defRPr/>
            </a:pPr>
            <a:r>
              <a:rPr lang="en-GB" b="1" dirty="0">
                <a:solidFill>
                  <a:srgbClr val="834AAD"/>
                </a:solidFill>
                <a:latin typeface="Aptos Black" panose="020F0502020204030204" pitchFamily="34" charset="0"/>
              </a:rPr>
              <a:t>CAPITAL &amp; ESTATES </a:t>
            </a:r>
          </a:p>
        </p:txBody>
      </p:sp>
      <p:pic>
        <p:nvPicPr>
          <p:cNvPr id="14" name="Picture 13">
            <a:extLst>
              <a:ext uri="{FF2B5EF4-FFF2-40B4-BE49-F238E27FC236}">
                <a16:creationId xmlns:a16="http://schemas.microsoft.com/office/drawing/2014/main" id="{A3873CD4-0C95-0184-0EE6-1EF3B2875B23}"/>
              </a:ext>
            </a:extLst>
          </p:cNvPr>
          <p:cNvPicPr>
            <a:picLocks noChangeAspect="1"/>
          </p:cNvPicPr>
          <p:nvPr/>
        </p:nvPicPr>
        <p:blipFill>
          <a:blip r:embed="rId3"/>
          <a:stretch>
            <a:fillRect/>
          </a:stretch>
        </p:blipFill>
        <p:spPr>
          <a:xfrm>
            <a:off x="6323780" y="3391868"/>
            <a:ext cx="3314862" cy="1430727"/>
          </a:xfrm>
          <a:prstGeom prst="rect">
            <a:avLst/>
          </a:prstGeom>
        </p:spPr>
      </p:pic>
      <p:sp>
        <p:nvSpPr>
          <p:cNvPr id="9" name="TextBox 8">
            <a:extLst>
              <a:ext uri="{FF2B5EF4-FFF2-40B4-BE49-F238E27FC236}">
                <a16:creationId xmlns:a16="http://schemas.microsoft.com/office/drawing/2014/main" id="{21C3923C-651F-FE48-4352-B7023DC074B8}"/>
              </a:ext>
            </a:extLst>
          </p:cNvPr>
          <p:cNvSpPr txBox="1"/>
          <p:nvPr/>
        </p:nvSpPr>
        <p:spPr>
          <a:xfrm>
            <a:off x="344488" y="756085"/>
            <a:ext cx="9180512" cy="2831544"/>
          </a:xfrm>
          <a:prstGeom prst="rect">
            <a:avLst/>
          </a:prstGeom>
          <a:noFill/>
        </p:spPr>
        <p:txBody>
          <a:bodyPr wrap="square">
            <a:spAutoFit/>
          </a:bodyPr>
          <a:lstStyle/>
          <a:p>
            <a:pPr marL="0" marR="0" lvl="0" indent="0"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The Health Board’s Estates Strategy approved by the Board in 2023, identified the need for significant capital investment to support the Clinical Services Plan and a programme of backlog maintenance works identified by Condition Surveys.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Following feedback on the NHS All Wales Capital Prioritisation in 2025,  a new Estates Task Force under the leadership of our vice-chair was established to provide the board with strategic oversight of the implementation of the Estates Strategy. Whilst the main elements of the prioritised 10-year plan remain intact, the Task Force recommended an urgent focus on five schemes which will require </a:t>
            </a:r>
            <a:r>
              <a:rPr kumimoji="0" lang="en-GB" sz="1200" b="0" i="0" strike="noStrike" kern="1200" cap="none" spc="0" normalizeH="0" baseline="0" noProof="0" dirty="0">
                <a:ln>
                  <a:noFill/>
                </a:ln>
                <a:solidFill>
                  <a:prstClr val="black"/>
                </a:solidFill>
                <a:effectLst/>
                <a:uLnTx/>
                <a:uFillTx/>
                <a:latin typeface="Aptos" panose="02110004020202020204"/>
                <a:ea typeface="+mn-ea"/>
                <a:cs typeface="+mn-cs"/>
              </a:rPr>
              <a:t>urgent short-term capital funding support from WG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addition to long term strategic support) to ensure Operational Resilience and Safety &amp; Clinical Suitability</a:t>
            </a:r>
          </a:p>
          <a:p>
            <a:pPr marL="628650" lvl="1" indent="-171450">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Helipad Safety Works, Morriston</a:t>
            </a:r>
          </a:p>
          <a:p>
            <a:pPr marL="628650" lvl="1" indent="-171450">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Adult Acute Mental Health Unit Service Diversions,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Cefn</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Coed</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&amp; Other Mental Health In-Patient Estate Improvements</a:t>
            </a:r>
          </a:p>
          <a:p>
            <a:pPr marL="628650" lvl="1" indent="-171450">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UEC Pathway &amp; Foul Drainage, Wards A &amp; B, Morriston</a:t>
            </a:r>
          </a:p>
          <a:p>
            <a:pPr marL="628650" lvl="1" indent="-171450">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Regional Cellular Pathology relocation</a:t>
            </a:r>
          </a:p>
          <a:p>
            <a:pPr marL="628650" lvl="1" indent="-171450">
              <a:spcAft>
                <a:spcPts val="600"/>
              </a:spcAft>
              <a:buFont typeface="Arial" panose="020B0604020202020204" pitchFamily="34" charset="0"/>
              <a:buChar char="•"/>
              <a:tabLst>
                <a:tab pos="2057400" algn="l"/>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New Obstetrics Theatre &amp; Birthing Suite, Singleton</a:t>
            </a:r>
          </a:p>
          <a:p>
            <a:pPr marL="0" marR="0" lvl="0" indent="0"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 will be investing over £1m from our discretionary capital programme in 2026-27 on designs for some key infrastructure projects. These will include production of Strategic Outline Business Cases for a new ED, Critical Care &amp; Theatres building/Access Road at Morriston Hospital and </a:t>
            </a: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reprovision of Mental Health In-Patient Wards.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1" name="TextBox 10">
            <a:extLst>
              <a:ext uri="{FF2B5EF4-FFF2-40B4-BE49-F238E27FC236}">
                <a16:creationId xmlns:a16="http://schemas.microsoft.com/office/drawing/2014/main" id="{65E08044-333F-ED62-4744-FFCF5BA968C0}"/>
              </a:ext>
            </a:extLst>
          </p:cNvPr>
          <p:cNvSpPr txBox="1"/>
          <p:nvPr/>
        </p:nvSpPr>
        <p:spPr>
          <a:xfrm>
            <a:off x="317431" y="3497476"/>
            <a:ext cx="6140519" cy="1569660"/>
          </a:xfrm>
          <a:prstGeom prst="rect">
            <a:avLst/>
          </a:prstGeom>
          <a:noFill/>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Capital funding of £31.993m is already in place for 26/27 through the All-Wales Capital Programme. This includes £8.134m from the national TEF (Targeted Estates Fund) to invest in our highest estates risks across six areas a)Decarbonisation, b)Decontaminations, c)Fire, d)Infrastructure, e)Infection Prevention Control (IPC) and f)Mental health. An increased discretionary capital programme to £15.579m will focus on maintaining the highest risks in our equipment &amp; digital asset base, along with maintenance of our building estate alongside a contribution to the TEF programme and the PFI contractual commitments at NPT hospital. </a:t>
            </a:r>
          </a:p>
        </p:txBody>
      </p:sp>
      <p:sp>
        <p:nvSpPr>
          <p:cNvPr id="13" name="TextBox 12">
            <a:extLst>
              <a:ext uri="{FF2B5EF4-FFF2-40B4-BE49-F238E27FC236}">
                <a16:creationId xmlns:a16="http://schemas.microsoft.com/office/drawing/2014/main" id="{0BF20611-6B89-42E5-0DE0-C8C0E0FC8EEF}"/>
              </a:ext>
            </a:extLst>
          </p:cNvPr>
          <p:cNvSpPr txBox="1"/>
          <p:nvPr/>
        </p:nvSpPr>
        <p:spPr>
          <a:xfrm>
            <a:off x="317431" y="4987201"/>
            <a:ext cx="9171057" cy="1646605"/>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We are investing £1.9m from our discretionary capital funding to undertake urgent short-term improvement works at the Adult Acute Mental Health wards in Tawe Clinic, </a:t>
            </a:r>
            <a:r>
              <a:rPr kumimoji="0" lang="en-GB" sz="1200" b="0" i="0" u="none" strike="noStrike" kern="1200" cap="none" spc="0" normalizeH="0" baseline="0" noProof="0" dirty="0" err="1">
                <a:ln>
                  <a:noFill/>
                </a:ln>
                <a:solidFill>
                  <a:prstClr val="black"/>
                </a:solidFill>
                <a:effectLst/>
                <a:uLnTx/>
                <a:uFillTx/>
                <a:latin typeface="Aptos" panose="02110004020202020204"/>
                <a:ea typeface="+mn-lt"/>
                <a:cs typeface="+mn-lt"/>
              </a:rPr>
              <a:t>Cefn</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 </a:t>
            </a:r>
            <a:r>
              <a:rPr kumimoji="0" lang="en-GB" sz="1200" b="0" i="0" u="none" strike="noStrike" kern="1200" cap="none" spc="0" normalizeH="0" baseline="0" noProof="0" dirty="0" err="1">
                <a:ln>
                  <a:noFill/>
                </a:ln>
                <a:solidFill>
                  <a:prstClr val="black"/>
                </a:solidFill>
                <a:effectLst/>
                <a:uLnTx/>
                <a:uFillTx/>
                <a:latin typeface="Aptos" panose="02110004020202020204"/>
                <a:ea typeface="+mn-lt"/>
                <a:cs typeface="+mn-lt"/>
              </a:rPr>
              <a:t>Coed</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 Additional proposals are being progressed which will require WG support to stabilise the Mental Health estates across the Health Board in anticipation of an accelerated programme to move to a longer-term solution.</a:t>
            </a:r>
          </a:p>
          <a:p>
            <a:pPr marL="0" marR="0" lvl="0" indent="0" algn="l" defTabSz="457200" rtl="0" eaLnBrk="1" fontAlgn="auto" latinLnBrk="0" hangingPunct="1">
              <a:lnSpc>
                <a:spcPct val="100000"/>
              </a:lnSpc>
              <a:spcBef>
                <a:spcPts val="0"/>
              </a:spcBef>
              <a:spcAft>
                <a:spcPts val="600"/>
              </a:spcAft>
              <a:buClrTx/>
              <a:buSzPts val="1000"/>
              <a:buFontTx/>
              <a:buNone/>
              <a:tabLst>
                <a:tab pos="457200" algn="l"/>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Morriston Hospital - Hybrid Planning Application was submitted in July 25 for the development of the current site plus additional 55 acres (Outline Planning) and the provision of a new access route to J46 of the M4 (Full Planning). The development of alternative funding models, estates utilisation, disposals and decarbonisation from part of the 10-year programme.</a:t>
            </a:r>
            <a:r>
              <a:rPr lang="en-GB" sz="1200" dirty="0">
                <a:solidFill>
                  <a:prstClr val="black"/>
                </a:solidFill>
                <a:latin typeface="Aptos" panose="02110004020202020204"/>
                <a:ea typeface="+mn-lt"/>
                <a:cs typeface="+mn-lt"/>
              </a:rPr>
              <a:t> </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During 26-27 we will focus on developing our plans to provide modern estate to support our Community and Mental Health services in Swansea City Centre, looking at partnership models with Swansea Council and their development partners. </a:t>
            </a:r>
          </a:p>
        </p:txBody>
      </p:sp>
      <p:sp>
        <p:nvSpPr>
          <p:cNvPr id="4" name="Slide Number Placeholder 3">
            <a:extLst>
              <a:ext uri="{FF2B5EF4-FFF2-40B4-BE49-F238E27FC236}">
                <a16:creationId xmlns:a16="http://schemas.microsoft.com/office/drawing/2014/main" id="{074CA8A4-1CB0-0973-0B55-85B003578F09}"/>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64</a:t>
            </a:r>
          </a:p>
        </p:txBody>
      </p:sp>
    </p:spTree>
    <p:extLst>
      <p:ext uri="{BB962C8B-B14F-4D97-AF65-F5344CB8AC3E}">
        <p14:creationId xmlns:p14="http://schemas.microsoft.com/office/powerpoint/2010/main" val="1222447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9C962-BFA5-792D-0CDA-8C77996D2733}"/>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85C47E3-401E-5FF9-D8DB-00C40C3E5228}"/>
              </a:ext>
            </a:extLst>
          </p:cNvPr>
          <p:cNvPicPr>
            <a:picLocks noChangeAspect="1"/>
          </p:cNvPicPr>
          <p:nvPr/>
        </p:nvPicPr>
        <p:blipFill>
          <a:blip r:embed="rId3">
            <a:alphaModFix amt="20000"/>
            <a:lum bright="40000" contrast="-40000"/>
          </a:blip>
          <a:srcRect l="39228" t="58256" r="-2"/>
          <a:stretch/>
        </p:blipFill>
        <p:spPr>
          <a:xfrm rot="10800000">
            <a:off x="3817868" y="3444125"/>
            <a:ext cx="6088132" cy="3413875"/>
          </a:xfrm>
          <a:prstGeom prst="rect">
            <a:avLst/>
          </a:prstGeom>
        </p:spPr>
      </p:pic>
      <p:sp>
        <p:nvSpPr>
          <p:cNvPr id="56" name="Rectangle 55">
            <a:extLst>
              <a:ext uri="{FF2B5EF4-FFF2-40B4-BE49-F238E27FC236}">
                <a16:creationId xmlns:a16="http://schemas.microsoft.com/office/drawing/2014/main" id="{9476AF4A-55D0-DF61-B314-71C989BE4BAD}"/>
              </a:ext>
            </a:extLst>
          </p:cNvPr>
          <p:cNvSpPr/>
          <p:nvPr/>
        </p:nvSpPr>
        <p:spPr>
          <a:xfrm>
            <a:off x="0" y="1572186"/>
            <a:ext cx="9905999" cy="5301692"/>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193F2F66-EE61-C516-7C17-F0A28B1D2A05}"/>
              </a:ext>
            </a:extLst>
          </p:cNvPr>
          <p:cNvSpPr txBox="1"/>
          <p:nvPr/>
        </p:nvSpPr>
        <p:spPr>
          <a:xfrm>
            <a:off x="307975" y="441325"/>
            <a:ext cx="8511042"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OUR POPULATION- KEY FACTS</a:t>
            </a:r>
            <a:endParaRPr lang="en-GB" sz="1800" b="1" dirty="0">
              <a:solidFill>
                <a:srgbClr val="FF0000"/>
              </a:solidFill>
              <a:latin typeface="Aptos Black" panose="020F0502020204030204" pitchFamily="34" charset="0"/>
            </a:endParaRPr>
          </a:p>
        </p:txBody>
      </p:sp>
      <p:graphicFrame>
        <p:nvGraphicFramePr>
          <p:cNvPr id="3" name="Table 2">
            <a:extLst>
              <a:ext uri="{FF2B5EF4-FFF2-40B4-BE49-F238E27FC236}">
                <a16:creationId xmlns:a16="http://schemas.microsoft.com/office/drawing/2014/main" id="{2C8D56D8-5BA9-DCA4-47D7-9D621E609B93}"/>
              </a:ext>
            </a:extLst>
          </p:cNvPr>
          <p:cNvGraphicFramePr>
            <a:graphicFrameLocks noGrp="1"/>
          </p:cNvGraphicFramePr>
          <p:nvPr>
            <p:extLst>
              <p:ext uri="{D42A27DB-BD31-4B8C-83A1-F6EECF244321}">
                <p14:modId xmlns:p14="http://schemas.microsoft.com/office/powerpoint/2010/main" val="4256700252"/>
              </p:ext>
            </p:extLst>
          </p:nvPr>
        </p:nvGraphicFramePr>
        <p:xfrm>
          <a:off x="602367" y="725557"/>
          <a:ext cx="9159081" cy="1218982"/>
        </p:xfrm>
        <a:graphic>
          <a:graphicData uri="http://schemas.openxmlformats.org/drawingml/2006/table">
            <a:tbl>
              <a:tblPr/>
              <a:tblGrid>
                <a:gridCol w="9159081">
                  <a:extLst>
                    <a:ext uri="{9D8B030D-6E8A-4147-A177-3AD203B41FA5}">
                      <a16:colId xmlns:a16="http://schemas.microsoft.com/office/drawing/2014/main" val="2743272433"/>
                    </a:ext>
                  </a:extLst>
                </a:gridCol>
              </a:tblGrid>
              <a:tr h="1042184">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200" dirty="0">
                          <a:solidFill>
                            <a:schemeClr val="tx1"/>
                          </a:solidFill>
                        </a:rPr>
                        <a:t>In Swansea Bay, we serve some of the most deprived communities in Wales. We understand that deprivation  increases the costs of care due to higher emergency demand and longer lengths of stay and more complex, resource-intensive interventions. We also know that health inequalities are widening, with earlier onset and greater complexity of illness and we have an ageing population with increasing multimorbidity and long-term conditions. Our plan recognises this context </a:t>
                      </a:r>
                      <a:r>
                        <a:rPr lang="en-GB" sz="1200" kern="1200" dirty="0">
                          <a:solidFill>
                            <a:schemeClr val="tx1"/>
                          </a:solidFill>
                          <a:latin typeface="+mn-lt"/>
                          <a:ea typeface="+mn-ea"/>
                          <a:cs typeface="+mn-cs"/>
                        </a:rPr>
                        <a:t>and demonstrates our steps to address these factors: </a:t>
                      </a:r>
                    </a:p>
                    <a:p>
                      <a:pPr marL="0" indent="0">
                        <a:lnSpc>
                          <a:spcPct val="100000"/>
                        </a:lnSpc>
                        <a:spcBef>
                          <a:spcPts val="0"/>
                        </a:spcBef>
                        <a:buNone/>
                      </a:pPr>
                      <a:endParaRPr lang="en-GB" sz="1200" dirty="0">
                        <a:solidFill>
                          <a:schemeClr val="tx1"/>
                        </a:solidFill>
                      </a:endParaRPr>
                    </a:p>
                  </a:txBody>
                  <a:tcPr marL="54878" marR="54878" marT="27439" marB="27439">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9957346"/>
                  </a:ext>
                </a:extLst>
              </a:tr>
              <a:tr h="0">
                <a:tc>
                  <a:txBody>
                    <a:bodyPr/>
                    <a:lstStyle/>
                    <a:p>
                      <a:endParaRPr lang="en-GB" sz="800" dirty="0"/>
                    </a:p>
                  </a:txBody>
                  <a:tcPr marL="54878" marR="54878" marT="27439" marB="27439">
                    <a:lnL w="12700" cmpd="sng">
                      <a:noFill/>
                      <a:prstDash val="solid"/>
                    </a:lnL>
                    <a:lnR w="12700" cmpd="sng">
                      <a:noFill/>
                      <a:prstDash val="solid"/>
                    </a:lnR>
                    <a:lnT w="635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521566896"/>
                  </a:ext>
                </a:extLst>
              </a:tr>
            </a:tbl>
          </a:graphicData>
        </a:graphic>
      </p:graphicFrame>
      <p:sp>
        <p:nvSpPr>
          <p:cNvPr id="2" name="Double Bracket 1">
            <a:extLst>
              <a:ext uri="{FF2B5EF4-FFF2-40B4-BE49-F238E27FC236}">
                <a16:creationId xmlns:a16="http://schemas.microsoft.com/office/drawing/2014/main" id="{795148B6-42FF-8DFD-6CE3-EB936CA9A92D}"/>
              </a:ext>
            </a:extLst>
          </p:cNvPr>
          <p:cNvSpPr/>
          <p:nvPr/>
        </p:nvSpPr>
        <p:spPr>
          <a:xfrm>
            <a:off x="5024454" y="3484918"/>
            <a:ext cx="4422894" cy="2841891"/>
          </a:xfrm>
          <a:prstGeom prst="bracketPair">
            <a:avLst>
              <a:gd name="adj" fmla="val 5176"/>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Double Bracket 4">
            <a:extLst>
              <a:ext uri="{FF2B5EF4-FFF2-40B4-BE49-F238E27FC236}">
                <a16:creationId xmlns:a16="http://schemas.microsoft.com/office/drawing/2014/main" id="{99F649A6-21BB-AD21-8265-E3EF520F6BA6}"/>
              </a:ext>
            </a:extLst>
          </p:cNvPr>
          <p:cNvSpPr/>
          <p:nvPr/>
        </p:nvSpPr>
        <p:spPr>
          <a:xfrm>
            <a:off x="413758" y="1817427"/>
            <a:ext cx="1914171" cy="66194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47FFC1B2-0560-50F6-3D2F-8D1BF6B751CE}"/>
              </a:ext>
            </a:extLst>
          </p:cNvPr>
          <p:cNvSpPr txBox="1"/>
          <p:nvPr/>
        </p:nvSpPr>
        <p:spPr>
          <a:xfrm>
            <a:off x="482738" y="2171849"/>
            <a:ext cx="1061948" cy="246221"/>
          </a:xfrm>
          <a:prstGeom prst="rect">
            <a:avLst/>
          </a:prstGeom>
          <a:noFill/>
        </p:spPr>
        <p:txBody>
          <a:bodyPr wrap="square" rtlCol="0">
            <a:spAutoFit/>
          </a:bodyPr>
          <a:lstStyle/>
          <a:p>
            <a:pPr algn="ctr"/>
            <a:r>
              <a:rPr lang="en-GB" sz="1000" kern="1400" dirty="0">
                <a:solidFill>
                  <a:schemeClr val="bg1"/>
                </a:solidFill>
                <a:latin typeface="Univers Condensed Light" panose="020B0306020202040204" pitchFamily="34" charset="0"/>
                <a:ea typeface="Verdana" panose="020B0604030504040204" pitchFamily="34" charset="0"/>
              </a:rPr>
              <a:t>Approx. population</a:t>
            </a:r>
          </a:p>
        </p:txBody>
      </p:sp>
      <p:sp>
        <p:nvSpPr>
          <p:cNvPr id="8" name="TextBox 7">
            <a:extLst>
              <a:ext uri="{FF2B5EF4-FFF2-40B4-BE49-F238E27FC236}">
                <a16:creationId xmlns:a16="http://schemas.microsoft.com/office/drawing/2014/main" id="{02CAB9B8-E8C7-DCFA-855D-180A05881799}"/>
              </a:ext>
            </a:extLst>
          </p:cNvPr>
          <p:cNvSpPr txBox="1"/>
          <p:nvPr/>
        </p:nvSpPr>
        <p:spPr>
          <a:xfrm>
            <a:off x="512892" y="1850465"/>
            <a:ext cx="1148213" cy="461665"/>
          </a:xfrm>
          <a:prstGeom prst="rect">
            <a:avLst/>
          </a:prstGeom>
          <a:noFill/>
        </p:spPr>
        <p:txBody>
          <a:bodyPr wrap="square">
            <a:spAutoFit/>
          </a:bodyPr>
          <a:lstStyle/>
          <a:p>
            <a:r>
              <a:rPr lang="en-GB" sz="2400" b="1" kern="1400" dirty="0">
                <a:solidFill>
                  <a:schemeClr val="bg1"/>
                </a:solidFill>
                <a:latin typeface="Univers Condensed Light" panose="020B0306020202040204" pitchFamily="34" charset="0"/>
                <a:ea typeface="Verdana" panose="020B0604030504040204" pitchFamily="34" charset="0"/>
              </a:rPr>
              <a:t>395,000</a:t>
            </a:r>
            <a:endParaRPr lang="en-GB" sz="2400" b="1" dirty="0">
              <a:solidFill>
                <a:schemeClr val="bg1"/>
              </a:solidFill>
              <a:latin typeface="Univers Condensed Light" panose="020B0306020202040204" pitchFamily="34" charset="0"/>
            </a:endParaRPr>
          </a:p>
        </p:txBody>
      </p:sp>
      <p:sp>
        <p:nvSpPr>
          <p:cNvPr id="9" name="Double Bracket 8">
            <a:extLst>
              <a:ext uri="{FF2B5EF4-FFF2-40B4-BE49-F238E27FC236}">
                <a16:creationId xmlns:a16="http://schemas.microsoft.com/office/drawing/2014/main" id="{761418DA-1DF7-A117-F826-241E49036C5F}"/>
              </a:ext>
            </a:extLst>
          </p:cNvPr>
          <p:cNvSpPr/>
          <p:nvPr/>
        </p:nvSpPr>
        <p:spPr>
          <a:xfrm>
            <a:off x="408301" y="2546204"/>
            <a:ext cx="2542260" cy="2272198"/>
          </a:xfrm>
          <a:prstGeom prst="bracketPair">
            <a:avLst>
              <a:gd name="adj" fmla="val 5580"/>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DF370F87-DBC9-4FE7-44AD-FA9B4F413A91}"/>
              </a:ext>
            </a:extLst>
          </p:cNvPr>
          <p:cNvSpPr/>
          <p:nvPr/>
        </p:nvSpPr>
        <p:spPr>
          <a:xfrm>
            <a:off x="1051355" y="2805451"/>
            <a:ext cx="1836000" cy="180264"/>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GB" sz="1000" kern="1400" dirty="0">
                <a:solidFill>
                  <a:schemeClr val="tx1"/>
                </a:solidFill>
                <a:latin typeface="Univers Condensed Light" panose="020B0306020202040204" pitchFamily="34" charset="0"/>
                <a:ea typeface="Verdana" panose="020B0604030504040204" pitchFamily="34" charset="0"/>
              </a:rPr>
              <a:t>81.6 years</a:t>
            </a:r>
          </a:p>
        </p:txBody>
      </p:sp>
      <p:sp>
        <p:nvSpPr>
          <p:cNvPr id="11" name="Rectangle 10">
            <a:extLst>
              <a:ext uri="{FF2B5EF4-FFF2-40B4-BE49-F238E27FC236}">
                <a16:creationId xmlns:a16="http://schemas.microsoft.com/office/drawing/2014/main" id="{026896B7-3975-C8E3-BE97-1D02157300A3}"/>
              </a:ext>
            </a:extLst>
          </p:cNvPr>
          <p:cNvSpPr/>
          <p:nvPr/>
        </p:nvSpPr>
        <p:spPr>
          <a:xfrm>
            <a:off x="1051355" y="3051014"/>
            <a:ext cx="1582537" cy="178450"/>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GB" sz="1000" kern="1400" dirty="0">
                <a:solidFill>
                  <a:schemeClr val="tx1"/>
                </a:solidFill>
                <a:latin typeface="Univers Condensed Light" panose="020B0306020202040204" pitchFamily="34" charset="0"/>
                <a:ea typeface="Verdana" panose="020B0604030504040204" pitchFamily="34" charset="0"/>
              </a:rPr>
              <a:t>77 Years</a:t>
            </a:r>
          </a:p>
        </p:txBody>
      </p:sp>
      <p:sp>
        <p:nvSpPr>
          <p:cNvPr id="12" name="TextBox 11">
            <a:extLst>
              <a:ext uri="{FF2B5EF4-FFF2-40B4-BE49-F238E27FC236}">
                <a16:creationId xmlns:a16="http://schemas.microsoft.com/office/drawing/2014/main" id="{BD262BE2-599B-BAE0-5395-A5F0571B18C3}"/>
              </a:ext>
            </a:extLst>
          </p:cNvPr>
          <p:cNvSpPr txBox="1"/>
          <p:nvPr/>
        </p:nvSpPr>
        <p:spPr>
          <a:xfrm>
            <a:off x="408301" y="2524741"/>
            <a:ext cx="3650262" cy="276999"/>
          </a:xfrm>
          <a:prstGeom prst="rect">
            <a:avLst/>
          </a:prstGeom>
          <a:noFill/>
        </p:spPr>
        <p:txBody>
          <a:bodyPr wrap="square" rtlCol="0">
            <a:spAutoFit/>
          </a:bodyPr>
          <a:lstStyle/>
          <a:p>
            <a:r>
              <a:rPr lang="en-GB" sz="1200" b="1" dirty="0">
                <a:solidFill>
                  <a:schemeClr val="bg1"/>
                </a:solidFill>
                <a:latin typeface="Univers Condensed Light" panose="020B0306020202040204" pitchFamily="34" charset="0"/>
              </a:rPr>
              <a:t>Life Expectancy</a:t>
            </a:r>
          </a:p>
        </p:txBody>
      </p:sp>
      <p:sp>
        <p:nvSpPr>
          <p:cNvPr id="13" name="TextBox 12">
            <a:extLst>
              <a:ext uri="{FF2B5EF4-FFF2-40B4-BE49-F238E27FC236}">
                <a16:creationId xmlns:a16="http://schemas.microsoft.com/office/drawing/2014/main" id="{5DA481BF-0A30-F768-D717-7182FCCDDB38}"/>
              </a:ext>
            </a:extLst>
          </p:cNvPr>
          <p:cNvSpPr txBox="1"/>
          <p:nvPr/>
        </p:nvSpPr>
        <p:spPr>
          <a:xfrm>
            <a:off x="486365" y="2729488"/>
            <a:ext cx="644717" cy="276999"/>
          </a:xfrm>
          <a:prstGeom prst="rect">
            <a:avLst/>
          </a:prstGeom>
          <a:noFill/>
        </p:spPr>
        <p:txBody>
          <a:bodyPr wrap="square" rtlCol="0">
            <a:spAutoFit/>
          </a:bodyPr>
          <a:lstStyle/>
          <a:p>
            <a:pPr algn="ctr"/>
            <a:r>
              <a:rPr lang="en-GB" sz="1200" dirty="0">
                <a:solidFill>
                  <a:schemeClr val="bg1"/>
                </a:solidFill>
                <a:latin typeface="Univers Condensed Light" panose="020B0306020202040204" pitchFamily="34" charset="0"/>
              </a:rPr>
              <a:t>Female</a:t>
            </a:r>
          </a:p>
        </p:txBody>
      </p:sp>
      <p:sp>
        <p:nvSpPr>
          <p:cNvPr id="14" name="TextBox 13">
            <a:extLst>
              <a:ext uri="{FF2B5EF4-FFF2-40B4-BE49-F238E27FC236}">
                <a16:creationId xmlns:a16="http://schemas.microsoft.com/office/drawing/2014/main" id="{378BA318-93CC-6CD2-CC6B-3AF20A7E9342}"/>
              </a:ext>
            </a:extLst>
          </p:cNvPr>
          <p:cNvSpPr txBox="1"/>
          <p:nvPr/>
        </p:nvSpPr>
        <p:spPr>
          <a:xfrm>
            <a:off x="486365" y="2984918"/>
            <a:ext cx="644717" cy="276999"/>
          </a:xfrm>
          <a:prstGeom prst="rect">
            <a:avLst/>
          </a:prstGeom>
          <a:noFill/>
        </p:spPr>
        <p:txBody>
          <a:bodyPr wrap="square" rtlCol="0">
            <a:spAutoFit/>
          </a:bodyPr>
          <a:lstStyle/>
          <a:p>
            <a:pPr algn="ctr"/>
            <a:r>
              <a:rPr lang="en-GB" sz="1200" dirty="0">
                <a:solidFill>
                  <a:schemeClr val="bg1"/>
                </a:solidFill>
                <a:latin typeface="Univers Condensed Light" panose="020B0306020202040204" pitchFamily="34" charset="0"/>
              </a:rPr>
              <a:t>Male</a:t>
            </a:r>
          </a:p>
        </p:txBody>
      </p:sp>
      <p:sp>
        <p:nvSpPr>
          <p:cNvPr id="15" name="Rectangle 14">
            <a:extLst>
              <a:ext uri="{FF2B5EF4-FFF2-40B4-BE49-F238E27FC236}">
                <a16:creationId xmlns:a16="http://schemas.microsoft.com/office/drawing/2014/main" id="{555A4BE3-5091-F86D-FDD4-128E5B0114EC}"/>
              </a:ext>
            </a:extLst>
          </p:cNvPr>
          <p:cNvSpPr/>
          <p:nvPr/>
        </p:nvSpPr>
        <p:spPr>
          <a:xfrm>
            <a:off x="540947" y="4289404"/>
            <a:ext cx="540000" cy="309677"/>
          </a:xfrm>
          <a:prstGeom prst="rect">
            <a:avLst/>
          </a:prstGeom>
          <a:pattFill prst="dkVert">
            <a:fgClr>
              <a:srgbClr val="F2CFEE"/>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000"/>
              </a:lnSpc>
            </a:pPr>
            <a:r>
              <a:rPr lang="en-GB" sz="1000" kern="1400" dirty="0">
                <a:solidFill>
                  <a:schemeClr val="tx1"/>
                </a:solidFill>
                <a:latin typeface="Univers Condensed Light" panose="020B0306020202040204" pitchFamily="34" charset="0"/>
                <a:ea typeface="Verdana" panose="020B0604030504040204" pitchFamily="34" charset="0"/>
              </a:rPr>
              <a:t>7.4</a:t>
            </a:r>
          </a:p>
          <a:p>
            <a:pPr algn="ctr">
              <a:lnSpc>
                <a:spcPts val="1000"/>
              </a:lnSpc>
            </a:pPr>
            <a:r>
              <a:rPr lang="en-GB" sz="1000" kern="1400" dirty="0">
                <a:solidFill>
                  <a:schemeClr val="tx1"/>
                </a:solidFill>
                <a:latin typeface="Univers Condensed Light" panose="020B0306020202040204" pitchFamily="34" charset="0"/>
                <a:ea typeface="Verdana" panose="020B0604030504040204" pitchFamily="34" charset="0"/>
              </a:rPr>
              <a:t>years</a:t>
            </a:r>
          </a:p>
        </p:txBody>
      </p:sp>
      <p:sp>
        <p:nvSpPr>
          <p:cNvPr id="16" name="TextBox 15">
            <a:extLst>
              <a:ext uri="{FF2B5EF4-FFF2-40B4-BE49-F238E27FC236}">
                <a16:creationId xmlns:a16="http://schemas.microsoft.com/office/drawing/2014/main" id="{A652EF88-3C94-C224-B755-0FA9C9EA9CA4}"/>
              </a:ext>
            </a:extLst>
          </p:cNvPr>
          <p:cNvSpPr txBox="1"/>
          <p:nvPr/>
        </p:nvSpPr>
        <p:spPr>
          <a:xfrm>
            <a:off x="819862" y="4541404"/>
            <a:ext cx="644717" cy="276999"/>
          </a:xfrm>
          <a:prstGeom prst="rect">
            <a:avLst/>
          </a:prstGeom>
          <a:noFill/>
        </p:spPr>
        <p:txBody>
          <a:bodyPr wrap="square" rtlCol="0">
            <a:spAutoFit/>
          </a:bodyPr>
          <a:lstStyle/>
          <a:p>
            <a:pPr algn="ctr"/>
            <a:r>
              <a:rPr lang="en-GB" sz="1200" dirty="0">
                <a:solidFill>
                  <a:schemeClr val="bg1"/>
                </a:solidFill>
                <a:latin typeface="Univers Condensed Light" panose="020B0306020202040204" pitchFamily="34" charset="0"/>
              </a:rPr>
              <a:t>Female</a:t>
            </a:r>
          </a:p>
        </p:txBody>
      </p:sp>
      <p:sp>
        <p:nvSpPr>
          <p:cNvPr id="17" name="TextBox 16">
            <a:extLst>
              <a:ext uri="{FF2B5EF4-FFF2-40B4-BE49-F238E27FC236}">
                <a16:creationId xmlns:a16="http://schemas.microsoft.com/office/drawing/2014/main" id="{6C56AE42-6611-6108-6AE1-EDAAF250EE82}"/>
              </a:ext>
            </a:extLst>
          </p:cNvPr>
          <p:cNvSpPr txBox="1"/>
          <p:nvPr/>
        </p:nvSpPr>
        <p:spPr>
          <a:xfrm>
            <a:off x="1989175" y="4581468"/>
            <a:ext cx="644717" cy="276999"/>
          </a:xfrm>
          <a:prstGeom prst="rect">
            <a:avLst/>
          </a:prstGeom>
          <a:noFill/>
        </p:spPr>
        <p:txBody>
          <a:bodyPr wrap="square" rtlCol="0">
            <a:spAutoFit/>
          </a:bodyPr>
          <a:lstStyle/>
          <a:p>
            <a:pPr algn="ctr"/>
            <a:r>
              <a:rPr lang="en-GB" sz="1200" dirty="0">
                <a:solidFill>
                  <a:schemeClr val="bg1"/>
                </a:solidFill>
                <a:latin typeface="Univers Condensed Light" panose="020B0306020202040204" pitchFamily="34" charset="0"/>
              </a:rPr>
              <a:t>Male</a:t>
            </a:r>
          </a:p>
        </p:txBody>
      </p:sp>
      <p:sp>
        <p:nvSpPr>
          <p:cNvPr id="18" name="TextBox 17">
            <a:extLst>
              <a:ext uri="{FF2B5EF4-FFF2-40B4-BE49-F238E27FC236}">
                <a16:creationId xmlns:a16="http://schemas.microsoft.com/office/drawing/2014/main" id="{EE7E41D2-86DC-7A4C-42C8-DFCF50646731}"/>
              </a:ext>
            </a:extLst>
          </p:cNvPr>
          <p:cNvSpPr txBox="1"/>
          <p:nvPr/>
        </p:nvSpPr>
        <p:spPr>
          <a:xfrm>
            <a:off x="415827" y="3297884"/>
            <a:ext cx="2411431" cy="374461"/>
          </a:xfrm>
          <a:prstGeom prst="rect">
            <a:avLst/>
          </a:prstGeom>
          <a:noFill/>
        </p:spPr>
        <p:txBody>
          <a:bodyPr wrap="square" rtlCol="0">
            <a:spAutoFit/>
          </a:bodyPr>
          <a:lstStyle/>
          <a:p>
            <a:pPr>
              <a:lnSpc>
                <a:spcPts val="1100"/>
              </a:lnSpc>
            </a:pPr>
            <a:r>
              <a:rPr lang="en-GB" sz="1200" b="1" dirty="0">
                <a:solidFill>
                  <a:schemeClr val="bg1"/>
                </a:solidFill>
                <a:latin typeface="Univers Condensed Light" panose="020B0306020202040204" pitchFamily="34" charset="0"/>
              </a:rPr>
              <a:t>Gap in Life Expectancy</a:t>
            </a:r>
          </a:p>
          <a:p>
            <a:pPr>
              <a:lnSpc>
                <a:spcPts val="1100"/>
              </a:lnSpc>
            </a:pPr>
            <a:r>
              <a:rPr lang="en-GB" sz="1000" kern="1400" dirty="0">
                <a:solidFill>
                  <a:schemeClr val="bg1"/>
                </a:solidFill>
                <a:latin typeface="Univers Condensed Light" panose="020B0306020202040204" pitchFamily="34" charset="0"/>
                <a:ea typeface="Verdana" panose="020B0604030504040204" pitchFamily="34" charset="0"/>
              </a:rPr>
              <a:t>Most deprived      vs least deprived</a:t>
            </a:r>
          </a:p>
        </p:txBody>
      </p:sp>
      <p:sp>
        <p:nvSpPr>
          <p:cNvPr id="19" name="Rectangle 18">
            <a:extLst>
              <a:ext uri="{FF2B5EF4-FFF2-40B4-BE49-F238E27FC236}">
                <a16:creationId xmlns:a16="http://schemas.microsoft.com/office/drawing/2014/main" id="{2C5A2A28-5AD4-420A-F9EF-475683861CD0}"/>
              </a:ext>
            </a:extLst>
          </p:cNvPr>
          <p:cNvSpPr/>
          <p:nvPr/>
        </p:nvSpPr>
        <p:spPr>
          <a:xfrm>
            <a:off x="1719175" y="4166319"/>
            <a:ext cx="540000" cy="429666"/>
          </a:xfrm>
          <a:prstGeom prst="rect">
            <a:avLst/>
          </a:prstGeom>
          <a:pattFill prst="dkVert">
            <a:fgClr>
              <a:schemeClr val="accent4">
                <a:lumMod val="40000"/>
                <a:lumOff val="6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000"/>
              </a:lnSpc>
            </a:pPr>
            <a:r>
              <a:rPr lang="en-GB" sz="1000" kern="1400" dirty="0">
                <a:solidFill>
                  <a:schemeClr val="tx1"/>
                </a:solidFill>
                <a:latin typeface="Univers Condensed Light" panose="020B0306020202040204" pitchFamily="34" charset="0"/>
                <a:ea typeface="Verdana" panose="020B0604030504040204" pitchFamily="34" charset="0"/>
              </a:rPr>
              <a:t>10</a:t>
            </a:r>
          </a:p>
          <a:p>
            <a:pPr algn="ctr">
              <a:lnSpc>
                <a:spcPts val="1000"/>
              </a:lnSpc>
            </a:pPr>
            <a:r>
              <a:rPr lang="en-GB" sz="1000" kern="1400" dirty="0">
                <a:solidFill>
                  <a:schemeClr val="tx1"/>
                </a:solidFill>
                <a:latin typeface="Univers Condensed Light" panose="020B0306020202040204" pitchFamily="34" charset="0"/>
                <a:ea typeface="Verdana" panose="020B0604030504040204" pitchFamily="34" charset="0"/>
              </a:rPr>
              <a:t>years</a:t>
            </a:r>
          </a:p>
        </p:txBody>
      </p:sp>
      <p:sp>
        <p:nvSpPr>
          <p:cNvPr id="20" name="Rectangle 19">
            <a:extLst>
              <a:ext uri="{FF2B5EF4-FFF2-40B4-BE49-F238E27FC236}">
                <a16:creationId xmlns:a16="http://schemas.microsoft.com/office/drawing/2014/main" id="{E20472FA-641F-D85A-1E2A-D4DE155F081B}"/>
              </a:ext>
            </a:extLst>
          </p:cNvPr>
          <p:cNvSpPr/>
          <p:nvPr/>
        </p:nvSpPr>
        <p:spPr>
          <a:xfrm>
            <a:off x="1115583" y="3685491"/>
            <a:ext cx="540000" cy="913590"/>
          </a:xfrm>
          <a:prstGeom prst="rect">
            <a:avLst/>
          </a:prstGeom>
          <a:pattFill prst="lgCheck">
            <a:fgClr>
              <a:srgbClr val="F2CFEE"/>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kern="1400" dirty="0">
                <a:solidFill>
                  <a:schemeClr val="tx1"/>
                </a:solidFill>
                <a:latin typeface="Univers Condensed Light" panose="020B0306020202040204" pitchFamily="34" charset="0"/>
                <a:ea typeface="Verdana" panose="020B0604030504040204" pitchFamily="34" charset="0"/>
              </a:rPr>
              <a:t>20.2</a:t>
            </a:r>
          </a:p>
          <a:p>
            <a:pPr algn="ctr"/>
            <a:r>
              <a:rPr lang="en-GB" sz="1000" kern="1400" dirty="0">
                <a:solidFill>
                  <a:schemeClr val="tx1"/>
                </a:solidFill>
                <a:latin typeface="Univers Condensed Light" panose="020B0306020202040204" pitchFamily="34" charset="0"/>
                <a:ea typeface="Verdana" panose="020B0604030504040204" pitchFamily="34" charset="0"/>
              </a:rPr>
              <a:t>Healthy years</a:t>
            </a:r>
          </a:p>
        </p:txBody>
      </p:sp>
      <p:sp>
        <p:nvSpPr>
          <p:cNvPr id="21" name="Rectangle 20">
            <a:extLst>
              <a:ext uri="{FF2B5EF4-FFF2-40B4-BE49-F238E27FC236}">
                <a16:creationId xmlns:a16="http://schemas.microsoft.com/office/drawing/2014/main" id="{4CF940AE-EBAE-F7A6-02D5-F6782EE5F966}"/>
              </a:ext>
            </a:extLst>
          </p:cNvPr>
          <p:cNvSpPr/>
          <p:nvPr/>
        </p:nvSpPr>
        <p:spPr>
          <a:xfrm>
            <a:off x="2288014" y="3814110"/>
            <a:ext cx="540000" cy="781876"/>
          </a:xfrm>
          <a:prstGeom prst="rect">
            <a:avLst/>
          </a:prstGeom>
          <a:pattFill prst="lgCheck">
            <a:fgClr>
              <a:schemeClr val="accent4">
                <a:lumMod val="40000"/>
                <a:lumOff val="6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kern="1400" dirty="0">
                <a:solidFill>
                  <a:schemeClr val="tx1"/>
                </a:solidFill>
                <a:latin typeface="Univers Condensed Light" panose="020B0306020202040204" pitchFamily="34" charset="0"/>
                <a:ea typeface="Verdana" panose="020B0604030504040204" pitchFamily="34" charset="0"/>
              </a:rPr>
              <a:t>16.4 Healthy</a:t>
            </a:r>
          </a:p>
          <a:p>
            <a:pPr algn="ctr"/>
            <a:r>
              <a:rPr lang="en-GB" sz="1000" kern="1400" dirty="0">
                <a:solidFill>
                  <a:schemeClr val="tx1"/>
                </a:solidFill>
                <a:latin typeface="Univers Condensed Light" panose="020B0306020202040204" pitchFamily="34" charset="0"/>
                <a:ea typeface="Verdana" panose="020B0604030504040204" pitchFamily="34" charset="0"/>
              </a:rPr>
              <a:t>years</a:t>
            </a:r>
          </a:p>
        </p:txBody>
      </p:sp>
      <p:sp>
        <p:nvSpPr>
          <p:cNvPr id="22" name="Double Bracket 21">
            <a:extLst>
              <a:ext uri="{FF2B5EF4-FFF2-40B4-BE49-F238E27FC236}">
                <a16:creationId xmlns:a16="http://schemas.microsoft.com/office/drawing/2014/main" id="{D7774EAB-895F-13ED-5085-D600008A7AE9}"/>
              </a:ext>
            </a:extLst>
          </p:cNvPr>
          <p:cNvSpPr/>
          <p:nvPr/>
        </p:nvSpPr>
        <p:spPr>
          <a:xfrm>
            <a:off x="2402836" y="1817427"/>
            <a:ext cx="2968039" cy="66194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27E13ABC-24AB-C603-ED58-295E8496B263}"/>
              </a:ext>
            </a:extLst>
          </p:cNvPr>
          <p:cNvSpPr txBox="1"/>
          <p:nvPr/>
        </p:nvSpPr>
        <p:spPr>
          <a:xfrm>
            <a:off x="2421569" y="1794346"/>
            <a:ext cx="1023380" cy="584775"/>
          </a:xfrm>
          <a:prstGeom prst="rect">
            <a:avLst/>
          </a:prstGeom>
          <a:noFill/>
        </p:spPr>
        <p:txBody>
          <a:bodyPr wrap="square" rtlCol="0">
            <a:spAutoFit/>
          </a:bodyPr>
          <a:lstStyle/>
          <a:p>
            <a:pPr algn="just"/>
            <a:r>
              <a:rPr lang="en-GB" sz="3200" b="1" dirty="0">
                <a:solidFill>
                  <a:schemeClr val="bg1"/>
                </a:solidFill>
                <a:latin typeface="Univers Condensed Light" panose="020B0306020202040204" pitchFamily="34" charset="0"/>
              </a:rPr>
              <a:t>23% </a:t>
            </a:r>
          </a:p>
        </p:txBody>
      </p:sp>
      <p:sp>
        <p:nvSpPr>
          <p:cNvPr id="24" name="TextBox 23">
            <a:extLst>
              <a:ext uri="{FF2B5EF4-FFF2-40B4-BE49-F238E27FC236}">
                <a16:creationId xmlns:a16="http://schemas.microsoft.com/office/drawing/2014/main" id="{9901DA12-3D12-AC4A-D65D-5A5FE3AC9324}"/>
              </a:ext>
            </a:extLst>
          </p:cNvPr>
          <p:cNvSpPr txBox="1"/>
          <p:nvPr/>
        </p:nvSpPr>
        <p:spPr>
          <a:xfrm>
            <a:off x="3179079" y="1880927"/>
            <a:ext cx="1648897" cy="461665"/>
          </a:xfrm>
          <a:prstGeom prst="rect">
            <a:avLst/>
          </a:prstGeom>
          <a:noFill/>
        </p:spPr>
        <p:txBody>
          <a:bodyPr wrap="square">
            <a:spAutoFit/>
          </a:bodyPr>
          <a:lstStyle/>
          <a:p>
            <a:r>
              <a:rPr lang="en-GB" sz="1200" kern="1400" dirty="0">
                <a:solidFill>
                  <a:schemeClr val="bg1"/>
                </a:solidFill>
                <a:latin typeface="Univers Condensed Light" panose="020B0306020202040204" pitchFamily="34" charset="0"/>
                <a:ea typeface="Verdana" panose="020B0604030504040204" pitchFamily="34" charset="0"/>
              </a:rPr>
              <a:t>of Children in Swansea Bay are living in poverty</a:t>
            </a:r>
          </a:p>
        </p:txBody>
      </p:sp>
      <p:sp>
        <p:nvSpPr>
          <p:cNvPr id="25" name="Double Bracket 24">
            <a:extLst>
              <a:ext uri="{FF2B5EF4-FFF2-40B4-BE49-F238E27FC236}">
                <a16:creationId xmlns:a16="http://schemas.microsoft.com/office/drawing/2014/main" id="{CFD9CB44-4C5C-E411-0961-8EFBCCE1A6AA}"/>
              </a:ext>
            </a:extLst>
          </p:cNvPr>
          <p:cNvSpPr/>
          <p:nvPr/>
        </p:nvSpPr>
        <p:spPr>
          <a:xfrm>
            <a:off x="3014153" y="2532970"/>
            <a:ext cx="1946152" cy="2285432"/>
          </a:xfrm>
          <a:prstGeom prst="bracketPair">
            <a:avLst>
              <a:gd name="adj" fmla="val 8516"/>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4DFFAB1E-A445-AA47-C15A-5E0AA58235BA}"/>
              </a:ext>
            </a:extLst>
          </p:cNvPr>
          <p:cNvSpPr txBox="1"/>
          <p:nvPr/>
        </p:nvSpPr>
        <p:spPr>
          <a:xfrm>
            <a:off x="3042344" y="2513770"/>
            <a:ext cx="1810383" cy="276999"/>
          </a:xfrm>
          <a:prstGeom prst="rect">
            <a:avLst/>
          </a:prstGeom>
          <a:noFill/>
        </p:spPr>
        <p:txBody>
          <a:bodyPr wrap="square" rtlCol="0">
            <a:spAutoFit/>
          </a:bodyPr>
          <a:lstStyle/>
          <a:p>
            <a:r>
              <a:rPr lang="en-GB" sz="1200" b="1" dirty="0">
                <a:solidFill>
                  <a:schemeClr val="bg1"/>
                </a:solidFill>
                <a:latin typeface="Univers Condensed Light" panose="020B0306020202040204" pitchFamily="34" charset="0"/>
              </a:rPr>
              <a:t>Healthy Behaviours</a:t>
            </a:r>
          </a:p>
        </p:txBody>
      </p:sp>
      <p:sp>
        <p:nvSpPr>
          <p:cNvPr id="27" name="TextBox 26">
            <a:extLst>
              <a:ext uri="{FF2B5EF4-FFF2-40B4-BE49-F238E27FC236}">
                <a16:creationId xmlns:a16="http://schemas.microsoft.com/office/drawing/2014/main" id="{04D6AFAC-A700-A0CB-ECBA-8FC7205CE625}"/>
              </a:ext>
            </a:extLst>
          </p:cNvPr>
          <p:cNvSpPr txBox="1"/>
          <p:nvPr/>
        </p:nvSpPr>
        <p:spPr>
          <a:xfrm>
            <a:off x="3737034" y="2823927"/>
            <a:ext cx="1261789" cy="461665"/>
          </a:xfrm>
          <a:prstGeom prst="rect">
            <a:avLst/>
          </a:prstGeom>
          <a:noFill/>
        </p:spPr>
        <p:txBody>
          <a:bodyPr wrap="square">
            <a:spAutoFit/>
          </a:bodyPr>
          <a:lstStyle/>
          <a:p>
            <a:pPr algn="ctr"/>
            <a:r>
              <a:rPr lang="en-GB" sz="1200" kern="1400" dirty="0">
                <a:solidFill>
                  <a:schemeClr val="bg1"/>
                </a:solidFill>
                <a:latin typeface="Univers Condensed Light" panose="020B0306020202040204" pitchFamily="34" charset="0"/>
                <a:ea typeface="Verdana" panose="020B0604030504040204" pitchFamily="34" charset="0"/>
              </a:rPr>
              <a:t>14% Adults currently smoke</a:t>
            </a:r>
          </a:p>
        </p:txBody>
      </p:sp>
      <p:sp>
        <p:nvSpPr>
          <p:cNvPr id="28" name="TextBox 27">
            <a:extLst>
              <a:ext uri="{FF2B5EF4-FFF2-40B4-BE49-F238E27FC236}">
                <a16:creationId xmlns:a16="http://schemas.microsoft.com/office/drawing/2014/main" id="{458871F7-4AD7-A7B8-C0F1-7BD51B82B1D9}"/>
              </a:ext>
            </a:extLst>
          </p:cNvPr>
          <p:cNvSpPr txBox="1"/>
          <p:nvPr/>
        </p:nvSpPr>
        <p:spPr>
          <a:xfrm>
            <a:off x="3737034" y="3470143"/>
            <a:ext cx="1261789" cy="461665"/>
          </a:xfrm>
          <a:prstGeom prst="rect">
            <a:avLst/>
          </a:prstGeom>
          <a:noFill/>
        </p:spPr>
        <p:txBody>
          <a:bodyPr wrap="square">
            <a:spAutoFit/>
          </a:bodyPr>
          <a:lstStyle/>
          <a:p>
            <a:pPr algn="ctr"/>
            <a:r>
              <a:rPr lang="en-GB" sz="1200" kern="1400" dirty="0">
                <a:solidFill>
                  <a:schemeClr val="bg1"/>
                </a:solidFill>
                <a:latin typeface="Univers Condensed Light" panose="020B0306020202040204" pitchFamily="34" charset="0"/>
                <a:ea typeface="Verdana" panose="020B0604030504040204" pitchFamily="34" charset="0"/>
              </a:rPr>
              <a:t>16% Adults drink above guidelines</a:t>
            </a:r>
          </a:p>
        </p:txBody>
      </p:sp>
      <p:sp>
        <p:nvSpPr>
          <p:cNvPr id="29" name="TextBox 28">
            <a:extLst>
              <a:ext uri="{FF2B5EF4-FFF2-40B4-BE49-F238E27FC236}">
                <a16:creationId xmlns:a16="http://schemas.microsoft.com/office/drawing/2014/main" id="{0228DC5E-E6AB-C090-83AC-0F2B4DEF7991}"/>
              </a:ext>
            </a:extLst>
          </p:cNvPr>
          <p:cNvSpPr txBox="1"/>
          <p:nvPr/>
        </p:nvSpPr>
        <p:spPr>
          <a:xfrm>
            <a:off x="3737034" y="4116359"/>
            <a:ext cx="1261789" cy="646331"/>
          </a:xfrm>
          <a:prstGeom prst="rect">
            <a:avLst/>
          </a:prstGeom>
          <a:noFill/>
        </p:spPr>
        <p:txBody>
          <a:bodyPr wrap="square">
            <a:spAutoFit/>
          </a:bodyPr>
          <a:lstStyle/>
          <a:p>
            <a:pPr algn="ctr"/>
            <a:r>
              <a:rPr lang="en-GB" sz="1200" kern="1400" dirty="0">
                <a:solidFill>
                  <a:schemeClr val="bg1"/>
                </a:solidFill>
                <a:latin typeface="Univers Condensed Light" panose="020B0306020202040204" pitchFamily="34" charset="0"/>
                <a:ea typeface="Verdana" panose="020B0604030504040204" pitchFamily="34" charset="0"/>
              </a:rPr>
              <a:t>64% Working age adults not a healthy weight</a:t>
            </a:r>
          </a:p>
        </p:txBody>
      </p:sp>
      <p:sp>
        <p:nvSpPr>
          <p:cNvPr id="36" name="TextBox 35">
            <a:extLst>
              <a:ext uri="{FF2B5EF4-FFF2-40B4-BE49-F238E27FC236}">
                <a16:creationId xmlns:a16="http://schemas.microsoft.com/office/drawing/2014/main" id="{30903A3F-610F-6B65-C50F-6DB641CD8F19}"/>
              </a:ext>
            </a:extLst>
          </p:cNvPr>
          <p:cNvSpPr txBox="1"/>
          <p:nvPr/>
        </p:nvSpPr>
        <p:spPr>
          <a:xfrm>
            <a:off x="5062971" y="3534836"/>
            <a:ext cx="4384377" cy="830997"/>
          </a:xfrm>
          <a:prstGeom prst="rect">
            <a:avLst/>
          </a:prstGeom>
          <a:noFill/>
        </p:spPr>
        <p:txBody>
          <a:bodyPr wrap="square" lIns="91440" tIns="45720" rIns="91440" bIns="45720" anchor="t">
            <a:spAutoFit/>
          </a:bodyPr>
          <a:lstStyle/>
          <a:p>
            <a:r>
              <a:rPr lang="en-GB" sz="1200" b="1" dirty="0">
                <a:solidFill>
                  <a:schemeClr val="bg1"/>
                </a:solidFill>
                <a:latin typeface="Univers Condensed Light" panose="020B0306020202040204" pitchFamily="34" charset="0"/>
              </a:rPr>
              <a:t>Health inequalities </a:t>
            </a:r>
          </a:p>
          <a:p>
            <a:pPr algn="just"/>
            <a:r>
              <a:rPr lang="en-GB" sz="1200" kern="1400" dirty="0">
                <a:solidFill>
                  <a:schemeClr val="bg1"/>
                </a:solidFill>
                <a:latin typeface="Univers Condensed Light" panose="020B0306020202040204" pitchFamily="34" charset="0"/>
                <a:ea typeface="Verdana" panose="020B0604030504040204" pitchFamily="34" charset="0"/>
              </a:rPr>
              <a:t>There are persistent inequalities in Swansea Bay, linked to differing experiences of the wider determinants of health (such as education, housing and income) throughout life. </a:t>
            </a:r>
          </a:p>
        </p:txBody>
      </p:sp>
      <p:pic>
        <p:nvPicPr>
          <p:cNvPr id="37" name="Picture 36">
            <a:extLst>
              <a:ext uri="{FF2B5EF4-FFF2-40B4-BE49-F238E27FC236}">
                <a16:creationId xmlns:a16="http://schemas.microsoft.com/office/drawing/2014/main" id="{6D5BB54F-E00E-6CE1-8304-4C85B4EA533D}"/>
              </a:ext>
            </a:extLst>
          </p:cNvPr>
          <p:cNvPicPr>
            <a:picLocks noChangeAspect="1"/>
          </p:cNvPicPr>
          <p:nvPr/>
        </p:nvPicPr>
        <p:blipFill>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brightnessContrast bright="20000"/>
                    </a14:imgEffect>
                  </a14:imgLayer>
                </a14:imgProps>
              </a:ext>
            </a:extLst>
          </a:blip>
          <a:stretch>
            <a:fillRect/>
          </a:stretch>
        </p:blipFill>
        <p:spPr>
          <a:xfrm>
            <a:off x="5534461" y="4302079"/>
            <a:ext cx="3318949" cy="2033515"/>
          </a:xfrm>
          <a:prstGeom prst="rect">
            <a:avLst/>
          </a:prstGeom>
        </p:spPr>
      </p:pic>
      <p:sp>
        <p:nvSpPr>
          <p:cNvPr id="38" name="Double Bracket 37">
            <a:extLst>
              <a:ext uri="{FF2B5EF4-FFF2-40B4-BE49-F238E27FC236}">
                <a16:creationId xmlns:a16="http://schemas.microsoft.com/office/drawing/2014/main" id="{C26ACC5E-B88F-3708-8BAE-00B15633FE33}"/>
              </a:ext>
            </a:extLst>
          </p:cNvPr>
          <p:cNvSpPr/>
          <p:nvPr/>
        </p:nvSpPr>
        <p:spPr>
          <a:xfrm>
            <a:off x="5445781" y="1822409"/>
            <a:ext cx="4003636" cy="66194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D7C70332-1FA7-E6FC-8B66-6D9C12552A9B}"/>
              </a:ext>
            </a:extLst>
          </p:cNvPr>
          <p:cNvSpPr txBox="1"/>
          <p:nvPr/>
        </p:nvSpPr>
        <p:spPr>
          <a:xfrm>
            <a:off x="6171033" y="1917787"/>
            <a:ext cx="2810435" cy="461665"/>
          </a:xfrm>
          <a:prstGeom prst="rect">
            <a:avLst/>
          </a:prstGeom>
          <a:noFill/>
        </p:spPr>
        <p:txBody>
          <a:bodyPr wrap="square">
            <a:spAutoFit/>
          </a:bodyPr>
          <a:lstStyle/>
          <a:p>
            <a:pPr algn="ctr">
              <a:spcAft>
                <a:spcPts val="600"/>
              </a:spcAft>
            </a:pPr>
            <a:r>
              <a:rPr lang="en-GB" sz="1200" kern="1400" dirty="0">
                <a:solidFill>
                  <a:schemeClr val="bg1"/>
                </a:solidFill>
                <a:latin typeface="Univers Condensed Light" panose="020B0306020202040204" pitchFamily="34" charset="0"/>
                <a:ea typeface="Verdana" panose="020B0604030504040204" pitchFamily="34" charset="0"/>
              </a:rPr>
              <a:t>children aged 4 years old in Swansea Bay are not fully up to date with their vaccinations.</a:t>
            </a:r>
          </a:p>
        </p:txBody>
      </p:sp>
      <p:sp>
        <p:nvSpPr>
          <p:cNvPr id="40" name="TextBox 39">
            <a:extLst>
              <a:ext uri="{FF2B5EF4-FFF2-40B4-BE49-F238E27FC236}">
                <a16:creationId xmlns:a16="http://schemas.microsoft.com/office/drawing/2014/main" id="{F2A6B328-12D5-7D2B-F6E2-BFA1C59803B9}"/>
              </a:ext>
            </a:extLst>
          </p:cNvPr>
          <p:cNvSpPr txBox="1"/>
          <p:nvPr/>
        </p:nvSpPr>
        <p:spPr>
          <a:xfrm>
            <a:off x="5394070" y="1905816"/>
            <a:ext cx="993720" cy="52322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chemeClr val="bg1"/>
                </a:solidFill>
                <a:effectLst/>
                <a:uLnTx/>
                <a:uFillTx/>
                <a:latin typeface="Univers Condensed Light" panose="020B0306020202040204" pitchFamily="34" charset="0"/>
                <a:ea typeface="+mn-ea"/>
                <a:cs typeface="+mn-cs"/>
              </a:rPr>
              <a:t>1 in 6</a:t>
            </a:r>
          </a:p>
        </p:txBody>
      </p:sp>
      <p:sp>
        <p:nvSpPr>
          <p:cNvPr id="42" name="Double Bracket 41">
            <a:extLst>
              <a:ext uri="{FF2B5EF4-FFF2-40B4-BE49-F238E27FC236}">
                <a16:creationId xmlns:a16="http://schemas.microsoft.com/office/drawing/2014/main" id="{AE61CB06-CA33-8AC9-AABA-41BE7055FF62}"/>
              </a:ext>
            </a:extLst>
          </p:cNvPr>
          <p:cNvSpPr/>
          <p:nvPr/>
        </p:nvSpPr>
        <p:spPr>
          <a:xfrm>
            <a:off x="5023898" y="2512183"/>
            <a:ext cx="1764000" cy="936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Double Bracket 42">
            <a:extLst>
              <a:ext uri="{FF2B5EF4-FFF2-40B4-BE49-F238E27FC236}">
                <a16:creationId xmlns:a16="http://schemas.microsoft.com/office/drawing/2014/main" id="{4456F51F-7C4D-CC28-C609-9BC13B34737D}"/>
              </a:ext>
            </a:extLst>
          </p:cNvPr>
          <p:cNvSpPr/>
          <p:nvPr/>
        </p:nvSpPr>
        <p:spPr>
          <a:xfrm>
            <a:off x="6832499" y="2512183"/>
            <a:ext cx="2614849" cy="936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a:extLst>
              <a:ext uri="{FF2B5EF4-FFF2-40B4-BE49-F238E27FC236}">
                <a16:creationId xmlns:a16="http://schemas.microsoft.com/office/drawing/2014/main" id="{28F5D40C-4A36-F084-D424-9E94AB8BE306}"/>
              </a:ext>
            </a:extLst>
          </p:cNvPr>
          <p:cNvSpPr txBox="1"/>
          <p:nvPr/>
        </p:nvSpPr>
        <p:spPr>
          <a:xfrm>
            <a:off x="7425553" y="2477086"/>
            <a:ext cx="2029322" cy="1015663"/>
          </a:xfrm>
          <a:prstGeom prst="rect">
            <a:avLst/>
          </a:prstGeom>
          <a:noFill/>
        </p:spPr>
        <p:txBody>
          <a:bodyPr wrap="square">
            <a:spAutoFit/>
          </a:bodyPr>
          <a:lstStyle/>
          <a:p>
            <a:pPr marR="0" lvl="0" algn="ctr" defTabSz="457200" rtl="0" eaLnBrk="1" fontAlgn="auto" latinLnBrk="0" hangingPunct="1">
              <a:lnSpc>
                <a:spcPct val="100000"/>
              </a:lnSpc>
              <a:spcBef>
                <a:spcPts val="0"/>
              </a:spcBef>
              <a:spcAft>
                <a:spcPts val="600"/>
              </a:spcAft>
              <a:buClrTx/>
              <a:buSzTx/>
              <a:tabLst/>
              <a:defRPr/>
            </a:pPr>
            <a:r>
              <a:rPr lang="en-GB" sz="1200" kern="1400" dirty="0">
                <a:solidFill>
                  <a:schemeClr val="bg1"/>
                </a:solidFill>
                <a:latin typeface="Univers Condensed Light" panose="020B0306020202040204" pitchFamily="34" charset="0"/>
                <a:ea typeface="Verdana" panose="020B0604030504040204" pitchFamily="34" charset="0"/>
              </a:rPr>
              <a:t>9% of the population in Swansea and 4% of the population in NPT were born outside the UK. 5% and 1% of our population’s main language is not English.</a:t>
            </a:r>
          </a:p>
        </p:txBody>
      </p:sp>
      <p:sp>
        <p:nvSpPr>
          <p:cNvPr id="46" name="Double Bracket 45">
            <a:extLst>
              <a:ext uri="{FF2B5EF4-FFF2-40B4-BE49-F238E27FC236}">
                <a16:creationId xmlns:a16="http://schemas.microsoft.com/office/drawing/2014/main" id="{D1B2AC24-FA97-7264-4674-DB2656B75477}"/>
              </a:ext>
            </a:extLst>
          </p:cNvPr>
          <p:cNvSpPr/>
          <p:nvPr/>
        </p:nvSpPr>
        <p:spPr>
          <a:xfrm>
            <a:off x="397551" y="4881548"/>
            <a:ext cx="4534037" cy="525129"/>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Double Bracket 46">
            <a:extLst>
              <a:ext uri="{FF2B5EF4-FFF2-40B4-BE49-F238E27FC236}">
                <a16:creationId xmlns:a16="http://schemas.microsoft.com/office/drawing/2014/main" id="{32991338-59CC-2DE5-2F7C-FCA4734E78CC}"/>
              </a:ext>
            </a:extLst>
          </p:cNvPr>
          <p:cNvSpPr/>
          <p:nvPr/>
        </p:nvSpPr>
        <p:spPr>
          <a:xfrm>
            <a:off x="399685" y="5510012"/>
            <a:ext cx="4530543" cy="866246"/>
          </a:xfrm>
          <a:prstGeom prst="bracketPair">
            <a:avLst>
              <a:gd name="adj" fmla="val 11281"/>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a:extLst>
              <a:ext uri="{FF2B5EF4-FFF2-40B4-BE49-F238E27FC236}">
                <a16:creationId xmlns:a16="http://schemas.microsoft.com/office/drawing/2014/main" id="{09194A77-63E4-3128-579A-05B431F8B11D}"/>
              </a:ext>
            </a:extLst>
          </p:cNvPr>
          <p:cNvSpPr txBox="1"/>
          <p:nvPr/>
        </p:nvSpPr>
        <p:spPr>
          <a:xfrm>
            <a:off x="5058806" y="2532090"/>
            <a:ext cx="1412814" cy="830997"/>
          </a:xfrm>
          <a:prstGeom prst="rect">
            <a:avLst/>
          </a:prstGeom>
          <a:noFill/>
        </p:spPr>
        <p:txBody>
          <a:bodyPr wrap="square">
            <a:spAutoFit/>
          </a:bodyPr>
          <a:lstStyle/>
          <a:p>
            <a:r>
              <a:rPr lang="en-GB" sz="1200" kern="1400" dirty="0">
                <a:solidFill>
                  <a:schemeClr val="bg1"/>
                </a:solidFill>
                <a:latin typeface="Univers Condensed Light" panose="020B0306020202040204" pitchFamily="34" charset="0"/>
                <a:ea typeface="Verdana" panose="020B0604030504040204" pitchFamily="34" charset="0"/>
              </a:rPr>
              <a:t>6.4% of people in Swansea, and </a:t>
            </a:r>
          </a:p>
          <a:p>
            <a:r>
              <a:rPr lang="en-GB" sz="1200" kern="1400" dirty="0">
                <a:solidFill>
                  <a:schemeClr val="bg1"/>
                </a:solidFill>
                <a:latin typeface="Univers Condensed Light" panose="020B0306020202040204" pitchFamily="34" charset="0"/>
                <a:ea typeface="Verdana" panose="020B0604030504040204" pitchFamily="34" charset="0"/>
              </a:rPr>
              <a:t>4.3% of those in </a:t>
            </a:r>
          </a:p>
          <a:p>
            <a:r>
              <a:rPr lang="en-GB" sz="1200" kern="1400" dirty="0">
                <a:solidFill>
                  <a:schemeClr val="bg1"/>
                </a:solidFill>
                <a:latin typeface="Univers Condensed Light" panose="020B0306020202040204" pitchFamily="34" charset="0"/>
                <a:ea typeface="Verdana" panose="020B0604030504040204" pitchFamily="34" charset="0"/>
              </a:rPr>
              <a:t>NPT, are unemployed</a:t>
            </a:r>
            <a:endParaRPr lang="en-GB" sz="1800" dirty="0">
              <a:solidFill>
                <a:schemeClr val="bg1"/>
              </a:solidFill>
              <a:ea typeface="Verdana"/>
            </a:endParaRPr>
          </a:p>
        </p:txBody>
      </p:sp>
      <p:sp>
        <p:nvSpPr>
          <p:cNvPr id="49" name="TextBox 48">
            <a:extLst>
              <a:ext uri="{FF2B5EF4-FFF2-40B4-BE49-F238E27FC236}">
                <a16:creationId xmlns:a16="http://schemas.microsoft.com/office/drawing/2014/main" id="{F634E88C-B172-E4FD-BFD9-B5BF3FFD8926}"/>
              </a:ext>
            </a:extLst>
          </p:cNvPr>
          <p:cNvSpPr txBox="1"/>
          <p:nvPr/>
        </p:nvSpPr>
        <p:spPr>
          <a:xfrm>
            <a:off x="1394129" y="5495813"/>
            <a:ext cx="3545163" cy="830997"/>
          </a:xfrm>
          <a:prstGeom prst="rect">
            <a:avLst/>
          </a:prstGeom>
          <a:noFill/>
        </p:spPr>
        <p:txBody>
          <a:bodyPr wrap="square">
            <a:spAutoFit/>
          </a:bodyPr>
          <a:lstStyle/>
          <a:p>
            <a:pPr algn="ctr">
              <a:spcAft>
                <a:spcPts val="600"/>
              </a:spcAft>
            </a:pPr>
            <a:r>
              <a:rPr lang="en-GB" sz="1200" kern="1400" dirty="0">
                <a:solidFill>
                  <a:schemeClr val="bg1"/>
                </a:solidFill>
                <a:latin typeface="Univers Condensed Light" panose="020B0306020202040204" pitchFamily="34" charset="0"/>
                <a:ea typeface="Verdana" panose="020B0604030504040204" pitchFamily="34" charset="0"/>
              </a:rPr>
              <a:t>Over the last 20 years the proportion of the SBUHB population aged 65+ has increased from 18% to 21%, while the proportion of the population that is traditionally working age (aged 16-64) has decreased from 64% to 62%.</a:t>
            </a:r>
          </a:p>
        </p:txBody>
      </p:sp>
      <p:sp>
        <p:nvSpPr>
          <p:cNvPr id="52" name="TextBox 51">
            <a:extLst>
              <a:ext uri="{FF2B5EF4-FFF2-40B4-BE49-F238E27FC236}">
                <a16:creationId xmlns:a16="http://schemas.microsoft.com/office/drawing/2014/main" id="{413B4005-43C5-7E4E-C3FD-83FACC34D7AF}"/>
              </a:ext>
            </a:extLst>
          </p:cNvPr>
          <p:cNvSpPr txBox="1"/>
          <p:nvPr/>
        </p:nvSpPr>
        <p:spPr>
          <a:xfrm>
            <a:off x="425837" y="4917463"/>
            <a:ext cx="3394606" cy="461665"/>
          </a:xfrm>
          <a:prstGeom prst="rect">
            <a:avLst/>
          </a:prstGeom>
          <a:noFill/>
        </p:spPr>
        <p:txBody>
          <a:bodyPr wrap="square">
            <a:spAutoFit/>
          </a:bodyPr>
          <a:lstStyle/>
          <a:p>
            <a:pPr algn="ctr">
              <a:spcAft>
                <a:spcPts val="600"/>
              </a:spcAft>
            </a:pPr>
            <a:r>
              <a:rPr lang="en-GB" sz="1200" kern="1400" dirty="0">
                <a:solidFill>
                  <a:schemeClr val="bg1"/>
                </a:solidFill>
                <a:latin typeface="Univers Condensed Light" panose="020B0306020202040204" pitchFamily="34" charset="0"/>
                <a:ea typeface="Verdana" panose="020B0604030504040204" pitchFamily="34" charset="0"/>
              </a:rPr>
              <a:t>9% of the population in Swansea and 3% of the population in NPT are from a non-white ethnic group.</a:t>
            </a:r>
          </a:p>
        </p:txBody>
      </p:sp>
      <p:pic>
        <p:nvPicPr>
          <p:cNvPr id="54" name="Picture 53" descr="A group of people with heads and a scarf&#10;&#10;AI-generated content may be incorrect.">
            <a:extLst>
              <a:ext uri="{FF2B5EF4-FFF2-40B4-BE49-F238E27FC236}">
                <a16:creationId xmlns:a16="http://schemas.microsoft.com/office/drawing/2014/main" id="{35B974CA-8C5F-38D0-41C5-D2703BFC136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34265" y="4889515"/>
            <a:ext cx="535185" cy="535185"/>
          </a:xfrm>
          <a:prstGeom prst="rect">
            <a:avLst/>
          </a:prstGeom>
        </p:spPr>
      </p:pic>
      <p:pic>
        <p:nvPicPr>
          <p:cNvPr id="57" name="Picture 56">
            <a:extLst>
              <a:ext uri="{FF2B5EF4-FFF2-40B4-BE49-F238E27FC236}">
                <a16:creationId xmlns:a16="http://schemas.microsoft.com/office/drawing/2014/main" id="{4B144D5A-A639-4525-7B90-CCFF3F6DE50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76616" y="1872519"/>
            <a:ext cx="507710" cy="507710"/>
          </a:xfrm>
          <a:prstGeom prst="rect">
            <a:avLst/>
          </a:prstGeom>
        </p:spPr>
      </p:pic>
      <p:pic>
        <p:nvPicPr>
          <p:cNvPr id="59" name="Picture 58" descr="A person and person holding hands&#10;&#10;AI-generated content may be incorrect.">
            <a:extLst>
              <a:ext uri="{FF2B5EF4-FFF2-40B4-BE49-F238E27FC236}">
                <a16:creationId xmlns:a16="http://schemas.microsoft.com/office/drawing/2014/main" id="{33BAA218-CA13-5050-E0F2-51AEA5B3DCD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38893" y="1865168"/>
            <a:ext cx="493916" cy="493916"/>
          </a:xfrm>
          <a:prstGeom prst="rect">
            <a:avLst/>
          </a:prstGeom>
        </p:spPr>
      </p:pic>
      <p:pic>
        <p:nvPicPr>
          <p:cNvPr id="61" name="Picture 60" descr="A white syringe with a needle&#10;&#10;AI-generated content may be incorrect.">
            <a:extLst>
              <a:ext uri="{FF2B5EF4-FFF2-40B4-BE49-F238E27FC236}">
                <a16:creationId xmlns:a16="http://schemas.microsoft.com/office/drawing/2014/main" id="{6C76D63C-F15B-BC71-3B1D-B5BE8A323B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00470" y="1877000"/>
            <a:ext cx="530366" cy="530366"/>
          </a:xfrm>
          <a:prstGeom prst="rect">
            <a:avLst/>
          </a:prstGeom>
        </p:spPr>
      </p:pic>
      <p:pic>
        <p:nvPicPr>
          <p:cNvPr id="63" name="Picture 62" descr="A no smoking sign&#10;&#10;AI-generated content may be incorrect.">
            <a:extLst>
              <a:ext uri="{FF2B5EF4-FFF2-40B4-BE49-F238E27FC236}">
                <a16:creationId xmlns:a16="http://schemas.microsoft.com/office/drawing/2014/main" id="{E3E11659-E7EB-6D9D-6349-8452706B1D2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85910" y="2837508"/>
            <a:ext cx="467320" cy="467320"/>
          </a:xfrm>
          <a:prstGeom prst="rect">
            <a:avLst/>
          </a:prstGeom>
        </p:spPr>
      </p:pic>
      <p:pic>
        <p:nvPicPr>
          <p:cNvPr id="65" name="Picture 64" descr="A white wine glass on a black background&#10;&#10;AI-generated content may be incorrect.">
            <a:extLst>
              <a:ext uri="{FF2B5EF4-FFF2-40B4-BE49-F238E27FC236}">
                <a16:creationId xmlns:a16="http://schemas.microsoft.com/office/drawing/2014/main" id="{ADAE36B2-C1B9-2893-C7DF-53E73CBD4B5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85910" y="3428805"/>
            <a:ext cx="461666" cy="461666"/>
          </a:xfrm>
          <a:prstGeom prst="rect">
            <a:avLst/>
          </a:prstGeom>
        </p:spPr>
      </p:pic>
      <p:pic>
        <p:nvPicPr>
          <p:cNvPr id="67" name="Picture 66" descr="A black and white symbol&#10;&#10;AI-generated content may be incorrect.">
            <a:extLst>
              <a:ext uri="{FF2B5EF4-FFF2-40B4-BE49-F238E27FC236}">
                <a16:creationId xmlns:a16="http://schemas.microsoft.com/office/drawing/2014/main" id="{1B9FD1B7-453D-A2C1-37AD-779B67AE3C0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246209" y="4148889"/>
            <a:ext cx="563403" cy="563403"/>
          </a:xfrm>
          <a:prstGeom prst="rect">
            <a:avLst/>
          </a:prstGeom>
        </p:spPr>
      </p:pic>
      <p:pic>
        <p:nvPicPr>
          <p:cNvPr id="69" name="Picture 68" descr="A white circle with a black background&#10;&#10;AI-generated content may be incorrect.">
            <a:extLst>
              <a:ext uri="{FF2B5EF4-FFF2-40B4-BE49-F238E27FC236}">
                <a16:creationId xmlns:a16="http://schemas.microsoft.com/office/drawing/2014/main" id="{5F03DDA4-91C6-0098-C8A8-AE24066AB06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876474" y="2645994"/>
            <a:ext cx="634921" cy="634921"/>
          </a:xfrm>
          <a:prstGeom prst="rect">
            <a:avLst/>
          </a:prstGeom>
        </p:spPr>
      </p:pic>
      <p:pic>
        <p:nvPicPr>
          <p:cNvPr id="71" name="Picture 70" descr="A white briefcase with a square buckle&#10;&#10;AI-generated content may be incorrect.">
            <a:extLst>
              <a:ext uri="{FF2B5EF4-FFF2-40B4-BE49-F238E27FC236}">
                <a16:creationId xmlns:a16="http://schemas.microsoft.com/office/drawing/2014/main" id="{F212C6A8-27E4-F702-D5B9-12E0C1E3E18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207596" y="2599679"/>
            <a:ext cx="560140" cy="560140"/>
          </a:xfrm>
          <a:prstGeom prst="rect">
            <a:avLst/>
          </a:prstGeom>
        </p:spPr>
      </p:pic>
      <p:sp>
        <p:nvSpPr>
          <p:cNvPr id="30" name="Rectangle 29">
            <a:extLst>
              <a:ext uri="{FF2B5EF4-FFF2-40B4-BE49-F238E27FC236}">
                <a16:creationId xmlns:a16="http://schemas.microsoft.com/office/drawing/2014/main" id="{20EF7348-E1DE-BBB3-746A-FEFFC0F4E78C}"/>
              </a:ext>
            </a:extLst>
          </p:cNvPr>
          <p:cNvSpPr/>
          <p:nvPr/>
        </p:nvSpPr>
        <p:spPr>
          <a:xfrm>
            <a:off x="1192059" y="3492749"/>
            <a:ext cx="118486" cy="116307"/>
          </a:xfrm>
          <a:prstGeom prst="rect">
            <a:avLst/>
          </a:prstGeom>
          <a:pattFill prst="narVert">
            <a:fgClr>
              <a:srgbClr val="002060"/>
            </a:fgClr>
            <a:bgClr>
              <a:srgbClr val="0E9FAF"/>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A96C1B3A-512D-48E7-080E-5B9B1EDD6636}"/>
              </a:ext>
            </a:extLst>
          </p:cNvPr>
          <p:cNvSpPr/>
          <p:nvPr/>
        </p:nvSpPr>
        <p:spPr>
          <a:xfrm>
            <a:off x="2174189" y="3475318"/>
            <a:ext cx="118486" cy="116307"/>
          </a:xfrm>
          <a:prstGeom prst="rect">
            <a:avLst/>
          </a:prstGeom>
          <a:pattFill prst="lgCheck">
            <a:fgClr>
              <a:srgbClr val="002060"/>
            </a:fgClr>
            <a:bgClr>
              <a:srgbClr val="0E9FAF"/>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384318F0-8ABD-9A89-A2EC-9F2744B56F16}"/>
              </a:ext>
            </a:extLst>
          </p:cNvPr>
          <p:cNvSpPr txBox="1"/>
          <p:nvPr/>
        </p:nvSpPr>
        <p:spPr>
          <a:xfrm>
            <a:off x="7550361" y="6441051"/>
            <a:ext cx="2320306" cy="253916"/>
          </a:xfrm>
          <a:prstGeom prst="rect">
            <a:avLst/>
          </a:prstGeom>
          <a:noFill/>
          <a:ln>
            <a:noFill/>
          </a:ln>
        </p:spPr>
        <p:txBody>
          <a:bodyPr wrap="square" rtlCol="0">
            <a:spAutoFit/>
          </a:bodyPr>
          <a:lstStyle/>
          <a:p>
            <a:pPr algn="ctr"/>
            <a:r>
              <a:rPr lang="en-GB" sz="1050" i="1" kern="1400" dirty="0">
                <a:solidFill>
                  <a:schemeClr val="bg1"/>
                </a:solidFill>
                <a:ea typeface="Verdana" panose="020B0604030504040204" pitchFamily="34" charset="0"/>
              </a:rPr>
              <a:t>Data for 2024/25</a:t>
            </a:r>
            <a:endParaRPr lang="en-GB" sz="700" i="1" kern="1400" dirty="0">
              <a:solidFill>
                <a:schemeClr val="bg1"/>
              </a:solidFill>
              <a:ea typeface="Verdana" panose="020B0604030504040204" pitchFamily="34" charset="0"/>
            </a:endParaRPr>
          </a:p>
        </p:txBody>
      </p:sp>
      <p:pic>
        <p:nvPicPr>
          <p:cNvPr id="34" name="Picture 33">
            <a:extLst>
              <a:ext uri="{FF2B5EF4-FFF2-40B4-BE49-F238E27FC236}">
                <a16:creationId xmlns:a16="http://schemas.microsoft.com/office/drawing/2014/main" id="{CEDD58F8-03D1-2D8A-F98B-BCC1CE8490F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81400" y="5590836"/>
            <a:ext cx="634921" cy="634921"/>
          </a:xfrm>
          <a:prstGeom prst="rect">
            <a:avLst/>
          </a:prstGeom>
        </p:spPr>
      </p:pic>
      <p:sp>
        <p:nvSpPr>
          <p:cNvPr id="33" name="Slide Number Placeholder 4">
            <a:extLst>
              <a:ext uri="{FF2B5EF4-FFF2-40B4-BE49-F238E27FC236}">
                <a16:creationId xmlns:a16="http://schemas.microsoft.com/office/drawing/2014/main" id="{E4C85550-7609-C859-0191-34E9AE95EEBD}"/>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8</a:t>
            </a:r>
          </a:p>
        </p:txBody>
      </p:sp>
    </p:spTree>
    <p:extLst>
      <p:ext uri="{BB962C8B-B14F-4D97-AF65-F5344CB8AC3E}">
        <p14:creationId xmlns:p14="http://schemas.microsoft.com/office/powerpoint/2010/main" val="186701031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8817A2-BD7D-8D99-6338-CAB68CCBF176}"/>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3DC1D1A3-6582-9F5D-5695-F4AADE421F10}"/>
              </a:ext>
            </a:extLst>
          </p:cNvPr>
          <p:cNvPicPr>
            <a:picLocks noChangeAspect="1"/>
          </p:cNvPicPr>
          <p:nvPr/>
        </p:nvPicPr>
        <p:blipFill>
          <a:blip r:embed="rId2">
            <a:alphaModFix amt="20000"/>
            <a:lum bright="40000" contrast="-40000"/>
          </a:blip>
          <a:srcRect l="39228" t="58256" r="-2"/>
          <a:stretch/>
        </p:blipFill>
        <p:spPr>
          <a:xfrm rot="10800000">
            <a:off x="3139293" y="3062240"/>
            <a:ext cx="6769167" cy="3795760"/>
          </a:xfrm>
          <a:prstGeom prst="rect">
            <a:avLst/>
          </a:prstGeom>
        </p:spPr>
      </p:pic>
      <p:pic>
        <p:nvPicPr>
          <p:cNvPr id="4" name="Picture 3">
            <a:extLst>
              <a:ext uri="{FF2B5EF4-FFF2-40B4-BE49-F238E27FC236}">
                <a16:creationId xmlns:a16="http://schemas.microsoft.com/office/drawing/2014/main" id="{5689D6B9-9584-BA29-4EA0-12AF034E03C6}"/>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13" name="TextBox 12">
            <a:extLst>
              <a:ext uri="{FF2B5EF4-FFF2-40B4-BE49-F238E27FC236}">
                <a16:creationId xmlns:a16="http://schemas.microsoft.com/office/drawing/2014/main" id="{32FEC8D9-DB7A-3146-4D8D-479526E021C3}"/>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algn="just">
              <a:spcAft>
                <a:spcPts val="600"/>
              </a:spcAft>
              <a:defRPr/>
            </a:pPr>
            <a:r>
              <a:rPr lang="en-GB" b="1" dirty="0">
                <a:solidFill>
                  <a:srgbClr val="834AAD"/>
                </a:solidFill>
                <a:latin typeface="Aptos Black" panose="020F0502020204030204" pitchFamily="34" charset="0"/>
              </a:rPr>
              <a:t>ESTATES RISK AREAS</a:t>
            </a:r>
          </a:p>
        </p:txBody>
      </p:sp>
      <p:graphicFrame>
        <p:nvGraphicFramePr>
          <p:cNvPr id="15" name="Table 14">
            <a:extLst>
              <a:ext uri="{FF2B5EF4-FFF2-40B4-BE49-F238E27FC236}">
                <a16:creationId xmlns:a16="http://schemas.microsoft.com/office/drawing/2014/main" id="{1C1BA2CA-2164-4AE1-9FC0-9E32F81BD9A8}"/>
              </a:ext>
            </a:extLst>
          </p:cNvPr>
          <p:cNvGraphicFramePr>
            <a:graphicFrameLocks noGrp="1"/>
          </p:cNvGraphicFramePr>
          <p:nvPr/>
        </p:nvGraphicFramePr>
        <p:xfrm>
          <a:off x="344488" y="1403401"/>
          <a:ext cx="9217024" cy="4572000"/>
        </p:xfrm>
        <a:graphic>
          <a:graphicData uri="http://schemas.openxmlformats.org/drawingml/2006/table">
            <a:tbl>
              <a:tblPr firstRow="1" bandRow="1">
                <a:tableStyleId>{5C22544A-7EE6-4342-B048-85BDC9FD1C3A}</a:tableStyleId>
              </a:tblPr>
              <a:tblGrid>
                <a:gridCol w="1241425">
                  <a:extLst>
                    <a:ext uri="{9D8B030D-6E8A-4147-A177-3AD203B41FA5}">
                      <a16:colId xmlns:a16="http://schemas.microsoft.com/office/drawing/2014/main" val="2426950514"/>
                    </a:ext>
                  </a:extLst>
                </a:gridCol>
                <a:gridCol w="2271712">
                  <a:extLst>
                    <a:ext uri="{9D8B030D-6E8A-4147-A177-3AD203B41FA5}">
                      <a16:colId xmlns:a16="http://schemas.microsoft.com/office/drawing/2014/main" val="1234593097"/>
                    </a:ext>
                  </a:extLst>
                </a:gridCol>
                <a:gridCol w="2900363">
                  <a:extLst>
                    <a:ext uri="{9D8B030D-6E8A-4147-A177-3AD203B41FA5}">
                      <a16:colId xmlns:a16="http://schemas.microsoft.com/office/drawing/2014/main" val="2123327327"/>
                    </a:ext>
                  </a:extLst>
                </a:gridCol>
                <a:gridCol w="2803524">
                  <a:extLst>
                    <a:ext uri="{9D8B030D-6E8A-4147-A177-3AD203B41FA5}">
                      <a16:colId xmlns:a16="http://schemas.microsoft.com/office/drawing/2014/main" val="2760675857"/>
                    </a:ext>
                  </a:extLst>
                </a:gridCol>
              </a:tblGrid>
              <a:tr h="227325">
                <a:tc>
                  <a:txBody>
                    <a:bodyPr/>
                    <a:lstStyle/>
                    <a:p>
                      <a:r>
                        <a:rPr lang="en-GB" sz="1100" dirty="0"/>
                        <a:t>Risks</a:t>
                      </a:r>
                    </a:p>
                  </a:txBody>
                  <a:tcPr/>
                </a:tc>
                <a:tc>
                  <a:txBody>
                    <a:bodyPr/>
                    <a:lstStyle/>
                    <a:p>
                      <a:r>
                        <a:rPr lang="en-GB" sz="1100" dirty="0"/>
                        <a:t>Description</a:t>
                      </a:r>
                    </a:p>
                  </a:txBody>
                  <a:tcPr/>
                </a:tc>
                <a:tc>
                  <a:txBody>
                    <a:bodyPr/>
                    <a:lstStyle/>
                    <a:p>
                      <a:r>
                        <a:rPr lang="en-GB" sz="1100" dirty="0"/>
                        <a:t>Current Mitigations</a:t>
                      </a:r>
                    </a:p>
                  </a:txBody>
                  <a:tcPr/>
                </a:tc>
                <a:tc>
                  <a:txBody>
                    <a:bodyPr/>
                    <a:lstStyle/>
                    <a:p>
                      <a:r>
                        <a:rPr lang="en-GB" sz="1100" dirty="0"/>
                        <a:t>Future Mitigations</a:t>
                      </a:r>
                    </a:p>
                  </a:txBody>
                  <a:tcPr/>
                </a:tc>
                <a:extLst>
                  <a:ext uri="{0D108BD9-81ED-4DB2-BD59-A6C34878D82A}">
                    <a16:rowId xmlns:a16="http://schemas.microsoft.com/office/drawing/2014/main" val="1842566682"/>
                  </a:ext>
                </a:extLst>
              </a:tr>
              <a:tr h="636589">
                <a:tc>
                  <a:txBody>
                    <a:bodyPr/>
                    <a:lstStyle/>
                    <a:p>
                      <a:r>
                        <a:rPr lang="en-GB" sz="1100" b="0" dirty="0"/>
                        <a:t>N+1 both acute sites</a:t>
                      </a:r>
                    </a:p>
                  </a:txBody>
                  <a:tcPr anchor="ctr"/>
                </a:tc>
                <a:tc>
                  <a:txBody>
                    <a:bodyPr/>
                    <a:lstStyle/>
                    <a:p>
                      <a:r>
                        <a:rPr lang="en-GB" sz="1100" kern="1200" dirty="0">
                          <a:solidFill>
                            <a:schemeClr val="dk1"/>
                          </a:solidFill>
                          <a:effectLst/>
                          <a:latin typeface="+mn-lt"/>
                          <a:ea typeface="+mn-ea"/>
                          <a:cs typeface="+mn-cs"/>
                        </a:rPr>
                        <a:t>Good practice requires back up for generators that support services on essential power. </a:t>
                      </a:r>
                      <a:endParaRPr lang="en-GB" sz="110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Funding secured to install temporary generator hook-ups which provide temporary mitigation at Morriston.</a:t>
                      </a:r>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Design consultants commissioned to review the feasibility of HV generation on site &amp; local LV generation. Discussions are underway with National Grid on a HV solution.</a:t>
                      </a:r>
                    </a:p>
                  </a:txBody>
                  <a:tcPr anchor="ctr"/>
                </a:tc>
                <a:extLst>
                  <a:ext uri="{0D108BD9-81ED-4DB2-BD59-A6C34878D82A}">
                    <a16:rowId xmlns:a16="http://schemas.microsoft.com/office/drawing/2014/main" val="2530524396"/>
                  </a:ext>
                </a:extLst>
              </a:tr>
              <a:tr h="653558">
                <a:tc>
                  <a:txBody>
                    <a:bodyPr/>
                    <a:lstStyle/>
                    <a:p>
                      <a:r>
                        <a:rPr lang="en-GB" sz="1100" b="0" kern="1200" dirty="0">
                          <a:solidFill>
                            <a:schemeClr val="dk1"/>
                          </a:solidFill>
                          <a:effectLst/>
                          <a:latin typeface="+mn-lt"/>
                          <a:ea typeface="+mn-ea"/>
                          <a:cs typeface="+mn-cs"/>
                        </a:rPr>
                        <a:t>Services on essential supply</a:t>
                      </a:r>
                      <a:endParaRPr lang="en-GB" sz="1100" b="0" dirty="0"/>
                    </a:p>
                  </a:txBody>
                  <a:tcPr anchor="ctr"/>
                </a:tc>
                <a:tc>
                  <a:txBody>
                    <a:bodyPr/>
                    <a:lstStyle/>
                    <a:p>
                      <a:r>
                        <a:rPr lang="en-GB" sz="1100" kern="1200" dirty="0">
                          <a:solidFill>
                            <a:schemeClr val="dk1"/>
                          </a:solidFill>
                          <a:effectLst/>
                          <a:latin typeface="+mn-lt"/>
                          <a:ea typeface="+mn-ea"/>
                          <a:cs typeface="+mn-cs"/>
                        </a:rPr>
                        <a:t>There is limited information on whether key services at Morriston are on essential supply</a:t>
                      </a:r>
                      <a:endParaRPr lang="en-GB" sz="110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Working through any issues highlighted from the black start tests undertaken at Morriston Hospital in Q3.</a:t>
                      </a:r>
                      <a:endParaRPr lang="en-GB" sz="1100" dirty="0"/>
                    </a:p>
                  </a:txBody>
                  <a:tcPr anchor="ctr"/>
                </a:tc>
                <a:tc>
                  <a:txBody>
                    <a:bodyPr/>
                    <a:lstStyle/>
                    <a:p>
                      <a:r>
                        <a:rPr lang="en-GB" sz="1100" kern="1200" dirty="0">
                          <a:solidFill>
                            <a:schemeClr val="dk1"/>
                          </a:solidFill>
                          <a:effectLst/>
                          <a:latin typeface="+mn-lt"/>
                          <a:ea typeface="+mn-ea"/>
                          <a:cs typeface="+mn-cs"/>
                        </a:rPr>
                        <a:t>Commissioned a design consultant to confirm electrical capacity &amp;feasibility to move the Pathology Plantroom electrical supply on to an essential supply.</a:t>
                      </a:r>
                      <a:endParaRPr lang="en-GB" sz="1100" dirty="0"/>
                    </a:p>
                  </a:txBody>
                  <a:tcPr anchor="ctr"/>
                </a:tc>
                <a:extLst>
                  <a:ext uri="{0D108BD9-81ED-4DB2-BD59-A6C34878D82A}">
                    <a16:rowId xmlns:a16="http://schemas.microsoft.com/office/drawing/2014/main" val="3581826410"/>
                  </a:ext>
                </a:extLst>
              </a:tr>
              <a:tr h="511480">
                <a:tc>
                  <a:txBody>
                    <a:bodyPr/>
                    <a:lstStyle/>
                    <a:p>
                      <a:r>
                        <a:rPr lang="en-GB" sz="1100" b="0" kern="1200" dirty="0">
                          <a:solidFill>
                            <a:schemeClr val="dk1"/>
                          </a:solidFill>
                          <a:effectLst/>
                          <a:latin typeface="+mn-lt"/>
                          <a:ea typeface="+mn-ea"/>
                          <a:cs typeface="+mn-cs"/>
                        </a:rPr>
                        <a:t>Uninterrupted power supply (UPS). </a:t>
                      </a:r>
                      <a:endParaRPr lang="en-GB" sz="1100" b="0" dirty="0"/>
                    </a:p>
                  </a:txBody>
                  <a:tcPr anchor="ctr"/>
                </a:tc>
                <a:tc>
                  <a:txBody>
                    <a:bodyPr/>
                    <a:lstStyle/>
                    <a:p>
                      <a:r>
                        <a:rPr lang="en-GB" sz="1100" kern="1200" dirty="0">
                          <a:solidFill>
                            <a:schemeClr val="dk1"/>
                          </a:solidFill>
                          <a:effectLst/>
                          <a:latin typeface="+mn-lt"/>
                          <a:ea typeface="+mn-ea"/>
                          <a:cs typeface="+mn-cs"/>
                        </a:rPr>
                        <a:t>Battery back-up that kicks in as soon as there is a power ‘spike’ or failure that could adversely affect the operation of key kit</a:t>
                      </a:r>
                      <a:endParaRPr lang="en-GB" sz="1100" dirty="0"/>
                    </a:p>
                  </a:txBody>
                  <a:tcPr anchor="ctr"/>
                </a:tc>
                <a:tc>
                  <a:txBody>
                    <a:bodyPr/>
                    <a:lstStyle/>
                    <a:p>
                      <a:r>
                        <a:rPr lang="en-GB" sz="1100" kern="1200" dirty="0">
                          <a:solidFill>
                            <a:schemeClr val="dk1"/>
                          </a:solidFill>
                          <a:effectLst/>
                          <a:latin typeface="+mn-lt"/>
                          <a:ea typeface="+mn-ea"/>
                          <a:cs typeface="+mn-cs"/>
                        </a:rPr>
                        <a:t>We have compiled an asset list of existing UPS' which is under review. Funding  secured to replace the highest priority UPS during 2025-26.</a:t>
                      </a:r>
                      <a:endParaRPr lang="en-GB" sz="1100" dirty="0"/>
                    </a:p>
                  </a:txBody>
                  <a:tcPr anchor="ctr"/>
                </a:tc>
                <a:tc>
                  <a:txBody>
                    <a:bodyPr/>
                    <a:lstStyle/>
                    <a:p>
                      <a:r>
                        <a:rPr lang="en-GB" sz="1100" kern="1200" dirty="0">
                          <a:solidFill>
                            <a:schemeClr val="dk1"/>
                          </a:solidFill>
                          <a:effectLst/>
                          <a:latin typeface="+mn-lt"/>
                          <a:ea typeface="+mn-ea"/>
                          <a:cs typeface="+mn-cs"/>
                        </a:rPr>
                        <a:t>Additional capital to establish a rolling replacement programme. </a:t>
                      </a:r>
                      <a:endParaRPr lang="en-GB" sz="1100" dirty="0"/>
                    </a:p>
                  </a:txBody>
                  <a:tcPr anchor="ctr"/>
                </a:tc>
                <a:extLst>
                  <a:ext uri="{0D108BD9-81ED-4DB2-BD59-A6C34878D82A}">
                    <a16:rowId xmlns:a16="http://schemas.microsoft.com/office/drawing/2014/main" val="2658055699"/>
                  </a:ext>
                </a:extLst>
              </a:tr>
              <a:tr h="489643">
                <a:tc>
                  <a:txBody>
                    <a:bodyPr/>
                    <a:lstStyle/>
                    <a:p>
                      <a:r>
                        <a:rPr lang="en-GB" sz="1100" b="0" kern="1200" dirty="0">
                          <a:solidFill>
                            <a:schemeClr val="dk1"/>
                          </a:solidFill>
                          <a:effectLst/>
                          <a:latin typeface="+mn-lt"/>
                          <a:ea typeface="+mn-ea"/>
                          <a:cs typeface="+mn-cs"/>
                        </a:rPr>
                        <a:t>Obsolete electrical infrastructure, CWB, Singleton</a:t>
                      </a:r>
                      <a:endParaRPr lang="en-GB" sz="1100" b="0" dirty="0"/>
                    </a:p>
                  </a:txBody>
                  <a:tcPr anchor="ctr"/>
                </a:tc>
                <a:tc>
                  <a:txBody>
                    <a:bodyPr/>
                    <a:lstStyle/>
                    <a:p>
                      <a:r>
                        <a:rPr lang="en-GB" sz="1100" b="0" kern="1200" dirty="0">
                          <a:solidFill>
                            <a:schemeClr val="dk1"/>
                          </a:solidFill>
                          <a:effectLst/>
                          <a:latin typeface="+mn-lt"/>
                          <a:ea typeface="+mn-ea"/>
                          <a:cs typeface="+mn-cs"/>
                        </a:rPr>
                        <a:t>Original infrastructure in Central Ward Block is over 60 years old.</a:t>
                      </a:r>
                      <a:endParaRPr lang="en-GB" sz="1100" b="0" dirty="0"/>
                    </a:p>
                  </a:txBody>
                  <a:tcPr anchor="ctr"/>
                </a:tc>
                <a:tc>
                  <a:txBody>
                    <a:bodyPr/>
                    <a:lstStyle/>
                    <a:p>
                      <a:r>
                        <a:rPr lang="en-GB" sz="1100" kern="1200" dirty="0">
                          <a:solidFill>
                            <a:schemeClr val="dk1"/>
                          </a:solidFill>
                          <a:effectLst/>
                          <a:latin typeface="+mn-lt"/>
                          <a:ea typeface="+mn-ea"/>
                          <a:cs typeface="+mn-cs"/>
                        </a:rPr>
                        <a:t>A design consultant has been commissioned to review options to replace the ageing electrical infrastructure.</a:t>
                      </a:r>
                      <a:endParaRPr lang="en-GB" sz="1100" b="0" dirty="0"/>
                    </a:p>
                  </a:txBody>
                  <a:tcPr anchor="ctr"/>
                </a:tc>
                <a:tc>
                  <a:txBody>
                    <a:bodyPr/>
                    <a:lstStyle/>
                    <a:p>
                      <a:r>
                        <a:rPr lang="en-GB" sz="1100" b="0" dirty="0"/>
                        <a:t>Design fee funding being allocated from 2026-27 discretionary capital programme.</a:t>
                      </a:r>
                    </a:p>
                  </a:txBody>
                  <a:tcPr anchor="ctr"/>
                </a:tc>
                <a:extLst>
                  <a:ext uri="{0D108BD9-81ED-4DB2-BD59-A6C34878D82A}">
                    <a16:rowId xmlns:a16="http://schemas.microsoft.com/office/drawing/2014/main" val="1194959010"/>
                  </a:ext>
                </a:extLst>
              </a:tr>
              <a:tr h="795636">
                <a:tc>
                  <a:txBody>
                    <a:bodyPr/>
                    <a:lstStyle/>
                    <a:p>
                      <a:r>
                        <a:rPr lang="en-GB" sz="1100" b="0" kern="1200" dirty="0">
                          <a:solidFill>
                            <a:schemeClr val="dk1"/>
                          </a:solidFill>
                          <a:effectLst/>
                          <a:latin typeface="+mn-lt"/>
                          <a:ea typeface="+mn-ea"/>
                          <a:cs typeface="+mn-cs"/>
                        </a:rPr>
                        <a:t>Replacement of core plant and equipment</a:t>
                      </a:r>
                      <a:endParaRPr lang="en-GB" sz="1100" b="0" dirty="0"/>
                    </a:p>
                  </a:txBody>
                  <a:tcPr anchor="ctr"/>
                </a:tc>
                <a:tc>
                  <a:txBody>
                    <a:bodyPr/>
                    <a:lstStyle/>
                    <a:p>
                      <a:r>
                        <a:rPr lang="en-GB" sz="1100" b="0" kern="1200" dirty="0">
                          <a:solidFill>
                            <a:schemeClr val="dk1"/>
                          </a:solidFill>
                          <a:effectLst/>
                          <a:latin typeface="+mn-lt"/>
                          <a:ea typeface="+mn-ea"/>
                          <a:cs typeface="+mn-cs"/>
                        </a:rPr>
                        <a:t>Air handling units (AHUs) for Theatres and Critical Care, which are crucial for air changes and therefore infection prevention and control (IPC). </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Rolling programme commenced to replace obsolete AHUs at Morriston and Singleton using TEF funding. Current intelligence of priorities is established from NWSSP-SES reports and Ventilation Authorised Persons (AP) site knowledge.</a:t>
                      </a:r>
                    </a:p>
                  </a:txBody>
                  <a:tcPr anchor="ctr"/>
                </a:tc>
                <a:tc>
                  <a:txBody>
                    <a:bodyPr/>
                    <a:lstStyle/>
                    <a:p>
                      <a:r>
                        <a:rPr lang="en-GB" sz="1100" b="0" kern="1200" dirty="0">
                          <a:solidFill>
                            <a:schemeClr val="dk1"/>
                          </a:solidFill>
                          <a:effectLst/>
                          <a:latin typeface="+mn-lt"/>
                          <a:ea typeface="+mn-ea"/>
                          <a:cs typeface="+mn-cs"/>
                        </a:rPr>
                        <a:t>Rolling investment programme via TEF and discretionary capital is being established.</a:t>
                      </a:r>
                      <a:endParaRPr lang="en-GB" sz="1100" b="0" dirty="0"/>
                    </a:p>
                  </a:txBody>
                  <a:tcPr anchor="ctr"/>
                </a:tc>
                <a:extLst>
                  <a:ext uri="{0D108BD9-81ED-4DB2-BD59-A6C34878D82A}">
                    <a16:rowId xmlns:a16="http://schemas.microsoft.com/office/drawing/2014/main" val="3007409011"/>
                  </a:ext>
                </a:extLst>
              </a:tr>
            </a:tbl>
          </a:graphicData>
        </a:graphic>
      </p:graphicFrame>
      <p:sp>
        <p:nvSpPr>
          <p:cNvPr id="6" name="TextBox 5">
            <a:extLst>
              <a:ext uri="{FF2B5EF4-FFF2-40B4-BE49-F238E27FC236}">
                <a16:creationId xmlns:a16="http://schemas.microsoft.com/office/drawing/2014/main" id="{3421C139-E7F9-6B2D-8A4B-EEDFBDE88E5D}"/>
              </a:ext>
            </a:extLst>
          </p:cNvPr>
          <p:cNvSpPr txBox="1"/>
          <p:nvPr/>
        </p:nvSpPr>
        <p:spPr>
          <a:xfrm>
            <a:off x="344488" y="725010"/>
            <a:ext cx="9180512" cy="678391"/>
          </a:xfrm>
          <a:prstGeom prst="rect">
            <a:avLst/>
          </a:prstGeom>
          <a:noFill/>
        </p:spPr>
        <p:txBody>
          <a:bodyPr wrap="square">
            <a:spAutoFit/>
          </a:bodyPr>
          <a:lstStyle/>
          <a:p>
            <a:pPr marL="0" marR="0" lvl="0" indent="0" algn="l"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Effective risk management is fundamental to the successful operation of the  Health Board estate. The top estates risks form part of a forward investment programme and mitigation plans. Investment required will require a mixture of funding sources, including discretionary capital, TEF and major business cases through the AWCP.</a:t>
            </a:r>
          </a:p>
        </p:txBody>
      </p:sp>
      <p:sp>
        <p:nvSpPr>
          <p:cNvPr id="2" name="Slide Number Placeholder 3">
            <a:extLst>
              <a:ext uri="{FF2B5EF4-FFF2-40B4-BE49-F238E27FC236}">
                <a16:creationId xmlns:a16="http://schemas.microsoft.com/office/drawing/2014/main" id="{BE86930B-59E4-9DF5-6CAA-4CECDA5C21B7}"/>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65</a:t>
            </a:r>
          </a:p>
        </p:txBody>
      </p:sp>
    </p:spTree>
    <p:extLst>
      <p:ext uri="{BB962C8B-B14F-4D97-AF65-F5344CB8AC3E}">
        <p14:creationId xmlns:p14="http://schemas.microsoft.com/office/powerpoint/2010/main" val="161352638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403BC7-B38E-C64C-D67A-C4DC14AC2703}"/>
            </a:ext>
          </a:extLst>
        </p:cNvPr>
        <p:cNvGrpSpPr/>
        <p:nvPr/>
      </p:nvGrpSpPr>
      <p:grpSpPr>
        <a:xfrm>
          <a:off x="0" y="0"/>
          <a:ext cx="0" cy="0"/>
          <a:chOff x="0" y="0"/>
          <a:chExt cx="0" cy="0"/>
        </a:xfrm>
      </p:grpSpPr>
      <p:pic>
        <p:nvPicPr>
          <p:cNvPr id="3" name="Picture 2" descr="A rainbow in a black background&#10;&#10;AI-generated content may be incorrect.">
            <a:extLst>
              <a:ext uri="{FF2B5EF4-FFF2-40B4-BE49-F238E27FC236}">
                <a16:creationId xmlns:a16="http://schemas.microsoft.com/office/drawing/2014/main" id="{4C6597C7-DB45-B9BE-68D0-22284E024D14}"/>
              </a:ext>
            </a:extLst>
          </p:cNvPr>
          <p:cNvPicPr>
            <a:picLocks noChangeAspect="1"/>
          </p:cNvPicPr>
          <p:nvPr/>
        </p:nvPicPr>
        <p:blipFill>
          <a:blip r:embed="rId2">
            <a:alphaModFix amt="20000"/>
            <a:lum bright="40000" contrast="-40000"/>
          </a:blip>
          <a:srcRect l="39228" t="58256" r="-2"/>
          <a:stretch/>
        </p:blipFill>
        <p:spPr>
          <a:xfrm rot="10800000">
            <a:off x="3139293" y="3062240"/>
            <a:ext cx="6769167" cy="3795760"/>
          </a:xfrm>
          <a:prstGeom prst="rect">
            <a:avLst/>
          </a:prstGeom>
        </p:spPr>
      </p:pic>
      <p:pic>
        <p:nvPicPr>
          <p:cNvPr id="4" name="Picture 3">
            <a:extLst>
              <a:ext uri="{FF2B5EF4-FFF2-40B4-BE49-F238E27FC236}">
                <a16:creationId xmlns:a16="http://schemas.microsoft.com/office/drawing/2014/main" id="{06A8A6BE-ADEC-6026-B102-BB94B04CA41B}"/>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13" name="TextBox 12">
            <a:extLst>
              <a:ext uri="{FF2B5EF4-FFF2-40B4-BE49-F238E27FC236}">
                <a16:creationId xmlns:a16="http://schemas.microsoft.com/office/drawing/2014/main" id="{656804CB-09FB-FF87-84F8-1138026088B5}"/>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algn="just">
              <a:spcAft>
                <a:spcPts val="600"/>
              </a:spcAft>
              <a:defRPr/>
            </a:pPr>
            <a:r>
              <a:rPr lang="en-GB" b="1" dirty="0">
                <a:solidFill>
                  <a:srgbClr val="834AAD"/>
                </a:solidFill>
                <a:latin typeface="Aptos Black" panose="020F0502020204030204" pitchFamily="34" charset="0"/>
              </a:rPr>
              <a:t>ESTATES RISK AREAS</a:t>
            </a:r>
          </a:p>
        </p:txBody>
      </p:sp>
      <p:graphicFrame>
        <p:nvGraphicFramePr>
          <p:cNvPr id="15" name="Table 14">
            <a:extLst>
              <a:ext uri="{FF2B5EF4-FFF2-40B4-BE49-F238E27FC236}">
                <a16:creationId xmlns:a16="http://schemas.microsoft.com/office/drawing/2014/main" id="{B7DFD047-BA79-6282-8F8F-F260C32E9467}"/>
              </a:ext>
            </a:extLst>
          </p:cNvPr>
          <p:cNvGraphicFramePr>
            <a:graphicFrameLocks noGrp="1"/>
          </p:cNvGraphicFramePr>
          <p:nvPr/>
        </p:nvGraphicFramePr>
        <p:xfrm>
          <a:off x="344488" y="833993"/>
          <a:ext cx="9217024" cy="4648200"/>
        </p:xfrm>
        <a:graphic>
          <a:graphicData uri="http://schemas.openxmlformats.org/drawingml/2006/table">
            <a:tbl>
              <a:tblPr firstRow="1" bandRow="1">
                <a:tableStyleId>{5C22544A-7EE6-4342-B048-85BDC9FD1C3A}</a:tableStyleId>
              </a:tblPr>
              <a:tblGrid>
                <a:gridCol w="1241425">
                  <a:extLst>
                    <a:ext uri="{9D8B030D-6E8A-4147-A177-3AD203B41FA5}">
                      <a16:colId xmlns:a16="http://schemas.microsoft.com/office/drawing/2014/main" val="2426950514"/>
                    </a:ext>
                  </a:extLst>
                </a:gridCol>
                <a:gridCol w="2271712">
                  <a:extLst>
                    <a:ext uri="{9D8B030D-6E8A-4147-A177-3AD203B41FA5}">
                      <a16:colId xmlns:a16="http://schemas.microsoft.com/office/drawing/2014/main" val="1234593097"/>
                    </a:ext>
                  </a:extLst>
                </a:gridCol>
                <a:gridCol w="2900363">
                  <a:extLst>
                    <a:ext uri="{9D8B030D-6E8A-4147-A177-3AD203B41FA5}">
                      <a16:colId xmlns:a16="http://schemas.microsoft.com/office/drawing/2014/main" val="2123327327"/>
                    </a:ext>
                  </a:extLst>
                </a:gridCol>
                <a:gridCol w="2803524">
                  <a:extLst>
                    <a:ext uri="{9D8B030D-6E8A-4147-A177-3AD203B41FA5}">
                      <a16:colId xmlns:a16="http://schemas.microsoft.com/office/drawing/2014/main" val="2760675857"/>
                    </a:ext>
                  </a:extLst>
                </a:gridCol>
              </a:tblGrid>
              <a:tr h="227325">
                <a:tc>
                  <a:txBody>
                    <a:bodyPr/>
                    <a:lstStyle/>
                    <a:p>
                      <a:r>
                        <a:rPr lang="en-GB" sz="1100" dirty="0"/>
                        <a:t>Risks</a:t>
                      </a:r>
                    </a:p>
                  </a:txBody>
                  <a:tcPr/>
                </a:tc>
                <a:tc>
                  <a:txBody>
                    <a:bodyPr/>
                    <a:lstStyle/>
                    <a:p>
                      <a:r>
                        <a:rPr lang="en-GB" sz="1100" dirty="0"/>
                        <a:t>Description</a:t>
                      </a:r>
                    </a:p>
                  </a:txBody>
                  <a:tcPr/>
                </a:tc>
                <a:tc>
                  <a:txBody>
                    <a:bodyPr/>
                    <a:lstStyle/>
                    <a:p>
                      <a:r>
                        <a:rPr lang="en-GB" sz="1100" dirty="0"/>
                        <a:t>Current Mitigations</a:t>
                      </a:r>
                    </a:p>
                  </a:txBody>
                  <a:tcPr/>
                </a:tc>
                <a:tc>
                  <a:txBody>
                    <a:bodyPr/>
                    <a:lstStyle/>
                    <a:p>
                      <a:r>
                        <a:rPr lang="en-GB" sz="1100" dirty="0"/>
                        <a:t>Future Mitigations</a:t>
                      </a:r>
                    </a:p>
                  </a:txBody>
                  <a:tcPr/>
                </a:tc>
                <a:extLst>
                  <a:ext uri="{0D108BD9-81ED-4DB2-BD59-A6C34878D82A}">
                    <a16:rowId xmlns:a16="http://schemas.microsoft.com/office/drawing/2014/main" val="1842566682"/>
                  </a:ext>
                </a:extLst>
              </a:tr>
              <a:tr h="795636">
                <a:tc>
                  <a:txBody>
                    <a:bodyPr/>
                    <a:lstStyle/>
                    <a:p>
                      <a:r>
                        <a:rPr lang="en-GB" sz="1100" b="0" kern="1200" dirty="0">
                          <a:solidFill>
                            <a:schemeClr val="dk1"/>
                          </a:solidFill>
                          <a:effectLst/>
                          <a:latin typeface="+mn-lt"/>
                          <a:ea typeface="+mn-ea"/>
                          <a:cs typeface="+mn-cs"/>
                        </a:rPr>
                        <a:t>Foul drainage, both sites</a:t>
                      </a:r>
                      <a:endParaRPr lang="en-GB" sz="1100" b="0" dirty="0"/>
                    </a:p>
                  </a:txBody>
                  <a:tcPr anchor="ctr"/>
                </a:tc>
                <a:tc>
                  <a:txBody>
                    <a:bodyPr/>
                    <a:lstStyle/>
                    <a:p>
                      <a:r>
                        <a:rPr lang="en-GB" sz="1100" kern="1200" dirty="0">
                          <a:solidFill>
                            <a:schemeClr val="dk1"/>
                          </a:solidFill>
                          <a:effectLst/>
                          <a:latin typeface="+mn-lt"/>
                          <a:ea typeface="+mn-ea"/>
                          <a:cs typeface="+mn-cs"/>
                        </a:rPr>
                        <a:t>Leaks are increasingly common. One of the main causes is age &amp; state of the network. Cast iron drainage system in original nucleus building  at Morriston is rotting away and unplanned closures are impacting clinical services.</a:t>
                      </a:r>
                      <a:endParaRPr lang="en-GB" sz="1100" dirty="0"/>
                    </a:p>
                  </a:txBody>
                  <a:tcPr anchor="ctr"/>
                </a:tc>
                <a:tc>
                  <a:txBody>
                    <a:bodyPr/>
                    <a:lstStyle/>
                    <a:p>
                      <a:r>
                        <a:rPr lang="en-GB" sz="1100" kern="1200" dirty="0">
                          <a:solidFill>
                            <a:schemeClr val="dk1"/>
                          </a:solidFill>
                          <a:effectLst/>
                          <a:latin typeface="+mn-lt"/>
                          <a:ea typeface="+mn-ea"/>
                          <a:cs typeface="+mn-cs"/>
                        </a:rPr>
                        <a:t>Reactive ad-hoc repairs as required. </a:t>
                      </a:r>
                    </a:p>
                    <a:p>
                      <a:r>
                        <a:rPr lang="en-GB" sz="1100" kern="1200" dirty="0">
                          <a:solidFill>
                            <a:schemeClr val="dk1"/>
                          </a:solidFill>
                          <a:effectLst/>
                          <a:latin typeface="+mn-lt"/>
                          <a:ea typeface="+mn-ea"/>
                          <a:cs typeface="+mn-cs"/>
                        </a:rPr>
                        <a:t>Concluding the review of high-level cost options to replace the failing foul drainage at Morriston Hospital</a:t>
                      </a:r>
                    </a:p>
                  </a:txBody>
                  <a:tcPr anchor="ctr"/>
                </a:tc>
                <a:tc>
                  <a:txBody>
                    <a:bodyPr/>
                    <a:lstStyle/>
                    <a:p>
                      <a:r>
                        <a:rPr lang="en-GB" sz="1100" kern="1200" dirty="0">
                          <a:solidFill>
                            <a:schemeClr val="dk1"/>
                          </a:solidFill>
                          <a:effectLst/>
                          <a:latin typeface="+mn-lt"/>
                          <a:ea typeface="+mn-ea"/>
                          <a:cs typeface="+mn-cs"/>
                        </a:rPr>
                        <a:t>Likely to be a significant investment but with good cause due to the risk to business continuity to the site. Singleton Hospital failures are to be reviewed to prepare any potential short or long-term resolutions.</a:t>
                      </a:r>
                      <a:endParaRPr lang="en-GB" sz="1100" dirty="0"/>
                    </a:p>
                  </a:txBody>
                  <a:tcPr anchor="ctr"/>
                </a:tc>
                <a:extLst>
                  <a:ext uri="{0D108BD9-81ED-4DB2-BD59-A6C34878D82A}">
                    <a16:rowId xmlns:a16="http://schemas.microsoft.com/office/drawing/2014/main" val="4238647322"/>
                  </a:ext>
                </a:extLst>
              </a:tr>
              <a:tr h="795636">
                <a:tc>
                  <a:txBody>
                    <a:bodyPr/>
                    <a:lstStyle/>
                    <a:p>
                      <a:r>
                        <a:rPr lang="en-GB" sz="1100" b="0" kern="1200" dirty="0">
                          <a:solidFill>
                            <a:schemeClr val="dk1"/>
                          </a:solidFill>
                          <a:effectLst/>
                          <a:latin typeface="+mn-lt"/>
                          <a:ea typeface="+mn-ea"/>
                          <a:cs typeface="+mn-cs"/>
                        </a:rPr>
                        <a:t>Electrical load, Sub Stations, Morriston</a:t>
                      </a:r>
                      <a:endParaRPr lang="en-GB" sz="1100" b="0" dirty="0"/>
                    </a:p>
                  </a:txBody>
                  <a:tcPr anchor="ctr"/>
                </a:tc>
                <a:tc>
                  <a:txBody>
                    <a:bodyPr/>
                    <a:lstStyle/>
                    <a:p>
                      <a:r>
                        <a:rPr lang="en-GB" sz="1100" b="0" kern="1200" dirty="0">
                          <a:solidFill>
                            <a:schemeClr val="dk1"/>
                          </a:solidFill>
                          <a:effectLst/>
                          <a:latin typeface="+mn-lt"/>
                          <a:ea typeface="+mn-ea"/>
                          <a:cs typeface="+mn-cs"/>
                        </a:rPr>
                        <a:t>The demand on 5 of the 6 Sub Stations (SS) is excess of available capacity and not complaint with current HTM standards (Health Technical Memorandums). </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Site wide electrical infrastructure study commissioned to review electrical constraints, single points of failure and technical risks. Report expected in May - to determine the next priority based on business continuity, risk and backlog maintenance. </a:t>
                      </a:r>
                      <a:endParaRPr lang="en-GB" sz="1100" b="0" kern="1200" dirty="0">
                        <a:solidFill>
                          <a:schemeClr val="dk1"/>
                        </a:solidFill>
                        <a:effectLst/>
                        <a:latin typeface="+mn-lt"/>
                        <a:ea typeface="+mn-ea"/>
                        <a:cs typeface="+mn-cs"/>
                      </a:endParaRPr>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High level cost options are being reviewed to determine the most cost-effective approach to upgrade SS3, providing greater electrical capacity &amp; compliance where practicable with current standards.</a:t>
                      </a:r>
                    </a:p>
                  </a:txBody>
                  <a:tcPr anchor="ctr"/>
                </a:tc>
                <a:extLst>
                  <a:ext uri="{0D108BD9-81ED-4DB2-BD59-A6C34878D82A}">
                    <a16:rowId xmlns:a16="http://schemas.microsoft.com/office/drawing/2014/main" val="3149228990"/>
                  </a:ext>
                </a:extLst>
              </a:tr>
              <a:tr h="511480">
                <a:tc>
                  <a:txBody>
                    <a:bodyPr/>
                    <a:lstStyle/>
                    <a:p>
                      <a:r>
                        <a:rPr lang="en-GB" sz="1100" b="0" kern="1200" dirty="0">
                          <a:solidFill>
                            <a:schemeClr val="dk1"/>
                          </a:solidFill>
                          <a:effectLst/>
                          <a:latin typeface="+mn-lt"/>
                          <a:ea typeface="+mn-ea"/>
                          <a:cs typeface="+mn-cs"/>
                        </a:rPr>
                        <a:t>Main steam supply from Boiler house, Morriston</a:t>
                      </a:r>
                      <a:endParaRPr lang="en-GB" sz="1100" b="0" dirty="0"/>
                    </a:p>
                  </a:txBody>
                  <a:tcPr anchor="ctr"/>
                </a:tc>
                <a:tc>
                  <a:txBody>
                    <a:bodyPr/>
                    <a:lstStyle/>
                    <a:p>
                      <a:r>
                        <a:rPr lang="en-GB" sz="1100" b="0" kern="1200" dirty="0">
                          <a:solidFill>
                            <a:schemeClr val="dk1"/>
                          </a:solidFill>
                          <a:effectLst/>
                          <a:latin typeface="+mn-lt"/>
                          <a:ea typeface="+mn-ea"/>
                          <a:cs typeface="+mn-cs"/>
                        </a:rPr>
                        <a:t>The main conduit from the Boiler house to Plant Room 5 is leaking and at risk of future collapse. </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Works have commenced to replace the existing corroding main steam line for the site</a:t>
                      </a:r>
                      <a:endParaRPr lang="en-GB" sz="1100" b="0" kern="1200" dirty="0">
                        <a:solidFill>
                          <a:schemeClr val="dk1"/>
                        </a:solidFill>
                        <a:effectLst/>
                        <a:latin typeface="+mn-lt"/>
                        <a:ea typeface="+mn-ea"/>
                        <a:cs typeface="+mn-cs"/>
                      </a:endParaRPr>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0" kern="1200" dirty="0">
                          <a:solidFill>
                            <a:schemeClr val="dk1"/>
                          </a:solidFill>
                          <a:effectLst/>
                          <a:latin typeface="+mn-lt"/>
                          <a:ea typeface="+mn-ea"/>
                          <a:cs typeface="+mn-cs"/>
                        </a:rPr>
                        <a:t>Additional funding required to provide a second line for resilience.</a:t>
                      </a:r>
                    </a:p>
                  </a:txBody>
                  <a:tcPr anchor="ctr"/>
                </a:tc>
                <a:extLst>
                  <a:ext uri="{0D108BD9-81ED-4DB2-BD59-A6C34878D82A}">
                    <a16:rowId xmlns:a16="http://schemas.microsoft.com/office/drawing/2014/main" val="2954019140"/>
                  </a:ext>
                </a:extLst>
              </a:tr>
              <a:tr h="728158">
                <a:tc>
                  <a:txBody>
                    <a:bodyPr/>
                    <a:lstStyle/>
                    <a:p>
                      <a:r>
                        <a:rPr lang="en-GB" sz="1100" b="0" kern="1200" dirty="0">
                          <a:solidFill>
                            <a:schemeClr val="dk1"/>
                          </a:solidFill>
                          <a:effectLst/>
                          <a:latin typeface="+mn-lt"/>
                          <a:ea typeface="+mn-ea"/>
                          <a:cs typeface="+mn-cs"/>
                        </a:rPr>
                        <a:t>Resilience</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0" kern="1200" dirty="0">
                          <a:solidFill>
                            <a:schemeClr val="dk1"/>
                          </a:solidFill>
                          <a:effectLst/>
                          <a:latin typeface="+mn-lt"/>
                          <a:ea typeface="+mn-ea"/>
                          <a:cs typeface="+mn-cs"/>
                        </a:rPr>
                        <a:t>There are two incoming HV supplies to both Morriston and Singleton Hospitals. Singleton only has one dedicated incomer</a:t>
                      </a:r>
                      <a:r>
                        <a:rPr lang="en-GB" sz="1100" b="0" dirty="0">
                          <a:effectLst/>
                        </a:rPr>
                        <a:t> </a:t>
                      </a:r>
                      <a:r>
                        <a:rPr lang="en-GB" sz="1100" b="0" kern="1200" dirty="0">
                          <a:solidFill>
                            <a:schemeClr val="dk1"/>
                          </a:solidFill>
                          <a:effectLst/>
                          <a:latin typeface="+mn-lt"/>
                          <a:ea typeface="+mn-ea"/>
                          <a:cs typeface="+mn-cs"/>
                        </a:rPr>
                        <a:t>HV.</a:t>
                      </a:r>
                    </a:p>
                  </a:txBody>
                  <a:tcPr anchor="ctr"/>
                </a:tc>
                <a:tc>
                  <a:txBody>
                    <a:bodyPr/>
                    <a:lstStyle/>
                    <a:p>
                      <a:r>
                        <a:rPr lang="en-GB" sz="1100" kern="1200" dirty="0">
                          <a:solidFill>
                            <a:schemeClr val="dk1"/>
                          </a:solidFill>
                          <a:effectLst/>
                          <a:latin typeface="+mn-lt"/>
                          <a:ea typeface="+mn-ea"/>
                          <a:cs typeface="+mn-cs"/>
                        </a:rPr>
                        <a:t>Discussions have commenced with National Grid (NG) to review the existing site loads &amp; future plans for the Health Board sites.</a:t>
                      </a:r>
                      <a:endParaRPr lang="en-GB" sz="1100" b="0" dirty="0"/>
                    </a:p>
                  </a:txBody>
                  <a:tcPr anchor="ct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Estimated max demand electrical loads for the Morriston masterplan under review to determine future capacity requirements.</a:t>
                      </a:r>
                    </a:p>
                  </a:txBody>
                  <a:tcPr anchor="ctr"/>
                </a:tc>
                <a:extLst>
                  <a:ext uri="{0D108BD9-81ED-4DB2-BD59-A6C34878D82A}">
                    <a16:rowId xmlns:a16="http://schemas.microsoft.com/office/drawing/2014/main" val="3791465228"/>
                  </a:ext>
                </a:extLst>
              </a:tr>
            </a:tbl>
          </a:graphicData>
        </a:graphic>
      </p:graphicFrame>
      <p:sp>
        <p:nvSpPr>
          <p:cNvPr id="2" name="Slide Number Placeholder 3">
            <a:extLst>
              <a:ext uri="{FF2B5EF4-FFF2-40B4-BE49-F238E27FC236}">
                <a16:creationId xmlns:a16="http://schemas.microsoft.com/office/drawing/2014/main" id="{6B48E024-EB40-F84F-26CA-713DEC559C59}"/>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66</a:t>
            </a:r>
          </a:p>
        </p:txBody>
      </p:sp>
    </p:spTree>
    <p:extLst>
      <p:ext uri="{BB962C8B-B14F-4D97-AF65-F5344CB8AC3E}">
        <p14:creationId xmlns:p14="http://schemas.microsoft.com/office/powerpoint/2010/main" val="47302747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066B49-841D-C919-31D9-E54D7C5BB28E}"/>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65985E24-7AC4-E136-DBBE-26826AC80BE6}"/>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3" name="TextBox 2">
            <a:extLst>
              <a:ext uri="{FF2B5EF4-FFF2-40B4-BE49-F238E27FC236}">
                <a16:creationId xmlns:a16="http://schemas.microsoft.com/office/drawing/2014/main" id="{BB1FE5FB-72A0-45D9-D29F-C82BB965DA9A}"/>
              </a:ext>
            </a:extLst>
          </p:cNvPr>
          <p:cNvSpPr txBox="1"/>
          <p:nvPr/>
        </p:nvSpPr>
        <p:spPr>
          <a:xfrm>
            <a:off x="344487" y="413791"/>
            <a:ext cx="6110904" cy="723275"/>
          </a:xfrm>
          <a:prstGeom prst="rect">
            <a:avLst/>
          </a:prstGeom>
          <a:noFill/>
        </p:spPr>
        <p:txBody>
          <a:bodyPr wrap="square" lIns="91440" tIns="45720" rIns="91440" bIns="45720" rtlCol="0" anchor="t">
            <a:spAutoFit/>
          </a:bodyPr>
          <a:lstStyle/>
          <a:p>
            <a:pPr marR="0" lvl="0" indent="0" fontAlgn="auto">
              <a:lnSpc>
                <a:spcPct val="100000"/>
              </a:lnSpc>
              <a:spcBef>
                <a:spcPts val="0"/>
              </a:spcBef>
              <a:spcAft>
                <a:spcPts val="600"/>
              </a:spcAft>
              <a:buClrTx/>
              <a:buSzTx/>
              <a:buFontTx/>
              <a:buNone/>
              <a:tabLst/>
              <a:defRPr/>
            </a:pPr>
            <a:r>
              <a:rPr lang="en-GB" b="1" dirty="0">
                <a:solidFill>
                  <a:srgbClr val="834AAD"/>
                </a:solidFill>
                <a:latin typeface="Aptos Black" panose="020F0502020204030204" pitchFamily="34" charset="0"/>
              </a:rPr>
              <a:t>CAPITAL &amp; ESTATES – PFI (PRIVATE FINANCE INITIATIVE) </a:t>
            </a:r>
          </a:p>
          <a:p>
            <a:pPr marR="0" lvl="0" indent="0" fontAlgn="auto">
              <a:lnSpc>
                <a:spcPct val="100000"/>
              </a:lnSpc>
              <a:spcBef>
                <a:spcPts val="0"/>
              </a:spcBef>
              <a:spcAft>
                <a:spcPts val="600"/>
              </a:spcAft>
              <a:buClrTx/>
              <a:buSzTx/>
              <a:buFontTx/>
              <a:buNone/>
              <a:tabLst/>
              <a:defRPr/>
            </a:pPr>
            <a:r>
              <a:rPr lang="en-GB" b="1" dirty="0">
                <a:solidFill>
                  <a:srgbClr val="834AAD"/>
                </a:solidFill>
                <a:latin typeface="Aptos Black" panose="020F0502020204030204" pitchFamily="34" charset="0"/>
              </a:rPr>
              <a:t>HANDBACK, NEATH PORT TALBOT HOSPITAL</a:t>
            </a:r>
          </a:p>
        </p:txBody>
      </p:sp>
      <p:pic>
        <p:nvPicPr>
          <p:cNvPr id="9" name="Picture 8">
            <a:extLst>
              <a:ext uri="{FF2B5EF4-FFF2-40B4-BE49-F238E27FC236}">
                <a16:creationId xmlns:a16="http://schemas.microsoft.com/office/drawing/2014/main" id="{A68FDF34-27CC-4329-27AE-481DB64800A3}"/>
              </a:ext>
            </a:extLst>
          </p:cNvPr>
          <p:cNvPicPr>
            <a:picLocks noChangeAspect="1"/>
          </p:cNvPicPr>
          <p:nvPr/>
        </p:nvPicPr>
        <p:blipFill>
          <a:blip r:embed="rId3"/>
          <a:stretch>
            <a:fillRect/>
          </a:stretch>
        </p:blipFill>
        <p:spPr>
          <a:xfrm>
            <a:off x="6473646" y="495528"/>
            <a:ext cx="2996939" cy="1680978"/>
          </a:xfrm>
          <a:prstGeom prst="rect">
            <a:avLst/>
          </a:prstGeom>
        </p:spPr>
        <p:style>
          <a:lnRef idx="2">
            <a:schemeClr val="accent1"/>
          </a:lnRef>
          <a:fillRef idx="1">
            <a:schemeClr val="lt1"/>
          </a:fillRef>
          <a:effectRef idx="0">
            <a:schemeClr val="accent1"/>
          </a:effectRef>
          <a:fontRef idx="minor">
            <a:schemeClr val="dk1"/>
          </a:fontRef>
        </p:style>
      </p:pic>
      <p:graphicFrame>
        <p:nvGraphicFramePr>
          <p:cNvPr id="13" name="Table 12">
            <a:extLst>
              <a:ext uri="{FF2B5EF4-FFF2-40B4-BE49-F238E27FC236}">
                <a16:creationId xmlns:a16="http://schemas.microsoft.com/office/drawing/2014/main" id="{9B9FDE0E-273D-5EB7-C95D-14778108F2AA}"/>
              </a:ext>
            </a:extLst>
          </p:cNvPr>
          <p:cNvGraphicFramePr>
            <a:graphicFrameLocks noGrp="1"/>
          </p:cNvGraphicFramePr>
          <p:nvPr>
            <p:extLst>
              <p:ext uri="{D42A27DB-BD31-4B8C-83A1-F6EECF244321}">
                <p14:modId xmlns:p14="http://schemas.microsoft.com/office/powerpoint/2010/main" val="2071423229"/>
              </p:ext>
            </p:extLst>
          </p:nvPr>
        </p:nvGraphicFramePr>
        <p:xfrm>
          <a:off x="362742" y="3269980"/>
          <a:ext cx="9211991" cy="3148569"/>
        </p:xfrm>
        <a:graphic>
          <a:graphicData uri="http://schemas.openxmlformats.org/drawingml/2006/table">
            <a:tbl>
              <a:tblPr firstRow="1" bandRow="1">
                <a:tableStyleId>{5C22544A-7EE6-4342-B048-85BDC9FD1C3A}</a:tableStyleId>
              </a:tblPr>
              <a:tblGrid>
                <a:gridCol w="1123158">
                  <a:extLst>
                    <a:ext uri="{9D8B030D-6E8A-4147-A177-3AD203B41FA5}">
                      <a16:colId xmlns:a16="http://schemas.microsoft.com/office/drawing/2014/main" val="3192535342"/>
                    </a:ext>
                  </a:extLst>
                </a:gridCol>
                <a:gridCol w="3164408">
                  <a:extLst>
                    <a:ext uri="{9D8B030D-6E8A-4147-A177-3AD203B41FA5}">
                      <a16:colId xmlns:a16="http://schemas.microsoft.com/office/drawing/2014/main" val="2795236961"/>
                    </a:ext>
                  </a:extLst>
                </a:gridCol>
                <a:gridCol w="4924425">
                  <a:extLst>
                    <a:ext uri="{9D8B030D-6E8A-4147-A177-3AD203B41FA5}">
                      <a16:colId xmlns:a16="http://schemas.microsoft.com/office/drawing/2014/main" val="2354692434"/>
                    </a:ext>
                  </a:extLst>
                </a:gridCol>
              </a:tblGrid>
              <a:tr h="261070">
                <a:tc gridSpan="2">
                  <a:txBody>
                    <a:bodyPr/>
                    <a:lstStyle/>
                    <a:p>
                      <a:r>
                        <a:rPr lang="en-GB" sz="1100" dirty="0"/>
                        <a:t>Key Steps for Successful Exit</a:t>
                      </a:r>
                    </a:p>
                  </a:txBody>
                  <a:tcPr/>
                </a:tc>
                <a:tc hMerge="1">
                  <a:txBody>
                    <a:bodyPr/>
                    <a:lstStyle/>
                    <a:p>
                      <a:endParaRPr lang="en-GB" dirty="0"/>
                    </a:p>
                  </a:txBody>
                  <a:tcPr/>
                </a:tc>
                <a:tc>
                  <a:txBody>
                    <a:bodyPr/>
                    <a:lstStyle/>
                    <a:p>
                      <a:r>
                        <a:rPr lang="en-GB" sz="1100" dirty="0"/>
                        <a:t>Current Status</a:t>
                      </a:r>
                    </a:p>
                  </a:txBody>
                  <a:tcPr/>
                </a:tc>
                <a:extLst>
                  <a:ext uri="{0D108BD9-81ED-4DB2-BD59-A6C34878D82A}">
                    <a16:rowId xmlns:a16="http://schemas.microsoft.com/office/drawing/2014/main" val="4058098827"/>
                  </a:ext>
                </a:extLst>
              </a:tr>
              <a:tr h="0">
                <a:tc>
                  <a:txBody>
                    <a:bodyPr/>
                    <a:lstStyle/>
                    <a:p>
                      <a:r>
                        <a:rPr lang="en-GB" sz="1100" dirty="0"/>
                        <a:t>Governance &amp; Resourcing</a:t>
                      </a:r>
                    </a:p>
                  </a:txBody>
                  <a:tcPr anchor="ctr"/>
                </a:tc>
                <a:tc>
                  <a:txBody>
                    <a:bodyPr/>
                    <a:lstStyle/>
                    <a:p>
                      <a:r>
                        <a:rPr lang="en-GB" sz="1100" dirty="0"/>
                        <a:t>Treat expiry as a major project, not business as usual. Assign a Senior Responsible Officer and ensure adequate financial and human resource.</a:t>
                      </a:r>
                    </a:p>
                  </a:txBody>
                  <a:tcPr anchor="ctr"/>
                </a:tc>
                <a:tc>
                  <a:txBody>
                    <a:bodyPr/>
                    <a:lstStyle/>
                    <a:p>
                      <a:pPr marL="171450" indent="-171450">
                        <a:buFont typeface="Arial" panose="020B0604020202020204" pitchFamily="34" charset="0"/>
                        <a:buChar char="•"/>
                      </a:pPr>
                      <a:r>
                        <a:rPr lang="en-GB" sz="1100" dirty="0"/>
                        <a:t>Expiry Team established. We expect to invest between £0.750m &amp; £1m annually over the next 4 years following the NISTA recommendations.</a:t>
                      </a:r>
                    </a:p>
                    <a:p>
                      <a:pPr marL="171450" indent="-171450">
                        <a:buFont typeface="Arial" panose="020B0604020202020204" pitchFamily="34" charset="0"/>
                        <a:buChar char="•"/>
                      </a:pPr>
                      <a:r>
                        <a:rPr lang="en-GB" sz="1100" dirty="0"/>
                        <a:t>SRO and PFI Expiry Board established.</a:t>
                      </a:r>
                    </a:p>
                  </a:txBody>
                  <a:tcPr anchor="ctr"/>
                </a:tc>
                <a:extLst>
                  <a:ext uri="{0D108BD9-81ED-4DB2-BD59-A6C34878D82A}">
                    <a16:rowId xmlns:a16="http://schemas.microsoft.com/office/drawing/2014/main" val="2065486402"/>
                  </a:ext>
                </a:extLst>
              </a:tr>
              <a:tr h="0">
                <a:tc>
                  <a:txBody>
                    <a:bodyPr/>
                    <a:lstStyle/>
                    <a:p>
                      <a:r>
                        <a:rPr lang="en-GB" sz="1100" dirty="0"/>
                        <a:t>Asset Condition &amp; Surveys</a:t>
                      </a:r>
                    </a:p>
                  </a:txBody>
                  <a:tcPr anchor="ctr"/>
                </a:tc>
                <a:tc>
                  <a:txBody>
                    <a:bodyPr/>
                    <a:lstStyle/>
                    <a:p>
                      <a:r>
                        <a:rPr lang="en-GB" sz="1100" dirty="0"/>
                        <a:t>Understand lifecycle obligations and conduct condition surveys well before expiry to avoid disputes.</a:t>
                      </a:r>
                    </a:p>
                  </a:txBody>
                  <a:tcPr anchor="ctr"/>
                </a:tc>
                <a:tc>
                  <a:txBody>
                    <a:bodyPr/>
                    <a:lstStyle/>
                    <a:p>
                      <a:pPr marL="171450" indent="-171450">
                        <a:buFont typeface="Arial" panose="020B0604020202020204" pitchFamily="34" charset="0"/>
                        <a:buChar char="•"/>
                      </a:pPr>
                      <a:r>
                        <a:rPr lang="en-GB" sz="1100" dirty="0"/>
                        <a:t>Agreement reached with Project Co on commencing asset condition surveys in April 2026. Final reports expected in March 2027.</a:t>
                      </a:r>
                    </a:p>
                  </a:txBody>
                  <a:tcPr anchor="ctr"/>
                </a:tc>
                <a:extLst>
                  <a:ext uri="{0D108BD9-81ED-4DB2-BD59-A6C34878D82A}">
                    <a16:rowId xmlns:a16="http://schemas.microsoft.com/office/drawing/2014/main" val="3108751392"/>
                  </a:ext>
                </a:extLst>
              </a:tr>
              <a:tr h="0">
                <a:tc>
                  <a:txBody>
                    <a:bodyPr/>
                    <a:lstStyle/>
                    <a:p>
                      <a:r>
                        <a:rPr lang="en-GB" sz="1100" dirty="0"/>
                        <a:t>Legal &amp; Commercial Strategy</a:t>
                      </a:r>
                    </a:p>
                  </a:txBody>
                  <a:tcPr anchor="ctr"/>
                </a:tc>
                <a:tc>
                  <a:txBody>
                    <a:bodyPr/>
                    <a:lstStyle/>
                    <a:p>
                      <a:r>
                        <a:rPr lang="en-GB" sz="1100" dirty="0"/>
                        <a:t>Review contract terms for hand back requirements, TUPE for FM staff, and settlement agreements. Early engagement with legal advisors is critical</a:t>
                      </a:r>
                    </a:p>
                  </a:txBody>
                  <a:tcPr anchor="ctr"/>
                </a:tc>
                <a:tc>
                  <a:txBody>
                    <a:bodyPr/>
                    <a:lstStyle/>
                    <a:p>
                      <a:pPr marL="171450" indent="-171450">
                        <a:buFont typeface="Arial" panose="020B0604020202020204" pitchFamily="34" charset="0"/>
                        <a:buChar char="•"/>
                      </a:pPr>
                      <a:r>
                        <a:rPr lang="en-GB" sz="1100" dirty="0"/>
                        <a:t>Initial legal advice received.</a:t>
                      </a:r>
                    </a:p>
                    <a:p>
                      <a:pPr marL="171450" indent="-171450">
                        <a:buFont typeface="Arial" panose="020B0604020202020204" pitchFamily="34" charset="0"/>
                        <a:buChar char="•"/>
                      </a:pPr>
                      <a:r>
                        <a:rPr lang="en-GB" sz="1100" dirty="0"/>
                        <a:t>PFI legal preparation workshop completed. </a:t>
                      </a:r>
                    </a:p>
                    <a:p>
                      <a:pPr marL="171450" indent="-171450">
                        <a:buFont typeface="Arial" panose="020B0604020202020204" pitchFamily="34" charset="0"/>
                        <a:buChar char="•"/>
                      </a:pPr>
                      <a:r>
                        <a:rPr lang="en-GB" sz="1100" dirty="0"/>
                        <a:t>Non-Executive PFI Expiry Project overview sessions in Q1 2026-27.</a:t>
                      </a:r>
                    </a:p>
                  </a:txBody>
                  <a:tcPr anchor="ctr"/>
                </a:tc>
                <a:extLst>
                  <a:ext uri="{0D108BD9-81ED-4DB2-BD59-A6C34878D82A}">
                    <a16:rowId xmlns:a16="http://schemas.microsoft.com/office/drawing/2014/main" val="3993466214"/>
                  </a:ext>
                </a:extLst>
              </a:tr>
              <a:tr h="936779">
                <a:tc>
                  <a:txBody>
                    <a:bodyPr/>
                    <a:lstStyle/>
                    <a:p>
                      <a:r>
                        <a:rPr lang="en-GB" sz="1100" dirty="0"/>
                        <a:t>Financial Implications</a:t>
                      </a:r>
                    </a:p>
                  </a:txBody>
                  <a:tcPr anchor="ctr"/>
                </a:tc>
                <a:tc>
                  <a:txBody>
                    <a:bodyPr/>
                    <a:lstStyle/>
                    <a:p>
                      <a:r>
                        <a:rPr lang="en-GB" sz="1100" kern="1200" dirty="0">
                          <a:solidFill>
                            <a:schemeClr val="dk1"/>
                          </a:solidFill>
                          <a:effectLst/>
                          <a:latin typeface="+mn-lt"/>
                          <a:ea typeface="+mn-ea"/>
                          <a:cs typeface="+mn-cs"/>
                        </a:rPr>
                        <a:t>Loss of ring-fenced funding post-expiry means liabilities for maintenance and operation revert to Health Board. Budget planning and options appraisal are essential</a:t>
                      </a:r>
                      <a:endParaRPr lang="en-GB" sz="1000" dirty="0"/>
                    </a:p>
                  </a:txBody>
                  <a:tcPr anchor="ctr"/>
                </a:tc>
                <a:tc>
                  <a:txBody>
                    <a:bodyPr/>
                    <a:lstStyle/>
                    <a:p>
                      <a:pPr marL="171450" indent="-171450">
                        <a:buFont typeface="Arial" panose="020B0604020202020204" pitchFamily="34" charset="0"/>
                        <a:buChar char="•"/>
                      </a:pPr>
                      <a:r>
                        <a:rPr lang="en-GB" sz="1100" dirty="0"/>
                        <a:t>Financial baseline data collated to support future services financial modelling.</a:t>
                      </a:r>
                    </a:p>
                    <a:p>
                      <a:pPr marL="171450" indent="-171450">
                        <a:buFont typeface="Arial" panose="020B0604020202020204" pitchFamily="34" charset="0"/>
                        <a:buChar char="•"/>
                      </a:pPr>
                      <a:r>
                        <a:rPr lang="en-GB" sz="1100" dirty="0"/>
                        <a:t>Advisors appointed to provide specialist VAT advice.</a:t>
                      </a:r>
                    </a:p>
                    <a:p>
                      <a:pPr marL="171450" indent="-171450">
                        <a:buFont typeface="Arial" panose="020B0604020202020204" pitchFamily="34" charset="0"/>
                        <a:buChar char="•"/>
                      </a:pPr>
                      <a:r>
                        <a:rPr lang="en-GB" sz="1100" dirty="0"/>
                        <a:t>Initial work commenced using IPA Financial Distress Guidance on future financial investigation.</a:t>
                      </a:r>
                    </a:p>
                  </a:txBody>
                  <a:tcPr anchor="ctr"/>
                </a:tc>
                <a:extLst>
                  <a:ext uri="{0D108BD9-81ED-4DB2-BD59-A6C34878D82A}">
                    <a16:rowId xmlns:a16="http://schemas.microsoft.com/office/drawing/2014/main" val="211925233"/>
                  </a:ext>
                </a:extLst>
              </a:tr>
            </a:tbl>
          </a:graphicData>
        </a:graphic>
      </p:graphicFrame>
      <p:sp>
        <p:nvSpPr>
          <p:cNvPr id="11" name="TextBox 10">
            <a:extLst>
              <a:ext uri="{FF2B5EF4-FFF2-40B4-BE49-F238E27FC236}">
                <a16:creationId xmlns:a16="http://schemas.microsoft.com/office/drawing/2014/main" id="{DDF71416-7112-1A8C-2F61-C31BDEFB0697}"/>
              </a:ext>
            </a:extLst>
          </p:cNvPr>
          <p:cNvSpPr txBox="1"/>
          <p:nvPr/>
        </p:nvSpPr>
        <p:spPr>
          <a:xfrm>
            <a:off x="362742" y="1112880"/>
            <a:ext cx="5683216" cy="1054135"/>
          </a:xfrm>
          <a:prstGeom prst="rect">
            <a:avLst/>
          </a:prstGeom>
          <a:noFill/>
        </p:spPr>
        <p:txBody>
          <a:bodyPr wrap="square">
            <a:spAutoFit/>
          </a:bodyPr>
          <a:lstStyle/>
          <a:p>
            <a:pPr fontAlgn="t">
              <a:lnSpc>
                <a:spcPts val="1500"/>
              </a:lnSpc>
              <a:spcAft>
                <a:spcPts val="600"/>
              </a:spcAft>
              <a:buNone/>
            </a:pPr>
            <a:r>
              <a:rPr lang="en-GB" sz="1200" b="0" i="0" dirty="0">
                <a:effectLst/>
              </a:rPr>
              <a:t>Neath Port Talbot Hospital, opened in 2002 under a PFI funding model, will reach the end of its 30‑year contract in May 2030. The </a:t>
            </a:r>
            <a:r>
              <a:rPr lang="en-GB" sz="1200" b="0" i="0" dirty="0" err="1">
                <a:effectLst/>
              </a:rPr>
              <a:t>handback</a:t>
            </a:r>
            <a:r>
              <a:rPr lang="en-GB" sz="1200" b="0" i="0" dirty="0">
                <a:effectLst/>
              </a:rPr>
              <a:t> is a major and complex process, and we are following UK Government best‑practice guidance led by NISTA, which advises organisations to begin expiry planning 4–7 years before contract end. We completed the initial 7‑year Expiry Health Check in October 2023.</a:t>
            </a:r>
          </a:p>
        </p:txBody>
      </p:sp>
      <p:sp>
        <p:nvSpPr>
          <p:cNvPr id="7" name="TextBox 6">
            <a:extLst>
              <a:ext uri="{FF2B5EF4-FFF2-40B4-BE49-F238E27FC236}">
                <a16:creationId xmlns:a16="http://schemas.microsoft.com/office/drawing/2014/main" id="{3683D894-9897-460A-510F-38E66DD83158}"/>
              </a:ext>
            </a:extLst>
          </p:cNvPr>
          <p:cNvSpPr txBox="1"/>
          <p:nvPr/>
        </p:nvSpPr>
        <p:spPr>
          <a:xfrm>
            <a:off x="344487" y="2142829"/>
            <a:ext cx="9211990" cy="1054135"/>
          </a:xfrm>
          <a:prstGeom prst="rect">
            <a:avLst/>
          </a:prstGeom>
          <a:noFill/>
        </p:spPr>
        <p:txBody>
          <a:bodyPr wrap="square">
            <a:spAutoFit/>
          </a:bodyPr>
          <a:lstStyle/>
          <a:p>
            <a:pPr fontAlgn="t">
              <a:lnSpc>
                <a:spcPts val="1500"/>
              </a:lnSpc>
              <a:spcAft>
                <a:spcPts val="600"/>
              </a:spcAft>
              <a:buNone/>
            </a:pPr>
            <a:r>
              <a:rPr lang="en-GB" sz="1200" b="0" i="0" dirty="0">
                <a:effectLst/>
              </a:rPr>
              <a:t>To support this work, we have invested in an internal PFI Expiry and Contract Management Team, bringing together key professional disciplines and external advisers. The programme is overseen by a PFI Exit Project Board reporting to the Performance and Finance Committee. The PFI expiry process aims to ensure a smooth transition, minimise risks, and shape the future operating model for the hospital. Our vision is a safe, compliant estate at Condition B standard that delivers value for money and aligns with NHS Wales and SBUHB strategic priorities. A 4‑year Expiry Health Check has recently been completed with NISTA, with findings expected in April 2026.</a:t>
            </a:r>
          </a:p>
        </p:txBody>
      </p:sp>
      <p:sp>
        <p:nvSpPr>
          <p:cNvPr id="4" name="Slide Number Placeholder 3">
            <a:extLst>
              <a:ext uri="{FF2B5EF4-FFF2-40B4-BE49-F238E27FC236}">
                <a16:creationId xmlns:a16="http://schemas.microsoft.com/office/drawing/2014/main" id="{E98FFB8A-31F2-5DC4-EDCC-7CA3CBF6C0CA}"/>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67</a:t>
            </a:r>
          </a:p>
        </p:txBody>
      </p:sp>
    </p:spTree>
    <p:extLst>
      <p:ext uri="{BB962C8B-B14F-4D97-AF65-F5344CB8AC3E}">
        <p14:creationId xmlns:p14="http://schemas.microsoft.com/office/powerpoint/2010/main" val="116504779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A8F80-06F8-5677-B46D-40C17FEB1B02}"/>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74E4386-B716-35C2-3AD9-85197661AB32}"/>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96F1CDA7-F1E6-2BE4-6F30-E53F5D686D58}"/>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CAPITAL &amp; ESTATES – ENABLING ACTIONS</a:t>
            </a:r>
          </a:p>
        </p:txBody>
      </p:sp>
      <p:sp>
        <p:nvSpPr>
          <p:cNvPr id="8" name="TextBox 7">
            <a:extLst>
              <a:ext uri="{FF2B5EF4-FFF2-40B4-BE49-F238E27FC236}">
                <a16:creationId xmlns:a16="http://schemas.microsoft.com/office/drawing/2014/main" id="{22AC1A10-FB00-F852-F0C8-CDABEF5F9568}"/>
              </a:ext>
            </a:extLst>
          </p:cNvPr>
          <p:cNvSpPr txBox="1"/>
          <p:nvPr/>
        </p:nvSpPr>
        <p:spPr>
          <a:xfrm>
            <a:off x="344487" y="777533"/>
            <a:ext cx="9094787" cy="1699376"/>
          </a:xfrm>
          <a:prstGeom prst="rect">
            <a:avLst/>
          </a:prstGeom>
          <a:noFill/>
        </p:spPr>
        <p:txBody>
          <a:bodyPr wrap="square">
            <a:spAutoFit/>
          </a:bodyPr>
          <a:lstStyle/>
          <a:p>
            <a:pPr marL="0" marR="0" lvl="0" indent="0" defTabSz="457200" rtl="0" eaLnBrk="1" fontAlgn="auto" latinLnBrk="0" hangingPunct="1">
              <a:lnSpc>
                <a:spcPct val="107000"/>
              </a:lnSpc>
              <a:spcBef>
                <a:spcPts val="0"/>
              </a:spcBef>
              <a:buClrTx/>
              <a:buSzTx/>
              <a:buFontTx/>
              <a:buNone/>
              <a:tabLst/>
              <a:defRPr/>
            </a:pPr>
            <a:r>
              <a:rPr kumimoji="0" lang="en-GB" sz="1400" b="1" i="0"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Estates Rationalisation </a:t>
            </a:r>
            <a:endParaRPr kumimoji="0" lang="en-GB" sz="1400" b="0" i="0"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endParaRPr>
          </a:p>
          <a:p>
            <a:pPr marL="0" marR="0" lvl="0" indent="0"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Following the submission of our Estates Rationalisation of Non-Clinical Space in 2023, we have continued to review our clinical and non-clinical property needs. Following the disposal of two sites in 2024-25, a land transfer was completed in Morriston during 2025-26. </a:t>
            </a:r>
            <a:r>
              <a:rPr kumimoji="0" lang="en-GB" sz="1200" b="0" i="0" u="none" strike="noStrike" kern="1200" cap="none" spc="0" normalizeH="0" baseline="0" noProof="0" dirty="0">
                <a:ln>
                  <a:noFill/>
                </a:ln>
                <a:solidFill>
                  <a:prstClr val="black"/>
                </a:solidFill>
                <a:effectLst/>
                <a:uLnTx/>
                <a:uFillTx/>
                <a:ea typeface="+mn-lt"/>
                <a:cs typeface="+mn-lt"/>
              </a:rPr>
              <a:t>The Health Board recognises the need to consolidate our services on fewer sites as part of our path to recovery and sustainability. Once the development of the </a:t>
            </a: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Clinical Services Strategic Plan (CSSP)</a:t>
            </a:r>
            <a:r>
              <a:rPr kumimoji="0" lang="en-GB" sz="1200" b="0" i="0" u="none" strike="noStrike" kern="1200" cap="none" spc="0" normalizeH="0" baseline="0" noProof="0" dirty="0">
                <a:ln>
                  <a:noFill/>
                </a:ln>
                <a:solidFill>
                  <a:prstClr val="black"/>
                </a:solidFill>
                <a:effectLst/>
                <a:uLnTx/>
                <a:uFillTx/>
                <a:ea typeface="+mn-lt"/>
                <a:cs typeface="+mn-lt"/>
              </a:rPr>
              <a:t> is completed in 2026-27, work will commence to look at options and sequencing. </a:t>
            </a: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We will continue to develop our disposal strategy for the remaining surplus areas of the </a:t>
            </a:r>
            <a:r>
              <a:rPr kumimoji="0" lang="en-GB" sz="1200" b="0" i="0" u="none" strike="noStrike" kern="1200" cap="none" spc="0" normalizeH="0" baseline="0" noProof="0" dirty="0" err="1">
                <a:ln>
                  <a:noFill/>
                </a:ln>
                <a:solidFill>
                  <a:prstClr val="black"/>
                </a:solidFill>
                <a:effectLst/>
                <a:uLnTx/>
                <a:uFillTx/>
                <a:ea typeface="Calibri" panose="020F0502020204030204" pitchFamily="34" charset="0"/>
                <a:cs typeface="Arial" panose="020B0604020202020204" pitchFamily="34" charset="0"/>
              </a:rPr>
              <a:t>Cefn</a:t>
            </a: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 </a:t>
            </a:r>
            <a:r>
              <a:rPr kumimoji="0" lang="en-GB" sz="1200" b="0" i="0" u="none" strike="noStrike" kern="1200" cap="none" spc="0" normalizeH="0" baseline="0" noProof="0" dirty="0" err="1">
                <a:ln>
                  <a:noFill/>
                </a:ln>
                <a:solidFill>
                  <a:prstClr val="black"/>
                </a:solidFill>
                <a:effectLst/>
                <a:uLnTx/>
                <a:uFillTx/>
                <a:ea typeface="Calibri" panose="020F0502020204030204" pitchFamily="34" charset="0"/>
                <a:cs typeface="Arial" panose="020B0604020202020204" pitchFamily="34" charset="0"/>
              </a:rPr>
              <a:t>Coed</a:t>
            </a:r>
            <a:r>
              <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rPr>
              <a:t> site, although this work will need to be linked to the provision of funding support </a:t>
            </a:r>
            <a:r>
              <a:rPr kumimoji="0" lang="en-GB" sz="1200" b="0" i="0" u="none" strike="noStrike" kern="1200" cap="none" spc="0" normalizeH="0" baseline="0" noProof="0" dirty="0">
                <a:ln>
                  <a:noFill/>
                </a:ln>
                <a:solidFill>
                  <a:prstClr val="black"/>
                </a:solidFill>
                <a:effectLst/>
                <a:uLnTx/>
                <a:uFillTx/>
                <a:ea typeface="+mn-lt"/>
                <a:cs typeface="+mn-lt"/>
              </a:rPr>
              <a:t>to stabilise the Mental Health estates across the Health Board in anticipation of an accelerated programme to move to a longer-term solution.</a:t>
            </a:r>
            <a:endParaRPr kumimoji="0" lang="en-GB" sz="12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BB6CF12E-0E4C-6D60-2CC0-826030780038}"/>
              </a:ext>
            </a:extLst>
          </p:cNvPr>
          <p:cNvSpPr txBox="1"/>
          <p:nvPr/>
        </p:nvSpPr>
        <p:spPr>
          <a:xfrm>
            <a:off x="362743" y="2458668"/>
            <a:ext cx="9180513" cy="3254994"/>
          </a:xfrm>
          <a:prstGeom prst="rect">
            <a:avLst/>
          </a:prstGeom>
          <a:noFill/>
        </p:spPr>
        <p:txBody>
          <a:bodyPr wrap="square">
            <a:spAutoFit/>
          </a:bodyPr>
          <a:lstStyle/>
          <a:p>
            <a:pPr marL="0" marR="0" lvl="0" indent="0" defTabSz="457200" rtl="0" eaLnBrk="1" fontAlgn="auto" latinLnBrk="0" hangingPunct="1">
              <a:lnSpc>
                <a:spcPct val="107000"/>
              </a:lnSpc>
              <a:spcBef>
                <a:spcPts val="0"/>
              </a:spcBef>
              <a:buClrTx/>
              <a:buSzTx/>
              <a:buFontTx/>
              <a:buNone/>
              <a:tabLst/>
              <a:defRPr/>
            </a:pPr>
            <a:r>
              <a:rPr kumimoji="0" lang="en-GB" sz="1200" b="1" i="0"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Alternative Financing Models</a:t>
            </a:r>
            <a:endParaRPr kumimoji="0" lang="en-GB" sz="1200" b="0" i="0"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endParaRPr>
          </a:p>
          <a:p>
            <a:pPr marL="0" marR="0" lvl="0" indent="0"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The newly formed Estates Task Force group will consider the commercial opportunities </a:t>
            </a: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to deliver capital solutions using public and private partnerships to assist in developing the estate strategy and the implications. We are continuing to benefit from funding from the Swansea Bay City Deal, with the hybrid planning application for the development of the Morriston Hospital site and new Access Route from the M4 submitted in July 2025.</a:t>
            </a:r>
          </a:p>
          <a:p>
            <a:pPr marL="0" marR="0" lvl="0" indent="0"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Working with the West Glamorgan Regional Partnership Board, we secured design funding to produce business cases for a new Learning Disabilities home in Dan-y-Deri (HCF) and a replacement for </a:t>
            </a:r>
            <a:r>
              <a:rPr kumimoji="0" lang="en-GB" sz="1200" b="0" i="0" u="none" strike="noStrike" kern="1200" cap="none" spc="0" normalizeH="0" baseline="0" noProof="0" dirty="0" err="1">
                <a:ln>
                  <a:noFill/>
                </a:ln>
                <a:solidFill>
                  <a:prstClr val="black"/>
                </a:solidFill>
                <a:effectLst/>
                <a:uLnTx/>
                <a:uFillTx/>
                <a:latin typeface="Aptos" panose="02110004020202020204"/>
                <a:ea typeface="+mn-lt"/>
                <a:cs typeface="+mn-lt"/>
              </a:rPr>
              <a:t>Cymmer</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 Health Centre (IRCF). The completed Dan-y-Deri business case was presented to the WG HCF panel in January 2026, which we are awaiting an announcement on. Design work has completed on the replacement for </a:t>
            </a:r>
            <a:r>
              <a:rPr kumimoji="0" lang="en-GB" sz="1200" b="0" i="0" u="none" strike="noStrike" kern="1200" cap="none" spc="0" normalizeH="0" baseline="0" noProof="0" dirty="0" err="1">
                <a:ln>
                  <a:noFill/>
                </a:ln>
                <a:solidFill>
                  <a:prstClr val="black"/>
                </a:solidFill>
                <a:effectLst/>
                <a:uLnTx/>
                <a:uFillTx/>
                <a:latin typeface="Aptos" panose="02110004020202020204"/>
                <a:ea typeface="+mn-lt"/>
                <a:cs typeface="+mn-lt"/>
              </a:rPr>
              <a:t>Cymmer</a:t>
            </a: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 Health Centre and we expect to proceed to tender in Q1 2026-27.</a:t>
            </a:r>
          </a:p>
          <a:p>
            <a:pPr marL="0" marR="0" lvl="0" indent="0" defTabSz="4572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lt"/>
                <a:cs typeface="+mn-lt"/>
              </a:rPr>
              <a:t>Some of our schemes also have revenue funded options which require IFRS 16 technical capital support under Right of Use (ROU) Capital. We will be continuing to work with our Energy Service partner and the WG Energy Services and Health &amp; Social Care Finance teams to explore how we can access alternative financing to</a:t>
            </a:r>
            <a:r>
              <a:rPr kumimoji="0" lang="en-GB" sz="12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Arial" panose="020B0604020202020204" pitchFamily="34" charset="0"/>
              </a:rPr>
              <a:t> de-steam and decarbonise the estate. These schemes are more about reducing carbon rather that also cost reduction. We have proposals for major capital developments linked to the provision of a new ED, Critical Care and Theatres development at Morriston and reprovision of Mental Health In-Patient Wards. As the availability of national capital funding may be constrained, we are keen to explore other funding opportunities, including the MIM (Mutual Investment Model). </a:t>
            </a:r>
          </a:p>
        </p:txBody>
      </p:sp>
      <p:sp>
        <p:nvSpPr>
          <p:cNvPr id="3" name="Slide Number Placeholder 3">
            <a:extLst>
              <a:ext uri="{FF2B5EF4-FFF2-40B4-BE49-F238E27FC236}">
                <a16:creationId xmlns:a16="http://schemas.microsoft.com/office/drawing/2014/main" id="{47996199-9EAC-6A66-43F2-9D1A7E19D005}"/>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68</a:t>
            </a:r>
          </a:p>
        </p:txBody>
      </p:sp>
    </p:spTree>
    <p:extLst>
      <p:ext uri="{BB962C8B-B14F-4D97-AF65-F5344CB8AC3E}">
        <p14:creationId xmlns:p14="http://schemas.microsoft.com/office/powerpoint/2010/main" val="186642733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289C5-1CAC-7F0E-A21E-A2F64C785BAA}"/>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59C73308-A6BA-FAF5-7830-6F83BFAAFAF0}"/>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ED650F4D-77EA-4825-DDA1-714465CD1E1A}"/>
              </a:ext>
            </a:extLst>
          </p:cNvPr>
          <p:cNvSpPr txBox="1"/>
          <p:nvPr/>
        </p:nvSpPr>
        <p:spPr>
          <a:xfrm>
            <a:off x="344488" y="453657"/>
            <a:ext cx="4770437" cy="369332"/>
          </a:xfrm>
          <a:prstGeom prst="rect">
            <a:avLst/>
          </a:prstGeom>
          <a:noFill/>
        </p:spPr>
        <p:txBody>
          <a:bodyPr wrap="square" rtlCol="0">
            <a:spAutoFit/>
          </a:bodyPr>
          <a:lstStyle/>
          <a:p>
            <a:pPr algn="just">
              <a:spcAft>
                <a:spcPts val="600"/>
              </a:spcAft>
            </a:pPr>
            <a:r>
              <a:rPr lang="en-GB" b="1" dirty="0">
                <a:solidFill>
                  <a:srgbClr val="834AAD"/>
                </a:solidFill>
                <a:latin typeface="Aptos Black" panose="020F0502020204030204" pitchFamily="34" charset="0"/>
              </a:rPr>
              <a:t>SUSTAINABILITY /CLIMATE ACTION PLAN</a:t>
            </a:r>
            <a:endParaRPr lang="en-GB" b="1" dirty="0">
              <a:solidFill>
                <a:srgbClr val="FF0000"/>
              </a:solidFill>
              <a:latin typeface="Aptos Black" panose="020F0502020204030204" pitchFamily="34" charset="0"/>
            </a:endParaRPr>
          </a:p>
        </p:txBody>
      </p:sp>
      <p:sp>
        <p:nvSpPr>
          <p:cNvPr id="6" name="TextBox 5">
            <a:extLst>
              <a:ext uri="{FF2B5EF4-FFF2-40B4-BE49-F238E27FC236}">
                <a16:creationId xmlns:a16="http://schemas.microsoft.com/office/drawing/2014/main" id="{9BCED224-0CDE-16EF-9C7E-851396492F3C}"/>
              </a:ext>
            </a:extLst>
          </p:cNvPr>
          <p:cNvSpPr txBox="1"/>
          <p:nvPr/>
        </p:nvSpPr>
        <p:spPr>
          <a:xfrm>
            <a:off x="344488" y="748655"/>
            <a:ext cx="5265737" cy="5755422"/>
          </a:xfrm>
          <a:prstGeom prst="rect">
            <a:avLst/>
          </a:prstGeom>
          <a:noFill/>
        </p:spPr>
        <p:txBody>
          <a:bodyPr wrap="square">
            <a:spAutoFit/>
          </a:bodyPr>
          <a:lstStyle/>
          <a:p>
            <a:pPr>
              <a:spcBef>
                <a:spcPts val="300"/>
              </a:spcBef>
              <a:spcAft>
                <a:spcPts val="300"/>
              </a:spcAft>
              <a:buNone/>
            </a:pPr>
            <a:r>
              <a:rPr lang="en-GB" sz="1200" kern="100" dirty="0">
                <a:ea typeface="Calibri" panose="020F0502020204030204" pitchFamily="34" charset="0"/>
                <a:cs typeface="Arial" panose="020B0604020202020204" pitchFamily="34" charset="0"/>
              </a:rPr>
              <a:t>The Health Board’s Climate Action Plan (2026-30) addresses the requirements of the NHS Wales Decarbonisation Strategic Delivery Plan (SDP), A Healthier Wales, Just Transition, and findings of the Health Board Climate Change Risk and Opportunity Assessment.</a:t>
            </a:r>
            <a:endParaRPr lang="en-GB" sz="1200" kern="100" dirty="0">
              <a:effectLst/>
              <a:ea typeface="Calibri" panose="020F0502020204030204" pitchFamily="34" charset="0"/>
              <a:cs typeface="Arial" panose="020B0604020202020204" pitchFamily="34" charset="0"/>
            </a:endParaRPr>
          </a:p>
          <a:p>
            <a:pPr>
              <a:buNone/>
            </a:pPr>
            <a:r>
              <a:rPr lang="en-GB" sz="1200" b="1" kern="100" dirty="0">
                <a:effectLst/>
                <a:ea typeface="Calibri" panose="020F0502020204030204" pitchFamily="34" charset="0"/>
                <a:cs typeface="Arial" panose="020B0604020202020204" pitchFamily="34" charset="0"/>
              </a:rPr>
              <a:t>Climate Action Plan 2026-2030</a:t>
            </a:r>
          </a:p>
          <a:p>
            <a:pPr>
              <a:spcBef>
                <a:spcPts val="300"/>
              </a:spcBef>
              <a:spcAft>
                <a:spcPts val="300"/>
              </a:spcAft>
              <a:buNone/>
            </a:pPr>
            <a:r>
              <a:rPr lang="en-GB" sz="1200" b="1" kern="100" dirty="0">
                <a:effectLst/>
                <a:ea typeface="Calibri" panose="020F0502020204030204" pitchFamily="34" charset="0"/>
                <a:cs typeface="Arial" panose="020B0604020202020204" pitchFamily="34" charset="0"/>
              </a:rPr>
              <a:t>Aim: </a:t>
            </a:r>
            <a:r>
              <a:rPr lang="en-GB" sz="1200" kern="100" dirty="0">
                <a:effectLst/>
                <a:ea typeface="Calibri" panose="020F0502020204030204" pitchFamily="34" charset="0"/>
                <a:cs typeface="Arial" panose="020B0604020202020204" pitchFamily="34" charset="0"/>
              </a:rPr>
              <a:t>To build the Health Board’s climate resilience across the four roles: ‘Healthcare provider’, ‘Employer’, ‘Major local organisation’, and ‘Productive Partner’ , as defined in ‘A Healthier Swansea Bay - Swansea Bay University Health Board’. </a:t>
            </a:r>
          </a:p>
          <a:p>
            <a:pPr>
              <a:spcBef>
                <a:spcPts val="300"/>
              </a:spcBef>
              <a:spcAft>
                <a:spcPts val="300"/>
              </a:spcAft>
              <a:buNone/>
            </a:pPr>
            <a:r>
              <a:rPr lang="en-GB" sz="1200" kern="100" dirty="0">
                <a:effectLst/>
                <a:ea typeface="Calibri" panose="020F0502020204030204" pitchFamily="34" charset="0"/>
                <a:cs typeface="Arial" panose="020B0604020202020204" pitchFamily="34" charset="0"/>
              </a:rPr>
              <a:t>This will be achieved through reducing emissions and developing a proactive approach to climate adaptation. The </a:t>
            </a:r>
            <a:r>
              <a:rPr lang="en-GB" sz="1200" b="1" kern="100" dirty="0">
                <a:effectLst/>
                <a:ea typeface="Calibri" panose="020F0502020204030204" pitchFamily="34" charset="0"/>
                <a:cs typeface="Arial" panose="020B0604020202020204" pitchFamily="34" charset="0"/>
              </a:rPr>
              <a:t>objectives</a:t>
            </a:r>
            <a:r>
              <a:rPr lang="en-GB" sz="1200" kern="100" dirty="0">
                <a:effectLst/>
                <a:ea typeface="Calibri" panose="020F0502020204030204" pitchFamily="34" charset="0"/>
                <a:cs typeface="Arial" panose="020B0604020202020204" pitchFamily="34" charset="0"/>
              </a:rPr>
              <a:t> of the plan include:</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Build adaptive capacity and understanding of low-carbon models of care</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Build the evidence and data base around climate risk and opportunity gaps </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Build emissions reduction and climate adaptation into existing processes </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Continue reducing emissions from our buildings and estate</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Enhance sustainable procurement and waste reduction</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Improve biodiversity on sites to benefit staff, patients, and local environments</a:t>
            </a:r>
          </a:p>
          <a:p>
            <a:pPr marL="432000" lvl="0" indent="-252000">
              <a:buFont typeface="+mj-lt"/>
              <a:buAutoNum type="arabicPeriod"/>
            </a:pPr>
            <a:r>
              <a:rPr lang="en-GB" sz="1200" kern="100" dirty="0">
                <a:effectLst/>
                <a:ea typeface="Calibri" panose="020F0502020204030204" pitchFamily="34" charset="0"/>
                <a:cs typeface="Arial" panose="020B0604020202020204" pitchFamily="34" charset="0"/>
              </a:rPr>
              <a:t>Work collaboratively across NHS Wales and wider system to ensure that adaptations between organisations are not conflicting</a:t>
            </a:r>
          </a:p>
          <a:p>
            <a:pPr lvl="0">
              <a:spcBef>
                <a:spcPts val="300"/>
              </a:spcBef>
              <a:spcAft>
                <a:spcPts val="300"/>
              </a:spcAft>
            </a:pPr>
            <a:r>
              <a:rPr lang="en-GB" sz="1200" b="1" kern="100" dirty="0">
                <a:effectLst/>
                <a:ea typeface="Calibri" panose="020F0502020204030204" pitchFamily="34" charset="0"/>
                <a:cs typeface="Arial" panose="020B0604020202020204" pitchFamily="34" charset="0"/>
              </a:rPr>
              <a:t>Governance: </a:t>
            </a:r>
            <a:r>
              <a:rPr lang="en-GB" sz="1200" kern="100" dirty="0">
                <a:effectLst/>
                <a:ea typeface="Calibri" panose="020F0502020204030204" pitchFamily="34" charset="0"/>
                <a:cs typeface="Arial" panose="020B0604020202020204" pitchFamily="34" charset="0"/>
              </a:rPr>
              <a:t>Managed through Health Board performance reviews &amp; assurance to the Sustainable Swansea Bay Steering Group.</a:t>
            </a:r>
            <a:endParaRPr lang="en-GB" sz="1200" b="1" kern="100" dirty="0">
              <a:effectLst/>
              <a:ea typeface="Calibri" panose="020F0502020204030204" pitchFamily="34" charset="0"/>
              <a:cs typeface="Arial" panose="020B0604020202020204" pitchFamily="34" charset="0"/>
            </a:endParaRPr>
          </a:p>
          <a:p>
            <a:pPr lvl="0">
              <a:spcBef>
                <a:spcPts val="300"/>
              </a:spcBef>
              <a:spcAft>
                <a:spcPts val="300"/>
              </a:spcAft>
            </a:pPr>
            <a:r>
              <a:rPr lang="en-GB" sz="1200" b="1" kern="100" dirty="0">
                <a:ea typeface="Calibri" panose="020F0502020204030204" pitchFamily="34" charset="0"/>
                <a:cs typeface="Arial" panose="020B0604020202020204" pitchFamily="34" charset="0"/>
              </a:rPr>
              <a:t>Welsh Government Reporting: </a:t>
            </a:r>
            <a:r>
              <a:rPr lang="en-GB" sz="1200" kern="100" dirty="0">
                <a:ea typeface="Calibri" panose="020F0502020204030204" pitchFamily="34" charset="0"/>
                <a:cs typeface="Arial" panose="020B0604020202020204" pitchFamily="34" charset="0"/>
              </a:rPr>
              <a:t>Bi-annual SDP, annual Public Sector Emissions reporting, qualitative climate adaptation reporting (frequency to be decided), annual Socio-Economic Duty, annual Well-Being of Future Generations report</a:t>
            </a:r>
            <a:endParaRPr lang="en-GB" sz="1200" b="1" kern="100" dirty="0">
              <a:effectLst/>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6DAE3958-7F89-1C84-5124-FA950803893C}"/>
              </a:ext>
            </a:extLst>
          </p:cNvPr>
          <p:cNvSpPr/>
          <p:nvPr/>
        </p:nvSpPr>
        <p:spPr>
          <a:xfrm>
            <a:off x="5734050" y="0"/>
            <a:ext cx="4192478" cy="6876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3">
            <a:extLst>
              <a:ext uri="{FF2B5EF4-FFF2-40B4-BE49-F238E27FC236}">
                <a16:creationId xmlns:a16="http://schemas.microsoft.com/office/drawing/2014/main" id="{A3A9103A-3ABF-35EF-D47B-10E5CB4ADAE1}"/>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69</a:t>
            </a:r>
          </a:p>
        </p:txBody>
      </p:sp>
      <p:pic>
        <p:nvPicPr>
          <p:cNvPr id="10" name="Picture 9">
            <a:extLst>
              <a:ext uri="{FF2B5EF4-FFF2-40B4-BE49-F238E27FC236}">
                <a16:creationId xmlns:a16="http://schemas.microsoft.com/office/drawing/2014/main" id="{3451D8DA-FF66-786A-0941-2B8DA00C0EAD}"/>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6107774" y="453657"/>
            <a:ext cx="3117189" cy="2334645"/>
          </a:xfrm>
          <a:prstGeom prst="rect">
            <a:avLst/>
          </a:prstGeom>
          <a:effectLst>
            <a:outerShdw blurRad="63500" sx="102000" sy="102000" algn="ctr" rotWithShape="0">
              <a:prstClr val="black">
                <a:alpha val="40000"/>
              </a:prstClr>
            </a:outerShdw>
          </a:effectLst>
        </p:spPr>
      </p:pic>
      <p:sp>
        <p:nvSpPr>
          <p:cNvPr id="15" name="TextBox 14">
            <a:extLst>
              <a:ext uri="{FF2B5EF4-FFF2-40B4-BE49-F238E27FC236}">
                <a16:creationId xmlns:a16="http://schemas.microsoft.com/office/drawing/2014/main" id="{50588056-0132-EF68-BD77-8BB5925FD0E9}"/>
              </a:ext>
            </a:extLst>
          </p:cNvPr>
          <p:cNvSpPr txBox="1"/>
          <p:nvPr/>
        </p:nvSpPr>
        <p:spPr>
          <a:xfrm>
            <a:off x="5963772" y="2767119"/>
            <a:ext cx="3405188" cy="215444"/>
          </a:xfrm>
          <a:prstGeom prst="rect">
            <a:avLst/>
          </a:prstGeom>
          <a:noFill/>
        </p:spPr>
        <p:txBody>
          <a:bodyPr wrap="square" rtlCol="0">
            <a:spAutoFit/>
          </a:bodyPr>
          <a:lstStyle/>
          <a:p>
            <a:r>
              <a:rPr lang="en-GB" sz="800" i="1" dirty="0">
                <a:solidFill>
                  <a:schemeClr val="bg1"/>
                </a:solidFill>
              </a:rPr>
              <a:t>Morriston Hospital’s Solar Farm</a:t>
            </a:r>
          </a:p>
        </p:txBody>
      </p:sp>
      <p:pic>
        <p:nvPicPr>
          <p:cNvPr id="18" name="Picture 17">
            <a:extLst>
              <a:ext uri="{FF2B5EF4-FFF2-40B4-BE49-F238E27FC236}">
                <a16:creationId xmlns:a16="http://schemas.microsoft.com/office/drawing/2014/main" id="{30C830F3-1054-32D9-9F4D-6F2BD1C0F0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7772" y="2985897"/>
            <a:ext cx="3117189" cy="1537454"/>
          </a:xfrm>
          <a:prstGeom prst="rect">
            <a:avLst/>
          </a:prstGeom>
          <a:effectLst>
            <a:outerShdw blurRad="63500" sx="102000" sy="102000" algn="ctr" rotWithShape="0">
              <a:prstClr val="black">
                <a:alpha val="40000"/>
              </a:prstClr>
            </a:outerShdw>
          </a:effectLst>
        </p:spPr>
      </p:pic>
      <p:pic>
        <p:nvPicPr>
          <p:cNvPr id="20" name="Picture 19">
            <a:extLst>
              <a:ext uri="{FF2B5EF4-FFF2-40B4-BE49-F238E27FC236}">
                <a16:creationId xmlns:a16="http://schemas.microsoft.com/office/drawing/2014/main" id="{031B3D28-D5FA-DE04-7200-064CB011DAD3}"/>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107772" y="4582065"/>
            <a:ext cx="1236684" cy="1666643"/>
          </a:xfrm>
          <a:prstGeom prst="rect">
            <a:avLst/>
          </a:prstGeom>
          <a:effectLst>
            <a:outerShdw blurRad="63500" sx="102000" sy="102000" algn="ctr" rotWithShape="0">
              <a:prstClr val="black">
                <a:alpha val="40000"/>
              </a:prstClr>
            </a:outerShdw>
          </a:effectLst>
        </p:spPr>
      </p:pic>
      <p:sp>
        <p:nvSpPr>
          <p:cNvPr id="21" name="TextBox 20">
            <a:extLst>
              <a:ext uri="{FF2B5EF4-FFF2-40B4-BE49-F238E27FC236}">
                <a16:creationId xmlns:a16="http://schemas.microsoft.com/office/drawing/2014/main" id="{EE9A9F5B-6273-B13A-B9C4-FA61D91036D8}"/>
              </a:ext>
            </a:extLst>
          </p:cNvPr>
          <p:cNvSpPr txBox="1"/>
          <p:nvPr/>
        </p:nvSpPr>
        <p:spPr>
          <a:xfrm>
            <a:off x="6013423" y="6214704"/>
            <a:ext cx="1610081" cy="215444"/>
          </a:xfrm>
          <a:prstGeom prst="rect">
            <a:avLst/>
          </a:prstGeom>
          <a:noFill/>
        </p:spPr>
        <p:txBody>
          <a:bodyPr wrap="square" rtlCol="0">
            <a:spAutoFit/>
          </a:bodyPr>
          <a:lstStyle/>
          <a:p>
            <a:r>
              <a:rPr lang="en-GB" sz="800" i="1" dirty="0">
                <a:solidFill>
                  <a:schemeClr val="bg1"/>
                </a:solidFill>
              </a:rPr>
              <a:t>Biophilic Wales Project</a:t>
            </a:r>
          </a:p>
        </p:txBody>
      </p:sp>
      <p:pic>
        <p:nvPicPr>
          <p:cNvPr id="23" name="Picture 22">
            <a:extLst>
              <a:ext uri="{FF2B5EF4-FFF2-40B4-BE49-F238E27FC236}">
                <a16:creationId xmlns:a16="http://schemas.microsoft.com/office/drawing/2014/main" id="{C30E0392-3CF5-FC03-5A7B-E4E00260DEBC}"/>
              </a:ext>
            </a:extLst>
          </p:cNvPr>
          <p:cNvPicPr>
            <a:picLocks noChangeAspect="1"/>
          </p:cNvPicPr>
          <p:nvPr/>
        </p:nvPicPr>
        <p:blipFill>
          <a:blip r:embed="rId8">
            <a:extLst>
              <a:ext uri="{28A0092B-C50C-407E-A947-70E740481C1C}">
                <a14:useLocalDpi xmlns:a14="http://schemas.microsoft.com/office/drawing/2010/main" val="0"/>
              </a:ext>
            </a:extLst>
          </a:blip>
          <a:srcRect l="11803" r="9759"/>
          <a:stretch>
            <a:fillRect/>
          </a:stretch>
        </p:blipFill>
        <p:spPr>
          <a:xfrm>
            <a:off x="7468281" y="4582064"/>
            <a:ext cx="1739327" cy="1663101"/>
          </a:xfrm>
          <a:prstGeom prst="rect">
            <a:avLst/>
          </a:prstGeom>
          <a:effectLst>
            <a:outerShdw blurRad="63500" sx="102000" sy="102000" algn="ctr" rotWithShape="0">
              <a:prstClr val="black">
                <a:alpha val="40000"/>
              </a:prstClr>
            </a:outerShdw>
          </a:effectLst>
        </p:spPr>
      </p:pic>
      <p:sp>
        <p:nvSpPr>
          <p:cNvPr id="24" name="TextBox 23">
            <a:extLst>
              <a:ext uri="{FF2B5EF4-FFF2-40B4-BE49-F238E27FC236}">
                <a16:creationId xmlns:a16="http://schemas.microsoft.com/office/drawing/2014/main" id="{08A64514-F779-F589-35B9-C588B385E3D2}"/>
              </a:ext>
            </a:extLst>
          </p:cNvPr>
          <p:cNvSpPr txBox="1"/>
          <p:nvPr/>
        </p:nvSpPr>
        <p:spPr>
          <a:xfrm>
            <a:off x="7468281" y="6227181"/>
            <a:ext cx="1954104" cy="338554"/>
          </a:xfrm>
          <a:prstGeom prst="rect">
            <a:avLst/>
          </a:prstGeom>
          <a:noFill/>
        </p:spPr>
        <p:txBody>
          <a:bodyPr wrap="square" rtlCol="0">
            <a:spAutoFit/>
          </a:bodyPr>
          <a:lstStyle/>
          <a:p>
            <a:r>
              <a:rPr lang="en-GB" sz="800" i="1" dirty="0" err="1">
                <a:solidFill>
                  <a:schemeClr val="bg1"/>
                </a:solidFill>
              </a:rPr>
              <a:t>Cae</a:t>
            </a:r>
            <a:r>
              <a:rPr lang="en-GB" sz="800" i="1" dirty="0">
                <a:solidFill>
                  <a:schemeClr val="bg1"/>
                </a:solidFill>
              </a:rPr>
              <a:t> Felin Community Supported Agriculture Project</a:t>
            </a:r>
          </a:p>
        </p:txBody>
      </p:sp>
    </p:spTree>
    <p:extLst>
      <p:ext uri="{BB962C8B-B14F-4D97-AF65-F5344CB8AC3E}">
        <p14:creationId xmlns:p14="http://schemas.microsoft.com/office/powerpoint/2010/main" val="405411360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6717D3-44B4-9F99-518F-02C113C7BFCE}"/>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7A99D249-32DB-8EBC-6296-4C85A6016421}"/>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40A05EBB-7B70-5FE4-8904-06D12C5187FD}"/>
              </a:ext>
            </a:extLst>
          </p:cNvPr>
          <p:cNvSpPr txBox="1"/>
          <p:nvPr/>
        </p:nvSpPr>
        <p:spPr>
          <a:xfrm>
            <a:off x="344488" y="453657"/>
            <a:ext cx="4770437" cy="369332"/>
          </a:xfrm>
          <a:prstGeom prst="rect">
            <a:avLst/>
          </a:prstGeom>
          <a:noFill/>
        </p:spPr>
        <p:txBody>
          <a:bodyPr wrap="square" rtlCol="0">
            <a:spAutoFit/>
          </a:bodyPr>
          <a:lstStyle/>
          <a:p>
            <a:pPr algn="just">
              <a:spcAft>
                <a:spcPts val="600"/>
              </a:spcAft>
            </a:pPr>
            <a:r>
              <a:rPr lang="en-GB" b="1" dirty="0">
                <a:solidFill>
                  <a:srgbClr val="834AAD"/>
                </a:solidFill>
                <a:latin typeface="Aptos Black" panose="020F0502020204030204" pitchFamily="34" charset="0"/>
              </a:rPr>
              <a:t>SUSTAINABILITY /CLIMATE ACTION PLAN</a:t>
            </a:r>
            <a:endParaRPr lang="en-GB" b="1" dirty="0">
              <a:solidFill>
                <a:srgbClr val="FF0000"/>
              </a:solidFill>
              <a:latin typeface="Aptos Black" panose="020F0502020204030204" pitchFamily="34" charset="0"/>
            </a:endParaRPr>
          </a:p>
        </p:txBody>
      </p:sp>
      <p:graphicFrame>
        <p:nvGraphicFramePr>
          <p:cNvPr id="3" name="Table 2">
            <a:extLst>
              <a:ext uri="{FF2B5EF4-FFF2-40B4-BE49-F238E27FC236}">
                <a16:creationId xmlns:a16="http://schemas.microsoft.com/office/drawing/2014/main" id="{AB22101B-7CD4-AA96-E6BE-1B5B23741FCD}"/>
              </a:ext>
            </a:extLst>
          </p:cNvPr>
          <p:cNvGraphicFramePr>
            <a:graphicFrameLocks noGrp="1"/>
          </p:cNvGraphicFramePr>
          <p:nvPr>
            <p:extLst>
              <p:ext uri="{D42A27DB-BD31-4B8C-83A1-F6EECF244321}">
                <p14:modId xmlns:p14="http://schemas.microsoft.com/office/powerpoint/2010/main" val="68991907"/>
              </p:ext>
            </p:extLst>
          </p:nvPr>
        </p:nvGraphicFramePr>
        <p:xfrm>
          <a:off x="362744" y="856214"/>
          <a:ext cx="9180512" cy="5577840"/>
        </p:xfrm>
        <a:graphic>
          <a:graphicData uri="http://schemas.openxmlformats.org/drawingml/2006/table">
            <a:tbl>
              <a:tblPr firstRow="1" bandRow="1">
                <a:tableStyleId>{C4B1156A-380E-4F78-BDF5-A606A8083BF9}</a:tableStyleId>
              </a:tblPr>
              <a:tblGrid>
                <a:gridCol w="902037">
                  <a:extLst>
                    <a:ext uri="{9D8B030D-6E8A-4147-A177-3AD203B41FA5}">
                      <a16:colId xmlns:a16="http://schemas.microsoft.com/office/drawing/2014/main" val="1967251267"/>
                    </a:ext>
                  </a:extLst>
                </a:gridCol>
                <a:gridCol w="8278475">
                  <a:extLst>
                    <a:ext uri="{9D8B030D-6E8A-4147-A177-3AD203B41FA5}">
                      <a16:colId xmlns:a16="http://schemas.microsoft.com/office/drawing/2014/main" val="1640947480"/>
                    </a:ext>
                  </a:extLst>
                </a:gridCol>
              </a:tblGrid>
              <a:tr h="37084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D4EDF8"/>
                    </a:solidFill>
                  </a:tcPr>
                </a:tc>
                <a:tc>
                  <a:txBody>
                    <a:bodyPr/>
                    <a:lstStyle/>
                    <a:p>
                      <a:r>
                        <a:rPr lang="en-GB" sz="1200" b="1" dirty="0"/>
                        <a:t>Our Culture &amp; Ways of Working: </a:t>
                      </a:r>
                      <a:r>
                        <a:rPr lang="en-GB" sz="1200" b="0" dirty="0"/>
                        <a:t>Understanding and empowering staff to be sustainable &amp; engaging with wider NHS and public sector to:</a:t>
                      </a:r>
                    </a:p>
                    <a:p>
                      <a:pPr marL="171450" indent="-171450">
                        <a:buFont typeface="Arial" panose="020B0604020202020204" pitchFamily="34" charset="0"/>
                        <a:buChar char="•"/>
                      </a:pPr>
                      <a:r>
                        <a:rPr lang="en-GB" sz="1200" b="0" dirty="0"/>
                        <a:t>Develop a workforce strategy to implement ‘Delivering sustainable healthcare’ position statement (Dec-26)</a:t>
                      </a:r>
                    </a:p>
                    <a:p>
                      <a:pPr marL="171450" indent="-171450">
                        <a:buFont typeface="Arial" panose="020B0604020202020204" pitchFamily="34" charset="0"/>
                        <a:buChar char="•"/>
                      </a:pPr>
                      <a:r>
                        <a:rPr lang="en-GB" sz="1200" b="0" dirty="0"/>
                        <a:t>Understand potential increased demand from climate change (Mar-27)</a:t>
                      </a:r>
                    </a:p>
                    <a:p>
                      <a:pPr marL="171450" indent="-171450">
                        <a:buFont typeface="Arial" panose="020B0604020202020204" pitchFamily="34" charset="0"/>
                        <a:buChar char="•"/>
                      </a:pPr>
                      <a:r>
                        <a:rPr lang="en-GB" sz="1200" b="0" dirty="0"/>
                        <a:t>Provide resources to staff to reduce emissions &amp; adapt (ongoing)</a:t>
                      </a:r>
                    </a:p>
                    <a:p>
                      <a:pPr marL="171450" indent="-171450">
                        <a:buFont typeface="Arial" panose="020B0604020202020204" pitchFamily="34" charset="0"/>
                        <a:buChar char="•"/>
                      </a:pPr>
                      <a:r>
                        <a:rPr lang="en-GB" sz="1200" b="0" dirty="0"/>
                        <a:t>Build understanding of climate impacts to support business continuity (Mar-27)</a:t>
                      </a:r>
                    </a:p>
                    <a:p>
                      <a:pPr marL="171450" indent="-171450">
                        <a:buFont typeface="Arial" panose="020B0604020202020204" pitchFamily="34" charset="0"/>
                        <a:buChar char="•"/>
                      </a:pPr>
                      <a:r>
                        <a:rPr lang="en-GB" sz="1200" b="0" dirty="0"/>
                        <a:t>Continue collaboration between NHS Wales orgs and PSBs to build adaptive capacity (ongoing)</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D4EDF8"/>
                    </a:solidFill>
                  </a:tcPr>
                </a:tc>
                <a:extLst>
                  <a:ext uri="{0D108BD9-81ED-4DB2-BD59-A6C34878D82A}">
                    <a16:rowId xmlns:a16="http://schemas.microsoft.com/office/drawing/2014/main" val="3849768536"/>
                  </a:ext>
                </a:extLst>
              </a:tr>
              <a:tr h="37084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EE6E6"/>
                    </a:solidFill>
                  </a:tcPr>
                </a:tc>
                <a:tc>
                  <a:txBody>
                    <a:bodyPr/>
                    <a:lstStyle/>
                    <a:p>
                      <a:r>
                        <a:rPr lang="en-GB" sz="1200" b="1" dirty="0"/>
                        <a:t>Our Buildings &amp; Estate: </a:t>
                      </a:r>
                      <a:r>
                        <a:rPr lang="en-GB" sz="1200" dirty="0"/>
                        <a:t>Using Estate more efficiently, building greener, and improving biodiversity of our sites, including:</a:t>
                      </a:r>
                    </a:p>
                    <a:p>
                      <a:pPr marL="171450" indent="-171450">
                        <a:buFont typeface="Arial" panose="020B0604020202020204" pitchFamily="34" charset="0"/>
                        <a:buChar char="•"/>
                      </a:pPr>
                      <a:r>
                        <a:rPr lang="en-GB" sz="1200" dirty="0"/>
                        <a:t>Monitor and address excess building energy consumption (Sep-26)</a:t>
                      </a:r>
                    </a:p>
                    <a:p>
                      <a:pPr marL="171450" indent="-171450">
                        <a:buFont typeface="Arial" panose="020B0604020202020204" pitchFamily="34" charset="0"/>
                        <a:buChar char="•"/>
                      </a:pPr>
                      <a:r>
                        <a:rPr lang="en-GB" sz="1200" dirty="0"/>
                        <a:t>Embed energy management in day-to-day operations (Sep-26)</a:t>
                      </a:r>
                    </a:p>
                    <a:p>
                      <a:pPr marL="171450" indent="-171450">
                        <a:buFont typeface="Arial" panose="020B0604020202020204" pitchFamily="34" charset="0"/>
                        <a:buChar char="•"/>
                      </a:pPr>
                      <a:r>
                        <a:rPr lang="en-GB" sz="1200" dirty="0"/>
                        <a:t>Review climate risk before leasing/purchasing properties (Apr-26)</a:t>
                      </a:r>
                    </a:p>
                    <a:p>
                      <a:pPr marL="171450" indent="-171450">
                        <a:buFont typeface="Arial" panose="020B0604020202020204" pitchFamily="34" charset="0"/>
                        <a:buChar char="•"/>
                      </a:pPr>
                      <a:r>
                        <a:rPr lang="en-GB" sz="1200" dirty="0"/>
                        <a:t>Utilise green infrastructure and how new developments can support nature (Sep-26)</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EE6E6"/>
                    </a:solidFill>
                  </a:tcPr>
                </a:tc>
                <a:extLst>
                  <a:ext uri="{0D108BD9-81ED-4DB2-BD59-A6C34878D82A}">
                    <a16:rowId xmlns:a16="http://schemas.microsoft.com/office/drawing/2014/main" val="897829549"/>
                  </a:ext>
                </a:extLst>
              </a:tr>
              <a:tr h="37084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0E7FC"/>
                    </a:solidFill>
                  </a:tcPr>
                </a:tc>
                <a:tc>
                  <a:txBody>
                    <a:bodyPr/>
                    <a:lstStyle/>
                    <a:p>
                      <a:r>
                        <a:rPr lang="en-GB" sz="1200" b="1" dirty="0"/>
                        <a:t>Our Travel: </a:t>
                      </a:r>
                      <a:r>
                        <a:rPr lang="en-GB" sz="1200" dirty="0"/>
                        <a:t>Moving more sustainably, from active travel, to public transport, and supporting electric vehicles, including:</a:t>
                      </a:r>
                    </a:p>
                    <a:p>
                      <a:pPr marL="171450" indent="-171450">
                        <a:buFont typeface="Arial" panose="020B0604020202020204" pitchFamily="34" charset="0"/>
                        <a:buChar char="•"/>
                      </a:pPr>
                      <a:r>
                        <a:rPr lang="en-GB" sz="1200" dirty="0"/>
                        <a:t>Develop agreed approach to Electric Vehicle Charging infrastructure across the Health Board and with partners (Mar-27)</a:t>
                      </a:r>
                    </a:p>
                    <a:p>
                      <a:pPr marL="171450" indent="-171450">
                        <a:buFont typeface="Arial" panose="020B0604020202020204" pitchFamily="34" charset="0"/>
                        <a:buChar char="•"/>
                      </a:pPr>
                      <a:r>
                        <a:rPr lang="en-GB" sz="1200" dirty="0"/>
                        <a:t>Develop user friendly guides for staff and public on low-carbon / sustainable travel options to Health Board sites (Sep-26)</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0E7FC"/>
                    </a:solidFill>
                  </a:tcPr>
                </a:tc>
                <a:extLst>
                  <a:ext uri="{0D108BD9-81ED-4DB2-BD59-A6C34878D82A}">
                    <a16:rowId xmlns:a16="http://schemas.microsoft.com/office/drawing/2014/main" val="900976624"/>
                  </a:ext>
                </a:extLst>
              </a:tr>
              <a:tr h="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8F0D4"/>
                    </a:solidFill>
                  </a:tcPr>
                </a:tc>
                <a:tc>
                  <a:txBody>
                    <a:bodyPr/>
                    <a:lstStyle/>
                    <a:p>
                      <a:r>
                        <a:rPr lang="en-GB" sz="1200" b="1" dirty="0"/>
                        <a:t>Our Procurement: </a:t>
                      </a:r>
                      <a:r>
                        <a:rPr lang="en-GB" sz="1200" dirty="0"/>
                        <a:t>Buying less, buying sustainably, and building supply chain resilience with the system, including:</a:t>
                      </a:r>
                    </a:p>
                    <a:p>
                      <a:pPr marL="171450" indent="-171450">
                        <a:buFont typeface="Arial" panose="020B0604020202020204" pitchFamily="34" charset="0"/>
                        <a:buChar char="•"/>
                      </a:pPr>
                      <a:r>
                        <a:rPr lang="en-GB" sz="1200" dirty="0"/>
                        <a:t>An organisational environmental sustainability representative on all procurement exercises &gt;£6million (Sep-26)</a:t>
                      </a:r>
                    </a:p>
                    <a:p>
                      <a:pPr marL="171450" indent="-171450">
                        <a:buFont typeface="Arial" panose="020B0604020202020204" pitchFamily="34" charset="0"/>
                        <a:buChar char="•"/>
                      </a:pPr>
                      <a:r>
                        <a:rPr lang="en-GB" sz="1200" dirty="0"/>
                        <a:t>Suppliers to include ‘climate resilience’ in their business continuity plans (Apr-26) This will build on the sustainability KPI work through the 3</a:t>
                      </a:r>
                      <a:r>
                        <a:rPr lang="en-GB" sz="1200" baseline="30000" dirty="0"/>
                        <a:t>rd</a:t>
                      </a:r>
                      <a:r>
                        <a:rPr lang="en-GB" sz="1200" dirty="0"/>
                        <a:t> sector recommissioning.</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8F0D4"/>
                    </a:solidFill>
                  </a:tcPr>
                </a:tc>
                <a:extLst>
                  <a:ext uri="{0D108BD9-81ED-4DB2-BD59-A6C34878D82A}">
                    <a16:rowId xmlns:a16="http://schemas.microsoft.com/office/drawing/2014/main" val="3821954896"/>
                  </a:ext>
                </a:extLst>
              </a:tr>
              <a:tr h="370840">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7F7E1"/>
                    </a:solidFill>
                  </a:tcPr>
                </a:tc>
                <a:tc>
                  <a:txBody>
                    <a:bodyPr/>
                    <a:lstStyle/>
                    <a:p>
                      <a:r>
                        <a:rPr lang="en-GB" sz="1200" b="1" dirty="0"/>
                        <a:t>Our Approach to Healthcare: </a:t>
                      </a:r>
                      <a:r>
                        <a:rPr lang="en-GB" sz="1200" dirty="0"/>
                        <a:t>Working with the system for sustainable healthcare, trialling and implementing projects in SBU, and sharing our learning, including:</a:t>
                      </a:r>
                    </a:p>
                    <a:p>
                      <a:pPr marL="171450" indent="-171450">
                        <a:buFont typeface="Arial" panose="020B0604020202020204" pitchFamily="34" charset="0"/>
                        <a:buChar char="•"/>
                      </a:pPr>
                      <a:r>
                        <a:rPr lang="en-GB" sz="1200" dirty="0"/>
                        <a:t>Participating in the ‘Your Medicines, Your Health’ programme (Sep-26)</a:t>
                      </a:r>
                    </a:p>
                    <a:p>
                      <a:pPr marL="171450" indent="-171450">
                        <a:buFont typeface="Arial" panose="020B0604020202020204" pitchFamily="34" charset="0"/>
                        <a:buChar char="•"/>
                      </a:pPr>
                      <a:r>
                        <a:rPr lang="en-GB" sz="1200" dirty="0"/>
                        <a:t>Continue to digitalise clinical records (annual review)</a:t>
                      </a:r>
                    </a:p>
                    <a:p>
                      <a:pPr marL="171450" indent="-171450">
                        <a:buFont typeface="Arial" panose="020B0604020202020204" pitchFamily="34" charset="0"/>
                        <a:buChar char="•"/>
                      </a:pPr>
                      <a:r>
                        <a:rPr lang="en-GB" sz="1200" dirty="0"/>
                        <a:t>Baseline of nature-based interventions by the Health Board (Mar-27)</a:t>
                      </a:r>
                    </a:p>
                    <a:p>
                      <a:pPr marL="171450" indent="-171450">
                        <a:buFont typeface="Arial" panose="020B0604020202020204" pitchFamily="34" charset="0"/>
                        <a:buChar char="•"/>
                      </a:pPr>
                      <a:r>
                        <a:rPr lang="en-GB" sz="1200" dirty="0"/>
                        <a:t>Build temperature monitoring into server room management (May-26)</a:t>
                      </a:r>
                    </a:p>
                    <a:p>
                      <a:pPr marL="171450" indent="-171450">
                        <a:buFont typeface="Arial" panose="020B0604020202020204" pitchFamily="34" charset="0"/>
                        <a:buChar char="•"/>
                      </a:pPr>
                      <a:r>
                        <a:rPr lang="en-GB" sz="1200" dirty="0"/>
                        <a:t>Develop review of what low carbon and climate adapted healthcare looks like (Aug-26)</a:t>
                      </a:r>
                    </a:p>
                    <a:p>
                      <a:pPr marL="171450" indent="-171450">
                        <a:buFont typeface="Arial" panose="020B0604020202020204" pitchFamily="34" charset="0"/>
                        <a:buChar char="•"/>
                      </a:pPr>
                      <a:r>
                        <a:rPr lang="en-GB" sz="1200" dirty="0"/>
                        <a:t>Develop Health Board waste management plan, building in circularity principles and targeting actions higher in the waste hierarchy (Sep-26)</a:t>
                      </a: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7F7E1"/>
                    </a:solidFill>
                  </a:tcPr>
                </a:tc>
                <a:extLst>
                  <a:ext uri="{0D108BD9-81ED-4DB2-BD59-A6C34878D82A}">
                    <a16:rowId xmlns:a16="http://schemas.microsoft.com/office/drawing/2014/main" val="268489466"/>
                  </a:ext>
                </a:extLst>
              </a:tr>
            </a:tbl>
          </a:graphicData>
        </a:graphic>
      </p:graphicFrame>
      <p:pic>
        <p:nvPicPr>
          <p:cNvPr id="12" name="Picture 11">
            <a:extLst>
              <a:ext uri="{FF2B5EF4-FFF2-40B4-BE49-F238E27FC236}">
                <a16:creationId xmlns:a16="http://schemas.microsoft.com/office/drawing/2014/main" id="{955A3DD3-EEC2-3ECD-F6AC-17178C05AF49}"/>
              </a:ext>
            </a:extLst>
          </p:cNvPr>
          <p:cNvPicPr>
            <a:picLocks noChangeAspect="1"/>
          </p:cNvPicPr>
          <p:nvPr/>
        </p:nvPicPr>
        <p:blipFill>
          <a:blip r:embed="rId3"/>
          <a:stretch>
            <a:fillRect/>
          </a:stretch>
        </p:blipFill>
        <p:spPr>
          <a:xfrm>
            <a:off x="466910" y="1204672"/>
            <a:ext cx="728763" cy="728763"/>
          </a:xfrm>
          <a:prstGeom prst="rect">
            <a:avLst/>
          </a:prstGeom>
        </p:spPr>
      </p:pic>
      <p:pic>
        <p:nvPicPr>
          <p:cNvPr id="19" name="Picture 18">
            <a:extLst>
              <a:ext uri="{FF2B5EF4-FFF2-40B4-BE49-F238E27FC236}">
                <a16:creationId xmlns:a16="http://schemas.microsoft.com/office/drawing/2014/main" id="{B6F3DB97-1584-90EB-0586-0FC11BB3D3F9}"/>
              </a:ext>
            </a:extLst>
          </p:cNvPr>
          <p:cNvPicPr>
            <a:picLocks noChangeAspect="1"/>
          </p:cNvPicPr>
          <p:nvPr/>
        </p:nvPicPr>
        <p:blipFill>
          <a:blip r:embed="rId4"/>
          <a:stretch>
            <a:fillRect/>
          </a:stretch>
        </p:blipFill>
        <p:spPr>
          <a:xfrm>
            <a:off x="344488" y="2191043"/>
            <a:ext cx="946812" cy="946812"/>
          </a:xfrm>
          <a:prstGeom prst="rect">
            <a:avLst/>
          </a:prstGeom>
        </p:spPr>
      </p:pic>
      <p:sp>
        <p:nvSpPr>
          <p:cNvPr id="4" name="Slide Number Placeholder 3">
            <a:extLst>
              <a:ext uri="{FF2B5EF4-FFF2-40B4-BE49-F238E27FC236}">
                <a16:creationId xmlns:a16="http://schemas.microsoft.com/office/drawing/2014/main" id="{745F345B-0A78-31D4-65E6-478A928AA735}"/>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70</a:t>
            </a:r>
          </a:p>
        </p:txBody>
      </p:sp>
      <p:pic>
        <p:nvPicPr>
          <p:cNvPr id="10" name="Picture 9">
            <a:extLst>
              <a:ext uri="{FF2B5EF4-FFF2-40B4-BE49-F238E27FC236}">
                <a16:creationId xmlns:a16="http://schemas.microsoft.com/office/drawing/2014/main" id="{EE4BBB76-E0E9-A518-978B-B2F34B3AE110}"/>
              </a:ext>
            </a:extLst>
          </p:cNvPr>
          <p:cNvPicPr>
            <a:picLocks noChangeAspect="1"/>
          </p:cNvPicPr>
          <p:nvPr/>
        </p:nvPicPr>
        <p:blipFill>
          <a:blip r:embed="rId5"/>
          <a:stretch>
            <a:fillRect/>
          </a:stretch>
        </p:blipFill>
        <p:spPr>
          <a:xfrm>
            <a:off x="466910" y="3243581"/>
            <a:ext cx="708239" cy="708239"/>
          </a:xfrm>
          <a:prstGeom prst="rect">
            <a:avLst/>
          </a:prstGeom>
        </p:spPr>
      </p:pic>
      <p:pic>
        <p:nvPicPr>
          <p:cNvPr id="13" name="Picture 12">
            <a:extLst>
              <a:ext uri="{FF2B5EF4-FFF2-40B4-BE49-F238E27FC236}">
                <a16:creationId xmlns:a16="http://schemas.microsoft.com/office/drawing/2014/main" id="{B7C86538-3CC9-EC02-446A-27BFE555282B}"/>
              </a:ext>
            </a:extLst>
          </p:cNvPr>
          <p:cNvPicPr>
            <a:picLocks noChangeAspect="1"/>
          </p:cNvPicPr>
          <p:nvPr/>
        </p:nvPicPr>
        <p:blipFill>
          <a:blip r:embed="rId6"/>
          <a:stretch>
            <a:fillRect/>
          </a:stretch>
        </p:blipFill>
        <p:spPr>
          <a:xfrm>
            <a:off x="410088" y="3880004"/>
            <a:ext cx="881212" cy="881212"/>
          </a:xfrm>
          <a:prstGeom prst="rect">
            <a:avLst/>
          </a:prstGeom>
        </p:spPr>
      </p:pic>
      <p:pic>
        <p:nvPicPr>
          <p:cNvPr id="16" name="Picture 15">
            <a:extLst>
              <a:ext uri="{FF2B5EF4-FFF2-40B4-BE49-F238E27FC236}">
                <a16:creationId xmlns:a16="http://schemas.microsoft.com/office/drawing/2014/main" id="{2C80B1A5-73AF-0581-A4E3-91CD82123BBE}"/>
              </a:ext>
            </a:extLst>
          </p:cNvPr>
          <p:cNvPicPr>
            <a:picLocks noChangeAspect="1"/>
          </p:cNvPicPr>
          <p:nvPr/>
        </p:nvPicPr>
        <p:blipFill>
          <a:blip r:embed="rId7"/>
          <a:stretch>
            <a:fillRect/>
          </a:stretch>
        </p:blipFill>
        <p:spPr>
          <a:xfrm>
            <a:off x="377288" y="5066699"/>
            <a:ext cx="946812" cy="946812"/>
          </a:xfrm>
          <a:prstGeom prst="rect">
            <a:avLst/>
          </a:prstGeom>
        </p:spPr>
      </p:pic>
    </p:spTree>
    <p:extLst>
      <p:ext uri="{BB962C8B-B14F-4D97-AF65-F5344CB8AC3E}">
        <p14:creationId xmlns:p14="http://schemas.microsoft.com/office/powerpoint/2010/main" val="392018776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BBF900-C634-92BA-E21D-5C4FB3A67503}"/>
            </a:ext>
          </a:extLst>
        </p:cNvPr>
        <p:cNvGrpSpPr/>
        <p:nvPr/>
      </p:nvGrpSpPr>
      <p:grpSpPr>
        <a:xfrm>
          <a:off x="0" y="0"/>
          <a:ext cx="0" cy="0"/>
          <a:chOff x="0" y="0"/>
          <a:chExt cx="0" cy="0"/>
        </a:xfrm>
      </p:grpSpPr>
      <p:pic>
        <p:nvPicPr>
          <p:cNvPr id="2" name="Picture 1" descr="A rainbow in a black background&#10;&#10;AI-generated content may be incorrect.">
            <a:extLst>
              <a:ext uri="{FF2B5EF4-FFF2-40B4-BE49-F238E27FC236}">
                <a16:creationId xmlns:a16="http://schemas.microsoft.com/office/drawing/2014/main" id="{DF62138C-23DA-F9F8-9934-01EA70B4D0F9}"/>
              </a:ext>
            </a:extLst>
          </p:cNvPr>
          <p:cNvPicPr>
            <a:picLocks noChangeAspect="1"/>
          </p:cNvPicPr>
          <p:nvPr/>
        </p:nvPicPr>
        <p:blipFill>
          <a:blip r:embed="rId2">
            <a:alphaModFix amt="20000"/>
            <a:lum bright="40000" contrast="-40000"/>
          </a:blip>
          <a:srcRect l="39228" t="58256" r="-2"/>
          <a:stretch/>
        </p:blipFill>
        <p:spPr>
          <a:xfrm rot="10800000">
            <a:off x="3157360" y="3080240"/>
            <a:ext cx="6769167" cy="3795760"/>
          </a:xfrm>
          <a:prstGeom prst="rect">
            <a:avLst/>
          </a:prstGeom>
        </p:spPr>
      </p:pic>
      <p:sp>
        <p:nvSpPr>
          <p:cNvPr id="14" name="Rectangle 13">
            <a:extLst>
              <a:ext uri="{FF2B5EF4-FFF2-40B4-BE49-F238E27FC236}">
                <a16:creationId xmlns:a16="http://schemas.microsoft.com/office/drawing/2014/main" id="{ED400A39-390F-6BED-D3BC-8B00C4C48FA3}"/>
              </a:ext>
            </a:extLst>
          </p:cNvPr>
          <p:cNvSpPr/>
          <p:nvPr/>
        </p:nvSpPr>
        <p:spPr>
          <a:xfrm>
            <a:off x="7281582" y="0"/>
            <a:ext cx="2644945" cy="6876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11" name="Content Placeholder 10">
            <a:extLst>
              <a:ext uri="{FF2B5EF4-FFF2-40B4-BE49-F238E27FC236}">
                <a16:creationId xmlns:a16="http://schemas.microsoft.com/office/drawing/2014/main" id="{401F4AA2-1BB6-5F27-2ED4-583DF5E85794}"/>
              </a:ext>
            </a:extLst>
          </p:cNvPr>
          <p:cNvGraphicFramePr>
            <a:graphicFrameLocks noGrp="1"/>
          </p:cNvGraphicFramePr>
          <p:nvPr>
            <p:ph idx="1"/>
            <p:extLst>
              <p:ext uri="{D42A27DB-BD31-4B8C-83A1-F6EECF244321}">
                <p14:modId xmlns:p14="http://schemas.microsoft.com/office/powerpoint/2010/main" val="3199372172"/>
              </p:ext>
            </p:extLst>
          </p:nvPr>
        </p:nvGraphicFramePr>
        <p:xfrm>
          <a:off x="344488" y="1157560"/>
          <a:ext cx="6770200" cy="5489933"/>
        </p:xfrm>
        <a:graphic>
          <a:graphicData uri="http://schemas.openxmlformats.org/drawingml/2006/table">
            <a:tbl>
              <a:tblPr firstRow="1" firstCol="1" bandRow="1"/>
              <a:tblGrid>
                <a:gridCol w="1509711">
                  <a:extLst>
                    <a:ext uri="{9D8B030D-6E8A-4147-A177-3AD203B41FA5}">
                      <a16:colId xmlns:a16="http://schemas.microsoft.com/office/drawing/2014/main" val="3719872118"/>
                    </a:ext>
                  </a:extLst>
                </a:gridCol>
                <a:gridCol w="3449370">
                  <a:extLst>
                    <a:ext uri="{9D8B030D-6E8A-4147-A177-3AD203B41FA5}">
                      <a16:colId xmlns:a16="http://schemas.microsoft.com/office/drawing/2014/main" val="149633090"/>
                    </a:ext>
                  </a:extLst>
                </a:gridCol>
                <a:gridCol w="1811119">
                  <a:extLst>
                    <a:ext uri="{9D8B030D-6E8A-4147-A177-3AD203B41FA5}">
                      <a16:colId xmlns:a16="http://schemas.microsoft.com/office/drawing/2014/main" val="2411907537"/>
                    </a:ext>
                  </a:extLst>
                </a:gridCol>
              </a:tblGrid>
              <a:tr h="209588">
                <a:tc>
                  <a:txBody>
                    <a:bodyPr/>
                    <a:lstStyle/>
                    <a:p>
                      <a:pPr algn="ct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System Priorities </a:t>
                      </a:r>
                      <a:endPar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algn="ct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Areas to Deliver (2026/27) </a:t>
                      </a:r>
                      <a:endPar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tc>
                  <a:txBody>
                    <a:bodyPr/>
                    <a:lstStyle/>
                    <a:p>
                      <a:pPr algn="ct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Outputs </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E9FAF"/>
                    </a:solidFill>
                  </a:tcPr>
                </a:tc>
                <a:extLst>
                  <a:ext uri="{0D108BD9-81ED-4DB2-BD59-A6C34878D82A}">
                    <a16:rowId xmlns:a16="http://schemas.microsoft.com/office/drawing/2014/main" val="2668402571"/>
                  </a:ext>
                </a:extLst>
              </a:tr>
              <a:tr h="618642">
                <a:tc rowSpan="4">
                  <a:txBody>
                    <a:bodyPr/>
                    <a:lstStyle/>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endParaRPr lang="en-GB" sz="1100" kern="100" dirty="0">
                        <a:effectLst/>
                        <a:latin typeface="+mn-lt"/>
                        <a:ea typeface="Aptos" panose="020B0004020202020204" pitchFamily="34" charset="0"/>
                        <a:cs typeface="Times New Roman" panose="02020603050405020304" pitchFamily="18" charset="0"/>
                      </a:endParaRPr>
                    </a:p>
                    <a:p>
                      <a:pPr marL="0" lvl="0" indent="0" algn="ctr">
                        <a:lnSpc>
                          <a:spcPct val="100000"/>
                        </a:lnSpc>
                        <a:spcAft>
                          <a:spcPts val="0"/>
                        </a:spcAft>
                        <a:buFont typeface="Symbol" panose="05050102010706020507" pitchFamily="18" charset="2"/>
                        <a:buNone/>
                      </a:pPr>
                      <a:r>
                        <a:rPr lang="en-GB" sz="1100" kern="100" dirty="0">
                          <a:effectLst/>
                          <a:latin typeface="+mn-lt"/>
                          <a:ea typeface="Aptos" panose="020B0004020202020204" pitchFamily="34" charset="0"/>
                          <a:cs typeface="Times New Roman" panose="02020603050405020304" pitchFamily="18" charset="0"/>
                        </a:rPr>
                        <a:t>Maintain compliance with Welsh language standards </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solidFill>
                            <a:srgbClr val="000000"/>
                          </a:solidFill>
                          <a:effectLst/>
                          <a:latin typeface="+mn-lt"/>
                          <a:ea typeface="Aptos" panose="020B0004020202020204" pitchFamily="34" charset="0"/>
                          <a:cs typeface="Times New Roman" panose="02020603050405020304" pitchFamily="18" charset="0"/>
                        </a:rPr>
                        <a:t>Develop our work with schools and colleges to nurture our future workforce.</a:t>
                      </a:r>
                      <a:endParaRPr lang="en-GB" sz="1100" kern="100" dirty="0">
                        <a:effectLst/>
                        <a:latin typeface="+mn-lt"/>
                        <a:ea typeface="Aptos" panose="020B0004020202020204" pitchFamily="34" charset="0"/>
                        <a:cs typeface="Times New Roman" panose="02020603050405020304" pitchFamily="18" charset="0"/>
                      </a:endParaRP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pPr algn="ctr">
                        <a:lnSpc>
                          <a:spcPct val="115000"/>
                        </a:lnSpc>
                        <a:spcAft>
                          <a:spcPts val="800"/>
                        </a:spcAft>
                        <a:buNone/>
                      </a:pPr>
                      <a:endParaRPr lang="en-GB" sz="1100" kern="100" dirty="0">
                        <a:effectLst/>
                        <a:latin typeface="+mn-lt"/>
                        <a:ea typeface="Aptos" panose="020B0004020202020204" pitchFamily="34" charset="0"/>
                        <a:cs typeface="Times New Roman" panose="02020603050405020304" pitchFamily="18" charset="0"/>
                      </a:endParaRPr>
                    </a:p>
                    <a:p>
                      <a:pPr algn="ct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 Increased awareness among pupils and students about career pathways and benefits of language skills to the NHS workforce. Professional development benefits to existing workforce by acting as mentors.</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04553033"/>
                  </a:ext>
                </a:extLst>
              </a:tr>
              <a:tr h="618642">
                <a:tc vMerge="1">
                  <a:txBody>
                    <a:bodyPr/>
                    <a:lstStyle/>
                    <a:p>
                      <a:pPr marL="0" lvl="0" indent="0" algn="ctr">
                        <a:lnSpc>
                          <a:spcPct val="100000"/>
                        </a:lnSpc>
                        <a:spcAft>
                          <a:spcPts val="0"/>
                        </a:spcAft>
                        <a:buFont typeface="Symbol" panose="05050102010706020507" pitchFamily="18" charset="2"/>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Work collaboratively with Swansea University and Coleg Cymraeg, identifying opportunities for students to access mentoring support.</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extLst>
                  <a:ext uri="{0D108BD9-81ED-4DB2-BD59-A6C34878D82A}">
                    <a16:rowId xmlns:a16="http://schemas.microsoft.com/office/drawing/2014/main" val="3999034468"/>
                  </a:ext>
                </a:extLst>
              </a:tr>
              <a:tr h="618642">
                <a:tc vMerge="1">
                  <a:txBody>
                    <a:bodyPr/>
                    <a:lstStyle/>
                    <a:p>
                      <a:pPr marL="0" lvl="0" indent="0" algn="ctr">
                        <a:lnSpc>
                          <a:spcPct val="100000"/>
                        </a:lnSpc>
                        <a:spcAft>
                          <a:spcPts val="0"/>
                        </a:spcAft>
                        <a:buFont typeface="Symbol" panose="05050102010706020507" pitchFamily="18" charset="2"/>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Improved integration of process for handling complaints and concerns in Welsh, or about our use of Welsh into corporate feedback, concerns and complaints procedures.</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12132974"/>
                  </a:ext>
                </a:extLst>
              </a:tr>
              <a:tr h="782767">
                <a:tc vMerge="1">
                  <a:txBody>
                    <a:bodyPr/>
                    <a:lstStyle/>
                    <a:p>
                      <a:pPr marL="0" lvl="0" indent="0" algn="ctr">
                        <a:lnSpc>
                          <a:spcPct val="100000"/>
                        </a:lnSpc>
                        <a:spcAft>
                          <a:spcPts val="0"/>
                        </a:spcAft>
                        <a:buFont typeface="Symbol" panose="05050102010706020507" pitchFamily="18" charset="2"/>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Improved evaluation and sharing of patient feedback so that departments across our organisation can draw on valuable information relating to the experiences of people trying to access our services in Welsh.</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rowSpan="3">
                  <a:txBody>
                    <a:bodyPr/>
                    <a:lstStyle/>
                    <a:p>
                      <a:pPr marL="0" marR="0" lvl="0" indent="0" algn="ctr" defTabSz="685772" rtl="0" eaLnBrk="1" fontAlgn="auto" latinLnBrk="0" hangingPunct="1">
                        <a:lnSpc>
                          <a:spcPct val="115000"/>
                        </a:lnSpc>
                        <a:spcBef>
                          <a:spcPts val="0"/>
                        </a:spcBef>
                        <a:spcAft>
                          <a:spcPts val="80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mn-lt"/>
                          <a:ea typeface="+mn-ea"/>
                          <a:cs typeface="+mn-cs"/>
                        </a:rPr>
                        <a:t>A more robust process leading to better quality data identifying gaps in delivery of Welsh language services. Increased confidence amongst Welsh speaking patients that concerns are valued and addressed.</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extLst>
                  <a:ext uri="{0D108BD9-81ED-4DB2-BD59-A6C34878D82A}">
                    <a16:rowId xmlns:a16="http://schemas.microsoft.com/office/drawing/2014/main" val="4286550879"/>
                  </a:ext>
                </a:extLst>
              </a:tr>
              <a:tr h="168726">
                <a:tc rowSpan="4">
                  <a:txBody>
                    <a:bodyPr/>
                    <a:lstStyle/>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100" kern="100" dirty="0">
                        <a:effectLst/>
                        <a:latin typeface="+mn-lt"/>
                        <a:ea typeface="Aptos" panose="020B0004020202020204" pitchFamily="34" charset="0"/>
                        <a:cs typeface="Times New Roman" panose="02020603050405020304" pitchFamily="18" charset="0"/>
                      </a:endParaRPr>
                    </a:p>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100" kern="100" dirty="0">
                        <a:effectLst/>
                        <a:latin typeface="+mn-lt"/>
                        <a:ea typeface="Aptos" panose="020B0004020202020204" pitchFamily="34" charset="0"/>
                        <a:cs typeface="Times New Roman" panose="02020603050405020304" pitchFamily="18" charset="0"/>
                      </a:endParaRPr>
                    </a:p>
                    <a:p>
                      <a:pPr marL="0" marR="0" lvl="0" indent="0" algn="ctr" defTabSz="685772" rtl="0" eaLnBrk="1" fontAlgn="auto" latinLnBrk="0" hangingPunct="1">
                        <a:lnSpc>
                          <a:spcPct val="100000"/>
                        </a:lnSpc>
                        <a:spcBef>
                          <a:spcPts val="0"/>
                        </a:spcBef>
                        <a:spcAft>
                          <a:spcPts val="800"/>
                        </a:spcAft>
                        <a:buClrTx/>
                        <a:buSzTx/>
                        <a:buFontTx/>
                        <a:buNone/>
                        <a:tabLst/>
                        <a:defRPr/>
                      </a:pPr>
                      <a:r>
                        <a:rPr lang="en-GB" sz="1100" kern="100" dirty="0">
                          <a:effectLst/>
                          <a:latin typeface="+mn-lt"/>
                          <a:ea typeface="Aptos" panose="020B0004020202020204" pitchFamily="34" charset="0"/>
                          <a:cs typeface="Times New Roman" panose="02020603050405020304" pitchFamily="18" charset="0"/>
                        </a:rPr>
                        <a:t>Develop our Welsh language work in line with ‘More Than Just Words’ Strategy </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Develop a group of stakeholders to steer our work related to the Welsh language.</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93891124"/>
                  </a:ext>
                </a:extLst>
              </a:tr>
              <a:tr h="330829">
                <a:tc vMerge="1">
                  <a:txBody>
                    <a:bodyPr/>
                    <a:lstStyle/>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Continued commitment to leadership visibility on language and organisation-wide commitment to Welsh language services, embedding expectations into governance and performance frameworks.</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extLst>
                  <a:ext uri="{0D108BD9-81ED-4DB2-BD59-A6C34878D82A}">
                    <a16:rowId xmlns:a16="http://schemas.microsoft.com/office/drawing/2014/main" val="3688366604"/>
                  </a:ext>
                </a:extLst>
              </a:tr>
              <a:tr h="168726">
                <a:tc vMerge="1">
                  <a:txBody>
                    <a:bodyPr/>
                    <a:lstStyle/>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Continue our roll out of language skills training at ‘Courtesy’ level for all staff with skills currently recorded at level 0.</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Creation of a healthy culture of belonging for the Welsh language at SBUHB leading to a transformation of outcomes for Welsh-speaking patients and service users.</a:t>
                      </a: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74991875"/>
                  </a:ext>
                </a:extLst>
              </a:tr>
              <a:tr h="168726">
                <a:tc vMerge="1">
                  <a:txBody>
                    <a:bodyPr/>
                    <a:lstStyle/>
                    <a:p>
                      <a:pPr marL="0" marR="0" lvl="0" indent="0" algn="ctr" defTabSz="685772" rtl="0" eaLnBrk="1" fontAlgn="auto" latinLnBrk="0" hangingPunct="1">
                        <a:lnSpc>
                          <a:spcPct val="100000"/>
                        </a:lnSpc>
                        <a:spcBef>
                          <a:spcPts val="0"/>
                        </a:spcBef>
                        <a:spcAft>
                          <a:spcPts val="800"/>
                        </a:spcAft>
                        <a:buClrTx/>
                        <a:buSzTx/>
                        <a:buFontTx/>
                        <a:buNone/>
                        <a:tabLst/>
                        <a:defRPr/>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buNone/>
                      </a:pPr>
                      <a:r>
                        <a:rPr lang="en-GB" sz="1100" kern="100" dirty="0">
                          <a:effectLst/>
                          <a:latin typeface="+mn-lt"/>
                          <a:ea typeface="Aptos" panose="020B0004020202020204" pitchFamily="34" charset="0"/>
                          <a:cs typeface="Times New Roman" panose="02020603050405020304" pitchFamily="18" charset="0"/>
                        </a:rPr>
                        <a:t>Maintain progression towards full implementation of the active offer in all clinical settings. Increasing recognition of language as a key component of person-centred care.</a:t>
                      </a:r>
                    </a:p>
                  </a:txBody>
                  <a:tcPr marL="65476" marR="654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tc vMerge="1">
                  <a:txBody>
                    <a:bodyPr/>
                    <a:lstStyle/>
                    <a:p>
                      <a:pPr>
                        <a:lnSpc>
                          <a:spcPct val="115000"/>
                        </a:lnSpc>
                        <a:spcAft>
                          <a:spcPts val="800"/>
                        </a:spcAft>
                        <a:buNone/>
                      </a:pPr>
                      <a:endParaRPr lang="en-GB"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5476" marR="65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7FB"/>
                    </a:solidFill>
                  </a:tcPr>
                </a:tc>
                <a:extLst>
                  <a:ext uri="{0D108BD9-81ED-4DB2-BD59-A6C34878D82A}">
                    <a16:rowId xmlns:a16="http://schemas.microsoft.com/office/drawing/2014/main" val="3824870424"/>
                  </a:ext>
                </a:extLst>
              </a:tr>
            </a:tbl>
          </a:graphicData>
        </a:graphic>
      </p:graphicFrame>
      <p:sp>
        <p:nvSpPr>
          <p:cNvPr id="12" name="Title 11">
            <a:extLst>
              <a:ext uri="{FF2B5EF4-FFF2-40B4-BE49-F238E27FC236}">
                <a16:creationId xmlns:a16="http://schemas.microsoft.com/office/drawing/2014/main" id="{4CA761BB-C748-3DD3-DA62-511364E04629}"/>
              </a:ext>
            </a:extLst>
          </p:cNvPr>
          <p:cNvSpPr txBox="1">
            <a:spLocks noGrp="1"/>
          </p:cNvSpPr>
          <p:nvPr>
            <p:ph type="title"/>
          </p:nvPr>
        </p:nvSpPr>
        <p:spPr>
          <a:xfrm>
            <a:off x="337196" y="512013"/>
            <a:ext cx="9906000" cy="343235"/>
          </a:xfrm>
          <a:prstGeom prst="rect">
            <a:avLst/>
          </a:prstGeom>
          <a:noFill/>
        </p:spPr>
        <p:txBody>
          <a:bodyPr wrap="square" rtlCol="0">
            <a:spAutoFit/>
          </a:bodyPr>
          <a:lstStyle/>
          <a:p>
            <a:pPr algn="just" fontAlgn="base"/>
            <a:r>
              <a:rPr lang="en-GB" sz="1800" b="1" dirty="0">
                <a:solidFill>
                  <a:srgbClr val="834AAD"/>
                </a:solidFill>
                <a:latin typeface="Aptos Black"/>
              </a:rPr>
              <a:t>WELSH LANGUAGE </a:t>
            </a:r>
            <a:endParaRPr lang="en-GB" sz="1000" b="1" dirty="0">
              <a:solidFill>
                <a:srgbClr val="FF0000"/>
              </a:solidFill>
              <a:latin typeface="Aptos Black"/>
            </a:endParaRPr>
          </a:p>
        </p:txBody>
      </p:sp>
      <p:sp>
        <p:nvSpPr>
          <p:cNvPr id="7" name="Rectangle 6">
            <a:extLst>
              <a:ext uri="{FF2B5EF4-FFF2-40B4-BE49-F238E27FC236}">
                <a16:creationId xmlns:a16="http://schemas.microsoft.com/office/drawing/2014/main" id="{BF349723-C3A0-F933-FC2E-F6DDC4517F46}"/>
              </a:ext>
            </a:extLst>
          </p:cNvPr>
          <p:cNvSpPr/>
          <p:nvPr/>
        </p:nvSpPr>
        <p:spPr>
          <a:xfrm>
            <a:off x="7521829" y="1318729"/>
            <a:ext cx="2228849" cy="4825302"/>
          </a:xfrm>
          <a:prstGeom prst="rect">
            <a:avLst/>
          </a:prstGeom>
          <a:noFill/>
          <a:ln w="19050" cap="flat" cmpd="sng" algn="ctr">
            <a:noFill/>
            <a:prstDash val="solid"/>
            <a:miter lim="800000"/>
          </a:ln>
          <a:effectLst/>
        </p:spPr>
        <p:txBody>
          <a:bodyPr lIns="0" tIns="0" rIns="0" bIns="45720" rtlCol="0" anchor="ctr" anchorCtr="1"/>
          <a:lstStyle/>
          <a:p>
            <a:pPr marL="171450" indent="-171450" defTabSz="265349">
              <a:spcAft>
                <a:spcPts val="600"/>
              </a:spcAft>
              <a:buFont typeface="Arial" panose="020B0604020202020204" pitchFamily="34" charset="0"/>
              <a:buChar char="•"/>
              <a:defRPr/>
            </a:pPr>
            <a:r>
              <a:rPr lang="en-US" sz="1200" dirty="0">
                <a:solidFill>
                  <a:schemeClr val="bg1"/>
                </a:solidFill>
              </a:rPr>
              <a:t>Introduce the CEFR for languages as the common framework for measuring staff language skills</a:t>
            </a:r>
          </a:p>
          <a:p>
            <a:pPr marL="171450" indent="-171450" defTabSz="265349">
              <a:spcAft>
                <a:spcPts val="600"/>
              </a:spcAft>
              <a:buFont typeface="Arial" panose="020B0604020202020204" pitchFamily="34" charset="0"/>
              <a:buChar char="•"/>
              <a:defRPr/>
            </a:pPr>
            <a:r>
              <a:rPr lang="en-US" sz="1200" dirty="0">
                <a:solidFill>
                  <a:schemeClr val="bg1"/>
                </a:solidFill>
              </a:rPr>
              <a:t>Introduce a specific apprenticeship for school leavers with level 4/5 Welsh skills.</a:t>
            </a:r>
          </a:p>
          <a:p>
            <a:pPr marL="171450" indent="-171450" defTabSz="265349">
              <a:spcAft>
                <a:spcPts val="600"/>
              </a:spcAft>
              <a:buFont typeface="Arial" panose="020B0604020202020204" pitchFamily="34" charset="0"/>
              <a:buChar char="•"/>
              <a:defRPr/>
            </a:pPr>
            <a:r>
              <a:rPr lang="en-US" sz="1200" dirty="0">
                <a:solidFill>
                  <a:schemeClr val="bg1"/>
                </a:solidFill>
              </a:rPr>
              <a:t>Embed Active Offer audits into Quality Assurance Frameworks</a:t>
            </a:r>
          </a:p>
          <a:p>
            <a:pPr marL="171450" indent="-171450" defTabSz="265349">
              <a:spcAft>
                <a:spcPts val="600"/>
              </a:spcAft>
              <a:buFont typeface="Arial" panose="020B0604020202020204" pitchFamily="34" charset="0"/>
              <a:buChar char="•"/>
              <a:defRPr/>
            </a:pPr>
            <a:r>
              <a:rPr lang="en-US" sz="1200" dirty="0">
                <a:solidFill>
                  <a:schemeClr val="bg1"/>
                </a:solidFill>
              </a:rPr>
              <a:t>Completion of language skills gaps by roles, service areas and key priority areas under the More Than Just Words framework.</a:t>
            </a:r>
          </a:p>
          <a:p>
            <a:pPr marL="171450" indent="-171450" defTabSz="265349">
              <a:spcAft>
                <a:spcPts val="600"/>
              </a:spcAft>
              <a:buFont typeface="Arial" panose="020B0604020202020204" pitchFamily="34" charset="0"/>
              <a:buChar char="•"/>
              <a:defRPr/>
            </a:pPr>
            <a:r>
              <a:rPr lang="en-US" sz="1200" dirty="0">
                <a:solidFill>
                  <a:schemeClr val="bg1"/>
                </a:solidFill>
              </a:rPr>
              <a:t>Workforce recruitment and retention plans to take skills gaps into account – with targeted interventions included in IMTPs</a:t>
            </a:r>
          </a:p>
          <a:p>
            <a:pPr marL="171450" indent="-171450" defTabSz="265349">
              <a:spcAft>
                <a:spcPts val="600"/>
              </a:spcAft>
              <a:buFont typeface="Arial" panose="020B0604020202020204" pitchFamily="34" charset="0"/>
              <a:buChar char="•"/>
              <a:defRPr/>
            </a:pPr>
            <a:endParaRPr lang="en-US" sz="1200" dirty="0">
              <a:solidFill>
                <a:prstClr val="black"/>
              </a:solidFill>
            </a:endParaRPr>
          </a:p>
          <a:p>
            <a:pPr marL="171450" indent="-171450" defTabSz="265349">
              <a:spcAft>
                <a:spcPts val="600"/>
              </a:spcAft>
              <a:buFont typeface="Arial" panose="020B0604020202020204" pitchFamily="34" charset="0"/>
              <a:buChar char="•"/>
              <a:defRPr/>
            </a:pPr>
            <a:endParaRPr lang="en-US" sz="1200" dirty="0">
              <a:solidFill>
                <a:prstClr val="black"/>
              </a:solidFill>
            </a:endParaRPr>
          </a:p>
          <a:p>
            <a:pPr marL="171450" marR="0" lvl="0" indent="-171450" defTabSz="265349"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US" sz="10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6" name="TextBox 15">
            <a:extLst>
              <a:ext uri="{FF2B5EF4-FFF2-40B4-BE49-F238E27FC236}">
                <a16:creationId xmlns:a16="http://schemas.microsoft.com/office/drawing/2014/main" id="{67BBE015-03F1-89A1-D9BC-B2953CD956B3}"/>
              </a:ext>
            </a:extLst>
          </p:cNvPr>
          <p:cNvSpPr txBox="1"/>
          <p:nvPr/>
        </p:nvSpPr>
        <p:spPr>
          <a:xfrm>
            <a:off x="7521829" y="980518"/>
            <a:ext cx="1855958" cy="307777"/>
          </a:xfrm>
          <a:prstGeom prst="rect">
            <a:avLst/>
          </a:prstGeom>
          <a:noFill/>
        </p:spPr>
        <p:txBody>
          <a:bodyPr wrap="square" rtlCol="0">
            <a:spAutoFit/>
          </a:bodyPr>
          <a:lstStyle/>
          <a:p>
            <a:pPr algn="ctr"/>
            <a:r>
              <a:rPr lang="en-GB" sz="1400" b="1" dirty="0">
                <a:solidFill>
                  <a:schemeClr val="bg1"/>
                </a:solidFill>
              </a:rPr>
              <a:t>2027 - 2028</a:t>
            </a:r>
          </a:p>
        </p:txBody>
      </p:sp>
      <p:sp>
        <p:nvSpPr>
          <p:cNvPr id="13" name="TextBox 12">
            <a:extLst>
              <a:ext uri="{FF2B5EF4-FFF2-40B4-BE49-F238E27FC236}">
                <a16:creationId xmlns:a16="http://schemas.microsoft.com/office/drawing/2014/main" id="{C2CC8BF5-B65A-DAF4-1023-5FFBCD8E595E}"/>
              </a:ext>
            </a:extLst>
          </p:cNvPr>
          <p:cNvSpPr txBox="1"/>
          <p:nvPr/>
        </p:nvSpPr>
        <p:spPr>
          <a:xfrm>
            <a:off x="337196" y="778411"/>
            <a:ext cx="6777492" cy="404213"/>
          </a:xfrm>
          <a:prstGeom prst="rect">
            <a:avLst/>
          </a:prstGeom>
          <a:noFill/>
        </p:spPr>
        <p:txBody>
          <a:bodyPr wrap="square">
            <a:spAutoFit/>
          </a:bodyPr>
          <a:lstStyle/>
          <a:p>
            <a:pPr marL="0" marR="0" lvl="0" indent="0" defTabSz="265349" rtl="0" eaLnBrk="1" fontAlgn="auto" latinLnBrk="0" hangingPunct="1">
              <a:lnSpc>
                <a:spcPts val="12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ea typeface="+mn-ea"/>
                <a:cs typeface="+mn-cs"/>
              </a:rPr>
              <a:t>We have a commitment to developing a confident workforce where all staff can greet, reassure and engage safely with Welsh speaking patients and service users. </a:t>
            </a:r>
            <a:endParaRPr kumimoji="0" lang="en-GB" sz="1200" b="0" i="0" u="none" strike="noStrike" kern="0" cap="none" spc="0" normalizeH="0" baseline="0" noProof="0" dirty="0">
              <a:ln>
                <a:noFill/>
              </a:ln>
              <a:solidFill>
                <a:prstClr val="black"/>
              </a:solidFill>
              <a:effectLst/>
              <a:highlight>
                <a:srgbClr val="FFFF00"/>
              </a:highlight>
              <a:uLnTx/>
              <a:uFillTx/>
              <a:ea typeface="+mn-ea"/>
              <a:cs typeface="+mn-cs"/>
            </a:endParaRPr>
          </a:p>
        </p:txBody>
      </p:sp>
      <p:sp>
        <p:nvSpPr>
          <p:cNvPr id="3" name="Slide Number Placeholder 3">
            <a:extLst>
              <a:ext uri="{FF2B5EF4-FFF2-40B4-BE49-F238E27FC236}">
                <a16:creationId xmlns:a16="http://schemas.microsoft.com/office/drawing/2014/main" id="{BA20CEFC-EFC7-B2EA-8CB7-5DAE9EB5CB43}"/>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71</a:t>
            </a:r>
          </a:p>
        </p:txBody>
      </p:sp>
    </p:spTree>
    <p:extLst>
      <p:ext uri="{BB962C8B-B14F-4D97-AF65-F5344CB8AC3E}">
        <p14:creationId xmlns:p14="http://schemas.microsoft.com/office/powerpoint/2010/main" val="409324100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23B792-F239-C35A-B74F-A9D53C1E78F7}"/>
            </a:ext>
          </a:extLst>
        </p:cNvPr>
        <p:cNvGrpSpPr/>
        <p:nvPr/>
      </p:nvGrpSpPr>
      <p:grpSpPr>
        <a:xfrm>
          <a:off x="0" y="0"/>
          <a:ext cx="0" cy="0"/>
          <a:chOff x="0" y="0"/>
          <a:chExt cx="0" cy="0"/>
        </a:xfrm>
      </p:grpSpPr>
      <p:pic>
        <p:nvPicPr>
          <p:cNvPr id="12" name="Picture 11" descr="A rainbow in a black background&#10;&#10;AI-generated content may be incorrect.">
            <a:extLst>
              <a:ext uri="{FF2B5EF4-FFF2-40B4-BE49-F238E27FC236}">
                <a16:creationId xmlns:a16="http://schemas.microsoft.com/office/drawing/2014/main" id="{68ECFB16-7877-5B5C-5EDB-930B1D4E06A4}"/>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808300A4-F552-7885-EDA5-0C6D19DA32B2}"/>
              </a:ext>
            </a:extLst>
          </p:cNvPr>
          <p:cNvSpPr txBox="1"/>
          <p:nvPr/>
        </p:nvSpPr>
        <p:spPr>
          <a:xfrm>
            <a:off x="344487" y="389852"/>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GOVERNANCE AND DELIVERY</a:t>
            </a:r>
          </a:p>
        </p:txBody>
      </p:sp>
      <p:sp>
        <p:nvSpPr>
          <p:cNvPr id="13" name="TextBox 12">
            <a:extLst>
              <a:ext uri="{FF2B5EF4-FFF2-40B4-BE49-F238E27FC236}">
                <a16:creationId xmlns:a16="http://schemas.microsoft.com/office/drawing/2014/main" id="{1795BC72-4F31-1FEE-B0E4-FCF5C94DA87B}"/>
              </a:ext>
            </a:extLst>
          </p:cNvPr>
          <p:cNvSpPr txBox="1"/>
          <p:nvPr/>
        </p:nvSpPr>
        <p:spPr>
          <a:xfrm>
            <a:off x="327043" y="618597"/>
            <a:ext cx="6859820" cy="669414"/>
          </a:xfrm>
          <a:prstGeom prst="rect">
            <a:avLst/>
          </a:prstGeom>
          <a:noFill/>
        </p:spPr>
        <p:txBody>
          <a:bodyPr wrap="square" lIns="91440" tIns="45720" rIns="91440" bIns="45720" anchor="t">
            <a:spAutoFit/>
          </a:bodyPr>
          <a:lstStyle/>
          <a:p>
            <a:pPr fontAlgn="t">
              <a:lnSpc>
                <a:spcPts val="1500"/>
              </a:lnSpc>
              <a:buNone/>
            </a:pPr>
            <a:r>
              <a:rPr lang="en-GB" sz="1200" dirty="0">
                <a:solidFill>
                  <a:prstClr val="black"/>
                </a:solidFill>
                <a:latin typeface="Aptos"/>
                <a:cs typeface="Arial"/>
              </a:rPr>
              <a:t>We are strengthening our operating model to ensure clear accountability, consistent improvement, and a culture grounded in our values. The </a:t>
            </a:r>
            <a:r>
              <a:rPr lang="en-GB" sz="1200" b="1" dirty="0">
                <a:solidFill>
                  <a:prstClr val="black"/>
                </a:solidFill>
                <a:latin typeface="Aptos"/>
                <a:cs typeface="Arial"/>
              </a:rPr>
              <a:t>Organised for Success </a:t>
            </a:r>
            <a:r>
              <a:rPr lang="en-GB" sz="1200" dirty="0">
                <a:solidFill>
                  <a:prstClr val="black"/>
                </a:solidFill>
                <a:latin typeface="Aptos"/>
                <a:cs typeface="Arial"/>
              </a:rPr>
              <a:t>programme underpins this work by aligning leadership, management capacity and performance frameworks to support delivery.</a:t>
            </a:r>
          </a:p>
        </p:txBody>
      </p:sp>
      <p:sp>
        <p:nvSpPr>
          <p:cNvPr id="2" name="TextBox 13">
            <a:extLst>
              <a:ext uri="{FF2B5EF4-FFF2-40B4-BE49-F238E27FC236}">
                <a16:creationId xmlns:a16="http://schemas.microsoft.com/office/drawing/2014/main" id="{F2445E7A-A27A-1F57-7F18-9DF9A0095193}"/>
              </a:ext>
            </a:extLst>
          </p:cNvPr>
          <p:cNvSpPr txBox="1"/>
          <p:nvPr/>
        </p:nvSpPr>
        <p:spPr>
          <a:xfrm>
            <a:off x="327043" y="1180359"/>
            <a:ext cx="6972115" cy="5463034"/>
          </a:xfrm>
          <a:prstGeom prst="rect">
            <a:avLst/>
          </a:prstGeom>
          <a:noFill/>
        </p:spPr>
        <p:txBody>
          <a:bodyPr rot="0" spcFirstLastPara="0" vert="horz" wrap="square" lIns="91440" tIns="45720" rIns="91440" bIns="45720" numCol="1" spcCol="0" rtlCol="0" fromWordArt="0" anchor="ctr"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a:ea typeface="+mn-ea"/>
                <a:cs typeface="Arial"/>
              </a:rPr>
              <a:t>Mitigating Risks to Delivery</a:t>
            </a:r>
          </a:p>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a:ea typeface="Calibri"/>
                <a:cs typeface="Times New Roman"/>
              </a:rPr>
              <a:t>All risks have mitigating actions and are continually reviewed through the Health Board Risk Register. The Plan is a dynamic document and risks to delivery are constantly assessed and acted upon. Key risks to delivery include:</a:t>
            </a:r>
          </a:p>
          <a:p>
            <a:pPr marL="171450" indent="-171450" algn="just">
              <a:spcAft>
                <a:spcPts val="600"/>
              </a:spcAft>
              <a:buFont typeface="Arial" panose="020B0604020202020204" pitchFamily="34" charset="0"/>
              <a:buChar char="•"/>
              <a:defRPr/>
            </a:pPr>
            <a:r>
              <a:rPr kumimoji="0" lang="en-GB" sz="1200" b="1" i="0" u="none" strike="noStrike" kern="1200" cap="none" spc="0" normalizeH="0" baseline="0" noProof="0" dirty="0">
                <a:ln>
                  <a:noFill/>
                </a:ln>
                <a:solidFill>
                  <a:prstClr val="black"/>
                </a:solidFill>
                <a:effectLst/>
                <a:uLnTx/>
                <a:uFillTx/>
                <a:latin typeface="Aptos"/>
                <a:ea typeface="+mn-ea"/>
                <a:cs typeface="Arial"/>
              </a:rPr>
              <a:t>Capacity to Deliver: </a:t>
            </a:r>
            <a:r>
              <a:rPr lang="en-GB" sz="1200" dirty="0">
                <a:solidFill>
                  <a:prstClr val="black"/>
                </a:solidFill>
                <a:latin typeface="Aptos"/>
                <a:ea typeface="Calibri"/>
                <a:cs typeface="Times New Roman"/>
              </a:rPr>
              <a:t>System pressures continue to affect our ability to release staff and resource for change programmes. To mitigate this, we are prioritising delivery against the most critical areas, tightening governance to maintain focus, and putting in place robust seasonal and operational escalation frameworks. This ensures progress continues even during periods of high demand.</a:t>
            </a:r>
          </a:p>
          <a:p>
            <a:pPr marL="171450" indent="-171450" algn="just">
              <a:spcAft>
                <a:spcPts val="600"/>
              </a:spcAft>
              <a:buFont typeface="Arial" panose="020B0604020202020204" pitchFamily="34" charset="0"/>
              <a:buChar char="•"/>
              <a:defRPr/>
            </a:pPr>
            <a:r>
              <a:rPr lang="en-GB" sz="1200" b="1" dirty="0">
                <a:solidFill>
                  <a:prstClr val="black"/>
                </a:solidFill>
                <a:ea typeface="Calibri"/>
                <a:cs typeface="Times New Roman"/>
              </a:rPr>
              <a:t>Workforce: </a:t>
            </a:r>
            <a:r>
              <a:rPr lang="en-GB" sz="1200" dirty="0">
                <a:solidFill>
                  <a:prstClr val="black"/>
                </a:solidFill>
                <a:ea typeface="Calibri"/>
                <a:cs typeface="Times New Roman"/>
              </a:rPr>
              <a:t>There is a continued risk that workforce pressures, sickness, and organisational change could impact staff morale, wellbeing and culture, affecting our ability to engage colleagues. To mitigate this, we are strengthening leadership and values‑based behaviours through Organised for Success, enhancing wellbeing and pastoral support, improving staff experience feedback, and sickness‑reduction actions to build a stable, compassionate and resilient workforce.</a:t>
            </a:r>
          </a:p>
          <a:p>
            <a:pPr marL="171450" indent="-171450" algn="just">
              <a:spcAft>
                <a:spcPts val="600"/>
              </a:spcAft>
              <a:buFont typeface="Arial" panose="020B0604020202020204" pitchFamily="34" charset="0"/>
              <a:buChar char="•"/>
              <a:defRPr/>
            </a:pPr>
            <a:r>
              <a:rPr kumimoji="0" lang="en-GB" sz="1200" b="1" i="0" u="none" strike="noStrike" kern="1200" cap="none" spc="0" normalizeH="0" baseline="0" noProof="0" dirty="0">
                <a:ln>
                  <a:noFill/>
                </a:ln>
                <a:solidFill>
                  <a:prstClr val="black"/>
                </a:solidFill>
                <a:effectLst/>
                <a:uLnTx/>
                <a:uFillTx/>
                <a:latin typeface="Aptos"/>
                <a:ea typeface="+mn-ea"/>
                <a:cs typeface="Arial"/>
              </a:rPr>
              <a:t>Digital</a:t>
            </a:r>
            <a:r>
              <a:rPr lang="en-GB" sz="1200" dirty="0">
                <a:solidFill>
                  <a:prstClr val="black"/>
                </a:solidFill>
                <a:latin typeface="Aptos"/>
                <a:ea typeface="Calibri"/>
                <a:cs typeface="Times New Roman"/>
              </a:rPr>
              <a:t>:  Digital transformation is essential for improving clinical quality, efficiency and performance. Risks relate to legacy systems, digital capacity and the scale of change required. Mitigations include progressing actions in the refreshed Digital Strategy, modernising infrastructure, strengthening cyber‑resilience, and embedding digital governance within Board structures.</a:t>
            </a:r>
          </a:p>
          <a:p>
            <a:pPr marL="171450" indent="-171450" algn="just">
              <a:spcAft>
                <a:spcPts val="600"/>
              </a:spcAft>
              <a:buFont typeface="Arial" panose="020B0604020202020204" pitchFamily="34" charset="0"/>
              <a:buChar char="•"/>
              <a:defRPr/>
            </a:pPr>
            <a:r>
              <a:rPr kumimoji="0" lang="en-GB" sz="1200" b="1" i="0" u="none" strike="noStrike" kern="1200" cap="none" spc="0" normalizeH="0" baseline="0" noProof="0" dirty="0">
                <a:ln>
                  <a:noFill/>
                </a:ln>
                <a:solidFill>
                  <a:prstClr val="black"/>
                </a:solidFill>
                <a:effectLst/>
                <a:uLnTx/>
                <a:uFillTx/>
                <a:latin typeface="Aptos"/>
                <a:ea typeface="+mn-ea"/>
                <a:cs typeface="Arial"/>
              </a:rPr>
              <a:t>Capital: </a:t>
            </a:r>
            <a:r>
              <a:rPr lang="en-GB" sz="1200" dirty="0">
                <a:solidFill>
                  <a:prstClr val="black"/>
                </a:solidFill>
                <a:latin typeface="Aptos"/>
                <a:ea typeface="Calibri"/>
                <a:cs typeface="Times New Roman"/>
              </a:rPr>
              <a:t>Delivering an ambitious capital programme within constrained national allocations presents risk. We continue to prioritise investment through a clear risk‑based process focused on safety, compliance and sustainability, while sequencing major service changes to maintain operational continuity.</a:t>
            </a:r>
          </a:p>
          <a:p>
            <a:pPr marL="173355" indent="-173355" algn="just">
              <a:spcAft>
                <a:spcPts val="600"/>
              </a:spcAft>
              <a:buFont typeface="Arial"/>
              <a:buChar char="•"/>
              <a:defRPr/>
            </a:pPr>
            <a:r>
              <a:rPr lang="en-GB" sz="1200" b="1" dirty="0">
                <a:solidFill>
                  <a:prstClr val="black"/>
                </a:solidFill>
                <a:latin typeface="Aptos"/>
                <a:cs typeface="Arial"/>
              </a:rPr>
              <a:t>Emerging International Risk – Middle East Conflict (Iran): </a:t>
            </a:r>
            <a:r>
              <a:rPr lang="en-GB" sz="1200" dirty="0">
                <a:solidFill>
                  <a:prstClr val="black"/>
                </a:solidFill>
                <a:latin typeface="Aptos"/>
                <a:ea typeface="Calibri"/>
                <a:cs typeface="Times New Roman"/>
              </a:rPr>
              <a:t>The escalating Iran‑related conflict poses potential risks to supply chains, fuel and energy costs, cyber security and staff wellbeing. Although there is no immediate threat to UK supply, national monitoring highlights likely disruption if tensions persist. The Health Board is strengthening business continuity arrangements, mapping critical suppliers, enhancing cyber‑vigilance, supporting staff wellbeing, and maintaining Executive oversight of risk escalation and communication to ensure organisational resilience.</a:t>
            </a:r>
          </a:p>
        </p:txBody>
      </p:sp>
      <p:sp>
        <p:nvSpPr>
          <p:cNvPr id="3" name="Slide Number Placeholder 3">
            <a:extLst>
              <a:ext uri="{FF2B5EF4-FFF2-40B4-BE49-F238E27FC236}">
                <a16:creationId xmlns:a16="http://schemas.microsoft.com/office/drawing/2014/main" id="{2851D3B5-26A8-7603-C72D-3A5E0A832C2C}"/>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73</a:t>
            </a:r>
          </a:p>
        </p:txBody>
      </p:sp>
      <p:sp>
        <p:nvSpPr>
          <p:cNvPr id="4" name="Rectangle 3">
            <a:extLst>
              <a:ext uri="{FF2B5EF4-FFF2-40B4-BE49-F238E27FC236}">
                <a16:creationId xmlns:a16="http://schemas.microsoft.com/office/drawing/2014/main" id="{9A972FB5-79A0-4E61-12DA-4EA9E00C5B67}"/>
              </a:ext>
            </a:extLst>
          </p:cNvPr>
          <p:cNvSpPr/>
          <p:nvPr/>
        </p:nvSpPr>
        <p:spPr>
          <a:xfrm>
            <a:off x="7299158" y="0"/>
            <a:ext cx="2644945" cy="6876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4">
            <a:extLst>
              <a:ext uri="{FF2B5EF4-FFF2-40B4-BE49-F238E27FC236}">
                <a16:creationId xmlns:a16="http://schemas.microsoft.com/office/drawing/2014/main" id="{7EB1F0C3-17F3-345D-ED7A-1348C63E9D43}"/>
              </a:ext>
            </a:extLst>
          </p:cNvPr>
          <p:cNvSpPr txBox="1"/>
          <p:nvPr/>
        </p:nvSpPr>
        <p:spPr>
          <a:xfrm>
            <a:off x="7411453" y="564124"/>
            <a:ext cx="2307305" cy="552458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r>
              <a:rPr lang="en-GB" sz="1200" b="1" dirty="0">
                <a:solidFill>
                  <a:schemeClr val="bg1"/>
                </a:solidFill>
              </a:rPr>
              <a:t>Emergency Preparedness, Resilience and Response (EPRR) and Recovery</a:t>
            </a:r>
            <a:br>
              <a:rPr lang="en-GB" sz="1200" dirty="0">
                <a:solidFill>
                  <a:schemeClr val="bg1"/>
                </a:solidFill>
              </a:rPr>
            </a:br>
            <a:r>
              <a:rPr lang="en-GB" sz="1200" dirty="0">
                <a:solidFill>
                  <a:schemeClr val="bg1"/>
                </a:solidFill>
              </a:rPr>
              <a:t>EPRR enables the Health Board to meet statutory duties and strengthens our ability to deliver safe, effective, and equitable services during both normal operations and disruptive events. The programme supports organisational resilience by ensuring robust planning, risk assessment, training, response and recovery capabilities across all services.</a:t>
            </a:r>
          </a:p>
          <a:p>
            <a:r>
              <a:rPr lang="en-GB" sz="1200" dirty="0">
                <a:solidFill>
                  <a:schemeClr val="bg1"/>
                </a:solidFill>
              </a:rPr>
              <a:t>Through embedding EPRR within the Health Board’s strategic work programme, we enhance our readiness for emergency incidents, protect the quality and continuity of care, particularly for vulnerable populations and safeguard staff wellbeing. This approach also contributes to long‑term operational and financial sustainability by reducing service disruption and supporting effective recovery.</a:t>
            </a:r>
          </a:p>
        </p:txBody>
      </p:sp>
      <p:sp>
        <p:nvSpPr>
          <p:cNvPr id="7" name="Slide Number Placeholder 3">
            <a:extLst>
              <a:ext uri="{FF2B5EF4-FFF2-40B4-BE49-F238E27FC236}">
                <a16:creationId xmlns:a16="http://schemas.microsoft.com/office/drawing/2014/main" id="{A4AF2E42-3D65-9F7E-0753-E1F893444A6D}"/>
              </a:ext>
            </a:extLst>
          </p:cNvPr>
          <p:cNvSpPr txBox="1">
            <a:spLocks/>
          </p:cNvSpPr>
          <p:nvPr/>
        </p:nvSpPr>
        <p:spPr>
          <a:xfrm>
            <a:off x="7148513" y="65087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72</a:t>
            </a:r>
          </a:p>
        </p:txBody>
      </p:sp>
    </p:spTree>
    <p:extLst>
      <p:ext uri="{BB962C8B-B14F-4D97-AF65-F5344CB8AC3E}">
        <p14:creationId xmlns:p14="http://schemas.microsoft.com/office/powerpoint/2010/main" val="230634710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rgbClr val="0E9FAF"/>
        </a:solidFill>
        <a:effectLst/>
      </p:bgPr>
    </p:bg>
    <p:spTree>
      <p:nvGrpSpPr>
        <p:cNvPr id="1" name="">
          <a:extLst>
            <a:ext uri="{FF2B5EF4-FFF2-40B4-BE49-F238E27FC236}">
              <a16:creationId xmlns:a16="http://schemas.microsoft.com/office/drawing/2014/main" id="{1E68C35C-B340-91AA-B03B-5DF2CF070D7A}"/>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47EFE7F6-24EA-7D5D-6EB6-4E322EA9045A}"/>
              </a:ext>
            </a:extLst>
          </p:cNvPr>
          <p:cNvSpPr txBox="1"/>
          <p:nvPr/>
        </p:nvSpPr>
        <p:spPr>
          <a:xfrm>
            <a:off x="344487" y="414029"/>
            <a:ext cx="8171715" cy="4585871"/>
          </a:xfrm>
          <a:prstGeom prst="rect">
            <a:avLst/>
          </a:prstGeom>
          <a:noFill/>
        </p:spPr>
        <p:txBody>
          <a:bodyPr wrap="square" rtlCol="0">
            <a:spAutoFit/>
          </a:bodyPr>
          <a:lstStyle/>
          <a:p>
            <a:r>
              <a:rPr lang="en-GB" sz="3200" b="1" dirty="0">
                <a:solidFill>
                  <a:schemeClr val="bg1"/>
                </a:solidFill>
              </a:rPr>
              <a:t>Appendices</a:t>
            </a:r>
          </a:p>
          <a:p>
            <a:endParaRPr lang="en-GB" sz="3200" b="1" dirty="0">
              <a:solidFill>
                <a:schemeClr val="bg1"/>
              </a:solidFill>
            </a:endParaRPr>
          </a:p>
          <a:p>
            <a:pPr>
              <a:spcAft>
                <a:spcPts val="1200"/>
              </a:spcAft>
            </a:pPr>
            <a:r>
              <a:rPr lang="en-GB" sz="2400" b="1" dirty="0">
                <a:solidFill>
                  <a:schemeClr val="bg1"/>
                </a:solidFill>
              </a:rPr>
              <a:t>Appendix 1: </a:t>
            </a:r>
            <a:r>
              <a:rPr lang="en-GB" sz="2400" b="1">
                <a:solidFill>
                  <a:schemeClr val="bg1"/>
                </a:solidFill>
              </a:rPr>
              <a:t>Detailed Delivery </a:t>
            </a:r>
            <a:r>
              <a:rPr lang="en-GB" sz="2400" b="1" dirty="0">
                <a:solidFill>
                  <a:schemeClr val="bg1"/>
                </a:solidFill>
              </a:rPr>
              <a:t>Plans</a:t>
            </a:r>
          </a:p>
          <a:p>
            <a:pPr>
              <a:spcAft>
                <a:spcPts val="1200"/>
              </a:spcAft>
            </a:pPr>
            <a:r>
              <a:rPr lang="en-GB" sz="2400" b="1" dirty="0">
                <a:solidFill>
                  <a:schemeClr val="bg1"/>
                </a:solidFill>
              </a:rPr>
              <a:t>Appendix 2: Enabling Actions</a:t>
            </a:r>
          </a:p>
          <a:p>
            <a:pPr>
              <a:spcAft>
                <a:spcPts val="1200"/>
              </a:spcAft>
            </a:pPr>
            <a:r>
              <a:rPr lang="en-GB" sz="2400" b="1" dirty="0">
                <a:solidFill>
                  <a:schemeClr val="bg1"/>
                </a:solidFill>
              </a:rPr>
              <a:t>Appendix 3: Ministerial Templates</a:t>
            </a:r>
          </a:p>
          <a:p>
            <a:pPr>
              <a:spcAft>
                <a:spcPts val="1200"/>
              </a:spcAft>
            </a:pPr>
            <a:r>
              <a:rPr lang="en-GB" sz="2400" b="1" dirty="0">
                <a:solidFill>
                  <a:schemeClr val="bg1"/>
                </a:solidFill>
              </a:rPr>
              <a:t>Appendix 4:MDS</a:t>
            </a:r>
          </a:p>
          <a:p>
            <a:pPr>
              <a:spcAft>
                <a:spcPts val="1200"/>
              </a:spcAft>
            </a:pPr>
            <a:r>
              <a:rPr lang="en-GB" sz="2400" b="1" dirty="0">
                <a:solidFill>
                  <a:schemeClr val="bg1"/>
                </a:solidFill>
              </a:rPr>
              <a:t>Appendix 5: Planned care assumptions</a:t>
            </a:r>
          </a:p>
          <a:p>
            <a:pPr>
              <a:spcAft>
                <a:spcPts val="1200"/>
              </a:spcAft>
            </a:pPr>
            <a:r>
              <a:rPr lang="en-GB" sz="2400" b="1" dirty="0">
                <a:solidFill>
                  <a:schemeClr val="bg1"/>
                </a:solidFill>
              </a:rPr>
              <a:t>Appendix 6: Climate Action Plan</a:t>
            </a:r>
          </a:p>
          <a:p>
            <a:pPr>
              <a:spcAft>
                <a:spcPts val="1200"/>
              </a:spcAft>
            </a:pPr>
            <a:endParaRPr lang="en-GB" sz="2400" b="1" dirty="0">
              <a:solidFill>
                <a:schemeClr val="bg1"/>
              </a:solidFill>
            </a:endParaRPr>
          </a:p>
        </p:txBody>
      </p:sp>
      <p:sp>
        <p:nvSpPr>
          <p:cNvPr id="2" name="Slide Number Placeholder 3">
            <a:extLst>
              <a:ext uri="{FF2B5EF4-FFF2-40B4-BE49-F238E27FC236}">
                <a16:creationId xmlns:a16="http://schemas.microsoft.com/office/drawing/2014/main" id="{5A364C0F-A553-F5F8-0032-4B7560EED91F}"/>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GB" sz="900" dirty="0">
                <a:solidFill>
                  <a:srgbClr val="767676"/>
                </a:solidFill>
              </a:rPr>
              <a:t>73</a:t>
            </a:r>
          </a:p>
        </p:txBody>
      </p:sp>
    </p:spTree>
    <p:extLst>
      <p:ext uri="{BB962C8B-B14F-4D97-AF65-F5344CB8AC3E}">
        <p14:creationId xmlns:p14="http://schemas.microsoft.com/office/powerpoint/2010/main" val="305753809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65F182-FF4D-C74B-C926-E92B78BFE4BA}"/>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7EC3C02-F5E9-0682-95A8-D6F42C7CB724}"/>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627F8A6B-148D-873F-6040-1356BF83B40E}"/>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GLOSSARY</a:t>
            </a:r>
          </a:p>
        </p:txBody>
      </p:sp>
      <p:sp>
        <p:nvSpPr>
          <p:cNvPr id="3" name="Slide Number Placeholder 3">
            <a:extLst>
              <a:ext uri="{FF2B5EF4-FFF2-40B4-BE49-F238E27FC236}">
                <a16:creationId xmlns:a16="http://schemas.microsoft.com/office/drawing/2014/main" id="{9CFC0D61-94C0-276B-FB61-BE900D377D8E}"/>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67676"/>
                </a:solidFill>
                <a:effectLst/>
                <a:uLnTx/>
                <a:uFillTx/>
                <a:latin typeface="Aptos" panose="02110004020202020204"/>
                <a:ea typeface="+mn-ea"/>
                <a:cs typeface="+mn-cs"/>
              </a:rPr>
              <a:t>74</a:t>
            </a:r>
          </a:p>
        </p:txBody>
      </p:sp>
      <p:sp>
        <p:nvSpPr>
          <p:cNvPr id="5" name="TextBox 4">
            <a:extLst>
              <a:ext uri="{FF2B5EF4-FFF2-40B4-BE49-F238E27FC236}">
                <a16:creationId xmlns:a16="http://schemas.microsoft.com/office/drawing/2014/main" id="{F4E686E1-06CE-9A54-BB64-47B085CF411A}"/>
              </a:ext>
            </a:extLst>
          </p:cNvPr>
          <p:cNvSpPr txBox="1"/>
          <p:nvPr/>
        </p:nvSpPr>
        <p:spPr>
          <a:xfrm>
            <a:off x="344488" y="758175"/>
            <a:ext cx="4151312" cy="5632311"/>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Promote, Prevent and Prepare for Planned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3Ps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Administrative &amp; Clerical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A&amp;C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Allied Health Professions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AHP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Artificial Intelligence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Additional Learning Needs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ALN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Acute Medical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AMU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Advanced Nurse Practitioners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ANPs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Area Planning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APB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Regional Collaborative for Health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ARCH</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Autism Spectrum Disorder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ASD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Ambient Voice Technology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AVT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All Wales Capital Programme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AWCP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Business Case Assurance Group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BCAG</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Business Intelligence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British Sign Language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BSL</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Common Assessment Framework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CAF</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Child &amp; Adolescent Mental Health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CAMHS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Community by Design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CbD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Cancer Centre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Common European Framework of Reference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CEFR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Continuing Healthcare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CHC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Community Mental Health Teams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CMHTs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Clinically Optimised Patients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COP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Chronic Obstructive Pulmonary Disease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COPD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Continuing Professional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CPD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Crisis Resolution and Home Treatment Team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CRHTT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Core</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Surgical Training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CST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Clinical Services Strategic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CSSP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Computed Tomography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Computed Tomography Simulator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CTSIM</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C7287644-CF05-3BA6-44A7-14C289E96FAA}"/>
              </a:ext>
            </a:extLst>
          </p:cNvPr>
          <p:cNvSpPr txBox="1"/>
          <p:nvPr/>
        </p:nvSpPr>
        <p:spPr>
          <a:xfrm>
            <a:off x="5159162" y="758175"/>
            <a:ext cx="4302338" cy="5816977"/>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Cardiff and Value University Health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CVUHB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Cardiovascular Disease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CVD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Children &amp; Young People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CYP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Discharge to Recover then Assess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D2RA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Direct Clinical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Digital Data Research a&amp; Innovation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DDRI (IC)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Digital Healthcare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DHCW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Did Not Attend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DNA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District Nurse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DN</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District General Hospitals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DOHs</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Disabled Student’s Allowance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DSA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Data Standards Change Notices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DSCNs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Decision Support Tool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DST(s)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Deep Vein Thrombosis-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DVT</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Estates &amp; Facilities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E&amp;F</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European Age-standardised rate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EASR</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Emergency Department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Expiry Health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EHC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Emergency Medical Retrieval Services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EMRTS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Electronic Prescribing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EPMA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Emergency Preparedness, Resilience &amp; Response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EPRR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European Age Standardised Rate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ERS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Electronic Staff Record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ESR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Electronic Test Requesting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ETR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Full Blood Count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FBC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Facilities Management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FM</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Full Year Effect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FYE</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General Admission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General Medical Services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GMS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Gynaecological Oncology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GO</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General Practitioner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7330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42E677-0F8F-F627-AFCD-16D8AD4925E5}"/>
            </a:ext>
          </a:extLst>
        </p:cNvPr>
        <p:cNvGrpSpPr/>
        <p:nvPr/>
      </p:nvGrpSpPr>
      <p:grpSpPr>
        <a:xfrm>
          <a:off x="0" y="0"/>
          <a:ext cx="0" cy="0"/>
          <a:chOff x="0" y="0"/>
          <a:chExt cx="0" cy="0"/>
        </a:xfrm>
      </p:grpSpPr>
      <p:pic>
        <p:nvPicPr>
          <p:cNvPr id="11" name="Picture 10" descr="A rainbow in a black background&#10;&#10;AI-generated content may be incorrect.">
            <a:extLst>
              <a:ext uri="{FF2B5EF4-FFF2-40B4-BE49-F238E27FC236}">
                <a16:creationId xmlns:a16="http://schemas.microsoft.com/office/drawing/2014/main" id="{975C633E-10A0-A94A-7976-1FE54BA831F6}"/>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pic>
        <p:nvPicPr>
          <p:cNvPr id="4" name="Picture 3">
            <a:extLst>
              <a:ext uri="{FF2B5EF4-FFF2-40B4-BE49-F238E27FC236}">
                <a16:creationId xmlns:a16="http://schemas.microsoft.com/office/drawing/2014/main" id="{A37374A0-58E4-707B-7ABD-983880061715}"/>
              </a:ext>
            </a:extLst>
          </p:cNvPr>
          <p:cNvPicPr>
            <a:picLocks noChangeAspect="1"/>
          </p:cNvPicPr>
          <p:nvPr/>
        </p:nvPicPr>
        <p:blipFill>
          <a:blip r:embed="rId3">
            <a:alphaModFix amt="20000"/>
            <a:lum bright="40000" contrast="-40000"/>
          </a:blip>
          <a:srcRect l="39228" t="58256" r="-2"/>
          <a:stretch/>
        </p:blipFill>
        <p:spPr>
          <a:xfrm rot="10800000">
            <a:off x="3817868" y="3444125"/>
            <a:ext cx="6088132" cy="3413875"/>
          </a:xfrm>
          <a:prstGeom prst="rect">
            <a:avLst/>
          </a:prstGeom>
        </p:spPr>
      </p:pic>
      <p:sp>
        <p:nvSpPr>
          <p:cNvPr id="121" name="Rectangle 120">
            <a:extLst>
              <a:ext uri="{FF2B5EF4-FFF2-40B4-BE49-F238E27FC236}">
                <a16:creationId xmlns:a16="http://schemas.microsoft.com/office/drawing/2014/main" id="{3BD7A701-ADE6-5EED-FB05-E121AE530E92}"/>
              </a:ext>
            </a:extLst>
          </p:cNvPr>
          <p:cNvSpPr/>
          <p:nvPr/>
        </p:nvSpPr>
        <p:spPr>
          <a:xfrm>
            <a:off x="0" y="3357792"/>
            <a:ext cx="9905999" cy="3523545"/>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F3ECA76C-3859-74CC-7EF3-4D33A8ECFC6F}"/>
              </a:ext>
            </a:extLst>
          </p:cNvPr>
          <p:cNvSpPr txBox="1"/>
          <p:nvPr/>
        </p:nvSpPr>
        <p:spPr>
          <a:xfrm>
            <a:off x="299371" y="403661"/>
            <a:ext cx="8511042"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OUR SERVICES- KEY FACTS</a:t>
            </a:r>
            <a:endParaRPr lang="en-GB" sz="1800" b="1" dirty="0">
              <a:solidFill>
                <a:srgbClr val="FF0000"/>
              </a:solidFill>
              <a:latin typeface="Aptos Black" panose="020F0502020204030204" pitchFamily="34" charset="0"/>
            </a:endParaRPr>
          </a:p>
        </p:txBody>
      </p:sp>
      <p:grpSp>
        <p:nvGrpSpPr>
          <p:cNvPr id="35" name="Group 34">
            <a:extLst>
              <a:ext uri="{FF2B5EF4-FFF2-40B4-BE49-F238E27FC236}">
                <a16:creationId xmlns:a16="http://schemas.microsoft.com/office/drawing/2014/main" id="{9148A0EE-9733-C909-E7A6-097AFA1A8CC6}"/>
              </a:ext>
            </a:extLst>
          </p:cNvPr>
          <p:cNvGrpSpPr/>
          <p:nvPr/>
        </p:nvGrpSpPr>
        <p:grpSpPr>
          <a:xfrm>
            <a:off x="210562" y="830757"/>
            <a:ext cx="4132554" cy="2254420"/>
            <a:chOff x="1261981" y="3462592"/>
            <a:chExt cx="6525725" cy="4092979"/>
          </a:xfrm>
        </p:grpSpPr>
        <p:sp>
          <p:nvSpPr>
            <p:cNvPr id="54" name="Free-form: Shape 53">
              <a:extLst>
                <a:ext uri="{FF2B5EF4-FFF2-40B4-BE49-F238E27FC236}">
                  <a16:creationId xmlns:a16="http://schemas.microsoft.com/office/drawing/2014/main" id="{D77E4B2F-8589-EA76-D3BA-B01FD3F509D3}"/>
                </a:ext>
              </a:extLst>
            </p:cNvPr>
            <p:cNvSpPr/>
            <p:nvPr/>
          </p:nvSpPr>
          <p:spPr>
            <a:xfrm>
              <a:off x="1261981" y="3994501"/>
              <a:ext cx="3960729" cy="3374258"/>
            </a:xfrm>
            <a:custGeom>
              <a:avLst/>
              <a:gdLst>
                <a:gd name="connsiteX0" fmla="*/ 2935492 w 3960729"/>
                <a:gd name="connsiteY0" fmla="*/ 2930660 h 3374258"/>
                <a:gd name="connsiteX1" fmla="*/ 2824656 w 3960729"/>
                <a:gd name="connsiteY1" fmla="*/ 2847533 h 3374258"/>
                <a:gd name="connsiteX2" fmla="*/ 2741529 w 3960729"/>
                <a:gd name="connsiteY2" fmla="*/ 2833678 h 3374258"/>
                <a:gd name="connsiteX3" fmla="*/ 2727674 w 3960729"/>
                <a:gd name="connsiteY3" fmla="*/ 2722842 h 3374258"/>
                <a:gd name="connsiteX4" fmla="*/ 2755383 w 3960729"/>
                <a:gd name="connsiteY4" fmla="*/ 2598151 h 3374258"/>
                <a:gd name="connsiteX5" fmla="*/ 2796947 w 3960729"/>
                <a:gd name="connsiteY5" fmla="*/ 2515024 h 3374258"/>
                <a:gd name="connsiteX6" fmla="*/ 2866220 w 3960729"/>
                <a:gd name="connsiteY6" fmla="*/ 2473460 h 3374258"/>
                <a:gd name="connsiteX7" fmla="*/ 2977056 w 3960729"/>
                <a:gd name="connsiteY7" fmla="*/ 2418042 h 3374258"/>
                <a:gd name="connsiteX8" fmla="*/ 3074038 w 3960729"/>
                <a:gd name="connsiteY8" fmla="*/ 2362624 h 3374258"/>
                <a:gd name="connsiteX9" fmla="*/ 3198729 w 3960729"/>
                <a:gd name="connsiteY9" fmla="*/ 2348769 h 3374258"/>
                <a:gd name="connsiteX10" fmla="*/ 3240292 w 3960729"/>
                <a:gd name="connsiteY10" fmla="*/ 2293351 h 3374258"/>
                <a:gd name="connsiteX11" fmla="*/ 3337274 w 3960729"/>
                <a:gd name="connsiteY11" fmla="*/ 2334915 h 3374258"/>
                <a:gd name="connsiteX12" fmla="*/ 3448110 w 3960729"/>
                <a:gd name="connsiteY12" fmla="*/ 2265642 h 3374258"/>
                <a:gd name="connsiteX13" fmla="*/ 3517383 w 3960729"/>
                <a:gd name="connsiteY13" fmla="*/ 2265642 h 3374258"/>
                <a:gd name="connsiteX14" fmla="*/ 3600510 w 3960729"/>
                <a:gd name="connsiteY14" fmla="*/ 2140951 h 3374258"/>
                <a:gd name="connsiteX15" fmla="*/ 3628220 w 3960729"/>
                <a:gd name="connsiteY15" fmla="*/ 1988551 h 3374258"/>
                <a:gd name="connsiteX16" fmla="*/ 3628220 w 3960729"/>
                <a:gd name="connsiteY16" fmla="*/ 1905424 h 3374258"/>
                <a:gd name="connsiteX17" fmla="*/ 3725201 w 3960729"/>
                <a:gd name="connsiteY17" fmla="*/ 1753024 h 3374258"/>
                <a:gd name="connsiteX18" fmla="*/ 3711347 w 3960729"/>
                <a:gd name="connsiteY18" fmla="*/ 1642187 h 3374258"/>
                <a:gd name="connsiteX19" fmla="*/ 3808329 w 3960729"/>
                <a:gd name="connsiteY19" fmla="*/ 1600624 h 3374258"/>
                <a:gd name="connsiteX20" fmla="*/ 3808329 w 3960729"/>
                <a:gd name="connsiteY20" fmla="*/ 1489787 h 3374258"/>
                <a:gd name="connsiteX21" fmla="*/ 3933020 w 3960729"/>
                <a:gd name="connsiteY21" fmla="*/ 1378951 h 3374258"/>
                <a:gd name="connsiteX22" fmla="*/ 3960729 w 3960729"/>
                <a:gd name="connsiteY22" fmla="*/ 1295824 h 3374258"/>
                <a:gd name="connsiteX23" fmla="*/ 3933020 w 3960729"/>
                <a:gd name="connsiteY23" fmla="*/ 1198842 h 3374258"/>
                <a:gd name="connsiteX24" fmla="*/ 3946874 w 3960729"/>
                <a:gd name="connsiteY24" fmla="*/ 1046442 h 3374258"/>
                <a:gd name="connsiteX25" fmla="*/ 3891456 w 3960729"/>
                <a:gd name="connsiteY25" fmla="*/ 1032587 h 3374258"/>
                <a:gd name="connsiteX26" fmla="*/ 3849892 w 3960729"/>
                <a:gd name="connsiteY26" fmla="*/ 991024 h 3374258"/>
                <a:gd name="connsiteX27" fmla="*/ 3780620 w 3960729"/>
                <a:gd name="connsiteY27" fmla="*/ 1004878 h 3374258"/>
                <a:gd name="connsiteX28" fmla="*/ 3725201 w 3960729"/>
                <a:gd name="connsiteY28" fmla="*/ 907897 h 3374258"/>
                <a:gd name="connsiteX29" fmla="*/ 3669783 w 3960729"/>
                <a:gd name="connsiteY29" fmla="*/ 727787 h 3374258"/>
                <a:gd name="connsiteX30" fmla="*/ 3655929 w 3960729"/>
                <a:gd name="connsiteY30" fmla="*/ 589242 h 3374258"/>
                <a:gd name="connsiteX31" fmla="*/ 3600510 w 3960729"/>
                <a:gd name="connsiteY31" fmla="*/ 436842 h 3374258"/>
                <a:gd name="connsiteX32" fmla="*/ 3545092 w 3960729"/>
                <a:gd name="connsiteY32" fmla="*/ 367569 h 3374258"/>
                <a:gd name="connsiteX33" fmla="*/ 3475820 w 3960729"/>
                <a:gd name="connsiteY33" fmla="*/ 367569 h 3374258"/>
                <a:gd name="connsiteX34" fmla="*/ 3378838 w 3960729"/>
                <a:gd name="connsiteY34" fmla="*/ 284442 h 3374258"/>
                <a:gd name="connsiteX35" fmla="*/ 3295710 w 3960729"/>
                <a:gd name="connsiteY35" fmla="*/ 159751 h 3374258"/>
                <a:gd name="connsiteX36" fmla="*/ 3268001 w 3960729"/>
                <a:gd name="connsiteY36" fmla="*/ 76624 h 3374258"/>
                <a:gd name="connsiteX37" fmla="*/ 3240292 w 3960729"/>
                <a:gd name="connsiteY37" fmla="*/ 7351 h 3374258"/>
                <a:gd name="connsiteX38" fmla="*/ 3143310 w 3960729"/>
                <a:gd name="connsiteY38" fmla="*/ 90478 h 3374258"/>
                <a:gd name="connsiteX39" fmla="*/ 2935492 w 3960729"/>
                <a:gd name="connsiteY39" fmla="*/ 104333 h 3374258"/>
                <a:gd name="connsiteX40" fmla="*/ 2880074 w 3960729"/>
                <a:gd name="connsiteY40" fmla="*/ 76624 h 3374258"/>
                <a:gd name="connsiteX41" fmla="*/ 2755383 w 3960729"/>
                <a:gd name="connsiteY41" fmla="*/ 21206 h 3374258"/>
                <a:gd name="connsiteX42" fmla="*/ 2658401 w 3960729"/>
                <a:gd name="connsiteY42" fmla="*/ 7351 h 3374258"/>
                <a:gd name="connsiteX43" fmla="*/ 2602983 w 3960729"/>
                <a:gd name="connsiteY43" fmla="*/ 132042 h 3374258"/>
                <a:gd name="connsiteX44" fmla="*/ 2672256 w 3960729"/>
                <a:gd name="connsiteY44" fmla="*/ 242878 h 3374258"/>
                <a:gd name="connsiteX45" fmla="*/ 2519856 w 3960729"/>
                <a:gd name="connsiteY45" fmla="*/ 312151 h 3374258"/>
                <a:gd name="connsiteX46" fmla="*/ 2464438 w 3960729"/>
                <a:gd name="connsiteY46" fmla="*/ 395278 h 3374258"/>
                <a:gd name="connsiteX47" fmla="*/ 2436729 w 3960729"/>
                <a:gd name="connsiteY47" fmla="*/ 478406 h 3374258"/>
                <a:gd name="connsiteX48" fmla="*/ 2367456 w 3960729"/>
                <a:gd name="connsiteY48" fmla="*/ 561533 h 3374258"/>
                <a:gd name="connsiteX49" fmla="*/ 2298183 w 3960729"/>
                <a:gd name="connsiteY49" fmla="*/ 603097 h 3374258"/>
                <a:gd name="connsiteX50" fmla="*/ 2270474 w 3960729"/>
                <a:gd name="connsiteY50" fmla="*/ 672369 h 3374258"/>
                <a:gd name="connsiteX51" fmla="*/ 2298183 w 3960729"/>
                <a:gd name="connsiteY51" fmla="*/ 755497 h 3374258"/>
                <a:gd name="connsiteX52" fmla="*/ 2298183 w 3960729"/>
                <a:gd name="connsiteY52" fmla="*/ 866333 h 3374258"/>
                <a:gd name="connsiteX53" fmla="*/ 2284329 w 3960729"/>
                <a:gd name="connsiteY53" fmla="*/ 949460 h 3374258"/>
                <a:gd name="connsiteX54" fmla="*/ 2187347 w 3960729"/>
                <a:gd name="connsiteY54" fmla="*/ 1004878 h 3374258"/>
                <a:gd name="connsiteX55" fmla="*/ 2145783 w 3960729"/>
                <a:gd name="connsiteY55" fmla="*/ 1074151 h 3374258"/>
                <a:gd name="connsiteX56" fmla="*/ 2131929 w 3960729"/>
                <a:gd name="connsiteY56" fmla="*/ 1171133 h 3374258"/>
                <a:gd name="connsiteX57" fmla="*/ 2173492 w 3960729"/>
                <a:gd name="connsiteY57" fmla="*/ 1226551 h 3374258"/>
                <a:gd name="connsiteX58" fmla="*/ 2145783 w 3960729"/>
                <a:gd name="connsiteY58" fmla="*/ 1281969 h 3374258"/>
                <a:gd name="connsiteX59" fmla="*/ 2076510 w 3960729"/>
                <a:gd name="connsiteY59" fmla="*/ 1268115 h 3374258"/>
                <a:gd name="connsiteX60" fmla="*/ 2034947 w 3960729"/>
                <a:gd name="connsiteY60" fmla="*/ 1295824 h 3374258"/>
                <a:gd name="connsiteX61" fmla="*/ 2007238 w 3960729"/>
                <a:gd name="connsiteY61" fmla="*/ 1365097 h 3374258"/>
                <a:gd name="connsiteX62" fmla="*/ 2090365 w 3960729"/>
                <a:gd name="connsiteY62" fmla="*/ 1475933 h 3374258"/>
                <a:gd name="connsiteX63" fmla="*/ 2062656 w 3960729"/>
                <a:gd name="connsiteY63" fmla="*/ 1559060 h 3374258"/>
                <a:gd name="connsiteX64" fmla="*/ 1979529 w 3960729"/>
                <a:gd name="connsiteY64" fmla="*/ 1586769 h 3374258"/>
                <a:gd name="connsiteX65" fmla="*/ 1993383 w 3960729"/>
                <a:gd name="connsiteY65" fmla="*/ 1669897 h 3374258"/>
                <a:gd name="connsiteX66" fmla="*/ 1951820 w 3960729"/>
                <a:gd name="connsiteY66" fmla="*/ 1669897 h 3374258"/>
                <a:gd name="connsiteX67" fmla="*/ 1910256 w 3960729"/>
                <a:gd name="connsiteY67" fmla="*/ 1739169 h 3374258"/>
                <a:gd name="connsiteX68" fmla="*/ 1868692 w 3960729"/>
                <a:gd name="connsiteY68" fmla="*/ 1697606 h 3374258"/>
                <a:gd name="connsiteX69" fmla="*/ 1827129 w 3960729"/>
                <a:gd name="connsiteY69" fmla="*/ 1683751 h 3374258"/>
                <a:gd name="connsiteX70" fmla="*/ 1785565 w 3960729"/>
                <a:gd name="connsiteY70" fmla="*/ 1766878 h 3374258"/>
                <a:gd name="connsiteX71" fmla="*/ 1688583 w 3960729"/>
                <a:gd name="connsiteY71" fmla="*/ 1794587 h 3374258"/>
                <a:gd name="connsiteX72" fmla="*/ 1716292 w 3960729"/>
                <a:gd name="connsiteY72" fmla="*/ 1891569 h 3374258"/>
                <a:gd name="connsiteX73" fmla="*/ 1619310 w 3960729"/>
                <a:gd name="connsiteY73" fmla="*/ 1891569 h 3374258"/>
                <a:gd name="connsiteX74" fmla="*/ 1550038 w 3960729"/>
                <a:gd name="connsiteY74" fmla="*/ 1877715 h 3374258"/>
                <a:gd name="connsiteX75" fmla="*/ 1508474 w 3960729"/>
                <a:gd name="connsiteY75" fmla="*/ 1877715 h 3374258"/>
                <a:gd name="connsiteX76" fmla="*/ 1494620 w 3960729"/>
                <a:gd name="connsiteY76" fmla="*/ 1933133 h 3374258"/>
                <a:gd name="connsiteX77" fmla="*/ 1466910 w 3960729"/>
                <a:gd name="connsiteY77" fmla="*/ 1946987 h 3374258"/>
                <a:gd name="connsiteX78" fmla="*/ 1453056 w 3960729"/>
                <a:gd name="connsiteY78" fmla="*/ 2002406 h 3374258"/>
                <a:gd name="connsiteX79" fmla="*/ 1383783 w 3960729"/>
                <a:gd name="connsiteY79" fmla="*/ 2002406 h 3374258"/>
                <a:gd name="connsiteX80" fmla="*/ 1411492 w 3960729"/>
                <a:gd name="connsiteY80" fmla="*/ 2085533 h 3374258"/>
                <a:gd name="connsiteX81" fmla="*/ 1342220 w 3960729"/>
                <a:gd name="connsiteY81" fmla="*/ 2099387 h 3374258"/>
                <a:gd name="connsiteX82" fmla="*/ 1300656 w 3960729"/>
                <a:gd name="connsiteY82" fmla="*/ 2099387 h 3374258"/>
                <a:gd name="connsiteX83" fmla="*/ 1272947 w 3960729"/>
                <a:gd name="connsiteY83" fmla="*/ 2127097 h 3374258"/>
                <a:gd name="connsiteX84" fmla="*/ 1231383 w 3960729"/>
                <a:gd name="connsiteY84" fmla="*/ 2154806 h 3374258"/>
                <a:gd name="connsiteX85" fmla="*/ 1189820 w 3960729"/>
                <a:gd name="connsiteY85" fmla="*/ 2154806 h 3374258"/>
                <a:gd name="connsiteX86" fmla="*/ 1078983 w 3960729"/>
                <a:gd name="connsiteY86" fmla="*/ 2085533 h 3374258"/>
                <a:gd name="connsiteX87" fmla="*/ 1051274 w 3960729"/>
                <a:gd name="connsiteY87" fmla="*/ 2085533 h 3374258"/>
                <a:gd name="connsiteX88" fmla="*/ 995856 w 3960729"/>
                <a:gd name="connsiteY88" fmla="*/ 2127097 h 3374258"/>
                <a:gd name="connsiteX89" fmla="*/ 926583 w 3960729"/>
                <a:gd name="connsiteY89" fmla="*/ 2085533 h 3374258"/>
                <a:gd name="connsiteX90" fmla="*/ 857310 w 3960729"/>
                <a:gd name="connsiteY90" fmla="*/ 2043969 h 3374258"/>
                <a:gd name="connsiteX91" fmla="*/ 829601 w 3960729"/>
                <a:gd name="connsiteY91" fmla="*/ 2154806 h 3374258"/>
                <a:gd name="connsiteX92" fmla="*/ 774183 w 3960729"/>
                <a:gd name="connsiteY92" fmla="*/ 2127097 h 3374258"/>
                <a:gd name="connsiteX93" fmla="*/ 746474 w 3960729"/>
                <a:gd name="connsiteY93" fmla="*/ 2043969 h 3374258"/>
                <a:gd name="connsiteX94" fmla="*/ 649492 w 3960729"/>
                <a:gd name="connsiteY94" fmla="*/ 2043969 h 3374258"/>
                <a:gd name="connsiteX95" fmla="*/ 607929 w 3960729"/>
                <a:gd name="connsiteY95" fmla="*/ 2113242 h 3374258"/>
                <a:gd name="connsiteX96" fmla="*/ 566365 w 3960729"/>
                <a:gd name="connsiteY96" fmla="*/ 2071678 h 3374258"/>
                <a:gd name="connsiteX97" fmla="*/ 580220 w 3960729"/>
                <a:gd name="connsiteY97" fmla="*/ 1988551 h 3374258"/>
                <a:gd name="connsiteX98" fmla="*/ 621783 w 3960729"/>
                <a:gd name="connsiteY98" fmla="*/ 1946987 h 3374258"/>
                <a:gd name="connsiteX99" fmla="*/ 663347 w 3960729"/>
                <a:gd name="connsiteY99" fmla="*/ 1946987 h 3374258"/>
                <a:gd name="connsiteX100" fmla="*/ 704910 w 3960729"/>
                <a:gd name="connsiteY100" fmla="*/ 1905424 h 3374258"/>
                <a:gd name="connsiteX101" fmla="*/ 635638 w 3960729"/>
                <a:gd name="connsiteY101" fmla="*/ 1822297 h 3374258"/>
                <a:gd name="connsiteX102" fmla="*/ 552510 w 3960729"/>
                <a:gd name="connsiteY102" fmla="*/ 1780733 h 3374258"/>
                <a:gd name="connsiteX103" fmla="*/ 538656 w 3960729"/>
                <a:gd name="connsiteY103" fmla="*/ 1863860 h 3374258"/>
                <a:gd name="connsiteX104" fmla="*/ 538656 w 3960729"/>
                <a:gd name="connsiteY104" fmla="*/ 1974697 h 3374258"/>
                <a:gd name="connsiteX105" fmla="*/ 455529 w 3960729"/>
                <a:gd name="connsiteY105" fmla="*/ 2030115 h 3374258"/>
                <a:gd name="connsiteX106" fmla="*/ 372401 w 3960729"/>
                <a:gd name="connsiteY106" fmla="*/ 2113242 h 3374258"/>
                <a:gd name="connsiteX107" fmla="*/ 303129 w 3960729"/>
                <a:gd name="connsiteY107" fmla="*/ 2168660 h 3374258"/>
                <a:gd name="connsiteX108" fmla="*/ 233856 w 3960729"/>
                <a:gd name="connsiteY108" fmla="*/ 2265642 h 3374258"/>
                <a:gd name="connsiteX109" fmla="*/ 123020 w 3960729"/>
                <a:gd name="connsiteY109" fmla="*/ 2307206 h 3374258"/>
                <a:gd name="connsiteX110" fmla="*/ 12183 w 3960729"/>
                <a:gd name="connsiteY110" fmla="*/ 2307206 h 3374258"/>
                <a:gd name="connsiteX111" fmla="*/ 12183 w 3960729"/>
                <a:gd name="connsiteY111" fmla="*/ 2390333 h 3374258"/>
                <a:gd name="connsiteX112" fmla="*/ 95310 w 3960729"/>
                <a:gd name="connsiteY112" fmla="*/ 2473460 h 3374258"/>
                <a:gd name="connsiteX113" fmla="*/ 150729 w 3960729"/>
                <a:gd name="connsiteY113" fmla="*/ 2570442 h 3374258"/>
                <a:gd name="connsiteX114" fmla="*/ 178438 w 3960729"/>
                <a:gd name="connsiteY114" fmla="*/ 2722842 h 3374258"/>
                <a:gd name="connsiteX115" fmla="*/ 192292 w 3960729"/>
                <a:gd name="connsiteY115" fmla="*/ 2847533 h 3374258"/>
                <a:gd name="connsiteX116" fmla="*/ 178438 w 3960729"/>
                <a:gd name="connsiteY116" fmla="*/ 2902951 h 3374258"/>
                <a:gd name="connsiteX117" fmla="*/ 95310 w 3960729"/>
                <a:gd name="connsiteY117" fmla="*/ 2930660 h 3374258"/>
                <a:gd name="connsiteX118" fmla="*/ 39892 w 3960729"/>
                <a:gd name="connsiteY118" fmla="*/ 2986078 h 3374258"/>
                <a:gd name="connsiteX119" fmla="*/ 67601 w 3960729"/>
                <a:gd name="connsiteY119" fmla="*/ 3069206 h 3374258"/>
                <a:gd name="connsiteX120" fmla="*/ 123020 w 3960729"/>
                <a:gd name="connsiteY120" fmla="*/ 3055351 h 3374258"/>
                <a:gd name="connsiteX121" fmla="*/ 178438 w 3960729"/>
                <a:gd name="connsiteY121" fmla="*/ 3027642 h 3374258"/>
                <a:gd name="connsiteX122" fmla="*/ 233856 w 3960729"/>
                <a:gd name="connsiteY122" fmla="*/ 3041497 h 3374258"/>
                <a:gd name="connsiteX123" fmla="*/ 330838 w 3960729"/>
                <a:gd name="connsiteY123" fmla="*/ 3152333 h 3374258"/>
                <a:gd name="connsiteX124" fmla="*/ 427820 w 3960729"/>
                <a:gd name="connsiteY124" fmla="*/ 3207751 h 3374258"/>
                <a:gd name="connsiteX125" fmla="*/ 607929 w 3960729"/>
                <a:gd name="connsiteY125" fmla="*/ 3263169 h 3374258"/>
                <a:gd name="connsiteX126" fmla="*/ 718765 w 3960729"/>
                <a:gd name="connsiteY126" fmla="*/ 3346297 h 3374258"/>
                <a:gd name="connsiteX127" fmla="*/ 788038 w 3960729"/>
                <a:gd name="connsiteY127" fmla="*/ 3360151 h 3374258"/>
                <a:gd name="connsiteX128" fmla="*/ 801892 w 3960729"/>
                <a:gd name="connsiteY128" fmla="*/ 3332442 h 3374258"/>
                <a:gd name="connsiteX129" fmla="*/ 885020 w 3960729"/>
                <a:gd name="connsiteY129" fmla="*/ 3374006 h 3374258"/>
                <a:gd name="connsiteX130" fmla="*/ 940438 w 3960729"/>
                <a:gd name="connsiteY130" fmla="*/ 3346297 h 3374258"/>
                <a:gd name="connsiteX131" fmla="*/ 912729 w 3960729"/>
                <a:gd name="connsiteY131" fmla="*/ 3277024 h 3374258"/>
                <a:gd name="connsiteX132" fmla="*/ 968147 w 3960729"/>
                <a:gd name="connsiteY132" fmla="*/ 3207751 h 3374258"/>
                <a:gd name="connsiteX133" fmla="*/ 1078983 w 3960729"/>
                <a:gd name="connsiteY133" fmla="*/ 3249315 h 3374258"/>
                <a:gd name="connsiteX134" fmla="*/ 1189820 w 3960729"/>
                <a:gd name="connsiteY134" fmla="*/ 3263169 h 3374258"/>
                <a:gd name="connsiteX135" fmla="*/ 1314510 w 3960729"/>
                <a:gd name="connsiteY135" fmla="*/ 3318587 h 3374258"/>
                <a:gd name="connsiteX136" fmla="*/ 1439201 w 3960729"/>
                <a:gd name="connsiteY136" fmla="*/ 3318587 h 3374258"/>
                <a:gd name="connsiteX137" fmla="*/ 1439201 w 3960729"/>
                <a:gd name="connsiteY137" fmla="*/ 3263169 h 3374258"/>
                <a:gd name="connsiteX138" fmla="*/ 1356074 w 3960729"/>
                <a:gd name="connsiteY138" fmla="*/ 3180042 h 3374258"/>
                <a:gd name="connsiteX139" fmla="*/ 1286801 w 3960729"/>
                <a:gd name="connsiteY139" fmla="*/ 3152333 h 3374258"/>
                <a:gd name="connsiteX140" fmla="*/ 1369929 w 3960729"/>
                <a:gd name="connsiteY140" fmla="*/ 3027642 h 3374258"/>
                <a:gd name="connsiteX141" fmla="*/ 1369929 w 3960729"/>
                <a:gd name="connsiteY141" fmla="*/ 3013787 h 3374258"/>
                <a:gd name="connsiteX142" fmla="*/ 1494620 w 3960729"/>
                <a:gd name="connsiteY142" fmla="*/ 2958369 h 3374258"/>
                <a:gd name="connsiteX143" fmla="*/ 1494620 w 3960729"/>
                <a:gd name="connsiteY143" fmla="*/ 2944515 h 3374258"/>
                <a:gd name="connsiteX144" fmla="*/ 1619310 w 3960729"/>
                <a:gd name="connsiteY144" fmla="*/ 2944515 h 3374258"/>
                <a:gd name="connsiteX145" fmla="*/ 1702438 w 3960729"/>
                <a:gd name="connsiteY145" fmla="*/ 2916806 h 3374258"/>
                <a:gd name="connsiteX146" fmla="*/ 1744001 w 3960729"/>
                <a:gd name="connsiteY146" fmla="*/ 2889097 h 3374258"/>
                <a:gd name="connsiteX147" fmla="*/ 1827129 w 3960729"/>
                <a:gd name="connsiteY147" fmla="*/ 2972224 h 3374258"/>
                <a:gd name="connsiteX148" fmla="*/ 1951820 w 3960729"/>
                <a:gd name="connsiteY148" fmla="*/ 3013787 h 3374258"/>
                <a:gd name="connsiteX149" fmla="*/ 2062656 w 3960729"/>
                <a:gd name="connsiteY149" fmla="*/ 3013787 h 3374258"/>
                <a:gd name="connsiteX150" fmla="*/ 2187347 w 3960729"/>
                <a:gd name="connsiteY150" fmla="*/ 3083060 h 3374258"/>
                <a:gd name="connsiteX151" fmla="*/ 2201201 w 3960729"/>
                <a:gd name="connsiteY151" fmla="*/ 3027642 h 3374258"/>
                <a:gd name="connsiteX152" fmla="*/ 2201201 w 3960729"/>
                <a:gd name="connsiteY152" fmla="*/ 2972224 h 3374258"/>
                <a:gd name="connsiteX153" fmla="*/ 2325892 w 3960729"/>
                <a:gd name="connsiteY153" fmla="*/ 2958369 h 3374258"/>
                <a:gd name="connsiteX154" fmla="*/ 2395165 w 3960729"/>
                <a:gd name="connsiteY154" fmla="*/ 2916806 h 3374258"/>
                <a:gd name="connsiteX155" fmla="*/ 2478292 w 3960729"/>
                <a:gd name="connsiteY155" fmla="*/ 2930660 h 3374258"/>
                <a:gd name="connsiteX156" fmla="*/ 2519856 w 3960729"/>
                <a:gd name="connsiteY156" fmla="*/ 3027642 h 3374258"/>
                <a:gd name="connsiteX157" fmla="*/ 2575274 w 3960729"/>
                <a:gd name="connsiteY157" fmla="*/ 2972224 h 3374258"/>
                <a:gd name="connsiteX158" fmla="*/ 2699965 w 3960729"/>
                <a:gd name="connsiteY158" fmla="*/ 2944515 h 3374258"/>
                <a:gd name="connsiteX159" fmla="*/ 2796947 w 3960729"/>
                <a:gd name="connsiteY159" fmla="*/ 3027642 h 3374258"/>
                <a:gd name="connsiteX160" fmla="*/ 2921638 w 3960729"/>
                <a:gd name="connsiteY160" fmla="*/ 2999933 h 3374258"/>
                <a:gd name="connsiteX161" fmla="*/ 2935492 w 3960729"/>
                <a:gd name="connsiteY161" fmla="*/ 2930660 h 3374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3960729" h="3374258">
                  <a:moveTo>
                    <a:pt x="2935492" y="2930660"/>
                  </a:moveTo>
                  <a:cubicBezTo>
                    <a:pt x="2919328" y="2905260"/>
                    <a:pt x="2856983" y="2863697"/>
                    <a:pt x="2824656" y="2847533"/>
                  </a:cubicBezTo>
                  <a:cubicBezTo>
                    <a:pt x="2792329" y="2831369"/>
                    <a:pt x="2757693" y="2854460"/>
                    <a:pt x="2741529" y="2833678"/>
                  </a:cubicBezTo>
                  <a:cubicBezTo>
                    <a:pt x="2725365" y="2812896"/>
                    <a:pt x="2725365" y="2762097"/>
                    <a:pt x="2727674" y="2722842"/>
                  </a:cubicBezTo>
                  <a:cubicBezTo>
                    <a:pt x="2729983" y="2683587"/>
                    <a:pt x="2743838" y="2632787"/>
                    <a:pt x="2755383" y="2598151"/>
                  </a:cubicBezTo>
                  <a:cubicBezTo>
                    <a:pt x="2766928" y="2563515"/>
                    <a:pt x="2778474" y="2535806"/>
                    <a:pt x="2796947" y="2515024"/>
                  </a:cubicBezTo>
                  <a:cubicBezTo>
                    <a:pt x="2815420" y="2494242"/>
                    <a:pt x="2836202" y="2489624"/>
                    <a:pt x="2866220" y="2473460"/>
                  </a:cubicBezTo>
                  <a:cubicBezTo>
                    <a:pt x="2896238" y="2457296"/>
                    <a:pt x="2942420" y="2436515"/>
                    <a:pt x="2977056" y="2418042"/>
                  </a:cubicBezTo>
                  <a:cubicBezTo>
                    <a:pt x="3011692" y="2399569"/>
                    <a:pt x="3037093" y="2374169"/>
                    <a:pt x="3074038" y="2362624"/>
                  </a:cubicBezTo>
                  <a:cubicBezTo>
                    <a:pt x="3110984" y="2351078"/>
                    <a:pt x="3198729" y="2348769"/>
                    <a:pt x="3198729" y="2348769"/>
                  </a:cubicBezTo>
                  <a:cubicBezTo>
                    <a:pt x="3226438" y="2337223"/>
                    <a:pt x="3217201" y="2295660"/>
                    <a:pt x="3240292" y="2293351"/>
                  </a:cubicBezTo>
                  <a:cubicBezTo>
                    <a:pt x="3263383" y="2291042"/>
                    <a:pt x="3302638" y="2339533"/>
                    <a:pt x="3337274" y="2334915"/>
                  </a:cubicBezTo>
                  <a:cubicBezTo>
                    <a:pt x="3371910" y="2330297"/>
                    <a:pt x="3418092" y="2277187"/>
                    <a:pt x="3448110" y="2265642"/>
                  </a:cubicBezTo>
                  <a:cubicBezTo>
                    <a:pt x="3478128" y="2254097"/>
                    <a:pt x="3491983" y="2286424"/>
                    <a:pt x="3517383" y="2265642"/>
                  </a:cubicBezTo>
                  <a:cubicBezTo>
                    <a:pt x="3542783" y="2244860"/>
                    <a:pt x="3582037" y="2187133"/>
                    <a:pt x="3600510" y="2140951"/>
                  </a:cubicBezTo>
                  <a:cubicBezTo>
                    <a:pt x="3618983" y="2094769"/>
                    <a:pt x="3623602" y="2027805"/>
                    <a:pt x="3628220" y="1988551"/>
                  </a:cubicBezTo>
                  <a:cubicBezTo>
                    <a:pt x="3632838" y="1949296"/>
                    <a:pt x="3612057" y="1944678"/>
                    <a:pt x="3628220" y="1905424"/>
                  </a:cubicBezTo>
                  <a:cubicBezTo>
                    <a:pt x="3644384" y="1866169"/>
                    <a:pt x="3711347" y="1796897"/>
                    <a:pt x="3725201" y="1753024"/>
                  </a:cubicBezTo>
                  <a:cubicBezTo>
                    <a:pt x="3739055" y="1709151"/>
                    <a:pt x="3697492" y="1667587"/>
                    <a:pt x="3711347" y="1642187"/>
                  </a:cubicBezTo>
                  <a:cubicBezTo>
                    <a:pt x="3725202" y="1616787"/>
                    <a:pt x="3792165" y="1626024"/>
                    <a:pt x="3808329" y="1600624"/>
                  </a:cubicBezTo>
                  <a:cubicBezTo>
                    <a:pt x="3824493" y="1575224"/>
                    <a:pt x="3787547" y="1526732"/>
                    <a:pt x="3808329" y="1489787"/>
                  </a:cubicBezTo>
                  <a:cubicBezTo>
                    <a:pt x="3829111" y="1452842"/>
                    <a:pt x="3907620" y="1411278"/>
                    <a:pt x="3933020" y="1378951"/>
                  </a:cubicBezTo>
                  <a:cubicBezTo>
                    <a:pt x="3958420" y="1346624"/>
                    <a:pt x="3960729" y="1325842"/>
                    <a:pt x="3960729" y="1295824"/>
                  </a:cubicBezTo>
                  <a:cubicBezTo>
                    <a:pt x="3960729" y="1265806"/>
                    <a:pt x="3935329" y="1240406"/>
                    <a:pt x="3933020" y="1198842"/>
                  </a:cubicBezTo>
                  <a:cubicBezTo>
                    <a:pt x="3930711" y="1157278"/>
                    <a:pt x="3953801" y="1074151"/>
                    <a:pt x="3946874" y="1046442"/>
                  </a:cubicBezTo>
                  <a:cubicBezTo>
                    <a:pt x="3939947" y="1018733"/>
                    <a:pt x="3891456" y="1032587"/>
                    <a:pt x="3891456" y="1032587"/>
                  </a:cubicBezTo>
                  <a:cubicBezTo>
                    <a:pt x="3875292" y="1023351"/>
                    <a:pt x="3868365" y="995642"/>
                    <a:pt x="3849892" y="991024"/>
                  </a:cubicBezTo>
                  <a:cubicBezTo>
                    <a:pt x="3831419" y="986406"/>
                    <a:pt x="3801402" y="1018732"/>
                    <a:pt x="3780620" y="1004878"/>
                  </a:cubicBezTo>
                  <a:cubicBezTo>
                    <a:pt x="3759838" y="991024"/>
                    <a:pt x="3743674" y="954079"/>
                    <a:pt x="3725201" y="907897"/>
                  </a:cubicBezTo>
                  <a:cubicBezTo>
                    <a:pt x="3706728" y="861715"/>
                    <a:pt x="3681328" y="780896"/>
                    <a:pt x="3669783" y="727787"/>
                  </a:cubicBezTo>
                  <a:cubicBezTo>
                    <a:pt x="3658238" y="674678"/>
                    <a:pt x="3667474" y="637733"/>
                    <a:pt x="3655929" y="589242"/>
                  </a:cubicBezTo>
                  <a:cubicBezTo>
                    <a:pt x="3644384" y="540751"/>
                    <a:pt x="3618983" y="473787"/>
                    <a:pt x="3600510" y="436842"/>
                  </a:cubicBezTo>
                  <a:cubicBezTo>
                    <a:pt x="3582037" y="399897"/>
                    <a:pt x="3565874" y="379114"/>
                    <a:pt x="3545092" y="367569"/>
                  </a:cubicBezTo>
                  <a:cubicBezTo>
                    <a:pt x="3524310" y="356023"/>
                    <a:pt x="3503529" y="381423"/>
                    <a:pt x="3475820" y="367569"/>
                  </a:cubicBezTo>
                  <a:cubicBezTo>
                    <a:pt x="3448111" y="353715"/>
                    <a:pt x="3408856" y="319078"/>
                    <a:pt x="3378838" y="284442"/>
                  </a:cubicBezTo>
                  <a:cubicBezTo>
                    <a:pt x="3348820" y="249806"/>
                    <a:pt x="3314183" y="194387"/>
                    <a:pt x="3295710" y="159751"/>
                  </a:cubicBezTo>
                  <a:cubicBezTo>
                    <a:pt x="3277237" y="125115"/>
                    <a:pt x="3277237" y="102024"/>
                    <a:pt x="3268001" y="76624"/>
                  </a:cubicBezTo>
                  <a:cubicBezTo>
                    <a:pt x="3258765" y="51224"/>
                    <a:pt x="3261074" y="5042"/>
                    <a:pt x="3240292" y="7351"/>
                  </a:cubicBezTo>
                  <a:cubicBezTo>
                    <a:pt x="3219510" y="9660"/>
                    <a:pt x="3194110" y="74314"/>
                    <a:pt x="3143310" y="90478"/>
                  </a:cubicBezTo>
                  <a:cubicBezTo>
                    <a:pt x="3092510" y="106642"/>
                    <a:pt x="2979365" y="106642"/>
                    <a:pt x="2935492" y="104333"/>
                  </a:cubicBezTo>
                  <a:cubicBezTo>
                    <a:pt x="2891619" y="102024"/>
                    <a:pt x="2910092" y="90478"/>
                    <a:pt x="2880074" y="76624"/>
                  </a:cubicBezTo>
                  <a:cubicBezTo>
                    <a:pt x="2850056" y="62770"/>
                    <a:pt x="2792328" y="32751"/>
                    <a:pt x="2755383" y="21206"/>
                  </a:cubicBezTo>
                  <a:cubicBezTo>
                    <a:pt x="2718437" y="9660"/>
                    <a:pt x="2683801" y="-11122"/>
                    <a:pt x="2658401" y="7351"/>
                  </a:cubicBezTo>
                  <a:cubicBezTo>
                    <a:pt x="2633001" y="25824"/>
                    <a:pt x="2600674" y="92787"/>
                    <a:pt x="2602983" y="132042"/>
                  </a:cubicBezTo>
                  <a:cubicBezTo>
                    <a:pt x="2605292" y="171297"/>
                    <a:pt x="2686110" y="212860"/>
                    <a:pt x="2672256" y="242878"/>
                  </a:cubicBezTo>
                  <a:cubicBezTo>
                    <a:pt x="2658402" y="272896"/>
                    <a:pt x="2554492" y="286751"/>
                    <a:pt x="2519856" y="312151"/>
                  </a:cubicBezTo>
                  <a:cubicBezTo>
                    <a:pt x="2485220" y="337551"/>
                    <a:pt x="2478292" y="367569"/>
                    <a:pt x="2464438" y="395278"/>
                  </a:cubicBezTo>
                  <a:cubicBezTo>
                    <a:pt x="2450584" y="422987"/>
                    <a:pt x="2452893" y="450697"/>
                    <a:pt x="2436729" y="478406"/>
                  </a:cubicBezTo>
                  <a:cubicBezTo>
                    <a:pt x="2420565" y="506115"/>
                    <a:pt x="2390547" y="540751"/>
                    <a:pt x="2367456" y="561533"/>
                  </a:cubicBezTo>
                  <a:cubicBezTo>
                    <a:pt x="2344365" y="582315"/>
                    <a:pt x="2298183" y="603097"/>
                    <a:pt x="2298183" y="603097"/>
                  </a:cubicBezTo>
                  <a:cubicBezTo>
                    <a:pt x="2282019" y="621570"/>
                    <a:pt x="2270474" y="646969"/>
                    <a:pt x="2270474" y="672369"/>
                  </a:cubicBezTo>
                  <a:cubicBezTo>
                    <a:pt x="2270474" y="697769"/>
                    <a:pt x="2293565" y="723170"/>
                    <a:pt x="2298183" y="755497"/>
                  </a:cubicBezTo>
                  <a:cubicBezTo>
                    <a:pt x="2302801" y="787824"/>
                    <a:pt x="2300492" y="834006"/>
                    <a:pt x="2298183" y="866333"/>
                  </a:cubicBezTo>
                  <a:cubicBezTo>
                    <a:pt x="2295874" y="898660"/>
                    <a:pt x="2302802" y="926369"/>
                    <a:pt x="2284329" y="949460"/>
                  </a:cubicBezTo>
                  <a:cubicBezTo>
                    <a:pt x="2265856" y="972551"/>
                    <a:pt x="2210438" y="984096"/>
                    <a:pt x="2187347" y="1004878"/>
                  </a:cubicBezTo>
                  <a:cubicBezTo>
                    <a:pt x="2164256" y="1025660"/>
                    <a:pt x="2155019" y="1046442"/>
                    <a:pt x="2145783" y="1074151"/>
                  </a:cubicBezTo>
                  <a:cubicBezTo>
                    <a:pt x="2136547" y="1101860"/>
                    <a:pt x="2127311" y="1145733"/>
                    <a:pt x="2131929" y="1171133"/>
                  </a:cubicBezTo>
                  <a:cubicBezTo>
                    <a:pt x="2136547" y="1196533"/>
                    <a:pt x="2173492" y="1226551"/>
                    <a:pt x="2173492" y="1226551"/>
                  </a:cubicBezTo>
                  <a:cubicBezTo>
                    <a:pt x="2175801" y="1245024"/>
                    <a:pt x="2161947" y="1275042"/>
                    <a:pt x="2145783" y="1281969"/>
                  </a:cubicBezTo>
                  <a:cubicBezTo>
                    <a:pt x="2129619" y="1288896"/>
                    <a:pt x="2076510" y="1268115"/>
                    <a:pt x="2076510" y="1268115"/>
                  </a:cubicBezTo>
                  <a:cubicBezTo>
                    <a:pt x="2058037" y="1270424"/>
                    <a:pt x="2046492" y="1279660"/>
                    <a:pt x="2034947" y="1295824"/>
                  </a:cubicBezTo>
                  <a:cubicBezTo>
                    <a:pt x="2023402" y="1311988"/>
                    <a:pt x="1998002" y="1335079"/>
                    <a:pt x="2007238" y="1365097"/>
                  </a:cubicBezTo>
                  <a:cubicBezTo>
                    <a:pt x="2016474" y="1395115"/>
                    <a:pt x="2081129" y="1443606"/>
                    <a:pt x="2090365" y="1475933"/>
                  </a:cubicBezTo>
                  <a:cubicBezTo>
                    <a:pt x="2099601" y="1508260"/>
                    <a:pt x="2081129" y="1540587"/>
                    <a:pt x="2062656" y="1559060"/>
                  </a:cubicBezTo>
                  <a:cubicBezTo>
                    <a:pt x="2044183" y="1577533"/>
                    <a:pt x="1991074" y="1568296"/>
                    <a:pt x="1979529" y="1586769"/>
                  </a:cubicBezTo>
                  <a:cubicBezTo>
                    <a:pt x="1967984" y="1605242"/>
                    <a:pt x="1993383" y="1669897"/>
                    <a:pt x="1993383" y="1669897"/>
                  </a:cubicBezTo>
                  <a:cubicBezTo>
                    <a:pt x="1988765" y="1683752"/>
                    <a:pt x="1965674" y="1658352"/>
                    <a:pt x="1951820" y="1669897"/>
                  </a:cubicBezTo>
                  <a:cubicBezTo>
                    <a:pt x="1937966" y="1681442"/>
                    <a:pt x="1910256" y="1739169"/>
                    <a:pt x="1910256" y="1739169"/>
                  </a:cubicBezTo>
                  <a:cubicBezTo>
                    <a:pt x="1896401" y="1743787"/>
                    <a:pt x="1868692" y="1697606"/>
                    <a:pt x="1868692" y="1697606"/>
                  </a:cubicBezTo>
                  <a:cubicBezTo>
                    <a:pt x="1854837" y="1688370"/>
                    <a:pt x="1840983" y="1672206"/>
                    <a:pt x="1827129" y="1683751"/>
                  </a:cubicBezTo>
                  <a:cubicBezTo>
                    <a:pt x="1813275" y="1695296"/>
                    <a:pt x="1808656" y="1748405"/>
                    <a:pt x="1785565" y="1766878"/>
                  </a:cubicBezTo>
                  <a:cubicBezTo>
                    <a:pt x="1762474" y="1785351"/>
                    <a:pt x="1700128" y="1773805"/>
                    <a:pt x="1688583" y="1794587"/>
                  </a:cubicBezTo>
                  <a:cubicBezTo>
                    <a:pt x="1677037" y="1815369"/>
                    <a:pt x="1727838" y="1875405"/>
                    <a:pt x="1716292" y="1891569"/>
                  </a:cubicBezTo>
                  <a:cubicBezTo>
                    <a:pt x="1704746" y="1907733"/>
                    <a:pt x="1647019" y="1893878"/>
                    <a:pt x="1619310" y="1891569"/>
                  </a:cubicBezTo>
                  <a:cubicBezTo>
                    <a:pt x="1591601" y="1889260"/>
                    <a:pt x="1550038" y="1877715"/>
                    <a:pt x="1550038" y="1877715"/>
                  </a:cubicBezTo>
                  <a:cubicBezTo>
                    <a:pt x="1531565" y="1875406"/>
                    <a:pt x="1508474" y="1877715"/>
                    <a:pt x="1508474" y="1877715"/>
                  </a:cubicBezTo>
                  <a:cubicBezTo>
                    <a:pt x="1499238" y="1886951"/>
                    <a:pt x="1494620" y="1933133"/>
                    <a:pt x="1494620" y="1933133"/>
                  </a:cubicBezTo>
                  <a:cubicBezTo>
                    <a:pt x="1487693" y="1944678"/>
                    <a:pt x="1473837" y="1935442"/>
                    <a:pt x="1466910" y="1946987"/>
                  </a:cubicBezTo>
                  <a:cubicBezTo>
                    <a:pt x="1459983" y="1958532"/>
                    <a:pt x="1466910" y="1993170"/>
                    <a:pt x="1453056" y="2002406"/>
                  </a:cubicBezTo>
                  <a:cubicBezTo>
                    <a:pt x="1439202" y="2011642"/>
                    <a:pt x="1390710" y="1988552"/>
                    <a:pt x="1383783" y="2002406"/>
                  </a:cubicBezTo>
                  <a:cubicBezTo>
                    <a:pt x="1376856" y="2016260"/>
                    <a:pt x="1418419" y="2069370"/>
                    <a:pt x="1411492" y="2085533"/>
                  </a:cubicBezTo>
                  <a:cubicBezTo>
                    <a:pt x="1404565" y="2101696"/>
                    <a:pt x="1342220" y="2099387"/>
                    <a:pt x="1342220" y="2099387"/>
                  </a:cubicBezTo>
                  <a:cubicBezTo>
                    <a:pt x="1323747" y="2101696"/>
                    <a:pt x="1300656" y="2099387"/>
                    <a:pt x="1300656" y="2099387"/>
                  </a:cubicBezTo>
                  <a:cubicBezTo>
                    <a:pt x="1289111" y="2104005"/>
                    <a:pt x="1272947" y="2127097"/>
                    <a:pt x="1272947" y="2127097"/>
                  </a:cubicBezTo>
                  <a:cubicBezTo>
                    <a:pt x="1261401" y="2136334"/>
                    <a:pt x="1231383" y="2154806"/>
                    <a:pt x="1231383" y="2154806"/>
                  </a:cubicBezTo>
                  <a:cubicBezTo>
                    <a:pt x="1217529" y="2159424"/>
                    <a:pt x="1215220" y="2166352"/>
                    <a:pt x="1189820" y="2154806"/>
                  </a:cubicBezTo>
                  <a:cubicBezTo>
                    <a:pt x="1164420" y="2143260"/>
                    <a:pt x="1078983" y="2085533"/>
                    <a:pt x="1078983" y="2085533"/>
                  </a:cubicBezTo>
                  <a:cubicBezTo>
                    <a:pt x="1055892" y="2073987"/>
                    <a:pt x="1051274" y="2085533"/>
                    <a:pt x="1051274" y="2085533"/>
                  </a:cubicBezTo>
                  <a:cubicBezTo>
                    <a:pt x="1037420" y="2092460"/>
                    <a:pt x="1016638" y="2127097"/>
                    <a:pt x="995856" y="2127097"/>
                  </a:cubicBezTo>
                  <a:cubicBezTo>
                    <a:pt x="975074" y="2127097"/>
                    <a:pt x="926583" y="2085533"/>
                    <a:pt x="926583" y="2085533"/>
                  </a:cubicBezTo>
                  <a:cubicBezTo>
                    <a:pt x="903492" y="2071678"/>
                    <a:pt x="873474" y="2032423"/>
                    <a:pt x="857310" y="2043969"/>
                  </a:cubicBezTo>
                  <a:cubicBezTo>
                    <a:pt x="841146" y="2055515"/>
                    <a:pt x="829601" y="2154806"/>
                    <a:pt x="829601" y="2154806"/>
                  </a:cubicBezTo>
                  <a:cubicBezTo>
                    <a:pt x="815747" y="2168661"/>
                    <a:pt x="788038" y="2145570"/>
                    <a:pt x="774183" y="2127097"/>
                  </a:cubicBezTo>
                  <a:cubicBezTo>
                    <a:pt x="760328" y="2108624"/>
                    <a:pt x="767256" y="2057824"/>
                    <a:pt x="746474" y="2043969"/>
                  </a:cubicBezTo>
                  <a:cubicBezTo>
                    <a:pt x="725692" y="2030114"/>
                    <a:pt x="672583" y="2032423"/>
                    <a:pt x="649492" y="2043969"/>
                  </a:cubicBezTo>
                  <a:cubicBezTo>
                    <a:pt x="626401" y="2055514"/>
                    <a:pt x="607929" y="2113242"/>
                    <a:pt x="607929" y="2113242"/>
                  </a:cubicBezTo>
                  <a:cubicBezTo>
                    <a:pt x="594075" y="2117860"/>
                    <a:pt x="570983" y="2092460"/>
                    <a:pt x="566365" y="2071678"/>
                  </a:cubicBezTo>
                  <a:cubicBezTo>
                    <a:pt x="561747" y="2050896"/>
                    <a:pt x="580220" y="1988551"/>
                    <a:pt x="580220" y="1988551"/>
                  </a:cubicBezTo>
                  <a:cubicBezTo>
                    <a:pt x="589456" y="1967769"/>
                    <a:pt x="621783" y="1946987"/>
                    <a:pt x="621783" y="1946987"/>
                  </a:cubicBezTo>
                  <a:cubicBezTo>
                    <a:pt x="635637" y="1940060"/>
                    <a:pt x="663347" y="1946987"/>
                    <a:pt x="663347" y="1946987"/>
                  </a:cubicBezTo>
                  <a:cubicBezTo>
                    <a:pt x="677201" y="1940060"/>
                    <a:pt x="709528" y="1926206"/>
                    <a:pt x="704910" y="1905424"/>
                  </a:cubicBezTo>
                  <a:cubicBezTo>
                    <a:pt x="700292" y="1884642"/>
                    <a:pt x="661038" y="1843079"/>
                    <a:pt x="635638" y="1822297"/>
                  </a:cubicBezTo>
                  <a:cubicBezTo>
                    <a:pt x="610238" y="1801515"/>
                    <a:pt x="568674" y="1773806"/>
                    <a:pt x="552510" y="1780733"/>
                  </a:cubicBezTo>
                  <a:cubicBezTo>
                    <a:pt x="536346" y="1787660"/>
                    <a:pt x="540965" y="1831533"/>
                    <a:pt x="538656" y="1863860"/>
                  </a:cubicBezTo>
                  <a:cubicBezTo>
                    <a:pt x="536347" y="1896187"/>
                    <a:pt x="552510" y="1946988"/>
                    <a:pt x="538656" y="1974697"/>
                  </a:cubicBezTo>
                  <a:cubicBezTo>
                    <a:pt x="524802" y="2002406"/>
                    <a:pt x="483238" y="2007024"/>
                    <a:pt x="455529" y="2030115"/>
                  </a:cubicBezTo>
                  <a:cubicBezTo>
                    <a:pt x="427820" y="2053206"/>
                    <a:pt x="397801" y="2090151"/>
                    <a:pt x="372401" y="2113242"/>
                  </a:cubicBezTo>
                  <a:cubicBezTo>
                    <a:pt x="347001" y="2136333"/>
                    <a:pt x="326220" y="2143260"/>
                    <a:pt x="303129" y="2168660"/>
                  </a:cubicBezTo>
                  <a:cubicBezTo>
                    <a:pt x="280038" y="2194060"/>
                    <a:pt x="263874" y="2242551"/>
                    <a:pt x="233856" y="2265642"/>
                  </a:cubicBezTo>
                  <a:cubicBezTo>
                    <a:pt x="203838" y="2288733"/>
                    <a:pt x="159965" y="2300279"/>
                    <a:pt x="123020" y="2307206"/>
                  </a:cubicBezTo>
                  <a:cubicBezTo>
                    <a:pt x="86075" y="2314133"/>
                    <a:pt x="30656" y="2293351"/>
                    <a:pt x="12183" y="2307206"/>
                  </a:cubicBezTo>
                  <a:cubicBezTo>
                    <a:pt x="-6290" y="2321061"/>
                    <a:pt x="-1671" y="2362624"/>
                    <a:pt x="12183" y="2390333"/>
                  </a:cubicBezTo>
                  <a:cubicBezTo>
                    <a:pt x="26037" y="2418042"/>
                    <a:pt x="72219" y="2443442"/>
                    <a:pt x="95310" y="2473460"/>
                  </a:cubicBezTo>
                  <a:cubicBezTo>
                    <a:pt x="118401" y="2503478"/>
                    <a:pt x="136874" y="2528878"/>
                    <a:pt x="150729" y="2570442"/>
                  </a:cubicBezTo>
                  <a:cubicBezTo>
                    <a:pt x="164584" y="2612006"/>
                    <a:pt x="171511" y="2676660"/>
                    <a:pt x="178438" y="2722842"/>
                  </a:cubicBezTo>
                  <a:cubicBezTo>
                    <a:pt x="185365" y="2769024"/>
                    <a:pt x="192292" y="2847533"/>
                    <a:pt x="192292" y="2847533"/>
                  </a:cubicBezTo>
                  <a:cubicBezTo>
                    <a:pt x="192292" y="2877551"/>
                    <a:pt x="194602" y="2889096"/>
                    <a:pt x="178438" y="2902951"/>
                  </a:cubicBezTo>
                  <a:cubicBezTo>
                    <a:pt x="162274" y="2916806"/>
                    <a:pt x="118401" y="2916805"/>
                    <a:pt x="95310" y="2930660"/>
                  </a:cubicBezTo>
                  <a:cubicBezTo>
                    <a:pt x="72219" y="2944515"/>
                    <a:pt x="44510" y="2962987"/>
                    <a:pt x="39892" y="2986078"/>
                  </a:cubicBezTo>
                  <a:cubicBezTo>
                    <a:pt x="35274" y="3009169"/>
                    <a:pt x="67601" y="3069206"/>
                    <a:pt x="67601" y="3069206"/>
                  </a:cubicBezTo>
                  <a:cubicBezTo>
                    <a:pt x="81456" y="3080751"/>
                    <a:pt x="123020" y="3055351"/>
                    <a:pt x="123020" y="3055351"/>
                  </a:cubicBezTo>
                  <a:cubicBezTo>
                    <a:pt x="141493" y="3048424"/>
                    <a:pt x="159965" y="3029951"/>
                    <a:pt x="178438" y="3027642"/>
                  </a:cubicBezTo>
                  <a:cubicBezTo>
                    <a:pt x="196911" y="3025333"/>
                    <a:pt x="208456" y="3020715"/>
                    <a:pt x="233856" y="3041497"/>
                  </a:cubicBezTo>
                  <a:cubicBezTo>
                    <a:pt x="259256" y="3062279"/>
                    <a:pt x="298511" y="3124624"/>
                    <a:pt x="330838" y="3152333"/>
                  </a:cubicBezTo>
                  <a:cubicBezTo>
                    <a:pt x="363165" y="3180042"/>
                    <a:pt x="381638" y="3189278"/>
                    <a:pt x="427820" y="3207751"/>
                  </a:cubicBezTo>
                  <a:cubicBezTo>
                    <a:pt x="474002" y="3226224"/>
                    <a:pt x="559438" y="3240078"/>
                    <a:pt x="607929" y="3263169"/>
                  </a:cubicBezTo>
                  <a:cubicBezTo>
                    <a:pt x="656420" y="3286260"/>
                    <a:pt x="688747" y="3330133"/>
                    <a:pt x="718765" y="3346297"/>
                  </a:cubicBezTo>
                  <a:cubicBezTo>
                    <a:pt x="748783" y="3362461"/>
                    <a:pt x="788038" y="3360151"/>
                    <a:pt x="788038" y="3360151"/>
                  </a:cubicBezTo>
                  <a:cubicBezTo>
                    <a:pt x="801893" y="3357842"/>
                    <a:pt x="785728" y="3330133"/>
                    <a:pt x="801892" y="3332442"/>
                  </a:cubicBezTo>
                  <a:cubicBezTo>
                    <a:pt x="818056" y="3334751"/>
                    <a:pt x="861929" y="3371697"/>
                    <a:pt x="885020" y="3374006"/>
                  </a:cubicBezTo>
                  <a:cubicBezTo>
                    <a:pt x="908111" y="3376315"/>
                    <a:pt x="935820" y="3362461"/>
                    <a:pt x="940438" y="3346297"/>
                  </a:cubicBezTo>
                  <a:cubicBezTo>
                    <a:pt x="945056" y="3330133"/>
                    <a:pt x="908111" y="3300115"/>
                    <a:pt x="912729" y="3277024"/>
                  </a:cubicBezTo>
                  <a:cubicBezTo>
                    <a:pt x="917347" y="3253933"/>
                    <a:pt x="940438" y="3212369"/>
                    <a:pt x="968147" y="3207751"/>
                  </a:cubicBezTo>
                  <a:cubicBezTo>
                    <a:pt x="995856" y="3203133"/>
                    <a:pt x="1042038" y="3240079"/>
                    <a:pt x="1078983" y="3249315"/>
                  </a:cubicBezTo>
                  <a:cubicBezTo>
                    <a:pt x="1115928" y="3258551"/>
                    <a:pt x="1150566" y="3251624"/>
                    <a:pt x="1189820" y="3263169"/>
                  </a:cubicBezTo>
                  <a:cubicBezTo>
                    <a:pt x="1229074" y="3274714"/>
                    <a:pt x="1272947" y="3309351"/>
                    <a:pt x="1314510" y="3318587"/>
                  </a:cubicBezTo>
                  <a:cubicBezTo>
                    <a:pt x="1356073" y="3327823"/>
                    <a:pt x="1439201" y="3318587"/>
                    <a:pt x="1439201" y="3318587"/>
                  </a:cubicBezTo>
                  <a:cubicBezTo>
                    <a:pt x="1459983" y="3309351"/>
                    <a:pt x="1453055" y="3286260"/>
                    <a:pt x="1439201" y="3263169"/>
                  </a:cubicBezTo>
                  <a:cubicBezTo>
                    <a:pt x="1425346" y="3240078"/>
                    <a:pt x="1381474" y="3198515"/>
                    <a:pt x="1356074" y="3180042"/>
                  </a:cubicBezTo>
                  <a:cubicBezTo>
                    <a:pt x="1330674" y="3161569"/>
                    <a:pt x="1284492" y="3177733"/>
                    <a:pt x="1286801" y="3152333"/>
                  </a:cubicBezTo>
                  <a:cubicBezTo>
                    <a:pt x="1289110" y="3126933"/>
                    <a:pt x="1356074" y="3050733"/>
                    <a:pt x="1369929" y="3027642"/>
                  </a:cubicBezTo>
                  <a:cubicBezTo>
                    <a:pt x="1383784" y="3004551"/>
                    <a:pt x="1349147" y="3025333"/>
                    <a:pt x="1369929" y="3013787"/>
                  </a:cubicBezTo>
                  <a:cubicBezTo>
                    <a:pt x="1390711" y="3002242"/>
                    <a:pt x="1494620" y="2958369"/>
                    <a:pt x="1494620" y="2958369"/>
                  </a:cubicBezTo>
                  <a:cubicBezTo>
                    <a:pt x="1515402" y="2946824"/>
                    <a:pt x="1473838" y="2946824"/>
                    <a:pt x="1494620" y="2944515"/>
                  </a:cubicBezTo>
                  <a:cubicBezTo>
                    <a:pt x="1515402" y="2942206"/>
                    <a:pt x="1584674" y="2949133"/>
                    <a:pt x="1619310" y="2944515"/>
                  </a:cubicBezTo>
                  <a:cubicBezTo>
                    <a:pt x="1653946" y="2939897"/>
                    <a:pt x="1702438" y="2916806"/>
                    <a:pt x="1702438" y="2916806"/>
                  </a:cubicBezTo>
                  <a:cubicBezTo>
                    <a:pt x="1723220" y="2907570"/>
                    <a:pt x="1723219" y="2879861"/>
                    <a:pt x="1744001" y="2889097"/>
                  </a:cubicBezTo>
                  <a:cubicBezTo>
                    <a:pt x="1764783" y="2898333"/>
                    <a:pt x="1792492" y="2951442"/>
                    <a:pt x="1827129" y="2972224"/>
                  </a:cubicBezTo>
                  <a:cubicBezTo>
                    <a:pt x="1861766" y="2993006"/>
                    <a:pt x="1912566" y="3006860"/>
                    <a:pt x="1951820" y="3013787"/>
                  </a:cubicBezTo>
                  <a:cubicBezTo>
                    <a:pt x="1991074" y="3020714"/>
                    <a:pt x="2023402" y="3002242"/>
                    <a:pt x="2062656" y="3013787"/>
                  </a:cubicBezTo>
                  <a:cubicBezTo>
                    <a:pt x="2101910" y="3025332"/>
                    <a:pt x="2164256" y="3080751"/>
                    <a:pt x="2187347" y="3083060"/>
                  </a:cubicBezTo>
                  <a:cubicBezTo>
                    <a:pt x="2210438" y="3085369"/>
                    <a:pt x="2201201" y="3027642"/>
                    <a:pt x="2201201" y="3027642"/>
                  </a:cubicBezTo>
                  <a:cubicBezTo>
                    <a:pt x="2203510" y="3009169"/>
                    <a:pt x="2180419" y="2983770"/>
                    <a:pt x="2201201" y="2972224"/>
                  </a:cubicBezTo>
                  <a:cubicBezTo>
                    <a:pt x="2221983" y="2960679"/>
                    <a:pt x="2293565" y="2967605"/>
                    <a:pt x="2325892" y="2958369"/>
                  </a:cubicBezTo>
                  <a:cubicBezTo>
                    <a:pt x="2358219" y="2949133"/>
                    <a:pt x="2369765" y="2921424"/>
                    <a:pt x="2395165" y="2916806"/>
                  </a:cubicBezTo>
                  <a:cubicBezTo>
                    <a:pt x="2420565" y="2912188"/>
                    <a:pt x="2457510" y="2912187"/>
                    <a:pt x="2478292" y="2930660"/>
                  </a:cubicBezTo>
                  <a:cubicBezTo>
                    <a:pt x="2499074" y="2949133"/>
                    <a:pt x="2519856" y="3027642"/>
                    <a:pt x="2519856" y="3027642"/>
                  </a:cubicBezTo>
                  <a:cubicBezTo>
                    <a:pt x="2536020" y="3034569"/>
                    <a:pt x="2545256" y="2986078"/>
                    <a:pt x="2575274" y="2972224"/>
                  </a:cubicBezTo>
                  <a:cubicBezTo>
                    <a:pt x="2605292" y="2958370"/>
                    <a:pt x="2663020" y="2935279"/>
                    <a:pt x="2699965" y="2944515"/>
                  </a:cubicBezTo>
                  <a:cubicBezTo>
                    <a:pt x="2736910" y="2953751"/>
                    <a:pt x="2760002" y="3018406"/>
                    <a:pt x="2796947" y="3027642"/>
                  </a:cubicBezTo>
                  <a:cubicBezTo>
                    <a:pt x="2833892" y="3036878"/>
                    <a:pt x="2893929" y="3016097"/>
                    <a:pt x="2921638" y="2999933"/>
                  </a:cubicBezTo>
                  <a:cubicBezTo>
                    <a:pt x="2949347" y="2983769"/>
                    <a:pt x="2951656" y="2956060"/>
                    <a:pt x="2935492" y="2930660"/>
                  </a:cubicBezTo>
                  <a:close/>
                </a:path>
              </a:pathLst>
            </a:cu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Free-form: Shape 54">
              <a:extLst>
                <a:ext uri="{FF2B5EF4-FFF2-40B4-BE49-F238E27FC236}">
                  <a16:creationId xmlns:a16="http://schemas.microsoft.com/office/drawing/2014/main" id="{480E72A6-E9B9-EFD6-1801-BA6B887F3045}"/>
                </a:ext>
              </a:extLst>
            </p:cNvPr>
            <p:cNvSpPr/>
            <p:nvPr/>
          </p:nvSpPr>
          <p:spPr>
            <a:xfrm>
              <a:off x="4548181" y="3462592"/>
              <a:ext cx="3239525" cy="4092979"/>
            </a:xfrm>
            <a:custGeom>
              <a:avLst/>
              <a:gdLst>
                <a:gd name="connsiteX0" fmla="*/ 212800 w 3239525"/>
                <a:gd name="connsiteY0" fmla="*/ 2785564 h 4092979"/>
                <a:gd name="connsiteX1" fmla="*/ 268218 w 3239525"/>
                <a:gd name="connsiteY1" fmla="*/ 2868691 h 4092979"/>
                <a:gd name="connsiteX2" fmla="*/ 392909 w 3239525"/>
                <a:gd name="connsiteY2" fmla="*/ 2716291 h 4092979"/>
                <a:gd name="connsiteX3" fmla="*/ 586873 w 3239525"/>
                <a:gd name="connsiteY3" fmla="*/ 2757854 h 4092979"/>
                <a:gd name="connsiteX4" fmla="*/ 753127 w 3239525"/>
                <a:gd name="connsiteY4" fmla="*/ 2757854 h 4092979"/>
                <a:gd name="connsiteX5" fmla="*/ 919382 w 3239525"/>
                <a:gd name="connsiteY5" fmla="*/ 2647018 h 4092979"/>
                <a:gd name="connsiteX6" fmla="*/ 1044073 w 3239525"/>
                <a:gd name="connsiteY6" fmla="*/ 2647018 h 4092979"/>
                <a:gd name="connsiteX7" fmla="*/ 933236 w 3239525"/>
                <a:gd name="connsiteY7" fmla="*/ 2757854 h 4092979"/>
                <a:gd name="connsiteX8" fmla="*/ 877818 w 3239525"/>
                <a:gd name="connsiteY8" fmla="*/ 2840982 h 4092979"/>
                <a:gd name="connsiteX9" fmla="*/ 905527 w 3239525"/>
                <a:gd name="connsiteY9" fmla="*/ 2993382 h 4092979"/>
                <a:gd name="connsiteX10" fmla="*/ 1057927 w 3239525"/>
                <a:gd name="connsiteY10" fmla="*/ 3118073 h 4092979"/>
                <a:gd name="connsiteX11" fmla="*/ 1210327 w 3239525"/>
                <a:gd name="connsiteY11" fmla="*/ 3242764 h 4092979"/>
                <a:gd name="connsiteX12" fmla="*/ 1335018 w 3239525"/>
                <a:gd name="connsiteY12" fmla="*/ 3145782 h 4092979"/>
                <a:gd name="connsiteX13" fmla="*/ 1445855 w 3239525"/>
                <a:gd name="connsiteY13" fmla="*/ 3201200 h 4092979"/>
                <a:gd name="connsiteX14" fmla="*/ 1348873 w 3239525"/>
                <a:gd name="connsiteY14" fmla="*/ 3242764 h 4092979"/>
                <a:gd name="connsiteX15" fmla="*/ 1238036 w 3239525"/>
                <a:gd name="connsiteY15" fmla="*/ 3284327 h 4092979"/>
                <a:gd name="connsiteX16" fmla="*/ 1293455 w 3239525"/>
                <a:gd name="connsiteY16" fmla="*/ 3409018 h 4092979"/>
                <a:gd name="connsiteX17" fmla="*/ 1445855 w 3239525"/>
                <a:gd name="connsiteY17" fmla="*/ 3436727 h 4092979"/>
                <a:gd name="connsiteX18" fmla="*/ 1445855 w 3239525"/>
                <a:gd name="connsiteY18" fmla="*/ 3561418 h 4092979"/>
                <a:gd name="connsiteX19" fmla="*/ 1487418 w 3239525"/>
                <a:gd name="connsiteY19" fmla="*/ 3741527 h 4092979"/>
                <a:gd name="connsiteX20" fmla="*/ 1556691 w 3239525"/>
                <a:gd name="connsiteY20" fmla="*/ 3866218 h 4092979"/>
                <a:gd name="connsiteX21" fmla="*/ 1625964 w 3239525"/>
                <a:gd name="connsiteY21" fmla="*/ 3963200 h 4092979"/>
                <a:gd name="connsiteX22" fmla="*/ 1778364 w 3239525"/>
                <a:gd name="connsiteY22" fmla="*/ 3977054 h 4092979"/>
                <a:gd name="connsiteX23" fmla="*/ 1903055 w 3239525"/>
                <a:gd name="connsiteY23" fmla="*/ 4087891 h 4092979"/>
                <a:gd name="connsiteX24" fmla="*/ 2013891 w 3239525"/>
                <a:gd name="connsiteY24" fmla="*/ 4060182 h 4092979"/>
                <a:gd name="connsiteX25" fmla="*/ 2083164 w 3239525"/>
                <a:gd name="connsiteY25" fmla="*/ 3935491 h 4092979"/>
                <a:gd name="connsiteX26" fmla="*/ 2235564 w 3239525"/>
                <a:gd name="connsiteY26" fmla="*/ 3907782 h 4092979"/>
                <a:gd name="connsiteX27" fmla="*/ 2415673 w 3239525"/>
                <a:gd name="connsiteY27" fmla="*/ 3852364 h 4092979"/>
                <a:gd name="connsiteX28" fmla="*/ 2415673 w 3239525"/>
                <a:gd name="connsiteY28" fmla="*/ 3658400 h 4092979"/>
                <a:gd name="connsiteX29" fmla="*/ 2290982 w 3239525"/>
                <a:gd name="connsiteY29" fmla="*/ 3561418 h 4092979"/>
                <a:gd name="connsiteX30" fmla="*/ 2332545 w 3239525"/>
                <a:gd name="connsiteY30" fmla="*/ 3478291 h 4092979"/>
                <a:gd name="connsiteX31" fmla="*/ 2263273 w 3239525"/>
                <a:gd name="connsiteY31" fmla="*/ 3422873 h 4092979"/>
                <a:gd name="connsiteX32" fmla="*/ 2166291 w 3239525"/>
                <a:gd name="connsiteY32" fmla="*/ 3367454 h 4092979"/>
                <a:gd name="connsiteX33" fmla="*/ 2138582 w 3239525"/>
                <a:gd name="connsiteY33" fmla="*/ 3312036 h 4092979"/>
                <a:gd name="connsiteX34" fmla="*/ 2083164 w 3239525"/>
                <a:gd name="connsiteY34" fmla="*/ 3242764 h 4092979"/>
                <a:gd name="connsiteX35" fmla="*/ 2041600 w 3239525"/>
                <a:gd name="connsiteY35" fmla="*/ 3228909 h 4092979"/>
                <a:gd name="connsiteX36" fmla="*/ 2027745 w 3239525"/>
                <a:gd name="connsiteY36" fmla="*/ 3021091 h 4092979"/>
                <a:gd name="connsiteX37" fmla="*/ 2138582 w 3239525"/>
                <a:gd name="connsiteY37" fmla="*/ 2965673 h 4092979"/>
                <a:gd name="connsiteX38" fmla="*/ 2152436 w 3239525"/>
                <a:gd name="connsiteY38" fmla="*/ 2840982 h 4092979"/>
                <a:gd name="connsiteX39" fmla="*/ 2152436 w 3239525"/>
                <a:gd name="connsiteY39" fmla="*/ 2688582 h 4092979"/>
                <a:gd name="connsiteX40" fmla="*/ 2221709 w 3239525"/>
                <a:gd name="connsiteY40" fmla="*/ 2550036 h 4092979"/>
                <a:gd name="connsiteX41" fmla="*/ 2290982 w 3239525"/>
                <a:gd name="connsiteY41" fmla="*/ 2411491 h 4092979"/>
                <a:gd name="connsiteX42" fmla="*/ 2401818 w 3239525"/>
                <a:gd name="connsiteY42" fmla="*/ 2369927 h 4092979"/>
                <a:gd name="connsiteX43" fmla="*/ 2568073 w 3239525"/>
                <a:gd name="connsiteY43" fmla="*/ 2425345 h 4092979"/>
                <a:gd name="connsiteX44" fmla="*/ 2706618 w 3239525"/>
                <a:gd name="connsiteY44" fmla="*/ 2522327 h 4092979"/>
                <a:gd name="connsiteX45" fmla="*/ 2859018 w 3239525"/>
                <a:gd name="connsiteY45" fmla="*/ 2494618 h 4092979"/>
                <a:gd name="connsiteX46" fmla="*/ 2956000 w 3239525"/>
                <a:gd name="connsiteY46" fmla="*/ 2397636 h 4092979"/>
                <a:gd name="connsiteX47" fmla="*/ 3052982 w 3239525"/>
                <a:gd name="connsiteY47" fmla="*/ 2342218 h 4092979"/>
                <a:gd name="connsiteX48" fmla="*/ 3163818 w 3239525"/>
                <a:gd name="connsiteY48" fmla="*/ 2369927 h 4092979"/>
                <a:gd name="connsiteX49" fmla="*/ 3233091 w 3239525"/>
                <a:gd name="connsiteY49" fmla="*/ 2356073 h 4092979"/>
                <a:gd name="connsiteX50" fmla="*/ 3219236 w 3239525"/>
                <a:gd name="connsiteY50" fmla="*/ 2259091 h 4092979"/>
                <a:gd name="connsiteX51" fmla="*/ 3080691 w 3239525"/>
                <a:gd name="connsiteY51" fmla="*/ 2175964 h 4092979"/>
                <a:gd name="connsiteX52" fmla="*/ 3052982 w 3239525"/>
                <a:gd name="connsiteY52" fmla="*/ 2037418 h 4092979"/>
                <a:gd name="connsiteX53" fmla="*/ 3025273 w 3239525"/>
                <a:gd name="connsiteY53" fmla="*/ 1968145 h 4092979"/>
                <a:gd name="connsiteX54" fmla="*/ 2969855 w 3239525"/>
                <a:gd name="connsiteY54" fmla="*/ 1926582 h 4092979"/>
                <a:gd name="connsiteX55" fmla="*/ 2942145 w 3239525"/>
                <a:gd name="connsiteY55" fmla="*/ 1788036 h 4092979"/>
                <a:gd name="connsiteX56" fmla="*/ 2956000 w 3239525"/>
                <a:gd name="connsiteY56" fmla="*/ 1677200 h 4092979"/>
                <a:gd name="connsiteX57" fmla="*/ 3025273 w 3239525"/>
                <a:gd name="connsiteY57" fmla="*/ 1594073 h 4092979"/>
                <a:gd name="connsiteX58" fmla="*/ 3039127 w 3239525"/>
                <a:gd name="connsiteY58" fmla="*/ 1441673 h 4092979"/>
                <a:gd name="connsiteX59" fmla="*/ 3039127 w 3239525"/>
                <a:gd name="connsiteY59" fmla="*/ 1303127 h 4092979"/>
                <a:gd name="connsiteX60" fmla="*/ 3025273 w 3239525"/>
                <a:gd name="connsiteY60" fmla="*/ 1012182 h 4092979"/>
                <a:gd name="connsiteX61" fmla="*/ 2969855 w 3239525"/>
                <a:gd name="connsiteY61" fmla="*/ 887491 h 4092979"/>
                <a:gd name="connsiteX62" fmla="*/ 2914436 w 3239525"/>
                <a:gd name="connsiteY62" fmla="*/ 832073 h 4092979"/>
                <a:gd name="connsiteX63" fmla="*/ 2900582 w 3239525"/>
                <a:gd name="connsiteY63" fmla="*/ 707382 h 4092979"/>
                <a:gd name="connsiteX64" fmla="*/ 2886727 w 3239525"/>
                <a:gd name="connsiteY64" fmla="*/ 596545 h 4092979"/>
                <a:gd name="connsiteX65" fmla="*/ 2845164 w 3239525"/>
                <a:gd name="connsiteY65" fmla="*/ 596545 h 4092979"/>
                <a:gd name="connsiteX66" fmla="*/ 2720473 w 3239525"/>
                <a:gd name="connsiteY66" fmla="*/ 624254 h 4092979"/>
                <a:gd name="connsiteX67" fmla="*/ 2554218 w 3239525"/>
                <a:gd name="connsiteY67" fmla="*/ 541127 h 4092979"/>
                <a:gd name="connsiteX68" fmla="*/ 2471091 w 3239525"/>
                <a:gd name="connsiteY68" fmla="*/ 430291 h 4092979"/>
                <a:gd name="connsiteX69" fmla="*/ 2415673 w 3239525"/>
                <a:gd name="connsiteY69" fmla="*/ 430291 h 4092979"/>
                <a:gd name="connsiteX70" fmla="*/ 2374109 w 3239525"/>
                <a:gd name="connsiteY70" fmla="*/ 388727 h 4092979"/>
                <a:gd name="connsiteX71" fmla="*/ 2290982 w 3239525"/>
                <a:gd name="connsiteY71" fmla="*/ 374873 h 4092979"/>
                <a:gd name="connsiteX72" fmla="*/ 2235564 w 3239525"/>
                <a:gd name="connsiteY72" fmla="*/ 430291 h 4092979"/>
                <a:gd name="connsiteX73" fmla="*/ 2166291 w 3239525"/>
                <a:gd name="connsiteY73" fmla="*/ 499564 h 4092979"/>
                <a:gd name="connsiteX74" fmla="*/ 2055455 w 3239525"/>
                <a:gd name="connsiteY74" fmla="*/ 527273 h 4092979"/>
                <a:gd name="connsiteX75" fmla="*/ 1972327 w 3239525"/>
                <a:gd name="connsiteY75" fmla="*/ 527273 h 4092979"/>
                <a:gd name="connsiteX76" fmla="*/ 1861491 w 3239525"/>
                <a:gd name="connsiteY76" fmla="*/ 471854 h 4092979"/>
                <a:gd name="connsiteX77" fmla="*/ 1806073 w 3239525"/>
                <a:gd name="connsiteY77" fmla="*/ 554982 h 4092979"/>
                <a:gd name="connsiteX78" fmla="*/ 1736800 w 3239525"/>
                <a:gd name="connsiteY78" fmla="*/ 707382 h 4092979"/>
                <a:gd name="connsiteX79" fmla="*/ 1667527 w 3239525"/>
                <a:gd name="connsiteY79" fmla="*/ 804364 h 4092979"/>
                <a:gd name="connsiteX80" fmla="*/ 1570545 w 3239525"/>
                <a:gd name="connsiteY80" fmla="*/ 832073 h 4092979"/>
                <a:gd name="connsiteX81" fmla="*/ 1487418 w 3239525"/>
                <a:gd name="connsiteY81" fmla="*/ 832073 h 4092979"/>
                <a:gd name="connsiteX82" fmla="*/ 1376582 w 3239525"/>
                <a:gd name="connsiteY82" fmla="*/ 748945 h 4092979"/>
                <a:gd name="connsiteX83" fmla="*/ 1307309 w 3239525"/>
                <a:gd name="connsiteY83" fmla="*/ 665818 h 4092979"/>
                <a:gd name="connsiteX84" fmla="*/ 1307309 w 3239525"/>
                <a:gd name="connsiteY84" fmla="*/ 513418 h 4092979"/>
                <a:gd name="connsiteX85" fmla="*/ 1168764 w 3239525"/>
                <a:gd name="connsiteY85" fmla="*/ 416436 h 4092979"/>
                <a:gd name="connsiteX86" fmla="*/ 1141055 w 3239525"/>
                <a:gd name="connsiteY86" fmla="*/ 277891 h 4092979"/>
                <a:gd name="connsiteX87" fmla="*/ 1085636 w 3239525"/>
                <a:gd name="connsiteY87" fmla="*/ 194764 h 4092979"/>
                <a:gd name="connsiteX88" fmla="*/ 1002509 w 3239525"/>
                <a:gd name="connsiteY88" fmla="*/ 180909 h 4092979"/>
                <a:gd name="connsiteX89" fmla="*/ 974800 w 3239525"/>
                <a:gd name="connsiteY89" fmla="*/ 83927 h 4092979"/>
                <a:gd name="connsiteX90" fmla="*/ 933236 w 3239525"/>
                <a:gd name="connsiteY90" fmla="*/ 97782 h 4092979"/>
                <a:gd name="connsiteX91" fmla="*/ 863964 w 3239525"/>
                <a:gd name="connsiteY91" fmla="*/ 28509 h 4092979"/>
                <a:gd name="connsiteX92" fmla="*/ 725418 w 3239525"/>
                <a:gd name="connsiteY92" fmla="*/ 800 h 4092979"/>
                <a:gd name="connsiteX93" fmla="*/ 642291 w 3239525"/>
                <a:gd name="connsiteY93" fmla="*/ 56218 h 4092979"/>
                <a:gd name="connsiteX94" fmla="*/ 517600 w 3239525"/>
                <a:gd name="connsiteY94" fmla="*/ 800 h 4092979"/>
                <a:gd name="connsiteX95" fmla="*/ 448327 w 3239525"/>
                <a:gd name="connsiteY95" fmla="*/ 56218 h 4092979"/>
                <a:gd name="connsiteX96" fmla="*/ 392909 w 3239525"/>
                <a:gd name="connsiteY96" fmla="*/ 97782 h 4092979"/>
                <a:gd name="connsiteX97" fmla="*/ 282073 w 3239525"/>
                <a:gd name="connsiteY97" fmla="*/ 56218 h 4092979"/>
                <a:gd name="connsiteX98" fmla="*/ 268218 w 3239525"/>
                <a:gd name="connsiteY98" fmla="*/ 139345 h 4092979"/>
                <a:gd name="connsiteX99" fmla="*/ 406764 w 3239525"/>
                <a:gd name="connsiteY99" fmla="*/ 180909 h 4092979"/>
                <a:gd name="connsiteX100" fmla="*/ 406764 w 3239525"/>
                <a:gd name="connsiteY100" fmla="*/ 264036 h 4092979"/>
                <a:gd name="connsiteX101" fmla="*/ 420618 w 3239525"/>
                <a:gd name="connsiteY101" fmla="*/ 347164 h 4092979"/>
                <a:gd name="connsiteX102" fmla="*/ 420618 w 3239525"/>
                <a:gd name="connsiteY102" fmla="*/ 527273 h 4092979"/>
                <a:gd name="connsiteX103" fmla="*/ 351345 w 3239525"/>
                <a:gd name="connsiteY103" fmla="*/ 582691 h 4092979"/>
                <a:gd name="connsiteX104" fmla="*/ 309782 w 3239525"/>
                <a:gd name="connsiteY104" fmla="*/ 499564 h 4092979"/>
                <a:gd name="connsiteX105" fmla="*/ 254364 w 3239525"/>
                <a:gd name="connsiteY105" fmla="*/ 554982 h 4092979"/>
                <a:gd name="connsiteX106" fmla="*/ 157382 w 3239525"/>
                <a:gd name="connsiteY106" fmla="*/ 499564 h 4092979"/>
                <a:gd name="connsiteX107" fmla="*/ 60400 w 3239525"/>
                <a:gd name="connsiteY107" fmla="*/ 485709 h 4092979"/>
                <a:gd name="connsiteX108" fmla="*/ 18836 w 3239525"/>
                <a:gd name="connsiteY108" fmla="*/ 527273 h 4092979"/>
                <a:gd name="connsiteX109" fmla="*/ 4982 w 3239525"/>
                <a:gd name="connsiteY109" fmla="*/ 541127 h 4092979"/>
                <a:gd name="connsiteX110" fmla="*/ 101964 w 3239525"/>
                <a:gd name="connsiteY110" fmla="*/ 735091 h 4092979"/>
                <a:gd name="connsiteX111" fmla="*/ 143527 w 3239525"/>
                <a:gd name="connsiteY111" fmla="*/ 804364 h 4092979"/>
                <a:gd name="connsiteX112" fmla="*/ 240509 w 3239525"/>
                <a:gd name="connsiteY112" fmla="*/ 859782 h 4092979"/>
                <a:gd name="connsiteX113" fmla="*/ 309782 w 3239525"/>
                <a:gd name="connsiteY113" fmla="*/ 859782 h 4092979"/>
                <a:gd name="connsiteX114" fmla="*/ 406764 w 3239525"/>
                <a:gd name="connsiteY114" fmla="*/ 1012182 h 4092979"/>
                <a:gd name="connsiteX115" fmla="*/ 434473 w 3239525"/>
                <a:gd name="connsiteY115" fmla="*/ 1136873 h 4092979"/>
                <a:gd name="connsiteX116" fmla="*/ 462182 w 3239525"/>
                <a:gd name="connsiteY116" fmla="*/ 1275418 h 4092979"/>
                <a:gd name="connsiteX117" fmla="*/ 517600 w 3239525"/>
                <a:gd name="connsiteY117" fmla="*/ 1400109 h 4092979"/>
                <a:gd name="connsiteX118" fmla="*/ 573018 w 3239525"/>
                <a:gd name="connsiteY118" fmla="*/ 1483236 h 4092979"/>
                <a:gd name="connsiteX119" fmla="*/ 656145 w 3239525"/>
                <a:gd name="connsiteY119" fmla="*/ 1510945 h 4092979"/>
                <a:gd name="connsiteX120" fmla="*/ 711564 w 3239525"/>
                <a:gd name="connsiteY120" fmla="*/ 1524800 h 4092979"/>
                <a:gd name="connsiteX121" fmla="*/ 711564 w 3239525"/>
                <a:gd name="connsiteY121" fmla="*/ 1691054 h 4092979"/>
                <a:gd name="connsiteX122" fmla="*/ 739273 w 3239525"/>
                <a:gd name="connsiteY122" fmla="*/ 1815745 h 4092979"/>
                <a:gd name="connsiteX123" fmla="*/ 753127 w 3239525"/>
                <a:gd name="connsiteY123" fmla="*/ 1926582 h 4092979"/>
                <a:gd name="connsiteX124" fmla="*/ 614582 w 3239525"/>
                <a:gd name="connsiteY124" fmla="*/ 1995854 h 4092979"/>
                <a:gd name="connsiteX125" fmla="*/ 573018 w 3239525"/>
                <a:gd name="connsiteY125" fmla="*/ 2120545 h 4092979"/>
                <a:gd name="connsiteX126" fmla="*/ 545309 w 3239525"/>
                <a:gd name="connsiteY126" fmla="*/ 2203673 h 4092979"/>
                <a:gd name="connsiteX127" fmla="*/ 476036 w 3239525"/>
                <a:gd name="connsiteY127" fmla="*/ 2231382 h 4092979"/>
                <a:gd name="connsiteX128" fmla="*/ 476036 w 3239525"/>
                <a:gd name="connsiteY128" fmla="*/ 2369927 h 4092979"/>
                <a:gd name="connsiteX129" fmla="*/ 406764 w 3239525"/>
                <a:gd name="connsiteY129" fmla="*/ 2425345 h 4092979"/>
                <a:gd name="connsiteX130" fmla="*/ 392909 w 3239525"/>
                <a:gd name="connsiteY130" fmla="*/ 2563891 h 4092979"/>
                <a:gd name="connsiteX131" fmla="*/ 351345 w 3239525"/>
                <a:gd name="connsiteY131" fmla="*/ 2674727 h 4092979"/>
                <a:gd name="connsiteX132" fmla="*/ 309782 w 3239525"/>
                <a:gd name="connsiteY132" fmla="*/ 2785564 h 4092979"/>
                <a:gd name="connsiteX133" fmla="*/ 254364 w 3239525"/>
                <a:gd name="connsiteY133" fmla="*/ 2840982 h 4092979"/>
                <a:gd name="connsiteX134" fmla="*/ 254364 w 3239525"/>
                <a:gd name="connsiteY134" fmla="*/ 2840982 h 4092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3239525" h="4092979">
                  <a:moveTo>
                    <a:pt x="212800" y="2785564"/>
                  </a:moveTo>
                  <a:cubicBezTo>
                    <a:pt x="225500" y="2832900"/>
                    <a:pt x="238200" y="2880236"/>
                    <a:pt x="268218" y="2868691"/>
                  </a:cubicBezTo>
                  <a:cubicBezTo>
                    <a:pt x="298236" y="2857146"/>
                    <a:pt x="339800" y="2734764"/>
                    <a:pt x="392909" y="2716291"/>
                  </a:cubicBezTo>
                  <a:cubicBezTo>
                    <a:pt x="446018" y="2697818"/>
                    <a:pt x="526837" y="2750927"/>
                    <a:pt x="586873" y="2757854"/>
                  </a:cubicBezTo>
                  <a:cubicBezTo>
                    <a:pt x="646909" y="2764781"/>
                    <a:pt x="697709" y="2776327"/>
                    <a:pt x="753127" y="2757854"/>
                  </a:cubicBezTo>
                  <a:cubicBezTo>
                    <a:pt x="808545" y="2739381"/>
                    <a:pt x="870891" y="2665491"/>
                    <a:pt x="919382" y="2647018"/>
                  </a:cubicBezTo>
                  <a:cubicBezTo>
                    <a:pt x="967873" y="2628545"/>
                    <a:pt x="1041764" y="2628545"/>
                    <a:pt x="1044073" y="2647018"/>
                  </a:cubicBezTo>
                  <a:cubicBezTo>
                    <a:pt x="1046382" y="2665491"/>
                    <a:pt x="960945" y="2725527"/>
                    <a:pt x="933236" y="2757854"/>
                  </a:cubicBezTo>
                  <a:cubicBezTo>
                    <a:pt x="905527" y="2790181"/>
                    <a:pt x="882436" y="2801727"/>
                    <a:pt x="877818" y="2840982"/>
                  </a:cubicBezTo>
                  <a:cubicBezTo>
                    <a:pt x="873200" y="2880237"/>
                    <a:pt x="875509" y="2947200"/>
                    <a:pt x="905527" y="2993382"/>
                  </a:cubicBezTo>
                  <a:cubicBezTo>
                    <a:pt x="935545" y="3039564"/>
                    <a:pt x="1057927" y="3118073"/>
                    <a:pt x="1057927" y="3118073"/>
                  </a:cubicBezTo>
                  <a:cubicBezTo>
                    <a:pt x="1108727" y="3159637"/>
                    <a:pt x="1164145" y="3238146"/>
                    <a:pt x="1210327" y="3242764"/>
                  </a:cubicBezTo>
                  <a:cubicBezTo>
                    <a:pt x="1256509" y="3247382"/>
                    <a:pt x="1295763" y="3152709"/>
                    <a:pt x="1335018" y="3145782"/>
                  </a:cubicBezTo>
                  <a:cubicBezTo>
                    <a:pt x="1374273" y="3138855"/>
                    <a:pt x="1443546" y="3185036"/>
                    <a:pt x="1445855" y="3201200"/>
                  </a:cubicBezTo>
                  <a:cubicBezTo>
                    <a:pt x="1448164" y="3217364"/>
                    <a:pt x="1383510" y="3228910"/>
                    <a:pt x="1348873" y="3242764"/>
                  </a:cubicBezTo>
                  <a:cubicBezTo>
                    <a:pt x="1314237" y="3256619"/>
                    <a:pt x="1247272" y="3256618"/>
                    <a:pt x="1238036" y="3284327"/>
                  </a:cubicBezTo>
                  <a:cubicBezTo>
                    <a:pt x="1228800" y="3312036"/>
                    <a:pt x="1258819" y="3383618"/>
                    <a:pt x="1293455" y="3409018"/>
                  </a:cubicBezTo>
                  <a:cubicBezTo>
                    <a:pt x="1328091" y="3434418"/>
                    <a:pt x="1420455" y="3411327"/>
                    <a:pt x="1445855" y="3436727"/>
                  </a:cubicBezTo>
                  <a:cubicBezTo>
                    <a:pt x="1471255" y="3462127"/>
                    <a:pt x="1438928" y="3510618"/>
                    <a:pt x="1445855" y="3561418"/>
                  </a:cubicBezTo>
                  <a:cubicBezTo>
                    <a:pt x="1452782" y="3612218"/>
                    <a:pt x="1468945" y="3690727"/>
                    <a:pt x="1487418" y="3741527"/>
                  </a:cubicBezTo>
                  <a:cubicBezTo>
                    <a:pt x="1505891" y="3792327"/>
                    <a:pt x="1533600" y="3829273"/>
                    <a:pt x="1556691" y="3866218"/>
                  </a:cubicBezTo>
                  <a:cubicBezTo>
                    <a:pt x="1579782" y="3903163"/>
                    <a:pt x="1589019" y="3944727"/>
                    <a:pt x="1625964" y="3963200"/>
                  </a:cubicBezTo>
                  <a:cubicBezTo>
                    <a:pt x="1662909" y="3981673"/>
                    <a:pt x="1732182" y="3956272"/>
                    <a:pt x="1778364" y="3977054"/>
                  </a:cubicBezTo>
                  <a:cubicBezTo>
                    <a:pt x="1824546" y="3997836"/>
                    <a:pt x="1863801" y="4074036"/>
                    <a:pt x="1903055" y="4087891"/>
                  </a:cubicBezTo>
                  <a:cubicBezTo>
                    <a:pt x="1942310" y="4101746"/>
                    <a:pt x="1983873" y="4085582"/>
                    <a:pt x="2013891" y="4060182"/>
                  </a:cubicBezTo>
                  <a:cubicBezTo>
                    <a:pt x="2043909" y="4034782"/>
                    <a:pt x="2046219" y="3960891"/>
                    <a:pt x="2083164" y="3935491"/>
                  </a:cubicBezTo>
                  <a:cubicBezTo>
                    <a:pt x="2120109" y="3910091"/>
                    <a:pt x="2180146" y="3921637"/>
                    <a:pt x="2235564" y="3907782"/>
                  </a:cubicBezTo>
                  <a:cubicBezTo>
                    <a:pt x="2290982" y="3893928"/>
                    <a:pt x="2385655" y="3893928"/>
                    <a:pt x="2415673" y="3852364"/>
                  </a:cubicBezTo>
                  <a:cubicBezTo>
                    <a:pt x="2445691" y="3810800"/>
                    <a:pt x="2436455" y="3706891"/>
                    <a:pt x="2415673" y="3658400"/>
                  </a:cubicBezTo>
                  <a:cubicBezTo>
                    <a:pt x="2394891" y="3609909"/>
                    <a:pt x="2304837" y="3591436"/>
                    <a:pt x="2290982" y="3561418"/>
                  </a:cubicBezTo>
                  <a:cubicBezTo>
                    <a:pt x="2277127" y="3531400"/>
                    <a:pt x="2337163" y="3501382"/>
                    <a:pt x="2332545" y="3478291"/>
                  </a:cubicBezTo>
                  <a:cubicBezTo>
                    <a:pt x="2327927" y="3455200"/>
                    <a:pt x="2290982" y="3441346"/>
                    <a:pt x="2263273" y="3422873"/>
                  </a:cubicBezTo>
                  <a:cubicBezTo>
                    <a:pt x="2235564" y="3404400"/>
                    <a:pt x="2187073" y="3385927"/>
                    <a:pt x="2166291" y="3367454"/>
                  </a:cubicBezTo>
                  <a:cubicBezTo>
                    <a:pt x="2145509" y="3348981"/>
                    <a:pt x="2152436" y="3332818"/>
                    <a:pt x="2138582" y="3312036"/>
                  </a:cubicBezTo>
                  <a:cubicBezTo>
                    <a:pt x="2124728" y="3291254"/>
                    <a:pt x="2083164" y="3242764"/>
                    <a:pt x="2083164" y="3242764"/>
                  </a:cubicBezTo>
                  <a:cubicBezTo>
                    <a:pt x="2067000" y="3228909"/>
                    <a:pt x="2050836" y="3265854"/>
                    <a:pt x="2041600" y="3228909"/>
                  </a:cubicBezTo>
                  <a:cubicBezTo>
                    <a:pt x="2032364" y="3191964"/>
                    <a:pt x="2011581" y="3064964"/>
                    <a:pt x="2027745" y="3021091"/>
                  </a:cubicBezTo>
                  <a:cubicBezTo>
                    <a:pt x="2043909" y="2977218"/>
                    <a:pt x="2117800" y="2995691"/>
                    <a:pt x="2138582" y="2965673"/>
                  </a:cubicBezTo>
                  <a:cubicBezTo>
                    <a:pt x="2159364" y="2935655"/>
                    <a:pt x="2150127" y="2887164"/>
                    <a:pt x="2152436" y="2840982"/>
                  </a:cubicBezTo>
                  <a:cubicBezTo>
                    <a:pt x="2154745" y="2794800"/>
                    <a:pt x="2140891" y="2737073"/>
                    <a:pt x="2152436" y="2688582"/>
                  </a:cubicBezTo>
                  <a:cubicBezTo>
                    <a:pt x="2163981" y="2640091"/>
                    <a:pt x="2221709" y="2550036"/>
                    <a:pt x="2221709" y="2550036"/>
                  </a:cubicBezTo>
                  <a:cubicBezTo>
                    <a:pt x="2244800" y="2503854"/>
                    <a:pt x="2260964" y="2441509"/>
                    <a:pt x="2290982" y="2411491"/>
                  </a:cubicBezTo>
                  <a:cubicBezTo>
                    <a:pt x="2321000" y="2381473"/>
                    <a:pt x="2355636" y="2367618"/>
                    <a:pt x="2401818" y="2369927"/>
                  </a:cubicBezTo>
                  <a:cubicBezTo>
                    <a:pt x="2448000" y="2372236"/>
                    <a:pt x="2517273" y="2399945"/>
                    <a:pt x="2568073" y="2425345"/>
                  </a:cubicBezTo>
                  <a:cubicBezTo>
                    <a:pt x="2618873" y="2450745"/>
                    <a:pt x="2658127" y="2510782"/>
                    <a:pt x="2706618" y="2522327"/>
                  </a:cubicBezTo>
                  <a:cubicBezTo>
                    <a:pt x="2755109" y="2533872"/>
                    <a:pt x="2817454" y="2515400"/>
                    <a:pt x="2859018" y="2494618"/>
                  </a:cubicBezTo>
                  <a:cubicBezTo>
                    <a:pt x="2900582" y="2473836"/>
                    <a:pt x="2923673" y="2423036"/>
                    <a:pt x="2956000" y="2397636"/>
                  </a:cubicBezTo>
                  <a:cubicBezTo>
                    <a:pt x="2988327" y="2372236"/>
                    <a:pt x="3018346" y="2346836"/>
                    <a:pt x="3052982" y="2342218"/>
                  </a:cubicBezTo>
                  <a:cubicBezTo>
                    <a:pt x="3087618" y="2337600"/>
                    <a:pt x="3133800" y="2367618"/>
                    <a:pt x="3163818" y="2369927"/>
                  </a:cubicBezTo>
                  <a:cubicBezTo>
                    <a:pt x="3193836" y="2372236"/>
                    <a:pt x="3223855" y="2374546"/>
                    <a:pt x="3233091" y="2356073"/>
                  </a:cubicBezTo>
                  <a:cubicBezTo>
                    <a:pt x="3242327" y="2337600"/>
                    <a:pt x="3244636" y="2289109"/>
                    <a:pt x="3219236" y="2259091"/>
                  </a:cubicBezTo>
                  <a:cubicBezTo>
                    <a:pt x="3193836" y="2229073"/>
                    <a:pt x="3108400" y="2212909"/>
                    <a:pt x="3080691" y="2175964"/>
                  </a:cubicBezTo>
                  <a:cubicBezTo>
                    <a:pt x="3052982" y="2139018"/>
                    <a:pt x="3062218" y="2072054"/>
                    <a:pt x="3052982" y="2037418"/>
                  </a:cubicBezTo>
                  <a:cubicBezTo>
                    <a:pt x="3043746" y="2002782"/>
                    <a:pt x="3025273" y="1968145"/>
                    <a:pt x="3025273" y="1968145"/>
                  </a:cubicBezTo>
                  <a:cubicBezTo>
                    <a:pt x="3011419" y="1949672"/>
                    <a:pt x="2983710" y="1956600"/>
                    <a:pt x="2969855" y="1926582"/>
                  </a:cubicBezTo>
                  <a:cubicBezTo>
                    <a:pt x="2956000" y="1896564"/>
                    <a:pt x="2944454" y="1829600"/>
                    <a:pt x="2942145" y="1788036"/>
                  </a:cubicBezTo>
                  <a:cubicBezTo>
                    <a:pt x="2939836" y="1746472"/>
                    <a:pt x="2942145" y="1709527"/>
                    <a:pt x="2956000" y="1677200"/>
                  </a:cubicBezTo>
                  <a:cubicBezTo>
                    <a:pt x="2969855" y="1644873"/>
                    <a:pt x="3011419" y="1633327"/>
                    <a:pt x="3025273" y="1594073"/>
                  </a:cubicBezTo>
                  <a:cubicBezTo>
                    <a:pt x="3039127" y="1554819"/>
                    <a:pt x="3036818" y="1490164"/>
                    <a:pt x="3039127" y="1441673"/>
                  </a:cubicBezTo>
                  <a:cubicBezTo>
                    <a:pt x="3041436" y="1393182"/>
                    <a:pt x="3041436" y="1374709"/>
                    <a:pt x="3039127" y="1303127"/>
                  </a:cubicBezTo>
                  <a:cubicBezTo>
                    <a:pt x="3036818" y="1231545"/>
                    <a:pt x="3036818" y="1081455"/>
                    <a:pt x="3025273" y="1012182"/>
                  </a:cubicBezTo>
                  <a:cubicBezTo>
                    <a:pt x="3013728" y="942909"/>
                    <a:pt x="2969855" y="887491"/>
                    <a:pt x="2969855" y="887491"/>
                  </a:cubicBezTo>
                  <a:cubicBezTo>
                    <a:pt x="2951382" y="857473"/>
                    <a:pt x="2925981" y="862091"/>
                    <a:pt x="2914436" y="832073"/>
                  </a:cubicBezTo>
                  <a:cubicBezTo>
                    <a:pt x="2902891" y="802055"/>
                    <a:pt x="2905200" y="746637"/>
                    <a:pt x="2900582" y="707382"/>
                  </a:cubicBezTo>
                  <a:cubicBezTo>
                    <a:pt x="2895964" y="668127"/>
                    <a:pt x="2886727" y="596545"/>
                    <a:pt x="2886727" y="596545"/>
                  </a:cubicBezTo>
                  <a:cubicBezTo>
                    <a:pt x="2877491" y="578072"/>
                    <a:pt x="2872873" y="591927"/>
                    <a:pt x="2845164" y="596545"/>
                  </a:cubicBezTo>
                  <a:cubicBezTo>
                    <a:pt x="2817455" y="601163"/>
                    <a:pt x="2768964" y="633490"/>
                    <a:pt x="2720473" y="624254"/>
                  </a:cubicBezTo>
                  <a:cubicBezTo>
                    <a:pt x="2671982" y="615018"/>
                    <a:pt x="2595782" y="573454"/>
                    <a:pt x="2554218" y="541127"/>
                  </a:cubicBezTo>
                  <a:cubicBezTo>
                    <a:pt x="2512654" y="508800"/>
                    <a:pt x="2471091" y="430291"/>
                    <a:pt x="2471091" y="430291"/>
                  </a:cubicBezTo>
                  <a:cubicBezTo>
                    <a:pt x="2448000" y="411818"/>
                    <a:pt x="2415673" y="430291"/>
                    <a:pt x="2415673" y="430291"/>
                  </a:cubicBezTo>
                  <a:cubicBezTo>
                    <a:pt x="2399509" y="423364"/>
                    <a:pt x="2394891" y="397963"/>
                    <a:pt x="2374109" y="388727"/>
                  </a:cubicBezTo>
                  <a:cubicBezTo>
                    <a:pt x="2353327" y="379491"/>
                    <a:pt x="2290982" y="374873"/>
                    <a:pt x="2290982" y="374873"/>
                  </a:cubicBezTo>
                  <a:cubicBezTo>
                    <a:pt x="2267891" y="381800"/>
                    <a:pt x="2235564" y="430291"/>
                    <a:pt x="2235564" y="430291"/>
                  </a:cubicBezTo>
                  <a:cubicBezTo>
                    <a:pt x="2214782" y="451073"/>
                    <a:pt x="2196309" y="483400"/>
                    <a:pt x="2166291" y="499564"/>
                  </a:cubicBezTo>
                  <a:cubicBezTo>
                    <a:pt x="2136273" y="515728"/>
                    <a:pt x="2087782" y="522655"/>
                    <a:pt x="2055455" y="527273"/>
                  </a:cubicBezTo>
                  <a:cubicBezTo>
                    <a:pt x="2023128" y="531891"/>
                    <a:pt x="2004654" y="536509"/>
                    <a:pt x="1972327" y="527273"/>
                  </a:cubicBezTo>
                  <a:cubicBezTo>
                    <a:pt x="1940000" y="518037"/>
                    <a:pt x="1889200" y="467236"/>
                    <a:pt x="1861491" y="471854"/>
                  </a:cubicBezTo>
                  <a:cubicBezTo>
                    <a:pt x="1833782" y="476472"/>
                    <a:pt x="1826855" y="515727"/>
                    <a:pt x="1806073" y="554982"/>
                  </a:cubicBezTo>
                  <a:cubicBezTo>
                    <a:pt x="1785291" y="594237"/>
                    <a:pt x="1759891" y="665818"/>
                    <a:pt x="1736800" y="707382"/>
                  </a:cubicBezTo>
                  <a:cubicBezTo>
                    <a:pt x="1713709" y="748946"/>
                    <a:pt x="1695236" y="783582"/>
                    <a:pt x="1667527" y="804364"/>
                  </a:cubicBezTo>
                  <a:cubicBezTo>
                    <a:pt x="1639818" y="825146"/>
                    <a:pt x="1600563" y="827455"/>
                    <a:pt x="1570545" y="832073"/>
                  </a:cubicBezTo>
                  <a:cubicBezTo>
                    <a:pt x="1540527" y="836691"/>
                    <a:pt x="1519745" y="845928"/>
                    <a:pt x="1487418" y="832073"/>
                  </a:cubicBezTo>
                  <a:cubicBezTo>
                    <a:pt x="1455091" y="818218"/>
                    <a:pt x="1406600" y="776654"/>
                    <a:pt x="1376582" y="748945"/>
                  </a:cubicBezTo>
                  <a:cubicBezTo>
                    <a:pt x="1346564" y="721236"/>
                    <a:pt x="1318854" y="705072"/>
                    <a:pt x="1307309" y="665818"/>
                  </a:cubicBezTo>
                  <a:cubicBezTo>
                    <a:pt x="1295764" y="626564"/>
                    <a:pt x="1330400" y="554982"/>
                    <a:pt x="1307309" y="513418"/>
                  </a:cubicBezTo>
                  <a:cubicBezTo>
                    <a:pt x="1284218" y="471854"/>
                    <a:pt x="1196473" y="455691"/>
                    <a:pt x="1168764" y="416436"/>
                  </a:cubicBezTo>
                  <a:cubicBezTo>
                    <a:pt x="1141055" y="377181"/>
                    <a:pt x="1154910" y="314836"/>
                    <a:pt x="1141055" y="277891"/>
                  </a:cubicBezTo>
                  <a:cubicBezTo>
                    <a:pt x="1127200" y="240946"/>
                    <a:pt x="1108727" y="210928"/>
                    <a:pt x="1085636" y="194764"/>
                  </a:cubicBezTo>
                  <a:cubicBezTo>
                    <a:pt x="1062545" y="178600"/>
                    <a:pt x="1020982" y="199382"/>
                    <a:pt x="1002509" y="180909"/>
                  </a:cubicBezTo>
                  <a:cubicBezTo>
                    <a:pt x="984036" y="162436"/>
                    <a:pt x="974800" y="83927"/>
                    <a:pt x="974800" y="83927"/>
                  </a:cubicBezTo>
                  <a:cubicBezTo>
                    <a:pt x="963255" y="70072"/>
                    <a:pt x="951709" y="107018"/>
                    <a:pt x="933236" y="97782"/>
                  </a:cubicBezTo>
                  <a:cubicBezTo>
                    <a:pt x="914763" y="88546"/>
                    <a:pt x="898600" y="44673"/>
                    <a:pt x="863964" y="28509"/>
                  </a:cubicBezTo>
                  <a:cubicBezTo>
                    <a:pt x="829328" y="12345"/>
                    <a:pt x="762363" y="-3818"/>
                    <a:pt x="725418" y="800"/>
                  </a:cubicBezTo>
                  <a:cubicBezTo>
                    <a:pt x="688473" y="5418"/>
                    <a:pt x="676927" y="56218"/>
                    <a:pt x="642291" y="56218"/>
                  </a:cubicBezTo>
                  <a:cubicBezTo>
                    <a:pt x="607655" y="56218"/>
                    <a:pt x="517600" y="800"/>
                    <a:pt x="517600" y="800"/>
                  </a:cubicBezTo>
                  <a:cubicBezTo>
                    <a:pt x="485273" y="800"/>
                    <a:pt x="469109" y="40054"/>
                    <a:pt x="448327" y="56218"/>
                  </a:cubicBezTo>
                  <a:cubicBezTo>
                    <a:pt x="427545" y="72382"/>
                    <a:pt x="420618" y="97782"/>
                    <a:pt x="392909" y="97782"/>
                  </a:cubicBezTo>
                  <a:cubicBezTo>
                    <a:pt x="365200" y="97782"/>
                    <a:pt x="302855" y="49291"/>
                    <a:pt x="282073" y="56218"/>
                  </a:cubicBezTo>
                  <a:cubicBezTo>
                    <a:pt x="261291" y="63145"/>
                    <a:pt x="247436" y="118563"/>
                    <a:pt x="268218" y="139345"/>
                  </a:cubicBezTo>
                  <a:cubicBezTo>
                    <a:pt x="289000" y="160127"/>
                    <a:pt x="383673" y="160127"/>
                    <a:pt x="406764" y="180909"/>
                  </a:cubicBezTo>
                  <a:cubicBezTo>
                    <a:pt x="429855" y="201691"/>
                    <a:pt x="404455" y="236327"/>
                    <a:pt x="406764" y="264036"/>
                  </a:cubicBezTo>
                  <a:cubicBezTo>
                    <a:pt x="409073" y="291745"/>
                    <a:pt x="418309" y="303291"/>
                    <a:pt x="420618" y="347164"/>
                  </a:cubicBezTo>
                  <a:cubicBezTo>
                    <a:pt x="422927" y="391037"/>
                    <a:pt x="432163" y="488019"/>
                    <a:pt x="420618" y="527273"/>
                  </a:cubicBezTo>
                  <a:cubicBezTo>
                    <a:pt x="409073" y="566527"/>
                    <a:pt x="369818" y="587309"/>
                    <a:pt x="351345" y="582691"/>
                  </a:cubicBezTo>
                  <a:cubicBezTo>
                    <a:pt x="332872" y="578073"/>
                    <a:pt x="309782" y="499564"/>
                    <a:pt x="309782" y="499564"/>
                  </a:cubicBezTo>
                  <a:cubicBezTo>
                    <a:pt x="293619" y="494946"/>
                    <a:pt x="279764" y="554982"/>
                    <a:pt x="254364" y="554982"/>
                  </a:cubicBezTo>
                  <a:cubicBezTo>
                    <a:pt x="228964" y="554982"/>
                    <a:pt x="189709" y="511109"/>
                    <a:pt x="157382" y="499564"/>
                  </a:cubicBezTo>
                  <a:cubicBezTo>
                    <a:pt x="125055" y="488018"/>
                    <a:pt x="60400" y="485709"/>
                    <a:pt x="60400" y="485709"/>
                  </a:cubicBezTo>
                  <a:cubicBezTo>
                    <a:pt x="37309" y="490327"/>
                    <a:pt x="28072" y="518037"/>
                    <a:pt x="18836" y="527273"/>
                  </a:cubicBezTo>
                  <a:cubicBezTo>
                    <a:pt x="9600" y="536509"/>
                    <a:pt x="-8873" y="506491"/>
                    <a:pt x="4982" y="541127"/>
                  </a:cubicBezTo>
                  <a:cubicBezTo>
                    <a:pt x="18837" y="575763"/>
                    <a:pt x="78873" y="691218"/>
                    <a:pt x="101964" y="735091"/>
                  </a:cubicBezTo>
                  <a:cubicBezTo>
                    <a:pt x="125055" y="778964"/>
                    <a:pt x="120436" y="783582"/>
                    <a:pt x="143527" y="804364"/>
                  </a:cubicBezTo>
                  <a:cubicBezTo>
                    <a:pt x="166618" y="825146"/>
                    <a:pt x="212800" y="850546"/>
                    <a:pt x="240509" y="859782"/>
                  </a:cubicBezTo>
                  <a:cubicBezTo>
                    <a:pt x="268218" y="869018"/>
                    <a:pt x="282073" y="834382"/>
                    <a:pt x="309782" y="859782"/>
                  </a:cubicBezTo>
                  <a:cubicBezTo>
                    <a:pt x="337491" y="885182"/>
                    <a:pt x="385982" y="966000"/>
                    <a:pt x="406764" y="1012182"/>
                  </a:cubicBezTo>
                  <a:cubicBezTo>
                    <a:pt x="427546" y="1058364"/>
                    <a:pt x="425237" y="1093000"/>
                    <a:pt x="434473" y="1136873"/>
                  </a:cubicBezTo>
                  <a:cubicBezTo>
                    <a:pt x="443709" y="1180746"/>
                    <a:pt x="448328" y="1231545"/>
                    <a:pt x="462182" y="1275418"/>
                  </a:cubicBezTo>
                  <a:cubicBezTo>
                    <a:pt x="476036" y="1319291"/>
                    <a:pt x="499127" y="1365473"/>
                    <a:pt x="517600" y="1400109"/>
                  </a:cubicBezTo>
                  <a:cubicBezTo>
                    <a:pt x="536073" y="1434745"/>
                    <a:pt x="549927" y="1464763"/>
                    <a:pt x="573018" y="1483236"/>
                  </a:cubicBezTo>
                  <a:cubicBezTo>
                    <a:pt x="596109" y="1501709"/>
                    <a:pt x="633054" y="1504018"/>
                    <a:pt x="656145" y="1510945"/>
                  </a:cubicBezTo>
                  <a:cubicBezTo>
                    <a:pt x="679236" y="1517872"/>
                    <a:pt x="702328" y="1494782"/>
                    <a:pt x="711564" y="1524800"/>
                  </a:cubicBezTo>
                  <a:cubicBezTo>
                    <a:pt x="720801" y="1554818"/>
                    <a:pt x="706946" y="1642563"/>
                    <a:pt x="711564" y="1691054"/>
                  </a:cubicBezTo>
                  <a:cubicBezTo>
                    <a:pt x="716182" y="1739545"/>
                    <a:pt x="732346" y="1776490"/>
                    <a:pt x="739273" y="1815745"/>
                  </a:cubicBezTo>
                  <a:cubicBezTo>
                    <a:pt x="746200" y="1855000"/>
                    <a:pt x="773909" y="1896564"/>
                    <a:pt x="753127" y="1926582"/>
                  </a:cubicBezTo>
                  <a:cubicBezTo>
                    <a:pt x="732345" y="1956600"/>
                    <a:pt x="644600" y="1963527"/>
                    <a:pt x="614582" y="1995854"/>
                  </a:cubicBezTo>
                  <a:cubicBezTo>
                    <a:pt x="584564" y="2028181"/>
                    <a:pt x="584564" y="2085908"/>
                    <a:pt x="573018" y="2120545"/>
                  </a:cubicBezTo>
                  <a:cubicBezTo>
                    <a:pt x="561473" y="2155181"/>
                    <a:pt x="561473" y="2185200"/>
                    <a:pt x="545309" y="2203673"/>
                  </a:cubicBezTo>
                  <a:cubicBezTo>
                    <a:pt x="529145" y="2222146"/>
                    <a:pt x="487582" y="2203673"/>
                    <a:pt x="476036" y="2231382"/>
                  </a:cubicBezTo>
                  <a:cubicBezTo>
                    <a:pt x="464491" y="2259091"/>
                    <a:pt x="487581" y="2337600"/>
                    <a:pt x="476036" y="2369927"/>
                  </a:cubicBezTo>
                  <a:cubicBezTo>
                    <a:pt x="464491" y="2402254"/>
                    <a:pt x="420618" y="2393018"/>
                    <a:pt x="406764" y="2425345"/>
                  </a:cubicBezTo>
                  <a:cubicBezTo>
                    <a:pt x="392910" y="2457672"/>
                    <a:pt x="402145" y="2522327"/>
                    <a:pt x="392909" y="2563891"/>
                  </a:cubicBezTo>
                  <a:cubicBezTo>
                    <a:pt x="383673" y="2605455"/>
                    <a:pt x="351345" y="2674727"/>
                    <a:pt x="351345" y="2674727"/>
                  </a:cubicBezTo>
                  <a:cubicBezTo>
                    <a:pt x="337491" y="2711672"/>
                    <a:pt x="325946" y="2757855"/>
                    <a:pt x="309782" y="2785564"/>
                  </a:cubicBezTo>
                  <a:cubicBezTo>
                    <a:pt x="293619" y="2813273"/>
                    <a:pt x="254364" y="2840982"/>
                    <a:pt x="254364" y="2840982"/>
                  </a:cubicBezTo>
                  <a:lnTo>
                    <a:pt x="254364" y="2840982"/>
                  </a:lnTo>
                </a:path>
              </a:pathLst>
            </a:cu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6" name="TextBox 55">
            <a:extLst>
              <a:ext uri="{FF2B5EF4-FFF2-40B4-BE49-F238E27FC236}">
                <a16:creationId xmlns:a16="http://schemas.microsoft.com/office/drawing/2014/main" id="{FF64488E-1C1E-2228-451B-1B313A43ABF2}"/>
              </a:ext>
            </a:extLst>
          </p:cNvPr>
          <p:cNvSpPr txBox="1"/>
          <p:nvPr/>
        </p:nvSpPr>
        <p:spPr>
          <a:xfrm>
            <a:off x="751065" y="2458064"/>
            <a:ext cx="804863" cy="246221"/>
          </a:xfrm>
          <a:prstGeom prst="rect">
            <a:avLst/>
          </a:prstGeom>
          <a:noFill/>
        </p:spPr>
        <p:txBody>
          <a:bodyPr wrap="square" rtlCol="0">
            <a:spAutoFit/>
          </a:bodyPr>
          <a:lstStyle/>
          <a:p>
            <a:pPr algn="ctr"/>
            <a:r>
              <a:rPr lang="en-GB" sz="1000"/>
              <a:t>Swansea</a:t>
            </a:r>
          </a:p>
        </p:txBody>
      </p:sp>
      <p:sp>
        <p:nvSpPr>
          <p:cNvPr id="57" name="TextBox 56">
            <a:extLst>
              <a:ext uri="{FF2B5EF4-FFF2-40B4-BE49-F238E27FC236}">
                <a16:creationId xmlns:a16="http://schemas.microsoft.com/office/drawing/2014/main" id="{2923CF85-9A47-C467-DF70-2495FE09739D}"/>
              </a:ext>
            </a:extLst>
          </p:cNvPr>
          <p:cNvSpPr txBox="1"/>
          <p:nvPr/>
        </p:nvSpPr>
        <p:spPr>
          <a:xfrm>
            <a:off x="3030751" y="1576173"/>
            <a:ext cx="804863" cy="400110"/>
          </a:xfrm>
          <a:prstGeom prst="rect">
            <a:avLst/>
          </a:prstGeom>
          <a:noFill/>
        </p:spPr>
        <p:txBody>
          <a:bodyPr wrap="square" rtlCol="0">
            <a:spAutoFit/>
          </a:bodyPr>
          <a:lstStyle/>
          <a:p>
            <a:pPr algn="ctr"/>
            <a:r>
              <a:rPr lang="en-GB" sz="1000"/>
              <a:t>Neath Port Talbot</a:t>
            </a:r>
          </a:p>
        </p:txBody>
      </p:sp>
      <p:sp>
        <p:nvSpPr>
          <p:cNvPr id="58" name="TextBox 57">
            <a:extLst>
              <a:ext uri="{FF2B5EF4-FFF2-40B4-BE49-F238E27FC236}">
                <a16:creationId xmlns:a16="http://schemas.microsoft.com/office/drawing/2014/main" id="{FBCA7881-E76D-E4DF-EEBF-190877BB3B50}"/>
              </a:ext>
            </a:extLst>
          </p:cNvPr>
          <p:cNvSpPr txBox="1"/>
          <p:nvPr/>
        </p:nvSpPr>
        <p:spPr>
          <a:xfrm>
            <a:off x="4497528" y="394731"/>
            <a:ext cx="2719607" cy="1548437"/>
          </a:xfrm>
          <a:prstGeom prst="rect">
            <a:avLst/>
          </a:prstGeom>
          <a:noFill/>
        </p:spPr>
        <p:txBody>
          <a:bodyPr wrap="square">
            <a:spAutoFit/>
          </a:bodyPr>
          <a:lstStyle/>
          <a:p>
            <a:pPr>
              <a:lnSpc>
                <a:spcPts val="1400"/>
              </a:lnSpc>
              <a:spcAft>
                <a:spcPts val="600"/>
              </a:spcAft>
            </a:pPr>
            <a:r>
              <a:rPr lang="en-GB" sz="1100" dirty="0"/>
              <a:t>Morriston Hospital </a:t>
            </a:r>
          </a:p>
          <a:p>
            <a:pPr>
              <a:lnSpc>
                <a:spcPts val="1400"/>
              </a:lnSpc>
              <a:spcAft>
                <a:spcPts val="600"/>
              </a:spcAft>
            </a:pPr>
            <a:r>
              <a:rPr lang="en-GB" sz="1100" dirty="0"/>
              <a:t>Singleton Hospital </a:t>
            </a:r>
          </a:p>
          <a:p>
            <a:pPr>
              <a:lnSpc>
                <a:spcPts val="1400"/>
              </a:lnSpc>
              <a:spcAft>
                <a:spcPts val="600"/>
              </a:spcAft>
            </a:pPr>
            <a:r>
              <a:rPr lang="en-GB" sz="1100" dirty="0"/>
              <a:t>Neath Port Talbot Hospital </a:t>
            </a:r>
          </a:p>
          <a:p>
            <a:pPr>
              <a:lnSpc>
                <a:spcPts val="1400"/>
              </a:lnSpc>
              <a:spcAft>
                <a:spcPts val="600"/>
              </a:spcAft>
            </a:pPr>
            <a:r>
              <a:rPr lang="en-GB" sz="1100" dirty="0"/>
              <a:t>Gorseinon Hospital</a:t>
            </a:r>
          </a:p>
          <a:p>
            <a:pPr>
              <a:lnSpc>
                <a:spcPts val="1400"/>
              </a:lnSpc>
              <a:spcAft>
                <a:spcPts val="600"/>
              </a:spcAft>
            </a:pPr>
            <a:r>
              <a:rPr lang="en-GB" sz="1100" dirty="0"/>
              <a:t>Tonna (Mental health)</a:t>
            </a:r>
          </a:p>
          <a:p>
            <a:pPr>
              <a:lnSpc>
                <a:spcPts val="1400"/>
              </a:lnSpc>
              <a:spcAft>
                <a:spcPts val="600"/>
              </a:spcAft>
            </a:pPr>
            <a:r>
              <a:rPr lang="en-GB" sz="1100" dirty="0" err="1"/>
              <a:t>Cefn</a:t>
            </a:r>
            <a:r>
              <a:rPr lang="en-GB" sz="1100" dirty="0"/>
              <a:t> </a:t>
            </a:r>
            <a:r>
              <a:rPr lang="en-GB" sz="1100" dirty="0" err="1"/>
              <a:t>Coed</a:t>
            </a:r>
            <a:r>
              <a:rPr lang="en-GB" sz="1100" dirty="0"/>
              <a:t> (Mental Health)</a:t>
            </a:r>
          </a:p>
        </p:txBody>
      </p:sp>
      <p:sp>
        <p:nvSpPr>
          <p:cNvPr id="59" name="Rectangle: Rounded Corners 58">
            <a:extLst>
              <a:ext uri="{FF2B5EF4-FFF2-40B4-BE49-F238E27FC236}">
                <a16:creationId xmlns:a16="http://schemas.microsoft.com/office/drawing/2014/main" id="{C2799DB2-C933-88CF-3215-012D032D0E5B}"/>
              </a:ext>
            </a:extLst>
          </p:cNvPr>
          <p:cNvSpPr/>
          <p:nvPr/>
        </p:nvSpPr>
        <p:spPr>
          <a:xfrm>
            <a:off x="2100148" y="1997212"/>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H1</a:t>
            </a:r>
          </a:p>
        </p:txBody>
      </p:sp>
      <p:sp>
        <p:nvSpPr>
          <p:cNvPr id="60" name="Rectangle: Rounded Corners 59">
            <a:extLst>
              <a:ext uri="{FF2B5EF4-FFF2-40B4-BE49-F238E27FC236}">
                <a16:creationId xmlns:a16="http://schemas.microsoft.com/office/drawing/2014/main" id="{D60F30A7-2F6D-4E2F-3D8A-64B3737B0A97}"/>
              </a:ext>
            </a:extLst>
          </p:cNvPr>
          <p:cNvSpPr/>
          <p:nvPr/>
        </p:nvSpPr>
        <p:spPr>
          <a:xfrm>
            <a:off x="1723651" y="2350430"/>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H2</a:t>
            </a:r>
          </a:p>
        </p:txBody>
      </p:sp>
      <p:sp>
        <p:nvSpPr>
          <p:cNvPr id="61" name="Rectangle: Rounded Corners 60">
            <a:extLst>
              <a:ext uri="{FF2B5EF4-FFF2-40B4-BE49-F238E27FC236}">
                <a16:creationId xmlns:a16="http://schemas.microsoft.com/office/drawing/2014/main" id="{FAE26B26-E202-125F-B0B1-4FBB8DB6D4A1}"/>
              </a:ext>
            </a:extLst>
          </p:cNvPr>
          <p:cNvSpPr/>
          <p:nvPr/>
        </p:nvSpPr>
        <p:spPr>
          <a:xfrm>
            <a:off x="2863496" y="2053006"/>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H3</a:t>
            </a:r>
          </a:p>
        </p:txBody>
      </p:sp>
      <p:sp>
        <p:nvSpPr>
          <p:cNvPr id="62" name="Rectangle: Rounded Corners 61">
            <a:extLst>
              <a:ext uri="{FF2B5EF4-FFF2-40B4-BE49-F238E27FC236}">
                <a16:creationId xmlns:a16="http://schemas.microsoft.com/office/drawing/2014/main" id="{8047A5BD-DC29-8830-63FA-6869B66BD1D0}"/>
              </a:ext>
            </a:extLst>
          </p:cNvPr>
          <p:cNvSpPr/>
          <p:nvPr/>
        </p:nvSpPr>
        <p:spPr>
          <a:xfrm>
            <a:off x="1585492" y="1773041"/>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H4</a:t>
            </a:r>
          </a:p>
        </p:txBody>
      </p:sp>
      <p:sp>
        <p:nvSpPr>
          <p:cNvPr id="63" name="Rectangle: Rounded Corners 62">
            <a:extLst>
              <a:ext uri="{FF2B5EF4-FFF2-40B4-BE49-F238E27FC236}">
                <a16:creationId xmlns:a16="http://schemas.microsoft.com/office/drawing/2014/main" id="{16E748EA-C6FE-DD56-0AFD-5F3E7DAD099E}"/>
              </a:ext>
            </a:extLst>
          </p:cNvPr>
          <p:cNvSpPr/>
          <p:nvPr/>
        </p:nvSpPr>
        <p:spPr>
          <a:xfrm>
            <a:off x="4304565" y="417821"/>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H1</a:t>
            </a:r>
          </a:p>
        </p:txBody>
      </p:sp>
      <p:sp>
        <p:nvSpPr>
          <p:cNvPr id="64" name="Rectangle: Rounded Corners 63">
            <a:extLst>
              <a:ext uri="{FF2B5EF4-FFF2-40B4-BE49-F238E27FC236}">
                <a16:creationId xmlns:a16="http://schemas.microsoft.com/office/drawing/2014/main" id="{E38BC769-DA01-4B0F-EAE3-74D4BC26AD86}"/>
              </a:ext>
            </a:extLst>
          </p:cNvPr>
          <p:cNvSpPr/>
          <p:nvPr/>
        </p:nvSpPr>
        <p:spPr>
          <a:xfrm>
            <a:off x="4304565" y="677420"/>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H2</a:t>
            </a:r>
          </a:p>
        </p:txBody>
      </p:sp>
      <p:sp>
        <p:nvSpPr>
          <p:cNvPr id="65" name="Rectangle: Rounded Corners 64">
            <a:extLst>
              <a:ext uri="{FF2B5EF4-FFF2-40B4-BE49-F238E27FC236}">
                <a16:creationId xmlns:a16="http://schemas.microsoft.com/office/drawing/2014/main" id="{E7347D6F-9481-BB04-8D05-52A4B54E5BDD}"/>
              </a:ext>
            </a:extLst>
          </p:cNvPr>
          <p:cNvSpPr/>
          <p:nvPr/>
        </p:nvSpPr>
        <p:spPr>
          <a:xfrm>
            <a:off x="4304565" y="937019"/>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H3</a:t>
            </a:r>
          </a:p>
        </p:txBody>
      </p:sp>
      <p:sp>
        <p:nvSpPr>
          <p:cNvPr id="66" name="Rectangle: Rounded Corners 65">
            <a:extLst>
              <a:ext uri="{FF2B5EF4-FFF2-40B4-BE49-F238E27FC236}">
                <a16:creationId xmlns:a16="http://schemas.microsoft.com/office/drawing/2014/main" id="{327746FA-30FC-408E-3F2C-1E1F885FF695}"/>
              </a:ext>
            </a:extLst>
          </p:cNvPr>
          <p:cNvSpPr/>
          <p:nvPr/>
        </p:nvSpPr>
        <p:spPr>
          <a:xfrm>
            <a:off x="4304565" y="1196618"/>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H4</a:t>
            </a:r>
          </a:p>
        </p:txBody>
      </p:sp>
      <p:sp>
        <p:nvSpPr>
          <p:cNvPr id="67" name="TextBox 66">
            <a:extLst>
              <a:ext uri="{FF2B5EF4-FFF2-40B4-BE49-F238E27FC236}">
                <a16:creationId xmlns:a16="http://schemas.microsoft.com/office/drawing/2014/main" id="{6774D2B0-8112-F0F2-FE81-49BD926C2156}"/>
              </a:ext>
            </a:extLst>
          </p:cNvPr>
          <p:cNvSpPr txBox="1"/>
          <p:nvPr/>
        </p:nvSpPr>
        <p:spPr>
          <a:xfrm>
            <a:off x="4222962" y="1890645"/>
            <a:ext cx="2291343" cy="1496500"/>
          </a:xfrm>
          <a:prstGeom prst="rect">
            <a:avLst/>
          </a:prstGeom>
          <a:noFill/>
        </p:spPr>
        <p:txBody>
          <a:bodyPr wrap="square">
            <a:spAutoFit/>
          </a:bodyPr>
          <a:lstStyle/>
          <a:p>
            <a:pPr algn="l" rtl="0" fontAlgn="base">
              <a:spcAft>
                <a:spcPts val="600"/>
              </a:spcAft>
            </a:pPr>
            <a:r>
              <a:rPr lang="en-GB" sz="1100" b="0" i="0" u="none" strike="noStrike" dirty="0">
                <a:solidFill>
                  <a:srgbClr val="000000"/>
                </a:solidFill>
                <a:effectLst/>
              </a:rPr>
              <a:t>We also have:</a:t>
            </a:r>
          </a:p>
          <a:p>
            <a:pPr fontAlgn="base">
              <a:lnSpc>
                <a:spcPts val="1100"/>
              </a:lnSpc>
              <a:spcAft>
                <a:spcPts val="600"/>
              </a:spcAft>
            </a:pPr>
            <a:r>
              <a:rPr lang="en-GB" sz="1100" b="0" i="0" u="none" strike="noStrike" dirty="0">
                <a:solidFill>
                  <a:srgbClr val="000000"/>
                </a:solidFill>
                <a:effectLst/>
              </a:rPr>
              <a:t>       44 GP practices</a:t>
            </a:r>
            <a:r>
              <a:rPr lang="en-US" sz="1100" b="0" i="0" dirty="0">
                <a:solidFill>
                  <a:srgbClr val="000000"/>
                </a:solidFill>
                <a:effectLst/>
              </a:rPr>
              <a:t>​</a:t>
            </a:r>
          </a:p>
          <a:p>
            <a:pPr fontAlgn="base">
              <a:lnSpc>
                <a:spcPts val="1100"/>
              </a:lnSpc>
              <a:spcAft>
                <a:spcPts val="600"/>
              </a:spcAft>
            </a:pPr>
            <a:r>
              <a:rPr lang="en-GB" sz="1100" b="0" i="0" u="none" strike="noStrike" dirty="0">
                <a:solidFill>
                  <a:srgbClr val="000000"/>
                </a:solidFill>
                <a:effectLst/>
              </a:rPr>
              <a:t>       91 Community Pharmacies</a:t>
            </a:r>
            <a:r>
              <a:rPr lang="en-US" sz="1100" b="0" i="0" dirty="0">
                <a:solidFill>
                  <a:srgbClr val="000000"/>
                </a:solidFill>
                <a:effectLst/>
              </a:rPr>
              <a:t>​</a:t>
            </a:r>
          </a:p>
          <a:p>
            <a:pPr fontAlgn="base">
              <a:lnSpc>
                <a:spcPts val="1100"/>
              </a:lnSpc>
              <a:spcAft>
                <a:spcPts val="600"/>
              </a:spcAft>
            </a:pPr>
            <a:r>
              <a:rPr lang="en-GB" sz="1100" b="0" i="0" u="none" strike="noStrike" dirty="0">
                <a:solidFill>
                  <a:srgbClr val="000000"/>
                </a:solidFill>
                <a:effectLst/>
              </a:rPr>
              <a:t>       58 Dental Practices </a:t>
            </a:r>
            <a:r>
              <a:rPr lang="en-US" sz="1100" b="0" i="0" dirty="0">
                <a:solidFill>
                  <a:srgbClr val="000000"/>
                </a:solidFill>
                <a:effectLst/>
              </a:rPr>
              <a:t>​</a:t>
            </a:r>
          </a:p>
          <a:p>
            <a:pPr fontAlgn="base">
              <a:lnSpc>
                <a:spcPts val="1100"/>
              </a:lnSpc>
            </a:pPr>
            <a:r>
              <a:rPr lang="en-GB" sz="1100" b="0" i="0" u="none" strike="noStrike" dirty="0">
                <a:solidFill>
                  <a:srgbClr val="000000"/>
                </a:solidFill>
                <a:effectLst/>
              </a:rPr>
              <a:t>       32 Optometry practices</a:t>
            </a:r>
            <a:r>
              <a:rPr lang="en-US" sz="1100" b="0" i="0" dirty="0">
                <a:solidFill>
                  <a:srgbClr val="000000"/>
                </a:solidFill>
                <a:effectLst/>
              </a:rPr>
              <a:t>​</a:t>
            </a:r>
          </a:p>
          <a:p>
            <a:pPr fontAlgn="base">
              <a:lnSpc>
                <a:spcPts val="1100"/>
              </a:lnSpc>
              <a:spcBef>
                <a:spcPts val="600"/>
              </a:spcBef>
            </a:pPr>
            <a:r>
              <a:rPr lang="en-US" sz="1100" dirty="0">
                <a:solidFill>
                  <a:srgbClr val="000000"/>
                </a:solidFill>
              </a:rPr>
              <a:t>And  we provide care out of other Health Board estates.</a:t>
            </a:r>
            <a:endParaRPr lang="en-GB" sz="1100" dirty="0"/>
          </a:p>
        </p:txBody>
      </p:sp>
      <p:pic>
        <p:nvPicPr>
          <p:cNvPr id="68" name="Picture 67" descr="A black background with a black square&#10;&#10;AI-generated content may be incorrect.">
            <a:extLst>
              <a:ext uri="{FF2B5EF4-FFF2-40B4-BE49-F238E27FC236}">
                <a16:creationId xmlns:a16="http://schemas.microsoft.com/office/drawing/2014/main" id="{DA401FFF-D891-3AC7-318F-9ECF699FAE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0796" y="2776447"/>
            <a:ext cx="204787" cy="204787"/>
          </a:xfrm>
          <a:prstGeom prst="rect">
            <a:avLst/>
          </a:prstGeom>
          <a:ln>
            <a:noFill/>
          </a:ln>
        </p:spPr>
      </p:pic>
      <p:pic>
        <p:nvPicPr>
          <p:cNvPr id="69" name="Picture 68" descr="A black background with a black square&#10;&#10;AI-generated content may be incorrect.">
            <a:extLst>
              <a:ext uri="{FF2B5EF4-FFF2-40B4-BE49-F238E27FC236}">
                <a16:creationId xmlns:a16="http://schemas.microsoft.com/office/drawing/2014/main" id="{7F316347-0F38-62AB-0081-006FBB18E28E}"/>
              </a:ext>
            </a:extLst>
          </p:cNvPr>
          <p:cNvPicPr>
            <a:picLocks noChangeAspect="1"/>
          </p:cNvPicPr>
          <p:nvPr/>
        </p:nvPicPr>
        <p:blipFill>
          <a:blip r:embed="rId5">
            <a:duotone>
              <a:prstClr val="black"/>
              <a:srgbClr val="C00000">
                <a:tint val="45000"/>
                <a:satMod val="400000"/>
              </a:srgbClr>
            </a:duotone>
            <a:extLst>
              <a:ext uri="{28A0092B-C50C-407E-A947-70E740481C1C}">
                <a14:useLocalDpi xmlns:a14="http://schemas.microsoft.com/office/drawing/2010/main" val="0"/>
              </a:ext>
            </a:extLst>
          </a:blip>
          <a:stretch>
            <a:fillRect/>
          </a:stretch>
        </p:blipFill>
        <p:spPr>
          <a:xfrm>
            <a:off x="4289406" y="2580351"/>
            <a:ext cx="171450" cy="171450"/>
          </a:xfrm>
          <a:prstGeom prst="rect">
            <a:avLst/>
          </a:prstGeom>
        </p:spPr>
      </p:pic>
      <p:pic>
        <p:nvPicPr>
          <p:cNvPr id="70" name="Picture 69" descr="A black background with a black square&#10;&#10;AI-generated content may be incorrect.">
            <a:extLst>
              <a:ext uri="{FF2B5EF4-FFF2-40B4-BE49-F238E27FC236}">
                <a16:creationId xmlns:a16="http://schemas.microsoft.com/office/drawing/2014/main" id="{46A3C6A7-AC0C-0917-F289-0403E92B3E03}"/>
              </a:ext>
            </a:extLst>
          </p:cNvPr>
          <p:cNvPicPr>
            <a:picLocks noChangeAspect="1"/>
          </p:cNvPicPr>
          <p:nvPr/>
        </p:nvPicPr>
        <p:blipFill>
          <a:blip r:embed="rId6">
            <a:duotone>
              <a:prstClr val="black"/>
              <a:srgbClr val="C00000">
                <a:tint val="45000"/>
                <a:satMod val="400000"/>
              </a:srgbClr>
            </a:duotone>
            <a:extLst>
              <a:ext uri="{28A0092B-C50C-407E-A947-70E740481C1C}">
                <a14:useLocalDpi xmlns:a14="http://schemas.microsoft.com/office/drawing/2010/main" val="0"/>
              </a:ext>
            </a:extLst>
          </a:blip>
          <a:stretch>
            <a:fillRect/>
          </a:stretch>
        </p:blipFill>
        <p:spPr>
          <a:xfrm>
            <a:off x="4282935" y="2145058"/>
            <a:ext cx="184392" cy="184392"/>
          </a:xfrm>
          <a:prstGeom prst="rect">
            <a:avLst/>
          </a:prstGeom>
        </p:spPr>
      </p:pic>
      <p:pic>
        <p:nvPicPr>
          <p:cNvPr id="71" name="Picture 70" descr="A black background with a black square&#10;&#10;AI-generated content may be incorrect.">
            <a:extLst>
              <a:ext uri="{FF2B5EF4-FFF2-40B4-BE49-F238E27FC236}">
                <a16:creationId xmlns:a16="http://schemas.microsoft.com/office/drawing/2014/main" id="{9C7ABE8C-ED45-C962-A192-0BBB88F3F9D4}"/>
              </a:ext>
            </a:extLst>
          </p:cNvPr>
          <p:cNvPicPr>
            <a:picLocks noChangeAspect="1"/>
          </p:cNvPicPr>
          <p:nvPr/>
        </p:nvPicPr>
        <p:blipFill>
          <a:blip r:embed="rId7">
            <a:duotone>
              <a:prstClr val="black"/>
              <a:srgbClr val="C00000">
                <a:tint val="45000"/>
                <a:satMod val="400000"/>
              </a:srgbClr>
            </a:duotone>
            <a:extLst>
              <a:ext uri="{28A0092B-C50C-407E-A947-70E740481C1C}">
                <a14:useLocalDpi xmlns:a14="http://schemas.microsoft.com/office/drawing/2010/main" val="0"/>
              </a:ext>
            </a:extLst>
          </a:blip>
          <a:stretch>
            <a:fillRect/>
          </a:stretch>
        </p:blipFill>
        <p:spPr>
          <a:xfrm>
            <a:off x="4291333" y="2345017"/>
            <a:ext cx="175994" cy="175994"/>
          </a:xfrm>
          <a:prstGeom prst="rect">
            <a:avLst/>
          </a:prstGeom>
        </p:spPr>
      </p:pic>
      <p:sp>
        <p:nvSpPr>
          <p:cNvPr id="72" name="TextBox 71">
            <a:extLst>
              <a:ext uri="{FF2B5EF4-FFF2-40B4-BE49-F238E27FC236}">
                <a16:creationId xmlns:a16="http://schemas.microsoft.com/office/drawing/2014/main" id="{C94062D0-4EE2-EF10-2365-7EADC6480155}"/>
              </a:ext>
            </a:extLst>
          </p:cNvPr>
          <p:cNvSpPr txBox="1"/>
          <p:nvPr/>
        </p:nvSpPr>
        <p:spPr>
          <a:xfrm>
            <a:off x="6356063" y="444307"/>
            <a:ext cx="3191468" cy="2862322"/>
          </a:xfrm>
          <a:prstGeom prst="rect">
            <a:avLst/>
          </a:prstGeom>
          <a:noFill/>
        </p:spPr>
        <p:txBody>
          <a:bodyPr wrap="square">
            <a:spAutoFit/>
          </a:bodyPr>
          <a:lstStyle/>
          <a:p>
            <a:r>
              <a:rPr lang="en-GB" sz="1200" b="0" i="0" u="none" strike="noStrike" dirty="0">
                <a:solidFill>
                  <a:srgbClr val="000000"/>
                </a:solidFill>
                <a:effectLst/>
                <a:latin typeface="Aptos" panose="020B0004020202020204" pitchFamily="34" charset="0"/>
              </a:rPr>
              <a:t>In addition to serving our Swansea Bay population we also provide a range of specialist and tertiary services for a much larger population across South Wales, and in the case of burns and plastics services we provide service to South Wales and South-West England. We also host the Major Trauma and Spinal Networks on behalf of the South Wales Health Boards and the Emergency Medical Retrieval Service (EMRTS) on behalf of all health boards.</a:t>
            </a:r>
            <a:r>
              <a:rPr lang="en-GB" sz="1200" dirty="0">
                <a:solidFill>
                  <a:srgbClr val="000000"/>
                </a:solidFill>
                <a:latin typeface="Aptos" panose="020B0004020202020204" pitchFamily="34" charset="0"/>
              </a:rPr>
              <a:t> Our joint work with Hywel Dda, formalised in our joint committee, now provides us with the opportunity to plan and deliver services together for a total population of nearly 1m people ​​​</a:t>
            </a:r>
          </a:p>
        </p:txBody>
      </p:sp>
      <p:sp>
        <p:nvSpPr>
          <p:cNvPr id="73" name="Double Bracket 72">
            <a:extLst>
              <a:ext uri="{FF2B5EF4-FFF2-40B4-BE49-F238E27FC236}">
                <a16:creationId xmlns:a16="http://schemas.microsoft.com/office/drawing/2014/main" id="{8B9C2DC7-A3FB-DDFC-5E54-56D424952B28}"/>
              </a:ext>
            </a:extLst>
          </p:cNvPr>
          <p:cNvSpPr/>
          <p:nvPr/>
        </p:nvSpPr>
        <p:spPr>
          <a:xfrm>
            <a:off x="452086" y="3750369"/>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74" name="TextBox 73">
            <a:extLst>
              <a:ext uri="{FF2B5EF4-FFF2-40B4-BE49-F238E27FC236}">
                <a16:creationId xmlns:a16="http://schemas.microsoft.com/office/drawing/2014/main" id="{DCE3F860-246B-8C45-91B8-48643EB9A82F}"/>
              </a:ext>
            </a:extLst>
          </p:cNvPr>
          <p:cNvSpPr txBox="1"/>
          <p:nvPr/>
        </p:nvSpPr>
        <p:spPr>
          <a:xfrm>
            <a:off x="358469" y="3422441"/>
            <a:ext cx="5616329" cy="276999"/>
          </a:xfrm>
          <a:prstGeom prst="rect">
            <a:avLst/>
          </a:prstGeom>
          <a:noFill/>
        </p:spPr>
        <p:txBody>
          <a:bodyPr wrap="square" rtlCol="0">
            <a:spAutoFit/>
          </a:bodyPr>
          <a:lstStyle/>
          <a:p>
            <a:r>
              <a:rPr lang="en-GB" sz="1200" dirty="0">
                <a:solidFill>
                  <a:schemeClr val="bg1"/>
                </a:solidFill>
              </a:rPr>
              <a:t>In a single year across the Health Board there are:</a:t>
            </a:r>
          </a:p>
        </p:txBody>
      </p:sp>
      <p:sp>
        <p:nvSpPr>
          <p:cNvPr id="75" name="TextBox 74">
            <a:extLst>
              <a:ext uri="{FF2B5EF4-FFF2-40B4-BE49-F238E27FC236}">
                <a16:creationId xmlns:a16="http://schemas.microsoft.com/office/drawing/2014/main" id="{AE26B179-964B-F497-0E7B-C58F468FEB77}"/>
              </a:ext>
            </a:extLst>
          </p:cNvPr>
          <p:cNvSpPr txBox="1"/>
          <p:nvPr/>
        </p:nvSpPr>
        <p:spPr>
          <a:xfrm>
            <a:off x="950212" y="3673718"/>
            <a:ext cx="1332577" cy="954107"/>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78,157 </a:t>
            </a:r>
          </a:p>
          <a:p>
            <a:pPr algn="ctr"/>
            <a:r>
              <a:rPr lang="en-GB" sz="1200" kern="1400" dirty="0">
                <a:solidFill>
                  <a:schemeClr val="bg1"/>
                </a:solidFill>
                <a:latin typeface="Univers Condensed Light" panose="020B0306020202040204" pitchFamily="34" charset="0"/>
                <a:ea typeface="Verdana" panose="020B0604030504040204" pitchFamily="34" charset="0"/>
              </a:rPr>
              <a:t>Total new ED Attendances</a:t>
            </a:r>
          </a:p>
          <a:p>
            <a:pPr algn="ctr"/>
            <a:r>
              <a:rPr lang="en-GB" sz="1200" kern="1400" dirty="0">
                <a:solidFill>
                  <a:schemeClr val="bg1"/>
                </a:solidFill>
                <a:latin typeface="Univers Condensed Light" panose="020B0306020202040204" pitchFamily="34" charset="0"/>
                <a:ea typeface="Verdana" panose="020B0604030504040204" pitchFamily="34" charset="0"/>
              </a:rPr>
              <a:t>(Morriston)</a:t>
            </a:r>
          </a:p>
        </p:txBody>
      </p:sp>
      <p:sp>
        <p:nvSpPr>
          <p:cNvPr id="76" name="Double Bracket 75">
            <a:extLst>
              <a:ext uri="{FF2B5EF4-FFF2-40B4-BE49-F238E27FC236}">
                <a16:creationId xmlns:a16="http://schemas.microsoft.com/office/drawing/2014/main" id="{81C64B83-B2B3-6512-AA36-47EBDB2420AA}"/>
              </a:ext>
            </a:extLst>
          </p:cNvPr>
          <p:cNvSpPr/>
          <p:nvPr/>
        </p:nvSpPr>
        <p:spPr>
          <a:xfrm>
            <a:off x="2242178" y="3744626"/>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77" name="TextBox 76">
            <a:extLst>
              <a:ext uri="{FF2B5EF4-FFF2-40B4-BE49-F238E27FC236}">
                <a16:creationId xmlns:a16="http://schemas.microsoft.com/office/drawing/2014/main" id="{34F8710A-3C63-E9F5-0C44-D5EC5256907C}"/>
              </a:ext>
            </a:extLst>
          </p:cNvPr>
          <p:cNvSpPr txBox="1"/>
          <p:nvPr/>
        </p:nvSpPr>
        <p:spPr>
          <a:xfrm>
            <a:off x="2688680" y="3675918"/>
            <a:ext cx="1332577" cy="769441"/>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53,720</a:t>
            </a:r>
          </a:p>
          <a:p>
            <a:pPr algn="ctr"/>
            <a:r>
              <a:rPr lang="en-GB" sz="1200" kern="1400" dirty="0">
                <a:solidFill>
                  <a:schemeClr val="bg1"/>
                </a:solidFill>
                <a:latin typeface="Univers Condensed Light" panose="020B0306020202040204" pitchFamily="34" charset="0"/>
                <a:ea typeface="Verdana" panose="020B0604030504040204" pitchFamily="34" charset="0"/>
              </a:rPr>
              <a:t>Total new MIU Attendances</a:t>
            </a:r>
          </a:p>
        </p:txBody>
      </p:sp>
      <p:sp>
        <p:nvSpPr>
          <p:cNvPr id="78" name="Double Bracket 77">
            <a:extLst>
              <a:ext uri="{FF2B5EF4-FFF2-40B4-BE49-F238E27FC236}">
                <a16:creationId xmlns:a16="http://schemas.microsoft.com/office/drawing/2014/main" id="{7FA33DC0-87BB-2023-C9B8-F7B4705DC617}"/>
              </a:ext>
            </a:extLst>
          </p:cNvPr>
          <p:cNvSpPr/>
          <p:nvPr/>
        </p:nvSpPr>
        <p:spPr>
          <a:xfrm>
            <a:off x="4032269" y="3744626"/>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79" name="TextBox 78">
            <a:extLst>
              <a:ext uri="{FF2B5EF4-FFF2-40B4-BE49-F238E27FC236}">
                <a16:creationId xmlns:a16="http://schemas.microsoft.com/office/drawing/2014/main" id="{8F5F658A-61D8-3397-94D0-23D7F660AC99}"/>
              </a:ext>
            </a:extLst>
          </p:cNvPr>
          <p:cNvSpPr txBox="1"/>
          <p:nvPr/>
        </p:nvSpPr>
        <p:spPr>
          <a:xfrm>
            <a:off x="4613564" y="3769389"/>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630,991</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Outpatient Appointments</a:t>
            </a:r>
          </a:p>
        </p:txBody>
      </p:sp>
      <p:sp>
        <p:nvSpPr>
          <p:cNvPr id="80" name="Double Bracket 79">
            <a:extLst>
              <a:ext uri="{FF2B5EF4-FFF2-40B4-BE49-F238E27FC236}">
                <a16:creationId xmlns:a16="http://schemas.microsoft.com/office/drawing/2014/main" id="{5707795A-71B7-F743-92C1-8E7E38D76F49}"/>
              </a:ext>
            </a:extLst>
          </p:cNvPr>
          <p:cNvSpPr/>
          <p:nvPr/>
        </p:nvSpPr>
        <p:spPr>
          <a:xfrm>
            <a:off x="5822361" y="3750369"/>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1" name="TextBox 80">
            <a:extLst>
              <a:ext uri="{FF2B5EF4-FFF2-40B4-BE49-F238E27FC236}">
                <a16:creationId xmlns:a16="http://schemas.microsoft.com/office/drawing/2014/main" id="{1321FFA4-ABB7-E576-BCD4-ACBBCF4D675F}"/>
              </a:ext>
            </a:extLst>
          </p:cNvPr>
          <p:cNvSpPr txBox="1"/>
          <p:nvPr/>
        </p:nvSpPr>
        <p:spPr>
          <a:xfrm>
            <a:off x="6398116" y="3795583"/>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138,315</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Diagnostic Procedures</a:t>
            </a:r>
          </a:p>
        </p:txBody>
      </p:sp>
      <p:sp>
        <p:nvSpPr>
          <p:cNvPr id="82" name="Double Bracket 81">
            <a:extLst>
              <a:ext uri="{FF2B5EF4-FFF2-40B4-BE49-F238E27FC236}">
                <a16:creationId xmlns:a16="http://schemas.microsoft.com/office/drawing/2014/main" id="{F062687C-1B1A-8A50-8EC6-38D1F0BAC82A}"/>
              </a:ext>
            </a:extLst>
          </p:cNvPr>
          <p:cNvSpPr/>
          <p:nvPr/>
        </p:nvSpPr>
        <p:spPr>
          <a:xfrm>
            <a:off x="7623518" y="3744626"/>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3" name="TextBox 82">
            <a:extLst>
              <a:ext uri="{FF2B5EF4-FFF2-40B4-BE49-F238E27FC236}">
                <a16:creationId xmlns:a16="http://schemas.microsoft.com/office/drawing/2014/main" id="{E0198942-BA25-D6CF-01C0-C9DA17B4B15E}"/>
              </a:ext>
            </a:extLst>
          </p:cNvPr>
          <p:cNvSpPr txBox="1"/>
          <p:nvPr/>
        </p:nvSpPr>
        <p:spPr>
          <a:xfrm>
            <a:off x="8114424" y="3731640"/>
            <a:ext cx="1332577" cy="900246"/>
          </a:xfrm>
          <a:prstGeom prst="rect">
            <a:avLst/>
          </a:prstGeom>
          <a:noFill/>
          <a:ln>
            <a:noFill/>
          </a:ln>
        </p:spPr>
        <p:txBody>
          <a:bodyPr wrap="square" lIns="91440" tIns="45720" rIns="91440" bIns="45720" rtlCol="0" anchor="t">
            <a:spAutoFit/>
          </a:bodyPr>
          <a:lstStyle/>
          <a:p>
            <a:pPr algn="ctr"/>
            <a:r>
              <a:rPr lang="en-GB" sz="2000" b="1" kern="1400" dirty="0">
                <a:solidFill>
                  <a:schemeClr val="bg1"/>
                </a:solidFill>
                <a:latin typeface="Univers Condensed Light"/>
                <a:ea typeface="Verdana"/>
              </a:rPr>
              <a:t>30,178</a:t>
            </a:r>
          </a:p>
          <a:p>
            <a:pPr algn="ctr">
              <a:lnSpc>
                <a:spcPts val="1300"/>
              </a:lnSpc>
            </a:pPr>
            <a:r>
              <a:rPr lang="en-GB" sz="1200" kern="1400" dirty="0">
                <a:solidFill>
                  <a:schemeClr val="bg1"/>
                </a:solidFill>
                <a:latin typeface="Univers Condensed Light"/>
                <a:ea typeface="Verdana"/>
              </a:rPr>
              <a:t>Inpatient and Day case </a:t>
            </a:r>
          </a:p>
          <a:p>
            <a:pPr algn="ctr">
              <a:lnSpc>
                <a:spcPts val="1300"/>
              </a:lnSpc>
            </a:pPr>
            <a:r>
              <a:rPr lang="en-GB" sz="1200" kern="1400" dirty="0">
                <a:solidFill>
                  <a:schemeClr val="bg1"/>
                </a:solidFill>
                <a:latin typeface="Univers Condensed Light"/>
                <a:ea typeface="Verdana"/>
              </a:rPr>
              <a:t>Procedures</a:t>
            </a:r>
          </a:p>
        </p:txBody>
      </p:sp>
      <p:sp>
        <p:nvSpPr>
          <p:cNvPr id="84" name="Double Bracket 83">
            <a:extLst>
              <a:ext uri="{FF2B5EF4-FFF2-40B4-BE49-F238E27FC236}">
                <a16:creationId xmlns:a16="http://schemas.microsoft.com/office/drawing/2014/main" id="{8BD67B54-3EE9-5B9E-DE8A-B33EEEADEB52}"/>
              </a:ext>
            </a:extLst>
          </p:cNvPr>
          <p:cNvSpPr/>
          <p:nvPr/>
        </p:nvSpPr>
        <p:spPr>
          <a:xfrm>
            <a:off x="452086" y="4642571"/>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5" name="Double Bracket 84">
            <a:extLst>
              <a:ext uri="{FF2B5EF4-FFF2-40B4-BE49-F238E27FC236}">
                <a16:creationId xmlns:a16="http://schemas.microsoft.com/office/drawing/2014/main" id="{30169A70-5117-E0CF-7002-1DF4FC0ED45A}"/>
              </a:ext>
            </a:extLst>
          </p:cNvPr>
          <p:cNvSpPr/>
          <p:nvPr/>
        </p:nvSpPr>
        <p:spPr>
          <a:xfrm>
            <a:off x="2242178" y="4639700"/>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6" name="Double Bracket 85">
            <a:extLst>
              <a:ext uri="{FF2B5EF4-FFF2-40B4-BE49-F238E27FC236}">
                <a16:creationId xmlns:a16="http://schemas.microsoft.com/office/drawing/2014/main" id="{19043269-F737-EF92-79FB-DDD44C1E7747}"/>
              </a:ext>
            </a:extLst>
          </p:cNvPr>
          <p:cNvSpPr/>
          <p:nvPr/>
        </p:nvSpPr>
        <p:spPr>
          <a:xfrm>
            <a:off x="5822361" y="4642571"/>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00"/>
              </a:solidFill>
            </a:endParaRPr>
          </a:p>
        </p:txBody>
      </p:sp>
      <p:sp>
        <p:nvSpPr>
          <p:cNvPr id="87" name="Double Bracket 86">
            <a:extLst>
              <a:ext uri="{FF2B5EF4-FFF2-40B4-BE49-F238E27FC236}">
                <a16:creationId xmlns:a16="http://schemas.microsoft.com/office/drawing/2014/main" id="{43A85FE3-7B79-55AC-1955-4BCC88DEECC4}"/>
              </a:ext>
            </a:extLst>
          </p:cNvPr>
          <p:cNvSpPr/>
          <p:nvPr/>
        </p:nvSpPr>
        <p:spPr>
          <a:xfrm>
            <a:off x="7623518" y="4639700"/>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8" name="Double Bracket 87">
            <a:extLst>
              <a:ext uri="{FF2B5EF4-FFF2-40B4-BE49-F238E27FC236}">
                <a16:creationId xmlns:a16="http://schemas.microsoft.com/office/drawing/2014/main" id="{38EC9607-7513-3C2E-0653-636F0E4A9BAA}"/>
              </a:ext>
            </a:extLst>
          </p:cNvPr>
          <p:cNvSpPr/>
          <p:nvPr/>
        </p:nvSpPr>
        <p:spPr>
          <a:xfrm>
            <a:off x="4032269" y="4639700"/>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89" name="TextBox 88">
            <a:extLst>
              <a:ext uri="{FF2B5EF4-FFF2-40B4-BE49-F238E27FC236}">
                <a16:creationId xmlns:a16="http://schemas.microsoft.com/office/drawing/2014/main" id="{23755FEA-E5D2-565B-8F77-658CF00A9887}"/>
              </a:ext>
            </a:extLst>
          </p:cNvPr>
          <p:cNvSpPr txBox="1"/>
          <p:nvPr/>
        </p:nvSpPr>
        <p:spPr>
          <a:xfrm>
            <a:off x="983798" y="4698326"/>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283,416</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District Nursing visits</a:t>
            </a:r>
          </a:p>
        </p:txBody>
      </p:sp>
      <p:sp>
        <p:nvSpPr>
          <p:cNvPr id="90" name="TextBox 89">
            <a:extLst>
              <a:ext uri="{FF2B5EF4-FFF2-40B4-BE49-F238E27FC236}">
                <a16:creationId xmlns:a16="http://schemas.microsoft.com/office/drawing/2014/main" id="{0C6FEFAD-10F8-E8BF-E825-03D5CF78C825}"/>
              </a:ext>
            </a:extLst>
          </p:cNvPr>
          <p:cNvSpPr txBox="1"/>
          <p:nvPr/>
        </p:nvSpPr>
        <p:spPr>
          <a:xfrm>
            <a:off x="2547742" y="4723603"/>
            <a:ext cx="1513215"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60,746</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Common Ailments Scheme Consultations</a:t>
            </a:r>
          </a:p>
        </p:txBody>
      </p:sp>
      <p:sp>
        <p:nvSpPr>
          <p:cNvPr id="91" name="TextBox 90">
            <a:extLst>
              <a:ext uri="{FF2B5EF4-FFF2-40B4-BE49-F238E27FC236}">
                <a16:creationId xmlns:a16="http://schemas.microsoft.com/office/drawing/2014/main" id="{261420B3-EB6C-D4DA-2E9F-B4595CF66B32}"/>
              </a:ext>
            </a:extLst>
          </p:cNvPr>
          <p:cNvSpPr txBox="1"/>
          <p:nvPr/>
        </p:nvSpPr>
        <p:spPr>
          <a:xfrm>
            <a:off x="4646196" y="4690990"/>
            <a:ext cx="1268581"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127,905</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Eye Care Examinations</a:t>
            </a:r>
          </a:p>
        </p:txBody>
      </p:sp>
      <p:sp>
        <p:nvSpPr>
          <p:cNvPr id="92" name="TextBox 91">
            <a:extLst>
              <a:ext uri="{FF2B5EF4-FFF2-40B4-BE49-F238E27FC236}">
                <a16:creationId xmlns:a16="http://schemas.microsoft.com/office/drawing/2014/main" id="{2CE1178D-B10B-1EBB-719D-9241AEC8D894}"/>
              </a:ext>
            </a:extLst>
          </p:cNvPr>
          <p:cNvSpPr txBox="1"/>
          <p:nvPr/>
        </p:nvSpPr>
        <p:spPr>
          <a:xfrm>
            <a:off x="6550209" y="4698326"/>
            <a:ext cx="112064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19,763</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Calls to 111 </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Press 2</a:t>
            </a:r>
          </a:p>
        </p:txBody>
      </p:sp>
      <p:sp>
        <p:nvSpPr>
          <p:cNvPr id="93" name="TextBox 92">
            <a:extLst>
              <a:ext uri="{FF2B5EF4-FFF2-40B4-BE49-F238E27FC236}">
                <a16:creationId xmlns:a16="http://schemas.microsoft.com/office/drawing/2014/main" id="{75282F15-BDC4-579C-EC30-6D981DC1D550}"/>
              </a:ext>
            </a:extLst>
          </p:cNvPr>
          <p:cNvSpPr txBox="1"/>
          <p:nvPr/>
        </p:nvSpPr>
        <p:spPr>
          <a:xfrm>
            <a:off x="8139387" y="4707012"/>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9,303</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Referrals to Local MH services</a:t>
            </a:r>
          </a:p>
        </p:txBody>
      </p:sp>
      <p:sp>
        <p:nvSpPr>
          <p:cNvPr id="106" name="Double Bracket 105">
            <a:extLst>
              <a:ext uri="{FF2B5EF4-FFF2-40B4-BE49-F238E27FC236}">
                <a16:creationId xmlns:a16="http://schemas.microsoft.com/office/drawing/2014/main" id="{A57757F5-9B9B-EA71-5C57-A2BB89F497F6}"/>
              </a:ext>
            </a:extLst>
          </p:cNvPr>
          <p:cNvSpPr/>
          <p:nvPr/>
        </p:nvSpPr>
        <p:spPr>
          <a:xfrm>
            <a:off x="452086"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07" name="TextBox 106">
            <a:extLst>
              <a:ext uri="{FF2B5EF4-FFF2-40B4-BE49-F238E27FC236}">
                <a16:creationId xmlns:a16="http://schemas.microsoft.com/office/drawing/2014/main" id="{EAF2D141-446A-CB98-CDA3-BDBA01664327}"/>
              </a:ext>
            </a:extLst>
          </p:cNvPr>
          <p:cNvSpPr txBox="1"/>
          <p:nvPr/>
        </p:nvSpPr>
        <p:spPr>
          <a:xfrm>
            <a:off x="1015519" y="5590788"/>
            <a:ext cx="1332577"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2.17M</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GMS</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Consultations</a:t>
            </a:r>
          </a:p>
        </p:txBody>
      </p:sp>
      <p:sp>
        <p:nvSpPr>
          <p:cNvPr id="108" name="Double Bracket 107">
            <a:extLst>
              <a:ext uri="{FF2B5EF4-FFF2-40B4-BE49-F238E27FC236}">
                <a16:creationId xmlns:a16="http://schemas.microsoft.com/office/drawing/2014/main" id="{E20C6E56-75E9-D0F0-1312-E60BE06A8498}"/>
              </a:ext>
            </a:extLst>
          </p:cNvPr>
          <p:cNvSpPr/>
          <p:nvPr/>
        </p:nvSpPr>
        <p:spPr>
          <a:xfrm>
            <a:off x="2242178"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09" name="TextBox 108">
            <a:extLst>
              <a:ext uri="{FF2B5EF4-FFF2-40B4-BE49-F238E27FC236}">
                <a16:creationId xmlns:a16="http://schemas.microsoft.com/office/drawing/2014/main" id="{6637F702-63F8-67E0-5D4C-508F2E44546C}"/>
              </a:ext>
            </a:extLst>
          </p:cNvPr>
          <p:cNvSpPr txBox="1"/>
          <p:nvPr/>
        </p:nvSpPr>
        <p:spPr>
          <a:xfrm>
            <a:off x="2638146" y="5567337"/>
            <a:ext cx="1440249"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786,782</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GMS Consultations were urgent or acute</a:t>
            </a:r>
          </a:p>
        </p:txBody>
      </p:sp>
      <p:sp>
        <p:nvSpPr>
          <p:cNvPr id="110" name="Double Bracket 109">
            <a:extLst>
              <a:ext uri="{FF2B5EF4-FFF2-40B4-BE49-F238E27FC236}">
                <a16:creationId xmlns:a16="http://schemas.microsoft.com/office/drawing/2014/main" id="{81C77F77-DF8C-756D-EDE7-BFA25D718ED9}"/>
              </a:ext>
            </a:extLst>
          </p:cNvPr>
          <p:cNvSpPr/>
          <p:nvPr/>
        </p:nvSpPr>
        <p:spPr>
          <a:xfrm>
            <a:off x="4032269"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11" name="TextBox 110">
            <a:extLst>
              <a:ext uri="{FF2B5EF4-FFF2-40B4-BE49-F238E27FC236}">
                <a16:creationId xmlns:a16="http://schemas.microsoft.com/office/drawing/2014/main" id="{3E78BBB9-8830-645F-FCB7-955EF3D52D73}"/>
              </a:ext>
            </a:extLst>
          </p:cNvPr>
          <p:cNvSpPr txBox="1"/>
          <p:nvPr/>
        </p:nvSpPr>
        <p:spPr>
          <a:xfrm>
            <a:off x="4677560" y="5543885"/>
            <a:ext cx="1268581"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161,840</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Referrals from Primary care</a:t>
            </a:r>
          </a:p>
        </p:txBody>
      </p:sp>
      <p:sp>
        <p:nvSpPr>
          <p:cNvPr id="112" name="Double Bracket 111">
            <a:extLst>
              <a:ext uri="{FF2B5EF4-FFF2-40B4-BE49-F238E27FC236}">
                <a16:creationId xmlns:a16="http://schemas.microsoft.com/office/drawing/2014/main" id="{8071B620-2C25-10B6-68F7-1C810EB67729}"/>
              </a:ext>
            </a:extLst>
          </p:cNvPr>
          <p:cNvSpPr/>
          <p:nvPr/>
        </p:nvSpPr>
        <p:spPr>
          <a:xfrm>
            <a:off x="5822361"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13" name="TextBox 112">
            <a:extLst>
              <a:ext uri="{FF2B5EF4-FFF2-40B4-BE49-F238E27FC236}">
                <a16:creationId xmlns:a16="http://schemas.microsoft.com/office/drawing/2014/main" id="{896F3107-9307-E88C-30DE-7CB11AD1A7B3}"/>
              </a:ext>
            </a:extLst>
          </p:cNvPr>
          <p:cNvSpPr txBox="1"/>
          <p:nvPr/>
        </p:nvSpPr>
        <p:spPr>
          <a:xfrm>
            <a:off x="6281945" y="5567337"/>
            <a:ext cx="1329168"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33,063</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Urgent Dental Care Appointments</a:t>
            </a:r>
          </a:p>
        </p:txBody>
      </p:sp>
      <p:sp>
        <p:nvSpPr>
          <p:cNvPr id="114" name="Double Bracket 113">
            <a:extLst>
              <a:ext uri="{FF2B5EF4-FFF2-40B4-BE49-F238E27FC236}">
                <a16:creationId xmlns:a16="http://schemas.microsoft.com/office/drawing/2014/main" id="{9CC95120-896F-C881-0EAA-07C34F7FF465}"/>
              </a:ext>
            </a:extLst>
          </p:cNvPr>
          <p:cNvSpPr/>
          <p:nvPr/>
        </p:nvSpPr>
        <p:spPr>
          <a:xfrm>
            <a:off x="7623518" y="5534774"/>
            <a:ext cx="1728000" cy="828000"/>
          </a:xfrm>
          <a:prstGeom prst="bracketPair">
            <a:avLst/>
          </a:prstGeom>
          <a:noFill/>
          <a:ln>
            <a:solidFill>
              <a:schemeClr val="bg1"/>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115" name="TextBox 114">
            <a:extLst>
              <a:ext uri="{FF2B5EF4-FFF2-40B4-BE49-F238E27FC236}">
                <a16:creationId xmlns:a16="http://schemas.microsoft.com/office/drawing/2014/main" id="{D9981BEE-6C23-5BC4-B84F-E5E9ED1A3192}"/>
              </a:ext>
            </a:extLst>
          </p:cNvPr>
          <p:cNvSpPr txBox="1"/>
          <p:nvPr/>
        </p:nvSpPr>
        <p:spPr>
          <a:xfrm>
            <a:off x="7916252" y="5543885"/>
            <a:ext cx="1650334" cy="733534"/>
          </a:xfrm>
          <a:prstGeom prst="rect">
            <a:avLst/>
          </a:prstGeom>
          <a:noFill/>
          <a:ln>
            <a:noFill/>
          </a:ln>
        </p:spPr>
        <p:txBody>
          <a:bodyPr wrap="square" rtlCol="0">
            <a:spAutoFit/>
          </a:bodyPr>
          <a:lstStyle/>
          <a:p>
            <a:pPr algn="ctr"/>
            <a:r>
              <a:rPr lang="en-GB" sz="2000" b="1" kern="1400" dirty="0">
                <a:solidFill>
                  <a:schemeClr val="bg1"/>
                </a:solidFill>
                <a:latin typeface="Univers Condensed Light" panose="020B0306020202040204" pitchFamily="34" charset="0"/>
                <a:ea typeface="Verdana" panose="020B0604030504040204" pitchFamily="34" charset="0"/>
              </a:rPr>
              <a:t>4,100</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Psychological</a:t>
            </a:r>
          </a:p>
          <a:p>
            <a:pPr algn="ctr">
              <a:lnSpc>
                <a:spcPts val="1300"/>
              </a:lnSpc>
            </a:pPr>
            <a:r>
              <a:rPr lang="en-GB" sz="1200" kern="1400" dirty="0">
                <a:solidFill>
                  <a:schemeClr val="bg1"/>
                </a:solidFill>
                <a:latin typeface="Univers Condensed Light" panose="020B0306020202040204" pitchFamily="34" charset="0"/>
                <a:ea typeface="Verdana" panose="020B0604030504040204" pitchFamily="34" charset="0"/>
              </a:rPr>
              <a:t>Therapy Referrals</a:t>
            </a:r>
          </a:p>
        </p:txBody>
      </p:sp>
      <p:pic>
        <p:nvPicPr>
          <p:cNvPr id="3" name="Picture 2" descr="A white and black building with a cross&#10;&#10;AI-generated content may be incorrect.">
            <a:extLst>
              <a:ext uri="{FF2B5EF4-FFF2-40B4-BE49-F238E27FC236}">
                <a16:creationId xmlns:a16="http://schemas.microsoft.com/office/drawing/2014/main" id="{069872F8-5AA6-7E76-00EE-02CED030007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4163" y="3867096"/>
            <a:ext cx="582288" cy="582288"/>
          </a:xfrm>
          <a:prstGeom prst="rect">
            <a:avLst/>
          </a:prstGeom>
          <a:noFill/>
        </p:spPr>
      </p:pic>
      <p:pic>
        <p:nvPicPr>
          <p:cNvPr id="7" name="Picture 6" descr="A white and black symbol&#10;&#10;AI-generated content may be incorrect.">
            <a:extLst>
              <a:ext uri="{FF2B5EF4-FFF2-40B4-BE49-F238E27FC236}">
                <a16:creationId xmlns:a16="http://schemas.microsoft.com/office/drawing/2014/main" id="{B8C636F6-2173-6AFF-231F-BCCA955DCB0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33868" y="3842253"/>
            <a:ext cx="583880" cy="583880"/>
          </a:xfrm>
          <a:prstGeom prst="rect">
            <a:avLst/>
          </a:prstGeom>
          <a:noFill/>
        </p:spPr>
      </p:pic>
      <p:pic>
        <p:nvPicPr>
          <p:cNvPr id="9" name="Picture 8" descr="A stethoscope and a house&#10;&#10;AI-generated content may be incorrect.">
            <a:extLst>
              <a:ext uri="{FF2B5EF4-FFF2-40B4-BE49-F238E27FC236}">
                <a16:creationId xmlns:a16="http://schemas.microsoft.com/office/drawing/2014/main" id="{4611FEE5-FFCD-39B9-62F5-3CF780ACE2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97416" y="3834665"/>
            <a:ext cx="655614" cy="655614"/>
          </a:xfrm>
          <a:prstGeom prst="rect">
            <a:avLst/>
          </a:prstGeom>
          <a:noFill/>
        </p:spPr>
      </p:pic>
      <p:pic>
        <p:nvPicPr>
          <p:cNvPr id="13" name="Picture 12" descr="A white object with a hole&#10;&#10;AI-generated content may be incorrect.">
            <a:extLst>
              <a:ext uri="{FF2B5EF4-FFF2-40B4-BE49-F238E27FC236}">
                <a16:creationId xmlns:a16="http://schemas.microsoft.com/office/drawing/2014/main" id="{A4EB1568-9663-4F10-88E3-48D873C3720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985343" y="3847604"/>
            <a:ext cx="605160" cy="605160"/>
          </a:xfrm>
          <a:prstGeom prst="rect">
            <a:avLst/>
          </a:prstGeom>
          <a:noFill/>
        </p:spPr>
      </p:pic>
      <p:pic>
        <p:nvPicPr>
          <p:cNvPr id="15" name="Picture 14" descr="A white figure with a black background&#10;&#10;AI-generated content may be incorrect.">
            <a:extLst>
              <a:ext uri="{FF2B5EF4-FFF2-40B4-BE49-F238E27FC236}">
                <a16:creationId xmlns:a16="http://schemas.microsoft.com/office/drawing/2014/main" id="{80A7426E-4F73-FC9A-F920-CFE340C5B7D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727515" y="3842253"/>
            <a:ext cx="605549" cy="605549"/>
          </a:xfrm>
          <a:prstGeom prst="rect">
            <a:avLst/>
          </a:prstGeom>
          <a:noFill/>
        </p:spPr>
      </p:pic>
      <p:sp>
        <p:nvSpPr>
          <p:cNvPr id="2" name="Rectangle: Rounded Corners 1">
            <a:extLst>
              <a:ext uri="{FF2B5EF4-FFF2-40B4-BE49-F238E27FC236}">
                <a16:creationId xmlns:a16="http://schemas.microsoft.com/office/drawing/2014/main" id="{2C2659AF-D762-F24A-8AAF-2923442673F5}"/>
              </a:ext>
            </a:extLst>
          </p:cNvPr>
          <p:cNvSpPr/>
          <p:nvPr/>
        </p:nvSpPr>
        <p:spPr>
          <a:xfrm>
            <a:off x="2626090" y="1868283"/>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MH1</a:t>
            </a:r>
          </a:p>
        </p:txBody>
      </p:sp>
      <p:sp>
        <p:nvSpPr>
          <p:cNvPr id="5" name="Rectangle: Rounded Corners 4">
            <a:extLst>
              <a:ext uri="{FF2B5EF4-FFF2-40B4-BE49-F238E27FC236}">
                <a16:creationId xmlns:a16="http://schemas.microsoft.com/office/drawing/2014/main" id="{0624A471-DD60-6702-A2D9-DABD023FA7FF}"/>
              </a:ext>
            </a:extLst>
          </p:cNvPr>
          <p:cNvSpPr/>
          <p:nvPr/>
        </p:nvSpPr>
        <p:spPr>
          <a:xfrm>
            <a:off x="4304565" y="1456217"/>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MH1</a:t>
            </a:r>
          </a:p>
        </p:txBody>
      </p:sp>
      <p:sp>
        <p:nvSpPr>
          <p:cNvPr id="8" name="Rectangle: Rounded Corners 7">
            <a:extLst>
              <a:ext uri="{FF2B5EF4-FFF2-40B4-BE49-F238E27FC236}">
                <a16:creationId xmlns:a16="http://schemas.microsoft.com/office/drawing/2014/main" id="{FB035EF8-A5A6-C5BD-7AFE-820234B5C6DC}"/>
              </a:ext>
            </a:extLst>
          </p:cNvPr>
          <p:cNvSpPr/>
          <p:nvPr/>
        </p:nvSpPr>
        <p:spPr>
          <a:xfrm>
            <a:off x="1811184" y="2003573"/>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MH2</a:t>
            </a:r>
          </a:p>
        </p:txBody>
      </p:sp>
      <p:sp>
        <p:nvSpPr>
          <p:cNvPr id="10" name="Rectangle: Rounded Corners 9">
            <a:extLst>
              <a:ext uri="{FF2B5EF4-FFF2-40B4-BE49-F238E27FC236}">
                <a16:creationId xmlns:a16="http://schemas.microsoft.com/office/drawing/2014/main" id="{397E938E-DE55-E0A1-1B42-BF143D2B2F27}"/>
              </a:ext>
            </a:extLst>
          </p:cNvPr>
          <p:cNvSpPr/>
          <p:nvPr/>
        </p:nvSpPr>
        <p:spPr>
          <a:xfrm>
            <a:off x="4304565" y="1715816"/>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latin typeface="Arial Nova Light" panose="020B0304020202020204" pitchFamily="34" charset="0"/>
              </a:rPr>
              <a:t>MH2</a:t>
            </a:r>
          </a:p>
        </p:txBody>
      </p:sp>
      <p:sp>
        <p:nvSpPr>
          <p:cNvPr id="12" name="TextBox 11">
            <a:extLst>
              <a:ext uri="{FF2B5EF4-FFF2-40B4-BE49-F238E27FC236}">
                <a16:creationId xmlns:a16="http://schemas.microsoft.com/office/drawing/2014/main" id="{380B158C-8BF9-B8D0-E47B-4F4984BD42D1}"/>
              </a:ext>
            </a:extLst>
          </p:cNvPr>
          <p:cNvSpPr txBox="1"/>
          <p:nvPr/>
        </p:nvSpPr>
        <p:spPr>
          <a:xfrm>
            <a:off x="7550361" y="6441051"/>
            <a:ext cx="2320306" cy="253916"/>
          </a:xfrm>
          <a:prstGeom prst="rect">
            <a:avLst/>
          </a:prstGeom>
          <a:noFill/>
          <a:ln>
            <a:noFill/>
          </a:ln>
        </p:spPr>
        <p:txBody>
          <a:bodyPr wrap="square" rtlCol="0">
            <a:spAutoFit/>
          </a:bodyPr>
          <a:lstStyle/>
          <a:p>
            <a:pPr algn="ctr"/>
            <a:r>
              <a:rPr lang="en-GB" sz="1050" i="1" kern="1400" dirty="0">
                <a:solidFill>
                  <a:schemeClr val="bg1"/>
                </a:solidFill>
                <a:ea typeface="Verdana" panose="020B0604030504040204" pitchFamily="34" charset="0"/>
              </a:rPr>
              <a:t>Data for Full Year 2024/25</a:t>
            </a:r>
            <a:endParaRPr lang="en-GB" sz="700" i="1" kern="1400" dirty="0">
              <a:solidFill>
                <a:schemeClr val="bg1"/>
              </a:solidFill>
              <a:ea typeface="Verdana" panose="020B0604030504040204" pitchFamily="34" charset="0"/>
            </a:endParaRPr>
          </a:p>
        </p:txBody>
      </p:sp>
      <p:pic>
        <p:nvPicPr>
          <p:cNvPr id="14" name="Picture 13">
            <a:extLst>
              <a:ext uri="{FF2B5EF4-FFF2-40B4-BE49-F238E27FC236}">
                <a16:creationId xmlns:a16="http://schemas.microsoft.com/office/drawing/2014/main" id="{B1F25D37-95E2-778E-A438-0C575615B48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2934" y="4809622"/>
            <a:ext cx="524745" cy="524745"/>
          </a:xfrm>
          <a:prstGeom prst="rect">
            <a:avLst/>
          </a:prstGeom>
        </p:spPr>
      </p:pic>
      <p:pic>
        <p:nvPicPr>
          <p:cNvPr id="17" name="Picture 16">
            <a:extLst>
              <a:ext uri="{FF2B5EF4-FFF2-40B4-BE49-F238E27FC236}">
                <a16:creationId xmlns:a16="http://schemas.microsoft.com/office/drawing/2014/main" id="{39465BE4-2B63-0EF7-210D-D993F2F94B6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77146" y="5652793"/>
            <a:ext cx="609524" cy="609524"/>
          </a:xfrm>
          <a:prstGeom prst="rect">
            <a:avLst/>
          </a:prstGeom>
        </p:spPr>
      </p:pic>
      <p:pic>
        <p:nvPicPr>
          <p:cNvPr id="19" name="Picture 18">
            <a:extLst>
              <a:ext uri="{FF2B5EF4-FFF2-40B4-BE49-F238E27FC236}">
                <a16:creationId xmlns:a16="http://schemas.microsoft.com/office/drawing/2014/main" id="{49DF6A49-1ABF-612A-47E6-2BCA8F925C9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220518" y="5545659"/>
            <a:ext cx="634921" cy="634921"/>
          </a:xfrm>
          <a:prstGeom prst="rect">
            <a:avLst/>
          </a:prstGeom>
        </p:spPr>
      </p:pic>
      <p:pic>
        <p:nvPicPr>
          <p:cNvPr id="21" name="Picture 20">
            <a:extLst>
              <a:ext uri="{FF2B5EF4-FFF2-40B4-BE49-F238E27FC236}">
                <a16:creationId xmlns:a16="http://schemas.microsoft.com/office/drawing/2014/main" id="{83D06494-4469-EEA6-FF13-5EF9F492156F}"/>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143421" y="5532793"/>
            <a:ext cx="812698" cy="812698"/>
          </a:xfrm>
          <a:prstGeom prst="rect">
            <a:avLst/>
          </a:prstGeom>
        </p:spPr>
      </p:pic>
      <p:pic>
        <p:nvPicPr>
          <p:cNvPr id="23" name="Picture 22">
            <a:extLst>
              <a:ext uri="{FF2B5EF4-FFF2-40B4-BE49-F238E27FC236}">
                <a16:creationId xmlns:a16="http://schemas.microsoft.com/office/drawing/2014/main" id="{13DF5914-09E3-E1D8-D472-41374ED5F77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027401" y="4759673"/>
            <a:ext cx="550660" cy="550660"/>
          </a:xfrm>
          <a:prstGeom prst="rect">
            <a:avLst/>
          </a:prstGeom>
        </p:spPr>
      </p:pic>
      <p:pic>
        <p:nvPicPr>
          <p:cNvPr id="25" name="Picture 24">
            <a:extLst>
              <a:ext uri="{FF2B5EF4-FFF2-40B4-BE49-F238E27FC236}">
                <a16:creationId xmlns:a16="http://schemas.microsoft.com/office/drawing/2014/main" id="{006A59F2-E111-FFAF-75BE-4BE02CB5585A}"/>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911145" y="5714069"/>
            <a:ext cx="486971" cy="486971"/>
          </a:xfrm>
          <a:prstGeom prst="rect">
            <a:avLst/>
          </a:prstGeom>
        </p:spPr>
      </p:pic>
      <p:pic>
        <p:nvPicPr>
          <p:cNvPr id="27" name="Picture 26">
            <a:extLst>
              <a:ext uri="{FF2B5EF4-FFF2-40B4-BE49-F238E27FC236}">
                <a16:creationId xmlns:a16="http://schemas.microsoft.com/office/drawing/2014/main" id="{7A5CCCF5-1F9E-8091-DD4F-D1FB89EA1CF2}"/>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279680" y="4742125"/>
            <a:ext cx="513766" cy="513766"/>
          </a:xfrm>
          <a:prstGeom prst="rect">
            <a:avLst/>
          </a:prstGeom>
        </p:spPr>
      </p:pic>
      <p:pic>
        <p:nvPicPr>
          <p:cNvPr id="29" name="Picture 28">
            <a:extLst>
              <a:ext uri="{FF2B5EF4-FFF2-40B4-BE49-F238E27FC236}">
                <a16:creationId xmlns:a16="http://schemas.microsoft.com/office/drawing/2014/main" id="{59C8F60A-EBAA-D8BB-3427-2EAACBA28A6E}"/>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705352" y="4758416"/>
            <a:ext cx="588079" cy="588079"/>
          </a:xfrm>
          <a:prstGeom prst="rect">
            <a:avLst/>
          </a:prstGeom>
        </p:spPr>
      </p:pic>
      <p:pic>
        <p:nvPicPr>
          <p:cNvPr id="31" name="Picture 30">
            <a:extLst>
              <a:ext uri="{FF2B5EF4-FFF2-40B4-BE49-F238E27FC236}">
                <a16:creationId xmlns:a16="http://schemas.microsoft.com/office/drawing/2014/main" id="{A6FC8A14-A8ED-AD9C-63BB-DD137FB948C4}"/>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176575" y="4758415"/>
            <a:ext cx="603276" cy="603276"/>
          </a:xfrm>
          <a:prstGeom prst="rect">
            <a:avLst/>
          </a:prstGeom>
        </p:spPr>
      </p:pic>
      <p:pic>
        <p:nvPicPr>
          <p:cNvPr id="33" name="Picture 32">
            <a:extLst>
              <a:ext uri="{FF2B5EF4-FFF2-40B4-BE49-F238E27FC236}">
                <a16:creationId xmlns:a16="http://schemas.microsoft.com/office/drawing/2014/main" id="{C1635E5E-D9A3-E73F-9DD7-1C10EEAB0AA8}"/>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7706769" y="5685449"/>
            <a:ext cx="495131" cy="495131"/>
          </a:xfrm>
          <a:prstGeom prst="rect">
            <a:avLst/>
          </a:prstGeom>
        </p:spPr>
      </p:pic>
      <p:sp>
        <p:nvSpPr>
          <p:cNvPr id="16" name="Slide Number Placeholder 4">
            <a:extLst>
              <a:ext uri="{FF2B5EF4-FFF2-40B4-BE49-F238E27FC236}">
                <a16:creationId xmlns:a16="http://schemas.microsoft.com/office/drawing/2014/main" id="{12CCB602-DC2B-788D-3C9E-FDD80DC1AA7A}"/>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9</a:t>
            </a:r>
          </a:p>
        </p:txBody>
      </p:sp>
    </p:spTree>
    <p:extLst>
      <p:ext uri="{BB962C8B-B14F-4D97-AF65-F5344CB8AC3E}">
        <p14:creationId xmlns:p14="http://schemas.microsoft.com/office/powerpoint/2010/main" val="199644274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868F4-757A-5B56-3E54-93033C3B45B8}"/>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C9BC9A3F-9D71-F584-39CF-091A0B3C7F0C}"/>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D6A8CB89-5958-9806-3F0D-03258B17052E}"/>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GLOSSARY</a:t>
            </a:r>
          </a:p>
        </p:txBody>
      </p:sp>
      <p:sp>
        <p:nvSpPr>
          <p:cNvPr id="3" name="Slide Number Placeholder 3">
            <a:extLst>
              <a:ext uri="{FF2B5EF4-FFF2-40B4-BE49-F238E27FC236}">
                <a16:creationId xmlns:a16="http://schemas.microsoft.com/office/drawing/2014/main" id="{DB97DD61-399E-BD78-C0BF-D5A35FAD2652}"/>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67676"/>
                </a:solidFill>
                <a:effectLst/>
                <a:uLnTx/>
                <a:uFillTx/>
                <a:latin typeface="Aptos" panose="02110004020202020204"/>
                <a:ea typeface="+mn-ea"/>
                <a:cs typeface="+mn-cs"/>
              </a:rPr>
              <a:t>74</a:t>
            </a:r>
          </a:p>
        </p:txBody>
      </p:sp>
      <p:sp>
        <p:nvSpPr>
          <p:cNvPr id="5" name="TextBox 4">
            <a:extLst>
              <a:ext uri="{FF2B5EF4-FFF2-40B4-BE49-F238E27FC236}">
                <a16:creationId xmlns:a16="http://schemas.microsoft.com/office/drawing/2014/main" id="{99A507A7-CBBA-B148-7BE5-A20A804B4995}"/>
              </a:ext>
            </a:extLst>
          </p:cNvPr>
          <p:cNvSpPr txBox="1"/>
          <p:nvPr/>
        </p:nvSpPr>
        <p:spPr>
          <a:xfrm>
            <a:off x="344488" y="758175"/>
            <a:ext cx="4265612" cy="7109639"/>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&amp; Safety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H&amp;S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Board (HB) / Well-being (WLG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HB WLG</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Healthcare Support Worker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HCSW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High Dependency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HDU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Hywel Dda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HDd</a:t>
            </a: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Education and Improvement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HEIW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Healthcare Inspectorate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HIW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Healthcare Information and Management Systems Society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HIMSS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Help Me Quit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HMQ</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Hepato-</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Pancreato</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Biliary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HPB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Technology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HTW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High Volume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HV</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ICCS – Integrated Community Care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ICCS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Information Governance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IG</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Integrated Medium-Term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IMTP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Interventions Not Normally Undertaken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INNU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Infection Prevention Control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IPC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Independent Professional Advocate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IPA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Health and Social Care Integration and Rebalancing Capital Fund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IRCF</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Interactive Voice Response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IVR</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Joint Commissioning Committee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JCC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Key Line Of Enquiries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KLOEs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Local Authority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Learning Disabilities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LD</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Lesbian, Gay, Bisexual, Transgender, and more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LGBT+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Laboratory Information Management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LIMS (1.0,2.0)</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Length of Stay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LoS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Local Primary Mental Health Support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LPMHSS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Long Term Agreements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LTAs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lang="en-GB" sz="1200" dirty="0">
              <a:solidFill>
                <a:prstClr val="black"/>
              </a:solidFill>
              <a:latin typeface="Aptos" panose="02110004020202020204"/>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D6A623B3-99A7-29A9-0133-E443A6E91E30}"/>
              </a:ext>
            </a:extLst>
          </p:cNvPr>
          <p:cNvSpPr txBox="1"/>
          <p:nvPr/>
        </p:nvSpPr>
        <p:spPr>
          <a:xfrm>
            <a:off x="4829388" y="741650"/>
            <a:ext cx="4265612" cy="6001643"/>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Level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LV</a:t>
            </a:r>
            <a:endParaRPr lang="en-GB" sz="1200" b="1" dirty="0">
              <a:solidFill>
                <a:prstClr val="black"/>
              </a:solidFill>
              <a:latin typeface="Aptos" panose="02110004020202020204"/>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Memory Assessment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Multidisciplinary Team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MDT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Mental Health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MH</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lang="en-GB" sz="1200" dirty="0">
                <a:solidFill>
                  <a:prstClr val="black"/>
                </a:solidFill>
                <a:latin typeface="Aptos" panose="02110004020202020204"/>
              </a:rPr>
              <a:t>Mental Health Ward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MHW</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Minor Injuries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MIU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Mutual Investment Model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MIM</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Memoranum of Understanding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MoU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Magnetic Resonance Imaging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MRI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Neurodevelopment Delay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NDD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Data Resource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NDR</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Health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NHS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Institute for Health and Care Excellence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NICE</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Infrastructure &amp; Service Transformation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NISTA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Neath Port Talbot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NPT</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NHS Wales Joint Commissioning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NWJCC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Organisational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OD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Operational Delivery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ODN</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Older Persons Admission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OPAU</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Outpatients Department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Pathway (1,2)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 (1,2)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Performance &amp; Improvement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P&amp;I</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Primary Care &amp; Therapies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Prevention and Early Years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PEY</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People’s Experience Survey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People’s Experience Survey Friends and Family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 F&amp;F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Performance &amp; Finance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PFC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Private Finance Initiative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PFI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prstClr val="black"/>
                </a:solidFill>
                <a:effectLst/>
                <a:uLnTx/>
                <a:uFillTx/>
                <a:latin typeface="Aptos" panose="02110004020202020204"/>
                <a:ea typeface="+mn-ea"/>
                <a:cs typeface="+mn-cs"/>
              </a:rPr>
              <a:t>Population Health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PHC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Initiated Follow Up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PIFU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Perinatal Improvement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PIP</a:t>
            </a:r>
          </a:p>
        </p:txBody>
      </p:sp>
    </p:spTree>
    <p:extLst>
      <p:ext uri="{BB962C8B-B14F-4D97-AF65-F5344CB8AC3E}">
        <p14:creationId xmlns:p14="http://schemas.microsoft.com/office/powerpoint/2010/main" val="37677632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2287A1-B9F1-12FC-F688-1A331411254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D67DBC63-FAE7-9885-D081-7888321E5515}"/>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F7CC9577-A43E-434A-7ED4-5F416BCA6035}"/>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GLOSSARY</a:t>
            </a:r>
          </a:p>
        </p:txBody>
      </p:sp>
      <p:sp>
        <p:nvSpPr>
          <p:cNvPr id="3" name="Slide Number Placeholder 3">
            <a:extLst>
              <a:ext uri="{FF2B5EF4-FFF2-40B4-BE49-F238E27FC236}">
                <a16:creationId xmlns:a16="http://schemas.microsoft.com/office/drawing/2014/main" id="{F2AE3461-EC72-0068-A9C6-15D5F0F00920}"/>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67676"/>
                </a:solidFill>
                <a:effectLst/>
                <a:uLnTx/>
                <a:uFillTx/>
                <a:latin typeface="Aptos" panose="02110004020202020204"/>
                <a:ea typeface="+mn-ea"/>
                <a:cs typeface="+mn-cs"/>
              </a:rPr>
              <a:t>74</a:t>
            </a:r>
          </a:p>
        </p:txBody>
      </p:sp>
      <p:sp>
        <p:nvSpPr>
          <p:cNvPr id="6" name="TextBox 5">
            <a:extLst>
              <a:ext uri="{FF2B5EF4-FFF2-40B4-BE49-F238E27FC236}">
                <a16:creationId xmlns:a16="http://schemas.microsoft.com/office/drawing/2014/main" id="{7C17637D-B532-5B4D-39B9-8DF0BFD5234E}"/>
              </a:ext>
            </a:extLst>
          </p:cNvPr>
          <p:cNvSpPr txBox="1"/>
          <p:nvPr/>
        </p:nvSpPr>
        <p:spPr>
          <a:xfrm>
            <a:off x="344488" y="810657"/>
            <a:ext cx="4265612" cy="5632311"/>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Pathway of Care Delay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POCD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Point Of Care Testing-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POCT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Reported Experience Measures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PREMS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Reported Outcomes Measures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Public Service Boards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PSBs</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Part Year Effect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PYE</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Quarter (1,2,3,4)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Q (1,2,3,4)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Quality &amp; Safety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QSC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Research &amp;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R&amp;D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Research, Development &amp; Innovation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RD&amp;I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Recovering Quality of Life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ReQoL</a:t>
            </a: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Memory Assessment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Multidisciplinary Team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MDT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Mental Health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MH</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lang="en-GB" sz="1200" dirty="0">
                <a:solidFill>
                  <a:prstClr val="black"/>
                </a:solidFill>
                <a:latin typeface="Aptos" panose="02110004020202020204"/>
              </a:rPr>
              <a:t>Mental Health Ward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MHW</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Minor Injuries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MIU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Mutual Investment Model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MIM</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Memoranum of Understanding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MoU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Magnetic Resonance Imaging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MRI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Neurodevelopment Delay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NDD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Data Resource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NDR</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Health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NHS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Institute for Health and Care Excellence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NICE</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National Infrastructure &amp; Service Transformation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NISTA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Neath Port Talbot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NPT</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NHS Wales Joint Commissioning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NWJCC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Organisational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OD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Operational Delivery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ODN</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Older Persons Admission Unit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OPAU</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Outpatients Department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1D282FB4-2742-41C5-28B7-9E7C58ECC875}"/>
              </a:ext>
            </a:extLst>
          </p:cNvPr>
          <p:cNvSpPr txBox="1"/>
          <p:nvPr/>
        </p:nvSpPr>
        <p:spPr>
          <a:xfrm>
            <a:off x="4750381" y="810657"/>
            <a:ext cx="4491464" cy="6001643"/>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Pathway (1,2)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 (1,2)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Performance &amp; Improvement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P&amp;I</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Primary Care &amp; Therapies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Prevention and Early Years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PEY</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People’s Experience Survey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People’s Experience Survey Friends and Family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PES F&amp;F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Performance &amp; Finance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PFC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Private Finance Initiative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PFI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Population Health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PHC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Initiated Follow Up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PIFU</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Perinatal Improvement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PIP</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Pathway of Care Delay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POCD</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Point Of Care Testing-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POCT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Reported Experience Measures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PREMS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Patient Reported Outcomes Measures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PROMS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Public Service Boards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PSBs</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Part Year Effect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PYE</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Quarter (1,2,3,4)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Q (1,2,3,4)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Quality &amp; Safety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QSC</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Research &amp;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R&amp;D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Research, Development &amp; Innovation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RD&amp;I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Recovering Quality of Life - </a:t>
            </a:r>
            <a:r>
              <a:rPr kumimoji="0" lang="en-GB" sz="1200" b="1" i="0" u="none" strike="noStrike" kern="1200" cap="none" spc="0" normalizeH="0" baseline="0" noProof="0" dirty="0" err="1">
                <a:ln>
                  <a:noFill/>
                </a:ln>
                <a:solidFill>
                  <a:prstClr val="black"/>
                </a:solidFill>
                <a:effectLst/>
                <a:uLnTx/>
                <a:uFillTx/>
                <a:latin typeface="Aptos" panose="02110004020202020204"/>
                <a:ea typeface="+mn-ea"/>
                <a:cs typeface="+mn-cs"/>
              </a:rPr>
              <a:t>ReQoL</a:t>
            </a:r>
            <a:endParaRPr lang="en-GB" sz="1200" b="1" dirty="0">
              <a:solidFill>
                <a:prstClr val="black"/>
              </a:solidFill>
              <a:latin typeface="Aptos" panose="02110004020202020204"/>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Radiology Informatics System Procurement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RISP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Regional Joint Committee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RJC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Right Of Use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ROU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Regional Partnerships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RPB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Recovery &amp; Sustainability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R&amp;S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Regional &amp; Specialised Services Provider Planning Partnerships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RSSPPP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Radiotherapy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6779078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065F04-EBDD-E00B-5DED-44E019CB577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67372AF-8870-5285-6149-EE2DD86766A4}"/>
              </a:ext>
            </a:extLst>
          </p:cNvPr>
          <p:cNvPicPr>
            <a:picLocks noChangeAspect="1"/>
          </p:cNvPicPr>
          <p:nvPr/>
        </p:nvPicPr>
        <p:blipFill>
          <a:blip r:embed="rId2">
            <a:alphaModFix amt="20000"/>
            <a:lum bright="40000" contrast="-40000"/>
          </a:blip>
          <a:srcRect l="39228" t="58256" r="-2"/>
          <a:stretch/>
        </p:blipFill>
        <p:spPr>
          <a:xfrm rot="10800000">
            <a:off x="3136831" y="3067288"/>
            <a:ext cx="6769167" cy="3795760"/>
          </a:xfrm>
          <a:prstGeom prst="rect">
            <a:avLst/>
          </a:prstGeom>
        </p:spPr>
      </p:pic>
      <p:sp>
        <p:nvSpPr>
          <p:cNvPr id="2" name="TextBox 1">
            <a:extLst>
              <a:ext uri="{FF2B5EF4-FFF2-40B4-BE49-F238E27FC236}">
                <a16:creationId xmlns:a16="http://schemas.microsoft.com/office/drawing/2014/main" id="{2413FC3C-9372-6ED5-CB80-7D33F3E99068}"/>
              </a:ext>
            </a:extLst>
          </p:cNvPr>
          <p:cNvSpPr txBox="1"/>
          <p:nvPr/>
        </p:nvSpPr>
        <p:spPr>
          <a:xfrm>
            <a:off x="344488" y="441325"/>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834AAD"/>
                </a:solidFill>
                <a:effectLst/>
                <a:uLnTx/>
                <a:uFillTx/>
                <a:latin typeface="Aptos Black" panose="020F0502020204030204" pitchFamily="34" charset="0"/>
                <a:ea typeface="+mn-ea"/>
                <a:cs typeface="+mn-cs"/>
              </a:rPr>
              <a:t>GLOSSARY</a:t>
            </a:r>
          </a:p>
        </p:txBody>
      </p:sp>
      <p:sp>
        <p:nvSpPr>
          <p:cNvPr id="3" name="Slide Number Placeholder 3">
            <a:extLst>
              <a:ext uri="{FF2B5EF4-FFF2-40B4-BE49-F238E27FC236}">
                <a16:creationId xmlns:a16="http://schemas.microsoft.com/office/drawing/2014/main" id="{7FC4F560-626A-4C10-97DA-772C3F44A2CB}"/>
              </a:ext>
            </a:extLst>
          </p:cNvPr>
          <p:cNvSpPr txBox="1">
            <a:spLocks/>
          </p:cNvSpPr>
          <p:nvPr/>
        </p:nvSpPr>
        <p:spPr>
          <a:xfrm>
            <a:off x="6996113" y="6356353"/>
            <a:ext cx="2228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67676"/>
                </a:solidFill>
                <a:effectLst/>
                <a:uLnTx/>
                <a:uFillTx/>
                <a:latin typeface="Aptos" panose="02110004020202020204"/>
                <a:ea typeface="+mn-ea"/>
                <a:cs typeface="+mn-cs"/>
              </a:rPr>
              <a:t>74</a:t>
            </a:r>
          </a:p>
        </p:txBody>
      </p:sp>
      <p:sp>
        <p:nvSpPr>
          <p:cNvPr id="6" name="TextBox 5">
            <a:extLst>
              <a:ext uri="{FF2B5EF4-FFF2-40B4-BE49-F238E27FC236}">
                <a16:creationId xmlns:a16="http://schemas.microsoft.com/office/drawing/2014/main" id="{39D946BD-467E-26D0-BE30-E95B0E9BCB2F}"/>
              </a:ext>
            </a:extLst>
          </p:cNvPr>
          <p:cNvSpPr txBox="1"/>
          <p:nvPr/>
        </p:nvSpPr>
        <p:spPr>
          <a:xfrm>
            <a:off x="344488" y="810657"/>
            <a:ext cx="4265612" cy="4708981"/>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Referral To Treatment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RTT</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Specialty, Associate Specialist and Specialist Doctors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Severe Acute Pancreatis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SAP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Swansea Bay University Health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SBUHB</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Swansea Bay Patient Portal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SBPP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Suspected Cancer Pathway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SCP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Same Day Emergency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SDEC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Strategic Delivery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SDP</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00" cap="none" spc="0" normalizeH="0" baseline="0" noProof="0" dirty="0">
                <a:ln>
                  <a:noFill/>
                </a:ln>
                <a:solidFill>
                  <a:prstClr val="black"/>
                </a:solidFill>
                <a:effectLst/>
                <a:uLnTx/>
                <a:uFillTx/>
                <a:latin typeface="Aptos" panose="02110004020202020204"/>
                <a:ea typeface="Aptos" panose="020B0004020202020204" pitchFamily="34" charset="0"/>
                <a:cs typeface="Times New Roman"/>
              </a:rPr>
              <a:t>Staff experience, wellbeing and retention plan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SEWR</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Service Level Agreements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SLAs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Short Message Service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SMS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Strategic Outline Case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SOC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See on Symptom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SOS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Supporting Professional Activities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SPAs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Shared Delivery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SPN</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Sentinel Stroke National Audit Programme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SSNAP</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Sociotechnical Allocation of Resource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STAR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Senior Responsible Officer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SRO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South West Wales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SWW</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South West Wales Amputation Reduction Strategy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SWWARS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Task &amp; Finish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T&amp;F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To Be Confirmed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TBC</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Targeted Estates Fund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TBF</a:t>
            </a:r>
            <a:endPar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Teaching Health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THB</a:t>
            </a:r>
            <a:r>
              <a:rPr kumimoji="0" lang="en-GB" sz="1200" b="1" i="0" u="none" strike="noStrike" kern="1200" cap="none" spc="0" normalizeH="0" baseline="0" noProof="0" dirty="0">
                <a:ln>
                  <a:noFill/>
                </a:ln>
                <a:solidFill>
                  <a:prstClr val="black"/>
                </a:solidFill>
                <a:effectLst/>
                <a:highlight>
                  <a:srgbClr val="FFFF00"/>
                </a:highlight>
                <a:uLnTx/>
                <a:uFillTx/>
                <a:latin typeface="Aptos" panose="02110004020202020204"/>
                <a:ea typeface="+mn-ea"/>
                <a:cs typeface="+mn-cs"/>
              </a:rPr>
              <a:t>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Targeted Intervention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TI</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BD166E6D-15EA-F956-96B6-6DD1B1996DF1}"/>
              </a:ext>
            </a:extLst>
          </p:cNvPr>
          <p:cNvSpPr txBox="1"/>
          <p:nvPr/>
        </p:nvSpPr>
        <p:spPr>
          <a:xfrm>
            <a:off x="4750381" y="810657"/>
            <a:ext cx="4491464" cy="5078313"/>
          </a:xfrm>
          <a:prstGeom prst="rect">
            <a:avLst/>
          </a:prstGeom>
          <a:noFill/>
        </p:spPr>
        <p:txBody>
          <a:bodyPr wrap="square" rtlCol="0">
            <a:spAutoFit/>
          </a:bodyPr>
          <a:lstStyle/>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Theatre Operating Management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TOMS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Transfer of Undertakings (Protection of Employment) Regulation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TUPE </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University Health Board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UHB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Underlying Deficit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ULD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Urgent &amp; Emergency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UEC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Urgent Primary Care Centre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UPCC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Uninterruptible Power Supply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UPS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Urgent Suspected Cancer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USC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Value Added Tax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VAT</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Value Based Health Care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VBHC</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Vascular Interventional Radiology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VIR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Vascular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VN</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Vascular Nurse Specialist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VNS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Well Being of Future Generations Act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WBFGA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Community Care Information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WCCIS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Clinical Portal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WCP</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Emergency Department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WEDS</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Government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WG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Women’s Health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WH</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Women's Health Network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WHN</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Intensive Care Information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WICIS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Workforce &amp; Organisational Development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WOD</a:t>
            </a: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Welsh Patient Administration System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WPAS</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Whole System Approach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WSA</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Whole Time Equivalent -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WTE</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371475"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60230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448C26-422A-F10B-C6EA-66A1B22CDDDD}"/>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D0579C7-2F1F-1627-5BC3-619BB1058ED7}"/>
              </a:ext>
            </a:extLst>
          </p:cNvPr>
          <p:cNvPicPr>
            <a:picLocks noChangeAspect="1"/>
          </p:cNvPicPr>
          <p:nvPr/>
        </p:nvPicPr>
        <p:blipFill>
          <a:blip r:embed="rId3">
            <a:alphaModFix amt="20000"/>
            <a:lum bright="40000" contrast="-40000"/>
          </a:blip>
          <a:srcRect l="39228" t="58256" r="-2"/>
          <a:stretch/>
        </p:blipFill>
        <p:spPr>
          <a:xfrm rot="10800000">
            <a:off x="3136831" y="3058361"/>
            <a:ext cx="6769167" cy="3795760"/>
          </a:xfrm>
          <a:prstGeom prst="rect">
            <a:avLst/>
          </a:prstGeom>
        </p:spPr>
      </p:pic>
      <p:sp>
        <p:nvSpPr>
          <p:cNvPr id="5" name="Slide Number Placeholder 4">
            <a:extLst>
              <a:ext uri="{FF2B5EF4-FFF2-40B4-BE49-F238E27FC236}">
                <a16:creationId xmlns:a16="http://schemas.microsoft.com/office/drawing/2014/main" id="{6A2AA6F7-BDCB-1946-A90F-C63C68EFB069}"/>
              </a:ext>
            </a:extLst>
          </p:cNvPr>
          <p:cNvSpPr>
            <a:spLocks noGrp="1"/>
          </p:cNvSpPr>
          <p:nvPr>
            <p:ph type="sldNum" sz="quarter" idx="12"/>
          </p:nvPr>
        </p:nvSpPr>
        <p:spPr/>
        <p:txBody>
          <a:bodyPr/>
          <a:lstStyle/>
          <a:p>
            <a:r>
              <a:rPr lang="en-GB"/>
              <a:t>2</a:t>
            </a:r>
            <a:endParaRPr lang="en-US"/>
          </a:p>
        </p:txBody>
      </p:sp>
      <p:sp>
        <p:nvSpPr>
          <p:cNvPr id="7" name="TextBox 6">
            <a:extLst>
              <a:ext uri="{FF2B5EF4-FFF2-40B4-BE49-F238E27FC236}">
                <a16:creationId xmlns:a16="http://schemas.microsoft.com/office/drawing/2014/main" id="{97F07108-3AAA-6DDB-2C4A-93CBD72C52B4}"/>
              </a:ext>
            </a:extLst>
          </p:cNvPr>
          <p:cNvSpPr txBox="1"/>
          <p:nvPr/>
        </p:nvSpPr>
        <p:spPr>
          <a:xfrm>
            <a:off x="307975" y="2127657"/>
            <a:ext cx="4739399" cy="1208792"/>
          </a:xfrm>
          <a:prstGeom prst="rect">
            <a:avLst/>
          </a:prstGeom>
          <a:noFill/>
        </p:spPr>
        <p:txBody>
          <a:bodyPr wrap="square">
            <a:spAutoFit/>
          </a:bodyPr>
          <a:lstStyle/>
          <a:p>
            <a:pPr algn="ctr">
              <a:lnSpc>
                <a:spcPct val="115000"/>
              </a:lnSpc>
              <a:spcAft>
                <a:spcPts val="800"/>
              </a:spcAft>
              <a:buNone/>
            </a:pPr>
            <a:r>
              <a:rPr lang="en-GB" sz="1600" b="1" i="1" kern="100" dirty="0">
                <a:solidFill>
                  <a:srgbClr val="002060"/>
                </a:solidFill>
                <a:effectLst/>
                <a:latin typeface="Arial" panose="020B0604020202020204" pitchFamily="34" charset="0"/>
                <a:ea typeface="Aptos" panose="020B0004020202020204" pitchFamily="34" charset="0"/>
                <a:cs typeface="Times New Roman" panose="02020603050405020304" pitchFamily="18" charset="0"/>
              </a:rPr>
              <a:t>Our vision is clear: a healthier Swansea Bay where individuals enjoy longer, happier, and more independent lives, with access to the care they need when they need it most.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3B8143FE-604D-3947-B73C-009E644FBE0E}"/>
              </a:ext>
            </a:extLst>
          </p:cNvPr>
          <p:cNvSpPr txBox="1"/>
          <p:nvPr/>
        </p:nvSpPr>
        <p:spPr>
          <a:xfrm>
            <a:off x="307975" y="737283"/>
            <a:ext cx="5023308" cy="1143646"/>
          </a:xfrm>
          <a:prstGeom prst="rect">
            <a:avLst/>
          </a:prstGeom>
          <a:noFill/>
        </p:spPr>
        <p:txBody>
          <a:bodyPr wrap="square">
            <a:spAutoFit/>
          </a:bodyPr>
          <a:lstStyle/>
          <a:p>
            <a:pPr>
              <a:lnSpc>
                <a:spcPct val="115000"/>
              </a:lnSpc>
              <a:spcAft>
                <a:spcPts val="800"/>
              </a:spcAft>
              <a:buNone/>
            </a:pPr>
            <a:r>
              <a:rPr lang="en-GB" sz="1200" dirty="0"/>
              <a:t>Our Organisational Strategy for ‘a Healthier Swansea Bay’ was refreshed in September 2025. It describes our commitment to building a healthier future for everyone in our communities, a future where people live well and age well, supported by high-quality care that is compassionate, equitable, and delivered close to home. </a:t>
            </a:r>
            <a:endParaRPr lang="en-GB" sz="1200" dirty="0">
              <a:highlight>
                <a:srgbClr val="FFFF00"/>
              </a:highlight>
            </a:endParaRPr>
          </a:p>
        </p:txBody>
      </p:sp>
      <p:sp>
        <p:nvSpPr>
          <p:cNvPr id="13" name="TextBox 12">
            <a:extLst>
              <a:ext uri="{FF2B5EF4-FFF2-40B4-BE49-F238E27FC236}">
                <a16:creationId xmlns:a16="http://schemas.microsoft.com/office/drawing/2014/main" id="{9FBA78A0-CCE0-31E8-3B82-46D990A5E52B}"/>
              </a:ext>
            </a:extLst>
          </p:cNvPr>
          <p:cNvSpPr txBox="1"/>
          <p:nvPr/>
        </p:nvSpPr>
        <p:spPr>
          <a:xfrm>
            <a:off x="307975" y="3484727"/>
            <a:ext cx="5023308" cy="2842573"/>
          </a:xfrm>
          <a:prstGeom prst="rect">
            <a:avLst/>
          </a:prstGeom>
          <a:noFill/>
        </p:spPr>
        <p:txBody>
          <a:bodyPr wrap="square">
            <a:spAutoFit/>
          </a:bodyPr>
          <a:lstStyle/>
          <a:p>
            <a:pPr>
              <a:lnSpc>
                <a:spcPct val="115000"/>
              </a:lnSpc>
              <a:spcAft>
                <a:spcPts val="600"/>
              </a:spcAft>
            </a:pPr>
            <a:r>
              <a:rPr lang="en-GB" sz="1200" dirty="0"/>
              <a:t>This vision guides every decision we make and every service we design. But achieving it requires a system that prioritises prevention, early intervention and a deep understanding of the social, economic, and environmental factors that shape health. Our mission, Better Health, Better Care, Better Lives reflects this approach. We are committed not only to treating illness, but to support wellbeing throughout peoples’ lives. By working with our communities and partners, we seek to tackle health inequalities, empower people to make informed choices, and foster environments where everyone can thrive physically, mentally, and socially. This is why we have been clear about the need to maximise the four different ways we make a difference: not only as providers of care but also as a major employer, a key economic player, and a collaborative partner within the wider system.</a:t>
            </a:r>
          </a:p>
        </p:txBody>
      </p:sp>
      <p:sp>
        <p:nvSpPr>
          <p:cNvPr id="16" name="Rectangle 15">
            <a:extLst>
              <a:ext uri="{FF2B5EF4-FFF2-40B4-BE49-F238E27FC236}">
                <a16:creationId xmlns:a16="http://schemas.microsoft.com/office/drawing/2014/main" id="{0EFB8D1D-855E-D106-0219-F539C292C8DE}"/>
              </a:ext>
            </a:extLst>
          </p:cNvPr>
          <p:cNvSpPr/>
          <p:nvPr/>
        </p:nvSpPr>
        <p:spPr>
          <a:xfrm>
            <a:off x="5477353" y="0"/>
            <a:ext cx="4428646" cy="6858000"/>
          </a:xfrm>
          <a:prstGeom prst="rect">
            <a:avLst/>
          </a:prstGeom>
          <a:solidFill>
            <a:srgbClr val="0E9F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3FC96CBA-79CE-887B-D8EF-DFDD0410130E}"/>
              </a:ext>
            </a:extLst>
          </p:cNvPr>
          <p:cNvSpPr txBox="1"/>
          <p:nvPr/>
        </p:nvSpPr>
        <p:spPr>
          <a:xfrm>
            <a:off x="223383" y="435049"/>
            <a:ext cx="6518366" cy="369332"/>
          </a:xfrm>
          <a:prstGeom prst="rect">
            <a:avLst/>
          </a:prstGeom>
          <a:noFill/>
        </p:spPr>
        <p:txBody>
          <a:bodyPr wrap="square" rtlCol="0">
            <a:spAutoFit/>
          </a:bodyPr>
          <a:lstStyle/>
          <a:p>
            <a:pPr algn="just"/>
            <a:r>
              <a:rPr lang="en-GB" sz="1800" b="1" dirty="0">
                <a:solidFill>
                  <a:srgbClr val="834AAD"/>
                </a:solidFill>
                <a:latin typeface="Aptos Black" panose="020F0502020204030204" pitchFamily="34" charset="0"/>
              </a:rPr>
              <a:t>STRATEGIC OVERVIEW</a:t>
            </a:r>
            <a:endParaRPr lang="en-GB" sz="1800" b="1" dirty="0">
              <a:solidFill>
                <a:srgbClr val="FF0000"/>
              </a:solidFill>
              <a:latin typeface="Aptos Black" panose="020F0502020204030204" pitchFamily="34" charset="0"/>
            </a:endParaRPr>
          </a:p>
        </p:txBody>
      </p:sp>
      <p:sp>
        <p:nvSpPr>
          <p:cNvPr id="19" name="TextBox 18">
            <a:extLst>
              <a:ext uri="{FF2B5EF4-FFF2-40B4-BE49-F238E27FC236}">
                <a16:creationId xmlns:a16="http://schemas.microsoft.com/office/drawing/2014/main" id="{1D571767-3468-8528-0B58-C6D9BED1DFAB}"/>
              </a:ext>
            </a:extLst>
          </p:cNvPr>
          <p:cNvSpPr txBox="1"/>
          <p:nvPr/>
        </p:nvSpPr>
        <p:spPr>
          <a:xfrm>
            <a:off x="5623423" y="786123"/>
            <a:ext cx="4428646" cy="276999"/>
          </a:xfrm>
          <a:prstGeom prst="rect">
            <a:avLst/>
          </a:prstGeom>
          <a:noFill/>
        </p:spPr>
        <p:txBody>
          <a:bodyPr wrap="square" rtlCol="0">
            <a:spAutoFit/>
          </a:bodyPr>
          <a:lstStyle/>
          <a:p>
            <a:r>
              <a:rPr lang="en-GB" sz="1200" dirty="0">
                <a:solidFill>
                  <a:schemeClr val="bg1"/>
                </a:solidFill>
                <a:ea typeface="Verdana" panose="020B0604030504040204" pitchFamily="34" charset="0"/>
              </a:rPr>
              <a:t>Our Mission:</a:t>
            </a:r>
          </a:p>
        </p:txBody>
      </p:sp>
      <p:sp>
        <p:nvSpPr>
          <p:cNvPr id="20" name="TextBox 19">
            <a:extLst>
              <a:ext uri="{FF2B5EF4-FFF2-40B4-BE49-F238E27FC236}">
                <a16:creationId xmlns:a16="http://schemas.microsoft.com/office/drawing/2014/main" id="{270B5903-18F5-DEBD-F506-42385B229BB6}"/>
              </a:ext>
            </a:extLst>
          </p:cNvPr>
          <p:cNvSpPr txBox="1"/>
          <p:nvPr/>
        </p:nvSpPr>
        <p:spPr>
          <a:xfrm>
            <a:off x="5384858" y="1010131"/>
            <a:ext cx="4176655" cy="707886"/>
          </a:xfrm>
          <a:prstGeom prst="rect">
            <a:avLst/>
          </a:prstGeom>
          <a:noFill/>
        </p:spPr>
        <p:txBody>
          <a:bodyPr wrap="square" rtlCol="0">
            <a:spAutoFit/>
          </a:bodyPr>
          <a:lstStyle/>
          <a:p>
            <a:pPr algn="ctr"/>
            <a:r>
              <a:rPr lang="en-GB" sz="2000" b="1" dirty="0">
                <a:solidFill>
                  <a:schemeClr val="bg1"/>
                </a:solidFill>
                <a:ea typeface="Verdana" panose="020B0604030504040204" pitchFamily="34" charset="0"/>
              </a:rPr>
              <a:t>Better Health, Better Care, </a:t>
            </a:r>
          </a:p>
          <a:p>
            <a:pPr algn="ctr"/>
            <a:r>
              <a:rPr lang="en-GB" sz="2000" b="1" dirty="0">
                <a:solidFill>
                  <a:schemeClr val="bg1"/>
                </a:solidFill>
                <a:ea typeface="Verdana" panose="020B0604030504040204" pitchFamily="34" charset="0"/>
              </a:rPr>
              <a:t>Better Lives</a:t>
            </a:r>
          </a:p>
        </p:txBody>
      </p:sp>
      <p:sp>
        <p:nvSpPr>
          <p:cNvPr id="21" name="TextBox 20">
            <a:extLst>
              <a:ext uri="{FF2B5EF4-FFF2-40B4-BE49-F238E27FC236}">
                <a16:creationId xmlns:a16="http://schemas.microsoft.com/office/drawing/2014/main" id="{391E1C32-F6E5-7BD9-D8AC-BBF2500D9561}"/>
              </a:ext>
            </a:extLst>
          </p:cNvPr>
          <p:cNvSpPr txBox="1"/>
          <p:nvPr/>
        </p:nvSpPr>
        <p:spPr>
          <a:xfrm>
            <a:off x="5560828" y="1925189"/>
            <a:ext cx="4037197" cy="4895827"/>
          </a:xfrm>
          <a:prstGeom prst="rect">
            <a:avLst/>
          </a:prstGeom>
          <a:noFill/>
        </p:spPr>
        <p:txBody>
          <a:bodyPr wrap="square" rtlCol="0">
            <a:spAutoFit/>
          </a:bodyPr>
          <a:lstStyle/>
          <a:p>
            <a:pPr>
              <a:lnSpc>
                <a:spcPts val="1540"/>
              </a:lnSpc>
            </a:pPr>
            <a:r>
              <a:rPr lang="en-US" sz="1200" b="1" dirty="0">
                <a:solidFill>
                  <a:srgbClr val="FFFFFF"/>
                </a:solidFill>
                <a:latin typeface="Montserrat Bold"/>
                <a:sym typeface="Montserrat Bold"/>
              </a:rPr>
              <a:t>Better Health</a:t>
            </a:r>
            <a:r>
              <a:rPr lang="en-US" sz="1200" b="1" dirty="0">
                <a:solidFill>
                  <a:srgbClr val="FFFFFF"/>
                </a:solidFill>
                <a:latin typeface="Montserrat Bold"/>
                <a:sym typeface="Montserrat"/>
              </a:rPr>
              <a:t> </a:t>
            </a:r>
            <a:r>
              <a:rPr lang="en-US" sz="1200" dirty="0">
                <a:solidFill>
                  <a:srgbClr val="000000"/>
                </a:solidFill>
                <a:ea typeface="Montserrat"/>
                <a:cs typeface="Montserrat"/>
                <a:sym typeface="Montserrat"/>
              </a:rPr>
              <a:t>means focusing on prevention, education, and early intervention. We will work alongside our partners and communities to tackle the root causes of poor health supporting people to make informed choices, promoting mental wellbeing, and reducing health inequalities. </a:t>
            </a:r>
          </a:p>
          <a:p>
            <a:pPr>
              <a:lnSpc>
                <a:spcPts val="1540"/>
              </a:lnSpc>
            </a:pPr>
            <a:endParaRPr lang="en-US" sz="1200" dirty="0">
              <a:solidFill>
                <a:srgbClr val="000000"/>
              </a:solidFill>
              <a:ea typeface="Montserrat"/>
              <a:cs typeface="Montserrat"/>
              <a:sym typeface="Montserrat"/>
            </a:endParaRPr>
          </a:p>
          <a:p>
            <a:pPr>
              <a:lnSpc>
                <a:spcPts val="1540"/>
              </a:lnSpc>
            </a:pPr>
            <a:endParaRPr lang="en-US" sz="1200" dirty="0">
              <a:solidFill>
                <a:srgbClr val="000000"/>
              </a:solidFill>
              <a:ea typeface="Montserrat"/>
              <a:cs typeface="Montserrat"/>
              <a:sym typeface="Montserrat"/>
            </a:endParaRPr>
          </a:p>
          <a:p>
            <a:pPr>
              <a:lnSpc>
                <a:spcPts val="1540"/>
              </a:lnSpc>
            </a:pPr>
            <a:r>
              <a:rPr lang="en-US" sz="1200" b="1" dirty="0">
                <a:solidFill>
                  <a:srgbClr val="FFFFFF"/>
                </a:solidFill>
                <a:latin typeface="Montserrat Bold"/>
                <a:ea typeface="Montserrat Bold"/>
                <a:cs typeface="Montserrat Bold"/>
                <a:sym typeface="Montserrat Bold"/>
              </a:rPr>
              <a:t>Better Care</a:t>
            </a:r>
            <a:r>
              <a:rPr lang="en-US" sz="1200" dirty="0">
                <a:solidFill>
                  <a:srgbClr val="000000"/>
                </a:solidFill>
                <a:latin typeface="Montserrat"/>
                <a:ea typeface="Montserrat"/>
                <a:cs typeface="Montserrat"/>
                <a:sym typeface="Montserrat"/>
              </a:rPr>
              <a:t> </a:t>
            </a:r>
            <a:r>
              <a:rPr lang="en-US" sz="1200" dirty="0">
                <a:solidFill>
                  <a:srgbClr val="000000"/>
                </a:solidFill>
                <a:sym typeface="Montserrat"/>
              </a:rPr>
              <a:t>means putting people at the heart of everything we do. We aim to deliver safe, timely, and personalised care that reflects what matters most to each individual, designing services with patients, using feedback , lived experience and co-production at every stage.  Whether at home, in the community, or in hospital, we strive to ensure every patient experience is grounded in dignity, respect, and excellence.</a:t>
            </a:r>
          </a:p>
          <a:p>
            <a:pPr>
              <a:lnSpc>
                <a:spcPts val="1540"/>
              </a:lnSpc>
            </a:pPr>
            <a:endParaRPr lang="en-US" sz="1200" dirty="0">
              <a:solidFill>
                <a:srgbClr val="000000"/>
              </a:solidFill>
              <a:sym typeface="Montserrat"/>
            </a:endParaRPr>
          </a:p>
          <a:p>
            <a:pPr>
              <a:lnSpc>
                <a:spcPts val="1540"/>
              </a:lnSpc>
            </a:pPr>
            <a:endParaRPr lang="en-US" sz="1200" dirty="0">
              <a:solidFill>
                <a:srgbClr val="000000"/>
              </a:solidFill>
              <a:latin typeface="Montserrat"/>
              <a:ea typeface="Montserrat"/>
              <a:cs typeface="Montserrat"/>
              <a:sym typeface="Montserrat"/>
            </a:endParaRPr>
          </a:p>
          <a:p>
            <a:pPr>
              <a:lnSpc>
                <a:spcPts val="1540"/>
              </a:lnSpc>
            </a:pPr>
            <a:r>
              <a:rPr lang="en-US" sz="1200" b="1" dirty="0">
                <a:solidFill>
                  <a:srgbClr val="FFFFFF"/>
                </a:solidFill>
                <a:latin typeface="Montserrat Bold"/>
                <a:ea typeface="Montserrat Bold"/>
                <a:cs typeface="Montserrat Bold"/>
                <a:sym typeface="Montserrat Bold"/>
              </a:rPr>
              <a:t>Better Lives</a:t>
            </a:r>
            <a:r>
              <a:rPr lang="en-US" sz="1200" dirty="0">
                <a:solidFill>
                  <a:srgbClr val="FFFFFF"/>
                </a:solidFill>
                <a:latin typeface="Montserrat"/>
                <a:ea typeface="Montserrat"/>
                <a:cs typeface="Montserrat"/>
                <a:sym typeface="Montserrat"/>
              </a:rPr>
              <a:t> </a:t>
            </a:r>
            <a:r>
              <a:rPr lang="en-US" sz="1200" dirty="0">
                <a:solidFill>
                  <a:srgbClr val="000000"/>
                </a:solidFill>
                <a:sym typeface="Montserrat"/>
              </a:rPr>
              <a:t>reflects our wider commitment to supporting wellbeing beyond healthcare. By collaborating with social care, education, housing, and voluntary sectors, we aim to create the conditions where people can thrive physically, mentally, and socially.</a:t>
            </a:r>
          </a:p>
          <a:p>
            <a:pPr>
              <a:lnSpc>
                <a:spcPts val="1540"/>
              </a:lnSpc>
            </a:pPr>
            <a:endParaRPr lang="en-US" sz="1200" dirty="0">
              <a:solidFill>
                <a:srgbClr val="000000"/>
              </a:solidFill>
              <a:latin typeface="Montserrat"/>
              <a:ea typeface="Montserrat"/>
              <a:cs typeface="Montserrat"/>
              <a:sym typeface="Montserrat"/>
            </a:endParaRPr>
          </a:p>
          <a:p>
            <a:pPr>
              <a:lnSpc>
                <a:spcPts val="1540"/>
              </a:lnSpc>
            </a:pPr>
            <a:endParaRPr lang="en-US" sz="1200" dirty="0">
              <a:solidFill>
                <a:srgbClr val="000000"/>
              </a:solidFill>
              <a:ea typeface="Montserrat"/>
              <a:cs typeface="Montserrat"/>
              <a:sym typeface="Montserrat"/>
            </a:endParaRPr>
          </a:p>
        </p:txBody>
      </p:sp>
      <p:sp>
        <p:nvSpPr>
          <p:cNvPr id="2" name="Slide Number Placeholder 4">
            <a:extLst>
              <a:ext uri="{FF2B5EF4-FFF2-40B4-BE49-F238E27FC236}">
                <a16:creationId xmlns:a16="http://schemas.microsoft.com/office/drawing/2014/main" id="{A24168AE-1CE1-CBA2-6B50-25AA015E5C83}"/>
              </a:ext>
            </a:extLst>
          </p:cNvPr>
          <p:cNvSpPr txBox="1">
            <a:spLocks/>
          </p:cNvSpPr>
          <p:nvPr/>
        </p:nvSpPr>
        <p:spPr>
          <a:xfrm>
            <a:off x="7148513" y="6508753"/>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10</a:t>
            </a:r>
          </a:p>
        </p:txBody>
      </p:sp>
    </p:spTree>
    <p:extLst>
      <p:ext uri="{BB962C8B-B14F-4D97-AF65-F5344CB8AC3E}">
        <p14:creationId xmlns:p14="http://schemas.microsoft.com/office/powerpoint/2010/main" val="24851426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WHITE BG SLIDE">
  <a:themeElements>
    <a:clrScheme name="NHS">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8_WHITE BG SLIDE">
  <a:themeElements>
    <a:clrScheme name="NHS">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_WHITE BG SLIDE">
  <a:themeElements>
    <a:clrScheme name="NHS">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4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5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C87742BF-95A9-4FBC-8C2C-1C722E1FB8CC}"/>
</file>

<file path=customXml/itemProps2.xml><?xml version="1.0" encoding="utf-8"?>
<ds:datastoreItem xmlns:ds="http://schemas.openxmlformats.org/officeDocument/2006/customXml" ds:itemID="{A9098B64-B548-4A0E-B623-2B8A2A87BB84}"/>
</file>

<file path=customXml/itemProps3.xml><?xml version="1.0" encoding="utf-8"?>
<ds:datastoreItem xmlns:ds="http://schemas.openxmlformats.org/officeDocument/2006/customXml" ds:itemID="{0F28CED2-8AE4-442E-AA0A-8B6A4D087EC5}"/>
</file>

<file path=docProps/app.xml><?xml version="1.0" encoding="utf-8"?>
<Properties xmlns="http://schemas.openxmlformats.org/officeDocument/2006/extended-properties" xmlns:vt="http://schemas.openxmlformats.org/officeDocument/2006/docPropsVTypes">
  <Template/>
  <TotalTime>18308</TotalTime>
  <Words>30871</Words>
  <Application>Microsoft Office PowerPoint</Application>
  <PresentationFormat>A4 Paper (210x297 mm)</PresentationFormat>
  <Paragraphs>2577</Paragraphs>
  <Slides>82</Slides>
  <Notes>53</Notes>
  <HiddenSlides>0</HiddenSlides>
  <MMClips>0</MMClips>
  <ScaleCrop>false</ScaleCrop>
  <HeadingPairs>
    <vt:vector size="6" baseType="variant">
      <vt:variant>
        <vt:lpstr>Fonts Used</vt:lpstr>
      </vt:variant>
      <vt:variant>
        <vt:i4>19</vt:i4>
      </vt:variant>
      <vt:variant>
        <vt:lpstr>Theme</vt:lpstr>
      </vt:variant>
      <vt:variant>
        <vt:i4>9</vt:i4>
      </vt:variant>
      <vt:variant>
        <vt:lpstr>Slide Titles</vt:lpstr>
      </vt:variant>
      <vt:variant>
        <vt:i4>82</vt:i4>
      </vt:variant>
    </vt:vector>
  </HeadingPairs>
  <TitlesOfParts>
    <vt:vector size="110" baseType="lpstr">
      <vt:lpstr>Aptos</vt:lpstr>
      <vt:lpstr>Aptos Black</vt:lpstr>
      <vt:lpstr>Aptos Display</vt:lpstr>
      <vt:lpstr>Aptos Narrow</vt:lpstr>
      <vt:lpstr>Arial</vt:lpstr>
      <vt:lpstr>Arial Black</vt:lpstr>
      <vt:lpstr>Arial Nova Light</vt:lpstr>
      <vt:lpstr>Arial,Sans-Serif</vt:lpstr>
      <vt:lpstr>Calibri</vt:lpstr>
      <vt:lpstr>Calibri Light</vt:lpstr>
      <vt:lpstr>Montserrat</vt:lpstr>
      <vt:lpstr>Montserrat Bold</vt:lpstr>
      <vt:lpstr>Segoe UI</vt:lpstr>
      <vt:lpstr>Symbol</vt:lpstr>
      <vt:lpstr>Times New Roman</vt:lpstr>
      <vt:lpstr>Univers Condensed Light</vt:lpstr>
      <vt:lpstr>Verdana</vt:lpstr>
      <vt:lpstr>Wingdings</vt:lpstr>
      <vt:lpstr>Wingdings,Sans-Serif</vt:lpstr>
      <vt:lpstr>Office Theme</vt:lpstr>
      <vt:lpstr>1_Office Theme</vt:lpstr>
      <vt:lpstr>WHITE BG SLIDE</vt:lpstr>
      <vt:lpstr>8_WHITE BG SLIDE</vt:lpstr>
      <vt:lpstr>2_Office Theme</vt:lpstr>
      <vt:lpstr>3_Office Theme</vt:lpstr>
      <vt:lpstr>1_WHITE BG SLIDE</vt:lpstr>
      <vt:lpstr>4_Office Theme</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URGENT AND EMERGENCY CARE OVERVIEW</vt:lpstr>
      <vt:lpstr>PLANNED CARE AND CANCER OVERVIEW</vt:lpstr>
      <vt:lpstr>MENTAL HEALTH AND LEARNING DISABILITIES OVERVIEW</vt:lpstr>
      <vt:lpstr>CHC AND COMPLEX CARE OVERVIEW</vt:lpstr>
      <vt:lpstr>BABIES, CHILDREN YOUNG PEOPLE AND WOMEN OVERVIEW</vt:lpstr>
      <vt:lpstr>PRIMARY CARE AND COMMUNITY OVERVIEW</vt:lpstr>
      <vt:lpstr>PowerPoint Presentation</vt:lpstr>
      <vt:lpstr>WORKFORCE OVERVIEW   </vt:lpstr>
      <vt:lpstr>NON-PAY, PROCUREMENT, ESTATES OVERVIEW    </vt:lpstr>
      <vt:lpstr>PowerPoint Presentation</vt:lpstr>
      <vt:lpstr>PowerPoint Presentation</vt:lpstr>
      <vt:lpstr>WEST GLAMORGAN REGIONAL PARTNERSHIP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WELSH LANGUAGE </vt:lpstr>
      <vt:lpstr>PowerPoint Presentation</vt:lpstr>
      <vt:lpstr>PowerPoint Presentation</vt:lpstr>
      <vt:lpstr>PowerPoint Presentation</vt:lpstr>
      <vt:lpstr>PowerPoint Presentation</vt:lpstr>
      <vt:lpstr>PowerPoint Presentation</vt:lpstr>
      <vt:lpstr>PowerPoint Presentation</vt:lpstr>
    </vt:vector>
  </TitlesOfParts>
  <Company>SBU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Ffion Ansari (Swansea Bay UHB - Strategy)</dc:creator>
  <cp:lastModifiedBy>Ruth Tovey (Swansea Bay UHB - Planning)</cp:lastModifiedBy>
  <cp:revision>254</cp:revision>
  <dcterms:created xsi:type="dcterms:W3CDTF">2025-01-27T12:16:16Z</dcterms:created>
  <dcterms:modified xsi:type="dcterms:W3CDTF">2026-05-22T15:29:46Z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