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3.xml" ContentType="application/vnd.openxmlformats-officedocument.theme+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4.xml" ContentType="application/vnd.openxmlformats-officedocument.theme+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theme/theme5.xml" ContentType="application/vnd.openxmlformats-officedocument.theme+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theme/theme8.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736" r:id="rId4"/>
    <p:sldMasterId id="2147483739" r:id="rId5"/>
    <p:sldMasterId id="2147483748" r:id="rId6"/>
    <p:sldMasterId id="2147483751" r:id="rId7"/>
    <p:sldMasterId id="2147483759" r:id="rId8"/>
    <p:sldMasterId id="2147483782" r:id="rId9"/>
  </p:sldMasterIdLst>
  <p:notesMasterIdLst>
    <p:notesMasterId r:id="rId68"/>
  </p:notesMasterIdLst>
  <p:handoutMasterIdLst>
    <p:handoutMasterId r:id="rId69"/>
  </p:handoutMasterIdLst>
  <p:sldIdLst>
    <p:sldId id="309" r:id="rId10"/>
    <p:sldId id="327" r:id="rId11"/>
    <p:sldId id="311" r:id="rId12"/>
    <p:sldId id="2147482677" r:id="rId13"/>
    <p:sldId id="2147482734" r:id="rId14"/>
    <p:sldId id="2147482735" r:id="rId15"/>
    <p:sldId id="2147482676" r:id="rId16"/>
    <p:sldId id="2147482691" r:id="rId17"/>
    <p:sldId id="2147482687" r:id="rId18"/>
    <p:sldId id="2147482696" r:id="rId19"/>
    <p:sldId id="2147482675" r:id="rId20"/>
    <p:sldId id="2147482717" r:id="rId21"/>
    <p:sldId id="2147482688" r:id="rId22"/>
    <p:sldId id="2147482689" r:id="rId23"/>
    <p:sldId id="2147482683" r:id="rId24"/>
    <p:sldId id="2147482685" r:id="rId25"/>
    <p:sldId id="2147482684" r:id="rId26"/>
    <p:sldId id="2147482694" r:id="rId27"/>
    <p:sldId id="2147482695" r:id="rId28"/>
    <p:sldId id="2147482697" r:id="rId29"/>
    <p:sldId id="2147482754" r:id="rId30"/>
    <p:sldId id="2147482698" r:id="rId31"/>
    <p:sldId id="2147482725" r:id="rId32"/>
    <p:sldId id="2147482727" r:id="rId33"/>
    <p:sldId id="2147482703" r:id="rId34"/>
    <p:sldId id="2147482753" r:id="rId35"/>
    <p:sldId id="2147482708" r:id="rId36"/>
    <p:sldId id="2147482709" r:id="rId37"/>
    <p:sldId id="2147482710" r:id="rId38"/>
    <p:sldId id="2147482711" r:id="rId39"/>
    <p:sldId id="2147482404" r:id="rId40"/>
    <p:sldId id="2147482780" r:id="rId41"/>
    <p:sldId id="2147482686" r:id="rId42"/>
    <p:sldId id="2147482704" r:id="rId43"/>
    <p:sldId id="2147482705" r:id="rId44"/>
    <p:sldId id="2147482758" r:id="rId45"/>
    <p:sldId id="2147482706" r:id="rId46"/>
    <p:sldId id="2147482719" r:id="rId47"/>
    <p:sldId id="2147482394" r:id="rId48"/>
    <p:sldId id="2147482733" r:id="rId49"/>
    <p:sldId id="2147482781" r:id="rId50"/>
    <p:sldId id="2147482751" r:id="rId51"/>
    <p:sldId id="2147482782" r:id="rId52"/>
    <p:sldId id="2147482736" r:id="rId53"/>
    <p:sldId id="2147482737" r:id="rId54"/>
    <p:sldId id="2147482750" r:id="rId55"/>
    <p:sldId id="2147482738" r:id="rId56"/>
    <p:sldId id="2147482739" r:id="rId57"/>
    <p:sldId id="2147482740" r:id="rId58"/>
    <p:sldId id="2147482741" r:id="rId59"/>
    <p:sldId id="2147482742" r:id="rId60"/>
    <p:sldId id="2147482743" r:id="rId61"/>
    <p:sldId id="2147482744" r:id="rId62"/>
    <p:sldId id="2147482745" r:id="rId63"/>
    <p:sldId id="2147482746" r:id="rId64"/>
    <p:sldId id="2147482747" r:id="rId65"/>
    <p:sldId id="2147482748" r:id="rId66"/>
    <p:sldId id="2147482749" r:id="rId67"/>
  </p:sldIdLst>
  <p:sldSz cx="20105688" cy="11309350"/>
  <p:notesSz cx="20104100" cy="1130935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userDrawn="1">
          <p15:clr>
            <a:srgbClr val="A4A3A4"/>
          </p15:clr>
        </p15:guide>
        <p15:guide id="2" pos="216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4136"/>
    <a:srgbClr val="129EAA"/>
    <a:srgbClr val="CAEEFB"/>
    <a:srgbClr val="DEEBF7"/>
    <a:srgbClr val="FDEFE7"/>
    <a:srgbClr val="E7F0F9"/>
    <a:srgbClr val="F7C7AC"/>
    <a:srgbClr val="FBF1A7"/>
    <a:srgbClr val="FCE5BC"/>
    <a:srgbClr val="FEBAE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741" autoAdjust="0"/>
    <p:restoredTop sz="92718" autoAdjust="0"/>
  </p:normalViewPr>
  <p:slideViewPr>
    <p:cSldViewPr>
      <p:cViewPr>
        <p:scale>
          <a:sx n="50" d="100"/>
          <a:sy n="50" d="100"/>
        </p:scale>
        <p:origin x="-1548" y="462"/>
      </p:cViewPr>
      <p:guideLst>
        <p:guide orient="horz" pos="2880"/>
        <p:guide pos="2160"/>
      </p:guideLst>
    </p:cSldViewPr>
  </p:slideViewPr>
  <p:notesTextViewPr>
    <p:cViewPr>
      <p:scale>
        <a:sx n="100" d="100"/>
        <a:sy n="100" d="100"/>
      </p:scale>
      <p:origin x="0" y="0"/>
    </p:cViewPr>
  </p:notesTextViewPr>
  <p:notesViewPr>
    <p:cSldViewPr>
      <p:cViewPr varScale="1">
        <p:scale>
          <a:sx n="102" d="100"/>
          <a:sy n="102" d="100"/>
        </p:scale>
        <p:origin x="1208" y="108"/>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17.xml"/><Relationship Id="rId21" Type="http://schemas.openxmlformats.org/officeDocument/2006/relationships/slide" Target="slides/slide12.xml"/><Relationship Id="rId42" Type="http://schemas.openxmlformats.org/officeDocument/2006/relationships/slide" Target="slides/slide33.xml"/><Relationship Id="rId47" Type="http://schemas.openxmlformats.org/officeDocument/2006/relationships/slide" Target="slides/slide38.xml"/><Relationship Id="rId63" Type="http://schemas.openxmlformats.org/officeDocument/2006/relationships/slide" Target="slides/slide54.xml"/><Relationship Id="rId68"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7.xml"/><Relationship Id="rId29" Type="http://schemas.openxmlformats.org/officeDocument/2006/relationships/slide" Target="slides/slide20.xml"/><Relationship Id="rId11" Type="http://schemas.openxmlformats.org/officeDocument/2006/relationships/slide" Target="slides/slide2.xml"/><Relationship Id="rId24" Type="http://schemas.openxmlformats.org/officeDocument/2006/relationships/slide" Target="slides/slide15.xml"/><Relationship Id="rId32" Type="http://schemas.openxmlformats.org/officeDocument/2006/relationships/slide" Target="slides/slide23.xml"/><Relationship Id="rId37" Type="http://schemas.openxmlformats.org/officeDocument/2006/relationships/slide" Target="slides/slide28.xml"/><Relationship Id="rId40" Type="http://schemas.openxmlformats.org/officeDocument/2006/relationships/slide" Target="slides/slide31.xml"/><Relationship Id="rId45" Type="http://schemas.openxmlformats.org/officeDocument/2006/relationships/slide" Target="slides/slide36.xml"/><Relationship Id="rId53" Type="http://schemas.openxmlformats.org/officeDocument/2006/relationships/slide" Target="slides/slide44.xml"/><Relationship Id="rId58" Type="http://schemas.openxmlformats.org/officeDocument/2006/relationships/slide" Target="slides/slide49.xml"/><Relationship Id="rId66" Type="http://schemas.openxmlformats.org/officeDocument/2006/relationships/slide" Target="slides/slide57.xml"/><Relationship Id="rId5" Type="http://schemas.openxmlformats.org/officeDocument/2006/relationships/slideMaster" Target="slideMasters/slideMaster2.xml"/><Relationship Id="rId61" Type="http://schemas.openxmlformats.org/officeDocument/2006/relationships/slide" Target="slides/slide52.xml"/><Relationship Id="rId19" Type="http://schemas.openxmlformats.org/officeDocument/2006/relationships/slide" Target="slides/slide10.xml"/><Relationship Id="rId14" Type="http://schemas.openxmlformats.org/officeDocument/2006/relationships/slide" Target="slides/slide5.xml"/><Relationship Id="rId22" Type="http://schemas.openxmlformats.org/officeDocument/2006/relationships/slide" Target="slides/slide13.xml"/><Relationship Id="rId27" Type="http://schemas.openxmlformats.org/officeDocument/2006/relationships/slide" Target="slides/slide18.xml"/><Relationship Id="rId30" Type="http://schemas.openxmlformats.org/officeDocument/2006/relationships/slide" Target="slides/slide21.xml"/><Relationship Id="rId35" Type="http://schemas.openxmlformats.org/officeDocument/2006/relationships/slide" Target="slides/slide26.xml"/><Relationship Id="rId43" Type="http://schemas.openxmlformats.org/officeDocument/2006/relationships/slide" Target="slides/slide34.xml"/><Relationship Id="rId48" Type="http://schemas.openxmlformats.org/officeDocument/2006/relationships/slide" Target="slides/slide39.xml"/><Relationship Id="rId56" Type="http://schemas.openxmlformats.org/officeDocument/2006/relationships/slide" Target="slides/slide47.xml"/><Relationship Id="rId64" Type="http://schemas.openxmlformats.org/officeDocument/2006/relationships/slide" Target="slides/slide55.xml"/><Relationship Id="rId69" Type="http://schemas.openxmlformats.org/officeDocument/2006/relationships/handoutMaster" Target="handoutMasters/handoutMaster1.xml"/><Relationship Id="rId8" Type="http://schemas.openxmlformats.org/officeDocument/2006/relationships/slideMaster" Target="slideMasters/slideMaster5.xml"/><Relationship Id="rId51" Type="http://schemas.openxmlformats.org/officeDocument/2006/relationships/slide" Target="slides/slide42.xml"/><Relationship Id="rId72" Type="http://schemas.openxmlformats.org/officeDocument/2006/relationships/theme" Target="theme/theme1.xml"/><Relationship Id="rId3" Type="http://schemas.openxmlformats.org/officeDocument/2006/relationships/customXml" Target="../customXml/item3.xml"/><Relationship Id="rId12" Type="http://schemas.openxmlformats.org/officeDocument/2006/relationships/slide" Target="slides/slide3.xml"/><Relationship Id="rId17" Type="http://schemas.openxmlformats.org/officeDocument/2006/relationships/slide" Target="slides/slide8.xml"/><Relationship Id="rId25" Type="http://schemas.openxmlformats.org/officeDocument/2006/relationships/slide" Target="slides/slide16.xml"/><Relationship Id="rId33" Type="http://schemas.openxmlformats.org/officeDocument/2006/relationships/slide" Target="slides/slide24.xml"/><Relationship Id="rId38" Type="http://schemas.openxmlformats.org/officeDocument/2006/relationships/slide" Target="slides/slide29.xml"/><Relationship Id="rId46" Type="http://schemas.openxmlformats.org/officeDocument/2006/relationships/slide" Target="slides/slide37.xml"/><Relationship Id="rId59" Type="http://schemas.openxmlformats.org/officeDocument/2006/relationships/slide" Target="slides/slide50.xml"/><Relationship Id="rId67" Type="http://schemas.openxmlformats.org/officeDocument/2006/relationships/slide" Target="slides/slide58.xml"/><Relationship Id="rId20" Type="http://schemas.openxmlformats.org/officeDocument/2006/relationships/slide" Target="slides/slide11.xml"/><Relationship Id="rId41" Type="http://schemas.openxmlformats.org/officeDocument/2006/relationships/slide" Target="slides/slide32.xml"/><Relationship Id="rId54" Type="http://schemas.openxmlformats.org/officeDocument/2006/relationships/slide" Target="slides/slide45.xml"/><Relationship Id="rId62" Type="http://schemas.openxmlformats.org/officeDocument/2006/relationships/slide" Target="slides/slide53.xml"/><Relationship Id="rId7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6.xml"/><Relationship Id="rId23" Type="http://schemas.openxmlformats.org/officeDocument/2006/relationships/slide" Target="slides/slide14.xml"/><Relationship Id="rId28" Type="http://schemas.openxmlformats.org/officeDocument/2006/relationships/slide" Target="slides/slide19.xml"/><Relationship Id="rId36" Type="http://schemas.openxmlformats.org/officeDocument/2006/relationships/slide" Target="slides/slide27.xml"/><Relationship Id="rId49" Type="http://schemas.openxmlformats.org/officeDocument/2006/relationships/slide" Target="slides/slide40.xml"/><Relationship Id="rId57" Type="http://schemas.openxmlformats.org/officeDocument/2006/relationships/slide" Target="slides/slide48.xml"/><Relationship Id="rId10" Type="http://schemas.openxmlformats.org/officeDocument/2006/relationships/slide" Target="slides/slide1.xml"/><Relationship Id="rId31" Type="http://schemas.openxmlformats.org/officeDocument/2006/relationships/slide" Target="slides/slide22.xml"/><Relationship Id="rId44" Type="http://schemas.openxmlformats.org/officeDocument/2006/relationships/slide" Target="slides/slide35.xml"/><Relationship Id="rId52" Type="http://schemas.openxmlformats.org/officeDocument/2006/relationships/slide" Target="slides/slide43.xml"/><Relationship Id="rId60" Type="http://schemas.openxmlformats.org/officeDocument/2006/relationships/slide" Target="slides/slide51.xml"/><Relationship Id="rId65" Type="http://schemas.openxmlformats.org/officeDocument/2006/relationships/slide" Target="slides/slide56.xml"/><Relationship Id="rId73"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Master" Target="slideMasters/slideMaster6.xml"/><Relationship Id="rId13" Type="http://schemas.openxmlformats.org/officeDocument/2006/relationships/slide" Target="slides/slide4.xml"/><Relationship Id="rId18" Type="http://schemas.openxmlformats.org/officeDocument/2006/relationships/slide" Target="slides/slide9.xml"/><Relationship Id="rId39" Type="http://schemas.openxmlformats.org/officeDocument/2006/relationships/slide" Target="slides/slide30.xml"/><Relationship Id="rId34" Type="http://schemas.openxmlformats.org/officeDocument/2006/relationships/slide" Target="slides/slide25.xml"/><Relationship Id="rId50" Type="http://schemas.openxmlformats.org/officeDocument/2006/relationships/slide" Target="slides/slide41.xml"/><Relationship Id="rId55" Type="http://schemas.openxmlformats.org/officeDocument/2006/relationships/slide" Target="slides/slide46.xml"/><Relationship Id="rId7" Type="http://schemas.openxmlformats.org/officeDocument/2006/relationships/slideMaster" Target="slideMasters/slideMaster4.xml"/><Relationship Id="rId71" Type="http://schemas.openxmlformats.org/officeDocument/2006/relationships/viewProps" Target="viewProps.xml"/></Relationships>
</file>

<file path=ppt/diagrams/_rels/data1.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image" Target="../media/image16.svg"/><Relationship Id="rId1" Type="http://schemas.openxmlformats.org/officeDocument/2006/relationships/image" Target="../media/image15.svg"/></Relationships>
</file>

<file path=ppt/diagrams/_rels/drawing1.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image" Target="../media/image16.svg"/><Relationship Id="rId1" Type="http://schemas.openxmlformats.org/officeDocument/2006/relationships/image" Target="../media/image15.svg"/></Relationships>
</file>

<file path=ppt/diagrams/colors1.xml><?xml version="1.0" encoding="utf-8"?>
<dgm:colorsDef xmlns:dgm="http://schemas.openxmlformats.org/drawingml/2006/diagram" xmlns:a="http://schemas.openxmlformats.org/drawingml/2006/main" uniqueId="urn:microsoft.com/office/officeart/2005/8/colors/accent4_4#1">
  <dgm:title val=""/>
  <dgm:desc val=""/>
  <dgm:catLst>
    <dgm:cat type="accent4" pri="11400"/>
  </dgm:catLst>
  <dgm:styleLbl name="node0">
    <dgm:fillClrLst meth="cycle">
      <a:schemeClr val="accent4">
        <a:shade val="60000"/>
      </a:schemeClr>
    </dgm:fillClrLst>
    <dgm:linClrLst meth="repeat">
      <a:schemeClr val="lt1"/>
    </dgm:linClrLst>
    <dgm:effectClrLst/>
    <dgm:txLinClrLst/>
    <dgm:txFillClrLst/>
    <dgm:txEffectClrLst/>
  </dgm:styleLbl>
  <dgm:styleLbl name="node1">
    <dgm:fillClrLst meth="cycle">
      <a:schemeClr val="accent4">
        <a:shade val="50000"/>
      </a:schemeClr>
      <a:schemeClr val="accent4">
        <a:tint val="55000"/>
      </a:schemeClr>
    </dgm:fillClrLst>
    <dgm:linClrLst meth="repeat">
      <a:schemeClr val="lt1"/>
    </dgm:linClrLst>
    <dgm:effectClrLst/>
    <dgm:txLinClrLst/>
    <dgm:txFillClrLst/>
    <dgm:txEffectClrLst/>
  </dgm:styleLbl>
  <dgm:styleLbl name="alignNode1">
    <dgm:fillClrLst meth="cycle">
      <a:schemeClr val="accent4">
        <a:shade val="50000"/>
      </a:schemeClr>
      <a:schemeClr val="accent4">
        <a:tint val="55000"/>
      </a:schemeClr>
    </dgm:fillClrLst>
    <dgm:linClrLst meth="cycle">
      <a:schemeClr val="accent4">
        <a:shade val="50000"/>
      </a:schemeClr>
      <a:schemeClr val="accent4">
        <a:tint val="55000"/>
      </a:schemeClr>
    </dgm:linClrLst>
    <dgm:effectClrLst/>
    <dgm:txLinClrLst/>
    <dgm:txFillClrLst/>
    <dgm:txEffectClrLst/>
  </dgm:styleLbl>
  <dgm:styleLbl name="lnNode1">
    <dgm:fillClrLst meth="cycle">
      <a:schemeClr val="accent4">
        <a:shade val="50000"/>
      </a:schemeClr>
      <a:schemeClr val="accent4">
        <a:tint val="55000"/>
      </a:schemeClr>
    </dgm:fillClrLst>
    <dgm:linClrLst meth="repeat">
      <a:schemeClr val="lt1"/>
    </dgm:linClrLst>
    <dgm:effectClrLst/>
    <dgm:txLinClrLst/>
    <dgm:txFillClrLst/>
    <dgm:txEffectClrLst/>
  </dgm:styleLbl>
  <dgm:styleLbl name="vennNode1">
    <dgm:fillClrLst meth="cycle">
      <a:schemeClr val="accent4">
        <a:shade val="80000"/>
        <a:alpha val="50000"/>
      </a:schemeClr>
      <a:schemeClr val="accent4">
        <a:tint val="50000"/>
        <a:alpha val="50000"/>
      </a:schemeClr>
    </dgm:fillClrLst>
    <dgm:linClrLst meth="repeat">
      <a:schemeClr val="lt1"/>
    </dgm:linClrLst>
    <dgm:effectClrLst/>
    <dgm:txLinClrLst/>
    <dgm:txFillClrLst/>
    <dgm:txEffectClrLst/>
  </dgm:styleLbl>
  <dgm:styleLbl name="node2">
    <dgm:fillClrLst>
      <a:schemeClr val="accent4">
        <a:shade val="80000"/>
      </a:schemeClr>
    </dgm:fillClrLst>
    <dgm:linClrLst meth="repeat">
      <a:schemeClr val="lt1"/>
    </dgm:linClrLst>
    <dgm:effectClrLst/>
    <dgm:txLinClrLst/>
    <dgm:txFillClrLst/>
    <dgm:txEffectClrLst/>
  </dgm:styleLbl>
  <dgm:styleLbl name="node3">
    <dgm:fillClrLst>
      <a:schemeClr val="accent4">
        <a:tint val="99000"/>
      </a:schemeClr>
    </dgm:fillClrLst>
    <dgm:linClrLst meth="repeat">
      <a:schemeClr val="lt1"/>
    </dgm:linClrLst>
    <dgm:effectClrLst/>
    <dgm:txLinClrLst/>
    <dgm:txFillClrLst/>
    <dgm:txEffectClrLst/>
  </dgm:styleLbl>
  <dgm:styleLbl name="node4">
    <dgm:fillClrLst>
      <a:schemeClr val="accent4">
        <a:tint val="70000"/>
      </a:schemeClr>
    </dgm:fillClrLst>
    <dgm:linClrLst meth="repeat">
      <a:schemeClr val="lt1"/>
    </dgm:linClrLst>
    <dgm:effectClrLst/>
    <dgm:txLinClrLst/>
    <dgm:txFillClrLst/>
    <dgm:txEffectClrLst/>
  </dgm:styleLbl>
  <dgm:styleLbl name="fgImgPlace1">
    <dgm:fillClrLst>
      <a:schemeClr val="accent4">
        <a:tint val="50000"/>
      </a:schemeClr>
      <a:schemeClr val="accent4">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4">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4">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4">
        <a:shade val="90000"/>
      </a:schemeClr>
      <a:schemeClr val="accent4">
        <a:tint val="50000"/>
      </a:schemeClr>
    </dgm:fillClrLst>
    <dgm:linClrLst meth="cycle">
      <a:schemeClr val="accent4">
        <a:shade val="90000"/>
      </a:schemeClr>
      <a:schemeClr val="accent4">
        <a:tint val="50000"/>
      </a:schemeClr>
    </dgm:linClrLst>
    <dgm:effectClrLst/>
    <dgm:txLinClrLst/>
    <dgm:txFillClrLst/>
    <dgm:txEffectClrLst/>
  </dgm:styleLbl>
  <dgm:styleLbl name="fgSibTrans2D1">
    <dgm:fillClrLst meth="cycle">
      <a:schemeClr val="accent4">
        <a:shade val="90000"/>
      </a:schemeClr>
      <a:schemeClr val="accent4">
        <a:tint val="50000"/>
      </a:schemeClr>
    </dgm:fillClrLst>
    <dgm:linClrLst meth="cycle">
      <a:schemeClr val="accent4">
        <a:shade val="90000"/>
      </a:schemeClr>
      <a:schemeClr val="accent4">
        <a:tint val="50000"/>
      </a:schemeClr>
    </dgm:linClrLst>
    <dgm:effectClrLst/>
    <dgm:txLinClrLst/>
    <dgm:txFillClrLst/>
    <dgm:txEffectClrLst/>
  </dgm:styleLbl>
  <dgm:styleLbl name="bgSibTrans2D1">
    <dgm:fillClrLst meth="cycle">
      <a:schemeClr val="accent4">
        <a:shade val="90000"/>
      </a:schemeClr>
      <a:schemeClr val="accent4">
        <a:tint val="50000"/>
      </a:schemeClr>
    </dgm:fillClrLst>
    <dgm:linClrLst meth="cycle">
      <a:schemeClr val="accent4">
        <a:shade val="90000"/>
      </a:schemeClr>
      <a:schemeClr val="accent4">
        <a:tint val="50000"/>
      </a:schemeClr>
    </dgm:linClrLst>
    <dgm:effectClrLst/>
    <dgm:txLinClrLst/>
    <dgm:txFillClrLst/>
    <dgm:txEffectClrLst/>
  </dgm:styleLbl>
  <dgm:styleLbl name="sibTrans1D1">
    <dgm:fillClrLst meth="cycle">
      <a:schemeClr val="accent4">
        <a:shade val="90000"/>
      </a:schemeClr>
      <a:schemeClr val="accent4">
        <a:tint val="50000"/>
      </a:schemeClr>
    </dgm:fillClrLst>
    <dgm:linClrLst meth="cycle">
      <a:schemeClr val="accent4">
        <a:shade val="90000"/>
      </a:schemeClr>
      <a:schemeClr val="accent4">
        <a:tint val="50000"/>
      </a:schemeClr>
    </dgm:linClrLst>
    <dgm:effectClrLst/>
    <dgm:txLinClrLst/>
    <dgm:txFillClrLst meth="repeat">
      <a:schemeClr val="tx1"/>
    </dgm:txFillClrLst>
    <dgm:txEffectClrLst/>
  </dgm:styleLbl>
  <dgm:styleLbl name="callout">
    <dgm:fillClrLst meth="repeat">
      <a:schemeClr val="accent4"/>
    </dgm:fillClrLst>
    <dgm:linClrLst meth="repeat">
      <a:schemeClr val="accent4"/>
    </dgm:linClrLst>
    <dgm:effectClrLst/>
    <dgm:txLinClrLst/>
    <dgm:txFillClrLst meth="repeat">
      <a:schemeClr val="tx1"/>
    </dgm:txFillClrLst>
    <dgm:txEffectClrLst/>
  </dgm:styleLbl>
  <dgm:styleLbl name="asst0">
    <dgm:fillClrLst meth="repeat">
      <a:schemeClr val="accent4">
        <a:shade val="80000"/>
      </a:schemeClr>
    </dgm:fillClrLst>
    <dgm:linClrLst meth="repeat">
      <a:schemeClr val="lt1"/>
    </dgm:linClrLst>
    <dgm:effectClrLst/>
    <dgm:txLinClrLst/>
    <dgm:txFillClrLst/>
    <dgm:txEffectClrLst/>
  </dgm:styleLbl>
  <dgm:styleLbl name="asst1">
    <dgm:fillClrLst meth="repeat">
      <a:schemeClr val="accent4">
        <a:shade val="80000"/>
      </a:schemeClr>
    </dgm:fillClrLst>
    <dgm:linClrLst meth="repeat">
      <a:schemeClr val="lt1"/>
    </dgm:linClrLst>
    <dgm:effectClrLst/>
    <dgm:txLinClrLst/>
    <dgm:txFillClrLst/>
    <dgm:txEffectClrLst/>
  </dgm:styleLbl>
  <dgm:styleLbl name="asst2">
    <dgm:fillClrLst>
      <a:schemeClr val="accent4">
        <a:tint val="90000"/>
      </a:schemeClr>
    </dgm:fillClrLst>
    <dgm:linClrLst meth="repeat">
      <a:schemeClr val="lt1"/>
    </dgm:linClrLst>
    <dgm:effectClrLst/>
    <dgm:txLinClrLst/>
    <dgm:txFillClrLst/>
    <dgm:txEffectClrLst/>
  </dgm:styleLbl>
  <dgm:styleLbl name="asst3">
    <dgm:fillClrLst>
      <a:schemeClr val="accent4">
        <a:tint val="70000"/>
      </a:schemeClr>
    </dgm:fillClrLst>
    <dgm:linClrLst meth="repeat">
      <a:schemeClr val="lt1"/>
    </dgm:linClrLst>
    <dgm:effectClrLst/>
    <dgm:txLinClrLst/>
    <dgm:txFillClrLst/>
    <dgm:txEffectClrLst/>
  </dgm:styleLbl>
  <dgm:styleLbl name="asst4">
    <dgm:fillClrLst>
      <a:schemeClr val="accent4">
        <a:tint val="50000"/>
      </a:schemeClr>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shade val="80000"/>
      </a:schemeClr>
    </dgm:linClrLst>
    <dgm:effectClrLst/>
    <dgm:txLinClrLst/>
    <dgm:txFillClrLst/>
    <dgm:txEffectClrLst/>
  </dgm:styleLbl>
  <dgm:styleLbl name="parChTrans2D2">
    <dgm:fillClrLst meth="repeat">
      <a:schemeClr val="accent4">
        <a:tint val="90000"/>
      </a:schemeClr>
    </dgm:fillClrLst>
    <dgm:linClrLst meth="repeat">
      <a:schemeClr val="accent4">
        <a:tint val="90000"/>
      </a:schemeClr>
    </dgm:linClrLst>
    <dgm:effectClrLst/>
    <dgm:txLinClrLst/>
    <dgm:txFillClrLst/>
    <dgm:txEffectClrLst/>
  </dgm:styleLbl>
  <dgm:styleLbl name="parChTrans2D3">
    <dgm:fillClrLst meth="repeat">
      <a:schemeClr val="accent4">
        <a:tint val="70000"/>
      </a:schemeClr>
    </dgm:fillClrLst>
    <dgm:linClrLst meth="repeat">
      <a:schemeClr val="accent4">
        <a:tint val="70000"/>
      </a:schemeClr>
    </dgm:linClrLst>
    <dgm:effectClrLst/>
    <dgm:txLinClrLst/>
    <dgm:txFillClrLst/>
    <dgm:txEffectClrLst/>
  </dgm:styleLbl>
  <dgm:styleLbl name="parChTrans2D4">
    <dgm:fillClrLst meth="repeat">
      <a:schemeClr val="accent4">
        <a:tint val="50000"/>
      </a:schemeClr>
    </dgm:fillClrLst>
    <dgm:linClrLst meth="repeat">
      <a:schemeClr val="accent4">
        <a:tint val="50000"/>
      </a:schemeClr>
    </dgm:linClrLst>
    <dgm:effectClrLst/>
    <dgm:txLinClrLst/>
    <dgm:txFillClrLst meth="repeat">
      <a:schemeClr val="dk1"/>
    </dgm:txFillClrLst>
    <dgm:txEffectClrLst/>
  </dgm:styleLbl>
  <dgm:styleLbl name="parChTrans1D1">
    <dgm:fillClrLst meth="repeat">
      <a:schemeClr val="accent4">
        <a:shade val="80000"/>
      </a:schemeClr>
    </dgm:fillClrLst>
    <dgm:linClrLst meth="repeat">
      <a:schemeClr val="accent4">
        <a:shade val="80000"/>
      </a:schemeClr>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4">
        <a:tint val="90000"/>
      </a:schemeClr>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4">
        <a:tint val="70000"/>
      </a:schemeClr>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4">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4">
        <a:shade val="50000"/>
      </a:schemeClr>
      <a:schemeClr val="accent4">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4">
        <a:shade val="50000"/>
      </a:schemeClr>
      <a:schemeClr val="accent4">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4">
        <a:shade val="50000"/>
      </a:schemeClr>
      <a:schemeClr val="accent4">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4">
        <a:shade val="50000"/>
      </a:schemeClr>
      <a:schemeClr val="accent4">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4">
        <a:shade val="50000"/>
      </a:schemeClr>
      <a:schemeClr val="accent4">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55000"/>
      </a:schemeClr>
    </dgm:fillClrLst>
    <dgm:linClrLst meth="repeat">
      <a:schemeClr val="accent4">
        <a:alpha val="90000"/>
        <a:tint val="55000"/>
      </a:schemeClr>
    </dgm:linClrLst>
    <dgm:effectClrLst/>
    <dgm:txLinClrLst/>
    <dgm:txFillClrLst meth="repeat">
      <a:schemeClr val="dk1"/>
    </dgm:txFillClrLst>
    <dgm:txEffectClrLst/>
  </dgm:styleLbl>
  <dgm:styleLbl name="alignAccFollowNode1">
    <dgm:fillClrLst meth="repeat">
      <a:schemeClr val="accent4">
        <a:alpha val="90000"/>
        <a:tint val="55000"/>
      </a:schemeClr>
    </dgm:fillClrLst>
    <dgm:linClrLst meth="repeat">
      <a:schemeClr val="accent4">
        <a:alpha val="90000"/>
        <a:tint val="55000"/>
      </a:schemeClr>
    </dgm:linClrLst>
    <dgm:effectClrLst/>
    <dgm:txLinClrLst/>
    <dgm:txFillClrLst meth="repeat">
      <a:schemeClr val="dk1"/>
    </dgm:txFillClrLst>
    <dgm:txEffectClrLst/>
  </dgm:styleLbl>
  <dgm:styleLbl name="bgAccFollowNode1">
    <dgm:fillClrLst meth="repeat">
      <a:schemeClr val="accent4">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a:tint val="50000"/>
      </a:schemeClr>
    </dgm:linClrLst>
    <dgm:effectClrLst/>
    <dgm:txLinClrLst/>
    <dgm:txFillClrLst meth="repeat">
      <a:schemeClr val="dk1"/>
    </dgm:txFillClrLst>
    <dgm:txEffectClrLst/>
  </dgm:styleLbl>
  <dgm:styleLbl name="bgShp">
    <dgm:fillClrLst meth="repeat">
      <a:schemeClr val="accent4">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55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CCB81A5-91B0-40F2-BAEE-DFAF8BCFE0C7}" type="doc">
      <dgm:prSet loTypeId="urn:microsoft.com/office/officeart/2005/8/layout/vList3" loCatId="list" qsTypeId="urn:microsoft.com/office/officeart/2005/8/quickstyle/simple1#1" qsCatId="simple" csTypeId="urn:microsoft.com/office/officeart/2005/8/colors/accent4_4#1" csCatId="accent4" phldr="1"/>
      <dgm:spPr/>
      <dgm:t>
        <a:bodyPr/>
        <a:lstStyle/>
        <a:p>
          <a:endParaRPr lang="en-GB"/>
        </a:p>
      </dgm:t>
    </dgm:pt>
    <dgm:pt modelId="{A234D1E4-870D-4C0F-95CE-D75C5CD14EC0}">
      <dgm:prSet phldrT="[Text]"/>
      <dgm:spPr/>
      <dgm:t>
        <a:bodyPr/>
        <a:lstStyle/>
        <a:p>
          <a:pPr algn="ctr"/>
          <a:r>
            <a:rPr kumimoji="0" lang="en-GB" b="1" i="0" u="none" strike="noStrike" cap="none" spc="0" normalizeH="0" baseline="0" noProof="0">
              <a:ln/>
              <a:effectLst/>
              <a:uLnTx/>
              <a:uFillTx/>
              <a:latin typeface="Verdana" panose="020B0604030504040204" pitchFamily="34" charset="0"/>
              <a:ea typeface="Verdana" panose="020B0604030504040204" pitchFamily="34" charset="0"/>
              <a:cs typeface="+mn-cs"/>
            </a:rPr>
            <a:t>Section 1: </a:t>
          </a:r>
          <a:r>
            <a:rPr kumimoji="0" lang="en-GB" b="0" i="0" u="none" strike="noStrike" cap="none" spc="0" normalizeH="0" baseline="0" noProof="0">
              <a:ln/>
              <a:effectLst/>
              <a:uLnTx/>
              <a:uFillTx/>
              <a:latin typeface="Verdana" panose="020B0604030504040204" pitchFamily="34" charset="0"/>
              <a:ea typeface="Verdana" panose="020B0604030504040204" pitchFamily="34" charset="0"/>
              <a:cs typeface="+mn-cs"/>
            </a:rPr>
            <a:t>Summary of performance against the SBUHB Breakthrough Objectives and the Welsh Government Oversight &amp; Escalation criteria</a:t>
          </a:r>
          <a:endParaRPr lang="en-GB" dirty="0"/>
        </a:p>
      </dgm:t>
    </dgm:pt>
    <dgm:pt modelId="{9DA472F7-1664-40F6-B438-D62D6F3C09E2}" type="parTrans" cxnId="{37826977-176F-40AD-8268-9564D1BE12FB}">
      <dgm:prSet/>
      <dgm:spPr/>
      <dgm:t>
        <a:bodyPr/>
        <a:lstStyle/>
        <a:p>
          <a:endParaRPr lang="en-GB"/>
        </a:p>
      </dgm:t>
    </dgm:pt>
    <dgm:pt modelId="{1ABC5F00-1D96-42C0-984F-5B39B031A9E7}" type="sibTrans" cxnId="{37826977-176F-40AD-8268-9564D1BE12FB}">
      <dgm:prSet/>
      <dgm:spPr/>
      <dgm:t>
        <a:bodyPr/>
        <a:lstStyle/>
        <a:p>
          <a:endParaRPr lang="en-GB"/>
        </a:p>
      </dgm:t>
    </dgm:pt>
    <dgm:pt modelId="{0986C25D-ACCD-455E-9E7A-A6DDC2F8DBD8}">
      <dgm:prSet phldrT="[Text]"/>
      <dgm:spPr/>
      <dgm:t>
        <a:bodyPr/>
        <a:lstStyle/>
        <a:p>
          <a:pPr algn="ctr"/>
          <a:endParaRPr lang="en-GB" b="1" dirty="0"/>
        </a:p>
        <a:p>
          <a:pPr algn="ctr"/>
          <a:r>
            <a:rPr lang="en-GB" b="1" dirty="0">
              <a:latin typeface="Verdana" panose="020B0604030504040204" pitchFamily="34" charset="0"/>
              <a:ea typeface="Verdana" panose="020B0604030504040204" pitchFamily="34" charset="0"/>
            </a:rPr>
            <a:t>Section 2</a:t>
          </a:r>
          <a:r>
            <a:rPr lang="en-GB" dirty="0">
              <a:latin typeface="Verdana" panose="020B0604030504040204" pitchFamily="34" charset="0"/>
              <a:ea typeface="Verdana" panose="020B0604030504040204" pitchFamily="34" charset="0"/>
            </a:rPr>
            <a:t>: Detailed updates against </a:t>
          </a:r>
          <a:r>
            <a:rPr kumimoji="0" lang="en-GB" b="0" i="0" u="none" strike="noStrike" cap="none" spc="0" normalizeH="0" baseline="0" noProof="0" dirty="0">
              <a:ln/>
              <a:effectLst/>
              <a:uLnTx/>
              <a:uFillTx/>
              <a:latin typeface="Verdana" panose="020B0604030504040204" pitchFamily="34" charset="0"/>
              <a:ea typeface="Verdana" panose="020B0604030504040204" pitchFamily="34" charset="0"/>
              <a:cs typeface="+mn-cs"/>
            </a:rPr>
            <a:t>the SBUHB Breakthrough Objectives and the Welsh Government Oversight &amp; Escalation criteria</a:t>
          </a:r>
          <a:r>
            <a:rPr lang="en-GB" dirty="0">
              <a:latin typeface="Verdana" panose="020B0604030504040204" pitchFamily="34" charset="0"/>
              <a:ea typeface="Verdana" panose="020B0604030504040204" pitchFamily="34" charset="0"/>
            </a:rPr>
            <a:t> </a:t>
          </a:r>
        </a:p>
      </dgm:t>
    </dgm:pt>
    <dgm:pt modelId="{96609BE5-B92D-4F92-8CB8-8D3C5BC1E3F5}" type="parTrans" cxnId="{5E297324-D474-424C-A20B-E2E9AEF18465}">
      <dgm:prSet/>
      <dgm:spPr/>
      <dgm:t>
        <a:bodyPr/>
        <a:lstStyle/>
        <a:p>
          <a:endParaRPr lang="en-GB"/>
        </a:p>
      </dgm:t>
    </dgm:pt>
    <dgm:pt modelId="{031278E4-47D8-40CC-8E9A-D8788D8D1381}" type="sibTrans" cxnId="{5E297324-D474-424C-A20B-E2E9AEF18465}">
      <dgm:prSet/>
      <dgm:spPr/>
      <dgm:t>
        <a:bodyPr/>
        <a:lstStyle/>
        <a:p>
          <a:endParaRPr lang="en-GB"/>
        </a:p>
      </dgm:t>
    </dgm:pt>
    <dgm:pt modelId="{FB9320CF-4C4C-46C8-9228-ECCB91AA990D}">
      <dgm:prSet/>
      <dgm:spPr/>
      <dgm:t>
        <a:bodyPr/>
        <a:lstStyle/>
        <a:p>
          <a:pPr algn="l"/>
          <a:endParaRPr lang="en-GB" dirty="0"/>
        </a:p>
      </dgm:t>
    </dgm:pt>
    <dgm:pt modelId="{DCA3AF48-331A-4004-B0C9-0B02D352FEB4}" type="parTrans" cxnId="{67CF27F7-EB08-4567-A68B-EDF885977A72}">
      <dgm:prSet/>
      <dgm:spPr/>
      <dgm:t>
        <a:bodyPr/>
        <a:lstStyle/>
        <a:p>
          <a:endParaRPr lang="en-GB"/>
        </a:p>
      </dgm:t>
    </dgm:pt>
    <dgm:pt modelId="{1BD6215B-30CC-4468-AC86-462C69F0E2BC}" type="sibTrans" cxnId="{67CF27F7-EB08-4567-A68B-EDF885977A72}">
      <dgm:prSet/>
      <dgm:spPr/>
      <dgm:t>
        <a:bodyPr/>
        <a:lstStyle/>
        <a:p>
          <a:endParaRPr lang="en-GB"/>
        </a:p>
      </dgm:t>
    </dgm:pt>
    <dgm:pt modelId="{6FE8D014-F6A4-43E6-8B6E-27A7A69A9E0E}">
      <dgm:prSet phldrT="[Text]"/>
      <dgm:spPr>
        <a:solidFill>
          <a:srgbClr val="0070C0"/>
        </a:solidFill>
      </dgm:spPr>
      <dgm:t>
        <a:bodyPr/>
        <a:lstStyle/>
        <a:p>
          <a:pPr algn="ctr"/>
          <a:r>
            <a:rPr lang="en-GB" b="1" dirty="0">
              <a:latin typeface="Verdana" panose="020B0604030504040204" pitchFamily="34" charset="0"/>
              <a:ea typeface="Verdana" panose="020B0604030504040204" pitchFamily="34" charset="0"/>
            </a:rPr>
            <a:t>Section 3</a:t>
          </a:r>
          <a:r>
            <a:rPr lang="en-GB" dirty="0">
              <a:latin typeface="Verdana" panose="020B0604030504040204" pitchFamily="34" charset="0"/>
              <a:ea typeface="Verdana" panose="020B0604030504040204" pitchFamily="34" charset="0"/>
            </a:rPr>
            <a:t>: NHS Performance Framework 2026-27 metrics &amp; Local Measures</a:t>
          </a:r>
        </a:p>
      </dgm:t>
    </dgm:pt>
    <dgm:pt modelId="{F5E7A9B1-4FDC-4139-97DE-84AFD44C58F3}" type="parTrans" cxnId="{39BE43D5-384F-4B4C-890C-CD9AA8C4179D}">
      <dgm:prSet/>
      <dgm:spPr/>
      <dgm:t>
        <a:bodyPr/>
        <a:lstStyle/>
        <a:p>
          <a:endParaRPr lang="en-GB"/>
        </a:p>
      </dgm:t>
    </dgm:pt>
    <dgm:pt modelId="{34756629-E74C-4A2B-986C-B90824477568}" type="sibTrans" cxnId="{39BE43D5-384F-4B4C-890C-CD9AA8C4179D}">
      <dgm:prSet/>
      <dgm:spPr/>
      <dgm:t>
        <a:bodyPr/>
        <a:lstStyle/>
        <a:p>
          <a:endParaRPr lang="en-GB"/>
        </a:p>
      </dgm:t>
    </dgm:pt>
    <dgm:pt modelId="{FEFE71CE-EB5C-4199-8D48-4A7544A10A1A}" type="pres">
      <dgm:prSet presAssocID="{6CCB81A5-91B0-40F2-BAEE-DFAF8BCFE0C7}" presName="linearFlow" presStyleCnt="0">
        <dgm:presLayoutVars>
          <dgm:dir/>
          <dgm:resizeHandles val="exact"/>
        </dgm:presLayoutVars>
      </dgm:prSet>
      <dgm:spPr/>
    </dgm:pt>
    <dgm:pt modelId="{18DB83F6-6A68-46FF-AC90-5333A3AE1AD8}" type="pres">
      <dgm:prSet presAssocID="{A234D1E4-870D-4C0F-95CE-D75C5CD14EC0}" presName="composite" presStyleCnt="0"/>
      <dgm:spPr/>
    </dgm:pt>
    <dgm:pt modelId="{F9E476B7-A246-4EEE-9E1A-6E631012DA9E}" type="pres">
      <dgm:prSet presAssocID="{A234D1E4-870D-4C0F-95CE-D75C5CD14EC0}" presName="imgShp" presStyleLbl="fgImgPlace1" presStyleIdx="0" presStyleCnt="3"/>
      <dgm:spPr>
        <a:blipFill>
          <a:blip xmlns:r="http://schemas.openxmlformats.org/officeDocument/2006/relationships">
            <a:extLst>
              <a:ext uri="{96DAC541-7B7A-43D3-8B79-37D633B846F1}">
                <asvg:svgBlip xmlns:asvg="http://schemas.microsoft.com/office/drawing/2016/SVG/main" r:embed="rId1"/>
              </a:ext>
            </a:extLst>
          </a:blip>
          <a:srcRect/>
          <a:stretch>
            <a:fillRect/>
          </a:stretch>
        </a:blipFill>
      </dgm:spPr>
      <dgm:extLst>
        <a:ext uri="{E40237B7-FDA0-4F09-8148-C483321AD2D9}">
          <dgm14:cNvPr xmlns:dgm14="http://schemas.microsoft.com/office/drawing/2010/diagram" id="0" name="" descr="Checklist with solid fill"/>
        </a:ext>
      </dgm:extLst>
    </dgm:pt>
    <dgm:pt modelId="{2094783E-7C65-48B5-8ADA-5899B25B8974}" type="pres">
      <dgm:prSet presAssocID="{A234D1E4-870D-4C0F-95CE-D75C5CD14EC0}" presName="txShp" presStyleLbl="node1" presStyleIdx="0" presStyleCnt="3" custLinFactNeighborX="8345" custLinFactNeighborY="639">
        <dgm:presLayoutVars>
          <dgm:bulletEnabled val="1"/>
        </dgm:presLayoutVars>
      </dgm:prSet>
      <dgm:spPr/>
    </dgm:pt>
    <dgm:pt modelId="{D2E4F8DB-AD73-40B6-8430-D102E20CDADF}" type="pres">
      <dgm:prSet presAssocID="{1ABC5F00-1D96-42C0-984F-5B39B031A9E7}" presName="spacing" presStyleCnt="0"/>
      <dgm:spPr/>
    </dgm:pt>
    <dgm:pt modelId="{C72CFC3C-1B6E-449F-9600-CB2C06FA36D6}" type="pres">
      <dgm:prSet presAssocID="{0986C25D-ACCD-455E-9E7A-A6DDC2F8DBD8}" presName="composite" presStyleCnt="0"/>
      <dgm:spPr/>
    </dgm:pt>
    <dgm:pt modelId="{C0FBD90D-9B30-43B9-97E9-94BEF7DC7598}" type="pres">
      <dgm:prSet presAssocID="{0986C25D-ACCD-455E-9E7A-A6DDC2F8DBD8}" presName="imgShp" presStyleLbl="fgImgPlace1" presStyleIdx="1" presStyleCnt="3"/>
      <dgm:spPr>
        <a:blipFill>
          <a:blip xmlns:r="http://schemas.openxmlformats.org/officeDocument/2006/relationships">
            <a:extLst>
              <a:ext uri="{96DAC541-7B7A-43D3-8B79-37D633B846F1}">
                <asvg:svgBlip xmlns:asvg="http://schemas.microsoft.com/office/drawing/2016/SVG/main" r:embed="rId2"/>
              </a:ext>
            </a:extLst>
          </a:blip>
          <a:srcRect/>
          <a:stretch>
            <a:fillRect/>
          </a:stretch>
        </a:blipFill>
      </dgm:spPr>
      <dgm:extLst>
        <a:ext uri="{E40237B7-FDA0-4F09-8148-C483321AD2D9}">
          <dgm14:cNvPr xmlns:dgm14="http://schemas.microsoft.com/office/drawing/2010/diagram" id="0" name="" descr="Bar graph with upward trend with solid fill"/>
        </a:ext>
      </dgm:extLst>
    </dgm:pt>
    <dgm:pt modelId="{D2AFC09E-EE91-46FC-A104-32B60545D046}" type="pres">
      <dgm:prSet presAssocID="{0986C25D-ACCD-455E-9E7A-A6DDC2F8DBD8}" presName="txShp" presStyleLbl="node1" presStyleIdx="1" presStyleCnt="3" custLinFactNeighborX="9008" custLinFactNeighborY="-5786">
        <dgm:presLayoutVars>
          <dgm:bulletEnabled val="1"/>
        </dgm:presLayoutVars>
      </dgm:prSet>
      <dgm:spPr/>
    </dgm:pt>
    <dgm:pt modelId="{25DE397E-79C9-4433-B8B0-D589D30F6C07}" type="pres">
      <dgm:prSet presAssocID="{031278E4-47D8-40CC-8E9A-D8788D8D1381}" presName="spacing" presStyleCnt="0"/>
      <dgm:spPr/>
    </dgm:pt>
    <dgm:pt modelId="{F7B9B2D7-A503-40E1-B12E-6ECD9441DFF3}" type="pres">
      <dgm:prSet presAssocID="{6FE8D014-F6A4-43E6-8B6E-27A7A69A9E0E}" presName="composite" presStyleCnt="0"/>
      <dgm:spPr/>
    </dgm:pt>
    <dgm:pt modelId="{5BFA6665-1F33-4D4C-9527-789645D89B43}" type="pres">
      <dgm:prSet presAssocID="{6FE8D014-F6A4-43E6-8B6E-27A7A69A9E0E}" presName="imgShp" presStyleLbl="fgImgPlace1" presStyleIdx="2" presStyleCnt="3"/>
      <dgm:spPr>
        <a:blipFill rotWithShape="1">
          <a:blip xmlns:r="http://schemas.openxmlformats.org/officeDocument/2006/relationships">
            <a:extLst>
              <a:ext uri="{96DAC541-7B7A-43D3-8B79-37D633B846F1}">
                <asvg:svgBlip xmlns:asvg="http://schemas.microsoft.com/office/drawing/2016/SVG/main" r:embed="rId3"/>
              </a:ext>
            </a:extLst>
          </a:blip>
          <a:srcRect/>
          <a:stretch>
            <a:fillRect/>
          </a:stretch>
        </a:blipFill>
      </dgm:spPr>
      <dgm:extLst>
        <a:ext uri="{E40237B7-FDA0-4F09-8148-C483321AD2D9}">
          <dgm14:cNvPr xmlns:dgm14="http://schemas.microsoft.com/office/drawing/2010/diagram" id="0" name="" descr="Business Growth with solid fill"/>
        </a:ext>
      </dgm:extLst>
    </dgm:pt>
    <dgm:pt modelId="{5DDC43BC-921E-45A5-8DDB-80AAB6F63EE0}" type="pres">
      <dgm:prSet presAssocID="{6FE8D014-F6A4-43E6-8B6E-27A7A69A9E0E}" presName="txShp" presStyleLbl="node1" presStyleIdx="2" presStyleCnt="3" custLinFactNeighborX="9008" custLinFactNeighborY="-5786">
        <dgm:presLayoutVars>
          <dgm:bulletEnabled val="1"/>
        </dgm:presLayoutVars>
      </dgm:prSet>
      <dgm:spPr/>
    </dgm:pt>
  </dgm:ptLst>
  <dgm:cxnLst>
    <dgm:cxn modelId="{5E297324-D474-424C-A20B-E2E9AEF18465}" srcId="{6CCB81A5-91B0-40F2-BAEE-DFAF8BCFE0C7}" destId="{0986C25D-ACCD-455E-9E7A-A6DDC2F8DBD8}" srcOrd="1" destOrd="0" parTransId="{96609BE5-B92D-4F92-8CB8-8D3C5BC1E3F5}" sibTransId="{031278E4-47D8-40CC-8E9A-D8788D8D1381}"/>
    <dgm:cxn modelId="{66CE8366-BAAE-470E-A092-92D8DA48C2C7}" type="presOf" srcId="{6CCB81A5-91B0-40F2-BAEE-DFAF8BCFE0C7}" destId="{FEFE71CE-EB5C-4199-8D48-4A7544A10A1A}" srcOrd="0" destOrd="0" presId="urn:microsoft.com/office/officeart/2005/8/layout/vList3"/>
    <dgm:cxn modelId="{84C46467-F15D-4E74-A288-154C81A432F8}" type="presOf" srcId="{6FE8D014-F6A4-43E6-8B6E-27A7A69A9E0E}" destId="{5DDC43BC-921E-45A5-8DDB-80AAB6F63EE0}" srcOrd="0" destOrd="0" presId="urn:microsoft.com/office/officeart/2005/8/layout/vList3"/>
    <dgm:cxn modelId="{38B7266C-DE8F-43AB-9200-640B1382F0D0}" type="presOf" srcId="{0986C25D-ACCD-455E-9E7A-A6DDC2F8DBD8}" destId="{D2AFC09E-EE91-46FC-A104-32B60545D046}" srcOrd="0" destOrd="0" presId="urn:microsoft.com/office/officeart/2005/8/layout/vList3"/>
    <dgm:cxn modelId="{37826977-176F-40AD-8268-9564D1BE12FB}" srcId="{6CCB81A5-91B0-40F2-BAEE-DFAF8BCFE0C7}" destId="{A234D1E4-870D-4C0F-95CE-D75C5CD14EC0}" srcOrd="0" destOrd="0" parTransId="{9DA472F7-1664-40F6-B438-D62D6F3C09E2}" sibTransId="{1ABC5F00-1D96-42C0-984F-5B39B031A9E7}"/>
    <dgm:cxn modelId="{B5D6A3C8-EDDE-482E-B402-8596C2E4D51F}" type="presOf" srcId="{FB9320CF-4C4C-46C8-9228-ECCB91AA990D}" destId="{D2AFC09E-EE91-46FC-A104-32B60545D046}" srcOrd="0" destOrd="1" presId="urn:microsoft.com/office/officeart/2005/8/layout/vList3"/>
    <dgm:cxn modelId="{39BE43D5-384F-4B4C-890C-CD9AA8C4179D}" srcId="{6CCB81A5-91B0-40F2-BAEE-DFAF8BCFE0C7}" destId="{6FE8D014-F6A4-43E6-8B6E-27A7A69A9E0E}" srcOrd="2" destOrd="0" parTransId="{F5E7A9B1-4FDC-4139-97DE-84AFD44C58F3}" sibTransId="{34756629-E74C-4A2B-986C-B90824477568}"/>
    <dgm:cxn modelId="{149C4ADC-DD30-48BD-8E18-57A2B525BED9}" type="presOf" srcId="{A234D1E4-870D-4C0F-95CE-D75C5CD14EC0}" destId="{2094783E-7C65-48B5-8ADA-5899B25B8974}" srcOrd="0" destOrd="0" presId="urn:microsoft.com/office/officeart/2005/8/layout/vList3"/>
    <dgm:cxn modelId="{67CF27F7-EB08-4567-A68B-EDF885977A72}" srcId="{0986C25D-ACCD-455E-9E7A-A6DDC2F8DBD8}" destId="{FB9320CF-4C4C-46C8-9228-ECCB91AA990D}" srcOrd="0" destOrd="0" parTransId="{DCA3AF48-331A-4004-B0C9-0B02D352FEB4}" sibTransId="{1BD6215B-30CC-4468-AC86-462C69F0E2BC}"/>
    <dgm:cxn modelId="{8F37962A-363B-403F-8436-894FBB8926A7}" type="presParOf" srcId="{FEFE71CE-EB5C-4199-8D48-4A7544A10A1A}" destId="{18DB83F6-6A68-46FF-AC90-5333A3AE1AD8}" srcOrd="0" destOrd="0" presId="urn:microsoft.com/office/officeart/2005/8/layout/vList3"/>
    <dgm:cxn modelId="{E8A452AA-BEB8-4ABB-B701-78B024B44AD0}" type="presParOf" srcId="{18DB83F6-6A68-46FF-AC90-5333A3AE1AD8}" destId="{F9E476B7-A246-4EEE-9E1A-6E631012DA9E}" srcOrd="0" destOrd="0" presId="urn:microsoft.com/office/officeart/2005/8/layout/vList3"/>
    <dgm:cxn modelId="{65249FB1-8416-44EB-989B-5722279B4A79}" type="presParOf" srcId="{18DB83F6-6A68-46FF-AC90-5333A3AE1AD8}" destId="{2094783E-7C65-48B5-8ADA-5899B25B8974}" srcOrd="1" destOrd="0" presId="urn:microsoft.com/office/officeart/2005/8/layout/vList3"/>
    <dgm:cxn modelId="{110981BC-0F5E-44FF-92B1-02494AC8C4DD}" type="presParOf" srcId="{FEFE71CE-EB5C-4199-8D48-4A7544A10A1A}" destId="{D2E4F8DB-AD73-40B6-8430-D102E20CDADF}" srcOrd="1" destOrd="0" presId="urn:microsoft.com/office/officeart/2005/8/layout/vList3"/>
    <dgm:cxn modelId="{6C1C195C-0C7F-4F21-87E2-640BAFD80EB2}" type="presParOf" srcId="{FEFE71CE-EB5C-4199-8D48-4A7544A10A1A}" destId="{C72CFC3C-1B6E-449F-9600-CB2C06FA36D6}" srcOrd="2" destOrd="0" presId="urn:microsoft.com/office/officeart/2005/8/layout/vList3"/>
    <dgm:cxn modelId="{CFA8043F-1D4F-4D3A-AA82-99D34F7EB314}" type="presParOf" srcId="{C72CFC3C-1B6E-449F-9600-CB2C06FA36D6}" destId="{C0FBD90D-9B30-43B9-97E9-94BEF7DC7598}" srcOrd="0" destOrd="0" presId="urn:microsoft.com/office/officeart/2005/8/layout/vList3"/>
    <dgm:cxn modelId="{746B31CC-D077-48F2-8109-78CDA3A20290}" type="presParOf" srcId="{C72CFC3C-1B6E-449F-9600-CB2C06FA36D6}" destId="{D2AFC09E-EE91-46FC-A104-32B60545D046}" srcOrd="1" destOrd="0" presId="urn:microsoft.com/office/officeart/2005/8/layout/vList3"/>
    <dgm:cxn modelId="{BE82FB04-3463-473E-B73C-8C32E073691E}" type="presParOf" srcId="{FEFE71CE-EB5C-4199-8D48-4A7544A10A1A}" destId="{25DE397E-79C9-4433-B8B0-D589D30F6C07}" srcOrd="3" destOrd="0" presId="urn:microsoft.com/office/officeart/2005/8/layout/vList3"/>
    <dgm:cxn modelId="{A93199D4-1081-4422-BF99-E6E3B82230F6}" type="presParOf" srcId="{FEFE71CE-EB5C-4199-8D48-4A7544A10A1A}" destId="{F7B9B2D7-A503-40E1-B12E-6ECD9441DFF3}" srcOrd="4" destOrd="0" presId="urn:microsoft.com/office/officeart/2005/8/layout/vList3"/>
    <dgm:cxn modelId="{D05897A7-0B20-4FDC-98B4-268F0D8A602C}" type="presParOf" srcId="{F7B9B2D7-A503-40E1-B12E-6ECD9441DFF3}" destId="{5BFA6665-1F33-4D4C-9527-789645D89B43}" srcOrd="0" destOrd="0" presId="urn:microsoft.com/office/officeart/2005/8/layout/vList3"/>
    <dgm:cxn modelId="{E24E4B37-2C4A-4465-A1AA-C325634CA1EF}" type="presParOf" srcId="{F7B9B2D7-A503-40E1-B12E-6ECD9441DFF3}" destId="{5DDC43BC-921E-45A5-8DDB-80AAB6F63EE0}" srcOrd="1" destOrd="0" presId="urn:microsoft.com/office/officeart/2005/8/layout/vList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094783E-7C65-48B5-8ADA-5899B25B8974}">
      <dsp:nvSpPr>
        <dsp:cNvPr id="0" name=""/>
        <dsp:cNvSpPr/>
      </dsp:nvSpPr>
      <dsp:spPr>
        <a:xfrm rot="10800000">
          <a:off x="4115286" y="14018"/>
          <a:ext cx="10692003" cy="2119763"/>
        </a:xfrm>
        <a:prstGeom prst="homePlate">
          <a:avLst/>
        </a:prstGeom>
        <a:solidFill>
          <a:schemeClr val="accent4">
            <a:shade val="50000"/>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34757" tIns="91440" rIns="170688" bIns="91440" numCol="1" spcCol="1270" anchor="ctr" anchorCtr="0">
          <a:noAutofit/>
        </a:bodyPr>
        <a:lstStyle/>
        <a:p>
          <a:pPr marL="0" lvl="0" indent="0" algn="ctr" defTabSz="1066800">
            <a:lnSpc>
              <a:spcPct val="90000"/>
            </a:lnSpc>
            <a:spcBef>
              <a:spcPct val="0"/>
            </a:spcBef>
            <a:spcAft>
              <a:spcPct val="35000"/>
            </a:spcAft>
            <a:buNone/>
          </a:pPr>
          <a:r>
            <a:rPr kumimoji="0" lang="en-GB" sz="2400" b="1" i="0" u="none" strike="noStrike" kern="1200" cap="none" spc="0" normalizeH="0" baseline="0" noProof="0">
              <a:ln/>
              <a:effectLst/>
              <a:uLnTx/>
              <a:uFillTx/>
              <a:latin typeface="Verdana" panose="020B0604030504040204" pitchFamily="34" charset="0"/>
              <a:ea typeface="Verdana" panose="020B0604030504040204" pitchFamily="34" charset="0"/>
              <a:cs typeface="+mn-cs"/>
            </a:rPr>
            <a:t>Section 1: </a:t>
          </a:r>
          <a:r>
            <a:rPr kumimoji="0" lang="en-GB" sz="2400" b="0" i="0" u="none" strike="noStrike" kern="1200" cap="none" spc="0" normalizeH="0" baseline="0" noProof="0">
              <a:ln/>
              <a:effectLst/>
              <a:uLnTx/>
              <a:uFillTx/>
              <a:latin typeface="Verdana" panose="020B0604030504040204" pitchFamily="34" charset="0"/>
              <a:ea typeface="Verdana" panose="020B0604030504040204" pitchFamily="34" charset="0"/>
              <a:cs typeface="+mn-cs"/>
            </a:rPr>
            <a:t>Summary of performance against the SBUHB Breakthrough Objectives and the Welsh Government Oversight &amp; Escalation criteria</a:t>
          </a:r>
          <a:endParaRPr lang="en-GB" sz="2400" kern="1200" dirty="0"/>
        </a:p>
      </dsp:txBody>
      <dsp:txXfrm rot="10800000">
        <a:off x="4645227" y="14018"/>
        <a:ext cx="10162062" cy="2119763"/>
      </dsp:txXfrm>
    </dsp:sp>
    <dsp:sp modelId="{F9E476B7-A246-4EEE-9E1A-6E631012DA9E}">
      <dsp:nvSpPr>
        <dsp:cNvPr id="0" name=""/>
        <dsp:cNvSpPr/>
      </dsp:nvSpPr>
      <dsp:spPr>
        <a:xfrm>
          <a:off x="2163157" y="473"/>
          <a:ext cx="2119763" cy="2119763"/>
        </a:xfrm>
        <a:prstGeom prst="ellipse">
          <a:avLst/>
        </a:prstGeom>
        <a:blipFill>
          <a:blip xmlns:r="http://schemas.openxmlformats.org/officeDocument/2006/relationships">
            <a:extLst>
              <a:ext uri="{96DAC541-7B7A-43D3-8B79-37D633B846F1}">
                <asvg:svgBlip xmlns:asvg="http://schemas.microsoft.com/office/drawing/2016/SVG/main" r:embed="rId1"/>
              </a:ext>
            </a:extLst>
          </a:blip>
          <a:srcRect/>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D2AFC09E-EE91-46FC-A104-32B60545D046}">
      <dsp:nvSpPr>
        <dsp:cNvPr id="0" name=""/>
        <dsp:cNvSpPr/>
      </dsp:nvSpPr>
      <dsp:spPr>
        <a:xfrm rot="10800000">
          <a:off x="4186174" y="2630351"/>
          <a:ext cx="10692003" cy="2119763"/>
        </a:xfrm>
        <a:prstGeom prst="homePlate">
          <a:avLst/>
        </a:prstGeom>
        <a:solidFill>
          <a:schemeClr val="accent4">
            <a:shade val="50000"/>
            <a:hueOff val="406356"/>
            <a:satOff val="-23479"/>
            <a:lumOff val="32489"/>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34757" tIns="91440" rIns="170688" bIns="91440" numCol="1" spcCol="1270" anchor="t" anchorCtr="0">
          <a:noAutofit/>
        </a:bodyPr>
        <a:lstStyle/>
        <a:p>
          <a:pPr marL="0" lvl="0" indent="0" algn="ctr" defTabSz="1066800">
            <a:lnSpc>
              <a:spcPct val="90000"/>
            </a:lnSpc>
            <a:spcBef>
              <a:spcPct val="0"/>
            </a:spcBef>
            <a:spcAft>
              <a:spcPct val="35000"/>
            </a:spcAft>
            <a:buNone/>
          </a:pPr>
          <a:endParaRPr lang="en-GB" sz="2400" b="1" kern="1200" dirty="0"/>
        </a:p>
        <a:p>
          <a:pPr marL="0" lvl="0" indent="0" algn="ctr" defTabSz="1066800">
            <a:lnSpc>
              <a:spcPct val="90000"/>
            </a:lnSpc>
            <a:spcBef>
              <a:spcPct val="0"/>
            </a:spcBef>
            <a:spcAft>
              <a:spcPct val="35000"/>
            </a:spcAft>
            <a:buNone/>
          </a:pPr>
          <a:r>
            <a:rPr lang="en-GB" sz="2400" b="1" kern="1200" dirty="0">
              <a:latin typeface="Verdana" panose="020B0604030504040204" pitchFamily="34" charset="0"/>
              <a:ea typeface="Verdana" panose="020B0604030504040204" pitchFamily="34" charset="0"/>
            </a:rPr>
            <a:t>Section 2</a:t>
          </a:r>
          <a:r>
            <a:rPr lang="en-GB" sz="2400" kern="1200" dirty="0">
              <a:latin typeface="Verdana" panose="020B0604030504040204" pitchFamily="34" charset="0"/>
              <a:ea typeface="Verdana" panose="020B0604030504040204" pitchFamily="34" charset="0"/>
            </a:rPr>
            <a:t>: Detailed updates against </a:t>
          </a:r>
          <a:r>
            <a:rPr kumimoji="0" lang="en-GB" sz="2400" b="0" i="0" u="none" strike="noStrike" kern="1200" cap="none" spc="0" normalizeH="0" baseline="0" noProof="0" dirty="0">
              <a:ln/>
              <a:effectLst/>
              <a:uLnTx/>
              <a:uFillTx/>
              <a:latin typeface="Verdana" panose="020B0604030504040204" pitchFamily="34" charset="0"/>
              <a:ea typeface="Verdana" panose="020B0604030504040204" pitchFamily="34" charset="0"/>
              <a:cs typeface="+mn-cs"/>
            </a:rPr>
            <a:t>the SBUHB Breakthrough Objectives and the Welsh Government Oversight &amp; Escalation criteria</a:t>
          </a:r>
          <a:r>
            <a:rPr lang="en-GB" sz="2400" kern="1200" dirty="0">
              <a:latin typeface="Verdana" panose="020B0604030504040204" pitchFamily="34" charset="0"/>
              <a:ea typeface="Verdana" panose="020B0604030504040204" pitchFamily="34" charset="0"/>
            </a:rPr>
            <a:t> </a:t>
          </a:r>
        </a:p>
        <a:p>
          <a:pPr marL="171450" lvl="1" indent="-171450" algn="l" defTabSz="844550">
            <a:lnSpc>
              <a:spcPct val="90000"/>
            </a:lnSpc>
            <a:spcBef>
              <a:spcPct val="0"/>
            </a:spcBef>
            <a:spcAft>
              <a:spcPct val="15000"/>
            </a:spcAft>
            <a:buChar char="•"/>
          </a:pPr>
          <a:endParaRPr lang="en-GB" sz="1900" kern="1200" dirty="0"/>
        </a:p>
      </dsp:txBody>
      <dsp:txXfrm rot="10800000">
        <a:off x="4716115" y="2630351"/>
        <a:ext cx="10162062" cy="2119763"/>
      </dsp:txXfrm>
    </dsp:sp>
    <dsp:sp modelId="{C0FBD90D-9B30-43B9-97E9-94BEF7DC7598}">
      <dsp:nvSpPr>
        <dsp:cNvPr id="0" name=""/>
        <dsp:cNvSpPr/>
      </dsp:nvSpPr>
      <dsp:spPr>
        <a:xfrm>
          <a:off x="2163157" y="2753001"/>
          <a:ext cx="2119763" cy="2119763"/>
        </a:xfrm>
        <a:prstGeom prst="ellipse">
          <a:avLst/>
        </a:prstGeom>
        <a:blipFill>
          <a:blip xmlns:r="http://schemas.openxmlformats.org/officeDocument/2006/relationships">
            <a:extLst>
              <a:ext uri="{96DAC541-7B7A-43D3-8B79-37D633B846F1}">
                <asvg:svgBlip xmlns:asvg="http://schemas.microsoft.com/office/drawing/2016/SVG/main" r:embed="rId2"/>
              </a:ext>
            </a:extLst>
          </a:blip>
          <a:srcRect/>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5DDC43BC-921E-45A5-8DDB-80AAB6F63EE0}">
      <dsp:nvSpPr>
        <dsp:cNvPr id="0" name=""/>
        <dsp:cNvSpPr/>
      </dsp:nvSpPr>
      <dsp:spPr>
        <a:xfrm rot="10800000">
          <a:off x="4186174" y="5382880"/>
          <a:ext cx="10692003" cy="2119763"/>
        </a:xfrm>
        <a:prstGeom prst="homePlate">
          <a:avLst/>
        </a:prstGeom>
        <a:solidFill>
          <a:srgbClr val="0070C0"/>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34757" tIns="91440" rIns="170688" bIns="91440" numCol="1" spcCol="1270" anchor="ctr" anchorCtr="0">
          <a:noAutofit/>
        </a:bodyPr>
        <a:lstStyle/>
        <a:p>
          <a:pPr marL="0" lvl="0" indent="0" algn="ctr" defTabSz="1066800">
            <a:lnSpc>
              <a:spcPct val="90000"/>
            </a:lnSpc>
            <a:spcBef>
              <a:spcPct val="0"/>
            </a:spcBef>
            <a:spcAft>
              <a:spcPct val="35000"/>
            </a:spcAft>
            <a:buNone/>
          </a:pPr>
          <a:r>
            <a:rPr lang="en-GB" sz="2400" b="1" kern="1200" dirty="0">
              <a:latin typeface="Verdana" panose="020B0604030504040204" pitchFamily="34" charset="0"/>
              <a:ea typeface="Verdana" panose="020B0604030504040204" pitchFamily="34" charset="0"/>
            </a:rPr>
            <a:t>Section 3</a:t>
          </a:r>
          <a:r>
            <a:rPr lang="en-GB" sz="2400" kern="1200" dirty="0">
              <a:latin typeface="Verdana" panose="020B0604030504040204" pitchFamily="34" charset="0"/>
              <a:ea typeface="Verdana" panose="020B0604030504040204" pitchFamily="34" charset="0"/>
            </a:rPr>
            <a:t>: NHS Performance Framework 2026-27 metrics &amp; Local Measures</a:t>
          </a:r>
        </a:p>
      </dsp:txBody>
      <dsp:txXfrm rot="10800000">
        <a:off x="4716115" y="5382880"/>
        <a:ext cx="10162062" cy="2119763"/>
      </dsp:txXfrm>
    </dsp:sp>
    <dsp:sp modelId="{5BFA6665-1F33-4D4C-9527-789645D89B43}">
      <dsp:nvSpPr>
        <dsp:cNvPr id="0" name=""/>
        <dsp:cNvSpPr/>
      </dsp:nvSpPr>
      <dsp:spPr>
        <a:xfrm>
          <a:off x="2163157" y="5505529"/>
          <a:ext cx="2119763" cy="2119763"/>
        </a:xfrm>
        <a:prstGeom prst="ellipse">
          <a:avLst/>
        </a:prstGeom>
        <a:blipFill rotWithShape="1">
          <a:blip xmlns:r="http://schemas.openxmlformats.org/officeDocument/2006/relationships">
            <a:extLst>
              <a:ext uri="{96DAC541-7B7A-43D3-8B79-37D633B846F1}">
                <asvg:svgBlip xmlns:asvg="http://schemas.microsoft.com/office/drawing/2016/SVG/main" r:embed="rId3"/>
              </a:ext>
            </a:extLst>
          </a:blip>
          <a:srcRect/>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8.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Cabeçalho 1">
            <a:extLst>
              <a:ext uri="{FF2B5EF4-FFF2-40B4-BE49-F238E27FC236}">
                <a16:creationId xmlns:a16="http://schemas.microsoft.com/office/drawing/2014/main" id="{8EE7ECD9-44F3-DEBB-BA72-DE5516BF946D}"/>
              </a:ext>
            </a:extLst>
          </p:cNvPr>
          <p:cNvSpPr>
            <a:spLocks noGrp="1"/>
          </p:cNvSpPr>
          <p:nvPr>
            <p:ph type="hdr" sz="quarter"/>
          </p:nvPr>
        </p:nvSpPr>
        <p:spPr>
          <a:xfrm>
            <a:off x="0" y="0"/>
            <a:ext cx="8712200" cy="566738"/>
          </a:xfrm>
          <a:prstGeom prst="rect">
            <a:avLst/>
          </a:prstGeom>
        </p:spPr>
        <p:txBody>
          <a:bodyPr vert="horz" lIns="91440" tIns="45720" rIns="91440" bIns="45720" rtlCol="0"/>
          <a:lstStyle>
            <a:lvl1pPr algn="l">
              <a:defRPr sz="1200"/>
            </a:lvl1pPr>
          </a:lstStyle>
          <a:p>
            <a:endParaRPr lang="pt-BR"/>
          </a:p>
        </p:txBody>
      </p:sp>
      <p:sp>
        <p:nvSpPr>
          <p:cNvPr id="3" name="Espaço Reservado para Data 2">
            <a:extLst>
              <a:ext uri="{FF2B5EF4-FFF2-40B4-BE49-F238E27FC236}">
                <a16:creationId xmlns:a16="http://schemas.microsoft.com/office/drawing/2014/main" id="{F1BE2199-4116-BDE3-4F84-2224CBF2D687}"/>
              </a:ext>
            </a:extLst>
          </p:cNvPr>
          <p:cNvSpPr>
            <a:spLocks noGrp="1"/>
          </p:cNvSpPr>
          <p:nvPr>
            <p:ph type="dt" sz="quarter" idx="1"/>
          </p:nvPr>
        </p:nvSpPr>
        <p:spPr>
          <a:xfrm>
            <a:off x="11387138" y="0"/>
            <a:ext cx="8712200" cy="566738"/>
          </a:xfrm>
          <a:prstGeom prst="rect">
            <a:avLst/>
          </a:prstGeom>
        </p:spPr>
        <p:txBody>
          <a:bodyPr vert="horz" lIns="91440" tIns="45720" rIns="91440" bIns="45720" rtlCol="0"/>
          <a:lstStyle>
            <a:lvl1pPr algn="r">
              <a:defRPr sz="1200"/>
            </a:lvl1pPr>
          </a:lstStyle>
          <a:p>
            <a:fld id="{2333FF07-D416-4C2C-85F3-1B087AD86F7F}" type="datetimeFigureOut">
              <a:rPr lang="pt-BR" smtClean="0"/>
              <a:t>20/10/2026</a:t>
            </a:fld>
            <a:endParaRPr lang="pt-BR"/>
          </a:p>
        </p:txBody>
      </p:sp>
      <p:sp>
        <p:nvSpPr>
          <p:cNvPr id="4" name="Espaço Reservado para Rodapé 3">
            <a:extLst>
              <a:ext uri="{FF2B5EF4-FFF2-40B4-BE49-F238E27FC236}">
                <a16:creationId xmlns:a16="http://schemas.microsoft.com/office/drawing/2014/main" id="{4D68A4BD-4B7C-6155-441A-AE2DCD77C67D}"/>
              </a:ext>
            </a:extLst>
          </p:cNvPr>
          <p:cNvSpPr>
            <a:spLocks noGrp="1"/>
          </p:cNvSpPr>
          <p:nvPr>
            <p:ph type="ftr" sz="quarter" idx="2"/>
          </p:nvPr>
        </p:nvSpPr>
        <p:spPr>
          <a:xfrm>
            <a:off x="0" y="10742613"/>
            <a:ext cx="8712200" cy="566737"/>
          </a:xfrm>
          <a:prstGeom prst="rect">
            <a:avLst/>
          </a:prstGeom>
        </p:spPr>
        <p:txBody>
          <a:bodyPr vert="horz" lIns="91440" tIns="45720" rIns="91440" bIns="45720" rtlCol="0" anchor="b"/>
          <a:lstStyle>
            <a:lvl1pPr algn="l">
              <a:defRPr sz="1200"/>
            </a:lvl1pPr>
          </a:lstStyle>
          <a:p>
            <a:endParaRPr lang="pt-BR"/>
          </a:p>
        </p:txBody>
      </p:sp>
      <p:sp>
        <p:nvSpPr>
          <p:cNvPr id="5" name="Espaço Reservado para Número de Slide 4">
            <a:extLst>
              <a:ext uri="{FF2B5EF4-FFF2-40B4-BE49-F238E27FC236}">
                <a16:creationId xmlns:a16="http://schemas.microsoft.com/office/drawing/2014/main" id="{4C0BBA66-9424-88F5-D52A-96D4FF1EB8EC}"/>
              </a:ext>
            </a:extLst>
          </p:cNvPr>
          <p:cNvSpPr>
            <a:spLocks noGrp="1"/>
          </p:cNvSpPr>
          <p:nvPr>
            <p:ph type="sldNum" sz="quarter" idx="3"/>
          </p:nvPr>
        </p:nvSpPr>
        <p:spPr>
          <a:xfrm>
            <a:off x="11387138" y="10742613"/>
            <a:ext cx="8712200" cy="566737"/>
          </a:xfrm>
          <a:prstGeom prst="rect">
            <a:avLst/>
          </a:prstGeom>
        </p:spPr>
        <p:txBody>
          <a:bodyPr vert="horz" lIns="91440" tIns="45720" rIns="91440" bIns="45720" rtlCol="0" anchor="b"/>
          <a:lstStyle>
            <a:lvl1pPr algn="r">
              <a:defRPr sz="1200"/>
            </a:lvl1pPr>
          </a:lstStyle>
          <a:p>
            <a:fld id="{0BEBD6FC-EFCB-47FE-B920-DC5304983EAE}" type="slidenum">
              <a:rPr lang="pt-BR" smtClean="0"/>
              <a:t>‹#›</a:t>
            </a:fld>
            <a:endParaRPr lang="pt-BR"/>
          </a:p>
        </p:txBody>
      </p:sp>
    </p:spTree>
    <p:extLst>
      <p:ext uri="{BB962C8B-B14F-4D97-AF65-F5344CB8AC3E}">
        <p14:creationId xmlns:p14="http://schemas.microsoft.com/office/powerpoint/2010/main" val="407072762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Cabeçalho 1"/>
          <p:cNvSpPr>
            <a:spLocks noGrp="1"/>
          </p:cNvSpPr>
          <p:nvPr>
            <p:ph type="hdr" sz="quarter"/>
          </p:nvPr>
        </p:nvSpPr>
        <p:spPr>
          <a:xfrm>
            <a:off x="0" y="0"/>
            <a:ext cx="8712200" cy="566738"/>
          </a:xfrm>
          <a:prstGeom prst="rect">
            <a:avLst/>
          </a:prstGeom>
        </p:spPr>
        <p:txBody>
          <a:bodyPr vert="horz" lIns="91440" tIns="45720" rIns="91440" bIns="45720" rtlCol="0"/>
          <a:lstStyle>
            <a:lvl1pPr algn="l">
              <a:defRPr sz="1200"/>
            </a:lvl1pPr>
          </a:lstStyle>
          <a:p>
            <a:endParaRPr lang="pt-BR"/>
          </a:p>
        </p:txBody>
      </p:sp>
      <p:sp>
        <p:nvSpPr>
          <p:cNvPr id="3" name="Espaço Reservado para Data 2"/>
          <p:cNvSpPr>
            <a:spLocks noGrp="1"/>
          </p:cNvSpPr>
          <p:nvPr>
            <p:ph type="dt" idx="1"/>
          </p:nvPr>
        </p:nvSpPr>
        <p:spPr>
          <a:xfrm>
            <a:off x="11387138" y="0"/>
            <a:ext cx="8712200" cy="566738"/>
          </a:xfrm>
          <a:prstGeom prst="rect">
            <a:avLst/>
          </a:prstGeom>
        </p:spPr>
        <p:txBody>
          <a:bodyPr vert="horz" lIns="91440" tIns="45720" rIns="91440" bIns="45720" rtlCol="0"/>
          <a:lstStyle>
            <a:lvl1pPr algn="r">
              <a:defRPr sz="1200"/>
            </a:lvl1pPr>
          </a:lstStyle>
          <a:p>
            <a:fld id="{A8B3879D-8347-4C3B-8580-C424A6D4BD38}" type="datetimeFigureOut">
              <a:rPr lang="pt-BR" smtClean="0"/>
              <a:t>20/10/2026</a:t>
            </a:fld>
            <a:endParaRPr lang="pt-BR"/>
          </a:p>
        </p:txBody>
      </p:sp>
      <p:sp>
        <p:nvSpPr>
          <p:cNvPr id="4" name="Espaço Reservado para Imagem de Slide 3"/>
          <p:cNvSpPr>
            <a:spLocks noGrp="1" noRot="1" noChangeAspect="1"/>
          </p:cNvSpPr>
          <p:nvPr>
            <p:ph type="sldImg" idx="2"/>
          </p:nvPr>
        </p:nvSpPr>
        <p:spPr>
          <a:xfrm>
            <a:off x="6659563" y="1414463"/>
            <a:ext cx="6784975" cy="3816350"/>
          </a:xfrm>
          <a:prstGeom prst="rect">
            <a:avLst/>
          </a:prstGeom>
          <a:noFill/>
          <a:ln w="12700">
            <a:solidFill>
              <a:prstClr val="black"/>
            </a:solidFill>
          </a:ln>
        </p:spPr>
        <p:txBody>
          <a:bodyPr vert="horz" lIns="91440" tIns="45720" rIns="91440" bIns="45720" rtlCol="0" anchor="ctr"/>
          <a:lstStyle/>
          <a:p>
            <a:endParaRPr lang="pt-BR"/>
          </a:p>
        </p:txBody>
      </p:sp>
      <p:sp>
        <p:nvSpPr>
          <p:cNvPr id="5" name="Espaço Reservado para Anotações 4"/>
          <p:cNvSpPr>
            <a:spLocks noGrp="1"/>
          </p:cNvSpPr>
          <p:nvPr>
            <p:ph type="body" sz="quarter" idx="3"/>
          </p:nvPr>
        </p:nvSpPr>
        <p:spPr>
          <a:xfrm>
            <a:off x="2009775" y="5441950"/>
            <a:ext cx="16084550" cy="4454525"/>
          </a:xfrm>
          <a:prstGeom prst="rect">
            <a:avLst/>
          </a:prstGeom>
        </p:spPr>
        <p:txBody>
          <a:bodyPr vert="horz" lIns="91440" tIns="45720" rIns="91440" bIns="45720" rtlCol="0"/>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6" name="Espaço Reservado para Rodapé 5"/>
          <p:cNvSpPr>
            <a:spLocks noGrp="1"/>
          </p:cNvSpPr>
          <p:nvPr>
            <p:ph type="ftr" sz="quarter" idx="4"/>
          </p:nvPr>
        </p:nvSpPr>
        <p:spPr>
          <a:xfrm>
            <a:off x="0" y="10742613"/>
            <a:ext cx="8712200" cy="566737"/>
          </a:xfrm>
          <a:prstGeom prst="rect">
            <a:avLst/>
          </a:prstGeom>
        </p:spPr>
        <p:txBody>
          <a:bodyPr vert="horz" lIns="91440" tIns="45720" rIns="91440" bIns="45720" rtlCol="0" anchor="b"/>
          <a:lstStyle>
            <a:lvl1pPr algn="l">
              <a:defRPr sz="1200"/>
            </a:lvl1pPr>
          </a:lstStyle>
          <a:p>
            <a:endParaRPr lang="pt-BR"/>
          </a:p>
        </p:txBody>
      </p:sp>
      <p:sp>
        <p:nvSpPr>
          <p:cNvPr id="7" name="Espaço Reservado para Número de Slide 6"/>
          <p:cNvSpPr>
            <a:spLocks noGrp="1"/>
          </p:cNvSpPr>
          <p:nvPr>
            <p:ph type="sldNum" sz="quarter" idx="5"/>
          </p:nvPr>
        </p:nvSpPr>
        <p:spPr>
          <a:xfrm>
            <a:off x="11387138" y="10742613"/>
            <a:ext cx="8712200" cy="566737"/>
          </a:xfrm>
          <a:prstGeom prst="rect">
            <a:avLst/>
          </a:prstGeom>
        </p:spPr>
        <p:txBody>
          <a:bodyPr vert="horz" lIns="91440" tIns="45720" rIns="91440" bIns="45720" rtlCol="0" anchor="b"/>
          <a:lstStyle>
            <a:lvl1pPr algn="r">
              <a:defRPr sz="1200"/>
            </a:lvl1pPr>
          </a:lstStyle>
          <a:p>
            <a:fld id="{7632F1A2-D638-401F-83A8-37BE82B69C5E}" type="slidenum">
              <a:rPr lang="pt-BR" smtClean="0"/>
              <a:t>‹#›</a:t>
            </a:fld>
            <a:endParaRPr lang="pt-BR"/>
          </a:p>
        </p:txBody>
      </p:sp>
    </p:spTree>
    <p:extLst>
      <p:ext uri="{BB962C8B-B14F-4D97-AF65-F5344CB8AC3E}">
        <p14:creationId xmlns:p14="http://schemas.microsoft.com/office/powerpoint/2010/main" val="22249728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7632F1A2-D638-401F-83A8-37BE82B69C5E}" type="slidenum">
              <a:rPr lang="pt-BR" smtClean="0"/>
              <a:t>1</a:t>
            </a:fld>
            <a:endParaRPr lang="pt-BR"/>
          </a:p>
        </p:txBody>
      </p:sp>
    </p:spTree>
    <p:extLst>
      <p:ext uri="{BB962C8B-B14F-4D97-AF65-F5344CB8AC3E}">
        <p14:creationId xmlns:p14="http://schemas.microsoft.com/office/powerpoint/2010/main" val="40227545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32F1A2-D638-401F-83A8-37BE82B69C5E}" type="slidenum">
              <a:rPr kumimoji="0" lang="pt-B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pt-B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5157566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7632F1A2-D638-401F-83A8-37BE82B69C5E}" type="slidenum">
              <a:rPr lang="pt-BR" smtClean="0"/>
              <a:t>4</a:t>
            </a:fld>
            <a:endParaRPr lang="pt-BR"/>
          </a:p>
        </p:txBody>
      </p:sp>
    </p:spTree>
    <p:extLst>
      <p:ext uri="{BB962C8B-B14F-4D97-AF65-F5344CB8AC3E}">
        <p14:creationId xmlns:p14="http://schemas.microsoft.com/office/powerpoint/2010/main" val="49904249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7632F1A2-D638-401F-83A8-37BE82B69C5E}" type="slidenum">
              <a:rPr lang="pt-BR" smtClean="0"/>
              <a:t>5</a:t>
            </a:fld>
            <a:endParaRPr lang="pt-BR"/>
          </a:p>
        </p:txBody>
      </p:sp>
    </p:spTree>
    <p:extLst>
      <p:ext uri="{BB962C8B-B14F-4D97-AF65-F5344CB8AC3E}">
        <p14:creationId xmlns:p14="http://schemas.microsoft.com/office/powerpoint/2010/main" val="420097938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7632F1A2-D638-401F-83A8-37BE82B69C5E}" type="slidenum">
              <a:rPr lang="pt-BR" smtClean="0"/>
              <a:t>6</a:t>
            </a:fld>
            <a:endParaRPr lang="pt-BR"/>
          </a:p>
        </p:txBody>
      </p:sp>
    </p:spTree>
    <p:extLst>
      <p:ext uri="{BB962C8B-B14F-4D97-AF65-F5344CB8AC3E}">
        <p14:creationId xmlns:p14="http://schemas.microsoft.com/office/powerpoint/2010/main" val="366202108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7632F1A2-D638-401F-83A8-37BE82B69C5E}" type="slidenum">
              <a:rPr lang="pt-BR" smtClean="0"/>
              <a:t>8</a:t>
            </a:fld>
            <a:endParaRPr lang="pt-BR"/>
          </a:p>
        </p:txBody>
      </p:sp>
    </p:spTree>
    <p:extLst>
      <p:ext uri="{BB962C8B-B14F-4D97-AF65-F5344CB8AC3E}">
        <p14:creationId xmlns:p14="http://schemas.microsoft.com/office/powerpoint/2010/main" val="236444604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7632F1A2-D638-401F-83A8-37BE82B69C5E}" type="slidenum">
              <a:rPr lang="pt-BR" smtClean="0"/>
              <a:t>9</a:t>
            </a:fld>
            <a:endParaRPr lang="pt-BR"/>
          </a:p>
        </p:txBody>
      </p:sp>
    </p:spTree>
    <p:extLst>
      <p:ext uri="{BB962C8B-B14F-4D97-AF65-F5344CB8AC3E}">
        <p14:creationId xmlns:p14="http://schemas.microsoft.com/office/powerpoint/2010/main" val="334494324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highlight>
                <a:srgbClr val="FFFF00"/>
              </a:highlight>
            </a:endParaRPr>
          </a:p>
        </p:txBody>
      </p:sp>
      <p:sp>
        <p:nvSpPr>
          <p:cNvPr id="4" name="Slide Number Placeholder 3"/>
          <p:cNvSpPr>
            <a:spLocks noGrp="1"/>
          </p:cNvSpPr>
          <p:nvPr>
            <p:ph type="sldNum" sz="quarter" idx="5"/>
          </p:nvPr>
        </p:nvSpPr>
        <p:spPr/>
        <p:txBody>
          <a:bodyPr/>
          <a:lstStyle/>
          <a:p>
            <a:fld id="{7632F1A2-D638-401F-83A8-37BE82B69C5E}" type="slidenum">
              <a:rPr lang="pt-BR" smtClean="0"/>
              <a:t>11</a:t>
            </a:fld>
            <a:endParaRPr lang="pt-BR"/>
          </a:p>
        </p:txBody>
      </p:sp>
    </p:spTree>
    <p:extLst>
      <p:ext uri="{BB962C8B-B14F-4D97-AF65-F5344CB8AC3E}">
        <p14:creationId xmlns:p14="http://schemas.microsoft.com/office/powerpoint/2010/main" val="299916183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A8AD24-2627-340D-D4FB-7304407F065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4E9B4DE-2A4B-1575-83A1-F91568744158}"/>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08770B90-DC12-EBA8-543C-7FB62A0B83C0}"/>
              </a:ext>
            </a:extLst>
          </p:cNvPr>
          <p:cNvSpPr>
            <a:spLocks noGrp="1"/>
          </p:cNvSpPr>
          <p:nvPr>
            <p:ph type="body" idx="1"/>
          </p:nvPr>
        </p:nvSpPr>
        <p:spPr/>
        <p:txBody>
          <a:bodyPr/>
          <a:lstStyle/>
          <a:p>
            <a:endParaRPr lang="en-GB" dirty="0">
              <a:highlight>
                <a:srgbClr val="FFFF00"/>
              </a:highlight>
            </a:endParaRPr>
          </a:p>
        </p:txBody>
      </p:sp>
      <p:sp>
        <p:nvSpPr>
          <p:cNvPr id="4" name="Slide Number Placeholder 3">
            <a:extLst>
              <a:ext uri="{FF2B5EF4-FFF2-40B4-BE49-F238E27FC236}">
                <a16:creationId xmlns:a16="http://schemas.microsoft.com/office/drawing/2014/main" id="{CA9D870F-27AA-1751-81A8-77A4AE599EFC}"/>
              </a:ext>
            </a:extLst>
          </p:cNvPr>
          <p:cNvSpPr>
            <a:spLocks noGrp="1"/>
          </p:cNvSpPr>
          <p:nvPr>
            <p:ph type="sldNum" sz="quarter" idx="5"/>
          </p:nvPr>
        </p:nvSpPr>
        <p:spPr/>
        <p:txBody>
          <a:bodyPr/>
          <a:lstStyle/>
          <a:p>
            <a:fld id="{7632F1A2-D638-401F-83A8-37BE82B69C5E}" type="slidenum">
              <a:rPr lang="pt-BR" smtClean="0"/>
              <a:t>12</a:t>
            </a:fld>
            <a:endParaRPr lang="pt-BR"/>
          </a:p>
        </p:txBody>
      </p:sp>
    </p:spTree>
    <p:extLst>
      <p:ext uri="{BB962C8B-B14F-4D97-AF65-F5344CB8AC3E}">
        <p14:creationId xmlns:p14="http://schemas.microsoft.com/office/powerpoint/2010/main" val="155881950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7632F1A2-D638-401F-83A8-37BE82B69C5E}" type="slidenum">
              <a:rPr lang="pt-BR" smtClean="0"/>
              <a:t>14</a:t>
            </a:fld>
            <a:endParaRPr lang="pt-BR"/>
          </a:p>
        </p:txBody>
      </p:sp>
    </p:spTree>
    <p:extLst>
      <p:ext uri="{BB962C8B-B14F-4D97-AF65-F5344CB8AC3E}">
        <p14:creationId xmlns:p14="http://schemas.microsoft.com/office/powerpoint/2010/main" val="187901988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7632F1A2-D638-401F-83A8-37BE82B69C5E}" type="slidenum">
              <a:rPr lang="pt-BR" smtClean="0"/>
              <a:t>15</a:t>
            </a:fld>
            <a:endParaRPr lang="pt-BR"/>
          </a:p>
        </p:txBody>
      </p:sp>
    </p:spTree>
    <p:extLst>
      <p:ext uri="{BB962C8B-B14F-4D97-AF65-F5344CB8AC3E}">
        <p14:creationId xmlns:p14="http://schemas.microsoft.com/office/powerpoint/2010/main" val="34362558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7632F1A2-D638-401F-83A8-37BE82B69C5E}" type="slidenum">
              <a:rPr lang="pt-BR" smtClean="0"/>
              <a:t>16</a:t>
            </a:fld>
            <a:endParaRPr lang="pt-BR"/>
          </a:p>
        </p:txBody>
      </p:sp>
    </p:spTree>
    <p:extLst>
      <p:ext uri="{BB962C8B-B14F-4D97-AF65-F5344CB8AC3E}">
        <p14:creationId xmlns:p14="http://schemas.microsoft.com/office/powerpoint/2010/main" val="171057020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7632F1A2-D638-401F-83A8-37BE82B69C5E}" type="slidenum">
              <a:rPr lang="pt-BR" smtClean="0"/>
              <a:t>17</a:t>
            </a:fld>
            <a:endParaRPr lang="pt-BR"/>
          </a:p>
        </p:txBody>
      </p:sp>
    </p:spTree>
    <p:extLst>
      <p:ext uri="{BB962C8B-B14F-4D97-AF65-F5344CB8AC3E}">
        <p14:creationId xmlns:p14="http://schemas.microsoft.com/office/powerpoint/2010/main" val="110495316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7632F1A2-D638-401F-83A8-37BE82B69C5E}" type="slidenum">
              <a:rPr lang="pt-BR" smtClean="0"/>
              <a:t>18</a:t>
            </a:fld>
            <a:endParaRPr lang="pt-BR"/>
          </a:p>
        </p:txBody>
      </p:sp>
    </p:spTree>
    <p:extLst>
      <p:ext uri="{BB962C8B-B14F-4D97-AF65-F5344CB8AC3E}">
        <p14:creationId xmlns:p14="http://schemas.microsoft.com/office/powerpoint/2010/main" val="395650272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7632F1A2-D638-401F-83A8-37BE82B69C5E}" type="slidenum">
              <a:rPr lang="pt-BR" smtClean="0"/>
              <a:t>20</a:t>
            </a:fld>
            <a:endParaRPr lang="pt-BR"/>
          </a:p>
        </p:txBody>
      </p:sp>
    </p:spTree>
    <p:extLst>
      <p:ext uri="{BB962C8B-B14F-4D97-AF65-F5344CB8AC3E}">
        <p14:creationId xmlns:p14="http://schemas.microsoft.com/office/powerpoint/2010/main" val="407685763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32F1A2-D638-401F-83A8-37BE82B69C5E}" type="slidenum">
              <a:rPr kumimoji="0" lang="pt-B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pt-B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403320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7632F1A2-D638-401F-83A8-37BE82B69C5E}" type="slidenum">
              <a:rPr lang="pt-BR" smtClean="0"/>
              <a:t>24</a:t>
            </a:fld>
            <a:endParaRPr lang="pt-BR"/>
          </a:p>
        </p:txBody>
      </p:sp>
    </p:spTree>
    <p:extLst>
      <p:ext uri="{BB962C8B-B14F-4D97-AF65-F5344CB8AC3E}">
        <p14:creationId xmlns:p14="http://schemas.microsoft.com/office/powerpoint/2010/main" val="405612696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7632F1A2-D638-401F-83A8-37BE82B69C5E}" type="slidenum">
              <a:rPr lang="pt-BR" smtClean="0"/>
              <a:t>25</a:t>
            </a:fld>
            <a:endParaRPr lang="pt-BR"/>
          </a:p>
        </p:txBody>
      </p:sp>
    </p:spTree>
    <p:extLst>
      <p:ext uri="{BB962C8B-B14F-4D97-AF65-F5344CB8AC3E}">
        <p14:creationId xmlns:p14="http://schemas.microsoft.com/office/powerpoint/2010/main" val="132051514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6E979C-5673-E71D-8CA6-9C3C77D3B03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3B7FAE1-487A-CCDC-48CA-6FA84058E25B}"/>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63C59A7F-0D3E-DFCA-AC5E-771493AC969D}"/>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12BEB3A6-57C5-45AB-5B3B-631B3B6F2EE1}"/>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32F1A2-D638-401F-83A8-37BE82B69C5E}" type="slidenum">
              <a:rPr kumimoji="0" lang="pt-BR" sz="6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pt-BR" sz="6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8404199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E4C791-EE8B-EE9A-73EF-5AA972FABD4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20FC1E5-6C4B-9CA1-28CA-7203756BE978}"/>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38270925-04C5-BC67-C391-E37D001A43FB}"/>
              </a:ext>
            </a:extLst>
          </p:cNvPr>
          <p:cNvSpPr>
            <a:spLocks noGrp="1"/>
          </p:cNvSpPr>
          <p:nvPr>
            <p:ph type="body" idx="1"/>
          </p:nvPr>
        </p:nvSpPr>
        <p:spPr/>
        <p:txBody>
          <a:bodyPr/>
          <a:lstStyle/>
          <a:p>
            <a:r>
              <a:rPr lang="en-GB" dirty="0"/>
              <a:t>Update chart</a:t>
            </a:r>
          </a:p>
        </p:txBody>
      </p:sp>
      <p:sp>
        <p:nvSpPr>
          <p:cNvPr id="4" name="Slide Number Placeholder 3">
            <a:extLst>
              <a:ext uri="{FF2B5EF4-FFF2-40B4-BE49-F238E27FC236}">
                <a16:creationId xmlns:a16="http://schemas.microsoft.com/office/drawing/2014/main" id="{D06F42D6-C602-827B-F608-8D72D0A29849}"/>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32F1A2-D638-401F-83A8-37BE82B69C5E}" type="slidenum">
              <a:rPr kumimoji="0" lang="pt-B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pt-B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0833525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616474-5DE8-F769-C9AB-976EA70DDBD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93B84E9-C5D9-1F66-001A-EF42DF9883E5}"/>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B6595895-4E39-8CDE-206E-5105D26FD076}"/>
              </a:ext>
            </a:extLst>
          </p:cNvPr>
          <p:cNvSpPr>
            <a:spLocks noGrp="1"/>
          </p:cNvSpPr>
          <p:nvPr>
            <p:ph type="body" idx="1"/>
          </p:nvPr>
        </p:nvSpPr>
        <p:spPr/>
        <p:txBody>
          <a:bodyPr/>
          <a:lstStyle/>
          <a:p>
            <a:r>
              <a:rPr lang="en-GB" dirty="0"/>
              <a:t>Update chart</a:t>
            </a:r>
          </a:p>
        </p:txBody>
      </p:sp>
      <p:sp>
        <p:nvSpPr>
          <p:cNvPr id="4" name="Slide Number Placeholder 3">
            <a:extLst>
              <a:ext uri="{FF2B5EF4-FFF2-40B4-BE49-F238E27FC236}">
                <a16:creationId xmlns:a16="http://schemas.microsoft.com/office/drawing/2014/main" id="{19113128-3023-81C7-CE0B-FEF61F73A49D}"/>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32F1A2-D638-401F-83A8-37BE82B69C5E}" type="slidenum">
              <a:rPr kumimoji="0" lang="pt-B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pt-B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865957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F65105-49B4-EAA3-37B8-7F7ED203D0A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038C95E-702A-32A5-19AD-643C4C34FC3E}"/>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3D23E958-B37A-9E05-EE9A-8F8A3310991E}"/>
              </a:ext>
            </a:extLst>
          </p:cNvPr>
          <p:cNvSpPr>
            <a:spLocks noGrp="1"/>
          </p:cNvSpPr>
          <p:nvPr>
            <p:ph type="body" idx="1"/>
          </p:nvPr>
        </p:nvSpPr>
        <p:spPr/>
        <p:txBody>
          <a:bodyPr/>
          <a:lstStyle/>
          <a:p>
            <a:r>
              <a:rPr lang="en-GB" dirty="0"/>
              <a:t>Update chart</a:t>
            </a:r>
          </a:p>
        </p:txBody>
      </p:sp>
      <p:sp>
        <p:nvSpPr>
          <p:cNvPr id="4" name="Slide Number Placeholder 3">
            <a:extLst>
              <a:ext uri="{FF2B5EF4-FFF2-40B4-BE49-F238E27FC236}">
                <a16:creationId xmlns:a16="http://schemas.microsoft.com/office/drawing/2014/main" id="{9BF0A2AE-8484-0E7D-0FED-D19FF38526A6}"/>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32F1A2-D638-401F-83A8-37BE82B69C5E}" type="slidenum">
              <a:rPr kumimoji="0" lang="pt-B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pt-B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0459378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5B41FE-6F2D-1D08-F872-8073F3D61D6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561B118-589B-A70B-1257-D52B46AEFCAB}"/>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C916746D-E7F4-449E-DC67-81F0456D0A24}"/>
              </a:ext>
            </a:extLst>
          </p:cNvPr>
          <p:cNvSpPr>
            <a:spLocks noGrp="1"/>
          </p:cNvSpPr>
          <p:nvPr>
            <p:ph type="body" idx="1"/>
          </p:nvPr>
        </p:nvSpPr>
        <p:spPr/>
        <p:txBody>
          <a:bodyPr/>
          <a:lstStyle/>
          <a:p>
            <a:r>
              <a:rPr lang="en-GB" dirty="0"/>
              <a:t>Update chart</a:t>
            </a:r>
          </a:p>
        </p:txBody>
      </p:sp>
      <p:sp>
        <p:nvSpPr>
          <p:cNvPr id="4" name="Slide Number Placeholder 3">
            <a:extLst>
              <a:ext uri="{FF2B5EF4-FFF2-40B4-BE49-F238E27FC236}">
                <a16:creationId xmlns:a16="http://schemas.microsoft.com/office/drawing/2014/main" id="{2BB0FD1B-4C44-67A6-D98E-44A93C478EC6}"/>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32F1A2-D638-401F-83A8-37BE82B69C5E}" type="slidenum">
              <a:rPr kumimoji="0" lang="pt-B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pt-B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8163951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7632F1A2-D638-401F-83A8-37BE82B69C5E}" type="slidenum">
              <a:rPr lang="pt-BR" smtClean="0"/>
              <a:t>35</a:t>
            </a:fld>
            <a:endParaRPr lang="pt-BR"/>
          </a:p>
        </p:txBody>
      </p:sp>
    </p:spTree>
    <p:extLst>
      <p:ext uri="{BB962C8B-B14F-4D97-AF65-F5344CB8AC3E}">
        <p14:creationId xmlns:p14="http://schemas.microsoft.com/office/powerpoint/2010/main" val="65892474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CAD323-AF53-15FD-0030-2769A40FFF0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D59CA0E-4A2D-6BB2-ACDC-1492C640E890}"/>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4956BC27-B51F-A95E-1DE3-7CE4CB666F73}"/>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48AD9CD4-97B5-C039-F954-7B5704B6B502}"/>
              </a:ext>
            </a:extLst>
          </p:cNvPr>
          <p:cNvSpPr>
            <a:spLocks noGrp="1"/>
          </p:cNvSpPr>
          <p:nvPr>
            <p:ph type="sldNum" sz="quarter" idx="5"/>
          </p:nvPr>
        </p:nvSpPr>
        <p:spPr/>
        <p:txBody>
          <a:bodyPr/>
          <a:lstStyle/>
          <a:p>
            <a:fld id="{7632F1A2-D638-401F-83A8-37BE82B69C5E}" type="slidenum">
              <a:rPr lang="pt-BR" smtClean="0"/>
              <a:t>36</a:t>
            </a:fld>
            <a:endParaRPr lang="pt-BR"/>
          </a:p>
        </p:txBody>
      </p:sp>
    </p:spTree>
    <p:extLst>
      <p:ext uri="{BB962C8B-B14F-4D97-AF65-F5344CB8AC3E}">
        <p14:creationId xmlns:p14="http://schemas.microsoft.com/office/powerpoint/2010/main" val="197832201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20812B-721E-DC54-7FDF-3677B832489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B68CC78-15BA-6BEA-F7AE-AF76E644CE08}"/>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B0AEC0C8-D1D6-3518-7F21-E7B4DE1F721B}"/>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7E2459A0-32D8-81F9-00C6-2175BBA763AC}"/>
              </a:ext>
            </a:extLst>
          </p:cNvPr>
          <p:cNvSpPr>
            <a:spLocks noGrp="1"/>
          </p:cNvSpPr>
          <p:nvPr>
            <p:ph type="sldNum" sz="quarter" idx="5"/>
          </p:nvPr>
        </p:nvSpPr>
        <p:spPr/>
        <p:txBody>
          <a:bodyPr/>
          <a:lstStyle/>
          <a:p>
            <a:fld id="{7632F1A2-D638-401F-83A8-37BE82B69C5E}" type="slidenum">
              <a:rPr lang="pt-BR" smtClean="0"/>
              <a:t>37</a:t>
            </a:fld>
            <a:endParaRPr lang="pt-BR"/>
          </a:p>
        </p:txBody>
      </p:sp>
    </p:spTree>
    <p:extLst>
      <p:ext uri="{BB962C8B-B14F-4D97-AF65-F5344CB8AC3E}">
        <p14:creationId xmlns:p14="http://schemas.microsoft.com/office/powerpoint/2010/main" val="252818814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A59B82-9B0D-9A66-2950-35C8FF728FD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8885250-CCDA-27CA-778D-E18559CE3ADF}"/>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5C646D65-3267-A4E7-93B7-AD9F6BB105C3}"/>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7F6933B1-BE92-8235-6822-CE64CEEA4DA2}"/>
              </a:ext>
            </a:extLst>
          </p:cNvPr>
          <p:cNvSpPr>
            <a:spLocks noGrp="1"/>
          </p:cNvSpPr>
          <p:nvPr>
            <p:ph type="sldNum" sz="quarter" idx="5"/>
          </p:nvPr>
        </p:nvSpPr>
        <p:spPr/>
        <p:txBody>
          <a:bodyPr/>
          <a:lstStyle/>
          <a:p>
            <a:fld id="{7632F1A2-D638-401F-83A8-37BE82B69C5E}" type="slidenum">
              <a:rPr lang="pt-BR" smtClean="0"/>
              <a:t>38</a:t>
            </a:fld>
            <a:endParaRPr lang="pt-BR"/>
          </a:p>
        </p:txBody>
      </p:sp>
    </p:spTree>
    <p:extLst>
      <p:ext uri="{BB962C8B-B14F-4D97-AF65-F5344CB8AC3E}">
        <p14:creationId xmlns:p14="http://schemas.microsoft.com/office/powerpoint/2010/main" val="320322344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5D843E-FDC9-00FB-B4BA-D7F181EC865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DCD2D10-4DE7-0E45-3AA6-851705F37DC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52C90E0-D130-820F-1395-DB86E7C6740E}"/>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0BA7E3E2-0A2C-D775-CD2B-3AAF5420F449}"/>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D4B4811-670B-4F01-8F6E-E2A9933DAF56}"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42</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5792749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D4B4811-670B-4F01-8F6E-E2A9933DAF56}"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43</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68343818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D4B4811-670B-4F01-8F6E-E2A9933DAF56}"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44</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765024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D4B4811-670B-4F01-8F6E-E2A9933DAF56}"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45</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10462348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D4B4811-670B-4F01-8F6E-E2A9933DAF56}"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49</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60872870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D4B4811-670B-4F01-8F6E-E2A9933DAF56}"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54</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85626959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D4B4811-670B-4F01-8F6E-E2A9933DAF56}"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55</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75424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D4B4811-670B-4F01-8F6E-E2A9933DAF56}"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57</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13842056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svg"/><Relationship Id="rId1" Type="http://schemas.openxmlformats.org/officeDocument/2006/relationships/slideMaster" Target="../slideMasters/slideMaster1.xml"/><Relationship Id="rId4" Type="http://schemas.openxmlformats.org/officeDocument/2006/relationships/image" Target="../media/image3.sv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svg"/><Relationship Id="rId1" Type="http://schemas.openxmlformats.org/officeDocument/2006/relationships/slideMaster" Target="../slideMasters/slideMaster1.xml"/><Relationship Id="rId4" Type="http://schemas.openxmlformats.org/officeDocument/2006/relationships/image" Target="../media/image3.sv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6.png"/><Relationship Id="rId1" Type="http://schemas.openxmlformats.org/officeDocument/2006/relationships/slideMaster" Target="../slideMasters/slideMaster2.xml"/><Relationship Id="rId4" Type="http://schemas.openxmlformats.org/officeDocument/2006/relationships/image" Target="../media/image7.sv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svg"/><Relationship Id="rId1" Type="http://schemas.openxmlformats.org/officeDocument/2006/relationships/slideMaster" Target="../slideMasters/slideMaster3.xml"/><Relationship Id="rId4" Type="http://schemas.openxmlformats.org/officeDocument/2006/relationships/image" Target="../media/image10.sv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svg"/><Relationship Id="rId1" Type="http://schemas.openxmlformats.org/officeDocument/2006/relationships/slideMaster" Target="../slideMasters/slideMaster3.xml"/><Relationship Id="rId4" Type="http://schemas.openxmlformats.org/officeDocument/2006/relationships/image" Target="../media/image10.sv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13.png"/><Relationship Id="rId1" Type="http://schemas.openxmlformats.org/officeDocument/2006/relationships/slideMaster" Target="../slideMasters/slideMaster4.xml"/><Relationship Id="rId4" Type="http://schemas.openxmlformats.org/officeDocument/2006/relationships/image" Target="../media/image14.sv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13.png"/><Relationship Id="rId1" Type="http://schemas.openxmlformats.org/officeDocument/2006/relationships/slideMaster" Target="../slideMasters/slideMaster4.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13.png"/><Relationship Id="rId1" Type="http://schemas.openxmlformats.org/officeDocument/2006/relationships/slideMaster" Target="../slideMasters/slideMaster4.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13.png"/><Relationship Id="rId1" Type="http://schemas.openxmlformats.org/officeDocument/2006/relationships/slideMaster" Target="../slideMasters/slideMaster4.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13.png"/><Relationship Id="rId1" Type="http://schemas.openxmlformats.org/officeDocument/2006/relationships/slideMaster" Target="../slideMasters/slideMaster4.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13.png"/><Relationship Id="rId1" Type="http://schemas.openxmlformats.org/officeDocument/2006/relationships/slideMaster" Target="../slideMasters/slideMaster4.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13.png"/><Relationship Id="rId1" Type="http://schemas.openxmlformats.org/officeDocument/2006/relationships/slideMaster" Target="../slideMasters/slideMaster4.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DBDF31-1F7B-EC0A-3A30-58386BFE8089}"/>
              </a:ext>
            </a:extLst>
          </p:cNvPr>
          <p:cNvSpPr>
            <a:spLocks noGrp="1"/>
          </p:cNvSpPr>
          <p:nvPr>
            <p:ph type="ctrTitle"/>
          </p:nvPr>
        </p:nvSpPr>
        <p:spPr>
          <a:xfrm>
            <a:off x="1137444" y="2965334"/>
            <a:ext cx="12115800" cy="1219200"/>
          </a:xfrm>
        </p:spPr>
        <p:txBody>
          <a:bodyPr anchor="t" anchorCtr="0"/>
          <a:lstStyle>
            <a:lvl1pPr algn="l">
              <a:defRPr sz="6000" b="1"/>
            </a:lvl1pPr>
          </a:lstStyle>
          <a:p>
            <a:r>
              <a:rPr lang="en-GB" dirty="0"/>
              <a:t>Click to edit Master title style</a:t>
            </a:r>
            <a:endParaRPr lang="en-US" dirty="0"/>
          </a:p>
        </p:txBody>
      </p:sp>
      <p:sp>
        <p:nvSpPr>
          <p:cNvPr id="3" name="Subtitle 2">
            <a:extLst>
              <a:ext uri="{FF2B5EF4-FFF2-40B4-BE49-F238E27FC236}">
                <a16:creationId xmlns:a16="http://schemas.microsoft.com/office/drawing/2014/main" id="{4A80A8BB-4B4B-33CA-A09A-C7224FF7DB9A}"/>
              </a:ext>
            </a:extLst>
          </p:cNvPr>
          <p:cNvSpPr>
            <a:spLocks noGrp="1"/>
          </p:cNvSpPr>
          <p:nvPr>
            <p:ph type="subTitle" idx="1"/>
          </p:nvPr>
        </p:nvSpPr>
        <p:spPr>
          <a:xfrm>
            <a:off x="1137444" y="4327410"/>
            <a:ext cx="12115800" cy="1543050"/>
          </a:xfrm>
        </p:spPr>
        <p:txBody>
          <a:bodyPr anchor="t" anchorCtr="0"/>
          <a:lstStyle>
            <a:lvl1pPr marL="0" indent="0" algn="l">
              <a:buNone/>
              <a:defRPr sz="36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pic>
        <p:nvPicPr>
          <p:cNvPr id="10" name="Graphic 9">
            <a:extLst>
              <a:ext uri="{FF2B5EF4-FFF2-40B4-BE49-F238E27FC236}">
                <a16:creationId xmlns:a16="http://schemas.microsoft.com/office/drawing/2014/main" id="{3D91B9D7-0661-FB85-D23A-807EB82B12D2}"/>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rot="21058263" flipH="1">
            <a:off x="6803102" y="4202052"/>
            <a:ext cx="16581120" cy="9132570"/>
          </a:xfrm>
          <a:prstGeom prst="rect">
            <a:avLst/>
          </a:prstGeom>
        </p:spPr>
      </p:pic>
      <p:pic>
        <p:nvPicPr>
          <p:cNvPr id="12" name="Picture 35">
            <a:extLst>
              <a:ext uri="{FF2B5EF4-FFF2-40B4-BE49-F238E27FC236}">
                <a16:creationId xmlns:a16="http://schemas.microsoft.com/office/drawing/2014/main" id="{880117C7-5292-C5A0-3CFA-8F555548590A}"/>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15070272" y="9199508"/>
            <a:ext cx="3632200" cy="924560"/>
          </a:xfrm>
          <a:prstGeom prst="rect">
            <a:avLst/>
          </a:prstGeom>
        </p:spPr>
      </p:pic>
      <p:pic>
        <p:nvPicPr>
          <p:cNvPr id="13" name="Graphic 12">
            <a:extLst>
              <a:ext uri="{FF2B5EF4-FFF2-40B4-BE49-F238E27FC236}">
                <a16:creationId xmlns:a16="http://schemas.microsoft.com/office/drawing/2014/main" id="{679F988C-821F-E254-809E-195DAB6CD1A9}"/>
              </a:ext>
            </a:extLst>
          </p:cNvPr>
          <p:cNvPicPr>
            <a:picLocks noChangeAspect="1"/>
          </p:cNvPicPr>
          <p:nvPr userDrawn="1"/>
        </p:nvPicPr>
        <p:blipFill>
          <a:blip>
            <a:extLst>
              <a:ext uri="{96DAC541-7B7A-43D3-8B79-37D633B846F1}">
                <asvg:svgBlip xmlns:asvg="http://schemas.microsoft.com/office/drawing/2016/SVG/main" r:embed="rId4"/>
              </a:ext>
            </a:extLst>
          </a:blip>
          <a:srcRect/>
          <a:stretch/>
        </p:blipFill>
        <p:spPr>
          <a:xfrm>
            <a:off x="938603" y="8954135"/>
            <a:ext cx="5257800" cy="1424940"/>
          </a:xfrm>
          <a:prstGeom prst="rect">
            <a:avLst/>
          </a:prstGeom>
        </p:spPr>
      </p:pic>
    </p:spTree>
    <p:extLst>
      <p:ext uri="{BB962C8B-B14F-4D97-AF65-F5344CB8AC3E}">
        <p14:creationId xmlns:p14="http://schemas.microsoft.com/office/powerpoint/2010/main" val="28165921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DBDF31-1F7B-EC0A-3A30-58386BFE8089}"/>
              </a:ext>
            </a:extLst>
          </p:cNvPr>
          <p:cNvSpPr>
            <a:spLocks noGrp="1"/>
          </p:cNvSpPr>
          <p:nvPr>
            <p:ph type="ctrTitle"/>
          </p:nvPr>
        </p:nvSpPr>
        <p:spPr>
          <a:xfrm>
            <a:off x="1289844" y="2063751"/>
            <a:ext cx="12115800" cy="1219200"/>
          </a:xfrm>
        </p:spPr>
        <p:txBody>
          <a:bodyPr anchor="t" anchorCtr="0"/>
          <a:lstStyle>
            <a:lvl1pPr algn="l">
              <a:defRPr sz="6000" b="1"/>
            </a:lvl1pPr>
          </a:lstStyle>
          <a:p>
            <a:r>
              <a:rPr lang="en-GB" dirty="0"/>
              <a:t>Click to edit Master title style</a:t>
            </a:r>
            <a:endParaRPr lang="en-US" dirty="0"/>
          </a:p>
        </p:txBody>
      </p:sp>
      <p:sp>
        <p:nvSpPr>
          <p:cNvPr id="3" name="Subtitle 2">
            <a:extLst>
              <a:ext uri="{FF2B5EF4-FFF2-40B4-BE49-F238E27FC236}">
                <a16:creationId xmlns:a16="http://schemas.microsoft.com/office/drawing/2014/main" id="{4A80A8BB-4B4B-33CA-A09A-C7224FF7DB9A}"/>
              </a:ext>
            </a:extLst>
          </p:cNvPr>
          <p:cNvSpPr>
            <a:spLocks noGrp="1"/>
          </p:cNvSpPr>
          <p:nvPr>
            <p:ph type="subTitle" idx="1"/>
          </p:nvPr>
        </p:nvSpPr>
        <p:spPr>
          <a:xfrm>
            <a:off x="1289844" y="3425827"/>
            <a:ext cx="12115800" cy="1543050"/>
          </a:xfrm>
        </p:spPr>
        <p:txBody>
          <a:bodyPr anchor="t" anchorCtr="0"/>
          <a:lstStyle>
            <a:lvl1pPr marL="0" indent="0" algn="l">
              <a:buNone/>
              <a:defRPr sz="36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pic>
        <p:nvPicPr>
          <p:cNvPr id="10" name="Graphic 9">
            <a:extLst>
              <a:ext uri="{FF2B5EF4-FFF2-40B4-BE49-F238E27FC236}">
                <a16:creationId xmlns:a16="http://schemas.microsoft.com/office/drawing/2014/main" id="{3D91B9D7-0661-FB85-D23A-807EB82B12D2}"/>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4196556" y="4968877"/>
            <a:ext cx="26460450" cy="5124450"/>
          </a:xfrm>
          <a:prstGeom prst="rect">
            <a:avLst/>
          </a:prstGeom>
        </p:spPr>
      </p:pic>
      <p:pic>
        <p:nvPicPr>
          <p:cNvPr id="4" name="Picture 35">
            <a:extLst>
              <a:ext uri="{FF2B5EF4-FFF2-40B4-BE49-F238E27FC236}">
                <a16:creationId xmlns:a16="http://schemas.microsoft.com/office/drawing/2014/main" id="{5455B14C-E6A0-00EC-1771-75A8432318AF}"/>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15905443" y="9475606"/>
            <a:ext cx="2814955" cy="716534"/>
          </a:xfrm>
          <a:prstGeom prst="rect">
            <a:avLst/>
          </a:prstGeom>
        </p:spPr>
      </p:pic>
      <p:pic>
        <p:nvPicPr>
          <p:cNvPr id="5" name="Graphic 4">
            <a:extLst>
              <a:ext uri="{FF2B5EF4-FFF2-40B4-BE49-F238E27FC236}">
                <a16:creationId xmlns:a16="http://schemas.microsoft.com/office/drawing/2014/main" id="{C8408971-AB40-3C42-8AAE-AFF7EC0B3F70}"/>
              </a:ext>
            </a:extLst>
          </p:cNvPr>
          <p:cNvPicPr>
            <a:picLocks noChangeAspect="1"/>
          </p:cNvPicPr>
          <p:nvPr userDrawn="1"/>
        </p:nvPicPr>
        <p:blipFill>
          <a:blip>
            <a:extLst>
              <a:ext uri="{96DAC541-7B7A-43D3-8B79-37D633B846F1}">
                <asvg:svgBlip xmlns:asvg="http://schemas.microsoft.com/office/drawing/2016/SVG/main" r:embed="rId4"/>
              </a:ext>
            </a:extLst>
          </a:blip>
          <a:srcRect/>
          <a:stretch/>
        </p:blipFill>
        <p:spPr>
          <a:xfrm>
            <a:off x="1137444" y="9311395"/>
            <a:ext cx="3855720" cy="1044956"/>
          </a:xfrm>
          <a:prstGeom prst="rect">
            <a:avLst/>
          </a:prstGeom>
        </p:spPr>
      </p:pic>
    </p:spTree>
    <p:extLst>
      <p:ext uri="{BB962C8B-B14F-4D97-AF65-F5344CB8AC3E}">
        <p14:creationId xmlns:p14="http://schemas.microsoft.com/office/powerpoint/2010/main" val="22426140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bg>
      <p:bgPr>
        <a:solidFill>
          <a:srgbClr val="1F355E"/>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277495-614C-795D-CE75-1FD72A51C2CF}"/>
              </a:ext>
            </a:extLst>
          </p:cNvPr>
          <p:cNvSpPr>
            <a:spLocks noGrp="1"/>
          </p:cNvSpPr>
          <p:nvPr>
            <p:ph type="title"/>
          </p:nvPr>
        </p:nvSpPr>
        <p:spPr>
          <a:xfrm>
            <a:off x="1061244" y="1158876"/>
            <a:ext cx="15011400" cy="2133600"/>
          </a:xfrm>
        </p:spPr>
        <p:txBody>
          <a:bodyPr lIns="0" tIns="0" rIns="0" bIns="0" anchor="t" anchorCtr="0">
            <a:noAutofit/>
          </a:bodyPr>
          <a:lstStyle>
            <a:lvl1pPr>
              <a:defRPr>
                <a:solidFill>
                  <a:schemeClr val="bg1"/>
                </a:solidFill>
                <a:latin typeface="Arial" panose="020B0604020202020204" pitchFamily="34" charset="0"/>
                <a:cs typeface="Arial" panose="020B0604020202020204" pitchFamily="34" charset="0"/>
              </a:defRPr>
            </a:lvl1pPr>
          </a:lstStyle>
          <a:p>
            <a:r>
              <a:rPr lang="en-GB" dirty="0"/>
              <a:t>Click to edit Master title style</a:t>
            </a:r>
            <a:endParaRPr lang="en-US" dirty="0"/>
          </a:p>
        </p:txBody>
      </p:sp>
      <p:sp>
        <p:nvSpPr>
          <p:cNvPr id="3" name="Content Placeholder 2">
            <a:extLst>
              <a:ext uri="{FF2B5EF4-FFF2-40B4-BE49-F238E27FC236}">
                <a16:creationId xmlns:a16="http://schemas.microsoft.com/office/drawing/2014/main" id="{14D748D1-7512-9008-9426-2580C465196D}"/>
              </a:ext>
            </a:extLst>
          </p:cNvPr>
          <p:cNvSpPr>
            <a:spLocks noGrp="1"/>
          </p:cNvSpPr>
          <p:nvPr>
            <p:ph idx="1"/>
          </p:nvPr>
        </p:nvSpPr>
        <p:spPr>
          <a:xfrm>
            <a:off x="1061244" y="3567112"/>
            <a:ext cx="14630400" cy="5364163"/>
          </a:xfrm>
        </p:spPr>
        <p:txBody>
          <a:bodyPr lIns="0" tIns="0" rIns="0" bIns="0" anchor="t" anchorCtr="0">
            <a:noAutofit/>
          </a:bodyPr>
          <a:lstStyle>
            <a:lvl1pPr marL="0" indent="0">
              <a:lnSpc>
                <a:spcPct val="100000"/>
              </a:lnSpc>
              <a:spcBef>
                <a:spcPts val="0"/>
              </a:spcBef>
              <a:spcAft>
                <a:spcPts val="1800"/>
              </a:spcAft>
              <a:buNone/>
              <a:defRPr sz="2400">
                <a:solidFill>
                  <a:schemeClr val="bg1"/>
                </a:solidFill>
                <a:latin typeface="Arial" panose="020B0604020202020204" pitchFamily="34" charset="0"/>
                <a:cs typeface="Arial" panose="020B0604020202020204" pitchFamily="34" charset="0"/>
              </a:defRPr>
            </a:lvl1pPr>
            <a:lvl2pPr marL="216000" indent="-216000">
              <a:lnSpc>
                <a:spcPct val="100000"/>
              </a:lnSpc>
              <a:spcBef>
                <a:spcPts val="0"/>
              </a:spcBef>
              <a:spcAft>
                <a:spcPts val="1800"/>
              </a:spcAft>
              <a:buFont typeface="Arial" panose="020B0604020202020204" pitchFamily="34" charset="0"/>
              <a:buChar char="•"/>
              <a:defRPr sz="2400">
                <a:solidFill>
                  <a:schemeClr val="bg1"/>
                </a:solidFill>
                <a:latin typeface="Arial" panose="020B0604020202020204" pitchFamily="34" charset="0"/>
                <a:cs typeface="Arial" panose="020B0604020202020204" pitchFamily="34" charset="0"/>
              </a:defRPr>
            </a:lvl2pPr>
            <a:lvl3pPr marL="0" indent="0">
              <a:lnSpc>
                <a:spcPct val="100000"/>
              </a:lnSpc>
              <a:spcBef>
                <a:spcPts val="0"/>
              </a:spcBef>
              <a:spcAft>
                <a:spcPts val="1800"/>
              </a:spcAft>
              <a:buNone/>
              <a:defRPr sz="2400" b="1">
                <a:solidFill>
                  <a:schemeClr val="bg1"/>
                </a:solidFill>
                <a:latin typeface="Arial" panose="020B0604020202020204" pitchFamily="34" charset="0"/>
                <a:cs typeface="Arial" panose="020B0604020202020204" pitchFamily="34" charset="0"/>
              </a:defRPr>
            </a:lvl3pPr>
            <a:lvl4pPr marL="0" indent="0">
              <a:lnSpc>
                <a:spcPct val="100000"/>
              </a:lnSpc>
              <a:spcBef>
                <a:spcPts val="0"/>
              </a:spcBef>
              <a:spcAft>
                <a:spcPts val="1800"/>
              </a:spcAft>
              <a:buNone/>
              <a:defRPr sz="2400">
                <a:solidFill>
                  <a:schemeClr val="bg1"/>
                </a:solidFill>
                <a:latin typeface="Arial" panose="020B0604020202020204" pitchFamily="34" charset="0"/>
                <a:cs typeface="Arial" panose="020B0604020202020204" pitchFamily="34" charset="0"/>
              </a:defRPr>
            </a:lvl4pPr>
            <a:lvl5pPr marL="0" indent="0">
              <a:lnSpc>
                <a:spcPct val="100000"/>
              </a:lnSpc>
              <a:spcBef>
                <a:spcPts val="0"/>
              </a:spcBef>
              <a:spcAft>
                <a:spcPts val="1800"/>
              </a:spcAft>
              <a:buNone/>
              <a:defRPr sz="2400">
                <a:solidFill>
                  <a:schemeClr val="bg1"/>
                </a:solidFill>
                <a:latin typeface="Arial" panose="020B0604020202020204" pitchFamily="34" charset="0"/>
                <a:cs typeface="Arial" panose="020B0604020202020204" pitchFamily="34" charset="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pic>
        <p:nvPicPr>
          <p:cNvPr id="7" name="Picture 35">
            <a:extLst>
              <a:ext uri="{FF2B5EF4-FFF2-40B4-BE49-F238E27FC236}">
                <a16:creationId xmlns:a16="http://schemas.microsoft.com/office/drawing/2014/main" id="{20EE2C7A-DFAD-E612-2FAE-DA1523B501B1}"/>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4566446" y="9780147"/>
            <a:ext cx="2633345" cy="670306"/>
          </a:xfrm>
          <a:prstGeom prst="rect">
            <a:avLst/>
          </a:prstGeom>
        </p:spPr>
      </p:pic>
      <p:pic>
        <p:nvPicPr>
          <p:cNvPr id="8" name="Graphic 7">
            <a:extLst>
              <a:ext uri="{FF2B5EF4-FFF2-40B4-BE49-F238E27FC236}">
                <a16:creationId xmlns:a16="http://schemas.microsoft.com/office/drawing/2014/main" id="{ABB8D855-5E02-B63B-C12A-DE5D8F02F391}"/>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a:off x="832644" y="9679403"/>
            <a:ext cx="3276600" cy="888006"/>
          </a:xfrm>
          <a:prstGeom prst="rect">
            <a:avLst/>
          </a:prstGeom>
        </p:spPr>
      </p:pic>
      <p:pic>
        <p:nvPicPr>
          <p:cNvPr id="10" name="Graphic 9">
            <a:extLst>
              <a:ext uri="{FF2B5EF4-FFF2-40B4-BE49-F238E27FC236}">
                <a16:creationId xmlns:a16="http://schemas.microsoft.com/office/drawing/2014/main" id="{74D9D2A3-00F4-8038-D208-5AAA065A43DA}"/>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flipH="1">
            <a:off x="9140184" y="7071681"/>
            <a:ext cx="12517882" cy="5416931"/>
          </a:xfrm>
          <a:prstGeom prst="rect">
            <a:avLst/>
          </a:prstGeom>
        </p:spPr>
      </p:pic>
    </p:spTree>
    <p:extLst>
      <p:ext uri="{BB962C8B-B14F-4D97-AF65-F5344CB8AC3E}">
        <p14:creationId xmlns:p14="http://schemas.microsoft.com/office/powerpoint/2010/main" val="10267031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1_Title and Content">
    <p:bg>
      <p:bgPr>
        <a:solidFill>
          <a:srgbClr val="1F355E"/>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277495-614C-795D-CE75-1FD72A51C2CF}"/>
              </a:ext>
            </a:extLst>
          </p:cNvPr>
          <p:cNvSpPr>
            <a:spLocks noGrp="1"/>
          </p:cNvSpPr>
          <p:nvPr>
            <p:ph type="title"/>
          </p:nvPr>
        </p:nvSpPr>
        <p:spPr>
          <a:xfrm>
            <a:off x="1061244" y="1158876"/>
            <a:ext cx="15011400" cy="2133600"/>
          </a:xfrm>
        </p:spPr>
        <p:txBody>
          <a:bodyPr lIns="0" tIns="0" rIns="0" bIns="0" anchor="t" anchorCtr="0">
            <a:noAutofit/>
          </a:bodyPr>
          <a:lstStyle>
            <a:lvl1pPr>
              <a:defRPr>
                <a:solidFill>
                  <a:schemeClr val="bg1"/>
                </a:solidFill>
                <a:latin typeface="Arial" panose="020B0604020202020204" pitchFamily="34" charset="0"/>
                <a:cs typeface="Arial" panose="020B0604020202020204" pitchFamily="34" charset="0"/>
              </a:defRPr>
            </a:lvl1pPr>
          </a:lstStyle>
          <a:p>
            <a:r>
              <a:rPr lang="en-GB" dirty="0"/>
              <a:t>Click to edit Master title style</a:t>
            </a:r>
            <a:endParaRPr lang="en-US" dirty="0"/>
          </a:p>
        </p:txBody>
      </p:sp>
      <p:sp>
        <p:nvSpPr>
          <p:cNvPr id="3" name="Content Placeholder 2">
            <a:extLst>
              <a:ext uri="{FF2B5EF4-FFF2-40B4-BE49-F238E27FC236}">
                <a16:creationId xmlns:a16="http://schemas.microsoft.com/office/drawing/2014/main" id="{14D748D1-7512-9008-9426-2580C465196D}"/>
              </a:ext>
            </a:extLst>
          </p:cNvPr>
          <p:cNvSpPr>
            <a:spLocks noGrp="1"/>
          </p:cNvSpPr>
          <p:nvPr>
            <p:ph idx="1"/>
          </p:nvPr>
        </p:nvSpPr>
        <p:spPr>
          <a:xfrm>
            <a:off x="1061244" y="3567112"/>
            <a:ext cx="14630400" cy="5364163"/>
          </a:xfrm>
        </p:spPr>
        <p:txBody>
          <a:bodyPr lIns="0" tIns="0" rIns="0" bIns="0" anchor="t" anchorCtr="0">
            <a:noAutofit/>
          </a:bodyPr>
          <a:lstStyle>
            <a:lvl1pPr marL="0" indent="0">
              <a:lnSpc>
                <a:spcPct val="100000"/>
              </a:lnSpc>
              <a:spcBef>
                <a:spcPts val="0"/>
              </a:spcBef>
              <a:spcAft>
                <a:spcPts val="1800"/>
              </a:spcAft>
              <a:buNone/>
              <a:defRPr sz="2400">
                <a:solidFill>
                  <a:schemeClr val="bg1"/>
                </a:solidFill>
                <a:latin typeface="Arial" panose="020B0604020202020204" pitchFamily="34" charset="0"/>
                <a:cs typeface="Arial" panose="020B0604020202020204" pitchFamily="34" charset="0"/>
              </a:defRPr>
            </a:lvl1pPr>
            <a:lvl2pPr marL="216000" indent="-216000">
              <a:lnSpc>
                <a:spcPct val="100000"/>
              </a:lnSpc>
              <a:spcBef>
                <a:spcPts val="0"/>
              </a:spcBef>
              <a:spcAft>
                <a:spcPts val="1800"/>
              </a:spcAft>
              <a:buFont typeface="Arial" panose="020B0604020202020204" pitchFamily="34" charset="0"/>
              <a:buChar char="•"/>
              <a:defRPr sz="2400">
                <a:solidFill>
                  <a:schemeClr val="bg1"/>
                </a:solidFill>
                <a:latin typeface="Arial" panose="020B0604020202020204" pitchFamily="34" charset="0"/>
                <a:cs typeface="Arial" panose="020B0604020202020204" pitchFamily="34" charset="0"/>
              </a:defRPr>
            </a:lvl2pPr>
            <a:lvl3pPr marL="0" indent="0">
              <a:lnSpc>
                <a:spcPct val="100000"/>
              </a:lnSpc>
              <a:spcBef>
                <a:spcPts val="0"/>
              </a:spcBef>
              <a:spcAft>
                <a:spcPts val="1800"/>
              </a:spcAft>
              <a:buNone/>
              <a:defRPr sz="2400" b="1">
                <a:solidFill>
                  <a:schemeClr val="bg1"/>
                </a:solidFill>
                <a:latin typeface="Arial" panose="020B0604020202020204" pitchFamily="34" charset="0"/>
                <a:cs typeface="Arial" panose="020B0604020202020204" pitchFamily="34" charset="0"/>
              </a:defRPr>
            </a:lvl3pPr>
            <a:lvl4pPr marL="0" indent="0">
              <a:lnSpc>
                <a:spcPct val="100000"/>
              </a:lnSpc>
              <a:spcBef>
                <a:spcPts val="0"/>
              </a:spcBef>
              <a:spcAft>
                <a:spcPts val="1800"/>
              </a:spcAft>
              <a:buNone/>
              <a:defRPr sz="2400">
                <a:solidFill>
                  <a:schemeClr val="bg1"/>
                </a:solidFill>
                <a:latin typeface="Arial" panose="020B0604020202020204" pitchFamily="34" charset="0"/>
                <a:cs typeface="Arial" panose="020B0604020202020204" pitchFamily="34" charset="0"/>
              </a:defRPr>
            </a:lvl4pPr>
            <a:lvl5pPr marL="0" indent="0">
              <a:lnSpc>
                <a:spcPct val="100000"/>
              </a:lnSpc>
              <a:spcBef>
                <a:spcPts val="0"/>
              </a:spcBef>
              <a:spcAft>
                <a:spcPts val="1800"/>
              </a:spcAft>
              <a:buNone/>
              <a:defRPr sz="2400">
                <a:solidFill>
                  <a:schemeClr val="bg1"/>
                </a:solidFill>
                <a:latin typeface="Arial" panose="020B0604020202020204" pitchFamily="34" charset="0"/>
                <a:cs typeface="Arial" panose="020B0604020202020204" pitchFamily="34" charset="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pic>
        <p:nvPicPr>
          <p:cNvPr id="7" name="Picture 35">
            <a:extLst>
              <a:ext uri="{FF2B5EF4-FFF2-40B4-BE49-F238E27FC236}">
                <a16:creationId xmlns:a16="http://schemas.microsoft.com/office/drawing/2014/main" id="{20EE2C7A-DFAD-E612-2FAE-DA1523B501B1}"/>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4566446" y="9780147"/>
            <a:ext cx="2633345" cy="670306"/>
          </a:xfrm>
          <a:prstGeom prst="rect">
            <a:avLst/>
          </a:prstGeom>
        </p:spPr>
      </p:pic>
      <p:pic>
        <p:nvPicPr>
          <p:cNvPr id="8" name="Graphic 7">
            <a:extLst>
              <a:ext uri="{FF2B5EF4-FFF2-40B4-BE49-F238E27FC236}">
                <a16:creationId xmlns:a16="http://schemas.microsoft.com/office/drawing/2014/main" id="{ABB8D855-5E02-B63B-C12A-DE5D8F02F391}"/>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a:off x="832644" y="9679403"/>
            <a:ext cx="3276600" cy="888006"/>
          </a:xfrm>
          <a:prstGeom prst="rect">
            <a:avLst/>
          </a:prstGeom>
        </p:spPr>
      </p:pic>
      <p:sp>
        <p:nvSpPr>
          <p:cNvPr id="14" name="Freeform 13">
            <a:extLst>
              <a:ext uri="{FF2B5EF4-FFF2-40B4-BE49-F238E27FC236}">
                <a16:creationId xmlns:a16="http://schemas.microsoft.com/office/drawing/2014/main" id="{1F44AA46-845C-D09D-1237-FBBC26F0DC61}"/>
              </a:ext>
            </a:extLst>
          </p:cNvPr>
          <p:cNvSpPr/>
          <p:nvPr/>
        </p:nvSpPr>
        <p:spPr>
          <a:xfrm flipH="1">
            <a:off x="10440000" y="8640000"/>
            <a:ext cx="10235137" cy="4010400"/>
          </a:xfrm>
          <a:custGeom>
            <a:avLst/>
            <a:gdLst>
              <a:gd name="csX0" fmla="*/ 0 w 10235137"/>
              <a:gd name="csY0" fmla="*/ 1319991 h 4011323"/>
              <a:gd name="csX1" fmla="*/ 1854195 w 10235137"/>
              <a:gd name="csY1" fmla="*/ 47698 h 4011323"/>
              <a:gd name="csX2" fmla="*/ 3197101 w 10235137"/>
              <a:gd name="csY2" fmla="*/ 62121 h 4011323"/>
              <a:gd name="csX3" fmla="*/ 4108802 w 10235137"/>
              <a:gd name="csY3" fmla="*/ 366533 h 4011323"/>
              <a:gd name="csX4" fmla="*/ 4752264 w 10235137"/>
              <a:gd name="csY4" fmla="*/ 786595 h 4011323"/>
              <a:gd name="csX5" fmla="*/ 5907296 w 10235137"/>
              <a:gd name="csY5" fmla="*/ 1777134 h 4011323"/>
              <a:gd name="csX6" fmla="*/ 6241155 w 10235137"/>
              <a:gd name="csY6" fmla="*/ 1954990 h 4011323"/>
              <a:gd name="csX7" fmla="*/ 7356004 w 10235137"/>
              <a:gd name="csY7" fmla="*/ 2162932 h 4011323"/>
              <a:gd name="csX8" fmla="*/ 9562286 w 10235137"/>
              <a:gd name="csY8" fmla="*/ 2687199 h 4011323"/>
              <a:gd name="csX9" fmla="*/ 10235138 w 10235137"/>
              <a:gd name="csY9" fmla="*/ 4011324 h 4011323"/>
              <a:gd name="csX10" fmla="*/ 10031401 w 10235137"/>
              <a:gd name="csY10" fmla="*/ 3280563 h 4011323"/>
              <a:gd name="csX11" fmla="*/ 8114798 w 10235137"/>
              <a:gd name="csY11" fmla="*/ 2257162 h 4011323"/>
              <a:gd name="csX12" fmla="*/ 6592350 w 10235137"/>
              <a:gd name="csY12" fmla="*/ 2108196 h 4011323"/>
              <a:gd name="csX13" fmla="*/ 6223189 w 10235137"/>
              <a:gd name="csY13" fmla="*/ 1996183 h 4011323"/>
              <a:gd name="csX14" fmla="*/ 5882555 w 10235137"/>
              <a:gd name="csY14" fmla="*/ 1816795 h 4011323"/>
              <a:gd name="csX15" fmla="*/ 4718055 w 10235137"/>
              <a:gd name="csY15" fmla="*/ 827978 h 4011323"/>
              <a:gd name="csX16" fmla="*/ 4083346 w 10235137"/>
              <a:gd name="csY16" fmla="*/ 418443 h 4011323"/>
              <a:gd name="csX17" fmla="*/ 3232509 w 10235137"/>
              <a:gd name="csY17" fmla="*/ 133786 h 4011323"/>
              <a:gd name="csX18" fmla="*/ 2620395 w 10235137"/>
              <a:gd name="csY18" fmla="*/ 70573 h 4011323"/>
              <a:gd name="csX19" fmla="*/ 536638 w 10235137"/>
              <a:gd name="csY19" fmla="*/ 774344 h 4011323"/>
              <a:gd name="csX20" fmla="*/ 72015 w 10235137"/>
              <a:gd name="csY20" fmla="*/ 1363284 h 4011323"/>
              <a:gd name="csX21" fmla="*/ 0 w 10235137"/>
              <a:gd name="csY21" fmla="*/ 1319991 h 4011323"/>
              <a:gd name="csX22" fmla="*/ 0 w 10235137"/>
              <a:gd name="csY22" fmla="*/ 1319991 h 401132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Lst>
            <a:rect l="l" t="t" r="r" b="b"/>
            <a:pathLst>
              <a:path w="10235137" h="4011323">
                <a:moveTo>
                  <a:pt x="0" y="1319991"/>
                </a:moveTo>
                <a:cubicBezTo>
                  <a:pt x="398877" y="641625"/>
                  <a:pt x="1072738" y="167604"/>
                  <a:pt x="1854195" y="47698"/>
                </a:cubicBezTo>
                <a:cubicBezTo>
                  <a:pt x="2299327" y="-27416"/>
                  <a:pt x="2753084" y="-7130"/>
                  <a:pt x="3197101" y="62121"/>
                </a:cubicBezTo>
                <a:cubicBezTo>
                  <a:pt x="3511373" y="126700"/>
                  <a:pt x="3820176" y="224584"/>
                  <a:pt x="4108802" y="366533"/>
                </a:cubicBezTo>
                <a:cubicBezTo>
                  <a:pt x="4339721" y="479046"/>
                  <a:pt x="4555049" y="622679"/>
                  <a:pt x="4752264" y="786595"/>
                </a:cubicBezTo>
                <a:cubicBezTo>
                  <a:pt x="5144063" y="1111067"/>
                  <a:pt x="5471232" y="1510318"/>
                  <a:pt x="5907296" y="1777134"/>
                </a:cubicBezTo>
                <a:cubicBezTo>
                  <a:pt x="6014403" y="1843795"/>
                  <a:pt x="6126474" y="1903130"/>
                  <a:pt x="6241155" y="1954990"/>
                </a:cubicBezTo>
                <a:cubicBezTo>
                  <a:pt x="6592581" y="2103703"/>
                  <a:pt x="6978827" y="2129066"/>
                  <a:pt x="7356004" y="2162932"/>
                </a:cubicBezTo>
                <a:cubicBezTo>
                  <a:pt x="8104805" y="2230203"/>
                  <a:pt x="8927955" y="2229762"/>
                  <a:pt x="9562286" y="2687199"/>
                </a:cubicBezTo>
                <a:cubicBezTo>
                  <a:pt x="9984864" y="2991702"/>
                  <a:pt x="10186455" y="3508158"/>
                  <a:pt x="10235138" y="4011324"/>
                </a:cubicBezTo>
                <a:cubicBezTo>
                  <a:pt x="10194744" y="3770375"/>
                  <a:pt x="10145893" y="3507381"/>
                  <a:pt x="10031401" y="3280563"/>
                </a:cubicBezTo>
                <a:cubicBezTo>
                  <a:pt x="9687254" y="2537331"/>
                  <a:pt x="8866250" y="2324538"/>
                  <a:pt x="8114798" y="2257162"/>
                </a:cubicBezTo>
                <a:cubicBezTo>
                  <a:pt x="7607729" y="2203664"/>
                  <a:pt x="7094854" y="2208724"/>
                  <a:pt x="6592350" y="2108196"/>
                </a:cubicBezTo>
                <a:cubicBezTo>
                  <a:pt x="6466435" y="2081888"/>
                  <a:pt x="6341656" y="2047413"/>
                  <a:pt x="6223189" y="1996183"/>
                </a:cubicBezTo>
                <a:cubicBezTo>
                  <a:pt x="6105562" y="1943778"/>
                  <a:pt x="5991976" y="1884129"/>
                  <a:pt x="5882555" y="1816795"/>
                </a:cubicBezTo>
                <a:cubicBezTo>
                  <a:pt x="5442788" y="1550798"/>
                  <a:pt x="5110338" y="1150195"/>
                  <a:pt x="4718055" y="827978"/>
                </a:cubicBezTo>
                <a:cubicBezTo>
                  <a:pt x="4523113" y="667330"/>
                  <a:pt x="4311256" y="527666"/>
                  <a:pt x="4083346" y="418443"/>
                </a:cubicBezTo>
                <a:cubicBezTo>
                  <a:pt x="3814201" y="287091"/>
                  <a:pt x="3525196" y="197575"/>
                  <a:pt x="3232509" y="133786"/>
                </a:cubicBezTo>
                <a:cubicBezTo>
                  <a:pt x="3031170" y="97089"/>
                  <a:pt x="2824867" y="79446"/>
                  <a:pt x="2620395" y="70573"/>
                </a:cubicBezTo>
                <a:cubicBezTo>
                  <a:pt x="1869869" y="34973"/>
                  <a:pt x="1082176" y="237892"/>
                  <a:pt x="536638" y="774344"/>
                </a:cubicBezTo>
                <a:cubicBezTo>
                  <a:pt x="355491" y="947621"/>
                  <a:pt x="201405" y="1148188"/>
                  <a:pt x="72015" y="1363284"/>
                </a:cubicBezTo>
                <a:lnTo>
                  <a:pt x="0" y="1319991"/>
                </a:lnTo>
                <a:lnTo>
                  <a:pt x="0" y="1319991"/>
                </a:lnTo>
                <a:close/>
              </a:path>
            </a:pathLst>
          </a:custGeom>
          <a:solidFill>
            <a:srgbClr val="FFD64F"/>
          </a:solidFill>
          <a:ln w="21035" cap="flat">
            <a:noFill/>
            <a:prstDash val="solid"/>
            <a:miter/>
          </a:ln>
        </p:spPr>
        <p:txBody>
          <a:bodyPr/>
          <a:lstStyle/>
          <a:p>
            <a:endParaRPr lang="en-GB"/>
          </a:p>
        </p:txBody>
      </p:sp>
    </p:spTree>
    <p:extLst>
      <p:ext uri="{BB962C8B-B14F-4D97-AF65-F5344CB8AC3E}">
        <p14:creationId xmlns:p14="http://schemas.microsoft.com/office/powerpoint/2010/main" val="29424871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2_Title and Content">
    <p:bg>
      <p:bgPr>
        <a:solidFill>
          <a:srgbClr val="1F355E"/>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277495-614C-795D-CE75-1FD72A51C2CF}"/>
              </a:ext>
            </a:extLst>
          </p:cNvPr>
          <p:cNvSpPr>
            <a:spLocks noGrp="1"/>
          </p:cNvSpPr>
          <p:nvPr>
            <p:ph type="title"/>
          </p:nvPr>
        </p:nvSpPr>
        <p:spPr>
          <a:xfrm>
            <a:off x="1061244" y="1158876"/>
            <a:ext cx="15011400" cy="2133600"/>
          </a:xfrm>
        </p:spPr>
        <p:txBody>
          <a:bodyPr lIns="0" tIns="0" rIns="0" bIns="0" anchor="t" anchorCtr="0">
            <a:noAutofit/>
          </a:bodyPr>
          <a:lstStyle>
            <a:lvl1pPr>
              <a:defRPr>
                <a:solidFill>
                  <a:schemeClr val="bg1"/>
                </a:solidFill>
                <a:latin typeface="Arial" panose="020B0604020202020204" pitchFamily="34" charset="0"/>
                <a:cs typeface="Arial" panose="020B0604020202020204" pitchFamily="34" charset="0"/>
              </a:defRPr>
            </a:lvl1pPr>
          </a:lstStyle>
          <a:p>
            <a:r>
              <a:rPr lang="en-GB" dirty="0"/>
              <a:t>Click to edit Master title style</a:t>
            </a:r>
            <a:endParaRPr lang="en-US" dirty="0"/>
          </a:p>
        </p:txBody>
      </p:sp>
      <p:sp>
        <p:nvSpPr>
          <p:cNvPr id="3" name="Content Placeholder 2">
            <a:extLst>
              <a:ext uri="{FF2B5EF4-FFF2-40B4-BE49-F238E27FC236}">
                <a16:creationId xmlns:a16="http://schemas.microsoft.com/office/drawing/2014/main" id="{14D748D1-7512-9008-9426-2580C465196D}"/>
              </a:ext>
            </a:extLst>
          </p:cNvPr>
          <p:cNvSpPr>
            <a:spLocks noGrp="1"/>
          </p:cNvSpPr>
          <p:nvPr>
            <p:ph idx="1"/>
          </p:nvPr>
        </p:nvSpPr>
        <p:spPr>
          <a:xfrm>
            <a:off x="1061244" y="3567112"/>
            <a:ext cx="14630400" cy="5364163"/>
          </a:xfrm>
        </p:spPr>
        <p:txBody>
          <a:bodyPr lIns="0" tIns="0" rIns="0" bIns="0" anchor="t" anchorCtr="0">
            <a:noAutofit/>
          </a:bodyPr>
          <a:lstStyle>
            <a:lvl1pPr marL="0" indent="0">
              <a:lnSpc>
                <a:spcPct val="100000"/>
              </a:lnSpc>
              <a:spcBef>
                <a:spcPts val="0"/>
              </a:spcBef>
              <a:spcAft>
                <a:spcPts val="1800"/>
              </a:spcAft>
              <a:buNone/>
              <a:defRPr sz="2400">
                <a:solidFill>
                  <a:schemeClr val="bg1"/>
                </a:solidFill>
                <a:latin typeface="Arial" panose="020B0604020202020204" pitchFamily="34" charset="0"/>
                <a:cs typeface="Arial" panose="020B0604020202020204" pitchFamily="34" charset="0"/>
              </a:defRPr>
            </a:lvl1pPr>
            <a:lvl2pPr marL="216000" indent="-216000">
              <a:lnSpc>
                <a:spcPct val="100000"/>
              </a:lnSpc>
              <a:spcBef>
                <a:spcPts val="0"/>
              </a:spcBef>
              <a:spcAft>
                <a:spcPts val="1800"/>
              </a:spcAft>
              <a:buFont typeface="Arial" panose="020B0604020202020204" pitchFamily="34" charset="0"/>
              <a:buChar char="•"/>
              <a:defRPr sz="2400">
                <a:solidFill>
                  <a:schemeClr val="bg1"/>
                </a:solidFill>
                <a:latin typeface="Arial" panose="020B0604020202020204" pitchFamily="34" charset="0"/>
                <a:cs typeface="Arial" panose="020B0604020202020204" pitchFamily="34" charset="0"/>
              </a:defRPr>
            </a:lvl2pPr>
            <a:lvl3pPr marL="0" indent="0">
              <a:lnSpc>
                <a:spcPct val="100000"/>
              </a:lnSpc>
              <a:spcBef>
                <a:spcPts val="0"/>
              </a:spcBef>
              <a:spcAft>
                <a:spcPts val="1800"/>
              </a:spcAft>
              <a:buNone/>
              <a:defRPr sz="2400" b="1">
                <a:solidFill>
                  <a:schemeClr val="bg1"/>
                </a:solidFill>
                <a:latin typeface="Arial" panose="020B0604020202020204" pitchFamily="34" charset="0"/>
                <a:cs typeface="Arial" panose="020B0604020202020204" pitchFamily="34" charset="0"/>
              </a:defRPr>
            </a:lvl3pPr>
            <a:lvl4pPr marL="0" indent="0">
              <a:lnSpc>
                <a:spcPct val="100000"/>
              </a:lnSpc>
              <a:spcBef>
                <a:spcPts val="0"/>
              </a:spcBef>
              <a:spcAft>
                <a:spcPts val="1800"/>
              </a:spcAft>
              <a:buNone/>
              <a:defRPr sz="2400">
                <a:solidFill>
                  <a:schemeClr val="bg1"/>
                </a:solidFill>
                <a:latin typeface="Arial" panose="020B0604020202020204" pitchFamily="34" charset="0"/>
                <a:cs typeface="Arial" panose="020B0604020202020204" pitchFamily="34" charset="0"/>
              </a:defRPr>
            </a:lvl4pPr>
            <a:lvl5pPr marL="0" indent="0">
              <a:lnSpc>
                <a:spcPct val="100000"/>
              </a:lnSpc>
              <a:spcBef>
                <a:spcPts val="0"/>
              </a:spcBef>
              <a:spcAft>
                <a:spcPts val="1800"/>
              </a:spcAft>
              <a:buNone/>
              <a:defRPr sz="2400">
                <a:solidFill>
                  <a:schemeClr val="bg1"/>
                </a:solidFill>
                <a:latin typeface="Arial" panose="020B0604020202020204" pitchFamily="34" charset="0"/>
                <a:cs typeface="Arial" panose="020B0604020202020204" pitchFamily="34" charset="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pic>
        <p:nvPicPr>
          <p:cNvPr id="7" name="Picture 35">
            <a:extLst>
              <a:ext uri="{FF2B5EF4-FFF2-40B4-BE49-F238E27FC236}">
                <a16:creationId xmlns:a16="http://schemas.microsoft.com/office/drawing/2014/main" id="{20EE2C7A-DFAD-E612-2FAE-DA1523B501B1}"/>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4566446" y="9780147"/>
            <a:ext cx="2633345" cy="670306"/>
          </a:xfrm>
          <a:prstGeom prst="rect">
            <a:avLst/>
          </a:prstGeom>
        </p:spPr>
      </p:pic>
      <p:pic>
        <p:nvPicPr>
          <p:cNvPr id="8" name="Graphic 7">
            <a:extLst>
              <a:ext uri="{FF2B5EF4-FFF2-40B4-BE49-F238E27FC236}">
                <a16:creationId xmlns:a16="http://schemas.microsoft.com/office/drawing/2014/main" id="{ABB8D855-5E02-B63B-C12A-DE5D8F02F391}"/>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a:off x="832644" y="9679403"/>
            <a:ext cx="3276600" cy="888006"/>
          </a:xfrm>
          <a:prstGeom prst="rect">
            <a:avLst/>
          </a:prstGeom>
        </p:spPr>
      </p:pic>
      <p:sp>
        <p:nvSpPr>
          <p:cNvPr id="16" name="Freeform 15">
            <a:extLst>
              <a:ext uri="{FF2B5EF4-FFF2-40B4-BE49-F238E27FC236}">
                <a16:creationId xmlns:a16="http://schemas.microsoft.com/office/drawing/2014/main" id="{6666AD00-DAC0-FD02-4570-C328AFDBE450}"/>
              </a:ext>
            </a:extLst>
          </p:cNvPr>
          <p:cNvSpPr/>
          <p:nvPr userDrawn="1"/>
        </p:nvSpPr>
        <p:spPr>
          <a:xfrm flipH="1">
            <a:off x="10440000" y="8640000"/>
            <a:ext cx="10132158" cy="3796666"/>
          </a:xfrm>
          <a:custGeom>
            <a:avLst/>
            <a:gdLst>
              <a:gd name="csX0" fmla="*/ 0 w 10132158"/>
              <a:gd name="csY0" fmla="*/ 1335596 h 3796666"/>
              <a:gd name="csX1" fmla="*/ 1073471 w 10132158"/>
              <a:gd name="csY1" fmla="*/ 287138 h 3796666"/>
              <a:gd name="csX2" fmla="*/ 2924236 w 10132158"/>
              <a:gd name="csY2" fmla="*/ 38682 h 3796666"/>
              <a:gd name="csX3" fmla="*/ 3656837 w 10132158"/>
              <a:gd name="csY3" fmla="*/ 221213 h 3796666"/>
              <a:gd name="csX4" fmla="*/ 4632938 w 10132158"/>
              <a:gd name="csY4" fmla="*/ 786920 h 3796666"/>
              <a:gd name="csX5" fmla="*/ 5818897 w 10132158"/>
              <a:gd name="csY5" fmla="*/ 1691182 h 3796666"/>
              <a:gd name="csX6" fmla="*/ 7267163 w 10132158"/>
              <a:gd name="csY6" fmla="*/ 2004020 h 3796666"/>
              <a:gd name="csX7" fmla="*/ 9711537 w 10132158"/>
              <a:gd name="csY7" fmla="*/ 2768626 h 3796666"/>
              <a:gd name="csX8" fmla="*/ 10132159 w 10132158"/>
              <a:gd name="csY8" fmla="*/ 3796142 h 3796666"/>
              <a:gd name="csX9" fmla="*/ 10128182 w 10132158"/>
              <a:gd name="csY9" fmla="*/ 3796667 h 3796666"/>
              <a:gd name="csX10" fmla="*/ 9702595 w 10132158"/>
              <a:gd name="csY10" fmla="*/ 2776331 h 3796666"/>
              <a:gd name="csX11" fmla="*/ 7265080 w 10132158"/>
              <a:gd name="csY11" fmla="*/ 2033897 h 3796666"/>
              <a:gd name="csX12" fmla="*/ 5800657 w 10132158"/>
              <a:gd name="csY12" fmla="*/ 1727274 h 3796666"/>
              <a:gd name="csX13" fmla="*/ 4602327 w 10132158"/>
              <a:gd name="csY13" fmla="*/ 825201 h 3796666"/>
              <a:gd name="csX14" fmla="*/ 3637377 w 10132158"/>
              <a:gd name="csY14" fmla="*/ 273919 h 3796666"/>
              <a:gd name="csX15" fmla="*/ 2916242 w 10132158"/>
              <a:gd name="csY15" fmla="*/ 99641 h 3796666"/>
              <a:gd name="csX16" fmla="*/ 1805621 w 10132158"/>
              <a:gd name="csY16" fmla="*/ 117313 h 3796666"/>
              <a:gd name="csX17" fmla="*/ 332117 w 10132158"/>
              <a:gd name="csY17" fmla="*/ 995711 h 3796666"/>
              <a:gd name="csX18" fmla="*/ 221154 w 10132158"/>
              <a:gd name="csY18" fmla="*/ 1143274 h 3796666"/>
              <a:gd name="csX19" fmla="*/ 120675 w 10132158"/>
              <a:gd name="csY19" fmla="*/ 1298349 h 3796666"/>
              <a:gd name="csX20" fmla="*/ 72972 w 10132158"/>
              <a:gd name="csY20" fmla="*/ 1377525 h 3796666"/>
              <a:gd name="csX21" fmla="*/ 0 w 10132158"/>
              <a:gd name="csY21" fmla="*/ 1335617 h 3796666"/>
              <a:gd name="csX22" fmla="*/ 0 w 10132158"/>
              <a:gd name="csY22" fmla="*/ 1335617 h 379666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Lst>
            <a:rect l="l" t="t" r="r" b="b"/>
            <a:pathLst>
              <a:path w="10132158" h="3796666">
                <a:moveTo>
                  <a:pt x="0" y="1335596"/>
                </a:moveTo>
                <a:cubicBezTo>
                  <a:pt x="253654" y="897937"/>
                  <a:pt x="617544" y="515397"/>
                  <a:pt x="1073471" y="287138"/>
                </a:cubicBezTo>
                <a:cubicBezTo>
                  <a:pt x="1641311" y="-2529"/>
                  <a:pt x="2301309" y="-46501"/>
                  <a:pt x="2924236" y="38682"/>
                </a:cubicBezTo>
                <a:cubicBezTo>
                  <a:pt x="3174110" y="69056"/>
                  <a:pt x="3420870" y="132989"/>
                  <a:pt x="3656837" y="221213"/>
                </a:cubicBezTo>
                <a:cubicBezTo>
                  <a:pt x="4012366" y="350323"/>
                  <a:pt x="4340356" y="549887"/>
                  <a:pt x="4632938" y="786920"/>
                </a:cubicBezTo>
                <a:cubicBezTo>
                  <a:pt x="5021140" y="1098973"/>
                  <a:pt x="5369179" y="1467261"/>
                  <a:pt x="5818897" y="1691182"/>
                </a:cubicBezTo>
                <a:cubicBezTo>
                  <a:pt x="6263923" y="1926986"/>
                  <a:pt x="6772507" y="1969293"/>
                  <a:pt x="7267163" y="2004020"/>
                </a:cubicBezTo>
                <a:cubicBezTo>
                  <a:pt x="8109879" y="2072865"/>
                  <a:pt x="9111058" y="2084266"/>
                  <a:pt x="9711537" y="2768626"/>
                </a:cubicBezTo>
                <a:cubicBezTo>
                  <a:pt x="9958528" y="3055052"/>
                  <a:pt x="10083518" y="3426258"/>
                  <a:pt x="10132159" y="3796142"/>
                </a:cubicBezTo>
                <a:cubicBezTo>
                  <a:pt x="10132159" y="3796142"/>
                  <a:pt x="10128182" y="3796667"/>
                  <a:pt x="10128182" y="3796667"/>
                </a:cubicBezTo>
                <a:cubicBezTo>
                  <a:pt x="10077017" y="3428022"/>
                  <a:pt x="9950471" y="3059860"/>
                  <a:pt x="9702595" y="2776331"/>
                </a:cubicBezTo>
                <a:cubicBezTo>
                  <a:pt x="9101443" y="2100370"/>
                  <a:pt x="8103084" y="2096675"/>
                  <a:pt x="7265080" y="2033897"/>
                </a:cubicBezTo>
                <a:cubicBezTo>
                  <a:pt x="6767142" y="2002613"/>
                  <a:pt x="6250963" y="1963099"/>
                  <a:pt x="5800657" y="1727274"/>
                </a:cubicBezTo>
                <a:cubicBezTo>
                  <a:pt x="5346583" y="1504696"/>
                  <a:pt x="4992296" y="1135253"/>
                  <a:pt x="4602327" y="825201"/>
                </a:cubicBezTo>
                <a:cubicBezTo>
                  <a:pt x="4311239" y="592282"/>
                  <a:pt x="3988845" y="399151"/>
                  <a:pt x="3637377" y="273919"/>
                </a:cubicBezTo>
                <a:cubicBezTo>
                  <a:pt x="3404229" y="188489"/>
                  <a:pt x="3163528" y="128051"/>
                  <a:pt x="2916242" y="99641"/>
                </a:cubicBezTo>
                <a:cubicBezTo>
                  <a:pt x="2547943" y="52543"/>
                  <a:pt x="2170744" y="49207"/>
                  <a:pt x="1805621" y="117313"/>
                </a:cubicBezTo>
                <a:cubicBezTo>
                  <a:pt x="1227007" y="218306"/>
                  <a:pt x="693228" y="533252"/>
                  <a:pt x="332117" y="995711"/>
                </a:cubicBezTo>
                <a:cubicBezTo>
                  <a:pt x="295662" y="1038441"/>
                  <a:pt x="254384" y="1098973"/>
                  <a:pt x="221154" y="1143274"/>
                </a:cubicBezTo>
                <a:cubicBezTo>
                  <a:pt x="195494" y="1183817"/>
                  <a:pt x="144370" y="1255371"/>
                  <a:pt x="120675" y="1298349"/>
                </a:cubicBezTo>
                <a:cubicBezTo>
                  <a:pt x="120670" y="1298349"/>
                  <a:pt x="72972" y="1377525"/>
                  <a:pt x="72972" y="1377525"/>
                </a:cubicBezTo>
                <a:lnTo>
                  <a:pt x="0" y="1335617"/>
                </a:lnTo>
                <a:lnTo>
                  <a:pt x="0" y="1335617"/>
                </a:lnTo>
                <a:close/>
              </a:path>
            </a:pathLst>
          </a:custGeom>
          <a:solidFill>
            <a:srgbClr val="39B76F"/>
          </a:solidFill>
          <a:ln w="21035" cap="flat">
            <a:noFill/>
            <a:prstDash val="solid"/>
            <a:miter/>
          </a:ln>
        </p:spPr>
        <p:txBody>
          <a:bodyPr/>
          <a:lstStyle/>
          <a:p>
            <a:endParaRPr lang="en-GB"/>
          </a:p>
        </p:txBody>
      </p:sp>
    </p:spTree>
    <p:extLst>
      <p:ext uri="{BB962C8B-B14F-4D97-AF65-F5344CB8AC3E}">
        <p14:creationId xmlns:p14="http://schemas.microsoft.com/office/powerpoint/2010/main" val="20318898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3_Title and Content">
    <p:bg>
      <p:bgPr>
        <a:solidFill>
          <a:srgbClr val="1F355E"/>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277495-614C-795D-CE75-1FD72A51C2CF}"/>
              </a:ext>
            </a:extLst>
          </p:cNvPr>
          <p:cNvSpPr>
            <a:spLocks noGrp="1"/>
          </p:cNvSpPr>
          <p:nvPr>
            <p:ph type="title"/>
          </p:nvPr>
        </p:nvSpPr>
        <p:spPr>
          <a:xfrm>
            <a:off x="1061244" y="1158876"/>
            <a:ext cx="15011400" cy="2133600"/>
          </a:xfrm>
        </p:spPr>
        <p:txBody>
          <a:bodyPr lIns="0" tIns="0" rIns="0" bIns="0" anchor="t" anchorCtr="0">
            <a:noAutofit/>
          </a:bodyPr>
          <a:lstStyle>
            <a:lvl1pPr>
              <a:defRPr>
                <a:solidFill>
                  <a:schemeClr val="bg1"/>
                </a:solidFill>
                <a:latin typeface="Arial" panose="020B0604020202020204" pitchFamily="34" charset="0"/>
                <a:cs typeface="Arial" panose="020B0604020202020204" pitchFamily="34" charset="0"/>
              </a:defRPr>
            </a:lvl1pPr>
          </a:lstStyle>
          <a:p>
            <a:r>
              <a:rPr lang="en-GB" dirty="0"/>
              <a:t>Click to edit Master title style</a:t>
            </a:r>
            <a:endParaRPr lang="en-US" dirty="0"/>
          </a:p>
        </p:txBody>
      </p:sp>
      <p:sp>
        <p:nvSpPr>
          <p:cNvPr id="3" name="Content Placeholder 2">
            <a:extLst>
              <a:ext uri="{FF2B5EF4-FFF2-40B4-BE49-F238E27FC236}">
                <a16:creationId xmlns:a16="http://schemas.microsoft.com/office/drawing/2014/main" id="{14D748D1-7512-9008-9426-2580C465196D}"/>
              </a:ext>
            </a:extLst>
          </p:cNvPr>
          <p:cNvSpPr>
            <a:spLocks noGrp="1"/>
          </p:cNvSpPr>
          <p:nvPr>
            <p:ph idx="1"/>
          </p:nvPr>
        </p:nvSpPr>
        <p:spPr>
          <a:xfrm>
            <a:off x="1061244" y="3567112"/>
            <a:ext cx="14630400" cy="5364163"/>
          </a:xfrm>
        </p:spPr>
        <p:txBody>
          <a:bodyPr lIns="0" tIns="0" rIns="0" bIns="0" anchor="t" anchorCtr="0">
            <a:noAutofit/>
          </a:bodyPr>
          <a:lstStyle>
            <a:lvl1pPr marL="0" indent="0">
              <a:lnSpc>
                <a:spcPct val="100000"/>
              </a:lnSpc>
              <a:spcBef>
                <a:spcPts val="0"/>
              </a:spcBef>
              <a:spcAft>
                <a:spcPts val="1800"/>
              </a:spcAft>
              <a:buNone/>
              <a:defRPr sz="2400">
                <a:solidFill>
                  <a:schemeClr val="bg1"/>
                </a:solidFill>
                <a:latin typeface="Arial" panose="020B0604020202020204" pitchFamily="34" charset="0"/>
                <a:cs typeface="Arial" panose="020B0604020202020204" pitchFamily="34" charset="0"/>
              </a:defRPr>
            </a:lvl1pPr>
            <a:lvl2pPr marL="216000" indent="-216000">
              <a:lnSpc>
                <a:spcPct val="100000"/>
              </a:lnSpc>
              <a:spcBef>
                <a:spcPts val="0"/>
              </a:spcBef>
              <a:spcAft>
                <a:spcPts val="1800"/>
              </a:spcAft>
              <a:buFont typeface="Arial" panose="020B0604020202020204" pitchFamily="34" charset="0"/>
              <a:buChar char="•"/>
              <a:defRPr sz="2400">
                <a:solidFill>
                  <a:schemeClr val="bg1"/>
                </a:solidFill>
                <a:latin typeface="Arial" panose="020B0604020202020204" pitchFamily="34" charset="0"/>
                <a:cs typeface="Arial" panose="020B0604020202020204" pitchFamily="34" charset="0"/>
              </a:defRPr>
            </a:lvl2pPr>
            <a:lvl3pPr marL="0" indent="0">
              <a:lnSpc>
                <a:spcPct val="100000"/>
              </a:lnSpc>
              <a:spcBef>
                <a:spcPts val="0"/>
              </a:spcBef>
              <a:spcAft>
                <a:spcPts val="1800"/>
              </a:spcAft>
              <a:buNone/>
              <a:defRPr sz="2400" b="1">
                <a:solidFill>
                  <a:schemeClr val="bg1"/>
                </a:solidFill>
                <a:latin typeface="Arial" panose="020B0604020202020204" pitchFamily="34" charset="0"/>
                <a:cs typeface="Arial" panose="020B0604020202020204" pitchFamily="34" charset="0"/>
              </a:defRPr>
            </a:lvl3pPr>
            <a:lvl4pPr marL="0" indent="0">
              <a:lnSpc>
                <a:spcPct val="100000"/>
              </a:lnSpc>
              <a:spcBef>
                <a:spcPts val="0"/>
              </a:spcBef>
              <a:spcAft>
                <a:spcPts val="1800"/>
              </a:spcAft>
              <a:buNone/>
              <a:defRPr sz="2400">
                <a:solidFill>
                  <a:schemeClr val="bg1"/>
                </a:solidFill>
                <a:latin typeface="Arial" panose="020B0604020202020204" pitchFamily="34" charset="0"/>
                <a:cs typeface="Arial" panose="020B0604020202020204" pitchFamily="34" charset="0"/>
              </a:defRPr>
            </a:lvl4pPr>
            <a:lvl5pPr marL="0" indent="0">
              <a:lnSpc>
                <a:spcPct val="100000"/>
              </a:lnSpc>
              <a:spcBef>
                <a:spcPts val="0"/>
              </a:spcBef>
              <a:spcAft>
                <a:spcPts val="1800"/>
              </a:spcAft>
              <a:buNone/>
              <a:defRPr sz="2400">
                <a:solidFill>
                  <a:schemeClr val="bg1"/>
                </a:solidFill>
                <a:latin typeface="Arial" panose="020B0604020202020204" pitchFamily="34" charset="0"/>
                <a:cs typeface="Arial" panose="020B0604020202020204" pitchFamily="34" charset="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pic>
        <p:nvPicPr>
          <p:cNvPr id="7" name="Picture 35">
            <a:extLst>
              <a:ext uri="{FF2B5EF4-FFF2-40B4-BE49-F238E27FC236}">
                <a16:creationId xmlns:a16="http://schemas.microsoft.com/office/drawing/2014/main" id="{20EE2C7A-DFAD-E612-2FAE-DA1523B501B1}"/>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4566446" y="9780147"/>
            <a:ext cx="2633345" cy="670306"/>
          </a:xfrm>
          <a:prstGeom prst="rect">
            <a:avLst/>
          </a:prstGeom>
        </p:spPr>
      </p:pic>
      <p:pic>
        <p:nvPicPr>
          <p:cNvPr id="8" name="Graphic 7">
            <a:extLst>
              <a:ext uri="{FF2B5EF4-FFF2-40B4-BE49-F238E27FC236}">
                <a16:creationId xmlns:a16="http://schemas.microsoft.com/office/drawing/2014/main" id="{ABB8D855-5E02-B63B-C12A-DE5D8F02F391}"/>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a:off x="832644" y="9679403"/>
            <a:ext cx="3276600" cy="888006"/>
          </a:xfrm>
          <a:prstGeom prst="rect">
            <a:avLst/>
          </a:prstGeom>
        </p:spPr>
      </p:pic>
      <p:sp>
        <p:nvSpPr>
          <p:cNvPr id="9" name="Freeform 8">
            <a:extLst>
              <a:ext uri="{FF2B5EF4-FFF2-40B4-BE49-F238E27FC236}">
                <a16:creationId xmlns:a16="http://schemas.microsoft.com/office/drawing/2014/main" id="{BF965EA5-7D4E-EAF7-EAC0-3F3447C2E70F}"/>
              </a:ext>
            </a:extLst>
          </p:cNvPr>
          <p:cNvSpPr/>
          <p:nvPr userDrawn="1"/>
        </p:nvSpPr>
        <p:spPr>
          <a:xfrm flipH="1">
            <a:off x="10440000" y="8640000"/>
            <a:ext cx="10029148" cy="3584795"/>
          </a:xfrm>
          <a:custGeom>
            <a:avLst/>
            <a:gdLst>
              <a:gd name="csX0" fmla="*/ 0 w 10029148"/>
              <a:gd name="csY0" fmla="*/ 1354490 h 3584795"/>
              <a:gd name="csX1" fmla="*/ 3030516 w 10029148"/>
              <a:gd name="csY1" fmla="*/ 72019 h 3584795"/>
              <a:gd name="csX2" fmla="*/ 3904433 w 10029148"/>
              <a:gd name="csY2" fmla="*/ 382369 h 3584795"/>
              <a:gd name="csX3" fmla="*/ 5728719 w 10029148"/>
              <a:gd name="csY3" fmla="*/ 1618387 h 3584795"/>
              <a:gd name="csX4" fmla="*/ 6438241 w 10029148"/>
              <a:gd name="csY4" fmla="*/ 1789944 h 3584795"/>
              <a:gd name="csX5" fmla="*/ 9582859 w 10029148"/>
              <a:gd name="csY5" fmla="*/ 2587765 h 3584795"/>
              <a:gd name="csX6" fmla="*/ 10029149 w 10029148"/>
              <a:gd name="csY6" fmla="*/ 3584187 h 3584795"/>
              <a:gd name="csX7" fmla="*/ 10025445 w 10029148"/>
              <a:gd name="csY7" fmla="*/ 3584796 h 3584795"/>
              <a:gd name="csX8" fmla="*/ 9689440 w 10029148"/>
              <a:gd name="csY8" fmla="*/ 2738306 h 3584795"/>
              <a:gd name="csX9" fmla="*/ 7171011 w 10029148"/>
              <a:gd name="csY9" fmla="*/ 1876636 h 3584795"/>
              <a:gd name="csX10" fmla="*/ 5713362 w 10029148"/>
              <a:gd name="csY10" fmla="*/ 1656221 h 3584795"/>
              <a:gd name="csX11" fmla="*/ 3878429 w 10029148"/>
              <a:gd name="csY11" fmla="*/ 431371 h 3584795"/>
              <a:gd name="csX12" fmla="*/ 3108758 w 10029148"/>
              <a:gd name="csY12" fmla="*/ 150741 h 3584795"/>
              <a:gd name="csX13" fmla="*/ 496299 w 10029148"/>
              <a:gd name="csY13" fmla="*/ 806666 h 3584795"/>
              <a:gd name="csX14" fmla="*/ 73908 w 10029148"/>
              <a:gd name="csY14" fmla="*/ 1395012 h 3584795"/>
              <a:gd name="csX15" fmla="*/ 0 w 10029148"/>
              <a:gd name="csY15" fmla="*/ 1354490 h 3584795"/>
              <a:gd name="csX16" fmla="*/ 0 w 10029148"/>
              <a:gd name="csY16" fmla="*/ 1354490 h 358479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10029148" h="3584795">
                <a:moveTo>
                  <a:pt x="0" y="1354490"/>
                </a:moveTo>
                <a:cubicBezTo>
                  <a:pt x="645218" y="183465"/>
                  <a:pt x="1759941" y="-170032"/>
                  <a:pt x="3030516" y="72019"/>
                </a:cubicBezTo>
                <a:cubicBezTo>
                  <a:pt x="3335048" y="130106"/>
                  <a:pt x="3631206" y="236500"/>
                  <a:pt x="3904433" y="382369"/>
                </a:cubicBezTo>
                <a:cubicBezTo>
                  <a:pt x="4563000" y="720617"/>
                  <a:pt x="5037901" y="1338890"/>
                  <a:pt x="5728719" y="1618387"/>
                </a:cubicBezTo>
                <a:cubicBezTo>
                  <a:pt x="5954799" y="1712175"/>
                  <a:pt x="6195310" y="1762082"/>
                  <a:pt x="6438241" y="1789944"/>
                </a:cubicBezTo>
                <a:cubicBezTo>
                  <a:pt x="7469736" y="1917347"/>
                  <a:pt x="8811464" y="1762922"/>
                  <a:pt x="9582859" y="2587765"/>
                </a:cubicBezTo>
                <a:cubicBezTo>
                  <a:pt x="9831239" y="2862958"/>
                  <a:pt x="9971819" y="3221420"/>
                  <a:pt x="10029149" y="3584187"/>
                </a:cubicBezTo>
                <a:cubicBezTo>
                  <a:pt x="10029149" y="3584187"/>
                  <a:pt x="10025445" y="3584796"/>
                  <a:pt x="10025445" y="3584796"/>
                </a:cubicBezTo>
                <a:cubicBezTo>
                  <a:pt x="9974574" y="3283673"/>
                  <a:pt x="9870161" y="2986330"/>
                  <a:pt x="9689440" y="2738306"/>
                </a:cubicBezTo>
                <a:cubicBezTo>
                  <a:pt x="9119066" y="1958604"/>
                  <a:pt x="8053175" y="1928663"/>
                  <a:pt x="7171011" y="1876636"/>
                </a:cubicBezTo>
                <a:cubicBezTo>
                  <a:pt x="6681762" y="1847221"/>
                  <a:pt x="6174419" y="1843693"/>
                  <a:pt x="5713362" y="1656221"/>
                </a:cubicBezTo>
                <a:cubicBezTo>
                  <a:pt x="5018230" y="1381469"/>
                  <a:pt x="4538427" y="764762"/>
                  <a:pt x="3878429" y="431371"/>
                </a:cubicBezTo>
                <a:cubicBezTo>
                  <a:pt x="3636150" y="303647"/>
                  <a:pt x="3375862" y="210480"/>
                  <a:pt x="3108758" y="150741"/>
                </a:cubicBezTo>
                <a:cubicBezTo>
                  <a:pt x="2167308" y="-42665"/>
                  <a:pt x="1179132" y="72735"/>
                  <a:pt x="496299" y="806666"/>
                </a:cubicBezTo>
                <a:cubicBezTo>
                  <a:pt x="328989" y="982107"/>
                  <a:pt x="191547" y="1183458"/>
                  <a:pt x="73908" y="1395012"/>
                </a:cubicBezTo>
                <a:cubicBezTo>
                  <a:pt x="73906" y="1395012"/>
                  <a:pt x="0" y="1354490"/>
                  <a:pt x="0" y="1354490"/>
                </a:cubicBezTo>
                <a:lnTo>
                  <a:pt x="0" y="1354490"/>
                </a:lnTo>
                <a:close/>
              </a:path>
            </a:pathLst>
          </a:custGeom>
          <a:solidFill>
            <a:srgbClr val="7EB0DE"/>
          </a:solidFill>
          <a:ln w="21035" cap="flat">
            <a:noFill/>
            <a:prstDash val="solid"/>
            <a:miter/>
          </a:ln>
        </p:spPr>
        <p:txBody>
          <a:bodyPr/>
          <a:lstStyle/>
          <a:p>
            <a:endParaRPr lang="en-GB"/>
          </a:p>
        </p:txBody>
      </p:sp>
    </p:spTree>
    <p:extLst>
      <p:ext uri="{BB962C8B-B14F-4D97-AF65-F5344CB8AC3E}">
        <p14:creationId xmlns:p14="http://schemas.microsoft.com/office/powerpoint/2010/main" val="6731801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4_Title and Content">
    <p:bg>
      <p:bgPr>
        <a:solidFill>
          <a:srgbClr val="1F355E"/>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277495-614C-795D-CE75-1FD72A51C2CF}"/>
              </a:ext>
            </a:extLst>
          </p:cNvPr>
          <p:cNvSpPr>
            <a:spLocks noGrp="1"/>
          </p:cNvSpPr>
          <p:nvPr>
            <p:ph type="title"/>
          </p:nvPr>
        </p:nvSpPr>
        <p:spPr>
          <a:xfrm>
            <a:off x="1061244" y="1158876"/>
            <a:ext cx="15011400" cy="2133600"/>
          </a:xfrm>
        </p:spPr>
        <p:txBody>
          <a:bodyPr lIns="0" tIns="0" rIns="0" bIns="0" anchor="t" anchorCtr="0">
            <a:noAutofit/>
          </a:bodyPr>
          <a:lstStyle>
            <a:lvl1pPr>
              <a:defRPr>
                <a:solidFill>
                  <a:schemeClr val="bg1"/>
                </a:solidFill>
                <a:latin typeface="Arial" panose="020B0604020202020204" pitchFamily="34" charset="0"/>
                <a:cs typeface="Arial" panose="020B0604020202020204" pitchFamily="34" charset="0"/>
              </a:defRPr>
            </a:lvl1pPr>
          </a:lstStyle>
          <a:p>
            <a:r>
              <a:rPr lang="en-GB" dirty="0"/>
              <a:t>Click to edit Master title style</a:t>
            </a:r>
            <a:endParaRPr lang="en-US" dirty="0"/>
          </a:p>
        </p:txBody>
      </p:sp>
      <p:sp>
        <p:nvSpPr>
          <p:cNvPr id="3" name="Content Placeholder 2">
            <a:extLst>
              <a:ext uri="{FF2B5EF4-FFF2-40B4-BE49-F238E27FC236}">
                <a16:creationId xmlns:a16="http://schemas.microsoft.com/office/drawing/2014/main" id="{14D748D1-7512-9008-9426-2580C465196D}"/>
              </a:ext>
            </a:extLst>
          </p:cNvPr>
          <p:cNvSpPr>
            <a:spLocks noGrp="1"/>
          </p:cNvSpPr>
          <p:nvPr>
            <p:ph idx="1"/>
          </p:nvPr>
        </p:nvSpPr>
        <p:spPr>
          <a:xfrm>
            <a:off x="1061244" y="3567112"/>
            <a:ext cx="14630400" cy="5364163"/>
          </a:xfrm>
        </p:spPr>
        <p:txBody>
          <a:bodyPr lIns="0" tIns="0" rIns="0" bIns="0" anchor="t" anchorCtr="0">
            <a:noAutofit/>
          </a:bodyPr>
          <a:lstStyle>
            <a:lvl1pPr marL="0" indent="0">
              <a:lnSpc>
                <a:spcPct val="100000"/>
              </a:lnSpc>
              <a:spcBef>
                <a:spcPts val="0"/>
              </a:spcBef>
              <a:spcAft>
                <a:spcPts val="1800"/>
              </a:spcAft>
              <a:buNone/>
              <a:defRPr sz="2400">
                <a:solidFill>
                  <a:schemeClr val="bg1"/>
                </a:solidFill>
                <a:latin typeface="Arial" panose="020B0604020202020204" pitchFamily="34" charset="0"/>
                <a:cs typeface="Arial" panose="020B0604020202020204" pitchFamily="34" charset="0"/>
              </a:defRPr>
            </a:lvl1pPr>
            <a:lvl2pPr marL="216000" indent="-216000">
              <a:lnSpc>
                <a:spcPct val="100000"/>
              </a:lnSpc>
              <a:spcBef>
                <a:spcPts val="0"/>
              </a:spcBef>
              <a:spcAft>
                <a:spcPts val="1800"/>
              </a:spcAft>
              <a:buFont typeface="Arial" panose="020B0604020202020204" pitchFamily="34" charset="0"/>
              <a:buChar char="•"/>
              <a:defRPr sz="2400">
                <a:solidFill>
                  <a:schemeClr val="bg1"/>
                </a:solidFill>
                <a:latin typeface="Arial" panose="020B0604020202020204" pitchFamily="34" charset="0"/>
                <a:cs typeface="Arial" panose="020B0604020202020204" pitchFamily="34" charset="0"/>
              </a:defRPr>
            </a:lvl2pPr>
            <a:lvl3pPr marL="0" indent="0">
              <a:lnSpc>
                <a:spcPct val="100000"/>
              </a:lnSpc>
              <a:spcBef>
                <a:spcPts val="0"/>
              </a:spcBef>
              <a:spcAft>
                <a:spcPts val="1800"/>
              </a:spcAft>
              <a:buNone/>
              <a:defRPr sz="2400" b="1">
                <a:solidFill>
                  <a:schemeClr val="bg1"/>
                </a:solidFill>
                <a:latin typeface="Arial" panose="020B0604020202020204" pitchFamily="34" charset="0"/>
                <a:cs typeface="Arial" panose="020B0604020202020204" pitchFamily="34" charset="0"/>
              </a:defRPr>
            </a:lvl3pPr>
            <a:lvl4pPr marL="0" indent="0">
              <a:lnSpc>
                <a:spcPct val="100000"/>
              </a:lnSpc>
              <a:spcBef>
                <a:spcPts val="0"/>
              </a:spcBef>
              <a:spcAft>
                <a:spcPts val="1800"/>
              </a:spcAft>
              <a:buNone/>
              <a:defRPr sz="2400">
                <a:solidFill>
                  <a:schemeClr val="bg1"/>
                </a:solidFill>
                <a:latin typeface="Arial" panose="020B0604020202020204" pitchFamily="34" charset="0"/>
                <a:cs typeface="Arial" panose="020B0604020202020204" pitchFamily="34" charset="0"/>
              </a:defRPr>
            </a:lvl4pPr>
            <a:lvl5pPr marL="0" indent="0">
              <a:lnSpc>
                <a:spcPct val="100000"/>
              </a:lnSpc>
              <a:spcBef>
                <a:spcPts val="0"/>
              </a:spcBef>
              <a:spcAft>
                <a:spcPts val="1800"/>
              </a:spcAft>
              <a:buNone/>
              <a:defRPr sz="2400">
                <a:solidFill>
                  <a:schemeClr val="bg1"/>
                </a:solidFill>
                <a:latin typeface="Arial" panose="020B0604020202020204" pitchFamily="34" charset="0"/>
                <a:cs typeface="Arial" panose="020B0604020202020204" pitchFamily="34" charset="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pic>
        <p:nvPicPr>
          <p:cNvPr id="7" name="Picture 35">
            <a:extLst>
              <a:ext uri="{FF2B5EF4-FFF2-40B4-BE49-F238E27FC236}">
                <a16:creationId xmlns:a16="http://schemas.microsoft.com/office/drawing/2014/main" id="{20EE2C7A-DFAD-E612-2FAE-DA1523B501B1}"/>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4566446" y="9780147"/>
            <a:ext cx="2633345" cy="670306"/>
          </a:xfrm>
          <a:prstGeom prst="rect">
            <a:avLst/>
          </a:prstGeom>
        </p:spPr>
      </p:pic>
      <p:pic>
        <p:nvPicPr>
          <p:cNvPr id="8" name="Graphic 7">
            <a:extLst>
              <a:ext uri="{FF2B5EF4-FFF2-40B4-BE49-F238E27FC236}">
                <a16:creationId xmlns:a16="http://schemas.microsoft.com/office/drawing/2014/main" id="{ABB8D855-5E02-B63B-C12A-DE5D8F02F391}"/>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a:off x="832644" y="9679403"/>
            <a:ext cx="3276600" cy="888006"/>
          </a:xfrm>
          <a:prstGeom prst="rect">
            <a:avLst/>
          </a:prstGeom>
        </p:spPr>
      </p:pic>
      <p:sp>
        <p:nvSpPr>
          <p:cNvPr id="6" name="Freeform 5">
            <a:extLst>
              <a:ext uri="{FF2B5EF4-FFF2-40B4-BE49-F238E27FC236}">
                <a16:creationId xmlns:a16="http://schemas.microsoft.com/office/drawing/2014/main" id="{270BD420-968A-F94F-40C7-638F0D5C86D0}"/>
              </a:ext>
            </a:extLst>
          </p:cNvPr>
          <p:cNvSpPr/>
          <p:nvPr userDrawn="1"/>
        </p:nvSpPr>
        <p:spPr>
          <a:xfrm flipH="1">
            <a:off x="10440000" y="8640000"/>
            <a:ext cx="9926125" cy="3372482"/>
          </a:xfrm>
          <a:custGeom>
            <a:avLst/>
            <a:gdLst>
              <a:gd name="csX0" fmla="*/ 0 w 9926125"/>
              <a:gd name="csY0" fmla="*/ 1372942 h 3372482"/>
              <a:gd name="csX1" fmla="*/ 2410894 w 9926125"/>
              <a:gd name="csY1" fmla="*/ 5442 h 3372482"/>
              <a:gd name="csX2" fmla="*/ 4414807 w 9926125"/>
              <a:gd name="csY2" fmla="*/ 803933 h 3372482"/>
              <a:gd name="csX3" fmla="*/ 6256955 w 9926125"/>
              <a:gd name="csY3" fmla="*/ 1664721 h 3372482"/>
              <a:gd name="csX4" fmla="*/ 9452802 w 9926125"/>
              <a:gd name="csY4" fmla="*/ 2406253 h 3372482"/>
              <a:gd name="csX5" fmla="*/ 9926125 w 9926125"/>
              <a:gd name="csY5" fmla="*/ 3371789 h 3372482"/>
              <a:gd name="csX6" fmla="*/ 9922717 w 9926125"/>
              <a:gd name="csY6" fmla="*/ 3372482 h 3372482"/>
              <a:gd name="csX7" fmla="*/ 9505040 w 9926125"/>
              <a:gd name="csY7" fmla="*/ 2481250 h 3372482"/>
              <a:gd name="csX8" fmla="*/ 6346011 w 9926125"/>
              <a:gd name="csY8" fmla="*/ 1705117 h 3372482"/>
              <a:gd name="csX9" fmla="*/ 4383817 w 9926125"/>
              <a:gd name="csY9" fmla="*/ 844560 h 3372482"/>
              <a:gd name="csX10" fmla="*/ 3118207 w 9926125"/>
              <a:gd name="csY10" fmla="*/ 178928 h 3372482"/>
              <a:gd name="csX11" fmla="*/ 1693672 w 9926125"/>
              <a:gd name="csY11" fmla="*/ 124641 h 3372482"/>
              <a:gd name="csX12" fmla="*/ 477461 w 9926125"/>
              <a:gd name="csY12" fmla="*/ 823375 h 3372482"/>
              <a:gd name="csX13" fmla="*/ 74823 w 9926125"/>
              <a:gd name="csY13" fmla="*/ 1412036 h 3372482"/>
              <a:gd name="csX14" fmla="*/ 0 w 9926125"/>
              <a:gd name="csY14" fmla="*/ 1372942 h 3372482"/>
              <a:gd name="csX15" fmla="*/ 0 w 9926125"/>
              <a:gd name="csY15" fmla="*/ 1372942 h 337248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Lst>
            <a:rect l="l" t="t" r="r" b="b"/>
            <a:pathLst>
              <a:path w="9926125" h="3372482">
                <a:moveTo>
                  <a:pt x="0" y="1372942"/>
                </a:moveTo>
                <a:cubicBezTo>
                  <a:pt x="497867" y="422547"/>
                  <a:pt x="1337587" y="-57212"/>
                  <a:pt x="2410894" y="5442"/>
                </a:cubicBezTo>
                <a:cubicBezTo>
                  <a:pt x="3209892" y="46646"/>
                  <a:pt x="3796676" y="312981"/>
                  <a:pt x="4414807" y="803933"/>
                </a:cubicBezTo>
                <a:cubicBezTo>
                  <a:pt x="4999297" y="1261643"/>
                  <a:pt x="5479331" y="1637868"/>
                  <a:pt x="6256955" y="1664721"/>
                </a:cubicBezTo>
                <a:cubicBezTo>
                  <a:pt x="7283863" y="1723342"/>
                  <a:pt x="8683720" y="1605576"/>
                  <a:pt x="9452802" y="2406253"/>
                </a:cubicBezTo>
                <a:cubicBezTo>
                  <a:pt x="9705305" y="2669541"/>
                  <a:pt x="9856004" y="3017106"/>
                  <a:pt x="9926125" y="3371789"/>
                </a:cubicBezTo>
                <a:cubicBezTo>
                  <a:pt x="9926125" y="3371789"/>
                  <a:pt x="9922717" y="3372482"/>
                  <a:pt x="9922717" y="3372482"/>
                </a:cubicBezTo>
                <a:cubicBezTo>
                  <a:pt x="9855478" y="3048600"/>
                  <a:pt x="9723819" y="2731899"/>
                  <a:pt x="9505040" y="2481250"/>
                </a:cubicBezTo>
                <a:cubicBezTo>
                  <a:pt x="8774375" y="1637951"/>
                  <a:pt x="7368312" y="1747277"/>
                  <a:pt x="6346011" y="1705117"/>
                </a:cubicBezTo>
                <a:cubicBezTo>
                  <a:pt x="5493659" y="1696614"/>
                  <a:pt x="5025469" y="1339684"/>
                  <a:pt x="4383817" y="844560"/>
                </a:cubicBezTo>
                <a:cubicBezTo>
                  <a:pt x="4003337" y="552289"/>
                  <a:pt x="3587659" y="294229"/>
                  <a:pt x="3118207" y="178928"/>
                </a:cubicBezTo>
                <a:cubicBezTo>
                  <a:pt x="2654540" y="66689"/>
                  <a:pt x="2163040" y="27767"/>
                  <a:pt x="1693672" y="124641"/>
                </a:cubicBezTo>
                <a:cubicBezTo>
                  <a:pt x="1225680" y="217508"/>
                  <a:pt x="792483" y="465606"/>
                  <a:pt x="477461" y="823375"/>
                </a:cubicBezTo>
                <a:cubicBezTo>
                  <a:pt x="317325" y="1000286"/>
                  <a:pt x="186378" y="1201532"/>
                  <a:pt x="74823" y="1412036"/>
                </a:cubicBezTo>
                <a:cubicBezTo>
                  <a:pt x="74821" y="1412036"/>
                  <a:pt x="0" y="1372942"/>
                  <a:pt x="0" y="1372942"/>
                </a:cubicBezTo>
                <a:lnTo>
                  <a:pt x="0" y="1372942"/>
                </a:lnTo>
                <a:close/>
              </a:path>
            </a:pathLst>
          </a:custGeom>
          <a:solidFill>
            <a:srgbClr val="CE3736"/>
          </a:solidFill>
          <a:ln w="21035" cap="flat">
            <a:noFill/>
            <a:prstDash val="solid"/>
            <a:miter/>
          </a:ln>
        </p:spPr>
        <p:txBody>
          <a:bodyPr/>
          <a:lstStyle/>
          <a:p>
            <a:endParaRPr lang="en-GB"/>
          </a:p>
        </p:txBody>
      </p:sp>
    </p:spTree>
    <p:extLst>
      <p:ext uri="{BB962C8B-B14F-4D97-AF65-F5344CB8AC3E}">
        <p14:creationId xmlns:p14="http://schemas.microsoft.com/office/powerpoint/2010/main" val="34432275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5_Title and Content">
    <p:bg>
      <p:bgPr>
        <a:solidFill>
          <a:srgbClr val="1F355E"/>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277495-614C-795D-CE75-1FD72A51C2CF}"/>
              </a:ext>
            </a:extLst>
          </p:cNvPr>
          <p:cNvSpPr>
            <a:spLocks noGrp="1"/>
          </p:cNvSpPr>
          <p:nvPr>
            <p:ph type="title"/>
          </p:nvPr>
        </p:nvSpPr>
        <p:spPr>
          <a:xfrm>
            <a:off x="1061244" y="1158876"/>
            <a:ext cx="15011400" cy="2133600"/>
          </a:xfrm>
        </p:spPr>
        <p:txBody>
          <a:bodyPr lIns="0" tIns="0" rIns="0" bIns="0" anchor="t" anchorCtr="0">
            <a:noAutofit/>
          </a:bodyPr>
          <a:lstStyle>
            <a:lvl1pPr>
              <a:defRPr>
                <a:solidFill>
                  <a:schemeClr val="bg1"/>
                </a:solidFill>
                <a:latin typeface="Arial" panose="020B0604020202020204" pitchFamily="34" charset="0"/>
                <a:cs typeface="Arial" panose="020B0604020202020204" pitchFamily="34" charset="0"/>
              </a:defRPr>
            </a:lvl1pPr>
          </a:lstStyle>
          <a:p>
            <a:r>
              <a:rPr lang="en-GB" dirty="0"/>
              <a:t>Click to edit Master title style</a:t>
            </a:r>
            <a:endParaRPr lang="en-US" dirty="0"/>
          </a:p>
        </p:txBody>
      </p:sp>
      <p:sp>
        <p:nvSpPr>
          <p:cNvPr id="3" name="Content Placeholder 2">
            <a:extLst>
              <a:ext uri="{FF2B5EF4-FFF2-40B4-BE49-F238E27FC236}">
                <a16:creationId xmlns:a16="http://schemas.microsoft.com/office/drawing/2014/main" id="{14D748D1-7512-9008-9426-2580C465196D}"/>
              </a:ext>
            </a:extLst>
          </p:cNvPr>
          <p:cNvSpPr>
            <a:spLocks noGrp="1"/>
          </p:cNvSpPr>
          <p:nvPr>
            <p:ph idx="1"/>
          </p:nvPr>
        </p:nvSpPr>
        <p:spPr>
          <a:xfrm>
            <a:off x="1061244" y="3567112"/>
            <a:ext cx="14630400" cy="5364163"/>
          </a:xfrm>
        </p:spPr>
        <p:txBody>
          <a:bodyPr lIns="0" tIns="0" rIns="0" bIns="0" anchor="t" anchorCtr="0">
            <a:noAutofit/>
          </a:bodyPr>
          <a:lstStyle>
            <a:lvl1pPr marL="0" indent="0">
              <a:lnSpc>
                <a:spcPct val="100000"/>
              </a:lnSpc>
              <a:spcBef>
                <a:spcPts val="0"/>
              </a:spcBef>
              <a:spcAft>
                <a:spcPts val="1800"/>
              </a:spcAft>
              <a:buNone/>
              <a:defRPr sz="2400">
                <a:solidFill>
                  <a:schemeClr val="bg1"/>
                </a:solidFill>
                <a:latin typeface="Arial" panose="020B0604020202020204" pitchFamily="34" charset="0"/>
                <a:cs typeface="Arial" panose="020B0604020202020204" pitchFamily="34" charset="0"/>
              </a:defRPr>
            </a:lvl1pPr>
            <a:lvl2pPr marL="216000" indent="-216000">
              <a:lnSpc>
                <a:spcPct val="100000"/>
              </a:lnSpc>
              <a:spcBef>
                <a:spcPts val="0"/>
              </a:spcBef>
              <a:spcAft>
                <a:spcPts val="1800"/>
              </a:spcAft>
              <a:buFont typeface="Arial" panose="020B0604020202020204" pitchFamily="34" charset="0"/>
              <a:buChar char="•"/>
              <a:defRPr sz="2400">
                <a:solidFill>
                  <a:schemeClr val="bg1"/>
                </a:solidFill>
                <a:latin typeface="Arial" panose="020B0604020202020204" pitchFamily="34" charset="0"/>
                <a:cs typeface="Arial" panose="020B0604020202020204" pitchFamily="34" charset="0"/>
              </a:defRPr>
            </a:lvl2pPr>
            <a:lvl3pPr marL="0" indent="0">
              <a:lnSpc>
                <a:spcPct val="100000"/>
              </a:lnSpc>
              <a:spcBef>
                <a:spcPts val="0"/>
              </a:spcBef>
              <a:spcAft>
                <a:spcPts val="1800"/>
              </a:spcAft>
              <a:buNone/>
              <a:defRPr sz="2400" b="1">
                <a:solidFill>
                  <a:schemeClr val="bg1"/>
                </a:solidFill>
                <a:latin typeface="Arial" panose="020B0604020202020204" pitchFamily="34" charset="0"/>
                <a:cs typeface="Arial" panose="020B0604020202020204" pitchFamily="34" charset="0"/>
              </a:defRPr>
            </a:lvl3pPr>
            <a:lvl4pPr marL="0" indent="0">
              <a:lnSpc>
                <a:spcPct val="100000"/>
              </a:lnSpc>
              <a:spcBef>
                <a:spcPts val="0"/>
              </a:spcBef>
              <a:spcAft>
                <a:spcPts val="1800"/>
              </a:spcAft>
              <a:buNone/>
              <a:defRPr sz="2400">
                <a:solidFill>
                  <a:schemeClr val="bg1"/>
                </a:solidFill>
                <a:latin typeface="Arial" panose="020B0604020202020204" pitchFamily="34" charset="0"/>
                <a:cs typeface="Arial" panose="020B0604020202020204" pitchFamily="34" charset="0"/>
              </a:defRPr>
            </a:lvl4pPr>
            <a:lvl5pPr marL="0" indent="0">
              <a:lnSpc>
                <a:spcPct val="100000"/>
              </a:lnSpc>
              <a:spcBef>
                <a:spcPts val="0"/>
              </a:spcBef>
              <a:spcAft>
                <a:spcPts val="1800"/>
              </a:spcAft>
              <a:buNone/>
              <a:defRPr sz="2400">
                <a:solidFill>
                  <a:schemeClr val="bg1"/>
                </a:solidFill>
                <a:latin typeface="Arial" panose="020B0604020202020204" pitchFamily="34" charset="0"/>
                <a:cs typeface="Arial" panose="020B0604020202020204" pitchFamily="34" charset="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pic>
        <p:nvPicPr>
          <p:cNvPr id="7" name="Picture 35">
            <a:extLst>
              <a:ext uri="{FF2B5EF4-FFF2-40B4-BE49-F238E27FC236}">
                <a16:creationId xmlns:a16="http://schemas.microsoft.com/office/drawing/2014/main" id="{20EE2C7A-DFAD-E612-2FAE-DA1523B501B1}"/>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4566446" y="9780147"/>
            <a:ext cx="2633345" cy="670306"/>
          </a:xfrm>
          <a:prstGeom prst="rect">
            <a:avLst/>
          </a:prstGeom>
        </p:spPr>
      </p:pic>
      <p:pic>
        <p:nvPicPr>
          <p:cNvPr id="8" name="Graphic 7">
            <a:extLst>
              <a:ext uri="{FF2B5EF4-FFF2-40B4-BE49-F238E27FC236}">
                <a16:creationId xmlns:a16="http://schemas.microsoft.com/office/drawing/2014/main" id="{ABB8D855-5E02-B63B-C12A-DE5D8F02F391}"/>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a:off x="832644" y="9679403"/>
            <a:ext cx="3276600" cy="888006"/>
          </a:xfrm>
          <a:prstGeom prst="rect">
            <a:avLst/>
          </a:prstGeom>
        </p:spPr>
      </p:pic>
      <p:sp>
        <p:nvSpPr>
          <p:cNvPr id="5" name="Freeform 4">
            <a:extLst>
              <a:ext uri="{FF2B5EF4-FFF2-40B4-BE49-F238E27FC236}">
                <a16:creationId xmlns:a16="http://schemas.microsoft.com/office/drawing/2014/main" id="{18B550FD-9E92-A4FD-A09F-CC806F20CFA6}"/>
              </a:ext>
            </a:extLst>
          </p:cNvPr>
          <p:cNvSpPr/>
          <p:nvPr userDrawn="1"/>
        </p:nvSpPr>
        <p:spPr>
          <a:xfrm flipH="1">
            <a:off x="10440000" y="8640000"/>
            <a:ext cx="9823091" cy="3159792"/>
          </a:xfrm>
          <a:custGeom>
            <a:avLst/>
            <a:gdLst>
              <a:gd name="csX0" fmla="*/ 0 w 9823091"/>
              <a:gd name="csY0" fmla="*/ 1391017 h 3159792"/>
              <a:gd name="csX1" fmla="*/ 1277586 w 9823091"/>
              <a:gd name="csY1" fmla="*/ 157586 h 3159792"/>
              <a:gd name="csX2" fmla="*/ 3060805 w 9823091"/>
              <a:gd name="csY2" fmla="*/ 121740 h 3159792"/>
              <a:gd name="csX3" fmla="*/ 3723622 w 9823091"/>
              <a:gd name="csY3" fmla="*/ 408810 h 3159792"/>
              <a:gd name="csX4" fmla="*/ 5547824 w 9823091"/>
              <a:gd name="csY4" fmla="*/ 1505466 h 3159792"/>
              <a:gd name="csX5" fmla="*/ 6252781 w 9823091"/>
              <a:gd name="csY5" fmla="*/ 1564590 h 3159792"/>
              <a:gd name="csX6" fmla="*/ 9289829 w 9823091"/>
              <a:gd name="csY6" fmla="*/ 2192177 h 3159792"/>
              <a:gd name="csX7" fmla="*/ 9823091 w 9823091"/>
              <a:gd name="csY7" fmla="*/ 3159015 h 3159792"/>
              <a:gd name="csX8" fmla="*/ 9819957 w 9823091"/>
              <a:gd name="csY8" fmla="*/ 3159792 h 3159792"/>
              <a:gd name="csX9" fmla="*/ 9313182 w 9823091"/>
              <a:gd name="csY9" fmla="*/ 2232300 h 3159792"/>
              <a:gd name="csX10" fmla="*/ 6969583 w 9823091"/>
              <a:gd name="csY10" fmla="*/ 1574332 h 3159792"/>
              <a:gd name="csX11" fmla="*/ 5537747 w 9823091"/>
              <a:gd name="csY11" fmla="*/ 1545862 h 3159792"/>
              <a:gd name="csX12" fmla="*/ 3693705 w 9823091"/>
              <a:gd name="csY12" fmla="*/ 459578 h 3159792"/>
              <a:gd name="csX13" fmla="*/ 3043996 w 9823091"/>
              <a:gd name="csY13" fmla="*/ 185630 h 3159792"/>
              <a:gd name="csX14" fmla="*/ 990554 w 9823091"/>
              <a:gd name="csY14" fmla="*/ 383751 h 3159792"/>
              <a:gd name="csX15" fmla="*/ 250055 w 9823091"/>
              <a:gd name="csY15" fmla="*/ 1122102 h 3159792"/>
              <a:gd name="csX16" fmla="*/ 75709 w 9823091"/>
              <a:gd name="csY16" fmla="*/ 1428684 h 3159792"/>
              <a:gd name="csX17" fmla="*/ 0 w 9823091"/>
              <a:gd name="csY17" fmla="*/ 1391017 h 3159792"/>
              <a:gd name="csX18" fmla="*/ 0 w 9823091"/>
              <a:gd name="csY18" fmla="*/ 1391017 h 315979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9823091" h="3159792">
                <a:moveTo>
                  <a:pt x="0" y="1391017"/>
                </a:moveTo>
                <a:cubicBezTo>
                  <a:pt x="269679" y="848043"/>
                  <a:pt x="700499" y="375370"/>
                  <a:pt x="1277586" y="157586"/>
                </a:cubicBezTo>
                <a:cubicBezTo>
                  <a:pt x="1846045" y="-62003"/>
                  <a:pt x="2480207" y="-31089"/>
                  <a:pt x="3060805" y="121740"/>
                </a:cubicBezTo>
                <a:cubicBezTo>
                  <a:pt x="3294374" y="184891"/>
                  <a:pt x="3516772" y="284840"/>
                  <a:pt x="3723622" y="408810"/>
                </a:cubicBezTo>
                <a:cubicBezTo>
                  <a:pt x="4338155" y="774369"/>
                  <a:pt x="4838282" y="1331641"/>
                  <a:pt x="5547824" y="1505466"/>
                </a:cubicBezTo>
                <a:cubicBezTo>
                  <a:pt x="5777585" y="1565157"/>
                  <a:pt x="6016204" y="1578615"/>
                  <a:pt x="6252781" y="1564590"/>
                </a:cubicBezTo>
                <a:cubicBezTo>
                  <a:pt x="7249541" y="1525097"/>
                  <a:pt x="8511112" y="1467757"/>
                  <a:pt x="9289829" y="2192177"/>
                </a:cubicBezTo>
                <a:cubicBezTo>
                  <a:pt x="9561857" y="2450594"/>
                  <a:pt x="9736139" y="2797341"/>
                  <a:pt x="9823091" y="3159015"/>
                </a:cubicBezTo>
                <a:cubicBezTo>
                  <a:pt x="9823091" y="3159015"/>
                  <a:pt x="9819957" y="3159792"/>
                  <a:pt x="9819957" y="3159792"/>
                </a:cubicBezTo>
                <a:cubicBezTo>
                  <a:pt x="9733088" y="2814788"/>
                  <a:pt x="9570104" y="2482319"/>
                  <a:pt x="9313182" y="2232300"/>
                </a:cubicBezTo>
                <a:cubicBezTo>
                  <a:pt x="8702225" y="1636480"/>
                  <a:pt x="7780825" y="1570993"/>
                  <a:pt x="6969583" y="1574332"/>
                </a:cubicBezTo>
                <a:cubicBezTo>
                  <a:pt x="6492346" y="1566857"/>
                  <a:pt x="6008020" y="1666861"/>
                  <a:pt x="5537747" y="1545862"/>
                </a:cubicBezTo>
                <a:cubicBezTo>
                  <a:pt x="4825048" y="1379406"/>
                  <a:pt x="4304220" y="813883"/>
                  <a:pt x="3693705" y="459578"/>
                </a:cubicBezTo>
                <a:cubicBezTo>
                  <a:pt x="3490116" y="340294"/>
                  <a:pt x="3272200" y="245523"/>
                  <a:pt x="3043996" y="185630"/>
                </a:cubicBezTo>
                <a:cubicBezTo>
                  <a:pt x="2366431" y="10789"/>
                  <a:pt x="1601936" y="8404"/>
                  <a:pt x="990554" y="383751"/>
                </a:cubicBezTo>
                <a:cubicBezTo>
                  <a:pt x="688378" y="564998"/>
                  <a:pt x="438991" y="826481"/>
                  <a:pt x="250055" y="1122102"/>
                </a:cubicBezTo>
                <a:cubicBezTo>
                  <a:pt x="185147" y="1220111"/>
                  <a:pt x="129729" y="1324166"/>
                  <a:pt x="75709" y="1428684"/>
                </a:cubicBezTo>
                <a:lnTo>
                  <a:pt x="0" y="1391017"/>
                </a:lnTo>
                <a:lnTo>
                  <a:pt x="0" y="1391017"/>
                </a:lnTo>
                <a:close/>
              </a:path>
            </a:pathLst>
          </a:custGeom>
          <a:solidFill>
            <a:srgbClr val="8C58A4"/>
          </a:solidFill>
          <a:ln w="21035" cap="flat">
            <a:noFill/>
            <a:prstDash val="solid"/>
            <a:miter/>
          </a:ln>
        </p:spPr>
        <p:txBody>
          <a:bodyPr/>
          <a:lstStyle/>
          <a:p>
            <a:endParaRPr lang="en-GB"/>
          </a:p>
        </p:txBody>
      </p:sp>
    </p:spTree>
    <p:extLst>
      <p:ext uri="{BB962C8B-B14F-4D97-AF65-F5344CB8AC3E}">
        <p14:creationId xmlns:p14="http://schemas.microsoft.com/office/powerpoint/2010/main" val="10582457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6_Title and Content">
    <p:bg>
      <p:bgPr>
        <a:solidFill>
          <a:srgbClr val="1F355E"/>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277495-614C-795D-CE75-1FD72A51C2CF}"/>
              </a:ext>
            </a:extLst>
          </p:cNvPr>
          <p:cNvSpPr>
            <a:spLocks noGrp="1"/>
          </p:cNvSpPr>
          <p:nvPr>
            <p:ph type="title"/>
          </p:nvPr>
        </p:nvSpPr>
        <p:spPr>
          <a:xfrm>
            <a:off x="1061244" y="1158876"/>
            <a:ext cx="15011400" cy="2133600"/>
          </a:xfrm>
        </p:spPr>
        <p:txBody>
          <a:bodyPr lIns="0" tIns="0" rIns="0" bIns="0" anchor="t" anchorCtr="0">
            <a:noAutofit/>
          </a:bodyPr>
          <a:lstStyle>
            <a:lvl1pPr>
              <a:defRPr>
                <a:solidFill>
                  <a:schemeClr val="bg1"/>
                </a:solidFill>
                <a:latin typeface="Arial" panose="020B0604020202020204" pitchFamily="34" charset="0"/>
                <a:cs typeface="Arial" panose="020B0604020202020204" pitchFamily="34" charset="0"/>
              </a:defRPr>
            </a:lvl1pPr>
          </a:lstStyle>
          <a:p>
            <a:r>
              <a:rPr lang="en-GB" dirty="0"/>
              <a:t>Click to edit Master title style</a:t>
            </a:r>
            <a:endParaRPr lang="en-US" dirty="0"/>
          </a:p>
        </p:txBody>
      </p:sp>
      <p:sp>
        <p:nvSpPr>
          <p:cNvPr id="3" name="Content Placeholder 2">
            <a:extLst>
              <a:ext uri="{FF2B5EF4-FFF2-40B4-BE49-F238E27FC236}">
                <a16:creationId xmlns:a16="http://schemas.microsoft.com/office/drawing/2014/main" id="{14D748D1-7512-9008-9426-2580C465196D}"/>
              </a:ext>
            </a:extLst>
          </p:cNvPr>
          <p:cNvSpPr>
            <a:spLocks noGrp="1"/>
          </p:cNvSpPr>
          <p:nvPr>
            <p:ph idx="1"/>
          </p:nvPr>
        </p:nvSpPr>
        <p:spPr>
          <a:xfrm>
            <a:off x="1061244" y="3567112"/>
            <a:ext cx="14630400" cy="5364163"/>
          </a:xfrm>
        </p:spPr>
        <p:txBody>
          <a:bodyPr lIns="0" tIns="0" rIns="0" bIns="0" anchor="t" anchorCtr="0">
            <a:noAutofit/>
          </a:bodyPr>
          <a:lstStyle>
            <a:lvl1pPr marL="0" indent="0">
              <a:lnSpc>
                <a:spcPct val="100000"/>
              </a:lnSpc>
              <a:spcBef>
                <a:spcPts val="0"/>
              </a:spcBef>
              <a:spcAft>
                <a:spcPts val="1800"/>
              </a:spcAft>
              <a:buNone/>
              <a:defRPr sz="2400">
                <a:solidFill>
                  <a:schemeClr val="bg1"/>
                </a:solidFill>
                <a:latin typeface="Arial" panose="020B0604020202020204" pitchFamily="34" charset="0"/>
                <a:cs typeface="Arial" panose="020B0604020202020204" pitchFamily="34" charset="0"/>
              </a:defRPr>
            </a:lvl1pPr>
            <a:lvl2pPr marL="216000" indent="-216000">
              <a:lnSpc>
                <a:spcPct val="100000"/>
              </a:lnSpc>
              <a:spcBef>
                <a:spcPts val="0"/>
              </a:spcBef>
              <a:spcAft>
                <a:spcPts val="1800"/>
              </a:spcAft>
              <a:buFont typeface="Arial" panose="020B0604020202020204" pitchFamily="34" charset="0"/>
              <a:buChar char="•"/>
              <a:defRPr sz="2400">
                <a:solidFill>
                  <a:schemeClr val="bg1"/>
                </a:solidFill>
                <a:latin typeface="Arial" panose="020B0604020202020204" pitchFamily="34" charset="0"/>
                <a:cs typeface="Arial" panose="020B0604020202020204" pitchFamily="34" charset="0"/>
              </a:defRPr>
            </a:lvl2pPr>
            <a:lvl3pPr marL="0" indent="0">
              <a:lnSpc>
                <a:spcPct val="100000"/>
              </a:lnSpc>
              <a:spcBef>
                <a:spcPts val="0"/>
              </a:spcBef>
              <a:spcAft>
                <a:spcPts val="1800"/>
              </a:spcAft>
              <a:buNone/>
              <a:defRPr sz="2400" b="1">
                <a:solidFill>
                  <a:schemeClr val="bg1"/>
                </a:solidFill>
                <a:latin typeface="Arial" panose="020B0604020202020204" pitchFamily="34" charset="0"/>
                <a:cs typeface="Arial" panose="020B0604020202020204" pitchFamily="34" charset="0"/>
              </a:defRPr>
            </a:lvl3pPr>
            <a:lvl4pPr marL="0" indent="0">
              <a:lnSpc>
                <a:spcPct val="100000"/>
              </a:lnSpc>
              <a:spcBef>
                <a:spcPts val="0"/>
              </a:spcBef>
              <a:spcAft>
                <a:spcPts val="1800"/>
              </a:spcAft>
              <a:buNone/>
              <a:defRPr sz="2400">
                <a:solidFill>
                  <a:schemeClr val="bg1"/>
                </a:solidFill>
                <a:latin typeface="Arial" panose="020B0604020202020204" pitchFamily="34" charset="0"/>
                <a:cs typeface="Arial" panose="020B0604020202020204" pitchFamily="34" charset="0"/>
              </a:defRPr>
            </a:lvl4pPr>
            <a:lvl5pPr marL="0" indent="0">
              <a:lnSpc>
                <a:spcPct val="100000"/>
              </a:lnSpc>
              <a:spcBef>
                <a:spcPts val="0"/>
              </a:spcBef>
              <a:spcAft>
                <a:spcPts val="1800"/>
              </a:spcAft>
              <a:buNone/>
              <a:defRPr sz="2400">
                <a:solidFill>
                  <a:schemeClr val="bg1"/>
                </a:solidFill>
                <a:latin typeface="Arial" panose="020B0604020202020204" pitchFamily="34" charset="0"/>
                <a:cs typeface="Arial" panose="020B0604020202020204" pitchFamily="34" charset="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pic>
        <p:nvPicPr>
          <p:cNvPr id="7" name="Picture 35">
            <a:extLst>
              <a:ext uri="{FF2B5EF4-FFF2-40B4-BE49-F238E27FC236}">
                <a16:creationId xmlns:a16="http://schemas.microsoft.com/office/drawing/2014/main" id="{20EE2C7A-DFAD-E612-2FAE-DA1523B501B1}"/>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4566446" y="9780147"/>
            <a:ext cx="2633345" cy="670306"/>
          </a:xfrm>
          <a:prstGeom prst="rect">
            <a:avLst/>
          </a:prstGeom>
        </p:spPr>
      </p:pic>
      <p:pic>
        <p:nvPicPr>
          <p:cNvPr id="8" name="Graphic 7">
            <a:extLst>
              <a:ext uri="{FF2B5EF4-FFF2-40B4-BE49-F238E27FC236}">
                <a16:creationId xmlns:a16="http://schemas.microsoft.com/office/drawing/2014/main" id="{ABB8D855-5E02-B63B-C12A-DE5D8F02F391}"/>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a:off x="832644" y="9679403"/>
            <a:ext cx="3276600" cy="888006"/>
          </a:xfrm>
          <a:prstGeom prst="rect">
            <a:avLst/>
          </a:prstGeom>
        </p:spPr>
      </p:pic>
      <p:sp>
        <p:nvSpPr>
          <p:cNvPr id="4" name="Freeform 3">
            <a:extLst>
              <a:ext uri="{FF2B5EF4-FFF2-40B4-BE49-F238E27FC236}">
                <a16:creationId xmlns:a16="http://schemas.microsoft.com/office/drawing/2014/main" id="{BD86B024-E7B3-D908-1C11-E24FC3149EFC}"/>
              </a:ext>
            </a:extLst>
          </p:cNvPr>
          <p:cNvSpPr/>
          <p:nvPr userDrawn="1"/>
        </p:nvSpPr>
        <p:spPr>
          <a:xfrm flipH="1">
            <a:off x="10440000" y="8640000"/>
            <a:ext cx="9720042" cy="2949736"/>
          </a:xfrm>
          <a:custGeom>
            <a:avLst/>
            <a:gdLst>
              <a:gd name="csX0" fmla="*/ 0 w 9720042"/>
              <a:gd name="csY0" fmla="*/ 1411769 h 2949736"/>
              <a:gd name="csX1" fmla="*/ 2992533 w 9720042"/>
              <a:gd name="csY1" fmla="*/ 128282 h 2949736"/>
              <a:gd name="csX2" fmla="*/ 4806259 w 9720042"/>
              <a:gd name="csY2" fmla="*/ 1223184 h 2949736"/>
              <a:gd name="csX3" fmla="*/ 6157096 w 9720042"/>
              <a:gd name="csY3" fmla="*/ 1477612 h 2949736"/>
              <a:gd name="csX4" fmla="*/ 7570502 w 9720042"/>
              <a:gd name="csY4" fmla="*/ 1410404 h 2949736"/>
              <a:gd name="csX5" fmla="*/ 9596274 w 9720042"/>
              <a:gd name="csY5" fmla="*/ 2618296 h 2949736"/>
              <a:gd name="csX6" fmla="*/ 9720043 w 9720042"/>
              <a:gd name="csY6" fmla="*/ 2948876 h 2949736"/>
              <a:gd name="csX7" fmla="*/ 9717202 w 9720042"/>
              <a:gd name="csY7" fmla="*/ 2949737 h 2949736"/>
              <a:gd name="csX8" fmla="*/ 9590698 w 9720042"/>
              <a:gd name="csY8" fmla="*/ 2620920 h 2949736"/>
              <a:gd name="csX9" fmla="*/ 7568356 w 9720042"/>
              <a:gd name="csY9" fmla="*/ 1438854 h 2949736"/>
              <a:gd name="csX10" fmla="*/ 6162756 w 9720042"/>
              <a:gd name="csY10" fmla="*/ 1518470 h 2949736"/>
              <a:gd name="csX11" fmla="*/ 4781644 w 9720042"/>
              <a:gd name="csY11" fmla="*/ 1268934 h 2949736"/>
              <a:gd name="csX12" fmla="*/ 2973557 w 9720042"/>
              <a:gd name="csY12" fmla="*/ 197285 h 2949736"/>
              <a:gd name="csX13" fmla="*/ 954700 w 9720042"/>
              <a:gd name="csY13" fmla="*/ 394982 h 2949736"/>
              <a:gd name="csX14" fmla="*/ 76574 w 9720042"/>
              <a:gd name="csY14" fmla="*/ 1447924 h 2949736"/>
              <a:gd name="csX15" fmla="*/ 0 w 9720042"/>
              <a:gd name="csY15" fmla="*/ 1411769 h 2949736"/>
              <a:gd name="csX16" fmla="*/ 0 w 9720042"/>
              <a:gd name="csY16" fmla="*/ 1411769 h 294973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9720042" h="2949736">
                <a:moveTo>
                  <a:pt x="0" y="1411769"/>
                </a:moveTo>
                <a:cubicBezTo>
                  <a:pt x="581242" y="166734"/>
                  <a:pt x="1700541" y="-234825"/>
                  <a:pt x="2992533" y="128282"/>
                </a:cubicBezTo>
                <a:cubicBezTo>
                  <a:pt x="3691010" y="316814"/>
                  <a:pt x="4188191" y="892940"/>
                  <a:pt x="4806259" y="1223184"/>
                </a:cubicBezTo>
                <a:cubicBezTo>
                  <a:pt x="5214931" y="1452081"/>
                  <a:pt x="5692567" y="1546395"/>
                  <a:pt x="6157096" y="1477612"/>
                </a:cubicBezTo>
                <a:cubicBezTo>
                  <a:pt x="6623582" y="1409481"/>
                  <a:pt x="7098567" y="1373473"/>
                  <a:pt x="7570502" y="1410404"/>
                </a:cubicBezTo>
                <a:cubicBezTo>
                  <a:pt x="8411850" y="1469403"/>
                  <a:pt x="9231467" y="1811425"/>
                  <a:pt x="9596274" y="2618296"/>
                </a:cubicBezTo>
                <a:cubicBezTo>
                  <a:pt x="9645693" y="2725270"/>
                  <a:pt x="9686718" y="2835981"/>
                  <a:pt x="9720043" y="2948876"/>
                </a:cubicBezTo>
                <a:cubicBezTo>
                  <a:pt x="9720043" y="2948876"/>
                  <a:pt x="9717202" y="2949737"/>
                  <a:pt x="9717202" y="2949737"/>
                </a:cubicBezTo>
                <a:cubicBezTo>
                  <a:pt x="9682889" y="2837262"/>
                  <a:pt x="9640938" y="2727139"/>
                  <a:pt x="9590698" y="2620920"/>
                </a:cubicBezTo>
                <a:cubicBezTo>
                  <a:pt x="9220821" y="1822280"/>
                  <a:pt x="8405118" y="1489916"/>
                  <a:pt x="7568356" y="1438854"/>
                </a:cubicBezTo>
                <a:cubicBezTo>
                  <a:pt x="7098904" y="1406394"/>
                  <a:pt x="6627726" y="1446370"/>
                  <a:pt x="6162756" y="1518470"/>
                </a:cubicBezTo>
                <a:cubicBezTo>
                  <a:pt x="5691053" y="1592354"/>
                  <a:pt x="5198857" y="1498923"/>
                  <a:pt x="4781644" y="1268934"/>
                </a:cubicBezTo>
                <a:cubicBezTo>
                  <a:pt x="4155708" y="939635"/>
                  <a:pt x="3665238" y="383917"/>
                  <a:pt x="2973557" y="197285"/>
                </a:cubicBezTo>
                <a:cubicBezTo>
                  <a:pt x="2308763" y="12305"/>
                  <a:pt x="1549842" y="10865"/>
                  <a:pt x="954700" y="394982"/>
                </a:cubicBezTo>
                <a:cubicBezTo>
                  <a:pt x="560877" y="643972"/>
                  <a:pt x="272850" y="1029854"/>
                  <a:pt x="76574" y="1447924"/>
                </a:cubicBezTo>
                <a:cubicBezTo>
                  <a:pt x="76574" y="1447924"/>
                  <a:pt x="0" y="1411769"/>
                  <a:pt x="0" y="1411769"/>
                </a:cubicBezTo>
                <a:lnTo>
                  <a:pt x="0" y="1411769"/>
                </a:lnTo>
                <a:close/>
              </a:path>
            </a:pathLst>
          </a:custGeom>
          <a:solidFill>
            <a:srgbClr val="FFFFFF"/>
          </a:solidFill>
          <a:ln w="21035" cap="flat">
            <a:noFill/>
            <a:prstDash val="solid"/>
            <a:miter/>
          </a:ln>
        </p:spPr>
        <p:txBody>
          <a:bodyPr/>
          <a:lstStyle/>
          <a:p>
            <a:endParaRPr lang="en-GB"/>
          </a:p>
        </p:txBody>
      </p:sp>
    </p:spTree>
    <p:extLst>
      <p:ext uri="{BB962C8B-B14F-4D97-AF65-F5344CB8AC3E}">
        <p14:creationId xmlns:p14="http://schemas.microsoft.com/office/powerpoint/2010/main" val="31825412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 preserve="1">
  <p:cSld name="Title 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DBDF31-1F7B-EC0A-3A30-58386BFE8089}"/>
              </a:ext>
            </a:extLst>
          </p:cNvPr>
          <p:cNvSpPr>
            <a:spLocks noGrp="1"/>
          </p:cNvSpPr>
          <p:nvPr>
            <p:ph type="ctrTitle"/>
          </p:nvPr>
        </p:nvSpPr>
        <p:spPr>
          <a:xfrm>
            <a:off x="1137444" y="2965334"/>
            <a:ext cx="12115800" cy="1219200"/>
          </a:xfrm>
        </p:spPr>
        <p:txBody>
          <a:bodyPr anchor="t" anchorCtr="0"/>
          <a:lstStyle>
            <a:lvl1pPr algn="l">
              <a:defRPr sz="6000" b="1">
                <a:solidFill>
                  <a:srgbClr val="1F355E"/>
                </a:solidFill>
              </a:defRPr>
            </a:lvl1pPr>
          </a:lstStyle>
          <a:p>
            <a:r>
              <a:rPr lang="en-GB" dirty="0"/>
              <a:t>Click to edit Master title style</a:t>
            </a:r>
            <a:endParaRPr lang="en-US" dirty="0"/>
          </a:p>
        </p:txBody>
      </p:sp>
      <p:sp>
        <p:nvSpPr>
          <p:cNvPr id="3" name="Subtitle 2">
            <a:extLst>
              <a:ext uri="{FF2B5EF4-FFF2-40B4-BE49-F238E27FC236}">
                <a16:creationId xmlns:a16="http://schemas.microsoft.com/office/drawing/2014/main" id="{4A80A8BB-4B4B-33CA-A09A-C7224FF7DB9A}"/>
              </a:ext>
            </a:extLst>
          </p:cNvPr>
          <p:cNvSpPr>
            <a:spLocks noGrp="1"/>
          </p:cNvSpPr>
          <p:nvPr>
            <p:ph type="subTitle" idx="1"/>
          </p:nvPr>
        </p:nvSpPr>
        <p:spPr>
          <a:xfrm>
            <a:off x="1137444" y="4327410"/>
            <a:ext cx="12115800" cy="1543050"/>
          </a:xfrm>
        </p:spPr>
        <p:txBody>
          <a:bodyPr anchor="t" anchorCtr="0"/>
          <a:lstStyle>
            <a:lvl1pPr marL="0" indent="0" algn="l">
              <a:buNone/>
              <a:defRPr sz="3600">
                <a:solidFill>
                  <a:srgbClr val="1F355E"/>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pic>
        <p:nvPicPr>
          <p:cNvPr id="10" name="Graphic 9">
            <a:extLst>
              <a:ext uri="{FF2B5EF4-FFF2-40B4-BE49-F238E27FC236}">
                <a16:creationId xmlns:a16="http://schemas.microsoft.com/office/drawing/2014/main" id="{3D91B9D7-0661-FB85-D23A-807EB82B12D2}"/>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rot="21058263" flipH="1">
            <a:off x="6803102" y="4202052"/>
            <a:ext cx="16581120" cy="9132570"/>
          </a:xfrm>
          <a:prstGeom prst="rect">
            <a:avLst/>
          </a:prstGeom>
        </p:spPr>
      </p:pic>
      <p:pic>
        <p:nvPicPr>
          <p:cNvPr id="12" name="Picture 35">
            <a:extLst>
              <a:ext uri="{FF2B5EF4-FFF2-40B4-BE49-F238E27FC236}">
                <a16:creationId xmlns:a16="http://schemas.microsoft.com/office/drawing/2014/main" id="{880117C7-5292-C5A0-3CFA-8F555548590A}"/>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15070272" y="9199508"/>
            <a:ext cx="3632200" cy="924559"/>
          </a:xfrm>
          <a:prstGeom prst="rect">
            <a:avLst/>
          </a:prstGeom>
        </p:spPr>
      </p:pic>
      <p:pic>
        <p:nvPicPr>
          <p:cNvPr id="13" name="Graphic 12">
            <a:extLst>
              <a:ext uri="{FF2B5EF4-FFF2-40B4-BE49-F238E27FC236}">
                <a16:creationId xmlns:a16="http://schemas.microsoft.com/office/drawing/2014/main" id="{679F988C-821F-E254-809E-195DAB6CD1A9}"/>
              </a:ext>
            </a:extLst>
          </p:cNvPr>
          <p:cNvPicPr>
            <a:picLocks noChangeAspect="1"/>
          </p:cNvPicPr>
          <p:nvPr userDrawn="1"/>
        </p:nvPicPr>
        <p:blipFill>
          <a:blip>
            <a:extLst>
              <a:ext uri="{96DAC541-7B7A-43D3-8B79-37D633B846F1}">
                <asvg:svgBlip xmlns:asvg="http://schemas.microsoft.com/office/drawing/2016/SVG/main" r:embed="rId4"/>
              </a:ext>
            </a:extLst>
          </a:blip>
          <a:srcRect/>
          <a:stretch/>
        </p:blipFill>
        <p:spPr>
          <a:xfrm>
            <a:off x="938603" y="8954135"/>
            <a:ext cx="5257800" cy="1424940"/>
          </a:xfrm>
          <a:prstGeom prst="rect">
            <a:avLst/>
          </a:prstGeom>
        </p:spPr>
      </p:pic>
    </p:spTree>
    <p:extLst>
      <p:ext uri="{BB962C8B-B14F-4D97-AF65-F5344CB8AC3E}">
        <p14:creationId xmlns:p14="http://schemas.microsoft.com/office/powerpoint/2010/main" val="1025232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 preserve="1">
  <p:cSld name="Title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DBDF31-1F7B-EC0A-3A30-58386BFE8089}"/>
              </a:ext>
            </a:extLst>
          </p:cNvPr>
          <p:cNvSpPr>
            <a:spLocks noGrp="1"/>
          </p:cNvSpPr>
          <p:nvPr>
            <p:ph type="ctrTitle"/>
          </p:nvPr>
        </p:nvSpPr>
        <p:spPr>
          <a:xfrm>
            <a:off x="1289844" y="2063751"/>
            <a:ext cx="12115800" cy="1219200"/>
          </a:xfrm>
        </p:spPr>
        <p:txBody>
          <a:bodyPr anchor="t" anchorCtr="0"/>
          <a:lstStyle>
            <a:lvl1pPr algn="l">
              <a:defRPr sz="6000" b="1">
                <a:solidFill>
                  <a:srgbClr val="1F355E"/>
                </a:solidFill>
              </a:defRPr>
            </a:lvl1pPr>
          </a:lstStyle>
          <a:p>
            <a:r>
              <a:rPr lang="en-GB" dirty="0"/>
              <a:t>Click to edit Master title style</a:t>
            </a:r>
            <a:endParaRPr lang="en-US" dirty="0"/>
          </a:p>
        </p:txBody>
      </p:sp>
      <p:sp>
        <p:nvSpPr>
          <p:cNvPr id="3" name="Subtitle 2">
            <a:extLst>
              <a:ext uri="{FF2B5EF4-FFF2-40B4-BE49-F238E27FC236}">
                <a16:creationId xmlns:a16="http://schemas.microsoft.com/office/drawing/2014/main" id="{4A80A8BB-4B4B-33CA-A09A-C7224FF7DB9A}"/>
              </a:ext>
            </a:extLst>
          </p:cNvPr>
          <p:cNvSpPr>
            <a:spLocks noGrp="1"/>
          </p:cNvSpPr>
          <p:nvPr>
            <p:ph type="subTitle" idx="1"/>
          </p:nvPr>
        </p:nvSpPr>
        <p:spPr>
          <a:xfrm>
            <a:off x="1289844" y="3425827"/>
            <a:ext cx="12115800" cy="1543050"/>
          </a:xfrm>
        </p:spPr>
        <p:txBody>
          <a:bodyPr anchor="t" anchorCtr="0"/>
          <a:lstStyle>
            <a:lvl1pPr marL="0" indent="0" algn="l">
              <a:buNone/>
              <a:defRPr sz="3600">
                <a:solidFill>
                  <a:srgbClr val="1F355E"/>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pic>
        <p:nvPicPr>
          <p:cNvPr id="10" name="Graphic 9">
            <a:extLst>
              <a:ext uri="{FF2B5EF4-FFF2-40B4-BE49-F238E27FC236}">
                <a16:creationId xmlns:a16="http://schemas.microsoft.com/office/drawing/2014/main" id="{3D91B9D7-0661-FB85-D23A-807EB82B12D2}"/>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4196556" y="4968877"/>
            <a:ext cx="26460450" cy="5124450"/>
          </a:xfrm>
          <a:prstGeom prst="rect">
            <a:avLst/>
          </a:prstGeom>
        </p:spPr>
      </p:pic>
      <p:pic>
        <p:nvPicPr>
          <p:cNvPr id="4" name="Picture 35">
            <a:extLst>
              <a:ext uri="{FF2B5EF4-FFF2-40B4-BE49-F238E27FC236}">
                <a16:creationId xmlns:a16="http://schemas.microsoft.com/office/drawing/2014/main" id="{5455B14C-E6A0-00EC-1771-75A8432318AF}"/>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15905443" y="9475606"/>
            <a:ext cx="2814955" cy="716533"/>
          </a:xfrm>
          <a:prstGeom prst="rect">
            <a:avLst/>
          </a:prstGeom>
        </p:spPr>
      </p:pic>
      <p:pic>
        <p:nvPicPr>
          <p:cNvPr id="5" name="Graphic 4">
            <a:extLst>
              <a:ext uri="{FF2B5EF4-FFF2-40B4-BE49-F238E27FC236}">
                <a16:creationId xmlns:a16="http://schemas.microsoft.com/office/drawing/2014/main" id="{C8408971-AB40-3C42-8AAE-AFF7EC0B3F70}"/>
              </a:ext>
            </a:extLst>
          </p:cNvPr>
          <p:cNvPicPr>
            <a:picLocks noChangeAspect="1"/>
          </p:cNvPicPr>
          <p:nvPr userDrawn="1"/>
        </p:nvPicPr>
        <p:blipFill>
          <a:blip>
            <a:extLst>
              <a:ext uri="{96DAC541-7B7A-43D3-8B79-37D633B846F1}">
                <asvg:svgBlip xmlns:asvg="http://schemas.microsoft.com/office/drawing/2016/SVG/main" r:embed="rId4"/>
              </a:ext>
            </a:extLst>
          </a:blip>
          <a:srcRect/>
          <a:stretch/>
        </p:blipFill>
        <p:spPr>
          <a:xfrm>
            <a:off x="1137444" y="9311395"/>
            <a:ext cx="3855720" cy="1044956"/>
          </a:xfrm>
          <a:prstGeom prst="rect">
            <a:avLst/>
          </a:prstGeom>
        </p:spPr>
      </p:pic>
    </p:spTree>
    <p:extLst>
      <p:ext uri="{BB962C8B-B14F-4D97-AF65-F5344CB8AC3E}">
        <p14:creationId xmlns:p14="http://schemas.microsoft.com/office/powerpoint/2010/main" val="312028575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Title and Content">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277495-614C-795D-CE75-1FD72A51C2CF}"/>
              </a:ext>
            </a:extLst>
          </p:cNvPr>
          <p:cNvSpPr>
            <a:spLocks noGrp="1"/>
          </p:cNvSpPr>
          <p:nvPr>
            <p:ph type="title"/>
          </p:nvPr>
        </p:nvSpPr>
        <p:spPr>
          <a:xfrm>
            <a:off x="1061244" y="1158876"/>
            <a:ext cx="15011400" cy="2133600"/>
          </a:xfrm>
        </p:spPr>
        <p:txBody>
          <a:bodyPr lIns="0" tIns="0" rIns="0" bIns="0" anchor="t" anchorCtr="0">
            <a:noAutofit/>
          </a:bodyPr>
          <a:lstStyle>
            <a:lvl1pPr>
              <a:defRPr>
                <a:solidFill>
                  <a:srgbClr val="1F355E"/>
                </a:solidFill>
                <a:latin typeface="Arial" panose="020B0604020202020204" pitchFamily="34" charset="0"/>
                <a:cs typeface="Arial" panose="020B0604020202020204" pitchFamily="34" charset="0"/>
              </a:defRPr>
            </a:lvl1pPr>
          </a:lstStyle>
          <a:p>
            <a:r>
              <a:rPr lang="en-GB" dirty="0"/>
              <a:t>Click to edit Master title style</a:t>
            </a:r>
            <a:endParaRPr lang="en-US" dirty="0"/>
          </a:p>
        </p:txBody>
      </p:sp>
      <p:sp>
        <p:nvSpPr>
          <p:cNvPr id="3" name="Content Placeholder 2">
            <a:extLst>
              <a:ext uri="{FF2B5EF4-FFF2-40B4-BE49-F238E27FC236}">
                <a16:creationId xmlns:a16="http://schemas.microsoft.com/office/drawing/2014/main" id="{14D748D1-7512-9008-9426-2580C465196D}"/>
              </a:ext>
            </a:extLst>
          </p:cNvPr>
          <p:cNvSpPr>
            <a:spLocks noGrp="1"/>
          </p:cNvSpPr>
          <p:nvPr>
            <p:ph idx="1"/>
          </p:nvPr>
        </p:nvSpPr>
        <p:spPr>
          <a:xfrm>
            <a:off x="1061244" y="3567112"/>
            <a:ext cx="14630400" cy="5364163"/>
          </a:xfrm>
        </p:spPr>
        <p:txBody>
          <a:bodyPr lIns="0" tIns="0" rIns="0" bIns="0" anchor="t" anchorCtr="0">
            <a:noAutofit/>
          </a:bodyPr>
          <a:lstStyle>
            <a:lvl1pPr marL="0" indent="0">
              <a:lnSpc>
                <a:spcPct val="100000"/>
              </a:lnSpc>
              <a:spcBef>
                <a:spcPts val="0"/>
              </a:spcBef>
              <a:spcAft>
                <a:spcPts val="1800"/>
              </a:spcAft>
              <a:buNone/>
              <a:defRPr sz="2400">
                <a:solidFill>
                  <a:srgbClr val="1F355E"/>
                </a:solidFill>
                <a:latin typeface="Arial" panose="020B0604020202020204" pitchFamily="34" charset="0"/>
                <a:cs typeface="Arial" panose="020B0604020202020204" pitchFamily="34" charset="0"/>
              </a:defRPr>
            </a:lvl1pPr>
            <a:lvl2pPr marL="216000" indent="-216000">
              <a:lnSpc>
                <a:spcPct val="100000"/>
              </a:lnSpc>
              <a:spcBef>
                <a:spcPts val="0"/>
              </a:spcBef>
              <a:spcAft>
                <a:spcPts val="1800"/>
              </a:spcAft>
              <a:buFont typeface="Arial" panose="020B0604020202020204" pitchFamily="34" charset="0"/>
              <a:buChar char="•"/>
              <a:defRPr sz="2400">
                <a:solidFill>
                  <a:srgbClr val="1F355E"/>
                </a:solidFill>
                <a:latin typeface="Arial" panose="020B0604020202020204" pitchFamily="34" charset="0"/>
                <a:cs typeface="Arial" panose="020B0604020202020204" pitchFamily="34" charset="0"/>
              </a:defRPr>
            </a:lvl2pPr>
            <a:lvl3pPr marL="0" indent="0">
              <a:lnSpc>
                <a:spcPct val="100000"/>
              </a:lnSpc>
              <a:spcBef>
                <a:spcPts val="0"/>
              </a:spcBef>
              <a:spcAft>
                <a:spcPts val="1800"/>
              </a:spcAft>
              <a:buNone/>
              <a:defRPr sz="2400" b="1">
                <a:solidFill>
                  <a:srgbClr val="1F355E"/>
                </a:solidFill>
                <a:latin typeface="Arial" panose="020B0604020202020204" pitchFamily="34" charset="0"/>
                <a:cs typeface="Arial" panose="020B0604020202020204" pitchFamily="34" charset="0"/>
              </a:defRPr>
            </a:lvl3pPr>
            <a:lvl4pPr marL="0" indent="0">
              <a:lnSpc>
                <a:spcPct val="100000"/>
              </a:lnSpc>
              <a:spcBef>
                <a:spcPts val="0"/>
              </a:spcBef>
              <a:spcAft>
                <a:spcPts val="1800"/>
              </a:spcAft>
              <a:buNone/>
              <a:defRPr sz="2400">
                <a:solidFill>
                  <a:srgbClr val="1F355E"/>
                </a:solidFill>
                <a:latin typeface="Arial" panose="020B0604020202020204" pitchFamily="34" charset="0"/>
                <a:cs typeface="Arial" panose="020B0604020202020204" pitchFamily="34" charset="0"/>
              </a:defRPr>
            </a:lvl4pPr>
            <a:lvl5pPr marL="0" indent="0">
              <a:lnSpc>
                <a:spcPct val="100000"/>
              </a:lnSpc>
              <a:spcBef>
                <a:spcPts val="0"/>
              </a:spcBef>
              <a:spcAft>
                <a:spcPts val="1800"/>
              </a:spcAft>
              <a:buNone/>
              <a:defRPr sz="2400">
                <a:solidFill>
                  <a:srgbClr val="1F355E"/>
                </a:solidFill>
                <a:latin typeface="Arial" panose="020B0604020202020204" pitchFamily="34" charset="0"/>
                <a:cs typeface="Arial" panose="020B0604020202020204" pitchFamily="34" charset="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pic>
        <p:nvPicPr>
          <p:cNvPr id="7" name="Picture 35">
            <a:extLst>
              <a:ext uri="{FF2B5EF4-FFF2-40B4-BE49-F238E27FC236}">
                <a16:creationId xmlns:a16="http://schemas.microsoft.com/office/drawing/2014/main" id="{20EE2C7A-DFAD-E612-2FAE-DA1523B501B1}"/>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4566446" y="9780147"/>
            <a:ext cx="2633345" cy="670305"/>
          </a:xfrm>
          <a:prstGeom prst="rect">
            <a:avLst/>
          </a:prstGeom>
        </p:spPr>
      </p:pic>
      <p:pic>
        <p:nvPicPr>
          <p:cNvPr id="8" name="Graphic 7">
            <a:extLst>
              <a:ext uri="{FF2B5EF4-FFF2-40B4-BE49-F238E27FC236}">
                <a16:creationId xmlns:a16="http://schemas.microsoft.com/office/drawing/2014/main" id="{ABB8D855-5E02-B63B-C12A-DE5D8F02F391}"/>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a:off x="832644" y="9679403"/>
            <a:ext cx="3276599" cy="888006"/>
          </a:xfrm>
          <a:prstGeom prst="rect">
            <a:avLst/>
          </a:prstGeom>
        </p:spPr>
      </p:pic>
      <p:pic>
        <p:nvPicPr>
          <p:cNvPr id="10" name="Graphic 9">
            <a:extLst>
              <a:ext uri="{FF2B5EF4-FFF2-40B4-BE49-F238E27FC236}">
                <a16:creationId xmlns:a16="http://schemas.microsoft.com/office/drawing/2014/main" id="{74D9D2A3-00F4-8038-D208-5AAA065A43DA}"/>
              </a:ext>
            </a:extLst>
          </p:cNvPr>
          <p:cNvPicPr>
            <a:picLocks noChangeAspect="1"/>
          </p:cNvPicPr>
          <p:nvPr userDrawn="1"/>
        </p:nvPicPr>
        <p:blipFill>
          <a:blip>
            <a:extLst>
              <a:ext uri="{96DAC541-7B7A-43D3-8B79-37D633B846F1}">
                <asvg:svgBlip xmlns:asvg="http://schemas.microsoft.com/office/drawing/2016/SVG/main" r:embed="rId4"/>
              </a:ext>
            </a:extLst>
          </a:blip>
          <a:srcRect/>
          <a:stretch/>
        </p:blipFill>
        <p:spPr>
          <a:xfrm flipH="1">
            <a:off x="9140184" y="7071681"/>
            <a:ext cx="12517882" cy="5416931"/>
          </a:xfrm>
          <a:prstGeom prst="rect">
            <a:avLst/>
          </a:prstGeom>
        </p:spPr>
      </p:pic>
    </p:spTree>
    <p:extLst>
      <p:ext uri="{BB962C8B-B14F-4D97-AF65-F5344CB8AC3E}">
        <p14:creationId xmlns:p14="http://schemas.microsoft.com/office/powerpoint/2010/main" val="233547807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1_Title and Content">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277495-614C-795D-CE75-1FD72A51C2CF}"/>
              </a:ext>
            </a:extLst>
          </p:cNvPr>
          <p:cNvSpPr>
            <a:spLocks noGrp="1"/>
          </p:cNvSpPr>
          <p:nvPr>
            <p:ph type="title"/>
          </p:nvPr>
        </p:nvSpPr>
        <p:spPr>
          <a:xfrm>
            <a:off x="1061244" y="1158876"/>
            <a:ext cx="15011400" cy="2133600"/>
          </a:xfrm>
        </p:spPr>
        <p:txBody>
          <a:bodyPr lIns="0" tIns="0" rIns="0" bIns="0" anchor="t" anchorCtr="0">
            <a:noAutofit/>
          </a:bodyPr>
          <a:lstStyle>
            <a:lvl1pPr>
              <a:defRPr>
                <a:solidFill>
                  <a:srgbClr val="1F355E"/>
                </a:solidFill>
                <a:latin typeface="Arial" panose="020B0604020202020204" pitchFamily="34" charset="0"/>
                <a:cs typeface="Arial" panose="020B0604020202020204" pitchFamily="34" charset="0"/>
              </a:defRPr>
            </a:lvl1pPr>
          </a:lstStyle>
          <a:p>
            <a:r>
              <a:rPr lang="en-GB" dirty="0"/>
              <a:t>Click to edit Master title style</a:t>
            </a:r>
            <a:endParaRPr lang="en-US" dirty="0"/>
          </a:p>
        </p:txBody>
      </p:sp>
      <p:sp>
        <p:nvSpPr>
          <p:cNvPr id="3" name="Content Placeholder 2">
            <a:extLst>
              <a:ext uri="{FF2B5EF4-FFF2-40B4-BE49-F238E27FC236}">
                <a16:creationId xmlns:a16="http://schemas.microsoft.com/office/drawing/2014/main" id="{14D748D1-7512-9008-9426-2580C465196D}"/>
              </a:ext>
            </a:extLst>
          </p:cNvPr>
          <p:cNvSpPr>
            <a:spLocks noGrp="1"/>
          </p:cNvSpPr>
          <p:nvPr>
            <p:ph idx="1"/>
          </p:nvPr>
        </p:nvSpPr>
        <p:spPr>
          <a:xfrm>
            <a:off x="1061244" y="3567112"/>
            <a:ext cx="14630400" cy="5364163"/>
          </a:xfrm>
        </p:spPr>
        <p:txBody>
          <a:bodyPr lIns="0" tIns="0" rIns="0" bIns="0" anchor="t" anchorCtr="0">
            <a:noAutofit/>
          </a:bodyPr>
          <a:lstStyle>
            <a:lvl1pPr marL="0" indent="0">
              <a:lnSpc>
                <a:spcPct val="100000"/>
              </a:lnSpc>
              <a:spcBef>
                <a:spcPts val="0"/>
              </a:spcBef>
              <a:spcAft>
                <a:spcPts val="1800"/>
              </a:spcAft>
              <a:buNone/>
              <a:defRPr sz="2400">
                <a:solidFill>
                  <a:srgbClr val="1F355E"/>
                </a:solidFill>
                <a:latin typeface="Arial" panose="020B0604020202020204" pitchFamily="34" charset="0"/>
                <a:cs typeface="Arial" panose="020B0604020202020204" pitchFamily="34" charset="0"/>
              </a:defRPr>
            </a:lvl1pPr>
            <a:lvl2pPr marL="216000" indent="-216000">
              <a:lnSpc>
                <a:spcPct val="100000"/>
              </a:lnSpc>
              <a:spcBef>
                <a:spcPts val="0"/>
              </a:spcBef>
              <a:spcAft>
                <a:spcPts val="1800"/>
              </a:spcAft>
              <a:buFont typeface="Arial" panose="020B0604020202020204" pitchFamily="34" charset="0"/>
              <a:buChar char="•"/>
              <a:defRPr sz="2400">
                <a:solidFill>
                  <a:srgbClr val="1F355E"/>
                </a:solidFill>
                <a:latin typeface="Arial" panose="020B0604020202020204" pitchFamily="34" charset="0"/>
                <a:cs typeface="Arial" panose="020B0604020202020204" pitchFamily="34" charset="0"/>
              </a:defRPr>
            </a:lvl2pPr>
            <a:lvl3pPr marL="0" indent="0">
              <a:lnSpc>
                <a:spcPct val="100000"/>
              </a:lnSpc>
              <a:spcBef>
                <a:spcPts val="0"/>
              </a:spcBef>
              <a:spcAft>
                <a:spcPts val="1800"/>
              </a:spcAft>
              <a:buNone/>
              <a:defRPr sz="2400" b="1">
                <a:solidFill>
                  <a:srgbClr val="1F355E"/>
                </a:solidFill>
                <a:latin typeface="Arial" panose="020B0604020202020204" pitchFamily="34" charset="0"/>
                <a:cs typeface="Arial" panose="020B0604020202020204" pitchFamily="34" charset="0"/>
              </a:defRPr>
            </a:lvl3pPr>
            <a:lvl4pPr marL="0" indent="0">
              <a:lnSpc>
                <a:spcPct val="100000"/>
              </a:lnSpc>
              <a:spcBef>
                <a:spcPts val="0"/>
              </a:spcBef>
              <a:spcAft>
                <a:spcPts val="1800"/>
              </a:spcAft>
              <a:buNone/>
              <a:defRPr sz="2400">
                <a:solidFill>
                  <a:srgbClr val="1F355E"/>
                </a:solidFill>
                <a:latin typeface="Arial" panose="020B0604020202020204" pitchFamily="34" charset="0"/>
                <a:cs typeface="Arial" panose="020B0604020202020204" pitchFamily="34" charset="0"/>
              </a:defRPr>
            </a:lvl4pPr>
            <a:lvl5pPr marL="0" indent="0">
              <a:lnSpc>
                <a:spcPct val="100000"/>
              </a:lnSpc>
              <a:spcBef>
                <a:spcPts val="0"/>
              </a:spcBef>
              <a:spcAft>
                <a:spcPts val="1800"/>
              </a:spcAft>
              <a:buNone/>
              <a:defRPr sz="2400">
                <a:solidFill>
                  <a:srgbClr val="1F355E"/>
                </a:solidFill>
                <a:latin typeface="Arial" panose="020B0604020202020204" pitchFamily="34" charset="0"/>
                <a:cs typeface="Arial" panose="020B0604020202020204" pitchFamily="34" charset="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4" name="Freeform 13">
            <a:extLst>
              <a:ext uri="{FF2B5EF4-FFF2-40B4-BE49-F238E27FC236}">
                <a16:creationId xmlns:a16="http://schemas.microsoft.com/office/drawing/2014/main" id="{1F44AA46-845C-D09D-1237-FBBC26F0DC61}"/>
              </a:ext>
            </a:extLst>
          </p:cNvPr>
          <p:cNvSpPr/>
          <p:nvPr/>
        </p:nvSpPr>
        <p:spPr>
          <a:xfrm flipH="1">
            <a:off x="10440000" y="8640000"/>
            <a:ext cx="10235137" cy="4010400"/>
          </a:xfrm>
          <a:custGeom>
            <a:avLst/>
            <a:gdLst>
              <a:gd name="csX0" fmla="*/ 0 w 10235137"/>
              <a:gd name="csY0" fmla="*/ 1319991 h 4011323"/>
              <a:gd name="csX1" fmla="*/ 1854195 w 10235137"/>
              <a:gd name="csY1" fmla="*/ 47698 h 4011323"/>
              <a:gd name="csX2" fmla="*/ 3197101 w 10235137"/>
              <a:gd name="csY2" fmla="*/ 62121 h 4011323"/>
              <a:gd name="csX3" fmla="*/ 4108802 w 10235137"/>
              <a:gd name="csY3" fmla="*/ 366533 h 4011323"/>
              <a:gd name="csX4" fmla="*/ 4752264 w 10235137"/>
              <a:gd name="csY4" fmla="*/ 786595 h 4011323"/>
              <a:gd name="csX5" fmla="*/ 5907296 w 10235137"/>
              <a:gd name="csY5" fmla="*/ 1777134 h 4011323"/>
              <a:gd name="csX6" fmla="*/ 6241155 w 10235137"/>
              <a:gd name="csY6" fmla="*/ 1954990 h 4011323"/>
              <a:gd name="csX7" fmla="*/ 7356004 w 10235137"/>
              <a:gd name="csY7" fmla="*/ 2162932 h 4011323"/>
              <a:gd name="csX8" fmla="*/ 9562286 w 10235137"/>
              <a:gd name="csY8" fmla="*/ 2687199 h 4011323"/>
              <a:gd name="csX9" fmla="*/ 10235138 w 10235137"/>
              <a:gd name="csY9" fmla="*/ 4011324 h 4011323"/>
              <a:gd name="csX10" fmla="*/ 10031401 w 10235137"/>
              <a:gd name="csY10" fmla="*/ 3280563 h 4011323"/>
              <a:gd name="csX11" fmla="*/ 8114798 w 10235137"/>
              <a:gd name="csY11" fmla="*/ 2257162 h 4011323"/>
              <a:gd name="csX12" fmla="*/ 6592350 w 10235137"/>
              <a:gd name="csY12" fmla="*/ 2108196 h 4011323"/>
              <a:gd name="csX13" fmla="*/ 6223189 w 10235137"/>
              <a:gd name="csY13" fmla="*/ 1996183 h 4011323"/>
              <a:gd name="csX14" fmla="*/ 5882555 w 10235137"/>
              <a:gd name="csY14" fmla="*/ 1816795 h 4011323"/>
              <a:gd name="csX15" fmla="*/ 4718055 w 10235137"/>
              <a:gd name="csY15" fmla="*/ 827978 h 4011323"/>
              <a:gd name="csX16" fmla="*/ 4083346 w 10235137"/>
              <a:gd name="csY16" fmla="*/ 418443 h 4011323"/>
              <a:gd name="csX17" fmla="*/ 3232509 w 10235137"/>
              <a:gd name="csY17" fmla="*/ 133786 h 4011323"/>
              <a:gd name="csX18" fmla="*/ 2620395 w 10235137"/>
              <a:gd name="csY18" fmla="*/ 70573 h 4011323"/>
              <a:gd name="csX19" fmla="*/ 536638 w 10235137"/>
              <a:gd name="csY19" fmla="*/ 774344 h 4011323"/>
              <a:gd name="csX20" fmla="*/ 72015 w 10235137"/>
              <a:gd name="csY20" fmla="*/ 1363284 h 4011323"/>
              <a:gd name="csX21" fmla="*/ 0 w 10235137"/>
              <a:gd name="csY21" fmla="*/ 1319991 h 4011323"/>
              <a:gd name="csX22" fmla="*/ 0 w 10235137"/>
              <a:gd name="csY22" fmla="*/ 1319991 h 401132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Lst>
            <a:rect l="l" t="t" r="r" b="b"/>
            <a:pathLst>
              <a:path w="10235137" h="4011323">
                <a:moveTo>
                  <a:pt x="0" y="1319991"/>
                </a:moveTo>
                <a:cubicBezTo>
                  <a:pt x="398877" y="641625"/>
                  <a:pt x="1072738" y="167604"/>
                  <a:pt x="1854195" y="47698"/>
                </a:cubicBezTo>
                <a:cubicBezTo>
                  <a:pt x="2299327" y="-27416"/>
                  <a:pt x="2753084" y="-7130"/>
                  <a:pt x="3197101" y="62121"/>
                </a:cubicBezTo>
                <a:cubicBezTo>
                  <a:pt x="3511373" y="126700"/>
                  <a:pt x="3820176" y="224584"/>
                  <a:pt x="4108802" y="366533"/>
                </a:cubicBezTo>
                <a:cubicBezTo>
                  <a:pt x="4339721" y="479046"/>
                  <a:pt x="4555049" y="622679"/>
                  <a:pt x="4752264" y="786595"/>
                </a:cubicBezTo>
                <a:cubicBezTo>
                  <a:pt x="5144063" y="1111067"/>
                  <a:pt x="5471232" y="1510318"/>
                  <a:pt x="5907296" y="1777134"/>
                </a:cubicBezTo>
                <a:cubicBezTo>
                  <a:pt x="6014403" y="1843795"/>
                  <a:pt x="6126474" y="1903130"/>
                  <a:pt x="6241155" y="1954990"/>
                </a:cubicBezTo>
                <a:cubicBezTo>
                  <a:pt x="6592581" y="2103703"/>
                  <a:pt x="6978827" y="2129066"/>
                  <a:pt x="7356004" y="2162932"/>
                </a:cubicBezTo>
                <a:cubicBezTo>
                  <a:pt x="8104805" y="2230203"/>
                  <a:pt x="8927955" y="2229762"/>
                  <a:pt x="9562286" y="2687199"/>
                </a:cubicBezTo>
                <a:cubicBezTo>
                  <a:pt x="9984864" y="2991702"/>
                  <a:pt x="10186455" y="3508158"/>
                  <a:pt x="10235138" y="4011324"/>
                </a:cubicBezTo>
                <a:cubicBezTo>
                  <a:pt x="10194744" y="3770375"/>
                  <a:pt x="10145893" y="3507381"/>
                  <a:pt x="10031401" y="3280563"/>
                </a:cubicBezTo>
                <a:cubicBezTo>
                  <a:pt x="9687254" y="2537331"/>
                  <a:pt x="8866250" y="2324538"/>
                  <a:pt x="8114798" y="2257162"/>
                </a:cubicBezTo>
                <a:cubicBezTo>
                  <a:pt x="7607729" y="2203664"/>
                  <a:pt x="7094854" y="2208724"/>
                  <a:pt x="6592350" y="2108196"/>
                </a:cubicBezTo>
                <a:cubicBezTo>
                  <a:pt x="6466435" y="2081888"/>
                  <a:pt x="6341656" y="2047413"/>
                  <a:pt x="6223189" y="1996183"/>
                </a:cubicBezTo>
                <a:cubicBezTo>
                  <a:pt x="6105562" y="1943778"/>
                  <a:pt x="5991976" y="1884129"/>
                  <a:pt x="5882555" y="1816795"/>
                </a:cubicBezTo>
                <a:cubicBezTo>
                  <a:pt x="5442788" y="1550798"/>
                  <a:pt x="5110338" y="1150195"/>
                  <a:pt x="4718055" y="827978"/>
                </a:cubicBezTo>
                <a:cubicBezTo>
                  <a:pt x="4523113" y="667330"/>
                  <a:pt x="4311256" y="527666"/>
                  <a:pt x="4083346" y="418443"/>
                </a:cubicBezTo>
                <a:cubicBezTo>
                  <a:pt x="3814201" y="287091"/>
                  <a:pt x="3525196" y="197575"/>
                  <a:pt x="3232509" y="133786"/>
                </a:cubicBezTo>
                <a:cubicBezTo>
                  <a:pt x="3031170" y="97089"/>
                  <a:pt x="2824867" y="79446"/>
                  <a:pt x="2620395" y="70573"/>
                </a:cubicBezTo>
                <a:cubicBezTo>
                  <a:pt x="1869869" y="34973"/>
                  <a:pt x="1082176" y="237892"/>
                  <a:pt x="536638" y="774344"/>
                </a:cubicBezTo>
                <a:cubicBezTo>
                  <a:pt x="355491" y="947621"/>
                  <a:pt x="201405" y="1148188"/>
                  <a:pt x="72015" y="1363284"/>
                </a:cubicBezTo>
                <a:lnTo>
                  <a:pt x="0" y="1319991"/>
                </a:lnTo>
                <a:lnTo>
                  <a:pt x="0" y="1319991"/>
                </a:lnTo>
                <a:close/>
              </a:path>
            </a:pathLst>
          </a:custGeom>
          <a:solidFill>
            <a:srgbClr val="FFD64F"/>
          </a:solidFill>
          <a:ln w="21035" cap="flat">
            <a:noFill/>
            <a:prstDash val="solid"/>
            <a:miter/>
          </a:ln>
        </p:spPr>
        <p:txBody>
          <a:bodyPr/>
          <a:lstStyle/>
          <a:p>
            <a:endParaRPr lang="en-GB"/>
          </a:p>
        </p:txBody>
      </p:sp>
      <p:pic>
        <p:nvPicPr>
          <p:cNvPr id="4" name="Picture 35">
            <a:extLst>
              <a:ext uri="{FF2B5EF4-FFF2-40B4-BE49-F238E27FC236}">
                <a16:creationId xmlns:a16="http://schemas.microsoft.com/office/drawing/2014/main" id="{92AF60C6-8F00-4FB9-8A81-44A5ED02EA94}"/>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4566446" y="9780147"/>
            <a:ext cx="2633345" cy="670305"/>
          </a:xfrm>
          <a:prstGeom prst="rect">
            <a:avLst/>
          </a:prstGeom>
        </p:spPr>
      </p:pic>
      <p:pic>
        <p:nvPicPr>
          <p:cNvPr id="5" name="Graphic 4">
            <a:extLst>
              <a:ext uri="{FF2B5EF4-FFF2-40B4-BE49-F238E27FC236}">
                <a16:creationId xmlns:a16="http://schemas.microsoft.com/office/drawing/2014/main" id="{B5EAF48B-D989-BB5E-399B-60B089452970}"/>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a:off x="832644" y="9679403"/>
            <a:ext cx="3276599" cy="888006"/>
          </a:xfrm>
          <a:prstGeom prst="rect">
            <a:avLst/>
          </a:prstGeom>
        </p:spPr>
      </p:pic>
    </p:spTree>
    <p:extLst>
      <p:ext uri="{BB962C8B-B14F-4D97-AF65-F5344CB8AC3E}">
        <p14:creationId xmlns:p14="http://schemas.microsoft.com/office/powerpoint/2010/main" val="318632704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2_Title and Content">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277495-614C-795D-CE75-1FD72A51C2CF}"/>
              </a:ext>
            </a:extLst>
          </p:cNvPr>
          <p:cNvSpPr>
            <a:spLocks noGrp="1"/>
          </p:cNvSpPr>
          <p:nvPr>
            <p:ph type="title"/>
          </p:nvPr>
        </p:nvSpPr>
        <p:spPr>
          <a:xfrm>
            <a:off x="1061244" y="1158876"/>
            <a:ext cx="15011400" cy="2133600"/>
          </a:xfrm>
        </p:spPr>
        <p:txBody>
          <a:bodyPr lIns="0" tIns="0" rIns="0" bIns="0" anchor="t" anchorCtr="0">
            <a:noAutofit/>
          </a:bodyPr>
          <a:lstStyle>
            <a:lvl1pPr>
              <a:defRPr>
                <a:solidFill>
                  <a:srgbClr val="1F355E"/>
                </a:solidFill>
                <a:latin typeface="Arial" panose="020B0604020202020204" pitchFamily="34" charset="0"/>
                <a:cs typeface="Arial" panose="020B0604020202020204" pitchFamily="34" charset="0"/>
              </a:defRPr>
            </a:lvl1pPr>
          </a:lstStyle>
          <a:p>
            <a:r>
              <a:rPr lang="en-GB" dirty="0"/>
              <a:t>Click to edit Master title style</a:t>
            </a:r>
            <a:endParaRPr lang="en-US" dirty="0"/>
          </a:p>
        </p:txBody>
      </p:sp>
      <p:sp>
        <p:nvSpPr>
          <p:cNvPr id="3" name="Content Placeholder 2">
            <a:extLst>
              <a:ext uri="{FF2B5EF4-FFF2-40B4-BE49-F238E27FC236}">
                <a16:creationId xmlns:a16="http://schemas.microsoft.com/office/drawing/2014/main" id="{14D748D1-7512-9008-9426-2580C465196D}"/>
              </a:ext>
            </a:extLst>
          </p:cNvPr>
          <p:cNvSpPr>
            <a:spLocks noGrp="1"/>
          </p:cNvSpPr>
          <p:nvPr>
            <p:ph idx="1"/>
          </p:nvPr>
        </p:nvSpPr>
        <p:spPr>
          <a:xfrm>
            <a:off x="1061244" y="3567112"/>
            <a:ext cx="14630400" cy="5364163"/>
          </a:xfrm>
        </p:spPr>
        <p:txBody>
          <a:bodyPr lIns="0" tIns="0" rIns="0" bIns="0" anchor="t" anchorCtr="0">
            <a:noAutofit/>
          </a:bodyPr>
          <a:lstStyle>
            <a:lvl1pPr marL="0" indent="0">
              <a:lnSpc>
                <a:spcPct val="100000"/>
              </a:lnSpc>
              <a:spcBef>
                <a:spcPts val="0"/>
              </a:spcBef>
              <a:spcAft>
                <a:spcPts val="1800"/>
              </a:spcAft>
              <a:buNone/>
              <a:defRPr sz="2400">
                <a:solidFill>
                  <a:srgbClr val="1F355E"/>
                </a:solidFill>
                <a:latin typeface="Arial" panose="020B0604020202020204" pitchFamily="34" charset="0"/>
                <a:cs typeface="Arial" panose="020B0604020202020204" pitchFamily="34" charset="0"/>
              </a:defRPr>
            </a:lvl1pPr>
            <a:lvl2pPr marL="216000" indent="-216000">
              <a:lnSpc>
                <a:spcPct val="100000"/>
              </a:lnSpc>
              <a:spcBef>
                <a:spcPts val="0"/>
              </a:spcBef>
              <a:spcAft>
                <a:spcPts val="1800"/>
              </a:spcAft>
              <a:buFont typeface="Arial" panose="020B0604020202020204" pitchFamily="34" charset="0"/>
              <a:buChar char="•"/>
              <a:defRPr sz="2400">
                <a:solidFill>
                  <a:srgbClr val="1F355E"/>
                </a:solidFill>
                <a:latin typeface="Arial" panose="020B0604020202020204" pitchFamily="34" charset="0"/>
                <a:cs typeface="Arial" panose="020B0604020202020204" pitchFamily="34" charset="0"/>
              </a:defRPr>
            </a:lvl2pPr>
            <a:lvl3pPr marL="0" indent="0">
              <a:lnSpc>
                <a:spcPct val="100000"/>
              </a:lnSpc>
              <a:spcBef>
                <a:spcPts val="0"/>
              </a:spcBef>
              <a:spcAft>
                <a:spcPts val="1800"/>
              </a:spcAft>
              <a:buNone/>
              <a:defRPr sz="2400" b="1">
                <a:solidFill>
                  <a:srgbClr val="1F355E"/>
                </a:solidFill>
                <a:latin typeface="Arial" panose="020B0604020202020204" pitchFamily="34" charset="0"/>
                <a:cs typeface="Arial" panose="020B0604020202020204" pitchFamily="34" charset="0"/>
              </a:defRPr>
            </a:lvl3pPr>
            <a:lvl4pPr marL="0" indent="0">
              <a:lnSpc>
                <a:spcPct val="100000"/>
              </a:lnSpc>
              <a:spcBef>
                <a:spcPts val="0"/>
              </a:spcBef>
              <a:spcAft>
                <a:spcPts val="1800"/>
              </a:spcAft>
              <a:buNone/>
              <a:defRPr sz="2400">
                <a:solidFill>
                  <a:srgbClr val="1F355E"/>
                </a:solidFill>
                <a:latin typeface="Arial" panose="020B0604020202020204" pitchFamily="34" charset="0"/>
                <a:cs typeface="Arial" panose="020B0604020202020204" pitchFamily="34" charset="0"/>
              </a:defRPr>
            </a:lvl4pPr>
            <a:lvl5pPr marL="0" indent="0">
              <a:lnSpc>
                <a:spcPct val="100000"/>
              </a:lnSpc>
              <a:spcBef>
                <a:spcPts val="0"/>
              </a:spcBef>
              <a:spcAft>
                <a:spcPts val="1800"/>
              </a:spcAft>
              <a:buNone/>
              <a:defRPr sz="2400">
                <a:solidFill>
                  <a:srgbClr val="1F355E"/>
                </a:solidFill>
                <a:latin typeface="Arial" panose="020B0604020202020204" pitchFamily="34" charset="0"/>
                <a:cs typeface="Arial" panose="020B0604020202020204" pitchFamily="34" charset="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6" name="Freeform 15">
            <a:extLst>
              <a:ext uri="{FF2B5EF4-FFF2-40B4-BE49-F238E27FC236}">
                <a16:creationId xmlns:a16="http://schemas.microsoft.com/office/drawing/2014/main" id="{6666AD00-DAC0-FD02-4570-C328AFDBE450}"/>
              </a:ext>
            </a:extLst>
          </p:cNvPr>
          <p:cNvSpPr/>
          <p:nvPr userDrawn="1"/>
        </p:nvSpPr>
        <p:spPr>
          <a:xfrm flipH="1">
            <a:off x="10440000" y="8640000"/>
            <a:ext cx="10132158" cy="3796666"/>
          </a:xfrm>
          <a:custGeom>
            <a:avLst/>
            <a:gdLst>
              <a:gd name="csX0" fmla="*/ 0 w 10132158"/>
              <a:gd name="csY0" fmla="*/ 1335596 h 3796666"/>
              <a:gd name="csX1" fmla="*/ 1073471 w 10132158"/>
              <a:gd name="csY1" fmla="*/ 287138 h 3796666"/>
              <a:gd name="csX2" fmla="*/ 2924236 w 10132158"/>
              <a:gd name="csY2" fmla="*/ 38682 h 3796666"/>
              <a:gd name="csX3" fmla="*/ 3656837 w 10132158"/>
              <a:gd name="csY3" fmla="*/ 221213 h 3796666"/>
              <a:gd name="csX4" fmla="*/ 4632938 w 10132158"/>
              <a:gd name="csY4" fmla="*/ 786920 h 3796666"/>
              <a:gd name="csX5" fmla="*/ 5818897 w 10132158"/>
              <a:gd name="csY5" fmla="*/ 1691182 h 3796666"/>
              <a:gd name="csX6" fmla="*/ 7267163 w 10132158"/>
              <a:gd name="csY6" fmla="*/ 2004020 h 3796666"/>
              <a:gd name="csX7" fmla="*/ 9711537 w 10132158"/>
              <a:gd name="csY7" fmla="*/ 2768626 h 3796666"/>
              <a:gd name="csX8" fmla="*/ 10132159 w 10132158"/>
              <a:gd name="csY8" fmla="*/ 3796142 h 3796666"/>
              <a:gd name="csX9" fmla="*/ 10128182 w 10132158"/>
              <a:gd name="csY9" fmla="*/ 3796667 h 3796666"/>
              <a:gd name="csX10" fmla="*/ 9702595 w 10132158"/>
              <a:gd name="csY10" fmla="*/ 2776331 h 3796666"/>
              <a:gd name="csX11" fmla="*/ 7265080 w 10132158"/>
              <a:gd name="csY11" fmla="*/ 2033897 h 3796666"/>
              <a:gd name="csX12" fmla="*/ 5800657 w 10132158"/>
              <a:gd name="csY12" fmla="*/ 1727274 h 3796666"/>
              <a:gd name="csX13" fmla="*/ 4602327 w 10132158"/>
              <a:gd name="csY13" fmla="*/ 825201 h 3796666"/>
              <a:gd name="csX14" fmla="*/ 3637377 w 10132158"/>
              <a:gd name="csY14" fmla="*/ 273919 h 3796666"/>
              <a:gd name="csX15" fmla="*/ 2916242 w 10132158"/>
              <a:gd name="csY15" fmla="*/ 99641 h 3796666"/>
              <a:gd name="csX16" fmla="*/ 1805621 w 10132158"/>
              <a:gd name="csY16" fmla="*/ 117313 h 3796666"/>
              <a:gd name="csX17" fmla="*/ 332117 w 10132158"/>
              <a:gd name="csY17" fmla="*/ 995711 h 3796666"/>
              <a:gd name="csX18" fmla="*/ 221154 w 10132158"/>
              <a:gd name="csY18" fmla="*/ 1143274 h 3796666"/>
              <a:gd name="csX19" fmla="*/ 120675 w 10132158"/>
              <a:gd name="csY19" fmla="*/ 1298349 h 3796666"/>
              <a:gd name="csX20" fmla="*/ 72972 w 10132158"/>
              <a:gd name="csY20" fmla="*/ 1377525 h 3796666"/>
              <a:gd name="csX21" fmla="*/ 0 w 10132158"/>
              <a:gd name="csY21" fmla="*/ 1335617 h 3796666"/>
              <a:gd name="csX22" fmla="*/ 0 w 10132158"/>
              <a:gd name="csY22" fmla="*/ 1335617 h 379666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Lst>
            <a:rect l="l" t="t" r="r" b="b"/>
            <a:pathLst>
              <a:path w="10132158" h="3796666">
                <a:moveTo>
                  <a:pt x="0" y="1335596"/>
                </a:moveTo>
                <a:cubicBezTo>
                  <a:pt x="253654" y="897937"/>
                  <a:pt x="617544" y="515397"/>
                  <a:pt x="1073471" y="287138"/>
                </a:cubicBezTo>
                <a:cubicBezTo>
                  <a:pt x="1641311" y="-2529"/>
                  <a:pt x="2301309" y="-46501"/>
                  <a:pt x="2924236" y="38682"/>
                </a:cubicBezTo>
                <a:cubicBezTo>
                  <a:pt x="3174110" y="69056"/>
                  <a:pt x="3420870" y="132989"/>
                  <a:pt x="3656837" y="221213"/>
                </a:cubicBezTo>
                <a:cubicBezTo>
                  <a:pt x="4012366" y="350323"/>
                  <a:pt x="4340356" y="549887"/>
                  <a:pt x="4632938" y="786920"/>
                </a:cubicBezTo>
                <a:cubicBezTo>
                  <a:pt x="5021140" y="1098973"/>
                  <a:pt x="5369179" y="1467261"/>
                  <a:pt x="5818897" y="1691182"/>
                </a:cubicBezTo>
                <a:cubicBezTo>
                  <a:pt x="6263923" y="1926986"/>
                  <a:pt x="6772507" y="1969293"/>
                  <a:pt x="7267163" y="2004020"/>
                </a:cubicBezTo>
                <a:cubicBezTo>
                  <a:pt x="8109879" y="2072865"/>
                  <a:pt x="9111058" y="2084266"/>
                  <a:pt x="9711537" y="2768626"/>
                </a:cubicBezTo>
                <a:cubicBezTo>
                  <a:pt x="9958528" y="3055052"/>
                  <a:pt x="10083518" y="3426258"/>
                  <a:pt x="10132159" y="3796142"/>
                </a:cubicBezTo>
                <a:cubicBezTo>
                  <a:pt x="10132159" y="3796142"/>
                  <a:pt x="10128182" y="3796667"/>
                  <a:pt x="10128182" y="3796667"/>
                </a:cubicBezTo>
                <a:cubicBezTo>
                  <a:pt x="10077017" y="3428022"/>
                  <a:pt x="9950471" y="3059860"/>
                  <a:pt x="9702595" y="2776331"/>
                </a:cubicBezTo>
                <a:cubicBezTo>
                  <a:pt x="9101443" y="2100370"/>
                  <a:pt x="8103084" y="2096675"/>
                  <a:pt x="7265080" y="2033897"/>
                </a:cubicBezTo>
                <a:cubicBezTo>
                  <a:pt x="6767142" y="2002613"/>
                  <a:pt x="6250963" y="1963099"/>
                  <a:pt x="5800657" y="1727274"/>
                </a:cubicBezTo>
                <a:cubicBezTo>
                  <a:pt x="5346583" y="1504696"/>
                  <a:pt x="4992296" y="1135253"/>
                  <a:pt x="4602327" y="825201"/>
                </a:cubicBezTo>
                <a:cubicBezTo>
                  <a:pt x="4311239" y="592282"/>
                  <a:pt x="3988845" y="399151"/>
                  <a:pt x="3637377" y="273919"/>
                </a:cubicBezTo>
                <a:cubicBezTo>
                  <a:pt x="3404229" y="188489"/>
                  <a:pt x="3163528" y="128051"/>
                  <a:pt x="2916242" y="99641"/>
                </a:cubicBezTo>
                <a:cubicBezTo>
                  <a:pt x="2547943" y="52543"/>
                  <a:pt x="2170744" y="49207"/>
                  <a:pt x="1805621" y="117313"/>
                </a:cubicBezTo>
                <a:cubicBezTo>
                  <a:pt x="1227007" y="218306"/>
                  <a:pt x="693228" y="533252"/>
                  <a:pt x="332117" y="995711"/>
                </a:cubicBezTo>
                <a:cubicBezTo>
                  <a:pt x="295662" y="1038441"/>
                  <a:pt x="254384" y="1098973"/>
                  <a:pt x="221154" y="1143274"/>
                </a:cubicBezTo>
                <a:cubicBezTo>
                  <a:pt x="195494" y="1183817"/>
                  <a:pt x="144370" y="1255371"/>
                  <a:pt x="120675" y="1298349"/>
                </a:cubicBezTo>
                <a:cubicBezTo>
                  <a:pt x="120670" y="1298349"/>
                  <a:pt x="72972" y="1377525"/>
                  <a:pt x="72972" y="1377525"/>
                </a:cubicBezTo>
                <a:lnTo>
                  <a:pt x="0" y="1335617"/>
                </a:lnTo>
                <a:lnTo>
                  <a:pt x="0" y="1335617"/>
                </a:lnTo>
                <a:close/>
              </a:path>
            </a:pathLst>
          </a:custGeom>
          <a:solidFill>
            <a:srgbClr val="39B76F"/>
          </a:solidFill>
          <a:ln w="21035" cap="flat">
            <a:noFill/>
            <a:prstDash val="solid"/>
            <a:miter/>
          </a:ln>
        </p:spPr>
        <p:txBody>
          <a:bodyPr/>
          <a:lstStyle/>
          <a:p>
            <a:endParaRPr lang="en-GB"/>
          </a:p>
        </p:txBody>
      </p:sp>
      <p:pic>
        <p:nvPicPr>
          <p:cNvPr id="4" name="Picture 35">
            <a:extLst>
              <a:ext uri="{FF2B5EF4-FFF2-40B4-BE49-F238E27FC236}">
                <a16:creationId xmlns:a16="http://schemas.microsoft.com/office/drawing/2014/main" id="{9E6819C5-10E4-11EE-475B-2E1C8BABC341}"/>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4566446" y="9780147"/>
            <a:ext cx="2633345" cy="670305"/>
          </a:xfrm>
          <a:prstGeom prst="rect">
            <a:avLst/>
          </a:prstGeom>
        </p:spPr>
      </p:pic>
      <p:pic>
        <p:nvPicPr>
          <p:cNvPr id="5" name="Graphic 4">
            <a:extLst>
              <a:ext uri="{FF2B5EF4-FFF2-40B4-BE49-F238E27FC236}">
                <a16:creationId xmlns:a16="http://schemas.microsoft.com/office/drawing/2014/main" id="{8C608304-85CA-C40D-960E-9C587801BF0A}"/>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a:off x="832644" y="9679403"/>
            <a:ext cx="3276599" cy="888006"/>
          </a:xfrm>
          <a:prstGeom prst="rect">
            <a:avLst/>
          </a:prstGeom>
        </p:spPr>
      </p:pic>
    </p:spTree>
    <p:extLst>
      <p:ext uri="{BB962C8B-B14F-4D97-AF65-F5344CB8AC3E}">
        <p14:creationId xmlns:p14="http://schemas.microsoft.com/office/powerpoint/2010/main" val="139670571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3_Title and Content">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277495-614C-795D-CE75-1FD72A51C2CF}"/>
              </a:ext>
            </a:extLst>
          </p:cNvPr>
          <p:cNvSpPr>
            <a:spLocks noGrp="1"/>
          </p:cNvSpPr>
          <p:nvPr>
            <p:ph type="title"/>
          </p:nvPr>
        </p:nvSpPr>
        <p:spPr>
          <a:xfrm>
            <a:off x="1061244" y="1158876"/>
            <a:ext cx="15011400" cy="2133600"/>
          </a:xfrm>
        </p:spPr>
        <p:txBody>
          <a:bodyPr lIns="0" tIns="0" rIns="0" bIns="0" anchor="t" anchorCtr="0">
            <a:noAutofit/>
          </a:bodyPr>
          <a:lstStyle>
            <a:lvl1pPr>
              <a:defRPr>
                <a:solidFill>
                  <a:srgbClr val="1F355E"/>
                </a:solidFill>
                <a:latin typeface="Arial" panose="020B0604020202020204" pitchFamily="34" charset="0"/>
                <a:cs typeface="Arial" panose="020B0604020202020204" pitchFamily="34" charset="0"/>
              </a:defRPr>
            </a:lvl1pPr>
          </a:lstStyle>
          <a:p>
            <a:r>
              <a:rPr lang="en-GB" dirty="0"/>
              <a:t>Click to edit Master title style</a:t>
            </a:r>
            <a:endParaRPr lang="en-US" dirty="0"/>
          </a:p>
        </p:txBody>
      </p:sp>
      <p:sp>
        <p:nvSpPr>
          <p:cNvPr id="3" name="Content Placeholder 2">
            <a:extLst>
              <a:ext uri="{FF2B5EF4-FFF2-40B4-BE49-F238E27FC236}">
                <a16:creationId xmlns:a16="http://schemas.microsoft.com/office/drawing/2014/main" id="{14D748D1-7512-9008-9426-2580C465196D}"/>
              </a:ext>
            </a:extLst>
          </p:cNvPr>
          <p:cNvSpPr>
            <a:spLocks noGrp="1"/>
          </p:cNvSpPr>
          <p:nvPr>
            <p:ph idx="1"/>
          </p:nvPr>
        </p:nvSpPr>
        <p:spPr>
          <a:xfrm>
            <a:off x="1061244" y="3567112"/>
            <a:ext cx="14630400" cy="5364163"/>
          </a:xfrm>
        </p:spPr>
        <p:txBody>
          <a:bodyPr lIns="0" tIns="0" rIns="0" bIns="0" anchor="t" anchorCtr="0">
            <a:noAutofit/>
          </a:bodyPr>
          <a:lstStyle>
            <a:lvl1pPr marL="0" indent="0">
              <a:lnSpc>
                <a:spcPct val="100000"/>
              </a:lnSpc>
              <a:spcBef>
                <a:spcPts val="0"/>
              </a:spcBef>
              <a:spcAft>
                <a:spcPts val="1800"/>
              </a:spcAft>
              <a:buNone/>
              <a:defRPr sz="2400">
                <a:solidFill>
                  <a:srgbClr val="1F355E"/>
                </a:solidFill>
                <a:latin typeface="Arial" panose="020B0604020202020204" pitchFamily="34" charset="0"/>
                <a:cs typeface="Arial" panose="020B0604020202020204" pitchFamily="34" charset="0"/>
              </a:defRPr>
            </a:lvl1pPr>
            <a:lvl2pPr marL="216000" indent="-216000">
              <a:lnSpc>
                <a:spcPct val="100000"/>
              </a:lnSpc>
              <a:spcBef>
                <a:spcPts val="0"/>
              </a:spcBef>
              <a:spcAft>
                <a:spcPts val="1800"/>
              </a:spcAft>
              <a:buFont typeface="Arial" panose="020B0604020202020204" pitchFamily="34" charset="0"/>
              <a:buChar char="•"/>
              <a:defRPr sz="2400">
                <a:solidFill>
                  <a:srgbClr val="1F355E"/>
                </a:solidFill>
                <a:latin typeface="Arial" panose="020B0604020202020204" pitchFamily="34" charset="0"/>
                <a:cs typeface="Arial" panose="020B0604020202020204" pitchFamily="34" charset="0"/>
              </a:defRPr>
            </a:lvl2pPr>
            <a:lvl3pPr marL="0" indent="0">
              <a:lnSpc>
                <a:spcPct val="100000"/>
              </a:lnSpc>
              <a:spcBef>
                <a:spcPts val="0"/>
              </a:spcBef>
              <a:spcAft>
                <a:spcPts val="1800"/>
              </a:spcAft>
              <a:buNone/>
              <a:defRPr sz="2400" b="1">
                <a:solidFill>
                  <a:srgbClr val="1F355E"/>
                </a:solidFill>
                <a:latin typeface="Arial" panose="020B0604020202020204" pitchFamily="34" charset="0"/>
                <a:cs typeface="Arial" panose="020B0604020202020204" pitchFamily="34" charset="0"/>
              </a:defRPr>
            </a:lvl3pPr>
            <a:lvl4pPr marL="0" indent="0">
              <a:lnSpc>
                <a:spcPct val="100000"/>
              </a:lnSpc>
              <a:spcBef>
                <a:spcPts val="0"/>
              </a:spcBef>
              <a:spcAft>
                <a:spcPts val="1800"/>
              </a:spcAft>
              <a:buNone/>
              <a:defRPr sz="2400">
                <a:solidFill>
                  <a:srgbClr val="1F355E"/>
                </a:solidFill>
                <a:latin typeface="Arial" panose="020B0604020202020204" pitchFamily="34" charset="0"/>
                <a:cs typeface="Arial" panose="020B0604020202020204" pitchFamily="34" charset="0"/>
              </a:defRPr>
            </a:lvl4pPr>
            <a:lvl5pPr marL="0" indent="0">
              <a:lnSpc>
                <a:spcPct val="100000"/>
              </a:lnSpc>
              <a:spcBef>
                <a:spcPts val="0"/>
              </a:spcBef>
              <a:spcAft>
                <a:spcPts val="1800"/>
              </a:spcAft>
              <a:buNone/>
              <a:defRPr sz="2400">
                <a:solidFill>
                  <a:srgbClr val="1F355E"/>
                </a:solidFill>
                <a:latin typeface="Arial" panose="020B0604020202020204" pitchFamily="34" charset="0"/>
                <a:cs typeface="Arial" panose="020B0604020202020204" pitchFamily="34" charset="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9" name="Freeform 8">
            <a:extLst>
              <a:ext uri="{FF2B5EF4-FFF2-40B4-BE49-F238E27FC236}">
                <a16:creationId xmlns:a16="http://schemas.microsoft.com/office/drawing/2014/main" id="{BF965EA5-7D4E-EAF7-EAC0-3F3447C2E70F}"/>
              </a:ext>
            </a:extLst>
          </p:cNvPr>
          <p:cNvSpPr/>
          <p:nvPr userDrawn="1"/>
        </p:nvSpPr>
        <p:spPr>
          <a:xfrm flipH="1">
            <a:off x="10440000" y="8640000"/>
            <a:ext cx="10029148" cy="3584795"/>
          </a:xfrm>
          <a:custGeom>
            <a:avLst/>
            <a:gdLst>
              <a:gd name="csX0" fmla="*/ 0 w 10029148"/>
              <a:gd name="csY0" fmla="*/ 1354490 h 3584795"/>
              <a:gd name="csX1" fmla="*/ 3030516 w 10029148"/>
              <a:gd name="csY1" fmla="*/ 72019 h 3584795"/>
              <a:gd name="csX2" fmla="*/ 3904433 w 10029148"/>
              <a:gd name="csY2" fmla="*/ 382369 h 3584795"/>
              <a:gd name="csX3" fmla="*/ 5728719 w 10029148"/>
              <a:gd name="csY3" fmla="*/ 1618387 h 3584795"/>
              <a:gd name="csX4" fmla="*/ 6438241 w 10029148"/>
              <a:gd name="csY4" fmla="*/ 1789944 h 3584795"/>
              <a:gd name="csX5" fmla="*/ 9582859 w 10029148"/>
              <a:gd name="csY5" fmla="*/ 2587765 h 3584795"/>
              <a:gd name="csX6" fmla="*/ 10029149 w 10029148"/>
              <a:gd name="csY6" fmla="*/ 3584187 h 3584795"/>
              <a:gd name="csX7" fmla="*/ 10025445 w 10029148"/>
              <a:gd name="csY7" fmla="*/ 3584796 h 3584795"/>
              <a:gd name="csX8" fmla="*/ 9689440 w 10029148"/>
              <a:gd name="csY8" fmla="*/ 2738306 h 3584795"/>
              <a:gd name="csX9" fmla="*/ 7171011 w 10029148"/>
              <a:gd name="csY9" fmla="*/ 1876636 h 3584795"/>
              <a:gd name="csX10" fmla="*/ 5713362 w 10029148"/>
              <a:gd name="csY10" fmla="*/ 1656221 h 3584795"/>
              <a:gd name="csX11" fmla="*/ 3878429 w 10029148"/>
              <a:gd name="csY11" fmla="*/ 431371 h 3584795"/>
              <a:gd name="csX12" fmla="*/ 3108758 w 10029148"/>
              <a:gd name="csY12" fmla="*/ 150741 h 3584795"/>
              <a:gd name="csX13" fmla="*/ 496299 w 10029148"/>
              <a:gd name="csY13" fmla="*/ 806666 h 3584795"/>
              <a:gd name="csX14" fmla="*/ 73908 w 10029148"/>
              <a:gd name="csY14" fmla="*/ 1395012 h 3584795"/>
              <a:gd name="csX15" fmla="*/ 0 w 10029148"/>
              <a:gd name="csY15" fmla="*/ 1354490 h 3584795"/>
              <a:gd name="csX16" fmla="*/ 0 w 10029148"/>
              <a:gd name="csY16" fmla="*/ 1354490 h 358479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10029148" h="3584795">
                <a:moveTo>
                  <a:pt x="0" y="1354490"/>
                </a:moveTo>
                <a:cubicBezTo>
                  <a:pt x="645218" y="183465"/>
                  <a:pt x="1759941" y="-170032"/>
                  <a:pt x="3030516" y="72019"/>
                </a:cubicBezTo>
                <a:cubicBezTo>
                  <a:pt x="3335048" y="130106"/>
                  <a:pt x="3631206" y="236500"/>
                  <a:pt x="3904433" y="382369"/>
                </a:cubicBezTo>
                <a:cubicBezTo>
                  <a:pt x="4563000" y="720617"/>
                  <a:pt x="5037901" y="1338890"/>
                  <a:pt x="5728719" y="1618387"/>
                </a:cubicBezTo>
                <a:cubicBezTo>
                  <a:pt x="5954799" y="1712175"/>
                  <a:pt x="6195310" y="1762082"/>
                  <a:pt x="6438241" y="1789944"/>
                </a:cubicBezTo>
                <a:cubicBezTo>
                  <a:pt x="7469736" y="1917347"/>
                  <a:pt x="8811464" y="1762922"/>
                  <a:pt x="9582859" y="2587765"/>
                </a:cubicBezTo>
                <a:cubicBezTo>
                  <a:pt x="9831239" y="2862958"/>
                  <a:pt x="9971819" y="3221420"/>
                  <a:pt x="10029149" y="3584187"/>
                </a:cubicBezTo>
                <a:cubicBezTo>
                  <a:pt x="10029149" y="3584187"/>
                  <a:pt x="10025445" y="3584796"/>
                  <a:pt x="10025445" y="3584796"/>
                </a:cubicBezTo>
                <a:cubicBezTo>
                  <a:pt x="9974574" y="3283673"/>
                  <a:pt x="9870161" y="2986330"/>
                  <a:pt x="9689440" y="2738306"/>
                </a:cubicBezTo>
                <a:cubicBezTo>
                  <a:pt x="9119066" y="1958604"/>
                  <a:pt x="8053175" y="1928663"/>
                  <a:pt x="7171011" y="1876636"/>
                </a:cubicBezTo>
                <a:cubicBezTo>
                  <a:pt x="6681762" y="1847221"/>
                  <a:pt x="6174419" y="1843693"/>
                  <a:pt x="5713362" y="1656221"/>
                </a:cubicBezTo>
                <a:cubicBezTo>
                  <a:pt x="5018230" y="1381469"/>
                  <a:pt x="4538427" y="764762"/>
                  <a:pt x="3878429" y="431371"/>
                </a:cubicBezTo>
                <a:cubicBezTo>
                  <a:pt x="3636150" y="303647"/>
                  <a:pt x="3375862" y="210480"/>
                  <a:pt x="3108758" y="150741"/>
                </a:cubicBezTo>
                <a:cubicBezTo>
                  <a:pt x="2167308" y="-42665"/>
                  <a:pt x="1179132" y="72735"/>
                  <a:pt x="496299" y="806666"/>
                </a:cubicBezTo>
                <a:cubicBezTo>
                  <a:pt x="328989" y="982107"/>
                  <a:pt x="191547" y="1183458"/>
                  <a:pt x="73908" y="1395012"/>
                </a:cubicBezTo>
                <a:cubicBezTo>
                  <a:pt x="73906" y="1395012"/>
                  <a:pt x="0" y="1354490"/>
                  <a:pt x="0" y="1354490"/>
                </a:cubicBezTo>
                <a:lnTo>
                  <a:pt x="0" y="1354490"/>
                </a:lnTo>
                <a:close/>
              </a:path>
            </a:pathLst>
          </a:custGeom>
          <a:solidFill>
            <a:srgbClr val="7EB0DE"/>
          </a:solidFill>
          <a:ln w="21035" cap="flat">
            <a:noFill/>
            <a:prstDash val="solid"/>
            <a:miter/>
          </a:ln>
        </p:spPr>
        <p:txBody>
          <a:bodyPr/>
          <a:lstStyle/>
          <a:p>
            <a:endParaRPr lang="en-GB"/>
          </a:p>
        </p:txBody>
      </p:sp>
      <p:pic>
        <p:nvPicPr>
          <p:cNvPr id="4" name="Picture 35">
            <a:extLst>
              <a:ext uri="{FF2B5EF4-FFF2-40B4-BE49-F238E27FC236}">
                <a16:creationId xmlns:a16="http://schemas.microsoft.com/office/drawing/2014/main" id="{11455CF3-88B5-EA9E-A87B-37FA49BB6251}"/>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4566446" y="9780147"/>
            <a:ext cx="2633345" cy="670305"/>
          </a:xfrm>
          <a:prstGeom prst="rect">
            <a:avLst/>
          </a:prstGeom>
        </p:spPr>
      </p:pic>
      <p:pic>
        <p:nvPicPr>
          <p:cNvPr id="5" name="Graphic 4">
            <a:extLst>
              <a:ext uri="{FF2B5EF4-FFF2-40B4-BE49-F238E27FC236}">
                <a16:creationId xmlns:a16="http://schemas.microsoft.com/office/drawing/2014/main" id="{9D5EEEEE-1996-1B9A-88D8-899501F0EA9E}"/>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a:off x="832644" y="9679403"/>
            <a:ext cx="3276599" cy="888006"/>
          </a:xfrm>
          <a:prstGeom prst="rect">
            <a:avLst/>
          </a:prstGeom>
        </p:spPr>
      </p:pic>
    </p:spTree>
    <p:extLst>
      <p:ext uri="{BB962C8B-B14F-4D97-AF65-F5344CB8AC3E}">
        <p14:creationId xmlns:p14="http://schemas.microsoft.com/office/powerpoint/2010/main" val="321578442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4_Title and Content">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277495-614C-795D-CE75-1FD72A51C2CF}"/>
              </a:ext>
            </a:extLst>
          </p:cNvPr>
          <p:cNvSpPr>
            <a:spLocks noGrp="1"/>
          </p:cNvSpPr>
          <p:nvPr>
            <p:ph type="title"/>
          </p:nvPr>
        </p:nvSpPr>
        <p:spPr>
          <a:xfrm>
            <a:off x="1061244" y="1158876"/>
            <a:ext cx="15011400" cy="2133600"/>
          </a:xfrm>
        </p:spPr>
        <p:txBody>
          <a:bodyPr lIns="0" tIns="0" rIns="0" bIns="0" anchor="t" anchorCtr="0">
            <a:noAutofit/>
          </a:bodyPr>
          <a:lstStyle>
            <a:lvl1pPr>
              <a:defRPr>
                <a:solidFill>
                  <a:srgbClr val="1F355E"/>
                </a:solidFill>
                <a:latin typeface="Arial" panose="020B0604020202020204" pitchFamily="34" charset="0"/>
                <a:cs typeface="Arial" panose="020B0604020202020204" pitchFamily="34" charset="0"/>
              </a:defRPr>
            </a:lvl1pPr>
          </a:lstStyle>
          <a:p>
            <a:r>
              <a:rPr lang="en-GB" dirty="0"/>
              <a:t>Click to edit Master title style</a:t>
            </a:r>
            <a:endParaRPr lang="en-US" dirty="0"/>
          </a:p>
        </p:txBody>
      </p:sp>
      <p:sp>
        <p:nvSpPr>
          <p:cNvPr id="3" name="Content Placeholder 2">
            <a:extLst>
              <a:ext uri="{FF2B5EF4-FFF2-40B4-BE49-F238E27FC236}">
                <a16:creationId xmlns:a16="http://schemas.microsoft.com/office/drawing/2014/main" id="{14D748D1-7512-9008-9426-2580C465196D}"/>
              </a:ext>
            </a:extLst>
          </p:cNvPr>
          <p:cNvSpPr>
            <a:spLocks noGrp="1"/>
          </p:cNvSpPr>
          <p:nvPr>
            <p:ph idx="1"/>
          </p:nvPr>
        </p:nvSpPr>
        <p:spPr>
          <a:xfrm>
            <a:off x="1061244" y="3567112"/>
            <a:ext cx="14630400" cy="5364163"/>
          </a:xfrm>
        </p:spPr>
        <p:txBody>
          <a:bodyPr lIns="0" tIns="0" rIns="0" bIns="0" anchor="t" anchorCtr="0">
            <a:noAutofit/>
          </a:bodyPr>
          <a:lstStyle>
            <a:lvl1pPr marL="0" indent="0">
              <a:lnSpc>
                <a:spcPct val="100000"/>
              </a:lnSpc>
              <a:spcBef>
                <a:spcPts val="0"/>
              </a:spcBef>
              <a:spcAft>
                <a:spcPts val="1800"/>
              </a:spcAft>
              <a:buNone/>
              <a:defRPr sz="2400">
                <a:solidFill>
                  <a:srgbClr val="1F355E"/>
                </a:solidFill>
                <a:latin typeface="Arial" panose="020B0604020202020204" pitchFamily="34" charset="0"/>
                <a:cs typeface="Arial" panose="020B0604020202020204" pitchFamily="34" charset="0"/>
              </a:defRPr>
            </a:lvl1pPr>
            <a:lvl2pPr marL="216000" indent="-216000">
              <a:lnSpc>
                <a:spcPct val="100000"/>
              </a:lnSpc>
              <a:spcBef>
                <a:spcPts val="0"/>
              </a:spcBef>
              <a:spcAft>
                <a:spcPts val="1800"/>
              </a:spcAft>
              <a:buFont typeface="Arial" panose="020B0604020202020204" pitchFamily="34" charset="0"/>
              <a:buChar char="•"/>
              <a:defRPr sz="2400">
                <a:solidFill>
                  <a:srgbClr val="1F355E"/>
                </a:solidFill>
                <a:latin typeface="Arial" panose="020B0604020202020204" pitchFamily="34" charset="0"/>
                <a:cs typeface="Arial" panose="020B0604020202020204" pitchFamily="34" charset="0"/>
              </a:defRPr>
            </a:lvl2pPr>
            <a:lvl3pPr marL="0" indent="0">
              <a:lnSpc>
                <a:spcPct val="100000"/>
              </a:lnSpc>
              <a:spcBef>
                <a:spcPts val="0"/>
              </a:spcBef>
              <a:spcAft>
                <a:spcPts val="1800"/>
              </a:spcAft>
              <a:buNone/>
              <a:defRPr sz="2400" b="1">
                <a:solidFill>
                  <a:srgbClr val="1F355E"/>
                </a:solidFill>
                <a:latin typeface="Arial" panose="020B0604020202020204" pitchFamily="34" charset="0"/>
                <a:cs typeface="Arial" panose="020B0604020202020204" pitchFamily="34" charset="0"/>
              </a:defRPr>
            </a:lvl3pPr>
            <a:lvl4pPr marL="0" indent="0">
              <a:lnSpc>
                <a:spcPct val="100000"/>
              </a:lnSpc>
              <a:spcBef>
                <a:spcPts val="0"/>
              </a:spcBef>
              <a:spcAft>
                <a:spcPts val="1800"/>
              </a:spcAft>
              <a:buNone/>
              <a:defRPr sz="2400">
                <a:solidFill>
                  <a:srgbClr val="1F355E"/>
                </a:solidFill>
                <a:latin typeface="Arial" panose="020B0604020202020204" pitchFamily="34" charset="0"/>
                <a:cs typeface="Arial" panose="020B0604020202020204" pitchFamily="34" charset="0"/>
              </a:defRPr>
            </a:lvl4pPr>
            <a:lvl5pPr marL="0" indent="0">
              <a:lnSpc>
                <a:spcPct val="100000"/>
              </a:lnSpc>
              <a:spcBef>
                <a:spcPts val="0"/>
              </a:spcBef>
              <a:spcAft>
                <a:spcPts val="1800"/>
              </a:spcAft>
              <a:buNone/>
              <a:defRPr sz="2400">
                <a:solidFill>
                  <a:srgbClr val="1F355E"/>
                </a:solidFill>
                <a:latin typeface="Arial" panose="020B0604020202020204" pitchFamily="34" charset="0"/>
                <a:cs typeface="Arial" panose="020B0604020202020204" pitchFamily="34" charset="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6" name="Freeform 5">
            <a:extLst>
              <a:ext uri="{FF2B5EF4-FFF2-40B4-BE49-F238E27FC236}">
                <a16:creationId xmlns:a16="http://schemas.microsoft.com/office/drawing/2014/main" id="{270BD420-968A-F94F-40C7-638F0D5C86D0}"/>
              </a:ext>
            </a:extLst>
          </p:cNvPr>
          <p:cNvSpPr/>
          <p:nvPr userDrawn="1"/>
        </p:nvSpPr>
        <p:spPr>
          <a:xfrm flipH="1">
            <a:off x="10440000" y="8640000"/>
            <a:ext cx="9926125" cy="3372482"/>
          </a:xfrm>
          <a:custGeom>
            <a:avLst/>
            <a:gdLst>
              <a:gd name="csX0" fmla="*/ 0 w 9926125"/>
              <a:gd name="csY0" fmla="*/ 1372942 h 3372482"/>
              <a:gd name="csX1" fmla="*/ 2410894 w 9926125"/>
              <a:gd name="csY1" fmla="*/ 5442 h 3372482"/>
              <a:gd name="csX2" fmla="*/ 4414807 w 9926125"/>
              <a:gd name="csY2" fmla="*/ 803933 h 3372482"/>
              <a:gd name="csX3" fmla="*/ 6256955 w 9926125"/>
              <a:gd name="csY3" fmla="*/ 1664721 h 3372482"/>
              <a:gd name="csX4" fmla="*/ 9452802 w 9926125"/>
              <a:gd name="csY4" fmla="*/ 2406253 h 3372482"/>
              <a:gd name="csX5" fmla="*/ 9926125 w 9926125"/>
              <a:gd name="csY5" fmla="*/ 3371789 h 3372482"/>
              <a:gd name="csX6" fmla="*/ 9922717 w 9926125"/>
              <a:gd name="csY6" fmla="*/ 3372482 h 3372482"/>
              <a:gd name="csX7" fmla="*/ 9505040 w 9926125"/>
              <a:gd name="csY7" fmla="*/ 2481250 h 3372482"/>
              <a:gd name="csX8" fmla="*/ 6346011 w 9926125"/>
              <a:gd name="csY8" fmla="*/ 1705117 h 3372482"/>
              <a:gd name="csX9" fmla="*/ 4383817 w 9926125"/>
              <a:gd name="csY9" fmla="*/ 844560 h 3372482"/>
              <a:gd name="csX10" fmla="*/ 3118207 w 9926125"/>
              <a:gd name="csY10" fmla="*/ 178928 h 3372482"/>
              <a:gd name="csX11" fmla="*/ 1693672 w 9926125"/>
              <a:gd name="csY11" fmla="*/ 124641 h 3372482"/>
              <a:gd name="csX12" fmla="*/ 477461 w 9926125"/>
              <a:gd name="csY12" fmla="*/ 823375 h 3372482"/>
              <a:gd name="csX13" fmla="*/ 74823 w 9926125"/>
              <a:gd name="csY13" fmla="*/ 1412036 h 3372482"/>
              <a:gd name="csX14" fmla="*/ 0 w 9926125"/>
              <a:gd name="csY14" fmla="*/ 1372942 h 3372482"/>
              <a:gd name="csX15" fmla="*/ 0 w 9926125"/>
              <a:gd name="csY15" fmla="*/ 1372942 h 337248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Lst>
            <a:rect l="l" t="t" r="r" b="b"/>
            <a:pathLst>
              <a:path w="9926125" h="3372482">
                <a:moveTo>
                  <a:pt x="0" y="1372942"/>
                </a:moveTo>
                <a:cubicBezTo>
                  <a:pt x="497867" y="422547"/>
                  <a:pt x="1337587" y="-57212"/>
                  <a:pt x="2410894" y="5442"/>
                </a:cubicBezTo>
                <a:cubicBezTo>
                  <a:pt x="3209892" y="46646"/>
                  <a:pt x="3796676" y="312981"/>
                  <a:pt x="4414807" y="803933"/>
                </a:cubicBezTo>
                <a:cubicBezTo>
                  <a:pt x="4999297" y="1261643"/>
                  <a:pt x="5479331" y="1637868"/>
                  <a:pt x="6256955" y="1664721"/>
                </a:cubicBezTo>
                <a:cubicBezTo>
                  <a:pt x="7283863" y="1723342"/>
                  <a:pt x="8683720" y="1605576"/>
                  <a:pt x="9452802" y="2406253"/>
                </a:cubicBezTo>
                <a:cubicBezTo>
                  <a:pt x="9705305" y="2669541"/>
                  <a:pt x="9856004" y="3017106"/>
                  <a:pt x="9926125" y="3371789"/>
                </a:cubicBezTo>
                <a:cubicBezTo>
                  <a:pt x="9926125" y="3371789"/>
                  <a:pt x="9922717" y="3372482"/>
                  <a:pt x="9922717" y="3372482"/>
                </a:cubicBezTo>
                <a:cubicBezTo>
                  <a:pt x="9855478" y="3048600"/>
                  <a:pt x="9723819" y="2731899"/>
                  <a:pt x="9505040" y="2481250"/>
                </a:cubicBezTo>
                <a:cubicBezTo>
                  <a:pt x="8774375" y="1637951"/>
                  <a:pt x="7368312" y="1747277"/>
                  <a:pt x="6346011" y="1705117"/>
                </a:cubicBezTo>
                <a:cubicBezTo>
                  <a:pt x="5493659" y="1696614"/>
                  <a:pt x="5025469" y="1339684"/>
                  <a:pt x="4383817" y="844560"/>
                </a:cubicBezTo>
                <a:cubicBezTo>
                  <a:pt x="4003337" y="552289"/>
                  <a:pt x="3587659" y="294229"/>
                  <a:pt x="3118207" y="178928"/>
                </a:cubicBezTo>
                <a:cubicBezTo>
                  <a:pt x="2654540" y="66689"/>
                  <a:pt x="2163040" y="27767"/>
                  <a:pt x="1693672" y="124641"/>
                </a:cubicBezTo>
                <a:cubicBezTo>
                  <a:pt x="1225680" y="217508"/>
                  <a:pt x="792483" y="465606"/>
                  <a:pt x="477461" y="823375"/>
                </a:cubicBezTo>
                <a:cubicBezTo>
                  <a:pt x="317325" y="1000286"/>
                  <a:pt x="186378" y="1201532"/>
                  <a:pt x="74823" y="1412036"/>
                </a:cubicBezTo>
                <a:cubicBezTo>
                  <a:pt x="74821" y="1412036"/>
                  <a:pt x="0" y="1372942"/>
                  <a:pt x="0" y="1372942"/>
                </a:cubicBezTo>
                <a:lnTo>
                  <a:pt x="0" y="1372942"/>
                </a:lnTo>
                <a:close/>
              </a:path>
            </a:pathLst>
          </a:custGeom>
          <a:solidFill>
            <a:srgbClr val="CE3736"/>
          </a:solidFill>
          <a:ln w="21035" cap="flat">
            <a:noFill/>
            <a:prstDash val="solid"/>
            <a:miter/>
          </a:ln>
        </p:spPr>
        <p:txBody>
          <a:bodyPr/>
          <a:lstStyle/>
          <a:p>
            <a:endParaRPr lang="en-GB"/>
          </a:p>
        </p:txBody>
      </p:sp>
      <p:pic>
        <p:nvPicPr>
          <p:cNvPr id="4" name="Picture 35">
            <a:extLst>
              <a:ext uri="{FF2B5EF4-FFF2-40B4-BE49-F238E27FC236}">
                <a16:creationId xmlns:a16="http://schemas.microsoft.com/office/drawing/2014/main" id="{1236929A-9807-81A2-D5EC-0713B080DCE3}"/>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4566446" y="9780147"/>
            <a:ext cx="2633345" cy="670305"/>
          </a:xfrm>
          <a:prstGeom prst="rect">
            <a:avLst/>
          </a:prstGeom>
        </p:spPr>
      </p:pic>
      <p:pic>
        <p:nvPicPr>
          <p:cNvPr id="5" name="Graphic 4">
            <a:extLst>
              <a:ext uri="{FF2B5EF4-FFF2-40B4-BE49-F238E27FC236}">
                <a16:creationId xmlns:a16="http://schemas.microsoft.com/office/drawing/2014/main" id="{5826DD0B-5478-FC6B-8BDA-E87D4DC4BA74}"/>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a:off x="832644" y="9679403"/>
            <a:ext cx="3276599" cy="888006"/>
          </a:xfrm>
          <a:prstGeom prst="rect">
            <a:avLst/>
          </a:prstGeom>
        </p:spPr>
      </p:pic>
    </p:spTree>
    <p:extLst>
      <p:ext uri="{BB962C8B-B14F-4D97-AF65-F5344CB8AC3E}">
        <p14:creationId xmlns:p14="http://schemas.microsoft.com/office/powerpoint/2010/main" val="319444568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 preserve="1">
  <p:cSld name="5_Title and Content">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277495-614C-795D-CE75-1FD72A51C2CF}"/>
              </a:ext>
            </a:extLst>
          </p:cNvPr>
          <p:cNvSpPr>
            <a:spLocks noGrp="1"/>
          </p:cNvSpPr>
          <p:nvPr>
            <p:ph type="title"/>
          </p:nvPr>
        </p:nvSpPr>
        <p:spPr>
          <a:xfrm>
            <a:off x="1061244" y="1158876"/>
            <a:ext cx="15011400" cy="2133600"/>
          </a:xfrm>
        </p:spPr>
        <p:txBody>
          <a:bodyPr lIns="0" tIns="0" rIns="0" bIns="0" anchor="t" anchorCtr="0">
            <a:noAutofit/>
          </a:bodyPr>
          <a:lstStyle>
            <a:lvl1pPr>
              <a:defRPr>
                <a:solidFill>
                  <a:srgbClr val="1F355E"/>
                </a:solidFill>
                <a:latin typeface="Arial" panose="020B0604020202020204" pitchFamily="34" charset="0"/>
                <a:cs typeface="Arial" panose="020B0604020202020204" pitchFamily="34" charset="0"/>
              </a:defRPr>
            </a:lvl1pPr>
          </a:lstStyle>
          <a:p>
            <a:r>
              <a:rPr lang="en-GB" dirty="0"/>
              <a:t>Click to edit Master title style</a:t>
            </a:r>
            <a:endParaRPr lang="en-US" dirty="0"/>
          </a:p>
        </p:txBody>
      </p:sp>
      <p:sp>
        <p:nvSpPr>
          <p:cNvPr id="3" name="Content Placeholder 2">
            <a:extLst>
              <a:ext uri="{FF2B5EF4-FFF2-40B4-BE49-F238E27FC236}">
                <a16:creationId xmlns:a16="http://schemas.microsoft.com/office/drawing/2014/main" id="{14D748D1-7512-9008-9426-2580C465196D}"/>
              </a:ext>
            </a:extLst>
          </p:cNvPr>
          <p:cNvSpPr>
            <a:spLocks noGrp="1"/>
          </p:cNvSpPr>
          <p:nvPr>
            <p:ph idx="1"/>
          </p:nvPr>
        </p:nvSpPr>
        <p:spPr>
          <a:xfrm>
            <a:off x="1061244" y="3567112"/>
            <a:ext cx="14630400" cy="5364163"/>
          </a:xfrm>
        </p:spPr>
        <p:txBody>
          <a:bodyPr lIns="0" tIns="0" rIns="0" bIns="0" anchor="t" anchorCtr="0">
            <a:noAutofit/>
          </a:bodyPr>
          <a:lstStyle>
            <a:lvl1pPr marL="0" indent="0">
              <a:lnSpc>
                <a:spcPct val="100000"/>
              </a:lnSpc>
              <a:spcBef>
                <a:spcPts val="0"/>
              </a:spcBef>
              <a:spcAft>
                <a:spcPts val="1800"/>
              </a:spcAft>
              <a:buNone/>
              <a:defRPr sz="2400">
                <a:solidFill>
                  <a:srgbClr val="1F355E"/>
                </a:solidFill>
                <a:latin typeface="Arial" panose="020B0604020202020204" pitchFamily="34" charset="0"/>
                <a:cs typeface="Arial" panose="020B0604020202020204" pitchFamily="34" charset="0"/>
              </a:defRPr>
            </a:lvl1pPr>
            <a:lvl2pPr marL="216000" indent="-216000">
              <a:lnSpc>
                <a:spcPct val="100000"/>
              </a:lnSpc>
              <a:spcBef>
                <a:spcPts val="0"/>
              </a:spcBef>
              <a:spcAft>
                <a:spcPts val="1800"/>
              </a:spcAft>
              <a:buFont typeface="Arial" panose="020B0604020202020204" pitchFamily="34" charset="0"/>
              <a:buChar char="•"/>
              <a:defRPr sz="2400">
                <a:solidFill>
                  <a:srgbClr val="1F355E"/>
                </a:solidFill>
                <a:latin typeface="Arial" panose="020B0604020202020204" pitchFamily="34" charset="0"/>
                <a:cs typeface="Arial" panose="020B0604020202020204" pitchFamily="34" charset="0"/>
              </a:defRPr>
            </a:lvl2pPr>
            <a:lvl3pPr marL="0" indent="0">
              <a:lnSpc>
                <a:spcPct val="100000"/>
              </a:lnSpc>
              <a:spcBef>
                <a:spcPts val="0"/>
              </a:spcBef>
              <a:spcAft>
                <a:spcPts val="1800"/>
              </a:spcAft>
              <a:buNone/>
              <a:defRPr sz="2400" b="1">
                <a:solidFill>
                  <a:srgbClr val="1F355E"/>
                </a:solidFill>
                <a:latin typeface="Arial" panose="020B0604020202020204" pitchFamily="34" charset="0"/>
                <a:cs typeface="Arial" panose="020B0604020202020204" pitchFamily="34" charset="0"/>
              </a:defRPr>
            </a:lvl3pPr>
            <a:lvl4pPr marL="0" indent="0">
              <a:lnSpc>
                <a:spcPct val="100000"/>
              </a:lnSpc>
              <a:spcBef>
                <a:spcPts val="0"/>
              </a:spcBef>
              <a:spcAft>
                <a:spcPts val="1800"/>
              </a:spcAft>
              <a:buNone/>
              <a:defRPr sz="2400">
                <a:solidFill>
                  <a:srgbClr val="1F355E"/>
                </a:solidFill>
                <a:latin typeface="Arial" panose="020B0604020202020204" pitchFamily="34" charset="0"/>
                <a:cs typeface="Arial" panose="020B0604020202020204" pitchFamily="34" charset="0"/>
              </a:defRPr>
            </a:lvl4pPr>
            <a:lvl5pPr marL="0" indent="0">
              <a:lnSpc>
                <a:spcPct val="100000"/>
              </a:lnSpc>
              <a:spcBef>
                <a:spcPts val="0"/>
              </a:spcBef>
              <a:spcAft>
                <a:spcPts val="1800"/>
              </a:spcAft>
              <a:buNone/>
              <a:defRPr sz="2400">
                <a:solidFill>
                  <a:srgbClr val="1F355E"/>
                </a:solidFill>
                <a:latin typeface="Arial" panose="020B0604020202020204" pitchFamily="34" charset="0"/>
                <a:cs typeface="Arial" panose="020B0604020202020204" pitchFamily="34" charset="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5" name="Freeform 4">
            <a:extLst>
              <a:ext uri="{FF2B5EF4-FFF2-40B4-BE49-F238E27FC236}">
                <a16:creationId xmlns:a16="http://schemas.microsoft.com/office/drawing/2014/main" id="{18B550FD-9E92-A4FD-A09F-CC806F20CFA6}"/>
              </a:ext>
            </a:extLst>
          </p:cNvPr>
          <p:cNvSpPr/>
          <p:nvPr userDrawn="1"/>
        </p:nvSpPr>
        <p:spPr>
          <a:xfrm flipH="1">
            <a:off x="10440000" y="8640000"/>
            <a:ext cx="9823091" cy="3159792"/>
          </a:xfrm>
          <a:custGeom>
            <a:avLst/>
            <a:gdLst>
              <a:gd name="csX0" fmla="*/ 0 w 9823091"/>
              <a:gd name="csY0" fmla="*/ 1391017 h 3159792"/>
              <a:gd name="csX1" fmla="*/ 1277586 w 9823091"/>
              <a:gd name="csY1" fmla="*/ 157586 h 3159792"/>
              <a:gd name="csX2" fmla="*/ 3060805 w 9823091"/>
              <a:gd name="csY2" fmla="*/ 121740 h 3159792"/>
              <a:gd name="csX3" fmla="*/ 3723622 w 9823091"/>
              <a:gd name="csY3" fmla="*/ 408810 h 3159792"/>
              <a:gd name="csX4" fmla="*/ 5547824 w 9823091"/>
              <a:gd name="csY4" fmla="*/ 1505466 h 3159792"/>
              <a:gd name="csX5" fmla="*/ 6252781 w 9823091"/>
              <a:gd name="csY5" fmla="*/ 1564590 h 3159792"/>
              <a:gd name="csX6" fmla="*/ 9289829 w 9823091"/>
              <a:gd name="csY6" fmla="*/ 2192177 h 3159792"/>
              <a:gd name="csX7" fmla="*/ 9823091 w 9823091"/>
              <a:gd name="csY7" fmla="*/ 3159015 h 3159792"/>
              <a:gd name="csX8" fmla="*/ 9819957 w 9823091"/>
              <a:gd name="csY8" fmla="*/ 3159792 h 3159792"/>
              <a:gd name="csX9" fmla="*/ 9313182 w 9823091"/>
              <a:gd name="csY9" fmla="*/ 2232300 h 3159792"/>
              <a:gd name="csX10" fmla="*/ 6969583 w 9823091"/>
              <a:gd name="csY10" fmla="*/ 1574332 h 3159792"/>
              <a:gd name="csX11" fmla="*/ 5537747 w 9823091"/>
              <a:gd name="csY11" fmla="*/ 1545862 h 3159792"/>
              <a:gd name="csX12" fmla="*/ 3693705 w 9823091"/>
              <a:gd name="csY12" fmla="*/ 459578 h 3159792"/>
              <a:gd name="csX13" fmla="*/ 3043996 w 9823091"/>
              <a:gd name="csY13" fmla="*/ 185630 h 3159792"/>
              <a:gd name="csX14" fmla="*/ 990554 w 9823091"/>
              <a:gd name="csY14" fmla="*/ 383751 h 3159792"/>
              <a:gd name="csX15" fmla="*/ 250055 w 9823091"/>
              <a:gd name="csY15" fmla="*/ 1122102 h 3159792"/>
              <a:gd name="csX16" fmla="*/ 75709 w 9823091"/>
              <a:gd name="csY16" fmla="*/ 1428684 h 3159792"/>
              <a:gd name="csX17" fmla="*/ 0 w 9823091"/>
              <a:gd name="csY17" fmla="*/ 1391017 h 3159792"/>
              <a:gd name="csX18" fmla="*/ 0 w 9823091"/>
              <a:gd name="csY18" fmla="*/ 1391017 h 315979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9823091" h="3159792">
                <a:moveTo>
                  <a:pt x="0" y="1391017"/>
                </a:moveTo>
                <a:cubicBezTo>
                  <a:pt x="269679" y="848043"/>
                  <a:pt x="700499" y="375370"/>
                  <a:pt x="1277586" y="157586"/>
                </a:cubicBezTo>
                <a:cubicBezTo>
                  <a:pt x="1846045" y="-62003"/>
                  <a:pt x="2480207" y="-31089"/>
                  <a:pt x="3060805" y="121740"/>
                </a:cubicBezTo>
                <a:cubicBezTo>
                  <a:pt x="3294374" y="184891"/>
                  <a:pt x="3516772" y="284840"/>
                  <a:pt x="3723622" y="408810"/>
                </a:cubicBezTo>
                <a:cubicBezTo>
                  <a:pt x="4338155" y="774369"/>
                  <a:pt x="4838282" y="1331641"/>
                  <a:pt x="5547824" y="1505466"/>
                </a:cubicBezTo>
                <a:cubicBezTo>
                  <a:pt x="5777585" y="1565157"/>
                  <a:pt x="6016204" y="1578615"/>
                  <a:pt x="6252781" y="1564590"/>
                </a:cubicBezTo>
                <a:cubicBezTo>
                  <a:pt x="7249541" y="1525097"/>
                  <a:pt x="8511112" y="1467757"/>
                  <a:pt x="9289829" y="2192177"/>
                </a:cubicBezTo>
                <a:cubicBezTo>
                  <a:pt x="9561857" y="2450594"/>
                  <a:pt x="9736139" y="2797341"/>
                  <a:pt x="9823091" y="3159015"/>
                </a:cubicBezTo>
                <a:cubicBezTo>
                  <a:pt x="9823091" y="3159015"/>
                  <a:pt x="9819957" y="3159792"/>
                  <a:pt x="9819957" y="3159792"/>
                </a:cubicBezTo>
                <a:cubicBezTo>
                  <a:pt x="9733088" y="2814788"/>
                  <a:pt x="9570104" y="2482319"/>
                  <a:pt x="9313182" y="2232300"/>
                </a:cubicBezTo>
                <a:cubicBezTo>
                  <a:pt x="8702225" y="1636480"/>
                  <a:pt x="7780825" y="1570993"/>
                  <a:pt x="6969583" y="1574332"/>
                </a:cubicBezTo>
                <a:cubicBezTo>
                  <a:pt x="6492346" y="1566857"/>
                  <a:pt x="6008020" y="1666861"/>
                  <a:pt x="5537747" y="1545862"/>
                </a:cubicBezTo>
                <a:cubicBezTo>
                  <a:pt x="4825048" y="1379406"/>
                  <a:pt x="4304220" y="813883"/>
                  <a:pt x="3693705" y="459578"/>
                </a:cubicBezTo>
                <a:cubicBezTo>
                  <a:pt x="3490116" y="340294"/>
                  <a:pt x="3272200" y="245523"/>
                  <a:pt x="3043996" y="185630"/>
                </a:cubicBezTo>
                <a:cubicBezTo>
                  <a:pt x="2366431" y="10789"/>
                  <a:pt x="1601936" y="8404"/>
                  <a:pt x="990554" y="383751"/>
                </a:cubicBezTo>
                <a:cubicBezTo>
                  <a:pt x="688378" y="564998"/>
                  <a:pt x="438991" y="826481"/>
                  <a:pt x="250055" y="1122102"/>
                </a:cubicBezTo>
                <a:cubicBezTo>
                  <a:pt x="185147" y="1220111"/>
                  <a:pt x="129729" y="1324166"/>
                  <a:pt x="75709" y="1428684"/>
                </a:cubicBezTo>
                <a:lnTo>
                  <a:pt x="0" y="1391017"/>
                </a:lnTo>
                <a:lnTo>
                  <a:pt x="0" y="1391017"/>
                </a:lnTo>
                <a:close/>
              </a:path>
            </a:pathLst>
          </a:custGeom>
          <a:solidFill>
            <a:srgbClr val="8C58A4"/>
          </a:solidFill>
          <a:ln w="21035" cap="flat">
            <a:noFill/>
            <a:prstDash val="solid"/>
            <a:miter/>
          </a:ln>
        </p:spPr>
        <p:txBody>
          <a:bodyPr/>
          <a:lstStyle/>
          <a:p>
            <a:endParaRPr lang="en-GB"/>
          </a:p>
        </p:txBody>
      </p:sp>
      <p:pic>
        <p:nvPicPr>
          <p:cNvPr id="4" name="Picture 35">
            <a:extLst>
              <a:ext uri="{FF2B5EF4-FFF2-40B4-BE49-F238E27FC236}">
                <a16:creationId xmlns:a16="http://schemas.microsoft.com/office/drawing/2014/main" id="{2F88D6CB-3196-3E82-2D71-137C02D85AAD}"/>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4566446" y="9780147"/>
            <a:ext cx="2633345" cy="670305"/>
          </a:xfrm>
          <a:prstGeom prst="rect">
            <a:avLst/>
          </a:prstGeom>
        </p:spPr>
      </p:pic>
      <p:pic>
        <p:nvPicPr>
          <p:cNvPr id="6" name="Graphic 5">
            <a:extLst>
              <a:ext uri="{FF2B5EF4-FFF2-40B4-BE49-F238E27FC236}">
                <a16:creationId xmlns:a16="http://schemas.microsoft.com/office/drawing/2014/main" id="{A0B1D5DE-49EA-123F-6303-945727420F75}"/>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a:off x="832644" y="9679403"/>
            <a:ext cx="3276599" cy="888006"/>
          </a:xfrm>
          <a:prstGeom prst="rect">
            <a:avLst/>
          </a:prstGeom>
        </p:spPr>
      </p:pic>
    </p:spTree>
    <p:extLst>
      <p:ext uri="{BB962C8B-B14F-4D97-AF65-F5344CB8AC3E}">
        <p14:creationId xmlns:p14="http://schemas.microsoft.com/office/powerpoint/2010/main" val="125426244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6_Title and Content">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277495-614C-795D-CE75-1FD72A51C2CF}"/>
              </a:ext>
            </a:extLst>
          </p:cNvPr>
          <p:cNvSpPr>
            <a:spLocks noGrp="1"/>
          </p:cNvSpPr>
          <p:nvPr>
            <p:ph type="title"/>
          </p:nvPr>
        </p:nvSpPr>
        <p:spPr>
          <a:xfrm>
            <a:off x="1061244" y="1158876"/>
            <a:ext cx="15011400" cy="2133600"/>
          </a:xfrm>
        </p:spPr>
        <p:txBody>
          <a:bodyPr lIns="0" tIns="0" rIns="0" bIns="0" anchor="t" anchorCtr="0">
            <a:noAutofit/>
          </a:bodyPr>
          <a:lstStyle>
            <a:lvl1pPr>
              <a:defRPr>
                <a:solidFill>
                  <a:srgbClr val="1F355E"/>
                </a:solidFill>
                <a:latin typeface="Arial" panose="020B0604020202020204" pitchFamily="34" charset="0"/>
                <a:cs typeface="Arial" panose="020B0604020202020204" pitchFamily="34" charset="0"/>
              </a:defRPr>
            </a:lvl1pPr>
          </a:lstStyle>
          <a:p>
            <a:r>
              <a:rPr lang="en-GB" dirty="0"/>
              <a:t>Click to edit Master title style</a:t>
            </a:r>
            <a:endParaRPr lang="en-US" dirty="0"/>
          </a:p>
        </p:txBody>
      </p:sp>
      <p:sp>
        <p:nvSpPr>
          <p:cNvPr id="3" name="Content Placeholder 2">
            <a:extLst>
              <a:ext uri="{FF2B5EF4-FFF2-40B4-BE49-F238E27FC236}">
                <a16:creationId xmlns:a16="http://schemas.microsoft.com/office/drawing/2014/main" id="{14D748D1-7512-9008-9426-2580C465196D}"/>
              </a:ext>
            </a:extLst>
          </p:cNvPr>
          <p:cNvSpPr>
            <a:spLocks noGrp="1"/>
          </p:cNvSpPr>
          <p:nvPr>
            <p:ph idx="1"/>
          </p:nvPr>
        </p:nvSpPr>
        <p:spPr>
          <a:xfrm>
            <a:off x="1061244" y="3567112"/>
            <a:ext cx="14630400" cy="5364163"/>
          </a:xfrm>
        </p:spPr>
        <p:txBody>
          <a:bodyPr lIns="0" tIns="0" rIns="0" bIns="0" anchor="t" anchorCtr="0">
            <a:noAutofit/>
          </a:bodyPr>
          <a:lstStyle>
            <a:lvl1pPr marL="0" indent="0">
              <a:lnSpc>
                <a:spcPct val="100000"/>
              </a:lnSpc>
              <a:spcBef>
                <a:spcPts val="0"/>
              </a:spcBef>
              <a:spcAft>
                <a:spcPts val="1800"/>
              </a:spcAft>
              <a:buNone/>
              <a:defRPr sz="2400">
                <a:solidFill>
                  <a:srgbClr val="1F355E"/>
                </a:solidFill>
                <a:latin typeface="Arial" panose="020B0604020202020204" pitchFamily="34" charset="0"/>
                <a:cs typeface="Arial" panose="020B0604020202020204" pitchFamily="34" charset="0"/>
              </a:defRPr>
            </a:lvl1pPr>
            <a:lvl2pPr marL="216000" indent="-216000">
              <a:lnSpc>
                <a:spcPct val="100000"/>
              </a:lnSpc>
              <a:spcBef>
                <a:spcPts val="0"/>
              </a:spcBef>
              <a:spcAft>
                <a:spcPts val="1800"/>
              </a:spcAft>
              <a:buFont typeface="Arial" panose="020B0604020202020204" pitchFamily="34" charset="0"/>
              <a:buChar char="•"/>
              <a:defRPr sz="2400">
                <a:solidFill>
                  <a:srgbClr val="1F355E"/>
                </a:solidFill>
                <a:latin typeface="Arial" panose="020B0604020202020204" pitchFamily="34" charset="0"/>
                <a:cs typeface="Arial" panose="020B0604020202020204" pitchFamily="34" charset="0"/>
              </a:defRPr>
            </a:lvl2pPr>
            <a:lvl3pPr marL="0" indent="0">
              <a:lnSpc>
                <a:spcPct val="100000"/>
              </a:lnSpc>
              <a:spcBef>
                <a:spcPts val="0"/>
              </a:spcBef>
              <a:spcAft>
                <a:spcPts val="1800"/>
              </a:spcAft>
              <a:buNone/>
              <a:defRPr sz="2400" b="1">
                <a:solidFill>
                  <a:srgbClr val="1F355E"/>
                </a:solidFill>
                <a:latin typeface="Arial" panose="020B0604020202020204" pitchFamily="34" charset="0"/>
                <a:cs typeface="Arial" panose="020B0604020202020204" pitchFamily="34" charset="0"/>
              </a:defRPr>
            </a:lvl3pPr>
            <a:lvl4pPr marL="0" indent="0">
              <a:lnSpc>
                <a:spcPct val="100000"/>
              </a:lnSpc>
              <a:spcBef>
                <a:spcPts val="0"/>
              </a:spcBef>
              <a:spcAft>
                <a:spcPts val="1800"/>
              </a:spcAft>
              <a:buNone/>
              <a:defRPr sz="2400">
                <a:solidFill>
                  <a:srgbClr val="1F355E"/>
                </a:solidFill>
                <a:latin typeface="Arial" panose="020B0604020202020204" pitchFamily="34" charset="0"/>
                <a:cs typeface="Arial" panose="020B0604020202020204" pitchFamily="34" charset="0"/>
              </a:defRPr>
            </a:lvl4pPr>
            <a:lvl5pPr marL="0" indent="0">
              <a:lnSpc>
                <a:spcPct val="100000"/>
              </a:lnSpc>
              <a:spcBef>
                <a:spcPts val="0"/>
              </a:spcBef>
              <a:spcAft>
                <a:spcPts val="1800"/>
              </a:spcAft>
              <a:buNone/>
              <a:defRPr sz="2400">
                <a:solidFill>
                  <a:srgbClr val="1F355E"/>
                </a:solidFill>
                <a:latin typeface="Arial" panose="020B0604020202020204" pitchFamily="34" charset="0"/>
                <a:cs typeface="Arial" panose="020B0604020202020204" pitchFamily="34" charset="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4" name="Freeform 3">
            <a:extLst>
              <a:ext uri="{FF2B5EF4-FFF2-40B4-BE49-F238E27FC236}">
                <a16:creationId xmlns:a16="http://schemas.microsoft.com/office/drawing/2014/main" id="{BD86B024-E7B3-D908-1C11-E24FC3149EFC}"/>
              </a:ext>
            </a:extLst>
          </p:cNvPr>
          <p:cNvSpPr/>
          <p:nvPr userDrawn="1"/>
        </p:nvSpPr>
        <p:spPr>
          <a:xfrm flipH="1">
            <a:off x="10440000" y="8640000"/>
            <a:ext cx="9720042" cy="2949736"/>
          </a:xfrm>
          <a:custGeom>
            <a:avLst/>
            <a:gdLst>
              <a:gd name="csX0" fmla="*/ 0 w 9720042"/>
              <a:gd name="csY0" fmla="*/ 1411769 h 2949736"/>
              <a:gd name="csX1" fmla="*/ 2992533 w 9720042"/>
              <a:gd name="csY1" fmla="*/ 128282 h 2949736"/>
              <a:gd name="csX2" fmla="*/ 4806259 w 9720042"/>
              <a:gd name="csY2" fmla="*/ 1223184 h 2949736"/>
              <a:gd name="csX3" fmla="*/ 6157096 w 9720042"/>
              <a:gd name="csY3" fmla="*/ 1477612 h 2949736"/>
              <a:gd name="csX4" fmla="*/ 7570502 w 9720042"/>
              <a:gd name="csY4" fmla="*/ 1410404 h 2949736"/>
              <a:gd name="csX5" fmla="*/ 9596274 w 9720042"/>
              <a:gd name="csY5" fmla="*/ 2618296 h 2949736"/>
              <a:gd name="csX6" fmla="*/ 9720043 w 9720042"/>
              <a:gd name="csY6" fmla="*/ 2948876 h 2949736"/>
              <a:gd name="csX7" fmla="*/ 9717202 w 9720042"/>
              <a:gd name="csY7" fmla="*/ 2949737 h 2949736"/>
              <a:gd name="csX8" fmla="*/ 9590698 w 9720042"/>
              <a:gd name="csY8" fmla="*/ 2620920 h 2949736"/>
              <a:gd name="csX9" fmla="*/ 7568356 w 9720042"/>
              <a:gd name="csY9" fmla="*/ 1438854 h 2949736"/>
              <a:gd name="csX10" fmla="*/ 6162756 w 9720042"/>
              <a:gd name="csY10" fmla="*/ 1518470 h 2949736"/>
              <a:gd name="csX11" fmla="*/ 4781644 w 9720042"/>
              <a:gd name="csY11" fmla="*/ 1268934 h 2949736"/>
              <a:gd name="csX12" fmla="*/ 2973557 w 9720042"/>
              <a:gd name="csY12" fmla="*/ 197285 h 2949736"/>
              <a:gd name="csX13" fmla="*/ 954700 w 9720042"/>
              <a:gd name="csY13" fmla="*/ 394982 h 2949736"/>
              <a:gd name="csX14" fmla="*/ 76574 w 9720042"/>
              <a:gd name="csY14" fmla="*/ 1447924 h 2949736"/>
              <a:gd name="csX15" fmla="*/ 0 w 9720042"/>
              <a:gd name="csY15" fmla="*/ 1411769 h 2949736"/>
              <a:gd name="csX16" fmla="*/ 0 w 9720042"/>
              <a:gd name="csY16" fmla="*/ 1411769 h 294973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9720042" h="2949736">
                <a:moveTo>
                  <a:pt x="0" y="1411769"/>
                </a:moveTo>
                <a:cubicBezTo>
                  <a:pt x="581242" y="166734"/>
                  <a:pt x="1700541" y="-234825"/>
                  <a:pt x="2992533" y="128282"/>
                </a:cubicBezTo>
                <a:cubicBezTo>
                  <a:pt x="3691010" y="316814"/>
                  <a:pt x="4188191" y="892940"/>
                  <a:pt x="4806259" y="1223184"/>
                </a:cubicBezTo>
                <a:cubicBezTo>
                  <a:pt x="5214931" y="1452081"/>
                  <a:pt x="5692567" y="1546395"/>
                  <a:pt x="6157096" y="1477612"/>
                </a:cubicBezTo>
                <a:cubicBezTo>
                  <a:pt x="6623582" y="1409481"/>
                  <a:pt x="7098567" y="1373473"/>
                  <a:pt x="7570502" y="1410404"/>
                </a:cubicBezTo>
                <a:cubicBezTo>
                  <a:pt x="8411850" y="1469403"/>
                  <a:pt x="9231467" y="1811425"/>
                  <a:pt x="9596274" y="2618296"/>
                </a:cubicBezTo>
                <a:cubicBezTo>
                  <a:pt x="9645693" y="2725270"/>
                  <a:pt x="9686718" y="2835981"/>
                  <a:pt x="9720043" y="2948876"/>
                </a:cubicBezTo>
                <a:cubicBezTo>
                  <a:pt x="9720043" y="2948876"/>
                  <a:pt x="9717202" y="2949737"/>
                  <a:pt x="9717202" y="2949737"/>
                </a:cubicBezTo>
                <a:cubicBezTo>
                  <a:pt x="9682889" y="2837262"/>
                  <a:pt x="9640938" y="2727139"/>
                  <a:pt x="9590698" y="2620920"/>
                </a:cubicBezTo>
                <a:cubicBezTo>
                  <a:pt x="9220821" y="1822280"/>
                  <a:pt x="8405118" y="1489916"/>
                  <a:pt x="7568356" y="1438854"/>
                </a:cubicBezTo>
                <a:cubicBezTo>
                  <a:pt x="7098904" y="1406394"/>
                  <a:pt x="6627726" y="1446370"/>
                  <a:pt x="6162756" y="1518470"/>
                </a:cubicBezTo>
                <a:cubicBezTo>
                  <a:pt x="5691053" y="1592354"/>
                  <a:pt x="5198857" y="1498923"/>
                  <a:pt x="4781644" y="1268934"/>
                </a:cubicBezTo>
                <a:cubicBezTo>
                  <a:pt x="4155708" y="939635"/>
                  <a:pt x="3665238" y="383917"/>
                  <a:pt x="2973557" y="197285"/>
                </a:cubicBezTo>
                <a:cubicBezTo>
                  <a:pt x="2308763" y="12305"/>
                  <a:pt x="1549842" y="10865"/>
                  <a:pt x="954700" y="394982"/>
                </a:cubicBezTo>
                <a:cubicBezTo>
                  <a:pt x="560877" y="643972"/>
                  <a:pt x="272850" y="1029854"/>
                  <a:pt x="76574" y="1447924"/>
                </a:cubicBezTo>
                <a:cubicBezTo>
                  <a:pt x="76574" y="1447924"/>
                  <a:pt x="0" y="1411769"/>
                  <a:pt x="0" y="1411769"/>
                </a:cubicBezTo>
                <a:lnTo>
                  <a:pt x="0" y="1411769"/>
                </a:lnTo>
                <a:close/>
              </a:path>
            </a:pathLst>
          </a:custGeom>
          <a:solidFill>
            <a:srgbClr val="1F355E"/>
          </a:solidFill>
          <a:ln w="21035" cap="flat">
            <a:noFill/>
            <a:prstDash val="solid"/>
            <a:miter/>
          </a:ln>
        </p:spPr>
        <p:txBody>
          <a:bodyPr/>
          <a:lstStyle/>
          <a:p>
            <a:endParaRPr lang="en-GB"/>
          </a:p>
        </p:txBody>
      </p:sp>
      <p:pic>
        <p:nvPicPr>
          <p:cNvPr id="5" name="Picture 35">
            <a:extLst>
              <a:ext uri="{FF2B5EF4-FFF2-40B4-BE49-F238E27FC236}">
                <a16:creationId xmlns:a16="http://schemas.microsoft.com/office/drawing/2014/main" id="{7BF977E4-2101-8463-2D74-2C33C4F137B5}"/>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4566446" y="9780147"/>
            <a:ext cx="2633345" cy="670305"/>
          </a:xfrm>
          <a:prstGeom prst="rect">
            <a:avLst/>
          </a:prstGeom>
        </p:spPr>
      </p:pic>
      <p:pic>
        <p:nvPicPr>
          <p:cNvPr id="6" name="Graphic 5">
            <a:extLst>
              <a:ext uri="{FF2B5EF4-FFF2-40B4-BE49-F238E27FC236}">
                <a16:creationId xmlns:a16="http://schemas.microsoft.com/office/drawing/2014/main" id="{0BC690A0-DD15-056F-293F-892A5F2FEFE2}"/>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a:off x="832644" y="9679403"/>
            <a:ext cx="3276599" cy="888006"/>
          </a:xfrm>
          <a:prstGeom prst="rect">
            <a:avLst/>
          </a:prstGeom>
        </p:spPr>
      </p:pic>
    </p:spTree>
    <p:extLst>
      <p:ext uri="{BB962C8B-B14F-4D97-AF65-F5344CB8AC3E}">
        <p14:creationId xmlns:p14="http://schemas.microsoft.com/office/powerpoint/2010/main" val="122874767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513211" y="1850860"/>
            <a:ext cx="15079266" cy="3937329"/>
          </a:xfrm>
        </p:spPr>
        <p:txBody>
          <a:bodyPr anchor="b"/>
          <a:lstStyle>
            <a:lvl1pPr algn="ctr">
              <a:defRPr sz="9895"/>
            </a:lvl1pPr>
          </a:lstStyle>
          <a:p>
            <a:r>
              <a:rPr lang="en-US"/>
              <a:t>Click to edit Master title style</a:t>
            </a:r>
            <a:endParaRPr lang="en-GB"/>
          </a:p>
        </p:txBody>
      </p:sp>
      <p:sp>
        <p:nvSpPr>
          <p:cNvPr id="3" name="Subtitle 2"/>
          <p:cNvSpPr>
            <a:spLocks noGrp="1"/>
          </p:cNvSpPr>
          <p:nvPr>
            <p:ph type="subTitle" idx="1"/>
          </p:nvPr>
        </p:nvSpPr>
        <p:spPr>
          <a:xfrm>
            <a:off x="2513211" y="5940028"/>
            <a:ext cx="15079266" cy="2730474"/>
          </a:xfrm>
        </p:spPr>
        <p:txBody>
          <a:bodyPr/>
          <a:lstStyle>
            <a:lvl1pPr marL="0" indent="0" algn="ctr">
              <a:buNone/>
              <a:defRPr sz="3958"/>
            </a:lvl1pPr>
            <a:lvl2pPr marL="753969" indent="0" algn="ctr">
              <a:buNone/>
              <a:defRPr sz="3298"/>
            </a:lvl2pPr>
            <a:lvl3pPr marL="1507937" indent="0" algn="ctr">
              <a:buNone/>
              <a:defRPr sz="2968"/>
            </a:lvl3pPr>
            <a:lvl4pPr marL="2261906" indent="0" algn="ctr">
              <a:buNone/>
              <a:defRPr sz="2639"/>
            </a:lvl4pPr>
            <a:lvl5pPr marL="3015874" indent="0" algn="ctr">
              <a:buNone/>
              <a:defRPr sz="2639"/>
            </a:lvl5pPr>
            <a:lvl6pPr marL="3769843" indent="0" algn="ctr">
              <a:buNone/>
              <a:defRPr sz="2639"/>
            </a:lvl6pPr>
            <a:lvl7pPr marL="4523811" indent="0" algn="ctr">
              <a:buNone/>
              <a:defRPr sz="2639"/>
            </a:lvl7pPr>
            <a:lvl8pPr marL="5277780" indent="0" algn="ctr">
              <a:buNone/>
              <a:defRPr sz="2639"/>
            </a:lvl8pPr>
            <a:lvl9pPr marL="6031748" indent="0" algn="ctr">
              <a:buNone/>
              <a:defRPr sz="2639"/>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395737EB-C81B-4572-8A1C-16400FEF07F5}" type="datetimeFigureOut">
              <a:rPr lang="en-GB" smtClean="0"/>
              <a:t>20/10/2026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C5F4030-F56C-4935-9E0F-578680E692CE}" type="slidenum">
              <a:rPr lang="en-GB" smtClean="0"/>
              <a:t>‹#›</a:t>
            </a:fld>
            <a:endParaRPr lang="en-GB"/>
          </a:p>
        </p:txBody>
      </p:sp>
    </p:spTree>
    <p:extLst>
      <p:ext uri="{BB962C8B-B14F-4D97-AF65-F5344CB8AC3E}">
        <p14:creationId xmlns:p14="http://schemas.microsoft.com/office/powerpoint/2010/main" val="220557813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395737EB-C81B-4572-8A1C-16400FEF07F5}" type="datetimeFigureOut">
              <a:rPr lang="en-GB" smtClean="0"/>
              <a:t>20/10/2026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C5F4030-F56C-4935-9E0F-578680E692CE}" type="slidenum">
              <a:rPr lang="en-GB" smtClean="0"/>
              <a:t>‹#›</a:t>
            </a:fld>
            <a:endParaRPr lang="en-GB"/>
          </a:p>
        </p:txBody>
      </p:sp>
    </p:spTree>
    <p:extLst>
      <p:ext uri="{BB962C8B-B14F-4D97-AF65-F5344CB8AC3E}">
        <p14:creationId xmlns:p14="http://schemas.microsoft.com/office/powerpoint/2010/main" val="50898956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371794" y="2819485"/>
            <a:ext cx="17341156" cy="4704375"/>
          </a:xfrm>
        </p:spPr>
        <p:txBody>
          <a:bodyPr anchor="b"/>
          <a:lstStyle>
            <a:lvl1pPr>
              <a:defRPr sz="9895"/>
            </a:lvl1pPr>
          </a:lstStyle>
          <a:p>
            <a:r>
              <a:rPr lang="en-US"/>
              <a:t>Click to edit Master title style</a:t>
            </a:r>
            <a:endParaRPr lang="en-GB"/>
          </a:p>
        </p:txBody>
      </p:sp>
      <p:sp>
        <p:nvSpPr>
          <p:cNvPr id="3" name="Text Placeholder 2"/>
          <p:cNvSpPr>
            <a:spLocks noGrp="1"/>
          </p:cNvSpPr>
          <p:nvPr>
            <p:ph type="body" idx="1"/>
          </p:nvPr>
        </p:nvSpPr>
        <p:spPr>
          <a:xfrm>
            <a:off x="1371794" y="7568366"/>
            <a:ext cx="17341156" cy="2473919"/>
          </a:xfrm>
        </p:spPr>
        <p:txBody>
          <a:bodyPr/>
          <a:lstStyle>
            <a:lvl1pPr marL="0" indent="0">
              <a:buNone/>
              <a:defRPr sz="3958">
                <a:solidFill>
                  <a:schemeClr val="tx1">
                    <a:tint val="75000"/>
                  </a:schemeClr>
                </a:solidFill>
              </a:defRPr>
            </a:lvl1pPr>
            <a:lvl2pPr marL="753969" indent="0">
              <a:buNone/>
              <a:defRPr sz="3298">
                <a:solidFill>
                  <a:schemeClr val="tx1">
                    <a:tint val="75000"/>
                  </a:schemeClr>
                </a:solidFill>
              </a:defRPr>
            </a:lvl2pPr>
            <a:lvl3pPr marL="1507937" indent="0">
              <a:buNone/>
              <a:defRPr sz="2968">
                <a:solidFill>
                  <a:schemeClr val="tx1">
                    <a:tint val="75000"/>
                  </a:schemeClr>
                </a:solidFill>
              </a:defRPr>
            </a:lvl3pPr>
            <a:lvl4pPr marL="2261906" indent="0">
              <a:buNone/>
              <a:defRPr sz="2639">
                <a:solidFill>
                  <a:schemeClr val="tx1">
                    <a:tint val="75000"/>
                  </a:schemeClr>
                </a:solidFill>
              </a:defRPr>
            </a:lvl4pPr>
            <a:lvl5pPr marL="3015874" indent="0">
              <a:buNone/>
              <a:defRPr sz="2639">
                <a:solidFill>
                  <a:schemeClr val="tx1">
                    <a:tint val="75000"/>
                  </a:schemeClr>
                </a:solidFill>
              </a:defRPr>
            </a:lvl5pPr>
            <a:lvl6pPr marL="3769843" indent="0">
              <a:buNone/>
              <a:defRPr sz="2639">
                <a:solidFill>
                  <a:schemeClr val="tx1">
                    <a:tint val="75000"/>
                  </a:schemeClr>
                </a:solidFill>
              </a:defRPr>
            </a:lvl6pPr>
            <a:lvl7pPr marL="4523811" indent="0">
              <a:buNone/>
              <a:defRPr sz="2639">
                <a:solidFill>
                  <a:schemeClr val="tx1">
                    <a:tint val="75000"/>
                  </a:schemeClr>
                </a:solidFill>
              </a:defRPr>
            </a:lvl7pPr>
            <a:lvl8pPr marL="5277780" indent="0">
              <a:buNone/>
              <a:defRPr sz="2639">
                <a:solidFill>
                  <a:schemeClr val="tx1">
                    <a:tint val="75000"/>
                  </a:schemeClr>
                </a:solidFill>
              </a:defRPr>
            </a:lvl8pPr>
            <a:lvl9pPr marL="6031748" indent="0">
              <a:buNone/>
              <a:defRPr sz="2639">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395737EB-C81B-4572-8A1C-16400FEF07F5}" type="datetimeFigureOut">
              <a:rPr lang="en-GB" smtClean="0"/>
              <a:t>20/10/2026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C5F4030-F56C-4935-9E0F-578680E692CE}" type="slidenum">
              <a:rPr lang="en-GB" smtClean="0"/>
              <a:t>‹#›</a:t>
            </a:fld>
            <a:endParaRPr lang="en-GB"/>
          </a:p>
        </p:txBody>
      </p:sp>
    </p:spTree>
    <p:extLst>
      <p:ext uri="{BB962C8B-B14F-4D97-AF65-F5344CB8AC3E}">
        <p14:creationId xmlns:p14="http://schemas.microsoft.com/office/powerpoint/2010/main" val="271762012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1382266" y="3010591"/>
            <a:ext cx="8544917" cy="717567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10178505" y="3010591"/>
            <a:ext cx="8544917" cy="717567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395737EB-C81B-4572-8A1C-16400FEF07F5}" type="datetimeFigureOut">
              <a:rPr lang="en-GB" smtClean="0"/>
              <a:t>20/10/2026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1C5F4030-F56C-4935-9E0F-578680E692CE}" type="slidenum">
              <a:rPr lang="en-GB" smtClean="0"/>
              <a:t>‹#›</a:t>
            </a:fld>
            <a:endParaRPr lang="en-GB"/>
          </a:p>
        </p:txBody>
      </p:sp>
    </p:spTree>
    <p:extLst>
      <p:ext uri="{BB962C8B-B14F-4D97-AF65-F5344CB8AC3E}">
        <p14:creationId xmlns:p14="http://schemas.microsoft.com/office/powerpoint/2010/main" val="160166593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384885" y="602119"/>
            <a:ext cx="17341156" cy="2185952"/>
          </a:xfrm>
        </p:spPr>
        <p:txBody>
          <a:bodyPr/>
          <a:lstStyle/>
          <a:p>
            <a:r>
              <a:rPr lang="en-US"/>
              <a:t>Click to edit Master title style</a:t>
            </a:r>
            <a:endParaRPr lang="en-GB"/>
          </a:p>
        </p:txBody>
      </p:sp>
      <p:sp>
        <p:nvSpPr>
          <p:cNvPr id="3" name="Text Placeholder 2"/>
          <p:cNvSpPr>
            <a:spLocks noGrp="1"/>
          </p:cNvSpPr>
          <p:nvPr>
            <p:ph type="body" idx="1"/>
          </p:nvPr>
        </p:nvSpPr>
        <p:spPr>
          <a:xfrm>
            <a:off x="1384885" y="2772362"/>
            <a:ext cx="8505648" cy="1358692"/>
          </a:xfrm>
        </p:spPr>
        <p:txBody>
          <a:bodyPr anchor="b"/>
          <a:lstStyle>
            <a:lvl1pPr marL="0" indent="0">
              <a:buNone/>
              <a:defRPr sz="3958" b="1"/>
            </a:lvl1pPr>
            <a:lvl2pPr marL="753969" indent="0">
              <a:buNone/>
              <a:defRPr sz="3298" b="1"/>
            </a:lvl2pPr>
            <a:lvl3pPr marL="1507937" indent="0">
              <a:buNone/>
              <a:defRPr sz="2968" b="1"/>
            </a:lvl3pPr>
            <a:lvl4pPr marL="2261906" indent="0">
              <a:buNone/>
              <a:defRPr sz="2639" b="1"/>
            </a:lvl4pPr>
            <a:lvl5pPr marL="3015874" indent="0">
              <a:buNone/>
              <a:defRPr sz="2639" b="1"/>
            </a:lvl5pPr>
            <a:lvl6pPr marL="3769843" indent="0">
              <a:buNone/>
              <a:defRPr sz="2639" b="1"/>
            </a:lvl6pPr>
            <a:lvl7pPr marL="4523811" indent="0">
              <a:buNone/>
              <a:defRPr sz="2639" b="1"/>
            </a:lvl7pPr>
            <a:lvl8pPr marL="5277780" indent="0">
              <a:buNone/>
              <a:defRPr sz="2639" b="1"/>
            </a:lvl8pPr>
            <a:lvl9pPr marL="6031748" indent="0">
              <a:buNone/>
              <a:defRPr sz="2639" b="1"/>
            </a:lvl9pPr>
          </a:lstStyle>
          <a:p>
            <a:pPr lvl="0"/>
            <a:r>
              <a:rPr lang="en-US"/>
              <a:t>Edit Master text styles</a:t>
            </a:r>
          </a:p>
        </p:txBody>
      </p:sp>
      <p:sp>
        <p:nvSpPr>
          <p:cNvPr id="4" name="Content Placeholder 3"/>
          <p:cNvSpPr>
            <a:spLocks noGrp="1"/>
          </p:cNvSpPr>
          <p:nvPr>
            <p:ph sz="half" idx="2"/>
          </p:nvPr>
        </p:nvSpPr>
        <p:spPr>
          <a:xfrm>
            <a:off x="1384885" y="4131054"/>
            <a:ext cx="8505648" cy="607615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10178505" y="2772362"/>
            <a:ext cx="8547536" cy="1358692"/>
          </a:xfrm>
        </p:spPr>
        <p:txBody>
          <a:bodyPr anchor="b"/>
          <a:lstStyle>
            <a:lvl1pPr marL="0" indent="0">
              <a:buNone/>
              <a:defRPr sz="3958" b="1"/>
            </a:lvl1pPr>
            <a:lvl2pPr marL="753969" indent="0">
              <a:buNone/>
              <a:defRPr sz="3298" b="1"/>
            </a:lvl2pPr>
            <a:lvl3pPr marL="1507937" indent="0">
              <a:buNone/>
              <a:defRPr sz="2968" b="1"/>
            </a:lvl3pPr>
            <a:lvl4pPr marL="2261906" indent="0">
              <a:buNone/>
              <a:defRPr sz="2639" b="1"/>
            </a:lvl4pPr>
            <a:lvl5pPr marL="3015874" indent="0">
              <a:buNone/>
              <a:defRPr sz="2639" b="1"/>
            </a:lvl5pPr>
            <a:lvl6pPr marL="3769843" indent="0">
              <a:buNone/>
              <a:defRPr sz="2639" b="1"/>
            </a:lvl6pPr>
            <a:lvl7pPr marL="4523811" indent="0">
              <a:buNone/>
              <a:defRPr sz="2639" b="1"/>
            </a:lvl7pPr>
            <a:lvl8pPr marL="5277780" indent="0">
              <a:buNone/>
              <a:defRPr sz="2639" b="1"/>
            </a:lvl8pPr>
            <a:lvl9pPr marL="6031748" indent="0">
              <a:buNone/>
              <a:defRPr sz="2639" b="1"/>
            </a:lvl9pPr>
          </a:lstStyle>
          <a:p>
            <a:pPr lvl="0"/>
            <a:r>
              <a:rPr lang="en-US"/>
              <a:t>Edit Master text styles</a:t>
            </a:r>
          </a:p>
        </p:txBody>
      </p:sp>
      <p:sp>
        <p:nvSpPr>
          <p:cNvPr id="6" name="Content Placeholder 5"/>
          <p:cNvSpPr>
            <a:spLocks noGrp="1"/>
          </p:cNvSpPr>
          <p:nvPr>
            <p:ph sz="quarter" idx="4"/>
          </p:nvPr>
        </p:nvSpPr>
        <p:spPr>
          <a:xfrm>
            <a:off x="10178505" y="4131054"/>
            <a:ext cx="8547536" cy="607615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395737EB-C81B-4572-8A1C-16400FEF07F5}" type="datetimeFigureOut">
              <a:rPr lang="en-GB" smtClean="0"/>
              <a:t>20/10/2026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1C5F4030-F56C-4935-9E0F-578680E692CE}" type="slidenum">
              <a:rPr lang="en-GB" smtClean="0"/>
              <a:t>‹#›</a:t>
            </a:fld>
            <a:endParaRPr lang="en-GB"/>
          </a:p>
        </p:txBody>
      </p:sp>
    </p:spTree>
    <p:extLst>
      <p:ext uri="{BB962C8B-B14F-4D97-AF65-F5344CB8AC3E}">
        <p14:creationId xmlns:p14="http://schemas.microsoft.com/office/powerpoint/2010/main" val="189379419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395737EB-C81B-4572-8A1C-16400FEF07F5}" type="datetimeFigureOut">
              <a:rPr lang="en-GB" smtClean="0"/>
              <a:t>20/10/2026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1C5F4030-F56C-4935-9E0F-578680E692CE}" type="slidenum">
              <a:rPr lang="en-GB" smtClean="0"/>
              <a:t>‹#›</a:t>
            </a:fld>
            <a:endParaRPr lang="en-GB"/>
          </a:p>
        </p:txBody>
      </p:sp>
    </p:spTree>
    <p:extLst>
      <p:ext uri="{BB962C8B-B14F-4D97-AF65-F5344CB8AC3E}">
        <p14:creationId xmlns:p14="http://schemas.microsoft.com/office/powerpoint/2010/main" val="366566101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95737EB-C81B-4572-8A1C-16400FEF07F5}" type="datetimeFigureOut">
              <a:rPr lang="en-GB" smtClean="0"/>
              <a:t>20/10/2026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1C5F4030-F56C-4935-9E0F-578680E692CE}" type="slidenum">
              <a:rPr lang="en-GB" smtClean="0"/>
              <a:t>‹#›</a:t>
            </a:fld>
            <a:endParaRPr lang="en-GB"/>
          </a:p>
        </p:txBody>
      </p:sp>
    </p:spTree>
    <p:extLst>
      <p:ext uri="{BB962C8B-B14F-4D97-AF65-F5344CB8AC3E}">
        <p14:creationId xmlns:p14="http://schemas.microsoft.com/office/powerpoint/2010/main" val="363485882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384886" y="753957"/>
            <a:ext cx="6484607" cy="2638848"/>
          </a:xfrm>
        </p:spPr>
        <p:txBody>
          <a:bodyPr anchor="b"/>
          <a:lstStyle>
            <a:lvl1pPr>
              <a:defRPr sz="5277"/>
            </a:lvl1pPr>
          </a:lstStyle>
          <a:p>
            <a:r>
              <a:rPr lang="en-US"/>
              <a:t>Click to edit Master title style</a:t>
            </a:r>
            <a:endParaRPr lang="en-GB"/>
          </a:p>
        </p:txBody>
      </p:sp>
      <p:sp>
        <p:nvSpPr>
          <p:cNvPr id="3" name="Content Placeholder 2"/>
          <p:cNvSpPr>
            <a:spLocks noGrp="1"/>
          </p:cNvSpPr>
          <p:nvPr>
            <p:ph idx="1"/>
          </p:nvPr>
        </p:nvSpPr>
        <p:spPr>
          <a:xfrm>
            <a:off x="8547536" y="1628338"/>
            <a:ext cx="10178505" cy="8036969"/>
          </a:xfrm>
        </p:spPr>
        <p:txBody>
          <a:bodyPr/>
          <a:lstStyle>
            <a:lvl1pPr>
              <a:defRPr sz="5277"/>
            </a:lvl1pPr>
            <a:lvl2pPr>
              <a:defRPr sz="4617"/>
            </a:lvl2pPr>
            <a:lvl3pPr>
              <a:defRPr sz="3958"/>
            </a:lvl3pPr>
            <a:lvl4pPr>
              <a:defRPr sz="3298"/>
            </a:lvl4pPr>
            <a:lvl5pPr>
              <a:defRPr sz="3298"/>
            </a:lvl5pPr>
            <a:lvl6pPr>
              <a:defRPr sz="3298"/>
            </a:lvl6pPr>
            <a:lvl7pPr>
              <a:defRPr sz="3298"/>
            </a:lvl7pPr>
            <a:lvl8pPr>
              <a:defRPr sz="3298"/>
            </a:lvl8pPr>
            <a:lvl9pPr>
              <a:defRPr sz="3298"/>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1384886" y="3392805"/>
            <a:ext cx="6484607" cy="6285591"/>
          </a:xfrm>
        </p:spPr>
        <p:txBody>
          <a:bodyPr/>
          <a:lstStyle>
            <a:lvl1pPr marL="0" indent="0">
              <a:buNone/>
              <a:defRPr sz="2639"/>
            </a:lvl1pPr>
            <a:lvl2pPr marL="753969" indent="0">
              <a:buNone/>
              <a:defRPr sz="2309"/>
            </a:lvl2pPr>
            <a:lvl3pPr marL="1507937" indent="0">
              <a:buNone/>
              <a:defRPr sz="1979"/>
            </a:lvl3pPr>
            <a:lvl4pPr marL="2261906" indent="0">
              <a:buNone/>
              <a:defRPr sz="1649"/>
            </a:lvl4pPr>
            <a:lvl5pPr marL="3015874" indent="0">
              <a:buNone/>
              <a:defRPr sz="1649"/>
            </a:lvl5pPr>
            <a:lvl6pPr marL="3769843" indent="0">
              <a:buNone/>
              <a:defRPr sz="1649"/>
            </a:lvl6pPr>
            <a:lvl7pPr marL="4523811" indent="0">
              <a:buNone/>
              <a:defRPr sz="1649"/>
            </a:lvl7pPr>
            <a:lvl8pPr marL="5277780" indent="0">
              <a:buNone/>
              <a:defRPr sz="1649"/>
            </a:lvl8pPr>
            <a:lvl9pPr marL="6031748" indent="0">
              <a:buNone/>
              <a:defRPr sz="1649"/>
            </a:lvl9pPr>
          </a:lstStyle>
          <a:p>
            <a:pPr lvl="0"/>
            <a:r>
              <a:rPr lang="en-US"/>
              <a:t>Edit Master text styles</a:t>
            </a:r>
          </a:p>
        </p:txBody>
      </p:sp>
      <p:sp>
        <p:nvSpPr>
          <p:cNvPr id="5" name="Date Placeholder 4"/>
          <p:cNvSpPr>
            <a:spLocks noGrp="1"/>
          </p:cNvSpPr>
          <p:nvPr>
            <p:ph type="dt" sz="half" idx="10"/>
          </p:nvPr>
        </p:nvSpPr>
        <p:spPr/>
        <p:txBody>
          <a:bodyPr/>
          <a:lstStyle/>
          <a:p>
            <a:fld id="{395737EB-C81B-4572-8A1C-16400FEF07F5}" type="datetimeFigureOut">
              <a:rPr lang="en-GB" smtClean="0"/>
              <a:t>20/10/2026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1C5F4030-F56C-4935-9E0F-578680E692CE}" type="slidenum">
              <a:rPr lang="en-GB" smtClean="0"/>
              <a:t>‹#›</a:t>
            </a:fld>
            <a:endParaRPr lang="en-GB"/>
          </a:p>
        </p:txBody>
      </p:sp>
    </p:spTree>
    <p:extLst>
      <p:ext uri="{BB962C8B-B14F-4D97-AF65-F5344CB8AC3E}">
        <p14:creationId xmlns:p14="http://schemas.microsoft.com/office/powerpoint/2010/main" val="2670763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384886" y="753957"/>
            <a:ext cx="6484607" cy="2638848"/>
          </a:xfrm>
        </p:spPr>
        <p:txBody>
          <a:bodyPr anchor="b"/>
          <a:lstStyle>
            <a:lvl1pPr>
              <a:defRPr sz="5277"/>
            </a:lvl1pPr>
          </a:lstStyle>
          <a:p>
            <a:r>
              <a:rPr lang="en-US"/>
              <a:t>Click to edit Master title style</a:t>
            </a:r>
            <a:endParaRPr lang="en-GB"/>
          </a:p>
        </p:txBody>
      </p:sp>
      <p:sp>
        <p:nvSpPr>
          <p:cNvPr id="3" name="Picture Placeholder 2"/>
          <p:cNvSpPr>
            <a:spLocks noGrp="1"/>
          </p:cNvSpPr>
          <p:nvPr>
            <p:ph type="pic" idx="1"/>
          </p:nvPr>
        </p:nvSpPr>
        <p:spPr>
          <a:xfrm>
            <a:off x="8547536" y="1628338"/>
            <a:ext cx="10178505" cy="8036969"/>
          </a:xfrm>
        </p:spPr>
        <p:txBody>
          <a:bodyPr/>
          <a:lstStyle>
            <a:lvl1pPr marL="0" indent="0">
              <a:buNone/>
              <a:defRPr sz="5277"/>
            </a:lvl1pPr>
            <a:lvl2pPr marL="753969" indent="0">
              <a:buNone/>
              <a:defRPr sz="4617"/>
            </a:lvl2pPr>
            <a:lvl3pPr marL="1507937" indent="0">
              <a:buNone/>
              <a:defRPr sz="3958"/>
            </a:lvl3pPr>
            <a:lvl4pPr marL="2261906" indent="0">
              <a:buNone/>
              <a:defRPr sz="3298"/>
            </a:lvl4pPr>
            <a:lvl5pPr marL="3015874" indent="0">
              <a:buNone/>
              <a:defRPr sz="3298"/>
            </a:lvl5pPr>
            <a:lvl6pPr marL="3769843" indent="0">
              <a:buNone/>
              <a:defRPr sz="3298"/>
            </a:lvl6pPr>
            <a:lvl7pPr marL="4523811" indent="0">
              <a:buNone/>
              <a:defRPr sz="3298"/>
            </a:lvl7pPr>
            <a:lvl8pPr marL="5277780" indent="0">
              <a:buNone/>
              <a:defRPr sz="3298"/>
            </a:lvl8pPr>
            <a:lvl9pPr marL="6031748" indent="0">
              <a:buNone/>
              <a:defRPr sz="3298"/>
            </a:lvl9pPr>
          </a:lstStyle>
          <a:p>
            <a:endParaRPr lang="en-GB"/>
          </a:p>
        </p:txBody>
      </p:sp>
      <p:sp>
        <p:nvSpPr>
          <p:cNvPr id="4" name="Text Placeholder 3"/>
          <p:cNvSpPr>
            <a:spLocks noGrp="1"/>
          </p:cNvSpPr>
          <p:nvPr>
            <p:ph type="body" sz="half" idx="2"/>
          </p:nvPr>
        </p:nvSpPr>
        <p:spPr>
          <a:xfrm>
            <a:off x="1384886" y="3392805"/>
            <a:ext cx="6484607" cy="6285591"/>
          </a:xfrm>
        </p:spPr>
        <p:txBody>
          <a:bodyPr/>
          <a:lstStyle>
            <a:lvl1pPr marL="0" indent="0">
              <a:buNone/>
              <a:defRPr sz="2639"/>
            </a:lvl1pPr>
            <a:lvl2pPr marL="753969" indent="0">
              <a:buNone/>
              <a:defRPr sz="2309"/>
            </a:lvl2pPr>
            <a:lvl3pPr marL="1507937" indent="0">
              <a:buNone/>
              <a:defRPr sz="1979"/>
            </a:lvl3pPr>
            <a:lvl4pPr marL="2261906" indent="0">
              <a:buNone/>
              <a:defRPr sz="1649"/>
            </a:lvl4pPr>
            <a:lvl5pPr marL="3015874" indent="0">
              <a:buNone/>
              <a:defRPr sz="1649"/>
            </a:lvl5pPr>
            <a:lvl6pPr marL="3769843" indent="0">
              <a:buNone/>
              <a:defRPr sz="1649"/>
            </a:lvl6pPr>
            <a:lvl7pPr marL="4523811" indent="0">
              <a:buNone/>
              <a:defRPr sz="1649"/>
            </a:lvl7pPr>
            <a:lvl8pPr marL="5277780" indent="0">
              <a:buNone/>
              <a:defRPr sz="1649"/>
            </a:lvl8pPr>
            <a:lvl9pPr marL="6031748" indent="0">
              <a:buNone/>
              <a:defRPr sz="1649"/>
            </a:lvl9pPr>
          </a:lstStyle>
          <a:p>
            <a:pPr lvl="0"/>
            <a:r>
              <a:rPr lang="en-US"/>
              <a:t>Edit Master text styles</a:t>
            </a:r>
          </a:p>
        </p:txBody>
      </p:sp>
      <p:sp>
        <p:nvSpPr>
          <p:cNvPr id="5" name="Date Placeholder 4"/>
          <p:cNvSpPr>
            <a:spLocks noGrp="1"/>
          </p:cNvSpPr>
          <p:nvPr>
            <p:ph type="dt" sz="half" idx="10"/>
          </p:nvPr>
        </p:nvSpPr>
        <p:spPr/>
        <p:txBody>
          <a:bodyPr/>
          <a:lstStyle/>
          <a:p>
            <a:fld id="{395737EB-C81B-4572-8A1C-16400FEF07F5}" type="datetimeFigureOut">
              <a:rPr lang="en-GB" smtClean="0"/>
              <a:t>20/10/2026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1C5F4030-F56C-4935-9E0F-578680E692CE}" type="slidenum">
              <a:rPr lang="en-GB" smtClean="0"/>
              <a:t>‹#›</a:t>
            </a:fld>
            <a:endParaRPr lang="en-GB"/>
          </a:p>
        </p:txBody>
      </p:sp>
    </p:spTree>
    <p:extLst>
      <p:ext uri="{BB962C8B-B14F-4D97-AF65-F5344CB8AC3E}">
        <p14:creationId xmlns:p14="http://schemas.microsoft.com/office/powerpoint/2010/main" val="134515468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395737EB-C81B-4572-8A1C-16400FEF07F5}" type="datetimeFigureOut">
              <a:rPr lang="en-GB" smtClean="0"/>
              <a:t>20/10/2026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C5F4030-F56C-4935-9E0F-578680E692CE}" type="slidenum">
              <a:rPr lang="en-GB" smtClean="0"/>
              <a:t>‹#›</a:t>
            </a:fld>
            <a:endParaRPr lang="en-GB"/>
          </a:p>
        </p:txBody>
      </p:sp>
    </p:spTree>
    <p:extLst>
      <p:ext uri="{BB962C8B-B14F-4D97-AF65-F5344CB8AC3E}">
        <p14:creationId xmlns:p14="http://schemas.microsoft.com/office/powerpoint/2010/main" val="117966493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4388133" y="602118"/>
            <a:ext cx="4335289" cy="9584151"/>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1382266" y="602118"/>
            <a:ext cx="12754546" cy="9584151"/>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395737EB-C81B-4572-8A1C-16400FEF07F5}" type="datetimeFigureOut">
              <a:rPr lang="en-GB" smtClean="0"/>
              <a:t>20/10/2026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C5F4030-F56C-4935-9E0F-578680E692CE}" type="slidenum">
              <a:rPr lang="en-GB" smtClean="0"/>
              <a:t>‹#›</a:t>
            </a:fld>
            <a:endParaRPr lang="en-GB"/>
          </a:p>
        </p:txBody>
      </p:sp>
    </p:spTree>
    <p:extLst>
      <p:ext uri="{BB962C8B-B14F-4D97-AF65-F5344CB8AC3E}">
        <p14:creationId xmlns:p14="http://schemas.microsoft.com/office/powerpoint/2010/main" val="39943966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513211" y="1850860"/>
            <a:ext cx="15079266" cy="3937329"/>
          </a:xfrm>
        </p:spPr>
        <p:txBody>
          <a:bodyPr anchor="b"/>
          <a:lstStyle>
            <a:lvl1pPr algn="ctr">
              <a:defRPr sz="9895"/>
            </a:lvl1pPr>
          </a:lstStyle>
          <a:p>
            <a:r>
              <a:rPr lang="en-US"/>
              <a:t>Click to edit Master title style</a:t>
            </a:r>
            <a:endParaRPr lang="en-GB"/>
          </a:p>
        </p:txBody>
      </p:sp>
      <p:sp>
        <p:nvSpPr>
          <p:cNvPr id="3" name="Subtitle 2"/>
          <p:cNvSpPr>
            <a:spLocks noGrp="1"/>
          </p:cNvSpPr>
          <p:nvPr>
            <p:ph type="subTitle" idx="1"/>
          </p:nvPr>
        </p:nvSpPr>
        <p:spPr>
          <a:xfrm>
            <a:off x="2513211" y="5940028"/>
            <a:ext cx="15079266" cy="2730474"/>
          </a:xfrm>
        </p:spPr>
        <p:txBody>
          <a:bodyPr/>
          <a:lstStyle>
            <a:lvl1pPr marL="0" indent="0" algn="ctr">
              <a:buNone/>
              <a:defRPr sz="3958"/>
            </a:lvl1pPr>
            <a:lvl2pPr marL="753980" indent="0" algn="ctr">
              <a:buNone/>
              <a:defRPr sz="3298"/>
            </a:lvl2pPr>
            <a:lvl3pPr marL="1507958" indent="0" algn="ctr">
              <a:buNone/>
              <a:defRPr sz="2968"/>
            </a:lvl3pPr>
            <a:lvl4pPr marL="2261939" indent="0" algn="ctr">
              <a:buNone/>
              <a:defRPr sz="2639"/>
            </a:lvl4pPr>
            <a:lvl5pPr marL="3015917" indent="0" algn="ctr">
              <a:buNone/>
              <a:defRPr sz="2639"/>
            </a:lvl5pPr>
            <a:lvl6pPr marL="3769897" indent="0" algn="ctr">
              <a:buNone/>
              <a:defRPr sz="2639"/>
            </a:lvl6pPr>
            <a:lvl7pPr marL="4523875" indent="0" algn="ctr">
              <a:buNone/>
              <a:defRPr sz="2639"/>
            </a:lvl7pPr>
            <a:lvl8pPr marL="5277855" indent="0" algn="ctr">
              <a:buNone/>
              <a:defRPr sz="2639"/>
            </a:lvl8pPr>
            <a:lvl9pPr marL="6031834" indent="0" algn="ctr">
              <a:buNone/>
              <a:defRPr sz="2639"/>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395737EB-C81B-4572-8A1C-16400FEF07F5}" type="datetimeFigureOut">
              <a:rPr lang="en-GB" smtClean="0"/>
              <a:t>20/10/2026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C5F4030-F56C-4935-9E0F-578680E692CE}" type="slidenum">
              <a:rPr lang="en-GB" smtClean="0"/>
              <a:t>‹#›</a:t>
            </a:fld>
            <a:endParaRPr lang="en-GB"/>
          </a:p>
        </p:txBody>
      </p:sp>
    </p:spTree>
    <p:extLst>
      <p:ext uri="{BB962C8B-B14F-4D97-AF65-F5344CB8AC3E}">
        <p14:creationId xmlns:p14="http://schemas.microsoft.com/office/powerpoint/2010/main" val="239428150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395737EB-C81B-4572-8A1C-16400FEF07F5}" type="datetimeFigureOut">
              <a:rPr lang="en-GB" smtClean="0"/>
              <a:t>20/10/2026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C5F4030-F56C-4935-9E0F-578680E692CE}" type="slidenum">
              <a:rPr lang="en-GB" smtClean="0"/>
              <a:t>‹#›</a:t>
            </a:fld>
            <a:endParaRPr lang="en-GB"/>
          </a:p>
        </p:txBody>
      </p:sp>
    </p:spTree>
    <p:extLst>
      <p:ext uri="{BB962C8B-B14F-4D97-AF65-F5344CB8AC3E}">
        <p14:creationId xmlns:p14="http://schemas.microsoft.com/office/powerpoint/2010/main" val="112876435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secHead" preserve="1">
  <p:cSld name="1_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371794" y="2819487"/>
            <a:ext cx="17341156" cy="4704375"/>
          </a:xfrm>
        </p:spPr>
        <p:txBody>
          <a:bodyPr anchor="b"/>
          <a:lstStyle>
            <a:lvl1pPr>
              <a:defRPr sz="9895"/>
            </a:lvl1pPr>
          </a:lstStyle>
          <a:p>
            <a:r>
              <a:rPr lang="en-US"/>
              <a:t>Click to edit Master title style</a:t>
            </a:r>
            <a:endParaRPr lang="en-GB"/>
          </a:p>
        </p:txBody>
      </p:sp>
      <p:sp>
        <p:nvSpPr>
          <p:cNvPr id="3" name="Text Placeholder 2"/>
          <p:cNvSpPr>
            <a:spLocks noGrp="1"/>
          </p:cNvSpPr>
          <p:nvPr>
            <p:ph type="body" idx="1"/>
          </p:nvPr>
        </p:nvSpPr>
        <p:spPr>
          <a:xfrm>
            <a:off x="1371794" y="7568367"/>
            <a:ext cx="17341156" cy="2473919"/>
          </a:xfrm>
        </p:spPr>
        <p:txBody>
          <a:bodyPr/>
          <a:lstStyle>
            <a:lvl1pPr marL="0" indent="0">
              <a:buNone/>
              <a:defRPr sz="3958">
                <a:solidFill>
                  <a:schemeClr val="tx1">
                    <a:tint val="75000"/>
                  </a:schemeClr>
                </a:solidFill>
              </a:defRPr>
            </a:lvl1pPr>
            <a:lvl2pPr marL="753980" indent="0">
              <a:buNone/>
              <a:defRPr sz="3298">
                <a:solidFill>
                  <a:schemeClr val="tx1">
                    <a:tint val="75000"/>
                  </a:schemeClr>
                </a:solidFill>
              </a:defRPr>
            </a:lvl2pPr>
            <a:lvl3pPr marL="1507958" indent="0">
              <a:buNone/>
              <a:defRPr sz="2968">
                <a:solidFill>
                  <a:schemeClr val="tx1">
                    <a:tint val="75000"/>
                  </a:schemeClr>
                </a:solidFill>
              </a:defRPr>
            </a:lvl3pPr>
            <a:lvl4pPr marL="2261939" indent="0">
              <a:buNone/>
              <a:defRPr sz="2639">
                <a:solidFill>
                  <a:schemeClr val="tx1">
                    <a:tint val="75000"/>
                  </a:schemeClr>
                </a:solidFill>
              </a:defRPr>
            </a:lvl4pPr>
            <a:lvl5pPr marL="3015917" indent="0">
              <a:buNone/>
              <a:defRPr sz="2639">
                <a:solidFill>
                  <a:schemeClr val="tx1">
                    <a:tint val="75000"/>
                  </a:schemeClr>
                </a:solidFill>
              </a:defRPr>
            </a:lvl5pPr>
            <a:lvl6pPr marL="3769897" indent="0">
              <a:buNone/>
              <a:defRPr sz="2639">
                <a:solidFill>
                  <a:schemeClr val="tx1">
                    <a:tint val="75000"/>
                  </a:schemeClr>
                </a:solidFill>
              </a:defRPr>
            </a:lvl6pPr>
            <a:lvl7pPr marL="4523875" indent="0">
              <a:buNone/>
              <a:defRPr sz="2639">
                <a:solidFill>
                  <a:schemeClr val="tx1">
                    <a:tint val="75000"/>
                  </a:schemeClr>
                </a:solidFill>
              </a:defRPr>
            </a:lvl7pPr>
            <a:lvl8pPr marL="5277855" indent="0">
              <a:buNone/>
              <a:defRPr sz="2639">
                <a:solidFill>
                  <a:schemeClr val="tx1">
                    <a:tint val="75000"/>
                  </a:schemeClr>
                </a:solidFill>
              </a:defRPr>
            </a:lvl8pPr>
            <a:lvl9pPr marL="6031834" indent="0">
              <a:buNone/>
              <a:defRPr sz="2639">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395737EB-C81B-4572-8A1C-16400FEF07F5}" type="datetimeFigureOut">
              <a:rPr lang="en-GB" smtClean="0"/>
              <a:t>20/10/2026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C5F4030-F56C-4935-9E0F-578680E692CE}" type="slidenum">
              <a:rPr lang="en-GB" smtClean="0"/>
              <a:t>‹#›</a:t>
            </a:fld>
            <a:endParaRPr lang="en-GB"/>
          </a:p>
        </p:txBody>
      </p:sp>
    </p:spTree>
    <p:extLst>
      <p:ext uri="{BB962C8B-B14F-4D97-AF65-F5344CB8AC3E}">
        <p14:creationId xmlns:p14="http://schemas.microsoft.com/office/powerpoint/2010/main" val="103816281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woObj" preserve="1">
  <p:cSld name="1_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1382266" y="3010591"/>
            <a:ext cx="8544917" cy="717567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10178505" y="3010591"/>
            <a:ext cx="8544917" cy="717567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395737EB-C81B-4572-8A1C-16400FEF07F5}" type="datetimeFigureOut">
              <a:rPr lang="en-GB" smtClean="0"/>
              <a:t>20/10/2026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1C5F4030-F56C-4935-9E0F-578680E692CE}" type="slidenum">
              <a:rPr lang="en-GB" smtClean="0"/>
              <a:t>‹#›</a:t>
            </a:fld>
            <a:endParaRPr lang="en-GB"/>
          </a:p>
        </p:txBody>
      </p:sp>
    </p:spTree>
    <p:extLst>
      <p:ext uri="{BB962C8B-B14F-4D97-AF65-F5344CB8AC3E}">
        <p14:creationId xmlns:p14="http://schemas.microsoft.com/office/powerpoint/2010/main" val="77096475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woTxTwoObj" preserve="1">
  <p:cSld name="1_Comparison">
    <p:spTree>
      <p:nvGrpSpPr>
        <p:cNvPr id="1" name=""/>
        <p:cNvGrpSpPr/>
        <p:nvPr/>
      </p:nvGrpSpPr>
      <p:grpSpPr>
        <a:xfrm>
          <a:off x="0" y="0"/>
          <a:ext cx="0" cy="0"/>
          <a:chOff x="0" y="0"/>
          <a:chExt cx="0" cy="0"/>
        </a:xfrm>
      </p:grpSpPr>
      <p:sp>
        <p:nvSpPr>
          <p:cNvPr id="2" name="Title 1"/>
          <p:cNvSpPr>
            <a:spLocks noGrp="1"/>
          </p:cNvSpPr>
          <p:nvPr>
            <p:ph type="title"/>
          </p:nvPr>
        </p:nvSpPr>
        <p:spPr>
          <a:xfrm>
            <a:off x="1384885" y="602120"/>
            <a:ext cx="17341156" cy="2185952"/>
          </a:xfrm>
        </p:spPr>
        <p:txBody>
          <a:bodyPr/>
          <a:lstStyle/>
          <a:p>
            <a:r>
              <a:rPr lang="en-US"/>
              <a:t>Click to edit Master title style</a:t>
            </a:r>
            <a:endParaRPr lang="en-GB"/>
          </a:p>
        </p:txBody>
      </p:sp>
      <p:sp>
        <p:nvSpPr>
          <p:cNvPr id="3" name="Text Placeholder 2"/>
          <p:cNvSpPr>
            <a:spLocks noGrp="1"/>
          </p:cNvSpPr>
          <p:nvPr>
            <p:ph type="body" idx="1"/>
          </p:nvPr>
        </p:nvSpPr>
        <p:spPr>
          <a:xfrm>
            <a:off x="1384885" y="2772362"/>
            <a:ext cx="8505648" cy="1358692"/>
          </a:xfrm>
        </p:spPr>
        <p:txBody>
          <a:bodyPr anchor="b"/>
          <a:lstStyle>
            <a:lvl1pPr marL="0" indent="0">
              <a:buNone/>
              <a:defRPr sz="3958" b="1"/>
            </a:lvl1pPr>
            <a:lvl2pPr marL="753980" indent="0">
              <a:buNone/>
              <a:defRPr sz="3298" b="1"/>
            </a:lvl2pPr>
            <a:lvl3pPr marL="1507958" indent="0">
              <a:buNone/>
              <a:defRPr sz="2968" b="1"/>
            </a:lvl3pPr>
            <a:lvl4pPr marL="2261939" indent="0">
              <a:buNone/>
              <a:defRPr sz="2639" b="1"/>
            </a:lvl4pPr>
            <a:lvl5pPr marL="3015917" indent="0">
              <a:buNone/>
              <a:defRPr sz="2639" b="1"/>
            </a:lvl5pPr>
            <a:lvl6pPr marL="3769897" indent="0">
              <a:buNone/>
              <a:defRPr sz="2639" b="1"/>
            </a:lvl6pPr>
            <a:lvl7pPr marL="4523875" indent="0">
              <a:buNone/>
              <a:defRPr sz="2639" b="1"/>
            </a:lvl7pPr>
            <a:lvl8pPr marL="5277855" indent="0">
              <a:buNone/>
              <a:defRPr sz="2639" b="1"/>
            </a:lvl8pPr>
            <a:lvl9pPr marL="6031834" indent="0">
              <a:buNone/>
              <a:defRPr sz="2639" b="1"/>
            </a:lvl9pPr>
          </a:lstStyle>
          <a:p>
            <a:pPr lvl="0"/>
            <a:r>
              <a:rPr lang="en-US"/>
              <a:t>Edit Master text styles</a:t>
            </a:r>
          </a:p>
        </p:txBody>
      </p:sp>
      <p:sp>
        <p:nvSpPr>
          <p:cNvPr id="4" name="Content Placeholder 3"/>
          <p:cNvSpPr>
            <a:spLocks noGrp="1"/>
          </p:cNvSpPr>
          <p:nvPr>
            <p:ph sz="half" idx="2"/>
          </p:nvPr>
        </p:nvSpPr>
        <p:spPr>
          <a:xfrm>
            <a:off x="1384885" y="4131054"/>
            <a:ext cx="8505648" cy="607615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10178505" y="2772362"/>
            <a:ext cx="8547536" cy="1358692"/>
          </a:xfrm>
        </p:spPr>
        <p:txBody>
          <a:bodyPr anchor="b"/>
          <a:lstStyle>
            <a:lvl1pPr marL="0" indent="0">
              <a:buNone/>
              <a:defRPr sz="3958" b="1"/>
            </a:lvl1pPr>
            <a:lvl2pPr marL="753980" indent="0">
              <a:buNone/>
              <a:defRPr sz="3298" b="1"/>
            </a:lvl2pPr>
            <a:lvl3pPr marL="1507958" indent="0">
              <a:buNone/>
              <a:defRPr sz="2968" b="1"/>
            </a:lvl3pPr>
            <a:lvl4pPr marL="2261939" indent="0">
              <a:buNone/>
              <a:defRPr sz="2639" b="1"/>
            </a:lvl4pPr>
            <a:lvl5pPr marL="3015917" indent="0">
              <a:buNone/>
              <a:defRPr sz="2639" b="1"/>
            </a:lvl5pPr>
            <a:lvl6pPr marL="3769897" indent="0">
              <a:buNone/>
              <a:defRPr sz="2639" b="1"/>
            </a:lvl6pPr>
            <a:lvl7pPr marL="4523875" indent="0">
              <a:buNone/>
              <a:defRPr sz="2639" b="1"/>
            </a:lvl7pPr>
            <a:lvl8pPr marL="5277855" indent="0">
              <a:buNone/>
              <a:defRPr sz="2639" b="1"/>
            </a:lvl8pPr>
            <a:lvl9pPr marL="6031834" indent="0">
              <a:buNone/>
              <a:defRPr sz="2639" b="1"/>
            </a:lvl9pPr>
          </a:lstStyle>
          <a:p>
            <a:pPr lvl="0"/>
            <a:r>
              <a:rPr lang="en-US"/>
              <a:t>Edit Master text styles</a:t>
            </a:r>
          </a:p>
        </p:txBody>
      </p:sp>
      <p:sp>
        <p:nvSpPr>
          <p:cNvPr id="6" name="Content Placeholder 5"/>
          <p:cNvSpPr>
            <a:spLocks noGrp="1"/>
          </p:cNvSpPr>
          <p:nvPr>
            <p:ph sz="quarter" idx="4"/>
          </p:nvPr>
        </p:nvSpPr>
        <p:spPr>
          <a:xfrm>
            <a:off x="10178505" y="4131054"/>
            <a:ext cx="8547536" cy="607615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395737EB-C81B-4572-8A1C-16400FEF07F5}" type="datetimeFigureOut">
              <a:rPr lang="en-GB" smtClean="0"/>
              <a:t>20/10/2026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1C5F4030-F56C-4935-9E0F-578680E692CE}" type="slidenum">
              <a:rPr lang="en-GB" smtClean="0"/>
              <a:t>‹#›</a:t>
            </a:fld>
            <a:endParaRPr lang="en-GB"/>
          </a:p>
        </p:txBody>
      </p:sp>
    </p:spTree>
    <p:extLst>
      <p:ext uri="{BB962C8B-B14F-4D97-AF65-F5344CB8AC3E}">
        <p14:creationId xmlns:p14="http://schemas.microsoft.com/office/powerpoint/2010/main" val="218493603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itleOnly" preserve="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395737EB-C81B-4572-8A1C-16400FEF07F5}" type="datetimeFigureOut">
              <a:rPr lang="en-GB" smtClean="0"/>
              <a:t>20/10/2026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1C5F4030-F56C-4935-9E0F-578680E692CE}" type="slidenum">
              <a:rPr lang="en-GB" smtClean="0"/>
              <a:t>‹#›</a:t>
            </a:fld>
            <a:endParaRPr lang="en-GB"/>
          </a:p>
        </p:txBody>
      </p:sp>
    </p:spTree>
    <p:extLst>
      <p:ext uri="{BB962C8B-B14F-4D97-AF65-F5344CB8AC3E}">
        <p14:creationId xmlns:p14="http://schemas.microsoft.com/office/powerpoint/2010/main" val="22063724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95737EB-C81B-4572-8A1C-16400FEF07F5}" type="datetimeFigureOut">
              <a:rPr lang="en-GB" smtClean="0"/>
              <a:t>20/10/2026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1C5F4030-F56C-4935-9E0F-578680E692CE}" type="slidenum">
              <a:rPr lang="en-GB" smtClean="0"/>
              <a:t>‹#›</a:t>
            </a:fld>
            <a:endParaRPr lang="en-GB"/>
          </a:p>
        </p:txBody>
      </p:sp>
    </p:spTree>
    <p:extLst>
      <p:ext uri="{BB962C8B-B14F-4D97-AF65-F5344CB8AC3E}">
        <p14:creationId xmlns:p14="http://schemas.microsoft.com/office/powerpoint/2010/main" val="485841147"/>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objTx" preserve="1">
  <p:cSld name="1_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384887" y="753957"/>
            <a:ext cx="6484607" cy="2638848"/>
          </a:xfrm>
        </p:spPr>
        <p:txBody>
          <a:bodyPr anchor="b"/>
          <a:lstStyle>
            <a:lvl1pPr>
              <a:defRPr sz="5277"/>
            </a:lvl1pPr>
          </a:lstStyle>
          <a:p>
            <a:r>
              <a:rPr lang="en-US"/>
              <a:t>Click to edit Master title style</a:t>
            </a:r>
            <a:endParaRPr lang="en-GB"/>
          </a:p>
        </p:txBody>
      </p:sp>
      <p:sp>
        <p:nvSpPr>
          <p:cNvPr id="3" name="Content Placeholder 2"/>
          <p:cNvSpPr>
            <a:spLocks noGrp="1"/>
          </p:cNvSpPr>
          <p:nvPr>
            <p:ph idx="1"/>
          </p:nvPr>
        </p:nvSpPr>
        <p:spPr>
          <a:xfrm>
            <a:off x="8547536" y="1628339"/>
            <a:ext cx="10178505" cy="8036969"/>
          </a:xfrm>
        </p:spPr>
        <p:txBody>
          <a:bodyPr/>
          <a:lstStyle>
            <a:lvl1pPr>
              <a:defRPr sz="5277"/>
            </a:lvl1pPr>
            <a:lvl2pPr>
              <a:defRPr sz="4617"/>
            </a:lvl2pPr>
            <a:lvl3pPr>
              <a:defRPr sz="3958"/>
            </a:lvl3pPr>
            <a:lvl4pPr>
              <a:defRPr sz="3298"/>
            </a:lvl4pPr>
            <a:lvl5pPr>
              <a:defRPr sz="3298"/>
            </a:lvl5pPr>
            <a:lvl6pPr>
              <a:defRPr sz="3298"/>
            </a:lvl6pPr>
            <a:lvl7pPr>
              <a:defRPr sz="3298"/>
            </a:lvl7pPr>
            <a:lvl8pPr>
              <a:defRPr sz="3298"/>
            </a:lvl8pPr>
            <a:lvl9pPr>
              <a:defRPr sz="3298"/>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1384887" y="3392805"/>
            <a:ext cx="6484607" cy="6285591"/>
          </a:xfrm>
        </p:spPr>
        <p:txBody>
          <a:bodyPr/>
          <a:lstStyle>
            <a:lvl1pPr marL="0" indent="0">
              <a:buNone/>
              <a:defRPr sz="2639"/>
            </a:lvl1pPr>
            <a:lvl2pPr marL="753980" indent="0">
              <a:buNone/>
              <a:defRPr sz="2309"/>
            </a:lvl2pPr>
            <a:lvl3pPr marL="1507958" indent="0">
              <a:buNone/>
              <a:defRPr sz="1979"/>
            </a:lvl3pPr>
            <a:lvl4pPr marL="2261939" indent="0">
              <a:buNone/>
              <a:defRPr sz="1649"/>
            </a:lvl4pPr>
            <a:lvl5pPr marL="3015917" indent="0">
              <a:buNone/>
              <a:defRPr sz="1649"/>
            </a:lvl5pPr>
            <a:lvl6pPr marL="3769897" indent="0">
              <a:buNone/>
              <a:defRPr sz="1649"/>
            </a:lvl6pPr>
            <a:lvl7pPr marL="4523875" indent="0">
              <a:buNone/>
              <a:defRPr sz="1649"/>
            </a:lvl7pPr>
            <a:lvl8pPr marL="5277855" indent="0">
              <a:buNone/>
              <a:defRPr sz="1649"/>
            </a:lvl8pPr>
            <a:lvl9pPr marL="6031834" indent="0">
              <a:buNone/>
              <a:defRPr sz="1649"/>
            </a:lvl9pPr>
          </a:lstStyle>
          <a:p>
            <a:pPr lvl="0"/>
            <a:r>
              <a:rPr lang="en-US"/>
              <a:t>Edit Master text styles</a:t>
            </a:r>
          </a:p>
        </p:txBody>
      </p:sp>
      <p:sp>
        <p:nvSpPr>
          <p:cNvPr id="5" name="Date Placeholder 4"/>
          <p:cNvSpPr>
            <a:spLocks noGrp="1"/>
          </p:cNvSpPr>
          <p:nvPr>
            <p:ph type="dt" sz="half" idx="10"/>
          </p:nvPr>
        </p:nvSpPr>
        <p:spPr/>
        <p:txBody>
          <a:bodyPr/>
          <a:lstStyle/>
          <a:p>
            <a:fld id="{395737EB-C81B-4572-8A1C-16400FEF07F5}" type="datetimeFigureOut">
              <a:rPr lang="en-GB" smtClean="0"/>
              <a:t>20/10/2026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1C5F4030-F56C-4935-9E0F-578680E692CE}" type="slidenum">
              <a:rPr lang="en-GB" smtClean="0"/>
              <a:t>‹#›</a:t>
            </a:fld>
            <a:endParaRPr lang="en-GB"/>
          </a:p>
        </p:txBody>
      </p:sp>
    </p:spTree>
    <p:extLst>
      <p:ext uri="{BB962C8B-B14F-4D97-AF65-F5344CB8AC3E}">
        <p14:creationId xmlns:p14="http://schemas.microsoft.com/office/powerpoint/2010/main" val="864587399"/>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picTx" preserve="1">
  <p:cSld name="1_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384887" y="753957"/>
            <a:ext cx="6484607" cy="2638848"/>
          </a:xfrm>
        </p:spPr>
        <p:txBody>
          <a:bodyPr anchor="b"/>
          <a:lstStyle>
            <a:lvl1pPr>
              <a:defRPr sz="5277"/>
            </a:lvl1pPr>
          </a:lstStyle>
          <a:p>
            <a:r>
              <a:rPr lang="en-US"/>
              <a:t>Click to edit Master title style</a:t>
            </a:r>
            <a:endParaRPr lang="en-GB"/>
          </a:p>
        </p:txBody>
      </p:sp>
      <p:sp>
        <p:nvSpPr>
          <p:cNvPr id="3" name="Picture Placeholder 2"/>
          <p:cNvSpPr>
            <a:spLocks noGrp="1"/>
          </p:cNvSpPr>
          <p:nvPr>
            <p:ph type="pic" idx="1"/>
          </p:nvPr>
        </p:nvSpPr>
        <p:spPr>
          <a:xfrm>
            <a:off x="8547536" y="1628339"/>
            <a:ext cx="10178505" cy="8036969"/>
          </a:xfrm>
        </p:spPr>
        <p:txBody>
          <a:bodyPr/>
          <a:lstStyle>
            <a:lvl1pPr marL="0" indent="0">
              <a:buNone/>
              <a:defRPr sz="5277"/>
            </a:lvl1pPr>
            <a:lvl2pPr marL="753980" indent="0">
              <a:buNone/>
              <a:defRPr sz="4617"/>
            </a:lvl2pPr>
            <a:lvl3pPr marL="1507958" indent="0">
              <a:buNone/>
              <a:defRPr sz="3958"/>
            </a:lvl3pPr>
            <a:lvl4pPr marL="2261939" indent="0">
              <a:buNone/>
              <a:defRPr sz="3298"/>
            </a:lvl4pPr>
            <a:lvl5pPr marL="3015917" indent="0">
              <a:buNone/>
              <a:defRPr sz="3298"/>
            </a:lvl5pPr>
            <a:lvl6pPr marL="3769897" indent="0">
              <a:buNone/>
              <a:defRPr sz="3298"/>
            </a:lvl6pPr>
            <a:lvl7pPr marL="4523875" indent="0">
              <a:buNone/>
              <a:defRPr sz="3298"/>
            </a:lvl7pPr>
            <a:lvl8pPr marL="5277855" indent="0">
              <a:buNone/>
              <a:defRPr sz="3298"/>
            </a:lvl8pPr>
            <a:lvl9pPr marL="6031834" indent="0">
              <a:buNone/>
              <a:defRPr sz="3298"/>
            </a:lvl9pPr>
          </a:lstStyle>
          <a:p>
            <a:endParaRPr lang="en-GB"/>
          </a:p>
        </p:txBody>
      </p:sp>
      <p:sp>
        <p:nvSpPr>
          <p:cNvPr id="4" name="Text Placeholder 3"/>
          <p:cNvSpPr>
            <a:spLocks noGrp="1"/>
          </p:cNvSpPr>
          <p:nvPr>
            <p:ph type="body" sz="half" idx="2"/>
          </p:nvPr>
        </p:nvSpPr>
        <p:spPr>
          <a:xfrm>
            <a:off x="1384887" y="3392805"/>
            <a:ext cx="6484607" cy="6285591"/>
          </a:xfrm>
        </p:spPr>
        <p:txBody>
          <a:bodyPr/>
          <a:lstStyle>
            <a:lvl1pPr marL="0" indent="0">
              <a:buNone/>
              <a:defRPr sz="2639"/>
            </a:lvl1pPr>
            <a:lvl2pPr marL="753980" indent="0">
              <a:buNone/>
              <a:defRPr sz="2309"/>
            </a:lvl2pPr>
            <a:lvl3pPr marL="1507958" indent="0">
              <a:buNone/>
              <a:defRPr sz="1979"/>
            </a:lvl3pPr>
            <a:lvl4pPr marL="2261939" indent="0">
              <a:buNone/>
              <a:defRPr sz="1649"/>
            </a:lvl4pPr>
            <a:lvl5pPr marL="3015917" indent="0">
              <a:buNone/>
              <a:defRPr sz="1649"/>
            </a:lvl5pPr>
            <a:lvl6pPr marL="3769897" indent="0">
              <a:buNone/>
              <a:defRPr sz="1649"/>
            </a:lvl6pPr>
            <a:lvl7pPr marL="4523875" indent="0">
              <a:buNone/>
              <a:defRPr sz="1649"/>
            </a:lvl7pPr>
            <a:lvl8pPr marL="5277855" indent="0">
              <a:buNone/>
              <a:defRPr sz="1649"/>
            </a:lvl8pPr>
            <a:lvl9pPr marL="6031834" indent="0">
              <a:buNone/>
              <a:defRPr sz="1649"/>
            </a:lvl9pPr>
          </a:lstStyle>
          <a:p>
            <a:pPr lvl="0"/>
            <a:r>
              <a:rPr lang="en-US"/>
              <a:t>Edit Master text styles</a:t>
            </a:r>
          </a:p>
        </p:txBody>
      </p:sp>
      <p:sp>
        <p:nvSpPr>
          <p:cNvPr id="5" name="Date Placeholder 4"/>
          <p:cNvSpPr>
            <a:spLocks noGrp="1"/>
          </p:cNvSpPr>
          <p:nvPr>
            <p:ph type="dt" sz="half" idx="10"/>
          </p:nvPr>
        </p:nvSpPr>
        <p:spPr/>
        <p:txBody>
          <a:bodyPr/>
          <a:lstStyle/>
          <a:p>
            <a:fld id="{395737EB-C81B-4572-8A1C-16400FEF07F5}" type="datetimeFigureOut">
              <a:rPr lang="en-GB" smtClean="0"/>
              <a:t>20/10/2026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1C5F4030-F56C-4935-9E0F-578680E692CE}" type="slidenum">
              <a:rPr lang="en-GB" smtClean="0"/>
              <a:t>‹#›</a:t>
            </a:fld>
            <a:endParaRPr lang="en-GB"/>
          </a:p>
        </p:txBody>
      </p:sp>
    </p:spTree>
    <p:extLst>
      <p:ext uri="{BB962C8B-B14F-4D97-AF65-F5344CB8AC3E}">
        <p14:creationId xmlns:p14="http://schemas.microsoft.com/office/powerpoint/2010/main" val="443628643"/>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vertTx" preserve="1">
  <p:cSld name="1_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395737EB-C81B-4572-8A1C-16400FEF07F5}" type="datetimeFigureOut">
              <a:rPr lang="en-GB" smtClean="0"/>
              <a:t>20/10/2026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C5F4030-F56C-4935-9E0F-578680E692CE}" type="slidenum">
              <a:rPr lang="en-GB" smtClean="0"/>
              <a:t>‹#›</a:t>
            </a:fld>
            <a:endParaRPr lang="en-GB"/>
          </a:p>
        </p:txBody>
      </p:sp>
    </p:spTree>
    <p:extLst>
      <p:ext uri="{BB962C8B-B14F-4D97-AF65-F5344CB8AC3E}">
        <p14:creationId xmlns:p14="http://schemas.microsoft.com/office/powerpoint/2010/main" val="302297190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vertTitleAndTx" preserve="1">
  <p:cSld name="1_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4388133" y="602118"/>
            <a:ext cx="4335289" cy="9584151"/>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1382266" y="602118"/>
            <a:ext cx="12754546" cy="9584151"/>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395737EB-C81B-4572-8A1C-16400FEF07F5}" type="datetimeFigureOut">
              <a:rPr lang="en-GB" smtClean="0"/>
              <a:t>20/10/2026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C5F4030-F56C-4935-9E0F-578680E692CE}" type="slidenum">
              <a:rPr lang="en-GB" smtClean="0"/>
              <a:t>‹#›</a:t>
            </a:fld>
            <a:endParaRPr lang="en-GB"/>
          </a:p>
        </p:txBody>
      </p:sp>
    </p:spTree>
    <p:extLst>
      <p:ext uri="{BB962C8B-B14F-4D97-AF65-F5344CB8AC3E}">
        <p14:creationId xmlns:p14="http://schemas.microsoft.com/office/powerpoint/2010/main" val="2868621484"/>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39D464-15CF-9113-BF64-0095315507ED}"/>
              </a:ext>
            </a:extLst>
          </p:cNvPr>
          <p:cNvSpPr>
            <a:spLocks noGrp="1"/>
          </p:cNvSpPr>
          <p:nvPr>
            <p:ph type="ctrTitle"/>
          </p:nvPr>
        </p:nvSpPr>
        <p:spPr>
          <a:xfrm>
            <a:off x="2513211" y="1850860"/>
            <a:ext cx="15079266" cy="3937329"/>
          </a:xfrm>
        </p:spPr>
        <p:txBody>
          <a:bodyPr anchor="b"/>
          <a:lstStyle>
            <a:lvl1pPr algn="ctr">
              <a:defRPr sz="9895"/>
            </a:lvl1pPr>
          </a:lstStyle>
          <a:p>
            <a:r>
              <a:rPr lang="en-US"/>
              <a:t>Click to edit Master title style</a:t>
            </a:r>
            <a:endParaRPr lang="en-GB"/>
          </a:p>
        </p:txBody>
      </p:sp>
      <p:sp>
        <p:nvSpPr>
          <p:cNvPr id="3" name="Subtitle 2">
            <a:extLst>
              <a:ext uri="{FF2B5EF4-FFF2-40B4-BE49-F238E27FC236}">
                <a16:creationId xmlns:a16="http://schemas.microsoft.com/office/drawing/2014/main" id="{42E35B94-1880-7FC1-7096-F048B48B257C}"/>
              </a:ext>
            </a:extLst>
          </p:cNvPr>
          <p:cNvSpPr>
            <a:spLocks noGrp="1"/>
          </p:cNvSpPr>
          <p:nvPr>
            <p:ph type="subTitle" idx="1"/>
          </p:nvPr>
        </p:nvSpPr>
        <p:spPr>
          <a:xfrm>
            <a:off x="2513211" y="5940028"/>
            <a:ext cx="15079266" cy="2730474"/>
          </a:xfrm>
        </p:spPr>
        <p:txBody>
          <a:bodyPr/>
          <a:lstStyle>
            <a:lvl1pPr marL="0" indent="0" algn="ctr">
              <a:buNone/>
              <a:defRPr sz="3958"/>
            </a:lvl1pPr>
            <a:lvl2pPr marL="753969" indent="0" algn="ctr">
              <a:buNone/>
              <a:defRPr sz="3298"/>
            </a:lvl2pPr>
            <a:lvl3pPr marL="1507937" indent="0" algn="ctr">
              <a:buNone/>
              <a:defRPr sz="2968"/>
            </a:lvl3pPr>
            <a:lvl4pPr marL="2261906" indent="0" algn="ctr">
              <a:buNone/>
              <a:defRPr sz="2639"/>
            </a:lvl4pPr>
            <a:lvl5pPr marL="3015874" indent="0" algn="ctr">
              <a:buNone/>
              <a:defRPr sz="2639"/>
            </a:lvl5pPr>
            <a:lvl6pPr marL="3769843" indent="0" algn="ctr">
              <a:buNone/>
              <a:defRPr sz="2639"/>
            </a:lvl6pPr>
            <a:lvl7pPr marL="4523811" indent="0" algn="ctr">
              <a:buNone/>
              <a:defRPr sz="2639"/>
            </a:lvl7pPr>
            <a:lvl8pPr marL="5277780" indent="0" algn="ctr">
              <a:buNone/>
              <a:defRPr sz="2639"/>
            </a:lvl8pPr>
            <a:lvl9pPr marL="6031748" indent="0" algn="ctr">
              <a:buNone/>
              <a:defRPr sz="2639"/>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DACFC6B4-DC15-1650-0534-DCA4A7B49829}"/>
              </a:ext>
            </a:extLst>
          </p:cNvPr>
          <p:cNvSpPr>
            <a:spLocks noGrp="1"/>
          </p:cNvSpPr>
          <p:nvPr>
            <p:ph type="dt" sz="half" idx="10"/>
          </p:nvPr>
        </p:nvSpPr>
        <p:spPr/>
        <p:txBody>
          <a:bodyPr/>
          <a:lstStyle/>
          <a:p>
            <a:fld id="{60E98B5B-D5E0-4FC3-AB1D-D94CAAC3F42B}" type="datetimeFigureOut">
              <a:rPr lang="en-GB" smtClean="0"/>
              <a:t>20/10/2026</a:t>
            </a:fld>
            <a:endParaRPr lang="en-GB"/>
          </a:p>
        </p:txBody>
      </p:sp>
      <p:sp>
        <p:nvSpPr>
          <p:cNvPr id="5" name="Footer Placeholder 4">
            <a:extLst>
              <a:ext uri="{FF2B5EF4-FFF2-40B4-BE49-F238E27FC236}">
                <a16:creationId xmlns:a16="http://schemas.microsoft.com/office/drawing/2014/main" id="{5AC2FD0E-2977-97E7-C227-9A5A1C3C94A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4BA70E4-93EA-4033-2E10-80C56BBBFAAB}"/>
              </a:ext>
            </a:extLst>
          </p:cNvPr>
          <p:cNvSpPr>
            <a:spLocks noGrp="1"/>
          </p:cNvSpPr>
          <p:nvPr>
            <p:ph type="sldNum" sz="quarter" idx="12"/>
          </p:nvPr>
        </p:nvSpPr>
        <p:spPr/>
        <p:txBody>
          <a:bodyPr/>
          <a:lstStyle/>
          <a:p>
            <a:fld id="{A1AA6FC5-6E0B-42FA-A4E6-818AC9047533}" type="slidenum">
              <a:rPr lang="en-GB" smtClean="0"/>
              <a:t>‹#›</a:t>
            </a:fld>
            <a:endParaRPr lang="en-GB"/>
          </a:p>
        </p:txBody>
      </p:sp>
    </p:spTree>
    <p:extLst>
      <p:ext uri="{BB962C8B-B14F-4D97-AF65-F5344CB8AC3E}">
        <p14:creationId xmlns:p14="http://schemas.microsoft.com/office/powerpoint/2010/main" val="1268785644"/>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44EE63-FD55-A391-9CD3-0246B79BD73A}"/>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43CAB8BE-2673-4B1F-474A-34514AC2319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3054C39F-0853-EBB0-9FC6-6C07B2C52AD4}"/>
              </a:ext>
            </a:extLst>
          </p:cNvPr>
          <p:cNvSpPr>
            <a:spLocks noGrp="1"/>
          </p:cNvSpPr>
          <p:nvPr>
            <p:ph type="dt" sz="half" idx="10"/>
          </p:nvPr>
        </p:nvSpPr>
        <p:spPr/>
        <p:txBody>
          <a:bodyPr/>
          <a:lstStyle/>
          <a:p>
            <a:fld id="{60E98B5B-D5E0-4FC3-AB1D-D94CAAC3F42B}" type="datetimeFigureOut">
              <a:rPr lang="en-GB" smtClean="0"/>
              <a:t>20/10/2026</a:t>
            </a:fld>
            <a:endParaRPr lang="en-GB"/>
          </a:p>
        </p:txBody>
      </p:sp>
      <p:sp>
        <p:nvSpPr>
          <p:cNvPr id="5" name="Footer Placeholder 4">
            <a:extLst>
              <a:ext uri="{FF2B5EF4-FFF2-40B4-BE49-F238E27FC236}">
                <a16:creationId xmlns:a16="http://schemas.microsoft.com/office/drawing/2014/main" id="{FCF6B48F-D5FF-DEBD-B750-805D997A33E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AD66FD0-630E-981A-B2B2-7DEF11D2F03F}"/>
              </a:ext>
            </a:extLst>
          </p:cNvPr>
          <p:cNvSpPr>
            <a:spLocks noGrp="1"/>
          </p:cNvSpPr>
          <p:nvPr>
            <p:ph type="sldNum" sz="quarter" idx="12"/>
          </p:nvPr>
        </p:nvSpPr>
        <p:spPr/>
        <p:txBody>
          <a:bodyPr/>
          <a:lstStyle/>
          <a:p>
            <a:fld id="{A1AA6FC5-6E0B-42FA-A4E6-818AC9047533}" type="slidenum">
              <a:rPr lang="en-GB" smtClean="0"/>
              <a:t>‹#›</a:t>
            </a:fld>
            <a:endParaRPr lang="en-GB"/>
          </a:p>
        </p:txBody>
      </p:sp>
    </p:spTree>
    <p:extLst>
      <p:ext uri="{BB962C8B-B14F-4D97-AF65-F5344CB8AC3E}">
        <p14:creationId xmlns:p14="http://schemas.microsoft.com/office/powerpoint/2010/main" val="2853843826"/>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E9D0EB-AD2F-F54E-639F-6A96B0D28662}"/>
              </a:ext>
            </a:extLst>
          </p:cNvPr>
          <p:cNvSpPr>
            <a:spLocks noGrp="1"/>
          </p:cNvSpPr>
          <p:nvPr>
            <p:ph type="title"/>
          </p:nvPr>
        </p:nvSpPr>
        <p:spPr>
          <a:xfrm>
            <a:off x="1371794" y="2819485"/>
            <a:ext cx="17341156" cy="4704375"/>
          </a:xfrm>
        </p:spPr>
        <p:txBody>
          <a:bodyPr anchor="b"/>
          <a:lstStyle>
            <a:lvl1pPr>
              <a:defRPr sz="9895"/>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740DE977-63AD-213C-92DE-3E64CDC222C4}"/>
              </a:ext>
            </a:extLst>
          </p:cNvPr>
          <p:cNvSpPr>
            <a:spLocks noGrp="1"/>
          </p:cNvSpPr>
          <p:nvPr>
            <p:ph type="body" idx="1"/>
          </p:nvPr>
        </p:nvSpPr>
        <p:spPr>
          <a:xfrm>
            <a:off x="1371794" y="7568366"/>
            <a:ext cx="17341156" cy="2473919"/>
          </a:xfrm>
        </p:spPr>
        <p:txBody>
          <a:bodyPr/>
          <a:lstStyle>
            <a:lvl1pPr marL="0" indent="0">
              <a:buNone/>
              <a:defRPr sz="3958">
                <a:solidFill>
                  <a:schemeClr val="tx1">
                    <a:tint val="82000"/>
                  </a:schemeClr>
                </a:solidFill>
              </a:defRPr>
            </a:lvl1pPr>
            <a:lvl2pPr marL="753969" indent="0">
              <a:buNone/>
              <a:defRPr sz="3298">
                <a:solidFill>
                  <a:schemeClr val="tx1">
                    <a:tint val="82000"/>
                  </a:schemeClr>
                </a:solidFill>
              </a:defRPr>
            </a:lvl2pPr>
            <a:lvl3pPr marL="1507937" indent="0">
              <a:buNone/>
              <a:defRPr sz="2968">
                <a:solidFill>
                  <a:schemeClr val="tx1">
                    <a:tint val="82000"/>
                  </a:schemeClr>
                </a:solidFill>
              </a:defRPr>
            </a:lvl3pPr>
            <a:lvl4pPr marL="2261906" indent="0">
              <a:buNone/>
              <a:defRPr sz="2639">
                <a:solidFill>
                  <a:schemeClr val="tx1">
                    <a:tint val="82000"/>
                  </a:schemeClr>
                </a:solidFill>
              </a:defRPr>
            </a:lvl4pPr>
            <a:lvl5pPr marL="3015874" indent="0">
              <a:buNone/>
              <a:defRPr sz="2639">
                <a:solidFill>
                  <a:schemeClr val="tx1">
                    <a:tint val="82000"/>
                  </a:schemeClr>
                </a:solidFill>
              </a:defRPr>
            </a:lvl5pPr>
            <a:lvl6pPr marL="3769843" indent="0">
              <a:buNone/>
              <a:defRPr sz="2639">
                <a:solidFill>
                  <a:schemeClr val="tx1">
                    <a:tint val="82000"/>
                  </a:schemeClr>
                </a:solidFill>
              </a:defRPr>
            </a:lvl6pPr>
            <a:lvl7pPr marL="4523811" indent="0">
              <a:buNone/>
              <a:defRPr sz="2639">
                <a:solidFill>
                  <a:schemeClr val="tx1">
                    <a:tint val="82000"/>
                  </a:schemeClr>
                </a:solidFill>
              </a:defRPr>
            </a:lvl7pPr>
            <a:lvl8pPr marL="5277780" indent="0">
              <a:buNone/>
              <a:defRPr sz="2639">
                <a:solidFill>
                  <a:schemeClr val="tx1">
                    <a:tint val="82000"/>
                  </a:schemeClr>
                </a:solidFill>
              </a:defRPr>
            </a:lvl8pPr>
            <a:lvl9pPr marL="6031748" indent="0">
              <a:buNone/>
              <a:defRPr sz="2639">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E4A2EC1-D670-9674-2CBE-F09485F1E113}"/>
              </a:ext>
            </a:extLst>
          </p:cNvPr>
          <p:cNvSpPr>
            <a:spLocks noGrp="1"/>
          </p:cNvSpPr>
          <p:nvPr>
            <p:ph type="dt" sz="half" idx="10"/>
          </p:nvPr>
        </p:nvSpPr>
        <p:spPr/>
        <p:txBody>
          <a:bodyPr/>
          <a:lstStyle/>
          <a:p>
            <a:fld id="{60E98B5B-D5E0-4FC3-AB1D-D94CAAC3F42B}" type="datetimeFigureOut">
              <a:rPr lang="en-GB" smtClean="0"/>
              <a:t>20/10/2026</a:t>
            </a:fld>
            <a:endParaRPr lang="en-GB"/>
          </a:p>
        </p:txBody>
      </p:sp>
      <p:sp>
        <p:nvSpPr>
          <p:cNvPr id="5" name="Footer Placeholder 4">
            <a:extLst>
              <a:ext uri="{FF2B5EF4-FFF2-40B4-BE49-F238E27FC236}">
                <a16:creationId xmlns:a16="http://schemas.microsoft.com/office/drawing/2014/main" id="{B9F48B09-A745-0A7F-6A8E-EE6524B2A83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5C9BF4A-94CA-9859-8C51-4443608E550A}"/>
              </a:ext>
            </a:extLst>
          </p:cNvPr>
          <p:cNvSpPr>
            <a:spLocks noGrp="1"/>
          </p:cNvSpPr>
          <p:nvPr>
            <p:ph type="sldNum" sz="quarter" idx="12"/>
          </p:nvPr>
        </p:nvSpPr>
        <p:spPr/>
        <p:txBody>
          <a:bodyPr/>
          <a:lstStyle/>
          <a:p>
            <a:fld id="{A1AA6FC5-6E0B-42FA-A4E6-818AC9047533}" type="slidenum">
              <a:rPr lang="en-GB" smtClean="0"/>
              <a:t>‹#›</a:t>
            </a:fld>
            <a:endParaRPr lang="en-GB"/>
          </a:p>
        </p:txBody>
      </p:sp>
    </p:spTree>
    <p:extLst>
      <p:ext uri="{BB962C8B-B14F-4D97-AF65-F5344CB8AC3E}">
        <p14:creationId xmlns:p14="http://schemas.microsoft.com/office/powerpoint/2010/main" val="2581212110"/>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FB4DFF-3199-E29F-C33C-DFF928091C8A}"/>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C5038C06-F84B-BC7E-E535-7626DE44CDDF}"/>
              </a:ext>
            </a:extLst>
          </p:cNvPr>
          <p:cNvSpPr>
            <a:spLocks noGrp="1"/>
          </p:cNvSpPr>
          <p:nvPr>
            <p:ph sz="half" idx="1"/>
          </p:nvPr>
        </p:nvSpPr>
        <p:spPr>
          <a:xfrm>
            <a:off x="1382266" y="3010591"/>
            <a:ext cx="8544917" cy="717567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8A7C0E99-9A33-0EBC-EA40-4808320BBF14}"/>
              </a:ext>
            </a:extLst>
          </p:cNvPr>
          <p:cNvSpPr>
            <a:spLocks noGrp="1"/>
          </p:cNvSpPr>
          <p:nvPr>
            <p:ph sz="half" idx="2"/>
          </p:nvPr>
        </p:nvSpPr>
        <p:spPr>
          <a:xfrm>
            <a:off x="10178505" y="3010591"/>
            <a:ext cx="8544917" cy="717567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FBF265F5-CE50-A13F-5BD9-2E37D1CE43E0}"/>
              </a:ext>
            </a:extLst>
          </p:cNvPr>
          <p:cNvSpPr>
            <a:spLocks noGrp="1"/>
          </p:cNvSpPr>
          <p:nvPr>
            <p:ph type="dt" sz="half" idx="10"/>
          </p:nvPr>
        </p:nvSpPr>
        <p:spPr/>
        <p:txBody>
          <a:bodyPr/>
          <a:lstStyle/>
          <a:p>
            <a:fld id="{60E98B5B-D5E0-4FC3-AB1D-D94CAAC3F42B}" type="datetimeFigureOut">
              <a:rPr lang="en-GB" smtClean="0"/>
              <a:t>20/10/2026</a:t>
            </a:fld>
            <a:endParaRPr lang="en-GB"/>
          </a:p>
        </p:txBody>
      </p:sp>
      <p:sp>
        <p:nvSpPr>
          <p:cNvPr id="6" name="Footer Placeholder 5">
            <a:extLst>
              <a:ext uri="{FF2B5EF4-FFF2-40B4-BE49-F238E27FC236}">
                <a16:creationId xmlns:a16="http://schemas.microsoft.com/office/drawing/2014/main" id="{79821C5C-1048-27E7-714E-5EDBE9F9BD05}"/>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E1BE798D-0E2A-EFCD-4254-14833BF661A5}"/>
              </a:ext>
            </a:extLst>
          </p:cNvPr>
          <p:cNvSpPr>
            <a:spLocks noGrp="1"/>
          </p:cNvSpPr>
          <p:nvPr>
            <p:ph type="sldNum" sz="quarter" idx="12"/>
          </p:nvPr>
        </p:nvSpPr>
        <p:spPr/>
        <p:txBody>
          <a:bodyPr/>
          <a:lstStyle/>
          <a:p>
            <a:fld id="{A1AA6FC5-6E0B-42FA-A4E6-818AC9047533}" type="slidenum">
              <a:rPr lang="en-GB" smtClean="0"/>
              <a:t>‹#›</a:t>
            </a:fld>
            <a:endParaRPr lang="en-GB"/>
          </a:p>
        </p:txBody>
      </p:sp>
    </p:spTree>
    <p:extLst>
      <p:ext uri="{BB962C8B-B14F-4D97-AF65-F5344CB8AC3E}">
        <p14:creationId xmlns:p14="http://schemas.microsoft.com/office/powerpoint/2010/main" val="2696992357"/>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141F18-6CA5-4065-87BF-1884104E89C8}"/>
              </a:ext>
            </a:extLst>
          </p:cNvPr>
          <p:cNvSpPr>
            <a:spLocks noGrp="1"/>
          </p:cNvSpPr>
          <p:nvPr>
            <p:ph type="title"/>
          </p:nvPr>
        </p:nvSpPr>
        <p:spPr>
          <a:xfrm>
            <a:off x="1384885" y="602119"/>
            <a:ext cx="17341156" cy="2185952"/>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3D26107F-7D43-89B8-C5C1-F7D40DB592B1}"/>
              </a:ext>
            </a:extLst>
          </p:cNvPr>
          <p:cNvSpPr>
            <a:spLocks noGrp="1"/>
          </p:cNvSpPr>
          <p:nvPr>
            <p:ph type="body" idx="1"/>
          </p:nvPr>
        </p:nvSpPr>
        <p:spPr>
          <a:xfrm>
            <a:off x="1384885" y="2772362"/>
            <a:ext cx="8505648" cy="1358692"/>
          </a:xfrm>
        </p:spPr>
        <p:txBody>
          <a:bodyPr anchor="b"/>
          <a:lstStyle>
            <a:lvl1pPr marL="0" indent="0">
              <a:buNone/>
              <a:defRPr sz="3958" b="1"/>
            </a:lvl1pPr>
            <a:lvl2pPr marL="753969" indent="0">
              <a:buNone/>
              <a:defRPr sz="3298" b="1"/>
            </a:lvl2pPr>
            <a:lvl3pPr marL="1507937" indent="0">
              <a:buNone/>
              <a:defRPr sz="2968" b="1"/>
            </a:lvl3pPr>
            <a:lvl4pPr marL="2261906" indent="0">
              <a:buNone/>
              <a:defRPr sz="2639" b="1"/>
            </a:lvl4pPr>
            <a:lvl5pPr marL="3015874" indent="0">
              <a:buNone/>
              <a:defRPr sz="2639" b="1"/>
            </a:lvl5pPr>
            <a:lvl6pPr marL="3769843" indent="0">
              <a:buNone/>
              <a:defRPr sz="2639" b="1"/>
            </a:lvl6pPr>
            <a:lvl7pPr marL="4523811" indent="0">
              <a:buNone/>
              <a:defRPr sz="2639" b="1"/>
            </a:lvl7pPr>
            <a:lvl8pPr marL="5277780" indent="0">
              <a:buNone/>
              <a:defRPr sz="2639" b="1"/>
            </a:lvl8pPr>
            <a:lvl9pPr marL="6031748" indent="0">
              <a:buNone/>
              <a:defRPr sz="2639" b="1"/>
            </a:lvl9pPr>
          </a:lstStyle>
          <a:p>
            <a:pPr lvl="0"/>
            <a:r>
              <a:rPr lang="en-US"/>
              <a:t>Click to edit Master text styles</a:t>
            </a:r>
          </a:p>
        </p:txBody>
      </p:sp>
      <p:sp>
        <p:nvSpPr>
          <p:cNvPr id="4" name="Content Placeholder 3">
            <a:extLst>
              <a:ext uri="{FF2B5EF4-FFF2-40B4-BE49-F238E27FC236}">
                <a16:creationId xmlns:a16="http://schemas.microsoft.com/office/drawing/2014/main" id="{E34C67FC-0293-7666-D981-90C90BF94604}"/>
              </a:ext>
            </a:extLst>
          </p:cNvPr>
          <p:cNvSpPr>
            <a:spLocks noGrp="1"/>
          </p:cNvSpPr>
          <p:nvPr>
            <p:ph sz="half" idx="2"/>
          </p:nvPr>
        </p:nvSpPr>
        <p:spPr>
          <a:xfrm>
            <a:off x="1384885" y="4131054"/>
            <a:ext cx="8505648" cy="607615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8F1487D5-75A8-7853-D331-CB14724E888E}"/>
              </a:ext>
            </a:extLst>
          </p:cNvPr>
          <p:cNvSpPr>
            <a:spLocks noGrp="1"/>
          </p:cNvSpPr>
          <p:nvPr>
            <p:ph type="body" sz="quarter" idx="3"/>
          </p:nvPr>
        </p:nvSpPr>
        <p:spPr>
          <a:xfrm>
            <a:off x="10178505" y="2772362"/>
            <a:ext cx="8547536" cy="1358692"/>
          </a:xfrm>
        </p:spPr>
        <p:txBody>
          <a:bodyPr anchor="b"/>
          <a:lstStyle>
            <a:lvl1pPr marL="0" indent="0">
              <a:buNone/>
              <a:defRPr sz="3958" b="1"/>
            </a:lvl1pPr>
            <a:lvl2pPr marL="753969" indent="0">
              <a:buNone/>
              <a:defRPr sz="3298" b="1"/>
            </a:lvl2pPr>
            <a:lvl3pPr marL="1507937" indent="0">
              <a:buNone/>
              <a:defRPr sz="2968" b="1"/>
            </a:lvl3pPr>
            <a:lvl4pPr marL="2261906" indent="0">
              <a:buNone/>
              <a:defRPr sz="2639" b="1"/>
            </a:lvl4pPr>
            <a:lvl5pPr marL="3015874" indent="0">
              <a:buNone/>
              <a:defRPr sz="2639" b="1"/>
            </a:lvl5pPr>
            <a:lvl6pPr marL="3769843" indent="0">
              <a:buNone/>
              <a:defRPr sz="2639" b="1"/>
            </a:lvl6pPr>
            <a:lvl7pPr marL="4523811" indent="0">
              <a:buNone/>
              <a:defRPr sz="2639" b="1"/>
            </a:lvl7pPr>
            <a:lvl8pPr marL="5277780" indent="0">
              <a:buNone/>
              <a:defRPr sz="2639" b="1"/>
            </a:lvl8pPr>
            <a:lvl9pPr marL="6031748" indent="0">
              <a:buNone/>
              <a:defRPr sz="2639" b="1"/>
            </a:lvl9pPr>
          </a:lstStyle>
          <a:p>
            <a:pPr lvl="0"/>
            <a:r>
              <a:rPr lang="en-US"/>
              <a:t>Click to edit Master text styles</a:t>
            </a:r>
          </a:p>
        </p:txBody>
      </p:sp>
      <p:sp>
        <p:nvSpPr>
          <p:cNvPr id="6" name="Content Placeholder 5">
            <a:extLst>
              <a:ext uri="{FF2B5EF4-FFF2-40B4-BE49-F238E27FC236}">
                <a16:creationId xmlns:a16="http://schemas.microsoft.com/office/drawing/2014/main" id="{184C038D-D9AB-EE2F-9B3C-89F118D420A2}"/>
              </a:ext>
            </a:extLst>
          </p:cNvPr>
          <p:cNvSpPr>
            <a:spLocks noGrp="1"/>
          </p:cNvSpPr>
          <p:nvPr>
            <p:ph sz="quarter" idx="4"/>
          </p:nvPr>
        </p:nvSpPr>
        <p:spPr>
          <a:xfrm>
            <a:off x="10178505" y="4131054"/>
            <a:ext cx="8547536" cy="607615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B9E7E989-A35E-45B9-8EFB-3A9DCD1CB26A}"/>
              </a:ext>
            </a:extLst>
          </p:cNvPr>
          <p:cNvSpPr>
            <a:spLocks noGrp="1"/>
          </p:cNvSpPr>
          <p:nvPr>
            <p:ph type="dt" sz="half" idx="10"/>
          </p:nvPr>
        </p:nvSpPr>
        <p:spPr/>
        <p:txBody>
          <a:bodyPr/>
          <a:lstStyle/>
          <a:p>
            <a:fld id="{60E98B5B-D5E0-4FC3-AB1D-D94CAAC3F42B}" type="datetimeFigureOut">
              <a:rPr lang="en-GB" smtClean="0"/>
              <a:t>20/10/2026</a:t>
            </a:fld>
            <a:endParaRPr lang="en-GB"/>
          </a:p>
        </p:txBody>
      </p:sp>
      <p:sp>
        <p:nvSpPr>
          <p:cNvPr id="8" name="Footer Placeholder 7">
            <a:extLst>
              <a:ext uri="{FF2B5EF4-FFF2-40B4-BE49-F238E27FC236}">
                <a16:creationId xmlns:a16="http://schemas.microsoft.com/office/drawing/2014/main" id="{2060A2E0-6C48-E8D2-C4EA-78F9D8F5BDCC}"/>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893558ED-2838-453E-A041-686ED77913C3}"/>
              </a:ext>
            </a:extLst>
          </p:cNvPr>
          <p:cNvSpPr>
            <a:spLocks noGrp="1"/>
          </p:cNvSpPr>
          <p:nvPr>
            <p:ph type="sldNum" sz="quarter" idx="12"/>
          </p:nvPr>
        </p:nvSpPr>
        <p:spPr/>
        <p:txBody>
          <a:bodyPr/>
          <a:lstStyle/>
          <a:p>
            <a:fld id="{A1AA6FC5-6E0B-42FA-A4E6-818AC9047533}" type="slidenum">
              <a:rPr lang="en-GB" smtClean="0"/>
              <a:t>‹#›</a:t>
            </a:fld>
            <a:endParaRPr lang="en-GB"/>
          </a:p>
        </p:txBody>
      </p:sp>
    </p:spTree>
    <p:extLst>
      <p:ext uri="{BB962C8B-B14F-4D97-AF65-F5344CB8AC3E}">
        <p14:creationId xmlns:p14="http://schemas.microsoft.com/office/powerpoint/2010/main" val="1733522384"/>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D27EBE-AE60-864B-21FD-2A1976A5EF0B}"/>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44E83A8D-C2ED-7472-241A-2271EDE7C75C}"/>
              </a:ext>
            </a:extLst>
          </p:cNvPr>
          <p:cNvSpPr>
            <a:spLocks noGrp="1"/>
          </p:cNvSpPr>
          <p:nvPr>
            <p:ph type="dt" sz="half" idx="10"/>
          </p:nvPr>
        </p:nvSpPr>
        <p:spPr/>
        <p:txBody>
          <a:bodyPr/>
          <a:lstStyle/>
          <a:p>
            <a:fld id="{60E98B5B-D5E0-4FC3-AB1D-D94CAAC3F42B}" type="datetimeFigureOut">
              <a:rPr lang="en-GB" smtClean="0"/>
              <a:t>20/10/2026</a:t>
            </a:fld>
            <a:endParaRPr lang="en-GB"/>
          </a:p>
        </p:txBody>
      </p:sp>
      <p:sp>
        <p:nvSpPr>
          <p:cNvPr id="4" name="Footer Placeholder 3">
            <a:extLst>
              <a:ext uri="{FF2B5EF4-FFF2-40B4-BE49-F238E27FC236}">
                <a16:creationId xmlns:a16="http://schemas.microsoft.com/office/drawing/2014/main" id="{D65FDDCF-3753-DA88-BC66-B1C641679B28}"/>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1E8F6F0A-EE4D-8898-DFBE-0228E07C36BA}"/>
              </a:ext>
            </a:extLst>
          </p:cNvPr>
          <p:cNvSpPr>
            <a:spLocks noGrp="1"/>
          </p:cNvSpPr>
          <p:nvPr>
            <p:ph type="sldNum" sz="quarter" idx="12"/>
          </p:nvPr>
        </p:nvSpPr>
        <p:spPr/>
        <p:txBody>
          <a:bodyPr/>
          <a:lstStyle/>
          <a:p>
            <a:fld id="{A1AA6FC5-6E0B-42FA-A4E6-818AC9047533}" type="slidenum">
              <a:rPr lang="en-GB" smtClean="0"/>
              <a:t>‹#›</a:t>
            </a:fld>
            <a:endParaRPr lang="en-GB"/>
          </a:p>
        </p:txBody>
      </p:sp>
    </p:spTree>
    <p:extLst>
      <p:ext uri="{BB962C8B-B14F-4D97-AF65-F5344CB8AC3E}">
        <p14:creationId xmlns:p14="http://schemas.microsoft.com/office/powerpoint/2010/main" val="3890418725"/>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F3C4403-5E7D-C066-126F-AB28EAB41179}"/>
              </a:ext>
            </a:extLst>
          </p:cNvPr>
          <p:cNvSpPr>
            <a:spLocks noGrp="1"/>
          </p:cNvSpPr>
          <p:nvPr>
            <p:ph type="dt" sz="half" idx="10"/>
          </p:nvPr>
        </p:nvSpPr>
        <p:spPr/>
        <p:txBody>
          <a:bodyPr/>
          <a:lstStyle/>
          <a:p>
            <a:fld id="{60E98B5B-D5E0-4FC3-AB1D-D94CAAC3F42B}" type="datetimeFigureOut">
              <a:rPr lang="en-GB" smtClean="0"/>
              <a:t>20/10/2026</a:t>
            </a:fld>
            <a:endParaRPr lang="en-GB"/>
          </a:p>
        </p:txBody>
      </p:sp>
      <p:sp>
        <p:nvSpPr>
          <p:cNvPr id="3" name="Footer Placeholder 2">
            <a:extLst>
              <a:ext uri="{FF2B5EF4-FFF2-40B4-BE49-F238E27FC236}">
                <a16:creationId xmlns:a16="http://schemas.microsoft.com/office/drawing/2014/main" id="{44650EB2-6799-DB27-697E-13FFAA6DA43B}"/>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3983F4EC-B0A4-F21A-C080-37C5821C0BAF}"/>
              </a:ext>
            </a:extLst>
          </p:cNvPr>
          <p:cNvSpPr>
            <a:spLocks noGrp="1"/>
          </p:cNvSpPr>
          <p:nvPr>
            <p:ph type="sldNum" sz="quarter" idx="12"/>
          </p:nvPr>
        </p:nvSpPr>
        <p:spPr/>
        <p:txBody>
          <a:bodyPr/>
          <a:lstStyle/>
          <a:p>
            <a:fld id="{A1AA6FC5-6E0B-42FA-A4E6-818AC9047533}" type="slidenum">
              <a:rPr lang="en-GB" smtClean="0"/>
              <a:t>‹#›</a:t>
            </a:fld>
            <a:endParaRPr lang="en-GB"/>
          </a:p>
        </p:txBody>
      </p:sp>
    </p:spTree>
    <p:extLst>
      <p:ext uri="{BB962C8B-B14F-4D97-AF65-F5344CB8AC3E}">
        <p14:creationId xmlns:p14="http://schemas.microsoft.com/office/powerpoint/2010/main" val="3801621681"/>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66E370-7B9F-A5BC-7D8D-40E138BA70A9}"/>
              </a:ext>
            </a:extLst>
          </p:cNvPr>
          <p:cNvSpPr>
            <a:spLocks noGrp="1"/>
          </p:cNvSpPr>
          <p:nvPr>
            <p:ph type="title"/>
          </p:nvPr>
        </p:nvSpPr>
        <p:spPr>
          <a:xfrm>
            <a:off x="1384886" y="753957"/>
            <a:ext cx="6484607" cy="2638848"/>
          </a:xfrm>
        </p:spPr>
        <p:txBody>
          <a:bodyPr anchor="b"/>
          <a:lstStyle>
            <a:lvl1pPr>
              <a:defRPr sz="5277"/>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AE4B6AB2-81A0-529A-A63A-A0CD6BAE31DA}"/>
              </a:ext>
            </a:extLst>
          </p:cNvPr>
          <p:cNvSpPr>
            <a:spLocks noGrp="1"/>
          </p:cNvSpPr>
          <p:nvPr>
            <p:ph idx="1"/>
          </p:nvPr>
        </p:nvSpPr>
        <p:spPr>
          <a:xfrm>
            <a:off x="8547536" y="1628338"/>
            <a:ext cx="10178505" cy="8036969"/>
          </a:xfrm>
        </p:spPr>
        <p:txBody>
          <a:bodyPr/>
          <a:lstStyle>
            <a:lvl1pPr>
              <a:defRPr sz="5277"/>
            </a:lvl1pPr>
            <a:lvl2pPr>
              <a:defRPr sz="4617"/>
            </a:lvl2pPr>
            <a:lvl3pPr>
              <a:defRPr sz="3958"/>
            </a:lvl3pPr>
            <a:lvl4pPr>
              <a:defRPr sz="3298"/>
            </a:lvl4pPr>
            <a:lvl5pPr>
              <a:defRPr sz="3298"/>
            </a:lvl5pPr>
            <a:lvl6pPr>
              <a:defRPr sz="3298"/>
            </a:lvl6pPr>
            <a:lvl7pPr>
              <a:defRPr sz="3298"/>
            </a:lvl7pPr>
            <a:lvl8pPr>
              <a:defRPr sz="3298"/>
            </a:lvl8pPr>
            <a:lvl9pPr>
              <a:defRPr sz="3298"/>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2B80670E-2910-5240-AF30-D6484BCB83B9}"/>
              </a:ext>
            </a:extLst>
          </p:cNvPr>
          <p:cNvSpPr>
            <a:spLocks noGrp="1"/>
          </p:cNvSpPr>
          <p:nvPr>
            <p:ph type="body" sz="half" idx="2"/>
          </p:nvPr>
        </p:nvSpPr>
        <p:spPr>
          <a:xfrm>
            <a:off x="1384886" y="3392805"/>
            <a:ext cx="6484607" cy="6285591"/>
          </a:xfrm>
        </p:spPr>
        <p:txBody>
          <a:bodyPr/>
          <a:lstStyle>
            <a:lvl1pPr marL="0" indent="0">
              <a:buNone/>
              <a:defRPr sz="2639"/>
            </a:lvl1pPr>
            <a:lvl2pPr marL="753969" indent="0">
              <a:buNone/>
              <a:defRPr sz="2309"/>
            </a:lvl2pPr>
            <a:lvl3pPr marL="1507937" indent="0">
              <a:buNone/>
              <a:defRPr sz="1979"/>
            </a:lvl3pPr>
            <a:lvl4pPr marL="2261906" indent="0">
              <a:buNone/>
              <a:defRPr sz="1649"/>
            </a:lvl4pPr>
            <a:lvl5pPr marL="3015874" indent="0">
              <a:buNone/>
              <a:defRPr sz="1649"/>
            </a:lvl5pPr>
            <a:lvl6pPr marL="3769843" indent="0">
              <a:buNone/>
              <a:defRPr sz="1649"/>
            </a:lvl6pPr>
            <a:lvl7pPr marL="4523811" indent="0">
              <a:buNone/>
              <a:defRPr sz="1649"/>
            </a:lvl7pPr>
            <a:lvl8pPr marL="5277780" indent="0">
              <a:buNone/>
              <a:defRPr sz="1649"/>
            </a:lvl8pPr>
            <a:lvl9pPr marL="6031748" indent="0">
              <a:buNone/>
              <a:defRPr sz="1649"/>
            </a:lvl9pPr>
          </a:lstStyle>
          <a:p>
            <a:pPr lvl="0"/>
            <a:r>
              <a:rPr lang="en-US"/>
              <a:t>Click to edit Master text styles</a:t>
            </a:r>
          </a:p>
        </p:txBody>
      </p:sp>
      <p:sp>
        <p:nvSpPr>
          <p:cNvPr id="5" name="Date Placeholder 4">
            <a:extLst>
              <a:ext uri="{FF2B5EF4-FFF2-40B4-BE49-F238E27FC236}">
                <a16:creationId xmlns:a16="http://schemas.microsoft.com/office/drawing/2014/main" id="{D62A218D-4B4E-4786-FC55-568413D0EAC2}"/>
              </a:ext>
            </a:extLst>
          </p:cNvPr>
          <p:cNvSpPr>
            <a:spLocks noGrp="1"/>
          </p:cNvSpPr>
          <p:nvPr>
            <p:ph type="dt" sz="half" idx="10"/>
          </p:nvPr>
        </p:nvSpPr>
        <p:spPr/>
        <p:txBody>
          <a:bodyPr/>
          <a:lstStyle/>
          <a:p>
            <a:fld id="{60E98B5B-D5E0-4FC3-AB1D-D94CAAC3F42B}" type="datetimeFigureOut">
              <a:rPr lang="en-GB" smtClean="0"/>
              <a:t>20/10/2026</a:t>
            </a:fld>
            <a:endParaRPr lang="en-GB"/>
          </a:p>
        </p:txBody>
      </p:sp>
      <p:sp>
        <p:nvSpPr>
          <p:cNvPr id="6" name="Footer Placeholder 5">
            <a:extLst>
              <a:ext uri="{FF2B5EF4-FFF2-40B4-BE49-F238E27FC236}">
                <a16:creationId xmlns:a16="http://schemas.microsoft.com/office/drawing/2014/main" id="{38CC11DB-75DE-A6E5-7FDF-222210F8DEDE}"/>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4F35C6DB-4D8F-952B-CE1C-7FA7BF5EDB0C}"/>
              </a:ext>
            </a:extLst>
          </p:cNvPr>
          <p:cNvSpPr>
            <a:spLocks noGrp="1"/>
          </p:cNvSpPr>
          <p:nvPr>
            <p:ph type="sldNum" sz="quarter" idx="12"/>
          </p:nvPr>
        </p:nvSpPr>
        <p:spPr/>
        <p:txBody>
          <a:bodyPr/>
          <a:lstStyle/>
          <a:p>
            <a:fld id="{A1AA6FC5-6E0B-42FA-A4E6-818AC9047533}" type="slidenum">
              <a:rPr lang="en-GB" smtClean="0"/>
              <a:t>‹#›</a:t>
            </a:fld>
            <a:endParaRPr lang="en-GB"/>
          </a:p>
        </p:txBody>
      </p:sp>
    </p:spTree>
    <p:extLst>
      <p:ext uri="{BB962C8B-B14F-4D97-AF65-F5344CB8AC3E}">
        <p14:creationId xmlns:p14="http://schemas.microsoft.com/office/powerpoint/2010/main" val="3982812035"/>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6CEC4A-2EED-8916-55EC-4FFDC6711039}"/>
              </a:ext>
            </a:extLst>
          </p:cNvPr>
          <p:cNvSpPr>
            <a:spLocks noGrp="1"/>
          </p:cNvSpPr>
          <p:nvPr>
            <p:ph type="title"/>
          </p:nvPr>
        </p:nvSpPr>
        <p:spPr>
          <a:xfrm>
            <a:off x="1384886" y="753957"/>
            <a:ext cx="6484607" cy="2638848"/>
          </a:xfrm>
        </p:spPr>
        <p:txBody>
          <a:bodyPr anchor="b"/>
          <a:lstStyle>
            <a:lvl1pPr>
              <a:defRPr sz="5277"/>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64F5DAA4-0DE0-AF5C-1D49-FD565F18C86F}"/>
              </a:ext>
            </a:extLst>
          </p:cNvPr>
          <p:cNvSpPr>
            <a:spLocks noGrp="1"/>
          </p:cNvSpPr>
          <p:nvPr>
            <p:ph type="pic" idx="1"/>
          </p:nvPr>
        </p:nvSpPr>
        <p:spPr>
          <a:xfrm>
            <a:off x="8547536" y="1628338"/>
            <a:ext cx="10178505" cy="8036969"/>
          </a:xfrm>
        </p:spPr>
        <p:txBody>
          <a:bodyPr/>
          <a:lstStyle>
            <a:lvl1pPr marL="0" indent="0">
              <a:buNone/>
              <a:defRPr sz="5277"/>
            </a:lvl1pPr>
            <a:lvl2pPr marL="753969" indent="0">
              <a:buNone/>
              <a:defRPr sz="4617"/>
            </a:lvl2pPr>
            <a:lvl3pPr marL="1507937" indent="0">
              <a:buNone/>
              <a:defRPr sz="3958"/>
            </a:lvl3pPr>
            <a:lvl4pPr marL="2261906" indent="0">
              <a:buNone/>
              <a:defRPr sz="3298"/>
            </a:lvl4pPr>
            <a:lvl5pPr marL="3015874" indent="0">
              <a:buNone/>
              <a:defRPr sz="3298"/>
            </a:lvl5pPr>
            <a:lvl6pPr marL="3769843" indent="0">
              <a:buNone/>
              <a:defRPr sz="3298"/>
            </a:lvl6pPr>
            <a:lvl7pPr marL="4523811" indent="0">
              <a:buNone/>
              <a:defRPr sz="3298"/>
            </a:lvl7pPr>
            <a:lvl8pPr marL="5277780" indent="0">
              <a:buNone/>
              <a:defRPr sz="3298"/>
            </a:lvl8pPr>
            <a:lvl9pPr marL="6031748" indent="0">
              <a:buNone/>
              <a:defRPr sz="3298"/>
            </a:lvl9pPr>
          </a:lstStyle>
          <a:p>
            <a:endParaRPr lang="en-GB"/>
          </a:p>
        </p:txBody>
      </p:sp>
      <p:sp>
        <p:nvSpPr>
          <p:cNvPr id="4" name="Text Placeholder 3">
            <a:extLst>
              <a:ext uri="{FF2B5EF4-FFF2-40B4-BE49-F238E27FC236}">
                <a16:creationId xmlns:a16="http://schemas.microsoft.com/office/drawing/2014/main" id="{64DA1D3D-897C-EBCE-EBA2-3BF80CE05093}"/>
              </a:ext>
            </a:extLst>
          </p:cNvPr>
          <p:cNvSpPr>
            <a:spLocks noGrp="1"/>
          </p:cNvSpPr>
          <p:nvPr>
            <p:ph type="body" sz="half" idx="2"/>
          </p:nvPr>
        </p:nvSpPr>
        <p:spPr>
          <a:xfrm>
            <a:off x="1384886" y="3392805"/>
            <a:ext cx="6484607" cy="6285591"/>
          </a:xfrm>
        </p:spPr>
        <p:txBody>
          <a:bodyPr/>
          <a:lstStyle>
            <a:lvl1pPr marL="0" indent="0">
              <a:buNone/>
              <a:defRPr sz="2639"/>
            </a:lvl1pPr>
            <a:lvl2pPr marL="753969" indent="0">
              <a:buNone/>
              <a:defRPr sz="2309"/>
            </a:lvl2pPr>
            <a:lvl3pPr marL="1507937" indent="0">
              <a:buNone/>
              <a:defRPr sz="1979"/>
            </a:lvl3pPr>
            <a:lvl4pPr marL="2261906" indent="0">
              <a:buNone/>
              <a:defRPr sz="1649"/>
            </a:lvl4pPr>
            <a:lvl5pPr marL="3015874" indent="0">
              <a:buNone/>
              <a:defRPr sz="1649"/>
            </a:lvl5pPr>
            <a:lvl6pPr marL="3769843" indent="0">
              <a:buNone/>
              <a:defRPr sz="1649"/>
            </a:lvl6pPr>
            <a:lvl7pPr marL="4523811" indent="0">
              <a:buNone/>
              <a:defRPr sz="1649"/>
            </a:lvl7pPr>
            <a:lvl8pPr marL="5277780" indent="0">
              <a:buNone/>
              <a:defRPr sz="1649"/>
            </a:lvl8pPr>
            <a:lvl9pPr marL="6031748" indent="0">
              <a:buNone/>
              <a:defRPr sz="1649"/>
            </a:lvl9pPr>
          </a:lstStyle>
          <a:p>
            <a:pPr lvl="0"/>
            <a:r>
              <a:rPr lang="en-US"/>
              <a:t>Click to edit Master text styles</a:t>
            </a:r>
          </a:p>
        </p:txBody>
      </p:sp>
      <p:sp>
        <p:nvSpPr>
          <p:cNvPr id="5" name="Date Placeholder 4">
            <a:extLst>
              <a:ext uri="{FF2B5EF4-FFF2-40B4-BE49-F238E27FC236}">
                <a16:creationId xmlns:a16="http://schemas.microsoft.com/office/drawing/2014/main" id="{D559BF8C-4D9D-6379-0F1B-49513246EB30}"/>
              </a:ext>
            </a:extLst>
          </p:cNvPr>
          <p:cNvSpPr>
            <a:spLocks noGrp="1"/>
          </p:cNvSpPr>
          <p:nvPr>
            <p:ph type="dt" sz="half" idx="10"/>
          </p:nvPr>
        </p:nvSpPr>
        <p:spPr/>
        <p:txBody>
          <a:bodyPr/>
          <a:lstStyle/>
          <a:p>
            <a:fld id="{60E98B5B-D5E0-4FC3-AB1D-D94CAAC3F42B}" type="datetimeFigureOut">
              <a:rPr lang="en-GB" smtClean="0"/>
              <a:t>20/10/2026</a:t>
            </a:fld>
            <a:endParaRPr lang="en-GB"/>
          </a:p>
        </p:txBody>
      </p:sp>
      <p:sp>
        <p:nvSpPr>
          <p:cNvPr id="6" name="Footer Placeholder 5">
            <a:extLst>
              <a:ext uri="{FF2B5EF4-FFF2-40B4-BE49-F238E27FC236}">
                <a16:creationId xmlns:a16="http://schemas.microsoft.com/office/drawing/2014/main" id="{50D37D17-D505-4517-BDE4-1ADA7F78A8C9}"/>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9DAEC103-0601-522B-F962-F6CA1A096FDD}"/>
              </a:ext>
            </a:extLst>
          </p:cNvPr>
          <p:cNvSpPr>
            <a:spLocks noGrp="1"/>
          </p:cNvSpPr>
          <p:nvPr>
            <p:ph type="sldNum" sz="quarter" idx="12"/>
          </p:nvPr>
        </p:nvSpPr>
        <p:spPr/>
        <p:txBody>
          <a:bodyPr/>
          <a:lstStyle/>
          <a:p>
            <a:fld id="{A1AA6FC5-6E0B-42FA-A4E6-818AC9047533}" type="slidenum">
              <a:rPr lang="en-GB" smtClean="0"/>
              <a:t>‹#›</a:t>
            </a:fld>
            <a:endParaRPr lang="en-GB"/>
          </a:p>
        </p:txBody>
      </p:sp>
    </p:spTree>
    <p:extLst>
      <p:ext uri="{BB962C8B-B14F-4D97-AF65-F5344CB8AC3E}">
        <p14:creationId xmlns:p14="http://schemas.microsoft.com/office/powerpoint/2010/main" val="1972018313"/>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EF5C8C-7D77-6B09-3388-9722BA21B64A}"/>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0C4FEBFE-B8D3-E06D-6AA6-269EC2888FD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18F41B2E-841C-23CA-3141-44699BD8AAB1}"/>
              </a:ext>
            </a:extLst>
          </p:cNvPr>
          <p:cNvSpPr>
            <a:spLocks noGrp="1"/>
          </p:cNvSpPr>
          <p:nvPr>
            <p:ph type="dt" sz="half" idx="10"/>
          </p:nvPr>
        </p:nvSpPr>
        <p:spPr/>
        <p:txBody>
          <a:bodyPr/>
          <a:lstStyle/>
          <a:p>
            <a:fld id="{60E98B5B-D5E0-4FC3-AB1D-D94CAAC3F42B}" type="datetimeFigureOut">
              <a:rPr lang="en-GB" smtClean="0"/>
              <a:t>20/10/2026</a:t>
            </a:fld>
            <a:endParaRPr lang="en-GB"/>
          </a:p>
        </p:txBody>
      </p:sp>
      <p:sp>
        <p:nvSpPr>
          <p:cNvPr id="5" name="Footer Placeholder 4">
            <a:extLst>
              <a:ext uri="{FF2B5EF4-FFF2-40B4-BE49-F238E27FC236}">
                <a16:creationId xmlns:a16="http://schemas.microsoft.com/office/drawing/2014/main" id="{E6670D5A-59D2-E66E-5DF9-26538F58F42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4035806-A5DC-9EB4-9AB8-9B692359C9D7}"/>
              </a:ext>
            </a:extLst>
          </p:cNvPr>
          <p:cNvSpPr>
            <a:spLocks noGrp="1"/>
          </p:cNvSpPr>
          <p:nvPr>
            <p:ph type="sldNum" sz="quarter" idx="12"/>
          </p:nvPr>
        </p:nvSpPr>
        <p:spPr/>
        <p:txBody>
          <a:bodyPr/>
          <a:lstStyle/>
          <a:p>
            <a:fld id="{A1AA6FC5-6E0B-42FA-A4E6-818AC9047533}" type="slidenum">
              <a:rPr lang="en-GB" smtClean="0"/>
              <a:t>‹#›</a:t>
            </a:fld>
            <a:endParaRPr lang="en-GB"/>
          </a:p>
        </p:txBody>
      </p:sp>
    </p:spTree>
    <p:extLst>
      <p:ext uri="{BB962C8B-B14F-4D97-AF65-F5344CB8AC3E}">
        <p14:creationId xmlns:p14="http://schemas.microsoft.com/office/powerpoint/2010/main" val="2754055090"/>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58E9F5B-0EC4-CC62-A3AD-30C603790660}"/>
              </a:ext>
            </a:extLst>
          </p:cNvPr>
          <p:cNvSpPr>
            <a:spLocks noGrp="1"/>
          </p:cNvSpPr>
          <p:nvPr>
            <p:ph type="title" orient="vert"/>
          </p:nvPr>
        </p:nvSpPr>
        <p:spPr>
          <a:xfrm>
            <a:off x="14388133" y="602118"/>
            <a:ext cx="4335289" cy="9584151"/>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FC7CC7FB-CFEA-1802-03E3-08B386F08114}"/>
              </a:ext>
            </a:extLst>
          </p:cNvPr>
          <p:cNvSpPr>
            <a:spLocks noGrp="1"/>
          </p:cNvSpPr>
          <p:nvPr>
            <p:ph type="body" orient="vert" idx="1"/>
          </p:nvPr>
        </p:nvSpPr>
        <p:spPr>
          <a:xfrm>
            <a:off x="1382266" y="602118"/>
            <a:ext cx="12754546" cy="958415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FA1168F-DF7C-4AFF-36A2-2D05FB1C6A16}"/>
              </a:ext>
            </a:extLst>
          </p:cNvPr>
          <p:cNvSpPr>
            <a:spLocks noGrp="1"/>
          </p:cNvSpPr>
          <p:nvPr>
            <p:ph type="dt" sz="half" idx="10"/>
          </p:nvPr>
        </p:nvSpPr>
        <p:spPr/>
        <p:txBody>
          <a:bodyPr/>
          <a:lstStyle/>
          <a:p>
            <a:fld id="{60E98B5B-D5E0-4FC3-AB1D-D94CAAC3F42B}" type="datetimeFigureOut">
              <a:rPr lang="en-GB" smtClean="0"/>
              <a:t>20/10/2026</a:t>
            </a:fld>
            <a:endParaRPr lang="en-GB"/>
          </a:p>
        </p:txBody>
      </p:sp>
      <p:sp>
        <p:nvSpPr>
          <p:cNvPr id="5" name="Footer Placeholder 4">
            <a:extLst>
              <a:ext uri="{FF2B5EF4-FFF2-40B4-BE49-F238E27FC236}">
                <a16:creationId xmlns:a16="http://schemas.microsoft.com/office/drawing/2014/main" id="{6F307F3B-F930-5BBE-B791-2F27A85A5FB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5303E328-F424-C838-0FCE-265712713B40}"/>
              </a:ext>
            </a:extLst>
          </p:cNvPr>
          <p:cNvSpPr>
            <a:spLocks noGrp="1"/>
          </p:cNvSpPr>
          <p:nvPr>
            <p:ph type="sldNum" sz="quarter" idx="12"/>
          </p:nvPr>
        </p:nvSpPr>
        <p:spPr/>
        <p:txBody>
          <a:bodyPr/>
          <a:lstStyle/>
          <a:p>
            <a:fld id="{A1AA6FC5-6E0B-42FA-A4E6-818AC9047533}" type="slidenum">
              <a:rPr lang="en-GB" smtClean="0"/>
              <a:t>‹#›</a:t>
            </a:fld>
            <a:endParaRPr lang="en-GB"/>
          </a:p>
        </p:txBody>
      </p:sp>
    </p:spTree>
    <p:extLst>
      <p:ext uri="{BB962C8B-B14F-4D97-AF65-F5344CB8AC3E}">
        <p14:creationId xmlns:p14="http://schemas.microsoft.com/office/powerpoint/2010/main" val="809792216"/>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8" Type="http://schemas.openxmlformats.org/officeDocument/2006/relationships/theme" Target="../theme/theme2.xml"/><Relationship Id="rId3" Type="http://schemas.openxmlformats.org/officeDocument/2006/relationships/slideLayout" Target="../slideLayouts/slideLayout5.xml"/><Relationship Id="rId7" Type="http://schemas.openxmlformats.org/officeDocument/2006/relationships/slideLayout" Target="../slideLayouts/slideLayout9.xml"/><Relationship Id="rId2" Type="http://schemas.openxmlformats.org/officeDocument/2006/relationships/slideLayout" Target="../slideLayouts/slideLayout4.xml"/><Relationship Id="rId1" Type="http://schemas.openxmlformats.org/officeDocument/2006/relationships/slideLayout" Target="../slideLayouts/slideLayout3.xml"/><Relationship Id="rId6" Type="http://schemas.openxmlformats.org/officeDocument/2006/relationships/slideLayout" Target="../slideLayouts/slideLayout8.xml"/><Relationship Id="rId5" Type="http://schemas.openxmlformats.org/officeDocument/2006/relationships/slideLayout" Target="../slideLayouts/slideLayout7.xml"/><Relationship Id="rId4" Type="http://schemas.openxmlformats.org/officeDocument/2006/relationships/slideLayout" Target="../slideLayouts/slideLayout6.xml"/></Relationships>
</file>

<file path=ppt/slideMasters/_rels/slideMaster3.xml.rels><?xml version="1.0" encoding="UTF-8" standalone="yes"?>
<Relationships xmlns="http://schemas.openxmlformats.org/package/2006/relationships"><Relationship Id="rId3" Type="http://schemas.openxmlformats.org/officeDocument/2006/relationships/theme" Target="../theme/theme3.xml"/><Relationship Id="rId2" Type="http://schemas.openxmlformats.org/officeDocument/2006/relationships/slideLayout" Target="../slideLayouts/slideLayout11.xml"/><Relationship Id="rId1" Type="http://schemas.openxmlformats.org/officeDocument/2006/relationships/slideLayout" Target="../slideLayouts/slideLayout10.xml"/></Relationships>
</file>

<file path=ppt/slideMasters/_rels/slideMaster4.xml.rels><?xml version="1.0" encoding="UTF-8" standalone="yes"?>
<Relationships xmlns="http://schemas.openxmlformats.org/package/2006/relationships"><Relationship Id="rId8" Type="http://schemas.openxmlformats.org/officeDocument/2006/relationships/theme" Target="../theme/theme4.xml"/><Relationship Id="rId3" Type="http://schemas.openxmlformats.org/officeDocument/2006/relationships/slideLayout" Target="../slideLayouts/slideLayout14.xml"/><Relationship Id="rId7" Type="http://schemas.openxmlformats.org/officeDocument/2006/relationships/slideLayout" Target="../slideLayouts/slideLayout18.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5" Type="http://schemas.openxmlformats.org/officeDocument/2006/relationships/slideLayout" Target="../slideLayouts/slideLayout16.xml"/><Relationship Id="rId4" Type="http://schemas.openxmlformats.org/officeDocument/2006/relationships/slideLayout" Target="../slideLayouts/slideLayout15.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26.xml"/><Relationship Id="rId13" Type="http://schemas.openxmlformats.org/officeDocument/2006/relationships/slideLayout" Target="../slideLayouts/slideLayout31.xml"/><Relationship Id="rId18" Type="http://schemas.openxmlformats.org/officeDocument/2006/relationships/slideLayout" Target="../slideLayouts/slideLayout36.xml"/><Relationship Id="rId3" Type="http://schemas.openxmlformats.org/officeDocument/2006/relationships/slideLayout" Target="../slideLayouts/slideLayout21.xml"/><Relationship Id="rId21" Type="http://schemas.openxmlformats.org/officeDocument/2006/relationships/slideLayout" Target="../slideLayouts/slideLayout39.xml"/><Relationship Id="rId7" Type="http://schemas.openxmlformats.org/officeDocument/2006/relationships/slideLayout" Target="../slideLayouts/slideLayout25.xml"/><Relationship Id="rId12" Type="http://schemas.openxmlformats.org/officeDocument/2006/relationships/slideLayout" Target="../slideLayouts/slideLayout30.xml"/><Relationship Id="rId17" Type="http://schemas.openxmlformats.org/officeDocument/2006/relationships/slideLayout" Target="../slideLayouts/slideLayout35.xml"/><Relationship Id="rId2" Type="http://schemas.openxmlformats.org/officeDocument/2006/relationships/slideLayout" Target="../slideLayouts/slideLayout20.xml"/><Relationship Id="rId16" Type="http://schemas.openxmlformats.org/officeDocument/2006/relationships/slideLayout" Target="../slideLayouts/slideLayout34.xml"/><Relationship Id="rId20" Type="http://schemas.openxmlformats.org/officeDocument/2006/relationships/slideLayout" Target="../slideLayouts/slideLayout38.xml"/><Relationship Id="rId1" Type="http://schemas.openxmlformats.org/officeDocument/2006/relationships/slideLayout" Target="../slideLayouts/slideLayout19.xml"/><Relationship Id="rId6" Type="http://schemas.openxmlformats.org/officeDocument/2006/relationships/slideLayout" Target="../slideLayouts/slideLayout24.xml"/><Relationship Id="rId11" Type="http://schemas.openxmlformats.org/officeDocument/2006/relationships/slideLayout" Target="../slideLayouts/slideLayout29.xml"/><Relationship Id="rId5" Type="http://schemas.openxmlformats.org/officeDocument/2006/relationships/slideLayout" Target="../slideLayouts/slideLayout23.xml"/><Relationship Id="rId15" Type="http://schemas.openxmlformats.org/officeDocument/2006/relationships/slideLayout" Target="../slideLayouts/slideLayout33.xml"/><Relationship Id="rId23" Type="http://schemas.openxmlformats.org/officeDocument/2006/relationships/theme" Target="../theme/theme5.xml"/><Relationship Id="rId10" Type="http://schemas.openxmlformats.org/officeDocument/2006/relationships/slideLayout" Target="../slideLayouts/slideLayout28.xml"/><Relationship Id="rId19" Type="http://schemas.openxmlformats.org/officeDocument/2006/relationships/slideLayout" Target="../slideLayouts/slideLayout37.xml"/><Relationship Id="rId4" Type="http://schemas.openxmlformats.org/officeDocument/2006/relationships/slideLayout" Target="../slideLayouts/slideLayout22.xml"/><Relationship Id="rId9" Type="http://schemas.openxmlformats.org/officeDocument/2006/relationships/slideLayout" Target="../slideLayouts/slideLayout27.xml"/><Relationship Id="rId14" Type="http://schemas.openxmlformats.org/officeDocument/2006/relationships/slideLayout" Target="../slideLayouts/slideLayout32.xml"/><Relationship Id="rId22" Type="http://schemas.openxmlformats.org/officeDocument/2006/relationships/slideLayout" Target="../slideLayouts/slideLayout40.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48.xml"/><Relationship Id="rId3" Type="http://schemas.openxmlformats.org/officeDocument/2006/relationships/slideLayout" Target="../slideLayouts/slideLayout43.xml"/><Relationship Id="rId7" Type="http://schemas.openxmlformats.org/officeDocument/2006/relationships/slideLayout" Target="../slideLayouts/slideLayout47.xml"/><Relationship Id="rId12" Type="http://schemas.openxmlformats.org/officeDocument/2006/relationships/theme" Target="../theme/theme6.xml"/><Relationship Id="rId2" Type="http://schemas.openxmlformats.org/officeDocument/2006/relationships/slideLayout" Target="../slideLayouts/slideLayout42.xml"/><Relationship Id="rId1" Type="http://schemas.openxmlformats.org/officeDocument/2006/relationships/slideLayout" Target="../slideLayouts/slideLayout41.xml"/><Relationship Id="rId6" Type="http://schemas.openxmlformats.org/officeDocument/2006/relationships/slideLayout" Target="../slideLayouts/slideLayout46.xml"/><Relationship Id="rId11" Type="http://schemas.openxmlformats.org/officeDocument/2006/relationships/slideLayout" Target="../slideLayouts/slideLayout51.xml"/><Relationship Id="rId5" Type="http://schemas.openxmlformats.org/officeDocument/2006/relationships/slideLayout" Target="../slideLayouts/slideLayout45.xml"/><Relationship Id="rId10" Type="http://schemas.openxmlformats.org/officeDocument/2006/relationships/slideLayout" Target="../slideLayouts/slideLayout50.xml"/><Relationship Id="rId4" Type="http://schemas.openxmlformats.org/officeDocument/2006/relationships/slideLayout" Target="../slideLayouts/slideLayout44.xml"/><Relationship Id="rId9" Type="http://schemas.openxmlformats.org/officeDocument/2006/relationships/slideLayout" Target="../slideLayouts/slideLayout4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1F355E"/>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AFAB265-E955-F6C6-438A-E10E01C4F369}"/>
              </a:ext>
            </a:extLst>
          </p:cNvPr>
          <p:cNvSpPr>
            <a:spLocks noGrp="1"/>
          </p:cNvSpPr>
          <p:nvPr>
            <p:ph type="title"/>
          </p:nvPr>
        </p:nvSpPr>
        <p:spPr>
          <a:xfrm>
            <a:off x="908844" y="1125711"/>
            <a:ext cx="17340262" cy="2185987"/>
          </a:xfrm>
          <a:prstGeom prst="rect">
            <a:avLst/>
          </a:prstGeom>
        </p:spPr>
        <p:txBody>
          <a:bodyPr vert="horz" lIns="0" tIns="0" rIns="0" bIns="0" rtlCol="0" anchor="t" anchorCtr="0">
            <a:noAutofit/>
          </a:bodyPr>
          <a:lstStyle/>
          <a:p>
            <a:r>
              <a:rPr lang="en-GB" dirty="0"/>
              <a:t>Click to edit Master title style</a:t>
            </a:r>
            <a:endParaRPr lang="en-US" dirty="0"/>
          </a:p>
        </p:txBody>
      </p:sp>
      <p:sp>
        <p:nvSpPr>
          <p:cNvPr id="3" name="Text Placeholder 2">
            <a:extLst>
              <a:ext uri="{FF2B5EF4-FFF2-40B4-BE49-F238E27FC236}">
                <a16:creationId xmlns:a16="http://schemas.microsoft.com/office/drawing/2014/main" id="{2F309A98-C072-EE8F-4DB4-BDA387A8EFE8}"/>
              </a:ext>
            </a:extLst>
          </p:cNvPr>
          <p:cNvSpPr>
            <a:spLocks noGrp="1"/>
          </p:cNvSpPr>
          <p:nvPr>
            <p:ph type="body" idx="1"/>
          </p:nvPr>
        </p:nvSpPr>
        <p:spPr>
          <a:xfrm>
            <a:off x="908844" y="3533948"/>
            <a:ext cx="11125200" cy="4863927"/>
          </a:xfrm>
          <a:prstGeom prst="rect">
            <a:avLst/>
          </a:prstGeom>
        </p:spPr>
        <p:txBody>
          <a:bodyPr vert="horz" lIns="0" tIns="0" rIns="0" bIns="0" rtlCol="0" anchor="t" anchorCtr="0">
            <a:no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Tree>
    <p:extLst>
      <p:ext uri="{BB962C8B-B14F-4D97-AF65-F5344CB8AC3E}">
        <p14:creationId xmlns:p14="http://schemas.microsoft.com/office/powerpoint/2010/main" val="11605022"/>
      </p:ext>
    </p:extLst>
  </p:cSld>
  <p:clrMap bg1="lt1" tx1="dk1" bg2="lt2" tx2="dk2" accent1="accent1" accent2="accent2" accent3="accent3" accent4="accent4" accent5="accent5" accent6="accent6" hlink="hlink" folHlink="folHlink"/>
  <p:sldLayoutIdLst>
    <p:sldLayoutId id="2147483737" r:id="rId1"/>
    <p:sldLayoutId id="2147483738" r:id="rId2"/>
  </p:sldLayoutIdLst>
  <p:txStyles>
    <p:titleStyle>
      <a:lvl1pPr algn="l" defTabSz="914400" rtl="0" eaLnBrk="1" latinLnBrk="0" hangingPunct="1">
        <a:lnSpc>
          <a:spcPct val="90000"/>
        </a:lnSpc>
        <a:spcBef>
          <a:spcPct val="0"/>
        </a:spcBef>
        <a:buNone/>
        <a:defRPr sz="4400" kern="1200">
          <a:solidFill>
            <a:schemeClr val="bg1"/>
          </a:solidFill>
          <a:latin typeface="Arial" panose="020B0604020202020204" pitchFamily="34" charset="0"/>
          <a:ea typeface="+mj-ea"/>
          <a:cs typeface="Arial" panose="020B0604020202020204" pitchFamily="34" charset="0"/>
        </a:defRPr>
      </a:lvl1pPr>
    </p:titleStyle>
    <p:bodyStyle>
      <a:lvl1pPr marL="0" indent="0" algn="l" defTabSz="914400" rtl="0" eaLnBrk="1" latinLnBrk="0" hangingPunct="1">
        <a:lnSpc>
          <a:spcPct val="100000"/>
        </a:lnSpc>
        <a:spcBef>
          <a:spcPts val="0"/>
        </a:spcBef>
        <a:spcAft>
          <a:spcPts val="1200"/>
        </a:spcAft>
        <a:buFontTx/>
        <a:buNone/>
        <a:defRPr sz="2000" kern="1200">
          <a:solidFill>
            <a:schemeClr val="bg1"/>
          </a:solidFill>
          <a:latin typeface="Arial" panose="020B0604020202020204" pitchFamily="34" charset="0"/>
          <a:ea typeface="+mn-ea"/>
          <a:cs typeface="Arial" panose="020B0604020202020204" pitchFamily="34" charset="0"/>
        </a:defRPr>
      </a:lvl1pPr>
      <a:lvl2pPr marL="198900" indent="-198900" algn="l" defTabSz="914400" rtl="0" eaLnBrk="1" latinLnBrk="0" hangingPunct="1">
        <a:lnSpc>
          <a:spcPct val="100000"/>
        </a:lnSpc>
        <a:spcBef>
          <a:spcPts val="0"/>
        </a:spcBef>
        <a:spcAft>
          <a:spcPts val="1200"/>
        </a:spcAft>
        <a:buFont typeface="Arial" panose="020B0604020202020204" pitchFamily="34" charset="0"/>
        <a:buChar char="•"/>
        <a:defRPr sz="2000" kern="1200">
          <a:solidFill>
            <a:schemeClr val="bg1"/>
          </a:solidFill>
          <a:latin typeface="Arial" panose="020B0604020202020204" pitchFamily="34" charset="0"/>
          <a:ea typeface="+mn-ea"/>
          <a:cs typeface="Arial" panose="020B0604020202020204" pitchFamily="34" charset="0"/>
        </a:defRPr>
      </a:lvl2pPr>
      <a:lvl3pPr marL="0" indent="0" algn="l" defTabSz="914400" rtl="0" eaLnBrk="1" latinLnBrk="0" hangingPunct="1">
        <a:lnSpc>
          <a:spcPct val="100000"/>
        </a:lnSpc>
        <a:spcBef>
          <a:spcPts val="0"/>
        </a:spcBef>
        <a:spcAft>
          <a:spcPts val="1200"/>
        </a:spcAft>
        <a:buFontTx/>
        <a:buNone/>
        <a:defRPr sz="2000" b="1" kern="1200">
          <a:solidFill>
            <a:schemeClr val="bg1"/>
          </a:solidFill>
          <a:latin typeface="Arial" panose="020B0604020202020204" pitchFamily="34" charset="0"/>
          <a:ea typeface="+mn-ea"/>
          <a:cs typeface="Arial" panose="020B0604020202020204" pitchFamily="34" charset="0"/>
        </a:defRPr>
      </a:lvl3pPr>
      <a:lvl4pPr marL="0" indent="0" algn="l" defTabSz="914400" rtl="0" eaLnBrk="1" latinLnBrk="0" hangingPunct="1">
        <a:lnSpc>
          <a:spcPct val="100000"/>
        </a:lnSpc>
        <a:spcBef>
          <a:spcPts val="0"/>
        </a:spcBef>
        <a:spcAft>
          <a:spcPts val="1200"/>
        </a:spcAft>
        <a:buFontTx/>
        <a:buNone/>
        <a:defRPr sz="2000" kern="1200">
          <a:solidFill>
            <a:schemeClr val="bg1"/>
          </a:solidFill>
          <a:latin typeface="Arial" panose="020B0604020202020204" pitchFamily="34" charset="0"/>
          <a:ea typeface="+mn-ea"/>
          <a:cs typeface="Arial" panose="020B0604020202020204" pitchFamily="34" charset="0"/>
        </a:defRPr>
      </a:lvl4pPr>
      <a:lvl5pPr marL="0" indent="0" algn="l" defTabSz="914400" rtl="0" eaLnBrk="1" latinLnBrk="0" hangingPunct="1">
        <a:lnSpc>
          <a:spcPct val="100000"/>
        </a:lnSpc>
        <a:spcBef>
          <a:spcPts val="0"/>
        </a:spcBef>
        <a:spcAft>
          <a:spcPts val="1200"/>
        </a:spcAft>
        <a:buFontTx/>
        <a:buNone/>
        <a:defRPr sz="2000" kern="1200">
          <a:solidFill>
            <a:schemeClr val="bg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1F355E"/>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95C3DAE-2594-2ACE-7E97-F370CD10AA15}"/>
              </a:ext>
            </a:extLst>
          </p:cNvPr>
          <p:cNvSpPr>
            <a:spLocks noGrp="1"/>
          </p:cNvSpPr>
          <p:nvPr>
            <p:ph type="title"/>
          </p:nvPr>
        </p:nvSpPr>
        <p:spPr>
          <a:xfrm>
            <a:off x="1061244" y="1158875"/>
            <a:ext cx="17340262" cy="2185987"/>
          </a:xfrm>
          <a:prstGeom prst="rect">
            <a:avLst/>
          </a:prstGeom>
        </p:spPr>
        <p:txBody>
          <a:bodyPr vert="horz" lIns="0" tIns="0" rIns="0" bIns="0" rtlCol="0" anchor="t" anchorCtr="0">
            <a:normAutofit/>
          </a:bodyPr>
          <a:lstStyle/>
          <a:p>
            <a:r>
              <a:rPr lang="en-GB" dirty="0"/>
              <a:t>Click to edit Master title style</a:t>
            </a:r>
            <a:endParaRPr lang="en-US" dirty="0"/>
          </a:p>
        </p:txBody>
      </p:sp>
      <p:sp>
        <p:nvSpPr>
          <p:cNvPr id="3" name="Text Placeholder 2">
            <a:extLst>
              <a:ext uri="{FF2B5EF4-FFF2-40B4-BE49-F238E27FC236}">
                <a16:creationId xmlns:a16="http://schemas.microsoft.com/office/drawing/2014/main" id="{70F31180-EBED-0553-2173-7E1E775AD46D}"/>
              </a:ext>
            </a:extLst>
          </p:cNvPr>
          <p:cNvSpPr>
            <a:spLocks noGrp="1"/>
          </p:cNvSpPr>
          <p:nvPr>
            <p:ph type="body" idx="1"/>
          </p:nvPr>
        </p:nvSpPr>
        <p:spPr>
          <a:xfrm>
            <a:off x="1061244" y="3567112"/>
            <a:ext cx="17340262" cy="7177088"/>
          </a:xfrm>
          <a:prstGeom prst="rect">
            <a:avLst/>
          </a:prstGeom>
        </p:spPr>
        <p:txBody>
          <a:bodyPr vert="horz" lIns="0" tIns="0" rIns="0" bIns="0" rtlCol="0">
            <a:norm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Tree>
    <p:extLst>
      <p:ext uri="{BB962C8B-B14F-4D97-AF65-F5344CB8AC3E}">
        <p14:creationId xmlns:p14="http://schemas.microsoft.com/office/powerpoint/2010/main" val="1796663761"/>
      </p:ext>
    </p:extLst>
  </p:cSld>
  <p:clrMap bg1="lt1" tx1="dk1" bg2="lt2" tx2="dk2" accent1="accent1" accent2="accent2" accent3="accent3" accent4="accent4" accent5="accent5" accent6="accent6" hlink="hlink" folHlink="folHlink"/>
  <p:sldLayoutIdLst>
    <p:sldLayoutId id="2147483741" r:id="rId1"/>
    <p:sldLayoutId id="2147483742" r:id="rId2"/>
    <p:sldLayoutId id="2147483743" r:id="rId3"/>
    <p:sldLayoutId id="2147483744" r:id="rId4"/>
    <p:sldLayoutId id="2147483745" r:id="rId5"/>
    <p:sldLayoutId id="2147483746" r:id="rId6"/>
    <p:sldLayoutId id="2147483747" r:id="rId7"/>
  </p:sldLayoutIdLst>
  <p:txStyles>
    <p:titleStyle>
      <a:lvl1pPr algn="l" defTabSz="914400" rtl="0" eaLnBrk="1" latinLnBrk="0" hangingPunct="1">
        <a:lnSpc>
          <a:spcPct val="90000"/>
        </a:lnSpc>
        <a:spcBef>
          <a:spcPct val="0"/>
        </a:spcBef>
        <a:buNone/>
        <a:defRPr sz="4400" kern="1200">
          <a:solidFill>
            <a:schemeClr val="bg1"/>
          </a:solidFill>
          <a:latin typeface="Arial" panose="020B0604020202020204" pitchFamily="34" charset="0"/>
          <a:ea typeface="+mj-ea"/>
          <a:cs typeface="Arial" panose="020B0604020202020204" pitchFamily="34" charset="0"/>
        </a:defRPr>
      </a:lvl1pPr>
    </p:titleStyle>
    <p:bodyStyle>
      <a:lvl1pPr marL="0" indent="0" algn="l" defTabSz="914400" rtl="0" eaLnBrk="1" latinLnBrk="0" hangingPunct="1">
        <a:lnSpc>
          <a:spcPct val="100000"/>
        </a:lnSpc>
        <a:spcBef>
          <a:spcPts val="0"/>
        </a:spcBef>
        <a:spcAft>
          <a:spcPts val="1800"/>
        </a:spcAft>
        <a:buFont typeface="Arial" panose="020B0604020202020204" pitchFamily="34" charset="0"/>
        <a:buNone/>
        <a:defRPr sz="2000" kern="1200">
          <a:solidFill>
            <a:schemeClr val="bg1"/>
          </a:solidFill>
          <a:latin typeface="Arial" panose="020B0604020202020204" pitchFamily="34" charset="0"/>
          <a:ea typeface="+mn-ea"/>
          <a:cs typeface="Arial" panose="020B0604020202020204" pitchFamily="34" charset="0"/>
        </a:defRPr>
      </a:lvl1pPr>
      <a:lvl2pPr marL="216000" indent="-216000" algn="l" defTabSz="914400" rtl="0" eaLnBrk="1" latinLnBrk="0" hangingPunct="1">
        <a:lnSpc>
          <a:spcPct val="100000"/>
        </a:lnSpc>
        <a:spcBef>
          <a:spcPts val="0"/>
        </a:spcBef>
        <a:spcAft>
          <a:spcPts val="1800"/>
        </a:spcAft>
        <a:buFont typeface="Arial" panose="020B0604020202020204" pitchFamily="34" charset="0"/>
        <a:buChar char="•"/>
        <a:defRPr sz="2000" kern="1200">
          <a:solidFill>
            <a:schemeClr val="bg1"/>
          </a:solidFill>
          <a:latin typeface="Arial" panose="020B0604020202020204" pitchFamily="34" charset="0"/>
          <a:ea typeface="+mn-ea"/>
          <a:cs typeface="Arial" panose="020B0604020202020204" pitchFamily="34" charset="0"/>
        </a:defRPr>
      </a:lvl2pPr>
      <a:lvl3pPr marL="0" indent="0" algn="l" defTabSz="914400" rtl="0" eaLnBrk="1" latinLnBrk="0" hangingPunct="1">
        <a:lnSpc>
          <a:spcPct val="100000"/>
        </a:lnSpc>
        <a:spcBef>
          <a:spcPts val="0"/>
        </a:spcBef>
        <a:spcAft>
          <a:spcPts val="1800"/>
        </a:spcAft>
        <a:buFont typeface="Arial" panose="020B0604020202020204" pitchFamily="34" charset="0"/>
        <a:buNone/>
        <a:defRPr sz="2000" b="1" kern="1200">
          <a:solidFill>
            <a:schemeClr val="bg1"/>
          </a:solidFill>
          <a:latin typeface="Arial" panose="020B0604020202020204" pitchFamily="34" charset="0"/>
          <a:ea typeface="+mn-ea"/>
          <a:cs typeface="Arial" panose="020B0604020202020204" pitchFamily="34" charset="0"/>
        </a:defRPr>
      </a:lvl3pPr>
      <a:lvl4pPr marL="0" indent="0" algn="l" defTabSz="914400" rtl="0" eaLnBrk="1" latinLnBrk="0" hangingPunct="1">
        <a:lnSpc>
          <a:spcPct val="100000"/>
        </a:lnSpc>
        <a:spcBef>
          <a:spcPts val="0"/>
        </a:spcBef>
        <a:spcAft>
          <a:spcPts val="1800"/>
        </a:spcAft>
        <a:buFont typeface="Arial" panose="020B0604020202020204" pitchFamily="34" charset="0"/>
        <a:buNone/>
        <a:defRPr sz="2000" kern="1200">
          <a:solidFill>
            <a:schemeClr val="bg1"/>
          </a:solidFill>
          <a:latin typeface="Arial" panose="020B0604020202020204" pitchFamily="34" charset="0"/>
          <a:ea typeface="+mn-ea"/>
          <a:cs typeface="Arial" panose="020B0604020202020204" pitchFamily="34" charset="0"/>
        </a:defRPr>
      </a:lvl4pPr>
      <a:lvl5pPr marL="0" indent="0" algn="l" defTabSz="914400" rtl="0" eaLnBrk="1" latinLnBrk="0" hangingPunct="1">
        <a:lnSpc>
          <a:spcPct val="100000"/>
        </a:lnSpc>
        <a:spcBef>
          <a:spcPts val="0"/>
        </a:spcBef>
        <a:spcAft>
          <a:spcPts val="1800"/>
        </a:spcAft>
        <a:buFont typeface="Arial" panose="020B0604020202020204" pitchFamily="34" charset="0"/>
        <a:buNone/>
        <a:defRPr sz="2000" kern="1200">
          <a:solidFill>
            <a:schemeClr val="bg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AFAB265-E955-F6C6-438A-E10E01C4F369}"/>
              </a:ext>
            </a:extLst>
          </p:cNvPr>
          <p:cNvSpPr>
            <a:spLocks noGrp="1"/>
          </p:cNvSpPr>
          <p:nvPr>
            <p:ph type="title"/>
          </p:nvPr>
        </p:nvSpPr>
        <p:spPr>
          <a:xfrm>
            <a:off x="908844" y="1125711"/>
            <a:ext cx="17340262" cy="2185987"/>
          </a:xfrm>
          <a:prstGeom prst="rect">
            <a:avLst/>
          </a:prstGeom>
        </p:spPr>
        <p:txBody>
          <a:bodyPr vert="horz" lIns="0" tIns="0" rIns="0" bIns="0" rtlCol="0" anchor="t" anchorCtr="0">
            <a:noAutofit/>
          </a:bodyPr>
          <a:lstStyle/>
          <a:p>
            <a:r>
              <a:rPr lang="en-GB" dirty="0"/>
              <a:t>Click to edit Master title style</a:t>
            </a:r>
            <a:endParaRPr lang="en-US" dirty="0"/>
          </a:p>
        </p:txBody>
      </p:sp>
      <p:sp>
        <p:nvSpPr>
          <p:cNvPr id="3" name="Text Placeholder 2">
            <a:extLst>
              <a:ext uri="{FF2B5EF4-FFF2-40B4-BE49-F238E27FC236}">
                <a16:creationId xmlns:a16="http://schemas.microsoft.com/office/drawing/2014/main" id="{2F309A98-C072-EE8F-4DB4-BDA387A8EFE8}"/>
              </a:ext>
            </a:extLst>
          </p:cNvPr>
          <p:cNvSpPr>
            <a:spLocks noGrp="1"/>
          </p:cNvSpPr>
          <p:nvPr>
            <p:ph type="body" idx="1"/>
          </p:nvPr>
        </p:nvSpPr>
        <p:spPr>
          <a:xfrm>
            <a:off x="908844" y="3533948"/>
            <a:ext cx="11125200" cy="4863927"/>
          </a:xfrm>
          <a:prstGeom prst="rect">
            <a:avLst/>
          </a:prstGeom>
        </p:spPr>
        <p:txBody>
          <a:bodyPr vert="horz" lIns="0" tIns="0" rIns="0" bIns="0" rtlCol="0" anchor="t" anchorCtr="0">
            <a:no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Tree>
    <p:extLst>
      <p:ext uri="{BB962C8B-B14F-4D97-AF65-F5344CB8AC3E}">
        <p14:creationId xmlns:p14="http://schemas.microsoft.com/office/powerpoint/2010/main" val="105589800"/>
      </p:ext>
    </p:extLst>
  </p:cSld>
  <p:clrMap bg1="lt1" tx1="dk1" bg2="lt2" tx2="dk2" accent1="accent1" accent2="accent2" accent3="accent3" accent4="accent4" accent5="accent5" accent6="accent6" hlink="hlink" folHlink="folHlink"/>
  <p:sldLayoutIdLst>
    <p:sldLayoutId id="2147483749" r:id="rId1"/>
    <p:sldLayoutId id="2147483750" r:id="rId2"/>
  </p:sldLayoutIdLst>
  <p:txStyles>
    <p:titleStyle>
      <a:lvl1pPr algn="l" defTabSz="914400" rtl="0" eaLnBrk="1" latinLnBrk="0" hangingPunct="1">
        <a:lnSpc>
          <a:spcPct val="90000"/>
        </a:lnSpc>
        <a:spcBef>
          <a:spcPct val="0"/>
        </a:spcBef>
        <a:buNone/>
        <a:defRPr sz="4400" kern="1200">
          <a:solidFill>
            <a:srgbClr val="1F355E"/>
          </a:solidFill>
          <a:latin typeface="Arial" panose="020B0604020202020204" pitchFamily="34" charset="0"/>
          <a:ea typeface="+mj-ea"/>
          <a:cs typeface="Arial" panose="020B0604020202020204" pitchFamily="34" charset="0"/>
        </a:defRPr>
      </a:lvl1pPr>
    </p:titleStyle>
    <p:bodyStyle>
      <a:lvl1pPr marL="0" indent="0" algn="l" defTabSz="914400" rtl="0" eaLnBrk="1" latinLnBrk="0" hangingPunct="1">
        <a:lnSpc>
          <a:spcPct val="100000"/>
        </a:lnSpc>
        <a:spcBef>
          <a:spcPts val="0"/>
        </a:spcBef>
        <a:spcAft>
          <a:spcPts val="1200"/>
        </a:spcAft>
        <a:buFontTx/>
        <a:buNone/>
        <a:defRPr sz="2000" kern="1200">
          <a:solidFill>
            <a:srgbClr val="1F355E"/>
          </a:solidFill>
          <a:latin typeface="Arial" panose="020B0604020202020204" pitchFamily="34" charset="0"/>
          <a:ea typeface="+mn-ea"/>
          <a:cs typeface="Arial" panose="020B0604020202020204" pitchFamily="34" charset="0"/>
        </a:defRPr>
      </a:lvl1pPr>
      <a:lvl2pPr marL="198900" indent="-198900" algn="l" defTabSz="914400" rtl="0" eaLnBrk="1" latinLnBrk="0" hangingPunct="1">
        <a:lnSpc>
          <a:spcPct val="100000"/>
        </a:lnSpc>
        <a:spcBef>
          <a:spcPts val="0"/>
        </a:spcBef>
        <a:spcAft>
          <a:spcPts val="1200"/>
        </a:spcAft>
        <a:buFont typeface="Arial" panose="020B0604020202020204" pitchFamily="34" charset="0"/>
        <a:buChar char="•"/>
        <a:defRPr sz="2000" kern="1200">
          <a:solidFill>
            <a:srgbClr val="1F355E"/>
          </a:solidFill>
          <a:latin typeface="Arial" panose="020B0604020202020204" pitchFamily="34" charset="0"/>
          <a:ea typeface="+mn-ea"/>
          <a:cs typeface="Arial" panose="020B0604020202020204" pitchFamily="34" charset="0"/>
        </a:defRPr>
      </a:lvl2pPr>
      <a:lvl3pPr marL="0" indent="0" algn="l" defTabSz="914400" rtl="0" eaLnBrk="1" latinLnBrk="0" hangingPunct="1">
        <a:lnSpc>
          <a:spcPct val="100000"/>
        </a:lnSpc>
        <a:spcBef>
          <a:spcPts val="0"/>
        </a:spcBef>
        <a:spcAft>
          <a:spcPts val="1200"/>
        </a:spcAft>
        <a:buFontTx/>
        <a:buNone/>
        <a:defRPr sz="2000" b="1" kern="1200">
          <a:solidFill>
            <a:srgbClr val="1F355E"/>
          </a:solidFill>
          <a:latin typeface="Arial" panose="020B0604020202020204" pitchFamily="34" charset="0"/>
          <a:ea typeface="+mn-ea"/>
          <a:cs typeface="Arial" panose="020B0604020202020204" pitchFamily="34" charset="0"/>
        </a:defRPr>
      </a:lvl3pPr>
      <a:lvl4pPr marL="0" indent="0" algn="l" defTabSz="914400" rtl="0" eaLnBrk="1" latinLnBrk="0" hangingPunct="1">
        <a:lnSpc>
          <a:spcPct val="100000"/>
        </a:lnSpc>
        <a:spcBef>
          <a:spcPts val="0"/>
        </a:spcBef>
        <a:spcAft>
          <a:spcPts val="1200"/>
        </a:spcAft>
        <a:buFontTx/>
        <a:buNone/>
        <a:defRPr sz="2000" kern="1200">
          <a:solidFill>
            <a:srgbClr val="1F355E"/>
          </a:solidFill>
          <a:latin typeface="Arial" panose="020B0604020202020204" pitchFamily="34" charset="0"/>
          <a:ea typeface="+mn-ea"/>
          <a:cs typeface="Arial" panose="020B0604020202020204" pitchFamily="34" charset="0"/>
        </a:defRPr>
      </a:lvl4pPr>
      <a:lvl5pPr marL="0" indent="0" algn="l" defTabSz="914400" rtl="0" eaLnBrk="1" latinLnBrk="0" hangingPunct="1">
        <a:lnSpc>
          <a:spcPct val="100000"/>
        </a:lnSpc>
        <a:spcBef>
          <a:spcPts val="0"/>
        </a:spcBef>
        <a:spcAft>
          <a:spcPts val="1200"/>
        </a:spcAft>
        <a:buFontTx/>
        <a:buNone/>
        <a:defRPr sz="2000" kern="1200">
          <a:solidFill>
            <a:srgbClr val="1F355E"/>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95C3DAE-2594-2ACE-7E97-F370CD10AA15}"/>
              </a:ext>
            </a:extLst>
          </p:cNvPr>
          <p:cNvSpPr>
            <a:spLocks noGrp="1"/>
          </p:cNvSpPr>
          <p:nvPr>
            <p:ph type="title"/>
          </p:nvPr>
        </p:nvSpPr>
        <p:spPr>
          <a:xfrm>
            <a:off x="1061244" y="1158875"/>
            <a:ext cx="17340262" cy="2185987"/>
          </a:xfrm>
          <a:prstGeom prst="rect">
            <a:avLst/>
          </a:prstGeom>
        </p:spPr>
        <p:txBody>
          <a:bodyPr vert="horz" lIns="0" tIns="0" rIns="0" bIns="0" rtlCol="0" anchor="t" anchorCtr="0">
            <a:normAutofit/>
          </a:bodyPr>
          <a:lstStyle/>
          <a:p>
            <a:r>
              <a:rPr lang="en-GB" dirty="0"/>
              <a:t>Click to edit Master title style</a:t>
            </a:r>
            <a:endParaRPr lang="en-US" dirty="0"/>
          </a:p>
        </p:txBody>
      </p:sp>
      <p:sp>
        <p:nvSpPr>
          <p:cNvPr id="3" name="Text Placeholder 2">
            <a:extLst>
              <a:ext uri="{FF2B5EF4-FFF2-40B4-BE49-F238E27FC236}">
                <a16:creationId xmlns:a16="http://schemas.microsoft.com/office/drawing/2014/main" id="{70F31180-EBED-0553-2173-7E1E775AD46D}"/>
              </a:ext>
            </a:extLst>
          </p:cNvPr>
          <p:cNvSpPr>
            <a:spLocks noGrp="1"/>
          </p:cNvSpPr>
          <p:nvPr>
            <p:ph type="body" idx="1"/>
          </p:nvPr>
        </p:nvSpPr>
        <p:spPr>
          <a:xfrm>
            <a:off x="1061244" y="3567112"/>
            <a:ext cx="17340262" cy="7177088"/>
          </a:xfrm>
          <a:prstGeom prst="rect">
            <a:avLst/>
          </a:prstGeom>
        </p:spPr>
        <p:txBody>
          <a:bodyPr vert="horz" lIns="0" tIns="0" rIns="0" bIns="0" rtlCol="0">
            <a:norm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Tree>
    <p:extLst>
      <p:ext uri="{BB962C8B-B14F-4D97-AF65-F5344CB8AC3E}">
        <p14:creationId xmlns:p14="http://schemas.microsoft.com/office/powerpoint/2010/main" val="1099352072"/>
      </p:ext>
    </p:extLst>
  </p:cSld>
  <p:clrMap bg1="lt1" tx1="dk1" bg2="lt2" tx2="dk2" accent1="accent1" accent2="accent2" accent3="accent3" accent4="accent4" accent5="accent5" accent6="accent6" hlink="hlink" folHlink="folHlink"/>
  <p:sldLayoutIdLst>
    <p:sldLayoutId id="2147483752" r:id="rId1"/>
    <p:sldLayoutId id="2147483753" r:id="rId2"/>
    <p:sldLayoutId id="2147483754" r:id="rId3"/>
    <p:sldLayoutId id="2147483755" r:id="rId4"/>
    <p:sldLayoutId id="2147483756" r:id="rId5"/>
    <p:sldLayoutId id="2147483757" r:id="rId6"/>
    <p:sldLayoutId id="2147483758" r:id="rId7"/>
  </p:sldLayoutIdLst>
  <p:txStyles>
    <p:titleStyle>
      <a:lvl1pPr algn="l" defTabSz="914400" rtl="0" eaLnBrk="1" latinLnBrk="0" hangingPunct="1">
        <a:lnSpc>
          <a:spcPct val="90000"/>
        </a:lnSpc>
        <a:spcBef>
          <a:spcPct val="0"/>
        </a:spcBef>
        <a:buNone/>
        <a:defRPr sz="4400" kern="1200">
          <a:solidFill>
            <a:srgbClr val="1F355E"/>
          </a:solidFill>
          <a:latin typeface="Arial" panose="020B0604020202020204" pitchFamily="34" charset="0"/>
          <a:ea typeface="+mj-ea"/>
          <a:cs typeface="Arial" panose="020B0604020202020204" pitchFamily="34" charset="0"/>
        </a:defRPr>
      </a:lvl1pPr>
    </p:titleStyle>
    <p:bodyStyle>
      <a:lvl1pPr marL="0" indent="0" algn="l" defTabSz="914400" rtl="0" eaLnBrk="1" latinLnBrk="0" hangingPunct="1">
        <a:lnSpc>
          <a:spcPct val="100000"/>
        </a:lnSpc>
        <a:spcBef>
          <a:spcPts val="0"/>
        </a:spcBef>
        <a:spcAft>
          <a:spcPts val="1800"/>
        </a:spcAft>
        <a:buFont typeface="Arial" panose="020B0604020202020204" pitchFamily="34" charset="0"/>
        <a:buNone/>
        <a:defRPr sz="2000" kern="1200">
          <a:solidFill>
            <a:srgbClr val="1F355E"/>
          </a:solidFill>
          <a:latin typeface="Arial" panose="020B0604020202020204" pitchFamily="34" charset="0"/>
          <a:ea typeface="+mn-ea"/>
          <a:cs typeface="Arial" panose="020B0604020202020204" pitchFamily="34" charset="0"/>
        </a:defRPr>
      </a:lvl1pPr>
      <a:lvl2pPr marL="216000" indent="-216000" algn="l" defTabSz="914400" rtl="0" eaLnBrk="1" latinLnBrk="0" hangingPunct="1">
        <a:lnSpc>
          <a:spcPct val="100000"/>
        </a:lnSpc>
        <a:spcBef>
          <a:spcPts val="0"/>
        </a:spcBef>
        <a:spcAft>
          <a:spcPts val="1800"/>
        </a:spcAft>
        <a:buFont typeface="Arial" panose="020B0604020202020204" pitchFamily="34" charset="0"/>
        <a:buChar char="•"/>
        <a:defRPr sz="2000" kern="1200">
          <a:solidFill>
            <a:srgbClr val="1F355E"/>
          </a:solidFill>
          <a:latin typeface="Arial" panose="020B0604020202020204" pitchFamily="34" charset="0"/>
          <a:ea typeface="+mn-ea"/>
          <a:cs typeface="Arial" panose="020B0604020202020204" pitchFamily="34" charset="0"/>
        </a:defRPr>
      </a:lvl2pPr>
      <a:lvl3pPr marL="0" indent="0" algn="l" defTabSz="914400" rtl="0" eaLnBrk="1" latinLnBrk="0" hangingPunct="1">
        <a:lnSpc>
          <a:spcPct val="100000"/>
        </a:lnSpc>
        <a:spcBef>
          <a:spcPts val="0"/>
        </a:spcBef>
        <a:spcAft>
          <a:spcPts val="1800"/>
        </a:spcAft>
        <a:buFont typeface="Arial" panose="020B0604020202020204" pitchFamily="34" charset="0"/>
        <a:buNone/>
        <a:defRPr sz="2000" b="1" kern="1200">
          <a:solidFill>
            <a:srgbClr val="1F355E"/>
          </a:solidFill>
          <a:latin typeface="Arial" panose="020B0604020202020204" pitchFamily="34" charset="0"/>
          <a:ea typeface="+mn-ea"/>
          <a:cs typeface="Arial" panose="020B0604020202020204" pitchFamily="34" charset="0"/>
        </a:defRPr>
      </a:lvl3pPr>
      <a:lvl4pPr marL="0" indent="0" algn="l" defTabSz="914400" rtl="0" eaLnBrk="1" latinLnBrk="0" hangingPunct="1">
        <a:lnSpc>
          <a:spcPct val="100000"/>
        </a:lnSpc>
        <a:spcBef>
          <a:spcPts val="0"/>
        </a:spcBef>
        <a:spcAft>
          <a:spcPts val="1800"/>
        </a:spcAft>
        <a:buFont typeface="Arial" panose="020B0604020202020204" pitchFamily="34" charset="0"/>
        <a:buNone/>
        <a:defRPr sz="2000" kern="1200">
          <a:solidFill>
            <a:srgbClr val="1F355E"/>
          </a:solidFill>
          <a:latin typeface="Arial" panose="020B0604020202020204" pitchFamily="34" charset="0"/>
          <a:ea typeface="+mn-ea"/>
          <a:cs typeface="Arial" panose="020B0604020202020204" pitchFamily="34" charset="0"/>
        </a:defRPr>
      </a:lvl4pPr>
      <a:lvl5pPr marL="0" indent="0" algn="l" defTabSz="914400" rtl="0" eaLnBrk="1" latinLnBrk="0" hangingPunct="1">
        <a:lnSpc>
          <a:spcPct val="100000"/>
        </a:lnSpc>
        <a:spcBef>
          <a:spcPts val="0"/>
        </a:spcBef>
        <a:spcAft>
          <a:spcPts val="1800"/>
        </a:spcAft>
        <a:buFont typeface="Arial" panose="020B0604020202020204" pitchFamily="34" charset="0"/>
        <a:buNone/>
        <a:defRPr sz="2000" kern="1200">
          <a:solidFill>
            <a:srgbClr val="1F355E"/>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382266" y="602119"/>
            <a:ext cx="17341156" cy="2185952"/>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1382266" y="3010591"/>
            <a:ext cx="17341156" cy="7175679"/>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1382266" y="10482093"/>
            <a:ext cx="4523780" cy="602118"/>
          </a:xfrm>
          <a:prstGeom prst="rect">
            <a:avLst/>
          </a:prstGeom>
        </p:spPr>
        <p:txBody>
          <a:bodyPr vert="horz" lIns="91440" tIns="45720" rIns="91440" bIns="45720" rtlCol="0" anchor="ctr"/>
          <a:lstStyle>
            <a:lvl1pPr algn="l">
              <a:defRPr sz="1979">
                <a:solidFill>
                  <a:schemeClr val="tx1">
                    <a:tint val="75000"/>
                  </a:schemeClr>
                </a:solidFill>
              </a:defRPr>
            </a:lvl1pPr>
          </a:lstStyle>
          <a:p>
            <a:fld id="{395737EB-C81B-4572-8A1C-16400FEF07F5}" type="datetimeFigureOut">
              <a:rPr lang="en-GB" smtClean="0"/>
              <a:t>20/10/2026</a:t>
            </a:fld>
            <a:endParaRPr lang="en-GB"/>
          </a:p>
        </p:txBody>
      </p:sp>
      <p:sp>
        <p:nvSpPr>
          <p:cNvPr id="5" name="Footer Placeholder 4"/>
          <p:cNvSpPr>
            <a:spLocks noGrp="1"/>
          </p:cNvSpPr>
          <p:nvPr>
            <p:ph type="ftr" sz="quarter" idx="3"/>
          </p:nvPr>
        </p:nvSpPr>
        <p:spPr>
          <a:xfrm>
            <a:off x="6660009" y="10482093"/>
            <a:ext cx="6785670" cy="602118"/>
          </a:xfrm>
          <a:prstGeom prst="rect">
            <a:avLst/>
          </a:prstGeom>
        </p:spPr>
        <p:txBody>
          <a:bodyPr vert="horz" lIns="91440" tIns="45720" rIns="91440" bIns="45720" rtlCol="0" anchor="ctr"/>
          <a:lstStyle>
            <a:lvl1pPr algn="ctr">
              <a:defRPr sz="1979">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14199642" y="10482093"/>
            <a:ext cx="4523780" cy="602118"/>
          </a:xfrm>
          <a:prstGeom prst="rect">
            <a:avLst/>
          </a:prstGeom>
        </p:spPr>
        <p:txBody>
          <a:bodyPr vert="horz" lIns="91440" tIns="45720" rIns="91440" bIns="45720" rtlCol="0" anchor="ctr"/>
          <a:lstStyle>
            <a:lvl1pPr algn="r">
              <a:defRPr sz="1979">
                <a:solidFill>
                  <a:schemeClr val="tx1">
                    <a:tint val="75000"/>
                  </a:schemeClr>
                </a:solidFill>
              </a:defRPr>
            </a:lvl1pPr>
          </a:lstStyle>
          <a:p>
            <a:fld id="{1C5F4030-F56C-4935-9E0F-578680E692CE}" type="slidenum">
              <a:rPr lang="en-GB" smtClean="0"/>
              <a:t>‹#›</a:t>
            </a:fld>
            <a:endParaRPr lang="en-GB"/>
          </a:p>
        </p:txBody>
      </p:sp>
    </p:spTree>
    <p:extLst>
      <p:ext uri="{BB962C8B-B14F-4D97-AF65-F5344CB8AC3E}">
        <p14:creationId xmlns:p14="http://schemas.microsoft.com/office/powerpoint/2010/main" val="1994657038"/>
      </p:ext>
    </p:extLst>
  </p:cSld>
  <p:clrMap bg1="lt1" tx1="dk1" bg2="lt2" tx2="dk2" accent1="accent1" accent2="accent2" accent3="accent3" accent4="accent4" accent5="accent5" accent6="accent6" hlink="hlink" folHlink="folHlink"/>
  <p:sldLayoutIdLst>
    <p:sldLayoutId id="2147483760" r:id="rId1"/>
    <p:sldLayoutId id="2147483761" r:id="rId2"/>
    <p:sldLayoutId id="2147483762" r:id="rId3"/>
    <p:sldLayoutId id="2147483763" r:id="rId4"/>
    <p:sldLayoutId id="2147483764" r:id="rId5"/>
    <p:sldLayoutId id="2147483765" r:id="rId6"/>
    <p:sldLayoutId id="2147483766" r:id="rId7"/>
    <p:sldLayoutId id="2147483767" r:id="rId8"/>
    <p:sldLayoutId id="2147483768" r:id="rId9"/>
    <p:sldLayoutId id="2147483769" r:id="rId10"/>
    <p:sldLayoutId id="2147483770" r:id="rId11"/>
    <p:sldLayoutId id="2147483771" r:id="rId12"/>
    <p:sldLayoutId id="2147483772" r:id="rId13"/>
    <p:sldLayoutId id="2147483773" r:id="rId14"/>
    <p:sldLayoutId id="2147483774" r:id="rId15"/>
    <p:sldLayoutId id="2147483775" r:id="rId16"/>
    <p:sldLayoutId id="2147483776" r:id="rId17"/>
    <p:sldLayoutId id="2147483777" r:id="rId18"/>
    <p:sldLayoutId id="2147483778" r:id="rId19"/>
    <p:sldLayoutId id="2147483779" r:id="rId20"/>
    <p:sldLayoutId id="2147483780" r:id="rId21"/>
    <p:sldLayoutId id="2147483781" r:id="rId22"/>
  </p:sldLayoutIdLst>
  <p:txStyles>
    <p:titleStyle>
      <a:lvl1pPr algn="l" defTabSz="1507937" rtl="0" eaLnBrk="1" latinLnBrk="0" hangingPunct="1">
        <a:lnSpc>
          <a:spcPct val="90000"/>
        </a:lnSpc>
        <a:spcBef>
          <a:spcPct val="0"/>
        </a:spcBef>
        <a:buNone/>
        <a:defRPr sz="7256" kern="1200">
          <a:solidFill>
            <a:schemeClr val="tx1"/>
          </a:solidFill>
          <a:latin typeface="+mj-lt"/>
          <a:ea typeface="+mj-ea"/>
          <a:cs typeface="+mj-cs"/>
        </a:defRPr>
      </a:lvl1pPr>
    </p:titleStyle>
    <p:bodyStyle>
      <a:lvl1pPr marL="376984" indent="-376984" algn="l" defTabSz="1507937" rtl="0" eaLnBrk="1" latinLnBrk="0" hangingPunct="1">
        <a:lnSpc>
          <a:spcPct val="90000"/>
        </a:lnSpc>
        <a:spcBef>
          <a:spcPts val="1649"/>
        </a:spcBef>
        <a:buFont typeface="Arial" panose="020B0604020202020204" pitchFamily="34" charset="0"/>
        <a:buChar char="•"/>
        <a:defRPr sz="4617" kern="1200">
          <a:solidFill>
            <a:schemeClr val="tx1"/>
          </a:solidFill>
          <a:latin typeface="+mn-lt"/>
          <a:ea typeface="+mn-ea"/>
          <a:cs typeface="+mn-cs"/>
        </a:defRPr>
      </a:lvl1pPr>
      <a:lvl2pPr marL="1130953" indent="-376984" algn="l" defTabSz="1507937" rtl="0" eaLnBrk="1" latinLnBrk="0" hangingPunct="1">
        <a:lnSpc>
          <a:spcPct val="90000"/>
        </a:lnSpc>
        <a:spcBef>
          <a:spcPts val="825"/>
        </a:spcBef>
        <a:buFont typeface="Arial" panose="020B0604020202020204" pitchFamily="34" charset="0"/>
        <a:buChar char="•"/>
        <a:defRPr sz="3958" kern="1200">
          <a:solidFill>
            <a:schemeClr val="tx1"/>
          </a:solidFill>
          <a:latin typeface="+mn-lt"/>
          <a:ea typeface="+mn-ea"/>
          <a:cs typeface="+mn-cs"/>
        </a:defRPr>
      </a:lvl2pPr>
      <a:lvl3pPr marL="1884921" indent="-376984" algn="l" defTabSz="1507937" rtl="0" eaLnBrk="1" latinLnBrk="0" hangingPunct="1">
        <a:lnSpc>
          <a:spcPct val="90000"/>
        </a:lnSpc>
        <a:spcBef>
          <a:spcPts val="825"/>
        </a:spcBef>
        <a:buFont typeface="Arial" panose="020B0604020202020204" pitchFamily="34" charset="0"/>
        <a:buChar char="•"/>
        <a:defRPr sz="3298" kern="1200">
          <a:solidFill>
            <a:schemeClr val="tx1"/>
          </a:solidFill>
          <a:latin typeface="+mn-lt"/>
          <a:ea typeface="+mn-ea"/>
          <a:cs typeface="+mn-cs"/>
        </a:defRPr>
      </a:lvl3pPr>
      <a:lvl4pPr marL="2638890" indent="-376984" algn="l" defTabSz="1507937" rtl="0" eaLnBrk="1" latinLnBrk="0" hangingPunct="1">
        <a:lnSpc>
          <a:spcPct val="90000"/>
        </a:lnSpc>
        <a:spcBef>
          <a:spcPts val="825"/>
        </a:spcBef>
        <a:buFont typeface="Arial" panose="020B0604020202020204" pitchFamily="34" charset="0"/>
        <a:buChar char="•"/>
        <a:defRPr sz="2968" kern="1200">
          <a:solidFill>
            <a:schemeClr val="tx1"/>
          </a:solidFill>
          <a:latin typeface="+mn-lt"/>
          <a:ea typeface="+mn-ea"/>
          <a:cs typeface="+mn-cs"/>
        </a:defRPr>
      </a:lvl4pPr>
      <a:lvl5pPr marL="3392858" indent="-376984" algn="l" defTabSz="1507937" rtl="0" eaLnBrk="1" latinLnBrk="0" hangingPunct="1">
        <a:lnSpc>
          <a:spcPct val="90000"/>
        </a:lnSpc>
        <a:spcBef>
          <a:spcPts val="825"/>
        </a:spcBef>
        <a:buFont typeface="Arial" panose="020B0604020202020204" pitchFamily="34" charset="0"/>
        <a:buChar char="•"/>
        <a:defRPr sz="2968" kern="1200">
          <a:solidFill>
            <a:schemeClr val="tx1"/>
          </a:solidFill>
          <a:latin typeface="+mn-lt"/>
          <a:ea typeface="+mn-ea"/>
          <a:cs typeface="+mn-cs"/>
        </a:defRPr>
      </a:lvl5pPr>
      <a:lvl6pPr marL="4146827" indent="-376984" algn="l" defTabSz="1507937" rtl="0" eaLnBrk="1" latinLnBrk="0" hangingPunct="1">
        <a:lnSpc>
          <a:spcPct val="90000"/>
        </a:lnSpc>
        <a:spcBef>
          <a:spcPts val="825"/>
        </a:spcBef>
        <a:buFont typeface="Arial" panose="020B0604020202020204" pitchFamily="34" charset="0"/>
        <a:buChar char="•"/>
        <a:defRPr sz="2968" kern="1200">
          <a:solidFill>
            <a:schemeClr val="tx1"/>
          </a:solidFill>
          <a:latin typeface="+mn-lt"/>
          <a:ea typeface="+mn-ea"/>
          <a:cs typeface="+mn-cs"/>
        </a:defRPr>
      </a:lvl6pPr>
      <a:lvl7pPr marL="4900795" indent="-376984" algn="l" defTabSz="1507937" rtl="0" eaLnBrk="1" latinLnBrk="0" hangingPunct="1">
        <a:lnSpc>
          <a:spcPct val="90000"/>
        </a:lnSpc>
        <a:spcBef>
          <a:spcPts val="825"/>
        </a:spcBef>
        <a:buFont typeface="Arial" panose="020B0604020202020204" pitchFamily="34" charset="0"/>
        <a:buChar char="•"/>
        <a:defRPr sz="2968" kern="1200">
          <a:solidFill>
            <a:schemeClr val="tx1"/>
          </a:solidFill>
          <a:latin typeface="+mn-lt"/>
          <a:ea typeface="+mn-ea"/>
          <a:cs typeface="+mn-cs"/>
        </a:defRPr>
      </a:lvl7pPr>
      <a:lvl8pPr marL="5654764" indent="-376984" algn="l" defTabSz="1507937" rtl="0" eaLnBrk="1" latinLnBrk="0" hangingPunct="1">
        <a:lnSpc>
          <a:spcPct val="90000"/>
        </a:lnSpc>
        <a:spcBef>
          <a:spcPts val="825"/>
        </a:spcBef>
        <a:buFont typeface="Arial" panose="020B0604020202020204" pitchFamily="34" charset="0"/>
        <a:buChar char="•"/>
        <a:defRPr sz="2968" kern="1200">
          <a:solidFill>
            <a:schemeClr val="tx1"/>
          </a:solidFill>
          <a:latin typeface="+mn-lt"/>
          <a:ea typeface="+mn-ea"/>
          <a:cs typeface="+mn-cs"/>
        </a:defRPr>
      </a:lvl8pPr>
      <a:lvl9pPr marL="6408732" indent="-376984" algn="l" defTabSz="1507937" rtl="0" eaLnBrk="1" latinLnBrk="0" hangingPunct="1">
        <a:lnSpc>
          <a:spcPct val="90000"/>
        </a:lnSpc>
        <a:spcBef>
          <a:spcPts val="825"/>
        </a:spcBef>
        <a:buFont typeface="Arial" panose="020B0604020202020204" pitchFamily="34" charset="0"/>
        <a:buChar char="•"/>
        <a:defRPr sz="2968" kern="1200">
          <a:solidFill>
            <a:schemeClr val="tx1"/>
          </a:solidFill>
          <a:latin typeface="+mn-lt"/>
          <a:ea typeface="+mn-ea"/>
          <a:cs typeface="+mn-cs"/>
        </a:defRPr>
      </a:lvl9pPr>
    </p:bodyStyle>
    <p:otherStyle>
      <a:defPPr>
        <a:defRPr lang="en-US"/>
      </a:defPPr>
      <a:lvl1pPr marL="0" algn="l" defTabSz="1507937" rtl="0" eaLnBrk="1" latinLnBrk="0" hangingPunct="1">
        <a:defRPr sz="2968" kern="1200">
          <a:solidFill>
            <a:schemeClr val="tx1"/>
          </a:solidFill>
          <a:latin typeface="+mn-lt"/>
          <a:ea typeface="+mn-ea"/>
          <a:cs typeface="+mn-cs"/>
        </a:defRPr>
      </a:lvl1pPr>
      <a:lvl2pPr marL="753969" algn="l" defTabSz="1507937" rtl="0" eaLnBrk="1" latinLnBrk="0" hangingPunct="1">
        <a:defRPr sz="2968" kern="1200">
          <a:solidFill>
            <a:schemeClr val="tx1"/>
          </a:solidFill>
          <a:latin typeface="+mn-lt"/>
          <a:ea typeface="+mn-ea"/>
          <a:cs typeface="+mn-cs"/>
        </a:defRPr>
      </a:lvl2pPr>
      <a:lvl3pPr marL="1507937" algn="l" defTabSz="1507937" rtl="0" eaLnBrk="1" latinLnBrk="0" hangingPunct="1">
        <a:defRPr sz="2968" kern="1200">
          <a:solidFill>
            <a:schemeClr val="tx1"/>
          </a:solidFill>
          <a:latin typeface="+mn-lt"/>
          <a:ea typeface="+mn-ea"/>
          <a:cs typeface="+mn-cs"/>
        </a:defRPr>
      </a:lvl3pPr>
      <a:lvl4pPr marL="2261906" algn="l" defTabSz="1507937" rtl="0" eaLnBrk="1" latinLnBrk="0" hangingPunct="1">
        <a:defRPr sz="2968" kern="1200">
          <a:solidFill>
            <a:schemeClr val="tx1"/>
          </a:solidFill>
          <a:latin typeface="+mn-lt"/>
          <a:ea typeface="+mn-ea"/>
          <a:cs typeface="+mn-cs"/>
        </a:defRPr>
      </a:lvl4pPr>
      <a:lvl5pPr marL="3015874" algn="l" defTabSz="1507937" rtl="0" eaLnBrk="1" latinLnBrk="0" hangingPunct="1">
        <a:defRPr sz="2968" kern="1200">
          <a:solidFill>
            <a:schemeClr val="tx1"/>
          </a:solidFill>
          <a:latin typeface="+mn-lt"/>
          <a:ea typeface="+mn-ea"/>
          <a:cs typeface="+mn-cs"/>
        </a:defRPr>
      </a:lvl5pPr>
      <a:lvl6pPr marL="3769843" algn="l" defTabSz="1507937" rtl="0" eaLnBrk="1" latinLnBrk="0" hangingPunct="1">
        <a:defRPr sz="2968" kern="1200">
          <a:solidFill>
            <a:schemeClr val="tx1"/>
          </a:solidFill>
          <a:latin typeface="+mn-lt"/>
          <a:ea typeface="+mn-ea"/>
          <a:cs typeface="+mn-cs"/>
        </a:defRPr>
      </a:lvl6pPr>
      <a:lvl7pPr marL="4523811" algn="l" defTabSz="1507937" rtl="0" eaLnBrk="1" latinLnBrk="0" hangingPunct="1">
        <a:defRPr sz="2968" kern="1200">
          <a:solidFill>
            <a:schemeClr val="tx1"/>
          </a:solidFill>
          <a:latin typeface="+mn-lt"/>
          <a:ea typeface="+mn-ea"/>
          <a:cs typeface="+mn-cs"/>
        </a:defRPr>
      </a:lvl7pPr>
      <a:lvl8pPr marL="5277780" algn="l" defTabSz="1507937" rtl="0" eaLnBrk="1" latinLnBrk="0" hangingPunct="1">
        <a:defRPr sz="2968" kern="1200">
          <a:solidFill>
            <a:schemeClr val="tx1"/>
          </a:solidFill>
          <a:latin typeface="+mn-lt"/>
          <a:ea typeface="+mn-ea"/>
          <a:cs typeface="+mn-cs"/>
        </a:defRPr>
      </a:lvl8pPr>
      <a:lvl9pPr marL="6031748" algn="l" defTabSz="1507937" rtl="0" eaLnBrk="1" latinLnBrk="0" hangingPunct="1">
        <a:defRPr sz="2968"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197F74C-A6C1-10F7-A835-C4193B80E5A8}"/>
              </a:ext>
            </a:extLst>
          </p:cNvPr>
          <p:cNvSpPr>
            <a:spLocks noGrp="1"/>
          </p:cNvSpPr>
          <p:nvPr>
            <p:ph type="title"/>
          </p:nvPr>
        </p:nvSpPr>
        <p:spPr>
          <a:xfrm>
            <a:off x="1382266" y="602119"/>
            <a:ext cx="17341156" cy="2185952"/>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282915D4-F4A0-201E-8564-89B0AF7CEB95}"/>
              </a:ext>
            </a:extLst>
          </p:cNvPr>
          <p:cNvSpPr>
            <a:spLocks noGrp="1"/>
          </p:cNvSpPr>
          <p:nvPr>
            <p:ph type="body" idx="1"/>
          </p:nvPr>
        </p:nvSpPr>
        <p:spPr>
          <a:xfrm>
            <a:off x="1382266" y="3010591"/>
            <a:ext cx="17341156" cy="717567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7B694AD-A7C6-BF3E-399A-69FDFA3EE871}"/>
              </a:ext>
            </a:extLst>
          </p:cNvPr>
          <p:cNvSpPr>
            <a:spLocks noGrp="1"/>
          </p:cNvSpPr>
          <p:nvPr>
            <p:ph type="dt" sz="half" idx="2"/>
          </p:nvPr>
        </p:nvSpPr>
        <p:spPr>
          <a:xfrm>
            <a:off x="1382266" y="10482093"/>
            <a:ext cx="4523780" cy="602118"/>
          </a:xfrm>
          <a:prstGeom prst="rect">
            <a:avLst/>
          </a:prstGeom>
        </p:spPr>
        <p:txBody>
          <a:bodyPr vert="horz" lIns="91440" tIns="45720" rIns="91440" bIns="45720" rtlCol="0" anchor="ctr"/>
          <a:lstStyle>
            <a:lvl1pPr algn="l">
              <a:defRPr sz="1979">
                <a:solidFill>
                  <a:schemeClr val="tx1">
                    <a:tint val="82000"/>
                  </a:schemeClr>
                </a:solidFill>
              </a:defRPr>
            </a:lvl1pPr>
          </a:lstStyle>
          <a:p>
            <a:fld id="{60E98B5B-D5E0-4FC3-AB1D-D94CAAC3F42B}" type="datetimeFigureOut">
              <a:rPr lang="en-GB" smtClean="0"/>
              <a:t>20/10/2026</a:t>
            </a:fld>
            <a:endParaRPr lang="en-GB"/>
          </a:p>
        </p:txBody>
      </p:sp>
      <p:sp>
        <p:nvSpPr>
          <p:cNvPr id="5" name="Footer Placeholder 4">
            <a:extLst>
              <a:ext uri="{FF2B5EF4-FFF2-40B4-BE49-F238E27FC236}">
                <a16:creationId xmlns:a16="http://schemas.microsoft.com/office/drawing/2014/main" id="{AB9B0600-6364-E9F4-DF4B-6C1C97CF9918}"/>
              </a:ext>
            </a:extLst>
          </p:cNvPr>
          <p:cNvSpPr>
            <a:spLocks noGrp="1"/>
          </p:cNvSpPr>
          <p:nvPr>
            <p:ph type="ftr" sz="quarter" idx="3"/>
          </p:nvPr>
        </p:nvSpPr>
        <p:spPr>
          <a:xfrm>
            <a:off x="6660009" y="10482093"/>
            <a:ext cx="6785670" cy="602118"/>
          </a:xfrm>
          <a:prstGeom prst="rect">
            <a:avLst/>
          </a:prstGeom>
        </p:spPr>
        <p:txBody>
          <a:bodyPr vert="horz" lIns="91440" tIns="45720" rIns="91440" bIns="45720" rtlCol="0" anchor="ctr"/>
          <a:lstStyle>
            <a:lvl1pPr algn="ctr">
              <a:defRPr sz="1979">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62C21934-E014-023D-3A6B-957C76A98D76}"/>
              </a:ext>
            </a:extLst>
          </p:cNvPr>
          <p:cNvSpPr>
            <a:spLocks noGrp="1"/>
          </p:cNvSpPr>
          <p:nvPr>
            <p:ph type="sldNum" sz="quarter" idx="4"/>
          </p:nvPr>
        </p:nvSpPr>
        <p:spPr>
          <a:xfrm>
            <a:off x="14199642" y="10482093"/>
            <a:ext cx="4523780" cy="602118"/>
          </a:xfrm>
          <a:prstGeom prst="rect">
            <a:avLst/>
          </a:prstGeom>
        </p:spPr>
        <p:txBody>
          <a:bodyPr vert="horz" lIns="91440" tIns="45720" rIns="91440" bIns="45720" rtlCol="0" anchor="ctr"/>
          <a:lstStyle>
            <a:lvl1pPr algn="r">
              <a:defRPr sz="1979">
                <a:solidFill>
                  <a:schemeClr val="tx1">
                    <a:tint val="82000"/>
                  </a:schemeClr>
                </a:solidFill>
              </a:defRPr>
            </a:lvl1pPr>
          </a:lstStyle>
          <a:p>
            <a:fld id="{A1AA6FC5-6E0B-42FA-A4E6-818AC9047533}" type="slidenum">
              <a:rPr lang="en-GB" smtClean="0"/>
              <a:t>‹#›</a:t>
            </a:fld>
            <a:endParaRPr lang="en-GB"/>
          </a:p>
        </p:txBody>
      </p:sp>
    </p:spTree>
    <p:extLst>
      <p:ext uri="{BB962C8B-B14F-4D97-AF65-F5344CB8AC3E}">
        <p14:creationId xmlns:p14="http://schemas.microsoft.com/office/powerpoint/2010/main" val="1071659320"/>
      </p:ext>
    </p:extLst>
  </p:cSld>
  <p:clrMap bg1="lt1" tx1="dk1" bg2="lt2" tx2="dk2" accent1="accent1" accent2="accent2" accent3="accent3" accent4="accent4" accent5="accent5" accent6="accent6" hlink="hlink" folHlink="folHlink"/>
  <p:sldLayoutIdLst>
    <p:sldLayoutId id="2147483783" r:id="rId1"/>
    <p:sldLayoutId id="2147483784" r:id="rId2"/>
    <p:sldLayoutId id="2147483785" r:id="rId3"/>
    <p:sldLayoutId id="2147483786" r:id="rId4"/>
    <p:sldLayoutId id="2147483787" r:id="rId5"/>
    <p:sldLayoutId id="2147483788" r:id="rId6"/>
    <p:sldLayoutId id="2147483789" r:id="rId7"/>
    <p:sldLayoutId id="2147483790" r:id="rId8"/>
    <p:sldLayoutId id="2147483791" r:id="rId9"/>
    <p:sldLayoutId id="2147483792" r:id="rId10"/>
    <p:sldLayoutId id="2147483793" r:id="rId11"/>
  </p:sldLayoutIdLst>
  <p:txStyles>
    <p:titleStyle>
      <a:lvl1pPr algn="l" defTabSz="1507937" rtl="0" eaLnBrk="1" latinLnBrk="0" hangingPunct="1">
        <a:lnSpc>
          <a:spcPct val="90000"/>
        </a:lnSpc>
        <a:spcBef>
          <a:spcPct val="0"/>
        </a:spcBef>
        <a:buNone/>
        <a:defRPr sz="7256" kern="1200">
          <a:solidFill>
            <a:schemeClr val="tx1"/>
          </a:solidFill>
          <a:latin typeface="+mj-lt"/>
          <a:ea typeface="+mj-ea"/>
          <a:cs typeface="+mj-cs"/>
        </a:defRPr>
      </a:lvl1pPr>
    </p:titleStyle>
    <p:bodyStyle>
      <a:lvl1pPr marL="376984" indent="-376984" algn="l" defTabSz="1507937" rtl="0" eaLnBrk="1" latinLnBrk="0" hangingPunct="1">
        <a:lnSpc>
          <a:spcPct val="90000"/>
        </a:lnSpc>
        <a:spcBef>
          <a:spcPts val="1649"/>
        </a:spcBef>
        <a:buFont typeface="Arial" panose="020B0604020202020204" pitchFamily="34" charset="0"/>
        <a:buChar char="•"/>
        <a:defRPr sz="4617" kern="1200">
          <a:solidFill>
            <a:schemeClr val="tx1"/>
          </a:solidFill>
          <a:latin typeface="+mn-lt"/>
          <a:ea typeface="+mn-ea"/>
          <a:cs typeface="+mn-cs"/>
        </a:defRPr>
      </a:lvl1pPr>
      <a:lvl2pPr marL="1130953" indent="-376984" algn="l" defTabSz="1507937" rtl="0" eaLnBrk="1" latinLnBrk="0" hangingPunct="1">
        <a:lnSpc>
          <a:spcPct val="90000"/>
        </a:lnSpc>
        <a:spcBef>
          <a:spcPts val="825"/>
        </a:spcBef>
        <a:buFont typeface="Arial" panose="020B0604020202020204" pitchFamily="34" charset="0"/>
        <a:buChar char="•"/>
        <a:defRPr sz="3958" kern="1200">
          <a:solidFill>
            <a:schemeClr val="tx1"/>
          </a:solidFill>
          <a:latin typeface="+mn-lt"/>
          <a:ea typeface="+mn-ea"/>
          <a:cs typeface="+mn-cs"/>
        </a:defRPr>
      </a:lvl2pPr>
      <a:lvl3pPr marL="1884921" indent="-376984" algn="l" defTabSz="1507937" rtl="0" eaLnBrk="1" latinLnBrk="0" hangingPunct="1">
        <a:lnSpc>
          <a:spcPct val="90000"/>
        </a:lnSpc>
        <a:spcBef>
          <a:spcPts val="825"/>
        </a:spcBef>
        <a:buFont typeface="Arial" panose="020B0604020202020204" pitchFamily="34" charset="0"/>
        <a:buChar char="•"/>
        <a:defRPr sz="3298" kern="1200">
          <a:solidFill>
            <a:schemeClr val="tx1"/>
          </a:solidFill>
          <a:latin typeface="+mn-lt"/>
          <a:ea typeface="+mn-ea"/>
          <a:cs typeface="+mn-cs"/>
        </a:defRPr>
      </a:lvl3pPr>
      <a:lvl4pPr marL="2638890" indent="-376984" algn="l" defTabSz="1507937" rtl="0" eaLnBrk="1" latinLnBrk="0" hangingPunct="1">
        <a:lnSpc>
          <a:spcPct val="90000"/>
        </a:lnSpc>
        <a:spcBef>
          <a:spcPts val="825"/>
        </a:spcBef>
        <a:buFont typeface="Arial" panose="020B0604020202020204" pitchFamily="34" charset="0"/>
        <a:buChar char="•"/>
        <a:defRPr sz="2968" kern="1200">
          <a:solidFill>
            <a:schemeClr val="tx1"/>
          </a:solidFill>
          <a:latin typeface="+mn-lt"/>
          <a:ea typeface="+mn-ea"/>
          <a:cs typeface="+mn-cs"/>
        </a:defRPr>
      </a:lvl4pPr>
      <a:lvl5pPr marL="3392858" indent="-376984" algn="l" defTabSz="1507937" rtl="0" eaLnBrk="1" latinLnBrk="0" hangingPunct="1">
        <a:lnSpc>
          <a:spcPct val="90000"/>
        </a:lnSpc>
        <a:spcBef>
          <a:spcPts val="825"/>
        </a:spcBef>
        <a:buFont typeface="Arial" panose="020B0604020202020204" pitchFamily="34" charset="0"/>
        <a:buChar char="•"/>
        <a:defRPr sz="2968" kern="1200">
          <a:solidFill>
            <a:schemeClr val="tx1"/>
          </a:solidFill>
          <a:latin typeface="+mn-lt"/>
          <a:ea typeface="+mn-ea"/>
          <a:cs typeface="+mn-cs"/>
        </a:defRPr>
      </a:lvl5pPr>
      <a:lvl6pPr marL="4146827" indent="-376984" algn="l" defTabSz="1507937" rtl="0" eaLnBrk="1" latinLnBrk="0" hangingPunct="1">
        <a:lnSpc>
          <a:spcPct val="90000"/>
        </a:lnSpc>
        <a:spcBef>
          <a:spcPts val="825"/>
        </a:spcBef>
        <a:buFont typeface="Arial" panose="020B0604020202020204" pitchFamily="34" charset="0"/>
        <a:buChar char="•"/>
        <a:defRPr sz="2968" kern="1200">
          <a:solidFill>
            <a:schemeClr val="tx1"/>
          </a:solidFill>
          <a:latin typeface="+mn-lt"/>
          <a:ea typeface="+mn-ea"/>
          <a:cs typeface="+mn-cs"/>
        </a:defRPr>
      </a:lvl6pPr>
      <a:lvl7pPr marL="4900795" indent="-376984" algn="l" defTabSz="1507937" rtl="0" eaLnBrk="1" latinLnBrk="0" hangingPunct="1">
        <a:lnSpc>
          <a:spcPct val="90000"/>
        </a:lnSpc>
        <a:spcBef>
          <a:spcPts val="825"/>
        </a:spcBef>
        <a:buFont typeface="Arial" panose="020B0604020202020204" pitchFamily="34" charset="0"/>
        <a:buChar char="•"/>
        <a:defRPr sz="2968" kern="1200">
          <a:solidFill>
            <a:schemeClr val="tx1"/>
          </a:solidFill>
          <a:latin typeface="+mn-lt"/>
          <a:ea typeface="+mn-ea"/>
          <a:cs typeface="+mn-cs"/>
        </a:defRPr>
      </a:lvl7pPr>
      <a:lvl8pPr marL="5654764" indent="-376984" algn="l" defTabSz="1507937" rtl="0" eaLnBrk="1" latinLnBrk="0" hangingPunct="1">
        <a:lnSpc>
          <a:spcPct val="90000"/>
        </a:lnSpc>
        <a:spcBef>
          <a:spcPts val="825"/>
        </a:spcBef>
        <a:buFont typeface="Arial" panose="020B0604020202020204" pitchFamily="34" charset="0"/>
        <a:buChar char="•"/>
        <a:defRPr sz="2968" kern="1200">
          <a:solidFill>
            <a:schemeClr val="tx1"/>
          </a:solidFill>
          <a:latin typeface="+mn-lt"/>
          <a:ea typeface="+mn-ea"/>
          <a:cs typeface="+mn-cs"/>
        </a:defRPr>
      </a:lvl8pPr>
      <a:lvl9pPr marL="6408732" indent="-376984" algn="l" defTabSz="1507937" rtl="0" eaLnBrk="1" latinLnBrk="0" hangingPunct="1">
        <a:lnSpc>
          <a:spcPct val="90000"/>
        </a:lnSpc>
        <a:spcBef>
          <a:spcPts val="825"/>
        </a:spcBef>
        <a:buFont typeface="Arial" panose="020B0604020202020204" pitchFamily="34" charset="0"/>
        <a:buChar char="•"/>
        <a:defRPr sz="2968" kern="1200">
          <a:solidFill>
            <a:schemeClr val="tx1"/>
          </a:solidFill>
          <a:latin typeface="+mn-lt"/>
          <a:ea typeface="+mn-ea"/>
          <a:cs typeface="+mn-cs"/>
        </a:defRPr>
      </a:lvl9pPr>
    </p:bodyStyle>
    <p:otherStyle>
      <a:defPPr>
        <a:defRPr lang="en-US"/>
      </a:defPPr>
      <a:lvl1pPr marL="0" algn="l" defTabSz="1507937" rtl="0" eaLnBrk="1" latinLnBrk="0" hangingPunct="1">
        <a:defRPr sz="2968" kern="1200">
          <a:solidFill>
            <a:schemeClr val="tx1"/>
          </a:solidFill>
          <a:latin typeface="+mn-lt"/>
          <a:ea typeface="+mn-ea"/>
          <a:cs typeface="+mn-cs"/>
        </a:defRPr>
      </a:lvl1pPr>
      <a:lvl2pPr marL="753969" algn="l" defTabSz="1507937" rtl="0" eaLnBrk="1" latinLnBrk="0" hangingPunct="1">
        <a:defRPr sz="2968" kern="1200">
          <a:solidFill>
            <a:schemeClr val="tx1"/>
          </a:solidFill>
          <a:latin typeface="+mn-lt"/>
          <a:ea typeface="+mn-ea"/>
          <a:cs typeface="+mn-cs"/>
        </a:defRPr>
      </a:lvl2pPr>
      <a:lvl3pPr marL="1507937" algn="l" defTabSz="1507937" rtl="0" eaLnBrk="1" latinLnBrk="0" hangingPunct="1">
        <a:defRPr sz="2968" kern="1200">
          <a:solidFill>
            <a:schemeClr val="tx1"/>
          </a:solidFill>
          <a:latin typeface="+mn-lt"/>
          <a:ea typeface="+mn-ea"/>
          <a:cs typeface="+mn-cs"/>
        </a:defRPr>
      </a:lvl3pPr>
      <a:lvl4pPr marL="2261906" algn="l" defTabSz="1507937" rtl="0" eaLnBrk="1" latinLnBrk="0" hangingPunct="1">
        <a:defRPr sz="2968" kern="1200">
          <a:solidFill>
            <a:schemeClr val="tx1"/>
          </a:solidFill>
          <a:latin typeface="+mn-lt"/>
          <a:ea typeface="+mn-ea"/>
          <a:cs typeface="+mn-cs"/>
        </a:defRPr>
      </a:lvl4pPr>
      <a:lvl5pPr marL="3015874" algn="l" defTabSz="1507937" rtl="0" eaLnBrk="1" latinLnBrk="0" hangingPunct="1">
        <a:defRPr sz="2968" kern="1200">
          <a:solidFill>
            <a:schemeClr val="tx1"/>
          </a:solidFill>
          <a:latin typeface="+mn-lt"/>
          <a:ea typeface="+mn-ea"/>
          <a:cs typeface="+mn-cs"/>
        </a:defRPr>
      </a:lvl5pPr>
      <a:lvl6pPr marL="3769843" algn="l" defTabSz="1507937" rtl="0" eaLnBrk="1" latinLnBrk="0" hangingPunct="1">
        <a:defRPr sz="2968" kern="1200">
          <a:solidFill>
            <a:schemeClr val="tx1"/>
          </a:solidFill>
          <a:latin typeface="+mn-lt"/>
          <a:ea typeface="+mn-ea"/>
          <a:cs typeface="+mn-cs"/>
        </a:defRPr>
      </a:lvl6pPr>
      <a:lvl7pPr marL="4523811" algn="l" defTabSz="1507937" rtl="0" eaLnBrk="1" latinLnBrk="0" hangingPunct="1">
        <a:defRPr sz="2968" kern="1200">
          <a:solidFill>
            <a:schemeClr val="tx1"/>
          </a:solidFill>
          <a:latin typeface="+mn-lt"/>
          <a:ea typeface="+mn-ea"/>
          <a:cs typeface="+mn-cs"/>
        </a:defRPr>
      </a:lvl7pPr>
      <a:lvl8pPr marL="5277780" algn="l" defTabSz="1507937" rtl="0" eaLnBrk="1" latinLnBrk="0" hangingPunct="1">
        <a:defRPr sz="2968" kern="1200">
          <a:solidFill>
            <a:schemeClr val="tx1"/>
          </a:solidFill>
          <a:latin typeface="+mn-lt"/>
          <a:ea typeface="+mn-ea"/>
          <a:cs typeface="+mn-cs"/>
        </a:defRPr>
      </a:lvl8pPr>
      <a:lvl9pPr marL="6031748" algn="l" defTabSz="1507937" rtl="0" eaLnBrk="1" latinLnBrk="0" hangingPunct="1">
        <a:defRPr sz="296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1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hyperlink" Target="https://app.powerbi.com/groups/me/reports/c95606a2-0de4-4e5b-ad29-cdce3dcd9431/ReportSection0340fdbd0019b01d0e40?ctid=bb5628b8-e328-4082-a856-433c9edc8fae&amp;experience=power-bi" TargetMode="External"/><Relationship Id="rId2" Type="http://schemas.openxmlformats.org/officeDocument/2006/relationships/notesSlide" Target="../notesSlides/notesSlide4.xml"/><Relationship Id="rId1" Type="http://schemas.openxmlformats.org/officeDocument/2006/relationships/slideLayout" Target="../slideLayouts/slideLayout12.xml"/><Relationship Id="rId4" Type="http://schemas.openxmlformats.org/officeDocument/2006/relationships/image" Target="../media/image18.svg"/></Relationships>
</file>

<file path=ppt/slides/_rels/slide6.xml.rels><?xml version="1.0" encoding="UTF-8" standalone="yes"?>
<Relationships xmlns="http://schemas.openxmlformats.org/package/2006/relationships"><Relationship Id="rId3" Type="http://schemas.openxmlformats.org/officeDocument/2006/relationships/hyperlink" Target="https://app.powerbi.com/groups/me/reports/c95606a2-0de4-4e5b-ad29-cdce3dcd9431/ReportSection0340fdbd0019b01d0e40?ctid=bb5628b8-e328-4082-a856-433c9edc8fae&amp;experience=power-bi" TargetMode="External"/><Relationship Id="rId2" Type="http://schemas.openxmlformats.org/officeDocument/2006/relationships/notesSlide" Target="../notesSlides/notesSlide5.xml"/><Relationship Id="rId1" Type="http://schemas.openxmlformats.org/officeDocument/2006/relationships/slideLayout" Target="../slideLayouts/slideLayout12.xml"/><Relationship Id="rId4" Type="http://schemas.openxmlformats.org/officeDocument/2006/relationships/image" Target="../media/image18.sv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5.xml"/></Relationships>
</file>

<file path=ppt/slides/_rels/slide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7.xml"/><Relationship Id="rId1" Type="http://schemas.openxmlformats.org/officeDocument/2006/relationships/slideLayout" Target="../slideLayouts/slideLayout25.xml"/></Relationships>
</file>

<file path=ppt/slides/_rels/slide1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5.xml"/></Relationships>
</file>

<file path=ppt/slides/_rels/slide1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8.xml"/><Relationship Id="rId1" Type="http://schemas.openxmlformats.org/officeDocument/2006/relationships/slideLayout" Target="../slideLayouts/slideLayout25.xml"/><Relationship Id="rId4" Type="http://schemas.openxmlformats.org/officeDocument/2006/relationships/image" Target="../media/image23.png"/></Relationships>
</file>

<file path=ppt/slides/_rels/slide1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9.xml"/><Relationship Id="rId1" Type="http://schemas.openxmlformats.org/officeDocument/2006/relationships/slideLayout" Target="../slideLayouts/slideLayout25.xml"/><Relationship Id="rId4" Type="http://schemas.openxmlformats.org/officeDocument/2006/relationships/image" Target="../media/image25.png"/></Relationships>
</file>

<file path=ppt/slides/_rels/slide13.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5.xml"/></Relationships>
</file>

<file path=ppt/slides/_rels/slide1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0.xml"/><Relationship Id="rId1" Type="http://schemas.openxmlformats.org/officeDocument/2006/relationships/slideLayout" Target="../slideLayouts/slideLayout25.xml"/><Relationship Id="rId5" Type="http://schemas.openxmlformats.org/officeDocument/2006/relationships/image" Target="../media/image29.png"/><Relationship Id="rId4" Type="http://schemas.openxmlformats.org/officeDocument/2006/relationships/image" Target="../media/image28.png"/></Relationships>
</file>

<file path=ppt/slides/_rels/slide15.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1.xml"/><Relationship Id="rId1" Type="http://schemas.openxmlformats.org/officeDocument/2006/relationships/slideLayout" Target="../slideLayouts/slideLayout25.xml"/><Relationship Id="rId5" Type="http://schemas.openxmlformats.org/officeDocument/2006/relationships/image" Target="../media/image32.png"/><Relationship Id="rId4" Type="http://schemas.openxmlformats.org/officeDocument/2006/relationships/image" Target="../media/image31.png"/></Relationships>
</file>

<file path=ppt/slides/_rels/slide16.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2.xml"/><Relationship Id="rId1" Type="http://schemas.openxmlformats.org/officeDocument/2006/relationships/slideLayout" Target="../slideLayouts/slideLayout25.xml"/><Relationship Id="rId4" Type="http://schemas.openxmlformats.org/officeDocument/2006/relationships/image" Target="../media/image34.png"/></Relationships>
</file>

<file path=ppt/slides/_rels/slide17.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3.xml"/><Relationship Id="rId1" Type="http://schemas.openxmlformats.org/officeDocument/2006/relationships/slideLayout" Target="../slideLayouts/slideLayout25.xml"/><Relationship Id="rId4" Type="http://schemas.openxmlformats.org/officeDocument/2006/relationships/image" Target="../media/image36.png"/></Relationships>
</file>

<file path=ppt/slides/_rels/slide18.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14.xml"/><Relationship Id="rId1" Type="http://schemas.openxmlformats.org/officeDocument/2006/relationships/slideLayout" Target="../slideLayouts/slideLayout25.xml"/><Relationship Id="rId5" Type="http://schemas.openxmlformats.org/officeDocument/2006/relationships/image" Target="../media/image39.png"/><Relationship Id="rId4" Type="http://schemas.openxmlformats.org/officeDocument/2006/relationships/image" Target="../media/image38.png"/></Relationships>
</file>

<file path=ppt/slides/_rels/slide19.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25.xml"/></Relationships>
</file>

<file path=ppt/slides/_rels/slide20.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15.xml"/><Relationship Id="rId1" Type="http://schemas.openxmlformats.org/officeDocument/2006/relationships/slideLayout" Target="../slideLayouts/slideLayout25.xml"/></Relationships>
</file>

<file path=ppt/slides/_rels/slide21.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16.xml"/><Relationship Id="rId1" Type="http://schemas.openxmlformats.org/officeDocument/2006/relationships/slideLayout" Target="../slideLayouts/slideLayout25.xml"/></Relationships>
</file>

<file path=ppt/slides/_rels/slide22.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Layout" Target="../slideLayouts/slideLayout25.xml"/></Relationships>
</file>

<file path=ppt/slides/_rels/slide23.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slideLayout" Target="../slideLayouts/slideLayout25.xml"/><Relationship Id="rId4" Type="http://schemas.openxmlformats.org/officeDocument/2006/relationships/image" Target="../media/image48.png"/></Relationships>
</file>

<file path=ppt/slides/_rels/slide24.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17.xml"/><Relationship Id="rId1" Type="http://schemas.openxmlformats.org/officeDocument/2006/relationships/slideLayout" Target="../slideLayouts/slideLayout25.xml"/></Relationships>
</file>

<file path=ppt/slides/_rels/slide25.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18.xml"/><Relationship Id="rId1" Type="http://schemas.openxmlformats.org/officeDocument/2006/relationships/slideLayout" Target="../slideLayouts/slideLayout25.xml"/><Relationship Id="rId4" Type="http://schemas.openxmlformats.org/officeDocument/2006/relationships/image" Target="../media/image51.pn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5.xml"/></Relationships>
</file>

<file path=ppt/slides/_rels/slide27.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20.xml"/><Relationship Id="rId1" Type="http://schemas.openxmlformats.org/officeDocument/2006/relationships/slideLayout" Target="../slideLayouts/slideLayout25.xml"/><Relationship Id="rId4" Type="http://schemas.openxmlformats.org/officeDocument/2006/relationships/image" Target="../media/image53.png"/></Relationships>
</file>

<file path=ppt/slides/_rels/slide28.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21.xml"/><Relationship Id="rId1" Type="http://schemas.openxmlformats.org/officeDocument/2006/relationships/slideLayout" Target="../slideLayouts/slideLayout25.xml"/><Relationship Id="rId4" Type="http://schemas.openxmlformats.org/officeDocument/2006/relationships/image" Target="../media/image55.png"/></Relationships>
</file>

<file path=ppt/slides/_rels/slide29.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22.xml"/><Relationship Id="rId1" Type="http://schemas.openxmlformats.org/officeDocument/2006/relationships/slideLayout" Target="../slideLayouts/slideLayout25.xml"/><Relationship Id="rId4" Type="http://schemas.openxmlformats.org/officeDocument/2006/relationships/image" Target="../media/image57.png"/></Relationships>
</file>

<file path=ppt/slides/_rels/slide30.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23.xml"/><Relationship Id="rId1" Type="http://schemas.openxmlformats.org/officeDocument/2006/relationships/slideLayout" Target="../slideLayouts/slideLayout25.xml"/><Relationship Id="rId4" Type="http://schemas.openxmlformats.org/officeDocument/2006/relationships/image" Target="../media/image59.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33.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60.png"/><Relationship Id="rId1" Type="http://schemas.openxmlformats.org/officeDocument/2006/relationships/slideLayout" Target="../slideLayouts/slideLayout25.xml"/></Relationships>
</file>

<file path=ppt/slides/_rels/slide34.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25.xml"/></Relationships>
</file>

<file path=ppt/slides/_rels/slide35.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24.xml"/><Relationship Id="rId1" Type="http://schemas.openxmlformats.org/officeDocument/2006/relationships/slideLayout" Target="../slideLayouts/slideLayout25.xml"/><Relationship Id="rId4" Type="http://schemas.openxmlformats.org/officeDocument/2006/relationships/image" Target="../media/image64.png"/></Relationships>
</file>

<file path=ppt/slides/_rels/slide36.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25.xml"/><Relationship Id="rId1" Type="http://schemas.openxmlformats.org/officeDocument/2006/relationships/slideLayout" Target="../slideLayouts/slideLayout25.xml"/></Relationships>
</file>

<file path=ppt/slides/_rels/slide37.xml.rels><?xml version="1.0" encoding="UTF-8" standalone="yes"?>
<Relationships xmlns="http://schemas.openxmlformats.org/package/2006/relationships"><Relationship Id="rId3" Type="http://schemas.openxmlformats.org/officeDocument/2006/relationships/image" Target="../media/image66.emf"/><Relationship Id="rId2" Type="http://schemas.openxmlformats.org/officeDocument/2006/relationships/notesSlide" Target="../notesSlides/notesSlide26.xml"/><Relationship Id="rId1" Type="http://schemas.openxmlformats.org/officeDocument/2006/relationships/slideLayout" Target="../slideLayouts/slideLayout25.xml"/><Relationship Id="rId4" Type="http://schemas.openxmlformats.org/officeDocument/2006/relationships/image" Target="../media/image67.png"/></Relationships>
</file>

<file path=ppt/slides/_rels/slide38.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27.xml"/><Relationship Id="rId1" Type="http://schemas.openxmlformats.org/officeDocument/2006/relationships/slideLayout" Target="../slideLayouts/slideLayout25.xml"/><Relationship Id="rId4" Type="http://schemas.openxmlformats.org/officeDocument/2006/relationships/image" Target="../media/image69.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image" Target="../media/image70.png"/><Relationship Id="rId1" Type="http://schemas.openxmlformats.org/officeDocument/2006/relationships/slideLayout" Target="../slideLayouts/slideLayout42.xml"/><Relationship Id="rId5" Type="http://schemas.openxmlformats.org/officeDocument/2006/relationships/image" Target="../media/image73.png"/><Relationship Id="rId4" Type="http://schemas.openxmlformats.org/officeDocument/2006/relationships/image" Target="../media/image72.png"/></Relationships>
</file>

<file path=ppt/slides/_rels/slide41.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image" Target="../media/image74.png"/><Relationship Id="rId1" Type="http://schemas.openxmlformats.org/officeDocument/2006/relationships/slideLayout" Target="../slideLayouts/slideLayout42.xml"/><Relationship Id="rId5" Type="http://schemas.openxmlformats.org/officeDocument/2006/relationships/image" Target="../media/image77.png"/><Relationship Id="rId4" Type="http://schemas.openxmlformats.org/officeDocument/2006/relationships/image" Target="../media/image76.png"/></Relationships>
</file>

<file path=ppt/slides/_rels/slide42.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28.xml"/><Relationship Id="rId1" Type="http://schemas.openxmlformats.org/officeDocument/2006/relationships/slideLayout" Target="../slideLayouts/slideLayout42.xml"/><Relationship Id="rId6" Type="http://schemas.openxmlformats.org/officeDocument/2006/relationships/image" Target="../media/image81.png"/><Relationship Id="rId5" Type="http://schemas.openxmlformats.org/officeDocument/2006/relationships/image" Target="../media/image80.png"/><Relationship Id="rId4" Type="http://schemas.openxmlformats.org/officeDocument/2006/relationships/image" Target="../media/image79.png"/></Relationships>
</file>

<file path=ppt/slides/_rels/slide43.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29.xml"/><Relationship Id="rId1" Type="http://schemas.openxmlformats.org/officeDocument/2006/relationships/slideLayout" Target="../slideLayouts/slideLayout42.xml"/><Relationship Id="rId6" Type="http://schemas.openxmlformats.org/officeDocument/2006/relationships/image" Target="../media/image85.png"/><Relationship Id="rId5" Type="http://schemas.openxmlformats.org/officeDocument/2006/relationships/image" Target="../media/image84.png"/><Relationship Id="rId4" Type="http://schemas.openxmlformats.org/officeDocument/2006/relationships/image" Target="../media/image83.png"/></Relationships>
</file>

<file path=ppt/slides/_rels/slide44.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notesSlide" Target="../notesSlides/notesSlide30.xml"/><Relationship Id="rId1" Type="http://schemas.openxmlformats.org/officeDocument/2006/relationships/slideLayout" Target="../slideLayouts/slideLayout42.xml"/><Relationship Id="rId6" Type="http://schemas.openxmlformats.org/officeDocument/2006/relationships/image" Target="../media/image89.png"/><Relationship Id="rId5" Type="http://schemas.openxmlformats.org/officeDocument/2006/relationships/image" Target="../media/image88.png"/><Relationship Id="rId4" Type="http://schemas.openxmlformats.org/officeDocument/2006/relationships/image" Target="../media/image87.png"/></Relationships>
</file>

<file path=ppt/slides/_rels/slide45.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notesSlide" Target="../notesSlides/notesSlide31.xml"/><Relationship Id="rId1" Type="http://schemas.openxmlformats.org/officeDocument/2006/relationships/slideLayout" Target="../slideLayouts/slideLayout42.xml"/><Relationship Id="rId4" Type="http://schemas.openxmlformats.org/officeDocument/2006/relationships/image" Target="../media/image91.png"/></Relationships>
</file>

<file path=ppt/slides/_rels/slide46.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image" Target="../media/image92.png"/><Relationship Id="rId1" Type="http://schemas.openxmlformats.org/officeDocument/2006/relationships/slideLayout" Target="../slideLayouts/slideLayout42.xml"/></Relationships>
</file>

<file path=ppt/slides/_rels/slide47.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image" Target="../media/image94.png"/><Relationship Id="rId1" Type="http://schemas.openxmlformats.org/officeDocument/2006/relationships/slideLayout" Target="../slideLayouts/slideLayout42.xml"/><Relationship Id="rId5" Type="http://schemas.openxmlformats.org/officeDocument/2006/relationships/image" Target="../media/image97.png"/><Relationship Id="rId4" Type="http://schemas.openxmlformats.org/officeDocument/2006/relationships/image" Target="../media/image96.png"/></Relationships>
</file>

<file path=ppt/slides/_rels/slide48.xml.rels><?xml version="1.0" encoding="UTF-8" standalone="yes"?>
<Relationships xmlns="http://schemas.openxmlformats.org/package/2006/relationships"><Relationship Id="rId3" Type="http://schemas.openxmlformats.org/officeDocument/2006/relationships/image" Target="../media/image99.png"/><Relationship Id="rId2" Type="http://schemas.openxmlformats.org/officeDocument/2006/relationships/image" Target="../media/image98.png"/><Relationship Id="rId1" Type="http://schemas.openxmlformats.org/officeDocument/2006/relationships/slideLayout" Target="../slideLayouts/slideLayout42.xml"/><Relationship Id="rId4" Type="http://schemas.openxmlformats.org/officeDocument/2006/relationships/image" Target="../media/image100.png"/></Relationships>
</file>

<file path=ppt/slides/_rels/slide49.xml.rels><?xml version="1.0" encoding="UTF-8" standalone="yes"?>
<Relationships xmlns="http://schemas.openxmlformats.org/package/2006/relationships"><Relationship Id="rId3" Type="http://schemas.openxmlformats.org/officeDocument/2006/relationships/image" Target="../media/image101.png"/><Relationship Id="rId2" Type="http://schemas.openxmlformats.org/officeDocument/2006/relationships/notesSlide" Target="../notesSlides/notesSlide32.xml"/><Relationship Id="rId1" Type="http://schemas.openxmlformats.org/officeDocument/2006/relationships/slideLayout" Target="../slideLayouts/slideLayout42.xml"/><Relationship Id="rId6" Type="http://schemas.openxmlformats.org/officeDocument/2006/relationships/image" Target="../media/image104.png"/><Relationship Id="rId5" Type="http://schemas.openxmlformats.org/officeDocument/2006/relationships/image" Target="../media/image103.png"/><Relationship Id="rId4" Type="http://schemas.openxmlformats.org/officeDocument/2006/relationships/image" Target="../media/image102.png"/></Relationships>
</file>

<file path=ppt/slides/_rels/slide50.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image" Target="../media/image105.png"/><Relationship Id="rId1" Type="http://schemas.openxmlformats.org/officeDocument/2006/relationships/slideLayout" Target="../slideLayouts/slideLayout42.xml"/><Relationship Id="rId5" Type="http://schemas.openxmlformats.org/officeDocument/2006/relationships/image" Target="../media/image108.png"/><Relationship Id="rId4" Type="http://schemas.openxmlformats.org/officeDocument/2006/relationships/image" Target="../media/image107.png"/></Relationships>
</file>

<file path=ppt/slides/_rels/slide51.xml.rels><?xml version="1.0" encoding="UTF-8" standalone="yes"?>
<Relationships xmlns="http://schemas.openxmlformats.org/package/2006/relationships"><Relationship Id="rId3" Type="http://schemas.openxmlformats.org/officeDocument/2006/relationships/image" Target="../media/image110.png"/><Relationship Id="rId2" Type="http://schemas.openxmlformats.org/officeDocument/2006/relationships/image" Target="../media/image109.png"/><Relationship Id="rId1" Type="http://schemas.openxmlformats.org/officeDocument/2006/relationships/slideLayout" Target="../slideLayouts/slideLayout42.xml"/></Relationships>
</file>

<file path=ppt/slides/_rels/slide52.xml.rels><?xml version="1.0" encoding="UTF-8" standalone="yes"?>
<Relationships xmlns="http://schemas.openxmlformats.org/package/2006/relationships"><Relationship Id="rId3" Type="http://schemas.openxmlformats.org/officeDocument/2006/relationships/image" Target="../media/image112.png"/><Relationship Id="rId2" Type="http://schemas.openxmlformats.org/officeDocument/2006/relationships/image" Target="../media/image111.png"/><Relationship Id="rId1" Type="http://schemas.openxmlformats.org/officeDocument/2006/relationships/slideLayout" Target="../slideLayouts/slideLayout42.xml"/><Relationship Id="rId5" Type="http://schemas.openxmlformats.org/officeDocument/2006/relationships/image" Target="../media/image114.png"/><Relationship Id="rId4" Type="http://schemas.openxmlformats.org/officeDocument/2006/relationships/image" Target="../media/image113.png"/></Relationships>
</file>

<file path=ppt/slides/_rels/slide53.xml.rels><?xml version="1.0" encoding="UTF-8" standalone="yes"?>
<Relationships xmlns="http://schemas.openxmlformats.org/package/2006/relationships"><Relationship Id="rId3" Type="http://schemas.openxmlformats.org/officeDocument/2006/relationships/image" Target="../media/image116.png"/><Relationship Id="rId2" Type="http://schemas.openxmlformats.org/officeDocument/2006/relationships/image" Target="../media/image115.png"/><Relationship Id="rId1" Type="http://schemas.openxmlformats.org/officeDocument/2006/relationships/slideLayout" Target="../slideLayouts/slideLayout42.xml"/><Relationship Id="rId5" Type="http://schemas.openxmlformats.org/officeDocument/2006/relationships/image" Target="../media/image118.png"/><Relationship Id="rId4" Type="http://schemas.openxmlformats.org/officeDocument/2006/relationships/image" Target="../media/image117.png"/></Relationships>
</file>

<file path=ppt/slides/_rels/slide54.xml.rels><?xml version="1.0" encoding="UTF-8" standalone="yes"?>
<Relationships xmlns="http://schemas.openxmlformats.org/package/2006/relationships"><Relationship Id="rId3" Type="http://schemas.openxmlformats.org/officeDocument/2006/relationships/image" Target="../media/image119.png"/><Relationship Id="rId2" Type="http://schemas.openxmlformats.org/officeDocument/2006/relationships/notesSlide" Target="../notesSlides/notesSlide33.xml"/><Relationship Id="rId1" Type="http://schemas.openxmlformats.org/officeDocument/2006/relationships/slideLayout" Target="../slideLayouts/slideLayout42.xml"/><Relationship Id="rId6" Type="http://schemas.openxmlformats.org/officeDocument/2006/relationships/image" Target="../media/image122.png"/><Relationship Id="rId5" Type="http://schemas.openxmlformats.org/officeDocument/2006/relationships/image" Target="../media/image121.png"/><Relationship Id="rId4" Type="http://schemas.openxmlformats.org/officeDocument/2006/relationships/image" Target="../media/image120.png"/></Relationships>
</file>

<file path=ppt/slides/_rels/slide55.xml.rels><?xml version="1.0" encoding="UTF-8" standalone="yes"?>
<Relationships xmlns="http://schemas.openxmlformats.org/package/2006/relationships"><Relationship Id="rId3" Type="http://schemas.openxmlformats.org/officeDocument/2006/relationships/image" Target="../media/image123.png"/><Relationship Id="rId2" Type="http://schemas.openxmlformats.org/officeDocument/2006/relationships/notesSlide" Target="../notesSlides/notesSlide34.xml"/><Relationship Id="rId1" Type="http://schemas.openxmlformats.org/officeDocument/2006/relationships/slideLayout" Target="../slideLayouts/slideLayout42.xml"/><Relationship Id="rId6" Type="http://schemas.openxmlformats.org/officeDocument/2006/relationships/image" Target="../media/image126.png"/><Relationship Id="rId5" Type="http://schemas.openxmlformats.org/officeDocument/2006/relationships/image" Target="../media/image125.png"/><Relationship Id="rId4" Type="http://schemas.openxmlformats.org/officeDocument/2006/relationships/image" Target="../media/image124.png"/></Relationships>
</file>

<file path=ppt/slides/_rels/slide56.xml.rels><?xml version="1.0" encoding="UTF-8" standalone="yes"?>
<Relationships xmlns="http://schemas.openxmlformats.org/package/2006/relationships"><Relationship Id="rId3" Type="http://schemas.openxmlformats.org/officeDocument/2006/relationships/image" Target="../media/image128.png"/><Relationship Id="rId2" Type="http://schemas.openxmlformats.org/officeDocument/2006/relationships/image" Target="../media/image127.png"/><Relationship Id="rId1" Type="http://schemas.openxmlformats.org/officeDocument/2006/relationships/slideLayout" Target="../slideLayouts/slideLayout42.xml"/><Relationship Id="rId5" Type="http://schemas.openxmlformats.org/officeDocument/2006/relationships/image" Target="../media/image130.png"/><Relationship Id="rId4" Type="http://schemas.openxmlformats.org/officeDocument/2006/relationships/image" Target="../media/image129.png"/></Relationships>
</file>

<file path=ppt/slides/_rels/slide57.xml.rels><?xml version="1.0" encoding="UTF-8" standalone="yes"?>
<Relationships xmlns="http://schemas.openxmlformats.org/package/2006/relationships"><Relationship Id="rId3" Type="http://schemas.openxmlformats.org/officeDocument/2006/relationships/image" Target="../media/image131.png"/><Relationship Id="rId2" Type="http://schemas.openxmlformats.org/officeDocument/2006/relationships/notesSlide" Target="../notesSlides/notesSlide35.xml"/><Relationship Id="rId1" Type="http://schemas.openxmlformats.org/officeDocument/2006/relationships/slideLayout" Target="../slideLayouts/slideLayout42.xml"/><Relationship Id="rId6" Type="http://schemas.openxmlformats.org/officeDocument/2006/relationships/image" Target="../media/image134.png"/><Relationship Id="rId5" Type="http://schemas.openxmlformats.org/officeDocument/2006/relationships/image" Target="../media/image133.png"/><Relationship Id="rId4" Type="http://schemas.openxmlformats.org/officeDocument/2006/relationships/image" Target="../media/image132.png"/></Relationships>
</file>

<file path=ppt/slides/_rels/slide58.xml.rels><?xml version="1.0" encoding="UTF-8" standalone="yes"?>
<Relationships xmlns="http://schemas.openxmlformats.org/package/2006/relationships"><Relationship Id="rId3" Type="http://schemas.openxmlformats.org/officeDocument/2006/relationships/image" Target="../media/image136.png"/><Relationship Id="rId2" Type="http://schemas.openxmlformats.org/officeDocument/2006/relationships/image" Target="../media/image135.png"/><Relationship Id="rId1" Type="http://schemas.openxmlformats.org/officeDocument/2006/relationships/slideLayout" Target="../slideLayouts/slideLayout42.xml"/><Relationship Id="rId4" Type="http://schemas.openxmlformats.org/officeDocument/2006/relationships/image" Target="../media/image13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Texto 1">
            <a:extLst>
              <a:ext uri="{FF2B5EF4-FFF2-40B4-BE49-F238E27FC236}">
                <a16:creationId xmlns:a16="http://schemas.microsoft.com/office/drawing/2014/main" id="{3466C027-EF42-78AF-392D-A7255B748A80}"/>
              </a:ext>
            </a:extLst>
          </p:cNvPr>
          <p:cNvSpPr txBox="1">
            <a:spLocks/>
          </p:cNvSpPr>
          <p:nvPr/>
        </p:nvSpPr>
        <p:spPr>
          <a:xfrm>
            <a:off x="832644" y="2847023"/>
            <a:ext cx="17409186" cy="2810464"/>
          </a:xfrm>
          <a:prstGeom prst="rect">
            <a:avLst/>
          </a:prstGeom>
        </p:spPr>
        <p:txBody>
          <a:bodyPr/>
          <a:lstStyle>
            <a:lvl1pPr marL="0">
              <a:defRPr sz="6800" b="0" cap="none" spc="0">
                <a:ln>
                  <a:noFill/>
                </a:ln>
                <a:solidFill>
                  <a:schemeClr val="bg1"/>
                </a:solidFill>
                <a:effectLst/>
                <a:latin typeface="Arial Black" panose="020B0A04020102020204" pitchFamily="34" charset="0"/>
                <a:ea typeface="+mn-ea"/>
                <a:cs typeface="+mn-cs"/>
              </a:defRPr>
            </a:lvl1pPr>
            <a:lvl2pPr marL="457246">
              <a:defRPr>
                <a:latin typeface="+mn-lt"/>
                <a:ea typeface="+mn-ea"/>
                <a:cs typeface="+mn-cs"/>
              </a:defRPr>
            </a:lvl2pPr>
            <a:lvl3pPr marL="914491">
              <a:defRPr>
                <a:latin typeface="+mn-lt"/>
                <a:ea typeface="+mn-ea"/>
                <a:cs typeface="+mn-cs"/>
              </a:defRPr>
            </a:lvl3pPr>
            <a:lvl4pPr marL="1371737">
              <a:defRPr>
                <a:latin typeface="+mn-lt"/>
                <a:ea typeface="+mn-ea"/>
                <a:cs typeface="+mn-cs"/>
              </a:defRPr>
            </a:lvl4pPr>
            <a:lvl5pPr marL="1828983">
              <a:defRPr>
                <a:latin typeface="+mn-lt"/>
                <a:ea typeface="+mn-ea"/>
                <a:cs typeface="+mn-cs"/>
              </a:defRPr>
            </a:lvl5pPr>
            <a:lvl6pPr marL="2286229">
              <a:defRPr>
                <a:latin typeface="+mn-lt"/>
                <a:ea typeface="+mn-ea"/>
                <a:cs typeface="+mn-cs"/>
              </a:defRPr>
            </a:lvl6pPr>
            <a:lvl7pPr marL="2743474">
              <a:defRPr>
                <a:latin typeface="+mn-lt"/>
                <a:ea typeface="+mn-ea"/>
                <a:cs typeface="+mn-cs"/>
              </a:defRPr>
            </a:lvl7pPr>
            <a:lvl8pPr marL="3200720">
              <a:defRPr>
                <a:latin typeface="+mn-lt"/>
                <a:ea typeface="+mn-ea"/>
                <a:cs typeface="+mn-cs"/>
              </a:defRPr>
            </a:lvl8pPr>
            <a:lvl9pPr marL="3657966">
              <a:defRPr>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0" lang="pt-BR" sz="6000" b="1" i="0" u="none" strike="noStrike" kern="0" cap="none" spc="0" normalizeH="0" baseline="0" noProof="0" dirty="0">
                <a:ln>
                  <a:noFill/>
                </a:ln>
                <a:solidFill>
                  <a:sysClr val="window" lastClr="FFFFFF"/>
                </a:solidFill>
                <a:effectLst/>
                <a:uLnTx/>
                <a:uFillTx/>
                <a:latin typeface="Verdana" panose="020B0604030504040204" pitchFamily="34" charset="0"/>
                <a:ea typeface="Verdana" panose="020B0604030504040204" pitchFamily="34" charset="0"/>
                <a:cs typeface="+mn-cs"/>
              </a:rPr>
              <a:t>Swansea Bay University Health Board </a:t>
            </a:r>
          </a:p>
          <a:p>
            <a:pPr marL="0" marR="0" lvl="0" indent="0" defTabSz="914400" eaLnBrk="1" fontAlgn="auto" latinLnBrk="0" hangingPunct="1">
              <a:lnSpc>
                <a:spcPct val="100000"/>
              </a:lnSpc>
              <a:spcBef>
                <a:spcPts val="0"/>
              </a:spcBef>
              <a:spcAft>
                <a:spcPts val="0"/>
              </a:spcAft>
              <a:buClrTx/>
              <a:buSzTx/>
              <a:buFontTx/>
              <a:buNone/>
              <a:tabLst/>
              <a:defRPr/>
            </a:pPr>
            <a:r>
              <a:rPr kumimoji="0" lang="pt-BR" sz="6000" b="1" i="0" u="none" strike="noStrike" kern="0" cap="none" spc="0" normalizeH="0" baseline="0" noProof="0" dirty="0">
                <a:ln>
                  <a:noFill/>
                </a:ln>
                <a:solidFill>
                  <a:sysClr val="window" lastClr="FFFFFF"/>
                </a:solidFill>
                <a:effectLst/>
                <a:uLnTx/>
                <a:uFillTx/>
                <a:latin typeface="Verdana" panose="020B0604030504040204" pitchFamily="34" charset="0"/>
                <a:ea typeface="Verdana" panose="020B0604030504040204" pitchFamily="34" charset="0"/>
                <a:cs typeface="+mn-cs"/>
              </a:rPr>
              <a:t>Integrated Performance Report</a:t>
            </a:r>
          </a:p>
          <a:p>
            <a:pPr marL="0" marR="0" lvl="0" indent="0" defTabSz="914400" eaLnBrk="1" fontAlgn="auto" latinLnBrk="0" hangingPunct="1">
              <a:lnSpc>
                <a:spcPct val="100000"/>
              </a:lnSpc>
              <a:spcBef>
                <a:spcPts val="0"/>
              </a:spcBef>
              <a:spcAft>
                <a:spcPts val="0"/>
              </a:spcAft>
              <a:buClrTx/>
              <a:buSzTx/>
              <a:buFontTx/>
              <a:buNone/>
              <a:tabLst/>
              <a:defRPr/>
            </a:pPr>
            <a:r>
              <a:rPr kumimoji="0" lang="pt-BR" sz="5400" b="0" i="0" u="none" strike="noStrike" kern="0" cap="none" spc="0" normalizeH="0" baseline="0" noProof="0" dirty="0">
                <a:ln>
                  <a:noFill/>
                </a:ln>
                <a:solidFill>
                  <a:sysClr val="window" lastClr="FFFFFF"/>
                </a:solidFill>
                <a:effectLst/>
                <a:uLnTx/>
                <a:uFillTx/>
                <a:latin typeface="Arial" panose="020B0604020202020204" pitchFamily="34" charset="0"/>
                <a:ea typeface="+mn-ea"/>
                <a:cs typeface="Arial" panose="020B0604020202020204" pitchFamily="34" charset="0"/>
              </a:rPr>
              <a:t>October 2026</a:t>
            </a:r>
          </a:p>
          <a:p>
            <a:pPr marL="0" marR="0" lvl="0" indent="0" defTabSz="914400" eaLnBrk="1" fontAlgn="auto" latinLnBrk="0" hangingPunct="1">
              <a:lnSpc>
                <a:spcPct val="100000"/>
              </a:lnSpc>
              <a:spcBef>
                <a:spcPts val="0"/>
              </a:spcBef>
              <a:spcAft>
                <a:spcPts val="0"/>
              </a:spcAft>
              <a:buClrTx/>
              <a:buSzTx/>
              <a:buFontTx/>
              <a:buNone/>
              <a:tabLst/>
              <a:defRPr/>
            </a:pPr>
            <a:endParaRPr kumimoji="0" lang="pt-BR" sz="6800" b="0" i="0" u="none" strike="noStrike" kern="0" cap="none" spc="0" normalizeH="0" baseline="0" noProof="0" dirty="0">
              <a:ln>
                <a:noFill/>
              </a:ln>
              <a:solidFill>
                <a:sysClr val="window" lastClr="FFFFFF"/>
              </a:solidFill>
              <a:effectLst/>
              <a:uLnTx/>
              <a:uFillTx/>
              <a:latin typeface="Arial Black" panose="020B0A04020102020204" pitchFamily="34" charset="0"/>
              <a:ea typeface="+mn-ea"/>
              <a:cs typeface="+mn-cs"/>
            </a:endParaRPr>
          </a:p>
        </p:txBody>
      </p:sp>
    </p:spTree>
    <p:extLst>
      <p:ext uri="{BB962C8B-B14F-4D97-AF65-F5344CB8AC3E}">
        <p14:creationId xmlns:p14="http://schemas.microsoft.com/office/powerpoint/2010/main" val="32415190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Texto 1">
            <a:extLst>
              <a:ext uri="{FF2B5EF4-FFF2-40B4-BE49-F238E27FC236}">
                <a16:creationId xmlns:a16="http://schemas.microsoft.com/office/drawing/2014/main" id="{C0D74F92-4F0C-EAB0-5440-A7242FE9232D}"/>
              </a:ext>
            </a:extLst>
          </p:cNvPr>
          <p:cNvSpPr>
            <a:spLocks noGrp="1"/>
          </p:cNvSpPr>
          <p:nvPr>
            <p:ph idx="1"/>
          </p:nvPr>
        </p:nvSpPr>
        <p:spPr>
          <a:xfrm>
            <a:off x="565944" y="168275"/>
            <a:ext cx="14630400" cy="5364163"/>
          </a:xfrm>
        </p:spPr>
        <p:txBody>
          <a:bodyPr/>
          <a:lstStyle/>
          <a:p>
            <a:r>
              <a:rPr lang="pt-BR" sz="4400" b="1" dirty="0">
                <a:latin typeface="Verdana" panose="020B0604030504040204" pitchFamily="34" charset="0"/>
                <a:ea typeface="Verdana" panose="020B0604030504040204" pitchFamily="34" charset="0"/>
              </a:rPr>
              <a:t>Report Overview</a:t>
            </a:r>
          </a:p>
        </p:txBody>
      </p:sp>
      <p:graphicFrame>
        <p:nvGraphicFramePr>
          <p:cNvPr id="18" name="Diagram 17">
            <a:extLst>
              <a:ext uri="{FF2B5EF4-FFF2-40B4-BE49-F238E27FC236}">
                <a16:creationId xmlns:a16="http://schemas.microsoft.com/office/drawing/2014/main" id="{46172A51-8F6A-1FB4-5FF3-21E961BD36D7}"/>
              </a:ext>
            </a:extLst>
          </p:cNvPr>
          <p:cNvGraphicFramePr/>
          <p:nvPr>
            <p:extLst>
              <p:ext uri="{D42A27DB-BD31-4B8C-83A1-F6EECF244321}">
                <p14:modId xmlns:p14="http://schemas.microsoft.com/office/powerpoint/2010/main" val="1792018193"/>
              </p:ext>
            </p:extLst>
          </p:nvPr>
        </p:nvGraphicFramePr>
        <p:xfrm>
          <a:off x="985044" y="1871638"/>
          <a:ext cx="16078200" cy="762576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9" name="TextBox 18">
            <a:extLst>
              <a:ext uri="{FF2B5EF4-FFF2-40B4-BE49-F238E27FC236}">
                <a16:creationId xmlns:a16="http://schemas.microsoft.com/office/drawing/2014/main" id="{84A4EC6F-6E2B-B310-4516-33263B66D093}"/>
              </a:ext>
            </a:extLst>
          </p:cNvPr>
          <p:cNvSpPr txBox="1"/>
          <p:nvPr/>
        </p:nvSpPr>
        <p:spPr>
          <a:xfrm>
            <a:off x="565944" y="833614"/>
            <a:ext cx="18973800" cy="92333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rPr>
              <a:t>The Health Board Integrated Performance Report will provide updates against all areas under escalation with Welsh Government, all performance metrics outlined within </a:t>
            </a:r>
            <a:r>
              <a:rPr lang="en-GB" dirty="0">
                <a:solidFill>
                  <a:prstClr val="black"/>
                </a:solidFill>
                <a:latin typeface="Verdana" panose="020B0604030504040204" pitchFamily="34" charset="0"/>
                <a:ea typeface="Verdana" panose="020B0604030504040204" pitchFamily="34" charset="0"/>
              </a:rPr>
              <a:t>SBUHB Breakthrough Objectives, updates against the N</a:t>
            </a:r>
            <a:r>
              <a:rPr kumimoji="0" lang="en-GB" sz="18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rPr>
              <a:t>HS Wales Performance Framework 2026-27, along with Service specific or Annual plan updates as requested. </a:t>
            </a:r>
          </a:p>
        </p:txBody>
      </p:sp>
    </p:spTree>
    <p:extLst>
      <p:ext uri="{BB962C8B-B14F-4D97-AF65-F5344CB8AC3E}">
        <p14:creationId xmlns:p14="http://schemas.microsoft.com/office/powerpoint/2010/main" val="418063345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1">
            <a:extLst>
              <a:ext uri="{FF2B5EF4-FFF2-40B4-BE49-F238E27FC236}">
                <a16:creationId xmlns:a16="http://schemas.microsoft.com/office/drawing/2014/main" id="{41F65974-DAC7-D19E-5FA0-0ED348B114E6}"/>
              </a:ext>
            </a:extLst>
          </p:cNvPr>
          <p:cNvSpPr txBox="1">
            <a:spLocks/>
          </p:cNvSpPr>
          <p:nvPr/>
        </p:nvSpPr>
        <p:spPr>
          <a:xfrm>
            <a:off x="1348251" y="3749675"/>
            <a:ext cx="17409186" cy="3429000"/>
          </a:xfrm>
          <a:prstGeom prst="rect">
            <a:avLst/>
          </a:prstGeom>
        </p:spPr>
        <p:txBody>
          <a:bodyPr/>
          <a:lstStyle>
            <a:lvl1pPr marL="0">
              <a:defRPr sz="6800" b="0" cap="none" spc="0">
                <a:ln>
                  <a:noFill/>
                </a:ln>
                <a:solidFill>
                  <a:schemeClr val="bg1"/>
                </a:solidFill>
                <a:effectLst/>
                <a:latin typeface="Arial Black" panose="020B0A04020102020204" pitchFamily="34" charset="0"/>
                <a:ea typeface="+mn-ea"/>
                <a:cs typeface="+mn-cs"/>
              </a:defRPr>
            </a:lvl1pPr>
            <a:lvl2pPr marL="457246">
              <a:defRPr>
                <a:latin typeface="+mn-lt"/>
                <a:ea typeface="+mn-ea"/>
                <a:cs typeface="+mn-cs"/>
              </a:defRPr>
            </a:lvl2pPr>
            <a:lvl3pPr marL="914491">
              <a:defRPr>
                <a:latin typeface="+mn-lt"/>
                <a:ea typeface="+mn-ea"/>
                <a:cs typeface="+mn-cs"/>
              </a:defRPr>
            </a:lvl3pPr>
            <a:lvl4pPr marL="1371737">
              <a:defRPr>
                <a:latin typeface="+mn-lt"/>
                <a:ea typeface="+mn-ea"/>
                <a:cs typeface="+mn-cs"/>
              </a:defRPr>
            </a:lvl4pPr>
            <a:lvl5pPr marL="1828983">
              <a:defRPr>
                <a:latin typeface="+mn-lt"/>
                <a:ea typeface="+mn-ea"/>
                <a:cs typeface="+mn-cs"/>
              </a:defRPr>
            </a:lvl5pPr>
            <a:lvl6pPr marL="2286229">
              <a:defRPr>
                <a:latin typeface="+mn-lt"/>
                <a:ea typeface="+mn-ea"/>
                <a:cs typeface="+mn-cs"/>
              </a:defRPr>
            </a:lvl6pPr>
            <a:lvl7pPr marL="2743474">
              <a:defRPr>
                <a:latin typeface="+mn-lt"/>
                <a:ea typeface="+mn-ea"/>
                <a:cs typeface="+mn-cs"/>
              </a:defRPr>
            </a:lvl7pPr>
            <a:lvl8pPr marL="3200720">
              <a:defRPr>
                <a:latin typeface="+mn-lt"/>
                <a:ea typeface="+mn-ea"/>
                <a:cs typeface="+mn-cs"/>
              </a:defRPr>
            </a:lvl8pPr>
            <a:lvl9pPr marL="3657966">
              <a:defRPr>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4800" b="1" i="0" u="none" strike="noStrike" kern="0" cap="none" spc="0" normalizeH="0" baseline="0" noProof="0" dirty="0">
                <a:ln>
                  <a:noFill/>
                </a:ln>
                <a:solidFill>
                  <a:sysClr val="window" lastClr="FFFFFF"/>
                </a:solidFill>
                <a:effectLst/>
                <a:uLnTx/>
                <a:uFillTx/>
                <a:latin typeface="Verdana" panose="020B0604030504040204" pitchFamily="34" charset="0"/>
                <a:ea typeface="Verdana" panose="020B0604030504040204" pitchFamily="34" charset="0"/>
                <a:cs typeface="+mn-cs"/>
              </a:rPr>
              <a:t>Section 1: </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4800" b="0" i="0" u="none" strike="noStrike" kern="0" cap="none" spc="0" normalizeH="0" baseline="0" noProof="0" dirty="0">
                <a:ln>
                  <a:noFill/>
                </a:ln>
                <a:solidFill>
                  <a:sysClr val="window" lastClr="FFFFFF"/>
                </a:solidFill>
                <a:effectLst/>
                <a:uLnTx/>
                <a:uFillTx/>
                <a:latin typeface="Verdana" panose="020B0604030504040204" pitchFamily="34" charset="0"/>
                <a:ea typeface="Verdana" panose="020B0604030504040204" pitchFamily="34" charset="0"/>
                <a:cs typeface="+mn-cs"/>
              </a:rPr>
              <a:t>Summary of performance against the SBUHB Breakthrough Objectives and the Welsh Government Oversight &amp; Escalation criteria</a:t>
            </a:r>
          </a:p>
          <a:p>
            <a:pPr marL="0" marR="0" lvl="0" indent="0" defTabSz="914400" eaLnBrk="1" fontAlgn="auto" latinLnBrk="0" hangingPunct="1">
              <a:lnSpc>
                <a:spcPct val="100000"/>
              </a:lnSpc>
              <a:spcBef>
                <a:spcPts val="0"/>
              </a:spcBef>
              <a:spcAft>
                <a:spcPts val="0"/>
              </a:spcAft>
              <a:buClrTx/>
              <a:buSzTx/>
              <a:buFontTx/>
              <a:buNone/>
              <a:tabLst/>
              <a:defRPr/>
            </a:pPr>
            <a:endParaRPr kumimoji="0" lang="en-GB" sz="6800" b="0" i="0" u="none" strike="noStrike" kern="0" cap="none" spc="0" normalizeH="0" baseline="0" noProof="0" dirty="0">
              <a:ln>
                <a:noFill/>
              </a:ln>
              <a:solidFill>
                <a:sysClr val="window" lastClr="FFFFFF"/>
              </a:solidFill>
              <a:effectLst/>
              <a:uLnTx/>
              <a:uFillTx/>
              <a:latin typeface="Arial Black" panose="020B0A04020102020204" pitchFamily="34" charset="0"/>
              <a:ea typeface="+mn-ea"/>
              <a:cs typeface="+mn-cs"/>
            </a:endParaRPr>
          </a:p>
        </p:txBody>
      </p:sp>
    </p:spTree>
    <p:extLst>
      <p:ext uri="{BB962C8B-B14F-4D97-AF65-F5344CB8AC3E}">
        <p14:creationId xmlns:p14="http://schemas.microsoft.com/office/powerpoint/2010/main" val="210379512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ço Reservado para Texto 1">
            <a:extLst>
              <a:ext uri="{FF2B5EF4-FFF2-40B4-BE49-F238E27FC236}">
                <a16:creationId xmlns:a16="http://schemas.microsoft.com/office/drawing/2014/main" id="{7B5EA733-7F63-27E3-499B-F781F70914D9}"/>
              </a:ext>
            </a:extLst>
          </p:cNvPr>
          <p:cNvSpPr>
            <a:spLocks noGrp="1"/>
          </p:cNvSpPr>
          <p:nvPr>
            <p:ph idx="1"/>
          </p:nvPr>
        </p:nvSpPr>
        <p:spPr>
          <a:xfrm>
            <a:off x="565944" y="168276"/>
            <a:ext cx="14630400" cy="1066800"/>
          </a:xfrm>
        </p:spPr>
        <p:txBody>
          <a:bodyPr/>
          <a:lstStyle/>
          <a:p>
            <a:r>
              <a:rPr lang="pt-BR" sz="4400" b="1" dirty="0">
                <a:latin typeface="Verdana" panose="020B0604030504040204" pitchFamily="34" charset="0"/>
                <a:ea typeface="Verdana" panose="020B0604030504040204" pitchFamily="34" charset="0"/>
              </a:rPr>
              <a:t>SBUHB 2026-27 Breakthrough Objectives</a:t>
            </a:r>
          </a:p>
        </p:txBody>
      </p:sp>
      <p:graphicFrame>
        <p:nvGraphicFramePr>
          <p:cNvPr id="2" name="Table 1">
            <a:extLst>
              <a:ext uri="{FF2B5EF4-FFF2-40B4-BE49-F238E27FC236}">
                <a16:creationId xmlns:a16="http://schemas.microsoft.com/office/drawing/2014/main" id="{2448C93E-517A-9B85-0CA4-81C44D7DEEBA}"/>
              </a:ext>
            </a:extLst>
          </p:cNvPr>
          <p:cNvGraphicFramePr>
            <a:graphicFrameLocks noGrp="1"/>
          </p:cNvGraphicFramePr>
          <p:nvPr>
            <p:extLst>
              <p:ext uri="{D42A27DB-BD31-4B8C-83A1-F6EECF244321}">
                <p14:modId xmlns:p14="http://schemas.microsoft.com/office/powerpoint/2010/main" val="86646278"/>
              </p:ext>
            </p:extLst>
          </p:nvPr>
        </p:nvGraphicFramePr>
        <p:xfrm>
          <a:off x="908844" y="1235076"/>
          <a:ext cx="18288000" cy="8158077"/>
        </p:xfrm>
        <a:graphic>
          <a:graphicData uri="http://schemas.openxmlformats.org/drawingml/2006/table">
            <a:tbl>
              <a:tblPr/>
              <a:tblGrid>
                <a:gridCol w="3429000">
                  <a:extLst>
                    <a:ext uri="{9D8B030D-6E8A-4147-A177-3AD203B41FA5}">
                      <a16:colId xmlns:a16="http://schemas.microsoft.com/office/drawing/2014/main" val="2142274959"/>
                    </a:ext>
                  </a:extLst>
                </a:gridCol>
                <a:gridCol w="3581400">
                  <a:extLst>
                    <a:ext uri="{9D8B030D-6E8A-4147-A177-3AD203B41FA5}">
                      <a16:colId xmlns:a16="http://schemas.microsoft.com/office/drawing/2014/main" val="2075366435"/>
                    </a:ext>
                  </a:extLst>
                </a:gridCol>
                <a:gridCol w="5486400">
                  <a:extLst>
                    <a:ext uri="{9D8B030D-6E8A-4147-A177-3AD203B41FA5}">
                      <a16:colId xmlns:a16="http://schemas.microsoft.com/office/drawing/2014/main" val="1131657945"/>
                    </a:ext>
                  </a:extLst>
                </a:gridCol>
                <a:gridCol w="2286000">
                  <a:extLst>
                    <a:ext uri="{9D8B030D-6E8A-4147-A177-3AD203B41FA5}">
                      <a16:colId xmlns:a16="http://schemas.microsoft.com/office/drawing/2014/main" val="817575495"/>
                    </a:ext>
                  </a:extLst>
                </a:gridCol>
                <a:gridCol w="1752600">
                  <a:extLst>
                    <a:ext uri="{9D8B030D-6E8A-4147-A177-3AD203B41FA5}">
                      <a16:colId xmlns:a16="http://schemas.microsoft.com/office/drawing/2014/main" val="81700553"/>
                    </a:ext>
                  </a:extLst>
                </a:gridCol>
                <a:gridCol w="1752600">
                  <a:extLst>
                    <a:ext uri="{9D8B030D-6E8A-4147-A177-3AD203B41FA5}">
                      <a16:colId xmlns:a16="http://schemas.microsoft.com/office/drawing/2014/main" val="1702210393"/>
                    </a:ext>
                  </a:extLst>
                </a:gridCol>
              </a:tblGrid>
              <a:tr h="483002">
                <a:tc>
                  <a:txBody>
                    <a:bodyPr/>
                    <a:lstStyle/>
                    <a:p>
                      <a:pPr algn="ctr" rtl="0" fontAlgn="ctr">
                        <a:buNone/>
                      </a:pPr>
                      <a:r>
                        <a:rPr lang="en-GB" sz="1600" b="1" i="0" u="none" strike="noStrike" dirty="0">
                          <a:solidFill>
                            <a:srgbClr val="FFFFFF"/>
                          </a:solidFill>
                          <a:effectLst/>
                          <a:latin typeface="Aptos" panose="020B0004020202020204" pitchFamily="34" charset="0"/>
                        </a:rPr>
                        <a:t>Strategic Objective</a:t>
                      </a:r>
                    </a:p>
                  </a:txBody>
                  <a:tcPr marL="0" marR="0"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0E9FAF"/>
                    </a:solidFill>
                  </a:tcPr>
                </a:tc>
                <a:tc>
                  <a:txBody>
                    <a:bodyPr/>
                    <a:lstStyle/>
                    <a:p>
                      <a:pPr algn="ctr" rtl="0" fontAlgn="ctr">
                        <a:buNone/>
                      </a:pPr>
                      <a:r>
                        <a:rPr lang="en-GB" sz="1600" b="1" i="0" u="none" strike="noStrike">
                          <a:solidFill>
                            <a:srgbClr val="FFFFFF"/>
                          </a:solidFill>
                          <a:effectLst/>
                          <a:latin typeface="Aptos" panose="020B0004020202020204" pitchFamily="34" charset="0"/>
                        </a:rPr>
                        <a:t>Long Term Success</a:t>
                      </a:r>
                    </a:p>
                  </a:txBody>
                  <a:tcPr marL="0" marR="0"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0E9FAF"/>
                    </a:solidFill>
                  </a:tcPr>
                </a:tc>
                <a:tc>
                  <a:txBody>
                    <a:bodyPr/>
                    <a:lstStyle/>
                    <a:p>
                      <a:pPr algn="ctr" rtl="0" fontAlgn="ctr">
                        <a:buNone/>
                      </a:pPr>
                      <a:r>
                        <a:rPr lang="en-GB" sz="1600" b="1" i="0" u="none" strike="noStrike">
                          <a:solidFill>
                            <a:srgbClr val="FFFFFF"/>
                          </a:solidFill>
                          <a:effectLst/>
                          <a:latin typeface="Aptos" panose="020B0004020202020204" pitchFamily="34" charset="0"/>
                        </a:rPr>
                        <a:t>Breakthrough Objective 2026/27</a:t>
                      </a:r>
                    </a:p>
                  </a:txBody>
                  <a:tcPr marL="0" marR="0"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0E9FAF"/>
                    </a:solidFill>
                  </a:tcPr>
                </a:tc>
                <a:tc>
                  <a:txBody>
                    <a:bodyPr/>
                    <a:lstStyle/>
                    <a:p>
                      <a:pPr algn="ctr" rtl="0" fontAlgn="ctr">
                        <a:buNone/>
                      </a:pPr>
                      <a:r>
                        <a:rPr lang="en-GB" sz="1600" b="1" i="0" u="none" strike="noStrike">
                          <a:solidFill>
                            <a:srgbClr val="FFFFFF"/>
                          </a:solidFill>
                          <a:effectLst/>
                          <a:latin typeface="Aptos" panose="020B0004020202020204" pitchFamily="34" charset="0"/>
                        </a:rPr>
                        <a:t>Baseline Data </a:t>
                      </a:r>
                      <a:br>
                        <a:rPr lang="en-GB" sz="1600" b="1" i="0" u="none" strike="noStrike">
                          <a:solidFill>
                            <a:srgbClr val="FFFFFF"/>
                          </a:solidFill>
                          <a:effectLst/>
                          <a:latin typeface="Aptos" panose="020B0004020202020204" pitchFamily="34" charset="0"/>
                        </a:rPr>
                      </a:br>
                      <a:r>
                        <a:rPr lang="en-GB" sz="1600" b="1" i="0" u="none" strike="noStrike">
                          <a:solidFill>
                            <a:srgbClr val="FFFFFF"/>
                          </a:solidFill>
                          <a:effectLst/>
                          <a:latin typeface="Aptos" panose="020B0004020202020204" pitchFamily="34" charset="0"/>
                        </a:rPr>
                        <a:t>(March 2026)</a:t>
                      </a:r>
                    </a:p>
                  </a:txBody>
                  <a:tcPr marL="0" marR="0"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0E9FAF"/>
                    </a:solidFill>
                  </a:tcPr>
                </a:tc>
                <a:tc>
                  <a:txBody>
                    <a:bodyPr/>
                    <a:lstStyle/>
                    <a:p>
                      <a:pPr algn="ctr" rtl="0" fontAlgn="ctr">
                        <a:buNone/>
                      </a:pPr>
                      <a:r>
                        <a:rPr lang="en-GB" sz="1600" b="1" i="0" u="none" strike="noStrike" dirty="0">
                          <a:solidFill>
                            <a:srgbClr val="FFFFFF"/>
                          </a:solidFill>
                          <a:effectLst/>
                          <a:latin typeface="Aptos" panose="020B0004020202020204" pitchFamily="34" charset="0"/>
                        </a:rPr>
                        <a:t>Sep-26</a:t>
                      </a:r>
                    </a:p>
                  </a:txBody>
                  <a:tcPr marL="0" marR="0"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0E9FAF"/>
                    </a:solidFill>
                  </a:tcPr>
                </a:tc>
                <a:tc>
                  <a:txBody>
                    <a:bodyPr/>
                    <a:lstStyle/>
                    <a:p>
                      <a:pPr algn="ctr" rtl="0" fontAlgn="ctr">
                        <a:buNone/>
                      </a:pPr>
                      <a:r>
                        <a:rPr lang="en-GB" sz="1600" b="1" i="0" u="none" strike="noStrike">
                          <a:solidFill>
                            <a:srgbClr val="FFFFFF"/>
                          </a:solidFill>
                          <a:effectLst/>
                          <a:latin typeface="Aptos" panose="020B0004020202020204" pitchFamily="34" charset="0"/>
                        </a:rPr>
                        <a:t>Executive Lead</a:t>
                      </a:r>
                    </a:p>
                  </a:txBody>
                  <a:tcPr marL="0" marR="0" marT="0" marB="0" anchor="ctr">
                    <a:lnL w="19050" cap="flat" cmpd="sng" algn="ctr">
                      <a:solidFill>
                        <a:srgbClr val="FFFFFF"/>
                      </a:solidFill>
                      <a:prstDash val="solid"/>
                      <a:round/>
                      <a:headEnd type="none" w="med" len="med"/>
                      <a:tailEnd type="none" w="med" len="med"/>
                    </a:lnL>
                    <a:lnR>
                      <a:noFill/>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0E9FAF"/>
                    </a:solidFill>
                  </a:tcPr>
                </a:tc>
                <a:extLst>
                  <a:ext uri="{0D108BD9-81ED-4DB2-BD59-A6C34878D82A}">
                    <a16:rowId xmlns:a16="http://schemas.microsoft.com/office/drawing/2014/main" val="3051143381"/>
                  </a:ext>
                </a:extLst>
              </a:tr>
              <a:tr h="288154">
                <a:tc rowSpan="3">
                  <a:txBody>
                    <a:bodyPr/>
                    <a:lstStyle/>
                    <a:p>
                      <a:pPr algn="ctr" rtl="0" fontAlgn="ctr">
                        <a:buNone/>
                      </a:pPr>
                      <a:r>
                        <a:rPr lang="en-GB" sz="1400" b="1" i="0" u="none" strike="noStrike" dirty="0">
                          <a:solidFill>
                            <a:srgbClr val="000000"/>
                          </a:solidFill>
                          <a:effectLst/>
                          <a:latin typeface="Aptos" panose="020B0004020202020204" pitchFamily="34" charset="0"/>
                        </a:rPr>
                        <a:t>Better Health for all</a:t>
                      </a:r>
                    </a:p>
                  </a:txBody>
                  <a:tcPr marL="0" marR="0"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1C7C7"/>
                    </a:solidFill>
                  </a:tcPr>
                </a:tc>
                <a:tc rowSpan="3">
                  <a:txBody>
                    <a:bodyPr/>
                    <a:lstStyle/>
                    <a:p>
                      <a:pPr algn="ctr" rtl="0" fontAlgn="ctr">
                        <a:buNone/>
                      </a:pPr>
                      <a:r>
                        <a:rPr lang="en-GB" sz="1400" b="1" i="0" u="none" strike="noStrike" dirty="0">
                          <a:solidFill>
                            <a:srgbClr val="000000"/>
                          </a:solidFill>
                          <a:effectLst/>
                          <a:latin typeface="Aptos" panose="020B0004020202020204" pitchFamily="34" charset="0"/>
                        </a:rPr>
                        <a:t>People of Swansea Bay live healthier, fairer and more prosperous lives </a:t>
                      </a:r>
                    </a:p>
                  </a:txBody>
                  <a:tcPr marL="0" marR="0"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1C7C7"/>
                    </a:solidFill>
                  </a:tcPr>
                </a:tc>
                <a:tc rowSpan="2">
                  <a:txBody>
                    <a:bodyPr/>
                    <a:lstStyle/>
                    <a:p>
                      <a:pPr algn="l" rtl="0" fontAlgn="ctr">
                        <a:buNone/>
                      </a:pPr>
                      <a:r>
                        <a:rPr lang="en-GB" sz="1400" b="0" i="0" u="none" strike="noStrike">
                          <a:solidFill>
                            <a:srgbClr val="000000"/>
                          </a:solidFill>
                          <a:effectLst/>
                          <a:latin typeface="Aptos" panose="020B0004020202020204" pitchFamily="34" charset="0"/>
                        </a:rPr>
                        <a:t>Flu vaccine uptake improved in most deprived areas by 1% to reach 69.9% (Flu programme runs during the winter months)</a:t>
                      </a:r>
                    </a:p>
                  </a:txBody>
                  <a:tcPr marL="152400" marR="0"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1C7C7"/>
                    </a:solidFill>
                  </a:tcPr>
                </a:tc>
                <a:tc>
                  <a:txBody>
                    <a:bodyPr/>
                    <a:lstStyle/>
                    <a:p>
                      <a:pPr algn="ctr" rtl="0" fontAlgn="ctr">
                        <a:buNone/>
                      </a:pPr>
                      <a:r>
                        <a:rPr lang="en-GB" sz="1200" b="0" i="0" u="none" strike="noStrike">
                          <a:solidFill>
                            <a:srgbClr val="000000"/>
                          </a:solidFill>
                          <a:effectLst/>
                          <a:latin typeface="Aptos" panose="020B0004020202020204" pitchFamily="34" charset="0"/>
                        </a:rPr>
                        <a:t>68.90%</a:t>
                      </a:r>
                    </a:p>
                  </a:txBody>
                  <a:tcPr marL="0" marR="0"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a:noFill/>
                    </a:lnB>
                    <a:solidFill>
                      <a:srgbClr val="F1C7C7"/>
                    </a:solidFill>
                  </a:tcPr>
                </a:tc>
                <a:tc rowSpan="2">
                  <a:txBody>
                    <a:bodyPr/>
                    <a:lstStyle/>
                    <a:p>
                      <a:pPr algn="ctr" fontAlgn="ctr">
                        <a:buNone/>
                      </a:pPr>
                      <a:r>
                        <a:rPr lang="en-GB" sz="1200" b="0" i="0" u="none" strike="noStrike" dirty="0">
                          <a:solidFill>
                            <a:srgbClr val="000000"/>
                          </a:solidFill>
                          <a:effectLst/>
                          <a:latin typeface="Apto"/>
                        </a:rPr>
                        <a:t>N/A</a:t>
                      </a:r>
                    </a:p>
                  </a:txBody>
                  <a:tcPr marL="0" marR="0"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1C7C7"/>
                    </a:solidFill>
                  </a:tcPr>
                </a:tc>
                <a:tc rowSpan="3">
                  <a:txBody>
                    <a:bodyPr/>
                    <a:lstStyle/>
                    <a:p>
                      <a:pPr algn="ctr" rtl="0" fontAlgn="ctr">
                        <a:buNone/>
                      </a:pPr>
                      <a:r>
                        <a:rPr lang="en-GB" sz="1400" b="0" i="0" u="none" strike="noStrike">
                          <a:solidFill>
                            <a:srgbClr val="000000"/>
                          </a:solidFill>
                          <a:effectLst/>
                          <a:latin typeface="Aptos" panose="020B0004020202020204" pitchFamily="34" charset="0"/>
                        </a:rPr>
                        <a:t>Director of Public Health</a:t>
                      </a:r>
                    </a:p>
                  </a:txBody>
                  <a:tcPr marL="0" marR="0"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1C7C7"/>
                    </a:solidFill>
                  </a:tcPr>
                </a:tc>
                <a:extLst>
                  <a:ext uri="{0D108BD9-81ED-4DB2-BD59-A6C34878D82A}">
                    <a16:rowId xmlns:a16="http://schemas.microsoft.com/office/drawing/2014/main" val="2279387701"/>
                  </a:ext>
                </a:extLst>
              </a:tr>
              <a:tr h="370484">
                <a:tc vMerge="1">
                  <a:txBody>
                    <a:bodyPr/>
                    <a:lstStyle/>
                    <a:p>
                      <a:endParaRPr lang="en-GB"/>
                    </a:p>
                  </a:txBody>
                  <a:tcPr/>
                </a:tc>
                <a:tc vMerge="1">
                  <a:txBody>
                    <a:bodyPr/>
                    <a:lstStyle/>
                    <a:p>
                      <a:endParaRPr lang="en-GB"/>
                    </a:p>
                  </a:txBody>
                  <a:tcPr/>
                </a:tc>
                <a:tc vMerge="1">
                  <a:txBody>
                    <a:bodyPr/>
                    <a:lstStyle/>
                    <a:p>
                      <a:endParaRPr lang="en-GB"/>
                    </a:p>
                  </a:txBody>
                  <a:tcPr/>
                </a:tc>
                <a:tc>
                  <a:txBody>
                    <a:bodyPr/>
                    <a:lstStyle/>
                    <a:p>
                      <a:pPr algn="ctr" rtl="0" fontAlgn="ctr">
                        <a:buNone/>
                      </a:pPr>
                      <a:r>
                        <a:rPr lang="en-GB" sz="1400" b="0" i="0" u="none" strike="noStrike">
                          <a:solidFill>
                            <a:srgbClr val="000000"/>
                          </a:solidFill>
                          <a:effectLst/>
                          <a:latin typeface="Aptos" panose="020B0004020202020204" pitchFamily="34" charset="0"/>
                        </a:rPr>
                        <a:t>(65 years +)</a:t>
                      </a:r>
                    </a:p>
                  </a:txBody>
                  <a:tcPr marL="0" marR="0"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a:noFill/>
                    </a:lnT>
                    <a:lnB w="19050" cap="flat" cmpd="sng" algn="ctr">
                      <a:solidFill>
                        <a:srgbClr val="FFFFFF"/>
                      </a:solidFill>
                      <a:prstDash val="solid"/>
                      <a:round/>
                      <a:headEnd type="none" w="med" len="med"/>
                      <a:tailEnd type="none" w="med" len="med"/>
                    </a:lnB>
                    <a:solidFill>
                      <a:srgbClr val="F1C7C7"/>
                    </a:solidFill>
                  </a:tcPr>
                </a:tc>
                <a:tc vMerge="1">
                  <a:txBody>
                    <a:bodyPr/>
                    <a:lstStyle/>
                    <a:p>
                      <a:endParaRPr lang="en-GB"/>
                    </a:p>
                  </a:txBody>
                  <a:tcPr/>
                </a:tc>
                <a:tc vMerge="1">
                  <a:txBody>
                    <a:bodyPr/>
                    <a:lstStyle/>
                    <a:p>
                      <a:endParaRPr lang="en-GB"/>
                    </a:p>
                  </a:txBody>
                  <a:tcPr/>
                </a:tc>
                <a:extLst>
                  <a:ext uri="{0D108BD9-81ED-4DB2-BD59-A6C34878D82A}">
                    <a16:rowId xmlns:a16="http://schemas.microsoft.com/office/drawing/2014/main" val="2290821816"/>
                  </a:ext>
                </a:extLst>
              </a:tr>
              <a:tr h="439093">
                <a:tc vMerge="1">
                  <a:txBody>
                    <a:bodyPr/>
                    <a:lstStyle/>
                    <a:p>
                      <a:endParaRPr lang="en-GB"/>
                    </a:p>
                  </a:txBody>
                  <a:tcPr/>
                </a:tc>
                <a:tc vMerge="1">
                  <a:txBody>
                    <a:bodyPr/>
                    <a:lstStyle/>
                    <a:p>
                      <a:endParaRPr lang="en-GB"/>
                    </a:p>
                  </a:txBody>
                  <a:tcPr/>
                </a:tc>
                <a:tc>
                  <a:txBody>
                    <a:bodyPr/>
                    <a:lstStyle/>
                    <a:p>
                      <a:pPr algn="l" rtl="0" fontAlgn="ctr">
                        <a:buNone/>
                      </a:pPr>
                      <a:r>
                        <a:rPr lang="en-GB" sz="1400" b="0" i="0" u="none" strike="noStrike">
                          <a:solidFill>
                            <a:srgbClr val="000000"/>
                          </a:solidFill>
                          <a:effectLst/>
                          <a:latin typeface="Aptos" panose="020B0004020202020204" pitchFamily="34" charset="0"/>
                        </a:rPr>
                        <a:t>Bowel screening rates up by 1% to reach 63.3% by March 2027</a:t>
                      </a:r>
                    </a:p>
                  </a:txBody>
                  <a:tcPr marL="152400" marR="0"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1C7C7"/>
                    </a:solidFill>
                  </a:tcPr>
                </a:tc>
                <a:tc>
                  <a:txBody>
                    <a:bodyPr/>
                    <a:lstStyle/>
                    <a:p>
                      <a:pPr algn="ctr" fontAlgn="ctr">
                        <a:buNone/>
                      </a:pPr>
                      <a:r>
                        <a:rPr lang="en-GB" sz="1200" b="0" i="0" u="none" strike="noStrike">
                          <a:solidFill>
                            <a:srgbClr val="000000"/>
                          </a:solidFill>
                          <a:effectLst/>
                          <a:latin typeface="Apto"/>
                        </a:rPr>
                        <a:t>62.30%</a:t>
                      </a:r>
                    </a:p>
                  </a:txBody>
                  <a:tcPr marL="0" marR="0"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1C7C7"/>
                    </a:solidFill>
                  </a:tcPr>
                </a:tc>
                <a:tc>
                  <a:txBody>
                    <a:bodyPr/>
                    <a:lstStyle/>
                    <a:p>
                      <a:pPr algn="ctr" rtl="0" fontAlgn="ctr">
                        <a:buNone/>
                      </a:pPr>
                      <a:r>
                        <a:rPr lang="en-GB" sz="1400" b="0" i="0" u="none" strike="noStrike" dirty="0">
                          <a:solidFill>
                            <a:srgbClr val="000000"/>
                          </a:solidFill>
                          <a:effectLst/>
                          <a:latin typeface="Aptos" panose="020B0004020202020204" pitchFamily="34" charset="0"/>
                        </a:rPr>
                        <a:t>62.2%</a:t>
                      </a:r>
                    </a:p>
                  </a:txBody>
                  <a:tcPr marL="0" marR="0"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1C7C7"/>
                    </a:solidFill>
                  </a:tcPr>
                </a:tc>
                <a:tc vMerge="1">
                  <a:txBody>
                    <a:bodyPr/>
                    <a:lstStyle/>
                    <a:p>
                      <a:endParaRPr lang="en-GB"/>
                    </a:p>
                  </a:txBody>
                  <a:tcPr/>
                </a:tc>
                <a:extLst>
                  <a:ext uri="{0D108BD9-81ED-4DB2-BD59-A6C34878D82A}">
                    <a16:rowId xmlns:a16="http://schemas.microsoft.com/office/drawing/2014/main" val="2569955849"/>
                  </a:ext>
                </a:extLst>
              </a:tr>
              <a:tr h="731821">
                <a:tc rowSpan="5">
                  <a:txBody>
                    <a:bodyPr/>
                    <a:lstStyle/>
                    <a:p>
                      <a:pPr algn="ctr" rtl="0" fontAlgn="ctr">
                        <a:buNone/>
                      </a:pPr>
                      <a:r>
                        <a:rPr lang="en-GB" sz="1400" b="1" i="0" u="none" strike="noStrike" dirty="0">
                          <a:solidFill>
                            <a:srgbClr val="000000"/>
                          </a:solidFill>
                          <a:effectLst/>
                          <a:latin typeface="Aptos" panose="020B0004020202020204" pitchFamily="34" charset="0"/>
                        </a:rPr>
                        <a:t>Improved patient safety </a:t>
                      </a:r>
                    </a:p>
                  </a:txBody>
                  <a:tcPr marL="0" marR="0"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CAEEFB"/>
                    </a:solidFill>
                  </a:tcPr>
                </a:tc>
                <a:tc rowSpan="5">
                  <a:txBody>
                    <a:bodyPr/>
                    <a:lstStyle/>
                    <a:p>
                      <a:pPr algn="ctr" rtl="0" fontAlgn="ctr">
                        <a:buNone/>
                      </a:pPr>
                      <a:r>
                        <a:rPr lang="en-GB" sz="1400" b="1" i="0" u="none" strike="noStrike" dirty="0">
                          <a:solidFill>
                            <a:srgbClr val="000000"/>
                          </a:solidFill>
                          <a:effectLst/>
                          <a:latin typeface="Aptos" panose="020B0004020202020204" pitchFamily="34" charset="0"/>
                        </a:rPr>
                        <a:t>Care is high quality, safe, efficient and delivers the best possible outcomes for people in partnerships</a:t>
                      </a:r>
                    </a:p>
                  </a:txBody>
                  <a:tcPr marL="0" marR="0"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CAEEFB"/>
                    </a:solidFill>
                  </a:tcPr>
                </a:tc>
                <a:tc>
                  <a:txBody>
                    <a:bodyPr/>
                    <a:lstStyle/>
                    <a:p>
                      <a:pPr algn="l" rtl="0" fontAlgn="ctr">
                        <a:buNone/>
                      </a:pPr>
                      <a:r>
                        <a:rPr lang="en-GB" sz="1400" b="0" i="0" u="none" strike="noStrike">
                          <a:solidFill>
                            <a:srgbClr val="000000"/>
                          </a:solidFill>
                          <a:effectLst/>
                          <a:latin typeface="Aptos" panose="020B0004020202020204" pitchFamily="34" charset="0"/>
                        </a:rPr>
                        <a:t>No patients waiting more than 104 weeks for referral to treatment.  </a:t>
                      </a:r>
                    </a:p>
                  </a:txBody>
                  <a:tcPr marL="152400" marR="0"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CAEEFB"/>
                    </a:solidFill>
                  </a:tcPr>
                </a:tc>
                <a:tc>
                  <a:txBody>
                    <a:bodyPr/>
                    <a:lstStyle/>
                    <a:p>
                      <a:pPr algn="ctr" rtl="0" fontAlgn="ctr">
                        <a:buNone/>
                      </a:pPr>
                      <a:r>
                        <a:rPr lang="en-GB" sz="1400" b="0" i="0" u="none" strike="noStrike">
                          <a:solidFill>
                            <a:srgbClr val="000000"/>
                          </a:solidFill>
                          <a:effectLst/>
                          <a:latin typeface="Aptos" panose="020B0004020202020204" pitchFamily="34" charset="0"/>
                        </a:rPr>
                        <a:t>0</a:t>
                      </a:r>
                    </a:p>
                  </a:txBody>
                  <a:tcPr marL="0" marR="0"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CAEEFB"/>
                    </a:solidFill>
                  </a:tcPr>
                </a:tc>
                <a:tc>
                  <a:txBody>
                    <a:bodyPr/>
                    <a:lstStyle/>
                    <a:p>
                      <a:pPr algn="ctr" rtl="0" fontAlgn="ctr">
                        <a:buNone/>
                      </a:pPr>
                      <a:r>
                        <a:rPr lang="en-GB" sz="1400" b="0" i="0" u="none" strike="noStrike" dirty="0">
                          <a:solidFill>
                            <a:srgbClr val="000000"/>
                          </a:solidFill>
                          <a:effectLst/>
                          <a:latin typeface="Aptos" panose="020B0004020202020204" pitchFamily="34" charset="0"/>
                        </a:rPr>
                        <a:t>0</a:t>
                      </a:r>
                    </a:p>
                  </a:txBody>
                  <a:tcPr marL="0" marR="0"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CAEEFB"/>
                    </a:solidFill>
                  </a:tcPr>
                </a:tc>
                <a:tc>
                  <a:txBody>
                    <a:bodyPr/>
                    <a:lstStyle/>
                    <a:p>
                      <a:pPr algn="ctr" rtl="0" fontAlgn="ctr">
                        <a:buNone/>
                      </a:pPr>
                      <a:r>
                        <a:rPr lang="en-GB" sz="1100" b="0" i="0" u="none" strike="noStrike">
                          <a:solidFill>
                            <a:srgbClr val="000000"/>
                          </a:solidFill>
                          <a:effectLst/>
                          <a:latin typeface="Verdana" panose="020B0604030504040204" pitchFamily="34" charset="0"/>
                        </a:rPr>
                        <a:t>COO</a:t>
                      </a:r>
                    </a:p>
                  </a:txBody>
                  <a:tcPr marL="0" marR="0"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CAEEFB"/>
                    </a:solidFill>
                  </a:tcPr>
                </a:tc>
                <a:extLst>
                  <a:ext uri="{0D108BD9-81ED-4DB2-BD59-A6C34878D82A}">
                    <a16:rowId xmlns:a16="http://schemas.microsoft.com/office/drawing/2014/main" val="2663073764"/>
                  </a:ext>
                </a:extLst>
              </a:tr>
              <a:tr h="731821">
                <a:tc vMerge="1">
                  <a:txBody>
                    <a:bodyPr/>
                    <a:lstStyle/>
                    <a:p>
                      <a:endParaRPr lang="en-GB"/>
                    </a:p>
                  </a:txBody>
                  <a:tcPr/>
                </a:tc>
                <a:tc vMerge="1">
                  <a:txBody>
                    <a:bodyPr/>
                    <a:lstStyle/>
                    <a:p>
                      <a:endParaRPr lang="en-GB"/>
                    </a:p>
                  </a:txBody>
                  <a:tcPr/>
                </a:tc>
                <a:tc>
                  <a:txBody>
                    <a:bodyPr/>
                    <a:lstStyle/>
                    <a:p>
                      <a:pPr algn="l" rtl="0" fontAlgn="ctr">
                        <a:buNone/>
                      </a:pPr>
                      <a:r>
                        <a:rPr lang="en-GB" sz="1400" b="0" i="0" u="none" strike="noStrike" dirty="0">
                          <a:solidFill>
                            <a:srgbClr val="000000"/>
                          </a:solidFill>
                          <a:effectLst/>
                          <a:latin typeface="Aptos" panose="020B0004020202020204" pitchFamily="34" charset="0"/>
                        </a:rPr>
                        <a:t>Single Cancer Pathway performance to reach 76%</a:t>
                      </a:r>
                    </a:p>
                  </a:txBody>
                  <a:tcPr marL="152400" marR="0"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CAEEFB"/>
                    </a:solidFill>
                  </a:tcPr>
                </a:tc>
                <a:tc>
                  <a:txBody>
                    <a:bodyPr/>
                    <a:lstStyle/>
                    <a:p>
                      <a:pPr algn="ctr" rtl="0" fontAlgn="ctr">
                        <a:buNone/>
                      </a:pPr>
                      <a:r>
                        <a:rPr lang="en-GB" sz="1400" b="0" i="0" u="none" strike="noStrike">
                          <a:solidFill>
                            <a:srgbClr val="000000"/>
                          </a:solidFill>
                          <a:effectLst/>
                          <a:latin typeface="Aptos" panose="020B0004020202020204" pitchFamily="34" charset="0"/>
                        </a:rPr>
                        <a:t>55%</a:t>
                      </a:r>
                    </a:p>
                  </a:txBody>
                  <a:tcPr marL="0" marR="0"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CAEEFB"/>
                    </a:solidFill>
                  </a:tcPr>
                </a:tc>
                <a:tc>
                  <a:txBody>
                    <a:bodyPr/>
                    <a:lstStyle/>
                    <a:p>
                      <a:pPr algn="ctr" rtl="0" fontAlgn="ctr">
                        <a:buNone/>
                      </a:pPr>
                      <a:r>
                        <a:rPr lang="en-GB" sz="1400" b="0" i="0" u="none" strike="noStrike" dirty="0">
                          <a:solidFill>
                            <a:srgbClr val="000000"/>
                          </a:solidFill>
                          <a:effectLst/>
                          <a:latin typeface="Aptos" panose="020B0004020202020204" pitchFamily="34" charset="0"/>
                        </a:rPr>
                        <a:t>41% </a:t>
                      </a:r>
                      <a:br>
                        <a:rPr lang="en-GB" sz="1400" b="0" i="0" u="none" strike="noStrike" dirty="0">
                          <a:solidFill>
                            <a:srgbClr val="000000"/>
                          </a:solidFill>
                          <a:effectLst/>
                          <a:latin typeface="Aptos" panose="020B0004020202020204" pitchFamily="34" charset="0"/>
                        </a:rPr>
                      </a:br>
                      <a:r>
                        <a:rPr lang="en-GB" sz="1400" b="0" i="0" u="none" strike="noStrike" dirty="0">
                          <a:solidFill>
                            <a:srgbClr val="000000"/>
                          </a:solidFill>
                          <a:effectLst/>
                          <a:latin typeface="Aptos" panose="020B0004020202020204" pitchFamily="34" charset="0"/>
                        </a:rPr>
                        <a:t>(August 2026)</a:t>
                      </a:r>
                    </a:p>
                  </a:txBody>
                  <a:tcPr marL="0" marR="0"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CAEEFB"/>
                    </a:solidFill>
                  </a:tcPr>
                </a:tc>
                <a:tc>
                  <a:txBody>
                    <a:bodyPr/>
                    <a:lstStyle/>
                    <a:p>
                      <a:pPr algn="ctr" rtl="0" fontAlgn="ctr">
                        <a:buNone/>
                      </a:pPr>
                      <a:r>
                        <a:rPr lang="en-GB" sz="1100" b="0" i="0" u="none" strike="noStrike" dirty="0">
                          <a:solidFill>
                            <a:srgbClr val="000000"/>
                          </a:solidFill>
                          <a:effectLst/>
                          <a:latin typeface="Verdana" panose="020B0604030504040204" pitchFamily="34" charset="0"/>
                        </a:rPr>
                        <a:t>COO</a:t>
                      </a:r>
                    </a:p>
                  </a:txBody>
                  <a:tcPr marL="0" marR="0"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CAEEFB"/>
                    </a:solidFill>
                  </a:tcPr>
                </a:tc>
                <a:extLst>
                  <a:ext uri="{0D108BD9-81ED-4DB2-BD59-A6C34878D82A}">
                    <a16:rowId xmlns:a16="http://schemas.microsoft.com/office/drawing/2014/main" val="3800534997"/>
                  </a:ext>
                </a:extLst>
              </a:tr>
              <a:tr h="731821">
                <a:tc vMerge="1">
                  <a:txBody>
                    <a:bodyPr/>
                    <a:lstStyle/>
                    <a:p>
                      <a:endParaRPr lang="en-GB"/>
                    </a:p>
                  </a:txBody>
                  <a:tcPr/>
                </a:tc>
                <a:tc vMerge="1">
                  <a:txBody>
                    <a:bodyPr/>
                    <a:lstStyle/>
                    <a:p>
                      <a:endParaRPr lang="en-GB"/>
                    </a:p>
                  </a:txBody>
                  <a:tcPr/>
                </a:tc>
                <a:tc>
                  <a:txBody>
                    <a:bodyPr/>
                    <a:lstStyle/>
                    <a:p>
                      <a:pPr algn="l" rtl="0" fontAlgn="ctr">
                        <a:buNone/>
                      </a:pPr>
                      <a:r>
                        <a:rPr lang="en-GB" sz="1400" b="0" i="0" u="none" strike="noStrike" dirty="0">
                          <a:solidFill>
                            <a:srgbClr val="000000"/>
                          </a:solidFill>
                          <a:effectLst/>
                          <a:latin typeface="Aptos" panose="020B0004020202020204" pitchFamily="34" charset="0"/>
                        </a:rPr>
                        <a:t>Reduce the number of adults placed out of area for mental health  inpatient treatment by 50% to 11 patients in March 2027</a:t>
                      </a:r>
                    </a:p>
                  </a:txBody>
                  <a:tcPr marL="152400" marR="0"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CAEEFB"/>
                    </a:solidFill>
                  </a:tcPr>
                </a:tc>
                <a:tc>
                  <a:txBody>
                    <a:bodyPr/>
                    <a:lstStyle/>
                    <a:p>
                      <a:pPr algn="ctr" rtl="0" fontAlgn="ctr">
                        <a:buNone/>
                      </a:pPr>
                      <a:r>
                        <a:rPr lang="en-GB" sz="1400" b="0" i="0" u="none" strike="noStrike">
                          <a:solidFill>
                            <a:srgbClr val="000000"/>
                          </a:solidFill>
                          <a:effectLst/>
                          <a:latin typeface="Aptos" panose="020B0004020202020204" pitchFamily="34" charset="0"/>
                        </a:rPr>
                        <a:t>22</a:t>
                      </a:r>
                    </a:p>
                  </a:txBody>
                  <a:tcPr marL="0" marR="0"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CAEEFB"/>
                    </a:solidFill>
                  </a:tcPr>
                </a:tc>
                <a:tc>
                  <a:txBody>
                    <a:bodyPr/>
                    <a:lstStyle/>
                    <a:p>
                      <a:pPr algn="ctr" rtl="0" fontAlgn="ctr">
                        <a:buNone/>
                      </a:pPr>
                      <a:r>
                        <a:rPr lang="en-GB" sz="1400" b="0" i="0" u="none" strike="noStrike" dirty="0">
                          <a:solidFill>
                            <a:srgbClr val="000000"/>
                          </a:solidFill>
                          <a:effectLst/>
                          <a:latin typeface="Aptos" panose="020B0004020202020204" pitchFamily="34" charset="0"/>
                        </a:rPr>
                        <a:t>21</a:t>
                      </a:r>
                    </a:p>
                  </a:txBody>
                  <a:tcPr marL="0" marR="0"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CAEEFB"/>
                    </a:solidFill>
                  </a:tcPr>
                </a:tc>
                <a:tc>
                  <a:txBody>
                    <a:bodyPr/>
                    <a:lstStyle/>
                    <a:p>
                      <a:pPr algn="ctr" rtl="0" fontAlgn="ctr">
                        <a:buNone/>
                      </a:pPr>
                      <a:r>
                        <a:rPr lang="en-GB" sz="1100" b="0" i="0" u="none" strike="noStrike" dirty="0">
                          <a:solidFill>
                            <a:srgbClr val="000000"/>
                          </a:solidFill>
                          <a:effectLst/>
                          <a:latin typeface="Verdana" panose="020B0604030504040204" pitchFamily="34" charset="0"/>
                        </a:rPr>
                        <a:t>COO</a:t>
                      </a:r>
                    </a:p>
                  </a:txBody>
                  <a:tcPr marL="0" marR="0"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CAEEFB"/>
                    </a:solidFill>
                  </a:tcPr>
                </a:tc>
                <a:extLst>
                  <a:ext uri="{0D108BD9-81ED-4DB2-BD59-A6C34878D82A}">
                    <a16:rowId xmlns:a16="http://schemas.microsoft.com/office/drawing/2014/main" val="3901221015"/>
                  </a:ext>
                </a:extLst>
              </a:tr>
              <a:tr h="567161">
                <a:tc vMerge="1">
                  <a:txBody>
                    <a:bodyPr/>
                    <a:lstStyle/>
                    <a:p>
                      <a:endParaRPr lang="en-GB"/>
                    </a:p>
                  </a:txBody>
                  <a:tcPr/>
                </a:tc>
                <a:tc vMerge="1">
                  <a:txBody>
                    <a:bodyPr/>
                    <a:lstStyle/>
                    <a:p>
                      <a:endParaRPr lang="en-GB"/>
                    </a:p>
                  </a:txBody>
                  <a:tcPr/>
                </a:tc>
                <a:tc>
                  <a:txBody>
                    <a:bodyPr/>
                    <a:lstStyle/>
                    <a:p>
                      <a:pPr algn="l" rtl="0" fontAlgn="ctr">
                        <a:buNone/>
                      </a:pPr>
                      <a:r>
                        <a:rPr lang="en-GB" sz="1400" b="0" i="0" u="none" strike="noStrike" dirty="0">
                          <a:solidFill>
                            <a:srgbClr val="000000"/>
                          </a:solidFill>
                          <a:effectLst/>
                          <a:latin typeface="Aptos" panose="020B0004020202020204" pitchFamily="34" charset="0"/>
                        </a:rPr>
                        <a:t>30% reduction in avoidable pressure ulcers to reach &lt; 87 PU's reported in March 2027</a:t>
                      </a:r>
                    </a:p>
                  </a:txBody>
                  <a:tcPr marL="152400" marR="0"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CAEEFB"/>
                    </a:solidFill>
                  </a:tcPr>
                </a:tc>
                <a:tc>
                  <a:txBody>
                    <a:bodyPr/>
                    <a:lstStyle/>
                    <a:p>
                      <a:pPr algn="ctr" rtl="0" fontAlgn="ctr">
                        <a:buNone/>
                      </a:pPr>
                      <a:r>
                        <a:rPr lang="en-GB" sz="1400" b="0" i="0" u="none" strike="noStrike">
                          <a:solidFill>
                            <a:srgbClr val="000000"/>
                          </a:solidFill>
                          <a:effectLst/>
                          <a:latin typeface="Aptos" panose="020B0004020202020204" pitchFamily="34" charset="0"/>
                        </a:rPr>
                        <a:t>124</a:t>
                      </a:r>
                    </a:p>
                  </a:txBody>
                  <a:tcPr marL="0" marR="0"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CAEEFB"/>
                    </a:solidFill>
                  </a:tcPr>
                </a:tc>
                <a:tc>
                  <a:txBody>
                    <a:bodyPr/>
                    <a:lstStyle/>
                    <a:p>
                      <a:pPr algn="ctr" rtl="0" fontAlgn="ctr">
                        <a:buNone/>
                      </a:pPr>
                      <a:r>
                        <a:rPr lang="en-GB" sz="1400" b="0" i="0" u="none" strike="noStrike" dirty="0">
                          <a:solidFill>
                            <a:srgbClr val="000000"/>
                          </a:solidFill>
                          <a:effectLst/>
                          <a:latin typeface="Aptos" panose="020B0004020202020204" pitchFamily="34" charset="0"/>
                        </a:rPr>
                        <a:t>105 (Total No.) </a:t>
                      </a:r>
                      <a:br>
                        <a:rPr lang="en-GB" sz="1400" b="0" i="0" u="none" strike="noStrike" dirty="0">
                          <a:solidFill>
                            <a:srgbClr val="000000"/>
                          </a:solidFill>
                          <a:effectLst/>
                          <a:latin typeface="Aptos" panose="020B0004020202020204" pitchFamily="34" charset="0"/>
                        </a:rPr>
                      </a:br>
                      <a:r>
                        <a:rPr lang="en-GB" sz="1400" b="0" i="0" u="none" strike="noStrike" dirty="0">
                          <a:solidFill>
                            <a:srgbClr val="000000"/>
                          </a:solidFill>
                          <a:effectLst/>
                          <a:latin typeface="Aptos" panose="020B0004020202020204" pitchFamily="34" charset="0"/>
                        </a:rPr>
                        <a:t>(August 2026)</a:t>
                      </a:r>
                    </a:p>
                  </a:txBody>
                  <a:tcPr marL="0" marR="0"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CAEEFB"/>
                    </a:solidFill>
                  </a:tcPr>
                </a:tc>
                <a:tc>
                  <a:txBody>
                    <a:bodyPr/>
                    <a:lstStyle/>
                    <a:p>
                      <a:pPr algn="ctr" rtl="0" fontAlgn="ctr">
                        <a:buNone/>
                      </a:pPr>
                      <a:r>
                        <a:rPr lang="en-GB" sz="1100" b="0" i="0" u="none" strike="noStrike" dirty="0">
                          <a:solidFill>
                            <a:srgbClr val="000000"/>
                          </a:solidFill>
                          <a:effectLst/>
                          <a:latin typeface="Verdana" panose="020B0604030504040204" pitchFamily="34" charset="0"/>
                        </a:rPr>
                        <a:t>Executive Director of Nursing</a:t>
                      </a:r>
                    </a:p>
                  </a:txBody>
                  <a:tcPr marL="0" marR="0"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CAEEFB"/>
                    </a:solidFill>
                  </a:tcPr>
                </a:tc>
                <a:extLst>
                  <a:ext uri="{0D108BD9-81ED-4DB2-BD59-A6C34878D82A}">
                    <a16:rowId xmlns:a16="http://schemas.microsoft.com/office/drawing/2014/main" val="2120620832"/>
                  </a:ext>
                </a:extLst>
              </a:tr>
              <a:tr h="731821">
                <a:tc vMerge="1">
                  <a:txBody>
                    <a:bodyPr/>
                    <a:lstStyle/>
                    <a:p>
                      <a:endParaRPr lang="en-GB"/>
                    </a:p>
                  </a:txBody>
                  <a:tcPr/>
                </a:tc>
                <a:tc vMerge="1">
                  <a:txBody>
                    <a:bodyPr/>
                    <a:lstStyle/>
                    <a:p>
                      <a:endParaRPr lang="en-GB"/>
                    </a:p>
                  </a:txBody>
                  <a:tcPr/>
                </a:tc>
                <a:tc>
                  <a:txBody>
                    <a:bodyPr/>
                    <a:lstStyle/>
                    <a:p>
                      <a:pPr algn="l" rtl="0" fontAlgn="ctr">
                        <a:buNone/>
                      </a:pPr>
                      <a:r>
                        <a:rPr lang="en-GB" sz="1400" b="0" i="0" u="none" strike="noStrike" dirty="0">
                          <a:solidFill>
                            <a:srgbClr val="000000"/>
                          </a:solidFill>
                          <a:effectLst/>
                          <a:latin typeface="Aptos" panose="020B0004020202020204" pitchFamily="34" charset="0"/>
                        </a:rPr>
                        <a:t>Reduce the number of patients waiting 12 hours or more in ED by 10% to &lt; 1,212 by March 2027</a:t>
                      </a:r>
                    </a:p>
                  </a:txBody>
                  <a:tcPr marL="152400" marR="0"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CAEEFB"/>
                    </a:solidFill>
                  </a:tcPr>
                </a:tc>
                <a:tc>
                  <a:txBody>
                    <a:bodyPr/>
                    <a:lstStyle/>
                    <a:p>
                      <a:pPr algn="ctr" rtl="0" fontAlgn="ctr">
                        <a:buNone/>
                      </a:pPr>
                      <a:r>
                        <a:rPr lang="en-GB" sz="1400" b="0" i="0" u="none" strike="noStrike" dirty="0">
                          <a:solidFill>
                            <a:srgbClr val="000000"/>
                          </a:solidFill>
                          <a:effectLst/>
                          <a:latin typeface="Aptos" panose="020B0004020202020204" pitchFamily="34" charset="0"/>
                        </a:rPr>
                        <a:t>1,356</a:t>
                      </a:r>
                    </a:p>
                  </a:txBody>
                  <a:tcPr marL="0" marR="0"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CAEEFB"/>
                    </a:solidFill>
                  </a:tcPr>
                </a:tc>
                <a:tc>
                  <a:txBody>
                    <a:bodyPr/>
                    <a:lstStyle/>
                    <a:p>
                      <a:pPr algn="ctr" rtl="0" fontAlgn="ctr">
                        <a:buNone/>
                      </a:pPr>
                      <a:r>
                        <a:rPr lang="en-GB" sz="1400" b="0" i="0" u="none" strike="noStrike" dirty="0">
                          <a:solidFill>
                            <a:srgbClr val="000000"/>
                          </a:solidFill>
                          <a:effectLst/>
                          <a:latin typeface="Aptos" panose="020B0004020202020204" pitchFamily="34" charset="0"/>
                        </a:rPr>
                        <a:t>1,157</a:t>
                      </a:r>
                    </a:p>
                  </a:txBody>
                  <a:tcPr marL="0" marR="0"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CAEEFB"/>
                    </a:solidFill>
                  </a:tcPr>
                </a:tc>
                <a:tc>
                  <a:txBody>
                    <a:bodyPr/>
                    <a:lstStyle/>
                    <a:p>
                      <a:pPr algn="ctr" rtl="0" fontAlgn="ctr">
                        <a:buNone/>
                      </a:pPr>
                      <a:r>
                        <a:rPr lang="en-GB" sz="1100" b="0" i="0" u="none" strike="noStrike" dirty="0">
                          <a:solidFill>
                            <a:srgbClr val="000000"/>
                          </a:solidFill>
                          <a:effectLst/>
                          <a:latin typeface="Verdana" panose="020B0604030504040204" pitchFamily="34" charset="0"/>
                        </a:rPr>
                        <a:t>COO</a:t>
                      </a:r>
                    </a:p>
                  </a:txBody>
                  <a:tcPr marL="0" marR="0"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CAEEFB"/>
                    </a:solidFill>
                  </a:tcPr>
                </a:tc>
                <a:extLst>
                  <a:ext uri="{0D108BD9-81ED-4DB2-BD59-A6C34878D82A}">
                    <a16:rowId xmlns:a16="http://schemas.microsoft.com/office/drawing/2014/main" val="1688019435"/>
                  </a:ext>
                </a:extLst>
              </a:tr>
              <a:tr h="864463">
                <a:tc rowSpan="2">
                  <a:txBody>
                    <a:bodyPr/>
                    <a:lstStyle/>
                    <a:p>
                      <a:pPr algn="ctr" rtl="0" fontAlgn="ctr">
                        <a:buNone/>
                      </a:pPr>
                      <a:r>
                        <a:rPr lang="en-GB" sz="1400" b="1" i="0" u="none" strike="noStrike" dirty="0">
                          <a:solidFill>
                            <a:srgbClr val="000000"/>
                          </a:solidFill>
                          <a:effectLst/>
                          <a:latin typeface="Aptos" panose="020B0004020202020204" pitchFamily="34" charset="0"/>
                        </a:rPr>
                        <a:t>Care is delivered in partnership</a:t>
                      </a:r>
                    </a:p>
                  </a:txBody>
                  <a:tcPr marL="0" marR="0"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DEFE7"/>
                    </a:solidFill>
                  </a:tcPr>
                </a:tc>
                <a:tc rowSpan="2">
                  <a:txBody>
                    <a:bodyPr/>
                    <a:lstStyle/>
                    <a:p>
                      <a:pPr algn="ctr" rtl="0" fontAlgn="ctr">
                        <a:buNone/>
                      </a:pPr>
                      <a:r>
                        <a:rPr lang="en-GB" sz="1400" b="1" i="0" u="none" strike="noStrike" dirty="0">
                          <a:solidFill>
                            <a:srgbClr val="000000"/>
                          </a:solidFill>
                          <a:effectLst/>
                          <a:latin typeface="Aptos" panose="020B0004020202020204" pitchFamily="34" charset="0"/>
                        </a:rPr>
                        <a:t>Care is delivered in partnership with our communities in safe and appropriate settings, supported by innovation</a:t>
                      </a:r>
                    </a:p>
                  </a:txBody>
                  <a:tcPr marL="0" marR="0"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DEFE7"/>
                    </a:solidFill>
                  </a:tcPr>
                </a:tc>
                <a:tc>
                  <a:txBody>
                    <a:bodyPr/>
                    <a:lstStyle/>
                    <a:p>
                      <a:pPr algn="l" rtl="0" fontAlgn="ctr">
                        <a:buNone/>
                      </a:pPr>
                      <a:r>
                        <a:rPr lang="en-GB" sz="1400" b="0" i="0" u="none" strike="noStrike" dirty="0">
                          <a:solidFill>
                            <a:srgbClr val="000000"/>
                          </a:solidFill>
                          <a:effectLst/>
                          <a:latin typeface="Aptos" panose="020B0004020202020204" pitchFamily="34" charset="0"/>
                        </a:rPr>
                        <a:t>Delayed Packages of Care patients reduced to &lt;100 at any one time</a:t>
                      </a:r>
                    </a:p>
                  </a:txBody>
                  <a:tcPr marL="152400" marR="0"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DEFE7"/>
                    </a:solidFill>
                  </a:tcPr>
                </a:tc>
                <a:tc>
                  <a:txBody>
                    <a:bodyPr/>
                    <a:lstStyle/>
                    <a:p>
                      <a:pPr algn="ctr" rtl="0" fontAlgn="ctr">
                        <a:buNone/>
                      </a:pPr>
                      <a:r>
                        <a:rPr lang="en-GB" sz="1400" b="0" i="0" u="none" strike="noStrike" dirty="0">
                          <a:solidFill>
                            <a:srgbClr val="000000"/>
                          </a:solidFill>
                          <a:effectLst/>
                          <a:latin typeface="Aptos" panose="020B0004020202020204" pitchFamily="34" charset="0"/>
                        </a:rPr>
                        <a:t>223</a:t>
                      </a:r>
                    </a:p>
                  </a:txBody>
                  <a:tcPr marL="0" marR="0"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DEFE7"/>
                    </a:solidFill>
                  </a:tcPr>
                </a:tc>
                <a:tc>
                  <a:txBody>
                    <a:bodyPr/>
                    <a:lstStyle/>
                    <a:p>
                      <a:pPr algn="ctr" rtl="0" fontAlgn="ctr">
                        <a:buNone/>
                      </a:pPr>
                      <a:r>
                        <a:rPr lang="en-GB" sz="1400" b="0" i="0" u="none" strike="noStrike" dirty="0">
                          <a:solidFill>
                            <a:srgbClr val="000000"/>
                          </a:solidFill>
                          <a:effectLst/>
                          <a:latin typeface="Aptos" panose="020B0004020202020204" pitchFamily="34" charset="0"/>
                        </a:rPr>
                        <a:t>180</a:t>
                      </a:r>
                    </a:p>
                  </a:txBody>
                  <a:tcPr marL="0" marR="0"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DEFE7"/>
                    </a:solidFill>
                  </a:tcPr>
                </a:tc>
                <a:tc>
                  <a:txBody>
                    <a:bodyPr/>
                    <a:lstStyle/>
                    <a:p>
                      <a:pPr algn="ctr" rtl="0" fontAlgn="ctr">
                        <a:buNone/>
                      </a:pPr>
                      <a:r>
                        <a:rPr lang="en-GB" sz="1100" b="0" i="0" u="none" strike="noStrike" dirty="0">
                          <a:solidFill>
                            <a:srgbClr val="000000"/>
                          </a:solidFill>
                          <a:effectLst/>
                          <a:latin typeface="Verdana" panose="020B0604030504040204" pitchFamily="34" charset="0"/>
                        </a:rPr>
                        <a:t>COO</a:t>
                      </a:r>
                    </a:p>
                  </a:txBody>
                  <a:tcPr marL="0" marR="0"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DEFE7"/>
                    </a:solidFill>
                  </a:tcPr>
                </a:tc>
                <a:extLst>
                  <a:ext uri="{0D108BD9-81ED-4DB2-BD59-A6C34878D82A}">
                    <a16:rowId xmlns:a16="http://schemas.microsoft.com/office/drawing/2014/main" val="3892620428"/>
                  </a:ext>
                </a:extLst>
              </a:tr>
              <a:tr h="493979">
                <a:tc vMerge="1">
                  <a:txBody>
                    <a:bodyPr/>
                    <a:lstStyle/>
                    <a:p>
                      <a:endParaRPr lang="en-GB"/>
                    </a:p>
                  </a:txBody>
                  <a:tcPr/>
                </a:tc>
                <a:tc vMerge="1">
                  <a:txBody>
                    <a:bodyPr/>
                    <a:lstStyle/>
                    <a:p>
                      <a:endParaRPr lang="en-GB"/>
                    </a:p>
                  </a:txBody>
                  <a:tcPr/>
                </a:tc>
                <a:tc>
                  <a:txBody>
                    <a:bodyPr/>
                    <a:lstStyle/>
                    <a:p>
                      <a:pPr algn="l" rtl="0" fontAlgn="ctr">
                        <a:buNone/>
                      </a:pPr>
                      <a:r>
                        <a:rPr lang="en-GB" sz="1400" b="0" i="0" u="none" strike="noStrike">
                          <a:solidFill>
                            <a:srgbClr val="000000"/>
                          </a:solidFill>
                          <a:effectLst/>
                          <a:latin typeface="Aptos" panose="020B0004020202020204" pitchFamily="34" charset="0"/>
                        </a:rPr>
                        <a:t>Increase in the take up of the NHS App by 25% (from a March 2026 baseline) to 111,854 users by March 2026</a:t>
                      </a:r>
                    </a:p>
                  </a:txBody>
                  <a:tcPr marL="152400" marR="0"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DEFE7"/>
                    </a:solidFill>
                  </a:tcPr>
                </a:tc>
                <a:tc>
                  <a:txBody>
                    <a:bodyPr/>
                    <a:lstStyle/>
                    <a:p>
                      <a:pPr algn="ctr" rtl="0" fontAlgn="ctr">
                        <a:buNone/>
                      </a:pPr>
                      <a:r>
                        <a:rPr lang="en-GB" sz="1400" b="0" i="0" u="none" strike="noStrike" dirty="0">
                          <a:solidFill>
                            <a:srgbClr val="000000"/>
                          </a:solidFill>
                          <a:effectLst/>
                          <a:latin typeface="Aptos" panose="020B0004020202020204" pitchFamily="34" charset="0"/>
                        </a:rPr>
                        <a:t>88,842</a:t>
                      </a:r>
                    </a:p>
                  </a:txBody>
                  <a:tcPr marL="0" marR="0"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DEFE7"/>
                    </a:solidFill>
                  </a:tcPr>
                </a:tc>
                <a:tc>
                  <a:txBody>
                    <a:bodyPr/>
                    <a:lstStyle/>
                    <a:p>
                      <a:pPr algn="ctr" rtl="0" fontAlgn="ctr">
                        <a:buNone/>
                      </a:pPr>
                      <a:r>
                        <a:rPr lang="en-GB" sz="1400" b="0" i="0" u="none" strike="noStrike" dirty="0">
                          <a:solidFill>
                            <a:srgbClr val="000000"/>
                          </a:solidFill>
                          <a:effectLst/>
                          <a:latin typeface="Aptos" panose="020B0004020202020204" pitchFamily="34" charset="0"/>
                        </a:rPr>
                        <a:t>107,840</a:t>
                      </a:r>
                    </a:p>
                  </a:txBody>
                  <a:tcPr marL="0" marR="0"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DEFE7"/>
                    </a:solidFill>
                  </a:tcPr>
                </a:tc>
                <a:tc>
                  <a:txBody>
                    <a:bodyPr/>
                    <a:lstStyle/>
                    <a:p>
                      <a:pPr algn="ctr" rtl="0" fontAlgn="ctr">
                        <a:buNone/>
                      </a:pPr>
                      <a:r>
                        <a:rPr lang="en-GB" sz="1400" b="0" i="0" u="none" strike="noStrike" dirty="0">
                          <a:solidFill>
                            <a:srgbClr val="000000"/>
                          </a:solidFill>
                          <a:effectLst/>
                          <a:latin typeface="Aptos" panose="020B0004020202020204" pitchFamily="34" charset="0"/>
                        </a:rPr>
                        <a:t>Director of Digital</a:t>
                      </a:r>
                    </a:p>
                  </a:txBody>
                  <a:tcPr marL="0" marR="0"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DEFE7"/>
                    </a:solidFill>
                  </a:tcPr>
                </a:tc>
                <a:extLst>
                  <a:ext uri="{0D108BD9-81ED-4DB2-BD59-A6C34878D82A}">
                    <a16:rowId xmlns:a16="http://schemas.microsoft.com/office/drawing/2014/main" val="3441974216"/>
                  </a:ext>
                </a:extLst>
              </a:tr>
              <a:tr h="493979">
                <a:tc rowSpan="2">
                  <a:txBody>
                    <a:bodyPr/>
                    <a:lstStyle/>
                    <a:p>
                      <a:pPr algn="ctr" rtl="0" fontAlgn="ctr">
                        <a:buNone/>
                      </a:pPr>
                      <a:r>
                        <a:rPr lang="en-GB" sz="1400" b="1" i="0" u="none" strike="noStrike">
                          <a:solidFill>
                            <a:srgbClr val="000000"/>
                          </a:solidFill>
                          <a:effectLst/>
                          <a:latin typeface="Aptos" panose="020B0004020202020204" pitchFamily="34" charset="0"/>
                        </a:rPr>
                        <a:t>A great place to work</a:t>
                      </a:r>
                    </a:p>
                  </a:txBody>
                  <a:tcPr marL="0" marR="0"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7E1F4"/>
                    </a:solidFill>
                  </a:tcPr>
                </a:tc>
                <a:tc rowSpan="2">
                  <a:txBody>
                    <a:bodyPr/>
                    <a:lstStyle/>
                    <a:p>
                      <a:pPr algn="ctr" rtl="0" fontAlgn="ctr">
                        <a:buNone/>
                      </a:pPr>
                      <a:r>
                        <a:rPr lang="en-GB" sz="1400" b="1" i="0" u="none" strike="noStrike">
                          <a:solidFill>
                            <a:srgbClr val="000000"/>
                          </a:solidFill>
                          <a:effectLst/>
                          <a:latin typeface="Aptos" panose="020B0004020202020204" pitchFamily="34" charset="0"/>
                        </a:rPr>
                        <a:t>The health board is a great place to work where all staff feel valued and work together towards a common goal</a:t>
                      </a:r>
                    </a:p>
                  </a:txBody>
                  <a:tcPr marL="0" marR="0"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7E1F4"/>
                    </a:solidFill>
                  </a:tcPr>
                </a:tc>
                <a:tc>
                  <a:txBody>
                    <a:bodyPr/>
                    <a:lstStyle/>
                    <a:p>
                      <a:pPr algn="l" rtl="0" fontAlgn="ctr">
                        <a:buNone/>
                      </a:pPr>
                      <a:r>
                        <a:rPr lang="en-GB" sz="1400" b="0" i="0" u="none" strike="noStrike">
                          <a:solidFill>
                            <a:srgbClr val="000000"/>
                          </a:solidFill>
                          <a:effectLst/>
                          <a:latin typeface="Aptos" panose="020B0004020202020204" pitchFamily="34" charset="0"/>
                        </a:rPr>
                        <a:t>Improvement in staff engagement score by 5% to reach 75.3% (Annual data collection)</a:t>
                      </a:r>
                    </a:p>
                  </a:txBody>
                  <a:tcPr marL="152400" marR="0"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7E1F4"/>
                    </a:solidFill>
                  </a:tcPr>
                </a:tc>
                <a:tc>
                  <a:txBody>
                    <a:bodyPr/>
                    <a:lstStyle/>
                    <a:p>
                      <a:pPr algn="ctr" rtl="0" fontAlgn="ctr">
                        <a:buNone/>
                      </a:pPr>
                      <a:r>
                        <a:rPr lang="en-GB" sz="1400" b="0" i="0" u="none" strike="noStrike" dirty="0">
                          <a:solidFill>
                            <a:srgbClr val="000000"/>
                          </a:solidFill>
                          <a:effectLst/>
                          <a:latin typeface="Aptos" panose="020B0004020202020204" pitchFamily="34" charset="0"/>
                        </a:rPr>
                        <a:t>70.30%</a:t>
                      </a:r>
                    </a:p>
                  </a:txBody>
                  <a:tcPr marL="0" marR="0"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7E1F4"/>
                    </a:solidFill>
                  </a:tcPr>
                </a:tc>
                <a:tc>
                  <a:txBody>
                    <a:bodyPr/>
                    <a:lstStyle/>
                    <a:p>
                      <a:pPr algn="ctr" rtl="0" fontAlgn="ctr">
                        <a:buNone/>
                      </a:pPr>
                      <a:r>
                        <a:rPr lang="en-GB" sz="1400" b="0" i="0" u="none" strike="noStrike" dirty="0">
                          <a:solidFill>
                            <a:srgbClr val="000000"/>
                          </a:solidFill>
                          <a:effectLst/>
                          <a:latin typeface="Aptos" panose="020B0004020202020204" pitchFamily="34" charset="0"/>
                        </a:rPr>
                        <a:t>N/A</a:t>
                      </a:r>
                    </a:p>
                  </a:txBody>
                  <a:tcPr marL="0" marR="0"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7E1F4"/>
                    </a:solidFill>
                  </a:tcPr>
                </a:tc>
                <a:tc>
                  <a:txBody>
                    <a:bodyPr/>
                    <a:lstStyle/>
                    <a:p>
                      <a:pPr algn="ctr" rtl="0" fontAlgn="ctr">
                        <a:buNone/>
                      </a:pPr>
                      <a:r>
                        <a:rPr lang="en-GB" sz="1400" b="0" i="0" u="none" strike="noStrike" dirty="0">
                          <a:solidFill>
                            <a:srgbClr val="000000"/>
                          </a:solidFill>
                          <a:effectLst/>
                          <a:latin typeface="Aptos" panose="020B0004020202020204" pitchFamily="34" charset="0"/>
                        </a:rPr>
                        <a:t>Director of Workforce &amp; OD</a:t>
                      </a:r>
                    </a:p>
                  </a:txBody>
                  <a:tcPr marL="0" marR="0"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7E1F4"/>
                    </a:solidFill>
                  </a:tcPr>
                </a:tc>
                <a:extLst>
                  <a:ext uri="{0D108BD9-81ED-4DB2-BD59-A6C34878D82A}">
                    <a16:rowId xmlns:a16="http://schemas.microsoft.com/office/drawing/2014/main" val="1682454186"/>
                  </a:ext>
                </a:extLst>
              </a:tr>
              <a:tr h="493979">
                <a:tc vMerge="1">
                  <a:txBody>
                    <a:bodyPr/>
                    <a:lstStyle/>
                    <a:p>
                      <a:endParaRPr lang="en-GB"/>
                    </a:p>
                  </a:txBody>
                  <a:tcPr/>
                </a:tc>
                <a:tc vMerge="1">
                  <a:txBody>
                    <a:bodyPr/>
                    <a:lstStyle/>
                    <a:p>
                      <a:endParaRPr lang="en-GB"/>
                    </a:p>
                  </a:txBody>
                  <a:tcPr/>
                </a:tc>
                <a:tc>
                  <a:txBody>
                    <a:bodyPr/>
                    <a:lstStyle/>
                    <a:p>
                      <a:pPr algn="l" rtl="0" fontAlgn="ctr">
                        <a:buNone/>
                      </a:pPr>
                      <a:r>
                        <a:rPr lang="en-GB" sz="1400" b="0" i="0" u="none" strike="noStrike">
                          <a:solidFill>
                            <a:srgbClr val="000000"/>
                          </a:solidFill>
                          <a:effectLst/>
                          <a:latin typeface="Aptos" panose="020B0004020202020204" pitchFamily="34" charset="0"/>
                        </a:rPr>
                        <a:t>Improvement in staff health &amp; wellbeing by 1% to reduce sickness rates to &lt; 6.09%</a:t>
                      </a:r>
                    </a:p>
                  </a:txBody>
                  <a:tcPr marL="152400" marR="0"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7E1F4"/>
                    </a:solidFill>
                  </a:tcPr>
                </a:tc>
                <a:tc>
                  <a:txBody>
                    <a:bodyPr/>
                    <a:lstStyle/>
                    <a:p>
                      <a:pPr algn="ctr" rtl="0" fontAlgn="ctr">
                        <a:buNone/>
                      </a:pPr>
                      <a:r>
                        <a:rPr lang="en-GB" sz="1400" b="0" i="0" u="none" strike="noStrike" dirty="0">
                          <a:solidFill>
                            <a:srgbClr val="000000"/>
                          </a:solidFill>
                          <a:effectLst/>
                          <a:latin typeface="Aptos" panose="020B0004020202020204" pitchFamily="34" charset="0"/>
                        </a:rPr>
                        <a:t>7.09% workforce sickness absence</a:t>
                      </a:r>
                    </a:p>
                  </a:txBody>
                  <a:tcPr marL="76200" marR="0"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7E1F4"/>
                    </a:solidFill>
                  </a:tcPr>
                </a:tc>
                <a:tc>
                  <a:txBody>
                    <a:bodyPr/>
                    <a:lstStyle/>
                    <a:p>
                      <a:pPr algn="ctr" rtl="0" fontAlgn="ctr">
                        <a:buNone/>
                      </a:pPr>
                      <a:r>
                        <a:rPr lang="en-GB" sz="1400" b="0" i="0" u="none" strike="noStrike" dirty="0">
                          <a:solidFill>
                            <a:srgbClr val="000000"/>
                          </a:solidFill>
                          <a:effectLst/>
                          <a:latin typeface="Aptos" panose="020B0004020202020204" pitchFamily="34" charset="0"/>
                        </a:rPr>
                        <a:t>8.62%</a:t>
                      </a:r>
                    </a:p>
                  </a:txBody>
                  <a:tcPr marL="0" marR="0"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7E1F4"/>
                    </a:solidFill>
                  </a:tcPr>
                </a:tc>
                <a:tc>
                  <a:txBody>
                    <a:bodyPr/>
                    <a:lstStyle/>
                    <a:p>
                      <a:pPr algn="ctr" rtl="0" fontAlgn="ctr">
                        <a:buNone/>
                      </a:pPr>
                      <a:r>
                        <a:rPr lang="en-GB" sz="1400" b="0" i="0" u="none" strike="noStrike" dirty="0">
                          <a:solidFill>
                            <a:srgbClr val="000000"/>
                          </a:solidFill>
                          <a:effectLst/>
                          <a:latin typeface="Aptos" panose="020B0004020202020204" pitchFamily="34" charset="0"/>
                        </a:rPr>
                        <a:t>Director of Workforce &amp; OD</a:t>
                      </a:r>
                    </a:p>
                  </a:txBody>
                  <a:tcPr marL="0" marR="0"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7E1F4"/>
                    </a:solidFill>
                  </a:tcPr>
                </a:tc>
                <a:extLst>
                  <a:ext uri="{0D108BD9-81ED-4DB2-BD59-A6C34878D82A}">
                    <a16:rowId xmlns:a16="http://schemas.microsoft.com/office/drawing/2014/main" val="3564293388"/>
                  </a:ext>
                </a:extLst>
              </a:tr>
              <a:tr h="731821">
                <a:tc>
                  <a:txBody>
                    <a:bodyPr/>
                    <a:lstStyle/>
                    <a:p>
                      <a:pPr algn="ctr" rtl="0" fontAlgn="ctr">
                        <a:buNone/>
                      </a:pPr>
                      <a:r>
                        <a:rPr lang="en-GB" sz="1400" b="1" i="0" u="none" strike="noStrike">
                          <a:solidFill>
                            <a:srgbClr val="000000"/>
                          </a:solidFill>
                          <a:effectLst/>
                          <a:latin typeface="Aptos" panose="020B0004020202020204" pitchFamily="34" charset="0"/>
                        </a:rPr>
                        <a:t>Use every NHS £ wisely</a:t>
                      </a:r>
                    </a:p>
                  </a:txBody>
                  <a:tcPr marL="0" marR="0"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D9F2D0"/>
                    </a:solidFill>
                  </a:tcPr>
                </a:tc>
                <a:tc>
                  <a:txBody>
                    <a:bodyPr/>
                    <a:lstStyle/>
                    <a:p>
                      <a:pPr algn="ctr" rtl="0" fontAlgn="ctr">
                        <a:buNone/>
                      </a:pPr>
                      <a:r>
                        <a:rPr lang="en-GB" sz="1400" b="1" i="0" u="none" strike="noStrike">
                          <a:solidFill>
                            <a:srgbClr val="000000"/>
                          </a:solidFill>
                          <a:effectLst/>
                          <a:latin typeface="Aptos" panose="020B0004020202020204" pitchFamily="34" charset="0"/>
                        </a:rPr>
                        <a:t>The health board is a resilient, sustainable and responsible organisation</a:t>
                      </a:r>
                    </a:p>
                  </a:txBody>
                  <a:tcPr marL="0" marR="0"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D9F2D0"/>
                    </a:solidFill>
                  </a:tcPr>
                </a:tc>
                <a:tc>
                  <a:txBody>
                    <a:bodyPr/>
                    <a:lstStyle/>
                    <a:p>
                      <a:pPr algn="l" rtl="0" fontAlgn="ctr">
                        <a:buNone/>
                      </a:pPr>
                      <a:r>
                        <a:rPr lang="en-GB" sz="1400" b="0" i="0" u="none" strike="noStrike">
                          <a:solidFill>
                            <a:srgbClr val="000000"/>
                          </a:solidFill>
                          <a:effectLst/>
                          <a:latin typeface="Aptos" panose="020B0004020202020204" pitchFamily="34" charset="0"/>
                        </a:rPr>
                        <a:t>Deliver savings plan of £65m of which £50m is recurrent</a:t>
                      </a:r>
                    </a:p>
                  </a:txBody>
                  <a:tcPr marL="152400" marR="0"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D9F2D0"/>
                    </a:solidFill>
                  </a:tcPr>
                </a:tc>
                <a:tc>
                  <a:txBody>
                    <a:bodyPr/>
                    <a:lstStyle/>
                    <a:p>
                      <a:pPr algn="ctr" rtl="0" fontAlgn="ctr">
                        <a:buNone/>
                      </a:pPr>
                      <a:r>
                        <a:rPr lang="en-GB" sz="1400" b="0" i="0" u="none" strike="noStrike" dirty="0">
                          <a:solidFill>
                            <a:srgbClr val="000000"/>
                          </a:solidFill>
                          <a:effectLst/>
                          <a:latin typeface="Aptos" panose="020B0004020202020204" pitchFamily="34" charset="0"/>
                        </a:rPr>
                        <a:t>£55.4m delivered in year with £22.9m recurring</a:t>
                      </a:r>
                    </a:p>
                  </a:txBody>
                  <a:tcPr marL="0" marR="0"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D9F2D0"/>
                    </a:solidFill>
                  </a:tcPr>
                </a:tc>
                <a:tc>
                  <a:txBody>
                    <a:bodyPr/>
                    <a:lstStyle/>
                    <a:p>
                      <a:pPr algn="ctr" rtl="0" fontAlgn="ctr">
                        <a:buNone/>
                      </a:pPr>
                      <a:r>
                        <a:rPr lang="en-GB" sz="1400" b="0" i="0" u="none" strike="noStrike" dirty="0">
                          <a:solidFill>
                            <a:srgbClr val="000000"/>
                          </a:solidFill>
                          <a:effectLst/>
                          <a:latin typeface="Aptos" panose="020B0004020202020204" pitchFamily="34" charset="0"/>
                        </a:rPr>
                        <a:t>£7.2m Savings</a:t>
                      </a:r>
                    </a:p>
                  </a:txBody>
                  <a:tcPr marL="0" marR="0"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D9F2D0"/>
                    </a:solidFill>
                  </a:tcPr>
                </a:tc>
                <a:tc>
                  <a:txBody>
                    <a:bodyPr/>
                    <a:lstStyle/>
                    <a:p>
                      <a:pPr algn="ctr" rtl="0" fontAlgn="ctr">
                        <a:buNone/>
                      </a:pPr>
                      <a:r>
                        <a:rPr lang="en-GB" sz="1400" b="0" i="0" u="none" strike="noStrike" dirty="0">
                          <a:solidFill>
                            <a:srgbClr val="000000"/>
                          </a:solidFill>
                          <a:effectLst/>
                          <a:latin typeface="Aptos" panose="020B0004020202020204" pitchFamily="34" charset="0"/>
                        </a:rPr>
                        <a:t>Director of Finance</a:t>
                      </a:r>
                    </a:p>
                  </a:txBody>
                  <a:tcPr marL="0" marR="0"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D9F2D0"/>
                    </a:solidFill>
                  </a:tcPr>
                </a:tc>
                <a:extLst>
                  <a:ext uri="{0D108BD9-81ED-4DB2-BD59-A6C34878D82A}">
                    <a16:rowId xmlns:a16="http://schemas.microsoft.com/office/drawing/2014/main" val="1328420352"/>
                  </a:ext>
                </a:extLst>
              </a:tr>
            </a:tbl>
          </a:graphicData>
        </a:graphic>
      </p:graphicFrame>
    </p:spTree>
    <p:extLst>
      <p:ext uri="{BB962C8B-B14F-4D97-AF65-F5344CB8AC3E}">
        <p14:creationId xmlns:p14="http://schemas.microsoft.com/office/powerpoint/2010/main" val="364765546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ço Reservado para Texto 1">
            <a:extLst>
              <a:ext uri="{FF2B5EF4-FFF2-40B4-BE49-F238E27FC236}">
                <a16:creationId xmlns:a16="http://schemas.microsoft.com/office/drawing/2014/main" id="{7B5EA733-7F63-27E3-499B-F781F70914D9}"/>
              </a:ext>
            </a:extLst>
          </p:cNvPr>
          <p:cNvSpPr>
            <a:spLocks noGrp="1"/>
          </p:cNvSpPr>
          <p:nvPr>
            <p:ph idx="1"/>
          </p:nvPr>
        </p:nvSpPr>
        <p:spPr>
          <a:xfrm>
            <a:off x="565944" y="168276"/>
            <a:ext cx="16268700" cy="1066800"/>
          </a:xfrm>
        </p:spPr>
        <p:txBody>
          <a:bodyPr/>
          <a:lstStyle/>
          <a:p>
            <a:pPr algn="ctr"/>
            <a:r>
              <a:rPr lang="en-GB" sz="4400" b="1" dirty="0">
                <a:solidFill>
                  <a:srgbClr val="1F3763"/>
                </a:solidFill>
                <a:latin typeface="Aptos Display"/>
              </a:rPr>
              <a:t>Delivery against Welsh Government Targeted Intervention Criteria</a:t>
            </a:r>
          </a:p>
        </p:txBody>
      </p:sp>
      <p:graphicFrame>
        <p:nvGraphicFramePr>
          <p:cNvPr id="3" name="Table 2">
            <a:extLst>
              <a:ext uri="{FF2B5EF4-FFF2-40B4-BE49-F238E27FC236}">
                <a16:creationId xmlns:a16="http://schemas.microsoft.com/office/drawing/2014/main" id="{7949673D-8B0D-9DFC-2B72-37834BB33DD6}"/>
              </a:ext>
            </a:extLst>
          </p:cNvPr>
          <p:cNvGraphicFramePr>
            <a:graphicFrameLocks noGrp="1"/>
          </p:cNvGraphicFramePr>
          <p:nvPr>
            <p:extLst>
              <p:ext uri="{D42A27DB-BD31-4B8C-83A1-F6EECF244321}">
                <p14:modId xmlns:p14="http://schemas.microsoft.com/office/powerpoint/2010/main" val="1689579023"/>
              </p:ext>
            </p:extLst>
          </p:nvPr>
        </p:nvGraphicFramePr>
        <p:xfrm>
          <a:off x="1646228" y="1218663"/>
          <a:ext cx="16941016" cy="9356175"/>
        </p:xfrm>
        <a:graphic>
          <a:graphicData uri="http://schemas.openxmlformats.org/drawingml/2006/table">
            <a:tbl>
              <a:tblPr firstRow="1" bandRow="1">
                <a:tableStyleId>{5C22544A-7EE6-4342-B048-85BDC9FD1C3A}</a:tableStyleId>
              </a:tblPr>
              <a:tblGrid>
                <a:gridCol w="2035683">
                  <a:extLst>
                    <a:ext uri="{9D8B030D-6E8A-4147-A177-3AD203B41FA5}">
                      <a16:colId xmlns:a16="http://schemas.microsoft.com/office/drawing/2014/main" val="20000"/>
                    </a:ext>
                  </a:extLst>
                </a:gridCol>
                <a:gridCol w="13118844">
                  <a:extLst>
                    <a:ext uri="{9D8B030D-6E8A-4147-A177-3AD203B41FA5}">
                      <a16:colId xmlns:a16="http://schemas.microsoft.com/office/drawing/2014/main" val="20001"/>
                    </a:ext>
                  </a:extLst>
                </a:gridCol>
                <a:gridCol w="1786489">
                  <a:extLst>
                    <a:ext uri="{9D8B030D-6E8A-4147-A177-3AD203B41FA5}">
                      <a16:colId xmlns:a16="http://schemas.microsoft.com/office/drawing/2014/main" val="20003"/>
                    </a:ext>
                  </a:extLst>
                </a:gridCol>
              </a:tblGrid>
              <a:tr h="653429">
                <a:tc>
                  <a:txBody>
                    <a:bodyPr/>
                    <a:lstStyle/>
                    <a:p>
                      <a:pPr algn="ctr"/>
                      <a:r>
                        <a:rPr sz="1600" b="1">
                          <a:solidFill>
                            <a:srgbClr val="FFFFFF"/>
                          </a:solidFill>
                          <a:latin typeface="Aptos"/>
                        </a:rPr>
                        <a:t>TI Area
(Level 4)</a:t>
                      </a:r>
                    </a:p>
                  </a:txBody>
                  <a:tcPr marL="150791" marR="150791" marT="75396" marB="75396">
                    <a:solidFill>
                      <a:srgbClr val="129EAA"/>
                    </a:solidFill>
                  </a:tcPr>
                </a:tc>
                <a:tc>
                  <a:txBody>
                    <a:bodyPr/>
                    <a:lstStyle/>
                    <a:p>
                      <a:pPr algn="l"/>
                      <a:r>
                        <a:rPr sz="1800" b="1">
                          <a:solidFill>
                            <a:srgbClr val="FFFFFF"/>
                          </a:solidFill>
                          <a:latin typeface="Aptos"/>
                        </a:rPr>
                        <a:t>Criteria to achieve</a:t>
                      </a:r>
                    </a:p>
                  </a:txBody>
                  <a:tcPr marL="150791" marR="150791" marT="75396" marB="75396">
                    <a:solidFill>
                      <a:srgbClr val="129EAA"/>
                    </a:solidFill>
                  </a:tcPr>
                </a:tc>
                <a:tc>
                  <a:txBody>
                    <a:bodyPr/>
                    <a:lstStyle/>
                    <a:p>
                      <a:pPr algn="ctr"/>
                      <a:r>
                        <a:rPr sz="1600" b="1" dirty="0">
                          <a:solidFill>
                            <a:srgbClr val="FFFFFF"/>
                          </a:solidFill>
                          <a:latin typeface="Aptos"/>
                        </a:rPr>
                        <a:t>Performance
(</a:t>
                      </a:r>
                      <a:r>
                        <a:rPr lang="en-GB" sz="1600" b="1" dirty="0">
                          <a:solidFill>
                            <a:srgbClr val="FFFFFF"/>
                          </a:solidFill>
                          <a:latin typeface="Aptos"/>
                        </a:rPr>
                        <a:t>Sep</a:t>
                      </a:r>
                      <a:r>
                        <a:rPr sz="1600" b="1" dirty="0">
                          <a:solidFill>
                            <a:srgbClr val="FFFFFF"/>
                          </a:solidFill>
                          <a:latin typeface="Aptos"/>
                        </a:rPr>
                        <a:t>-26)</a:t>
                      </a:r>
                    </a:p>
                  </a:txBody>
                  <a:tcPr marL="150791" marR="150791" marT="75396" marB="75396">
                    <a:solidFill>
                      <a:srgbClr val="129EAA"/>
                    </a:solidFill>
                  </a:tcPr>
                </a:tc>
                <a:extLst>
                  <a:ext uri="{0D108BD9-81ED-4DB2-BD59-A6C34878D82A}">
                    <a16:rowId xmlns:a16="http://schemas.microsoft.com/office/drawing/2014/main" val="10000"/>
                  </a:ext>
                </a:extLst>
              </a:tr>
              <a:tr h="603165">
                <a:tc>
                  <a:txBody>
                    <a:bodyPr/>
                    <a:lstStyle/>
                    <a:p>
                      <a:pPr algn="ctr"/>
                      <a:r>
                        <a:rPr sz="1500" b="1">
                          <a:solidFill>
                            <a:srgbClr val="000000"/>
                          </a:solidFill>
                          <a:latin typeface="Aptos"/>
                        </a:rPr>
                        <a:t>Cancer</a:t>
                      </a:r>
                    </a:p>
                  </a:txBody>
                  <a:tcPr marL="150791" marR="150791" marT="75396" marB="75396">
                    <a:solidFill>
                      <a:srgbClr val="CAEEFB"/>
                    </a:solidFill>
                  </a:tcPr>
                </a:tc>
                <a:tc>
                  <a:txBody>
                    <a:bodyPr/>
                    <a:lstStyle/>
                    <a:p>
                      <a:pPr algn="l"/>
                      <a:r>
                        <a:rPr sz="1400" b="0" dirty="0">
                          <a:solidFill>
                            <a:srgbClr val="000000"/>
                          </a:solidFill>
                          <a:latin typeface="Aptos"/>
                        </a:rPr>
                        <a:t>60% performance maintained for 3 months against the SCP target.</a:t>
                      </a:r>
                    </a:p>
                  </a:txBody>
                  <a:tcPr marL="150791" marR="150791" marT="75396" marB="75396">
                    <a:solidFill>
                      <a:srgbClr val="CAEEFB"/>
                    </a:solidFill>
                  </a:tcPr>
                </a:tc>
                <a:tc>
                  <a:txBody>
                    <a:bodyPr/>
                    <a:lstStyle/>
                    <a:p>
                      <a:pPr algn="ctr"/>
                      <a:r>
                        <a:rPr lang="en-GB" sz="1400" b="0" dirty="0">
                          <a:solidFill>
                            <a:srgbClr val="000000"/>
                          </a:solidFill>
                          <a:latin typeface="Aptos"/>
                        </a:rPr>
                        <a:t>41</a:t>
                      </a:r>
                      <a:r>
                        <a:rPr sz="1400" b="0" dirty="0">
                          <a:solidFill>
                            <a:srgbClr val="000000"/>
                          </a:solidFill>
                          <a:latin typeface="Aptos"/>
                        </a:rPr>
                        <a:t>%
(</a:t>
                      </a:r>
                      <a:r>
                        <a:rPr lang="en-GB" sz="1400" b="0" dirty="0">
                          <a:solidFill>
                            <a:srgbClr val="000000"/>
                          </a:solidFill>
                          <a:latin typeface="Aptos"/>
                        </a:rPr>
                        <a:t>Aug</a:t>
                      </a:r>
                      <a:r>
                        <a:rPr sz="1400" b="0" dirty="0">
                          <a:solidFill>
                            <a:srgbClr val="000000"/>
                          </a:solidFill>
                          <a:latin typeface="Aptos"/>
                        </a:rPr>
                        <a:t>-26)</a:t>
                      </a:r>
                    </a:p>
                  </a:txBody>
                  <a:tcPr marL="150791" marR="150791" marT="75396" marB="75396">
                    <a:solidFill>
                      <a:srgbClr val="FF4136"/>
                    </a:solidFill>
                  </a:tcPr>
                </a:tc>
                <a:extLst>
                  <a:ext uri="{0D108BD9-81ED-4DB2-BD59-A6C34878D82A}">
                    <a16:rowId xmlns:a16="http://schemas.microsoft.com/office/drawing/2014/main" val="10001"/>
                  </a:ext>
                </a:extLst>
              </a:tr>
              <a:tr h="709776">
                <a:tc rowSpan="4">
                  <a:txBody>
                    <a:bodyPr/>
                    <a:lstStyle/>
                    <a:p>
                      <a:pPr algn="ctr"/>
                      <a:r>
                        <a:rPr sz="1600" b="1" dirty="0">
                          <a:solidFill>
                            <a:srgbClr val="000000"/>
                          </a:solidFill>
                          <a:latin typeface="Aptos"/>
                        </a:rPr>
                        <a:t>UEC</a:t>
                      </a:r>
                    </a:p>
                  </a:txBody>
                  <a:tcPr marL="150791" marR="150791" marT="75396" marB="75396">
                    <a:solidFill>
                      <a:srgbClr val="CAEEFB"/>
                    </a:solidFill>
                  </a:tcPr>
                </a:tc>
                <a:tc>
                  <a:txBody>
                    <a:bodyPr/>
                    <a:lstStyle/>
                    <a:p>
                      <a:pPr algn="l"/>
                      <a:r>
                        <a:rPr lang="en-GB" sz="1400" b="0" dirty="0">
                          <a:solidFill>
                            <a:srgbClr val="000000"/>
                          </a:solidFill>
                          <a:latin typeface="Aptos"/>
                        </a:rPr>
                        <a:t>30% reduction in ambulance handovers over 45 minutes and maintained for three months </a:t>
                      </a:r>
                      <a:r>
                        <a:rPr sz="1400" b="0" dirty="0">
                          <a:solidFill>
                            <a:srgbClr val="000000"/>
                          </a:solidFill>
                          <a:latin typeface="Aptos"/>
                        </a:rPr>
                        <a:t>(Based on Q2/Q3 2023</a:t>
                      </a:r>
                      <a:r>
                        <a:rPr lang="en-GB" sz="1400" b="0" dirty="0">
                          <a:solidFill>
                            <a:srgbClr val="000000"/>
                          </a:solidFill>
                          <a:latin typeface="Aptos"/>
                        </a:rPr>
                        <a:t>/24</a:t>
                      </a:r>
                      <a:r>
                        <a:rPr sz="1400" b="0" dirty="0">
                          <a:solidFill>
                            <a:srgbClr val="000000"/>
                          </a:solidFill>
                          <a:latin typeface="Aptos"/>
                        </a:rPr>
                        <a:t> baseline)</a:t>
                      </a:r>
                    </a:p>
                  </a:txBody>
                  <a:tcPr marL="150791" marR="150791" marT="75396" marB="75396">
                    <a:solidFill>
                      <a:srgbClr val="CAEEFB"/>
                    </a:solidFill>
                  </a:tcPr>
                </a:tc>
                <a:tc>
                  <a:txBody>
                    <a:bodyPr/>
                    <a:lstStyle/>
                    <a:p>
                      <a:pPr algn="ctr"/>
                      <a:r>
                        <a:rPr lang="en-GB" sz="1400" b="0" dirty="0">
                          <a:solidFill>
                            <a:srgbClr val="000000"/>
                          </a:solidFill>
                          <a:latin typeface="Aptos"/>
                        </a:rPr>
                        <a:t>856</a:t>
                      </a:r>
                      <a:endParaRPr sz="1400" b="0" dirty="0">
                        <a:solidFill>
                          <a:srgbClr val="000000"/>
                        </a:solidFill>
                        <a:latin typeface="Aptos"/>
                      </a:endParaRPr>
                    </a:p>
                  </a:txBody>
                  <a:tcPr marL="150791" marR="150791" marT="75396" marB="75396">
                    <a:solidFill>
                      <a:srgbClr val="FF4136"/>
                    </a:solidFill>
                  </a:tcPr>
                </a:tc>
                <a:extLst>
                  <a:ext uri="{0D108BD9-81ED-4DB2-BD59-A6C34878D82A}">
                    <a16:rowId xmlns:a16="http://schemas.microsoft.com/office/drawing/2014/main" val="10002"/>
                  </a:ext>
                </a:extLst>
              </a:tr>
              <a:tr h="603165">
                <a:tc vMerge="1">
                  <a:txBody>
                    <a:bodyPr/>
                    <a:lstStyle/>
                    <a:p>
                      <a:endParaRPr/>
                    </a:p>
                  </a:txBody>
                  <a:tcPr>
                    <a:solidFill>
                      <a:srgbClr val="CAECF5"/>
                    </a:solidFill>
                  </a:tcPr>
                </a:tc>
                <a:tc>
                  <a:txBody>
                    <a:bodyPr/>
                    <a:lstStyle/>
                    <a:p>
                      <a:pPr algn="l"/>
                      <a:r>
                        <a:rPr sz="1400" b="0" dirty="0">
                          <a:solidFill>
                            <a:srgbClr val="000000"/>
                          </a:solidFill>
                          <a:latin typeface="Aptos"/>
                        </a:rPr>
                        <a:t>Continuous improvement towards no more than 7% of patients waiting over 12 hours at each individual site and across HB</a:t>
                      </a:r>
                    </a:p>
                  </a:txBody>
                  <a:tcPr marL="150791" marR="150791" marT="75396" marB="75396">
                    <a:solidFill>
                      <a:srgbClr val="CAEEFB"/>
                    </a:solidFill>
                  </a:tcPr>
                </a:tc>
                <a:tc>
                  <a:txBody>
                    <a:bodyPr/>
                    <a:lstStyle/>
                    <a:p>
                      <a:pPr algn="ctr"/>
                      <a:r>
                        <a:rPr lang="en-GB" sz="1500" b="0" dirty="0">
                          <a:solidFill>
                            <a:srgbClr val="000000"/>
                          </a:solidFill>
                          <a:latin typeface="Aptos"/>
                        </a:rPr>
                        <a:t>9.50</a:t>
                      </a:r>
                      <a:r>
                        <a:rPr sz="1500" b="0" dirty="0">
                          <a:solidFill>
                            <a:srgbClr val="000000"/>
                          </a:solidFill>
                          <a:latin typeface="Aptos"/>
                        </a:rPr>
                        <a:t>%</a:t>
                      </a:r>
                    </a:p>
                  </a:txBody>
                  <a:tcPr marL="150791" marR="150791" marT="75396" marB="75396">
                    <a:solidFill>
                      <a:srgbClr val="FFC000"/>
                    </a:solidFill>
                  </a:tcPr>
                </a:tc>
                <a:extLst>
                  <a:ext uri="{0D108BD9-81ED-4DB2-BD59-A6C34878D82A}">
                    <a16:rowId xmlns:a16="http://schemas.microsoft.com/office/drawing/2014/main" val="10003"/>
                  </a:ext>
                </a:extLst>
              </a:tr>
              <a:tr h="603165">
                <a:tc vMerge="1">
                  <a:txBody>
                    <a:bodyPr/>
                    <a:lstStyle/>
                    <a:p>
                      <a:endParaRPr/>
                    </a:p>
                  </a:txBody>
                  <a:tcPr>
                    <a:solidFill>
                      <a:srgbClr val="CAECF5"/>
                    </a:solidFill>
                  </a:tcPr>
                </a:tc>
                <a:tc>
                  <a:txBody>
                    <a:bodyPr/>
                    <a:lstStyle/>
                    <a:p>
                      <a:pPr algn="l"/>
                      <a:r>
                        <a:rPr sz="1400" b="0" dirty="0">
                          <a:solidFill>
                            <a:srgbClr val="000000"/>
                          </a:solidFill>
                          <a:latin typeface="Aptos"/>
                        </a:rPr>
                        <a:t>Median time from arrival at emergency department to assessment by a clinical decision maker should not exceed 60 minutes</a:t>
                      </a:r>
                    </a:p>
                  </a:txBody>
                  <a:tcPr marL="150791" marR="150791" marT="75396" marB="75396">
                    <a:solidFill>
                      <a:srgbClr val="CAEEFB"/>
                    </a:solidFill>
                  </a:tcPr>
                </a:tc>
                <a:tc>
                  <a:txBody>
                    <a:bodyPr/>
                    <a:lstStyle/>
                    <a:p>
                      <a:pPr algn="ctr"/>
                      <a:r>
                        <a:rPr lang="en-GB" sz="1500" b="0" dirty="0">
                          <a:solidFill>
                            <a:srgbClr val="000000"/>
                          </a:solidFill>
                          <a:latin typeface="Aptos"/>
                        </a:rPr>
                        <a:t>70</a:t>
                      </a:r>
                      <a:endParaRPr sz="1500" b="0" dirty="0">
                        <a:solidFill>
                          <a:srgbClr val="000000"/>
                        </a:solidFill>
                        <a:latin typeface="Aptos"/>
                      </a:endParaRPr>
                    </a:p>
                  </a:txBody>
                  <a:tcPr marL="150791" marR="150791" marT="75396" marB="75396">
                    <a:solidFill>
                      <a:srgbClr val="FF4136"/>
                    </a:solidFill>
                  </a:tcPr>
                </a:tc>
                <a:extLst>
                  <a:ext uri="{0D108BD9-81ED-4DB2-BD59-A6C34878D82A}">
                    <a16:rowId xmlns:a16="http://schemas.microsoft.com/office/drawing/2014/main" val="10004"/>
                  </a:ext>
                </a:extLst>
              </a:tr>
              <a:tr h="709776">
                <a:tc vMerge="1">
                  <a:txBody>
                    <a:bodyPr/>
                    <a:lstStyle/>
                    <a:p>
                      <a:endParaRPr/>
                    </a:p>
                  </a:txBody>
                  <a:tcPr>
                    <a:solidFill>
                      <a:srgbClr val="CAECF5"/>
                    </a:solidFill>
                  </a:tcPr>
                </a:tc>
                <a:tc>
                  <a:txBody>
                    <a:bodyPr/>
                    <a:lstStyle/>
                    <a:p>
                      <a:pPr algn="l"/>
                      <a:r>
                        <a:rPr sz="1400" b="0" dirty="0">
                          <a:solidFill>
                            <a:srgbClr val="000000"/>
                          </a:solidFill>
                          <a:latin typeface="Aptos"/>
                        </a:rPr>
                        <a:t>Continuous reduction in delayed pathways of care of 5% for three consecutive months and then maintained for three months (based on Oct-Dec 23 baseline)</a:t>
                      </a:r>
                    </a:p>
                  </a:txBody>
                  <a:tcPr marL="150791" marR="150791" marT="75396" marB="75396">
                    <a:solidFill>
                      <a:srgbClr val="CAEEFB"/>
                    </a:solidFill>
                  </a:tcPr>
                </a:tc>
                <a:tc>
                  <a:txBody>
                    <a:bodyPr/>
                    <a:lstStyle/>
                    <a:p>
                      <a:pPr algn="ctr"/>
                      <a:r>
                        <a:rPr lang="en-GB" sz="1400" b="0" dirty="0">
                          <a:solidFill>
                            <a:srgbClr val="000000"/>
                          </a:solidFill>
                          <a:latin typeface="Aptos"/>
                        </a:rPr>
                        <a:t>180</a:t>
                      </a:r>
                      <a:r>
                        <a:rPr sz="1400" b="0" dirty="0">
                          <a:solidFill>
                            <a:srgbClr val="000000"/>
                          </a:solidFill>
                          <a:latin typeface="Aptos"/>
                        </a:rPr>
                        <a:t> (</a:t>
                      </a:r>
                      <a:r>
                        <a:rPr lang="en-GB" sz="1400" b="0" dirty="0">
                          <a:solidFill>
                            <a:srgbClr val="000000"/>
                          </a:solidFill>
                          <a:latin typeface="Aptos"/>
                        </a:rPr>
                        <a:t>4.4</a:t>
                      </a:r>
                      <a:r>
                        <a:rPr sz="1400" b="0" dirty="0">
                          <a:solidFill>
                            <a:srgbClr val="000000"/>
                          </a:solidFill>
                          <a:latin typeface="Aptos"/>
                        </a:rPr>
                        <a:t>%
</a:t>
                      </a:r>
                      <a:r>
                        <a:rPr lang="en-GB" sz="1400" b="0" dirty="0">
                          <a:solidFill>
                            <a:srgbClr val="000000"/>
                          </a:solidFill>
                          <a:latin typeface="Aptos"/>
                        </a:rPr>
                        <a:t>increase</a:t>
                      </a:r>
                      <a:r>
                        <a:rPr sz="1400" b="0" dirty="0">
                          <a:solidFill>
                            <a:srgbClr val="000000"/>
                          </a:solidFill>
                          <a:latin typeface="Aptos"/>
                        </a:rPr>
                        <a:t>)</a:t>
                      </a:r>
                    </a:p>
                  </a:txBody>
                  <a:tcPr marL="150791" marR="150791" marT="75396" marB="75396">
                    <a:solidFill>
                      <a:srgbClr val="FF4136"/>
                    </a:solidFill>
                  </a:tcPr>
                </a:tc>
                <a:extLst>
                  <a:ext uri="{0D108BD9-81ED-4DB2-BD59-A6C34878D82A}">
                    <a16:rowId xmlns:a16="http://schemas.microsoft.com/office/drawing/2014/main" val="10005"/>
                  </a:ext>
                </a:extLst>
              </a:tr>
              <a:tr h="603165">
                <a:tc rowSpan="5">
                  <a:txBody>
                    <a:bodyPr/>
                    <a:lstStyle/>
                    <a:p>
                      <a:pPr algn="ctr"/>
                      <a:r>
                        <a:rPr sz="1600" b="1">
                          <a:solidFill>
                            <a:srgbClr val="000000"/>
                          </a:solidFill>
                          <a:latin typeface="Aptos"/>
                        </a:rPr>
                        <a:t>HCAIs</a:t>
                      </a:r>
                    </a:p>
                  </a:txBody>
                  <a:tcPr marL="150791" marR="150791" marT="75396" marB="75396">
                    <a:solidFill>
                      <a:srgbClr val="FDEFE7"/>
                    </a:solidFill>
                  </a:tcPr>
                </a:tc>
                <a:tc>
                  <a:txBody>
                    <a:bodyPr/>
                    <a:lstStyle/>
                    <a:p>
                      <a:pPr algn="l"/>
                      <a:r>
                        <a:rPr sz="1400" b="0">
                          <a:solidFill>
                            <a:srgbClr val="000000"/>
                          </a:solidFill>
                          <a:latin typeface="Aptos"/>
                        </a:rPr>
                        <a:t>A clear improvement plan based on a root cause analysis to address the issue of hospital onset HCAIs.</a:t>
                      </a:r>
                    </a:p>
                  </a:txBody>
                  <a:tcPr marL="150791" marR="150791" marT="75396" marB="75396">
                    <a:solidFill>
                      <a:srgbClr val="FDEFE7"/>
                    </a:solidFill>
                  </a:tcPr>
                </a:tc>
                <a:tc>
                  <a:txBody>
                    <a:bodyPr/>
                    <a:lstStyle/>
                    <a:p>
                      <a:pPr algn="ctr"/>
                      <a:r>
                        <a:rPr sz="1500" b="0" dirty="0">
                          <a:solidFill>
                            <a:srgbClr val="000000"/>
                          </a:solidFill>
                          <a:latin typeface="Aptos"/>
                        </a:rPr>
                        <a:t>In place</a:t>
                      </a:r>
                    </a:p>
                  </a:txBody>
                  <a:tcPr marL="150791" marR="150791" marT="75396" marB="75396">
                    <a:solidFill>
                      <a:srgbClr val="4BBE78"/>
                    </a:solidFill>
                  </a:tcPr>
                </a:tc>
                <a:extLst>
                  <a:ext uri="{0D108BD9-81ED-4DB2-BD59-A6C34878D82A}">
                    <a16:rowId xmlns:a16="http://schemas.microsoft.com/office/drawing/2014/main" val="10006"/>
                  </a:ext>
                </a:extLst>
              </a:tr>
              <a:tr h="807677">
                <a:tc vMerge="1">
                  <a:txBody>
                    <a:bodyPr/>
                    <a:lstStyle/>
                    <a:p>
                      <a:endParaRPr/>
                    </a:p>
                  </a:txBody>
                  <a:tcPr>
                    <a:solidFill>
                      <a:srgbClr val="CAECF5"/>
                    </a:solidFill>
                  </a:tcPr>
                </a:tc>
                <a:tc>
                  <a:txBody>
                    <a:bodyPr/>
                    <a:lstStyle/>
                    <a:p>
                      <a:pPr algn="l"/>
                      <a:r>
                        <a:rPr sz="1400" b="0">
                          <a:solidFill>
                            <a:srgbClr val="000000"/>
                          </a:solidFill>
                          <a:latin typeface="Aptos"/>
                        </a:rPr>
                        <a:t>C-Diff: reduce the number of hospital onset infections by 40% and maintain for 3 months (from a baseline of the average number of cases in quarter 3 of 10 cases to no more than 6 per month)</a:t>
                      </a:r>
                    </a:p>
                  </a:txBody>
                  <a:tcPr marL="150791" marR="150791" marT="75396" marB="75396">
                    <a:solidFill>
                      <a:srgbClr val="FDEFE7"/>
                    </a:solidFill>
                  </a:tcPr>
                </a:tc>
                <a:tc>
                  <a:txBody>
                    <a:bodyPr/>
                    <a:lstStyle/>
                    <a:p>
                      <a:pPr algn="ctr"/>
                      <a:r>
                        <a:rPr lang="en-GB" sz="1500" b="0" dirty="0">
                          <a:solidFill>
                            <a:srgbClr val="000000"/>
                          </a:solidFill>
                          <a:latin typeface="Aptos"/>
                        </a:rPr>
                        <a:t>5</a:t>
                      </a:r>
                      <a:r>
                        <a:rPr sz="1500" b="0" dirty="0">
                          <a:solidFill>
                            <a:srgbClr val="000000"/>
                          </a:solidFill>
                          <a:latin typeface="Aptos"/>
                        </a:rPr>
                        <a:t> cases</a:t>
                      </a:r>
                    </a:p>
                  </a:txBody>
                  <a:tcPr marL="150791" marR="150791" marT="75396" marB="75396">
                    <a:solidFill>
                      <a:srgbClr val="FFC000"/>
                    </a:solidFill>
                  </a:tcPr>
                </a:tc>
                <a:extLst>
                  <a:ext uri="{0D108BD9-81ED-4DB2-BD59-A6C34878D82A}">
                    <a16:rowId xmlns:a16="http://schemas.microsoft.com/office/drawing/2014/main" val="10007"/>
                  </a:ext>
                </a:extLst>
              </a:tr>
              <a:tr h="709776">
                <a:tc vMerge="1">
                  <a:txBody>
                    <a:bodyPr/>
                    <a:lstStyle/>
                    <a:p>
                      <a:endParaRPr/>
                    </a:p>
                  </a:txBody>
                  <a:tcPr>
                    <a:solidFill>
                      <a:srgbClr val="CAECF5"/>
                    </a:solidFill>
                  </a:tcPr>
                </a:tc>
                <a:tc>
                  <a:txBody>
                    <a:bodyPr/>
                    <a:lstStyle/>
                    <a:p>
                      <a:pPr algn="l"/>
                      <a:r>
                        <a:rPr sz="1400" b="0">
                          <a:solidFill>
                            <a:srgbClr val="000000"/>
                          </a:solidFill>
                          <a:latin typeface="Aptos"/>
                        </a:rPr>
                        <a:t>Staph aureus: reduce the number of hospital onset infections by 25% and maintain for 3 months (from a baseline of the average number of cases in quarter 3 of 4 cases to no more than 3 per month)</a:t>
                      </a:r>
                    </a:p>
                  </a:txBody>
                  <a:tcPr marL="150791" marR="150791" marT="75396" marB="75396">
                    <a:solidFill>
                      <a:srgbClr val="FDEFE7"/>
                    </a:solidFill>
                  </a:tcPr>
                </a:tc>
                <a:tc>
                  <a:txBody>
                    <a:bodyPr/>
                    <a:lstStyle/>
                    <a:p>
                      <a:pPr algn="ctr"/>
                      <a:r>
                        <a:rPr lang="en-GB" sz="1500" b="0" dirty="0">
                          <a:solidFill>
                            <a:srgbClr val="000000"/>
                          </a:solidFill>
                          <a:latin typeface="Aptos"/>
                        </a:rPr>
                        <a:t>2 </a:t>
                      </a:r>
                      <a:r>
                        <a:rPr sz="1500" b="0" dirty="0">
                          <a:solidFill>
                            <a:srgbClr val="000000"/>
                          </a:solidFill>
                          <a:latin typeface="Aptos"/>
                        </a:rPr>
                        <a:t>cases</a:t>
                      </a:r>
                    </a:p>
                  </a:txBody>
                  <a:tcPr marL="150791" marR="150791" marT="75396" marB="75396">
                    <a:solidFill>
                      <a:srgbClr val="FFC000"/>
                    </a:solidFill>
                  </a:tcPr>
                </a:tc>
                <a:extLst>
                  <a:ext uri="{0D108BD9-81ED-4DB2-BD59-A6C34878D82A}">
                    <a16:rowId xmlns:a16="http://schemas.microsoft.com/office/drawing/2014/main" val="10008"/>
                  </a:ext>
                </a:extLst>
              </a:tr>
              <a:tr h="709776">
                <a:tc vMerge="1">
                  <a:txBody>
                    <a:bodyPr/>
                    <a:lstStyle/>
                    <a:p>
                      <a:endParaRPr/>
                    </a:p>
                  </a:txBody>
                  <a:tcPr>
                    <a:solidFill>
                      <a:srgbClr val="CAECF5"/>
                    </a:solidFill>
                  </a:tcPr>
                </a:tc>
                <a:tc>
                  <a:txBody>
                    <a:bodyPr/>
                    <a:lstStyle/>
                    <a:p>
                      <a:pPr algn="l"/>
                      <a:r>
                        <a:rPr sz="1400" b="0" dirty="0">
                          <a:solidFill>
                            <a:srgbClr val="000000"/>
                          </a:solidFill>
                          <a:latin typeface="Aptos"/>
                        </a:rPr>
                        <a:t>E-coli: reduce the number of hospital onset infections by 20% and maintain for 3 months (from a baseline of the average number of cases in quarter 3 of 5 cases to no more than 4 per month)</a:t>
                      </a:r>
                    </a:p>
                  </a:txBody>
                  <a:tcPr marL="150791" marR="150791" marT="75396" marB="75396">
                    <a:solidFill>
                      <a:srgbClr val="FDEFE7"/>
                    </a:solidFill>
                  </a:tcPr>
                </a:tc>
                <a:tc>
                  <a:txBody>
                    <a:bodyPr/>
                    <a:lstStyle/>
                    <a:p>
                      <a:pPr algn="ctr"/>
                      <a:r>
                        <a:rPr lang="en-GB" sz="1500" b="0" dirty="0">
                          <a:solidFill>
                            <a:srgbClr val="000000"/>
                          </a:solidFill>
                          <a:latin typeface="Aptos"/>
                        </a:rPr>
                        <a:t>5</a:t>
                      </a:r>
                      <a:r>
                        <a:rPr sz="1500" b="0" dirty="0">
                          <a:solidFill>
                            <a:srgbClr val="000000"/>
                          </a:solidFill>
                          <a:latin typeface="Aptos"/>
                        </a:rPr>
                        <a:t> cases</a:t>
                      </a:r>
                    </a:p>
                  </a:txBody>
                  <a:tcPr marL="150791" marR="150791" marT="75396" marB="75396">
                    <a:solidFill>
                      <a:srgbClr val="FF4136"/>
                    </a:solidFill>
                  </a:tcPr>
                </a:tc>
                <a:extLst>
                  <a:ext uri="{0D108BD9-81ED-4DB2-BD59-A6C34878D82A}">
                    <a16:rowId xmlns:a16="http://schemas.microsoft.com/office/drawing/2014/main" val="10009"/>
                  </a:ext>
                </a:extLst>
              </a:tr>
              <a:tr h="807677">
                <a:tc vMerge="1">
                  <a:txBody>
                    <a:bodyPr/>
                    <a:lstStyle/>
                    <a:p>
                      <a:endParaRPr/>
                    </a:p>
                  </a:txBody>
                  <a:tcPr>
                    <a:solidFill>
                      <a:srgbClr val="CAECF5"/>
                    </a:solidFill>
                  </a:tcPr>
                </a:tc>
                <a:tc>
                  <a:txBody>
                    <a:bodyPr/>
                    <a:lstStyle/>
                    <a:p>
                      <a:pPr algn="l"/>
                      <a:r>
                        <a:rPr sz="1400" b="0" dirty="0">
                          <a:solidFill>
                            <a:srgbClr val="000000"/>
                          </a:solidFill>
                          <a:latin typeface="Aptos"/>
                        </a:rPr>
                        <a:t>Klebsiella: reduce the number of hospital onset infections by 10% and maintain for 3 months based on 2017/18 figures (baseline –54 cases in 2017/18, reduce to average of at most 4 per month)</a:t>
                      </a:r>
                    </a:p>
                  </a:txBody>
                  <a:tcPr marL="150791" marR="150791" marT="75396" marB="75396">
                    <a:solidFill>
                      <a:srgbClr val="FDEFE7"/>
                    </a:solidFill>
                  </a:tcPr>
                </a:tc>
                <a:tc>
                  <a:txBody>
                    <a:bodyPr/>
                    <a:lstStyle/>
                    <a:p>
                      <a:pPr algn="ctr"/>
                      <a:r>
                        <a:rPr lang="en-GB" sz="1500" b="0" dirty="0">
                          <a:solidFill>
                            <a:srgbClr val="000000"/>
                          </a:solidFill>
                          <a:latin typeface="Aptos"/>
                        </a:rPr>
                        <a:t>3</a:t>
                      </a:r>
                      <a:r>
                        <a:rPr sz="1500" b="0" dirty="0">
                          <a:solidFill>
                            <a:srgbClr val="000000"/>
                          </a:solidFill>
                          <a:latin typeface="Aptos"/>
                        </a:rPr>
                        <a:t> cases</a:t>
                      </a:r>
                    </a:p>
                  </a:txBody>
                  <a:tcPr marL="150791" marR="150791" marT="75396" marB="75396">
                    <a:solidFill>
                      <a:srgbClr val="FFC000"/>
                    </a:solidFill>
                  </a:tcPr>
                </a:tc>
                <a:extLst>
                  <a:ext uri="{0D108BD9-81ED-4DB2-BD59-A6C34878D82A}">
                    <a16:rowId xmlns:a16="http://schemas.microsoft.com/office/drawing/2014/main" val="10010"/>
                  </a:ext>
                </a:extLst>
              </a:tr>
              <a:tr h="611876">
                <a:tc>
                  <a:txBody>
                    <a:bodyPr/>
                    <a:lstStyle/>
                    <a:p>
                      <a:pPr algn="ctr"/>
                      <a:r>
                        <a:rPr sz="1500" b="1">
                          <a:solidFill>
                            <a:srgbClr val="000000"/>
                          </a:solidFill>
                          <a:latin typeface="Aptos"/>
                        </a:rPr>
                        <a:t>Finance</a:t>
                      </a:r>
                    </a:p>
                  </a:txBody>
                  <a:tcPr marL="150791" marR="150791" marT="75396" marB="75396">
                    <a:solidFill>
                      <a:srgbClr val="DAF1D2"/>
                    </a:solidFill>
                  </a:tcPr>
                </a:tc>
                <a:tc>
                  <a:txBody>
                    <a:bodyPr/>
                    <a:lstStyle/>
                    <a:p>
                      <a:pPr algn="l"/>
                      <a:r>
                        <a:rPr sz="1400" b="0">
                          <a:solidFill>
                            <a:srgbClr val="000000"/>
                          </a:solidFill>
                          <a:latin typeface="Aptos"/>
                        </a:rPr>
                        <a:t>Detailed updates included within the report</a:t>
                      </a:r>
                    </a:p>
                  </a:txBody>
                  <a:tcPr marL="150791" marR="150791" marT="75396" marB="75396">
                    <a:solidFill>
                      <a:srgbClr val="DAF1D2"/>
                    </a:solidFill>
                  </a:tcPr>
                </a:tc>
                <a:tc>
                  <a:txBody>
                    <a:bodyPr/>
                    <a:lstStyle/>
                    <a:p>
                      <a:pPr algn="ctr"/>
                      <a:endParaRPr sz="3000" dirty="0"/>
                    </a:p>
                  </a:txBody>
                  <a:tcPr marL="150791" marR="150791" marT="75396" marB="75396">
                    <a:solidFill>
                      <a:srgbClr val="DAF1D2"/>
                    </a:solidFill>
                  </a:tcPr>
                </a:tc>
                <a:extLst>
                  <a:ext uri="{0D108BD9-81ED-4DB2-BD59-A6C34878D82A}">
                    <a16:rowId xmlns:a16="http://schemas.microsoft.com/office/drawing/2014/main" val="10011"/>
                  </a:ext>
                </a:extLst>
              </a:tr>
              <a:tr h="611876">
                <a:tc>
                  <a:txBody>
                    <a:bodyPr/>
                    <a:lstStyle/>
                    <a:p>
                      <a:pPr algn="ctr"/>
                      <a:r>
                        <a:rPr sz="1500" b="1">
                          <a:solidFill>
                            <a:srgbClr val="000000"/>
                          </a:solidFill>
                          <a:latin typeface="Aptos"/>
                        </a:rPr>
                        <a:t>Strategy &amp;
Planning</a:t>
                      </a:r>
                    </a:p>
                  </a:txBody>
                  <a:tcPr marL="150791" marR="150791" marT="75396" marB="75396">
                    <a:solidFill>
                      <a:srgbClr val="FAEDE5"/>
                    </a:solidFill>
                  </a:tcPr>
                </a:tc>
                <a:tc>
                  <a:txBody>
                    <a:bodyPr/>
                    <a:lstStyle/>
                    <a:p>
                      <a:pPr algn="l"/>
                      <a:r>
                        <a:rPr sz="1400" b="0" dirty="0">
                          <a:solidFill>
                            <a:srgbClr val="000000"/>
                          </a:solidFill>
                          <a:latin typeface="Aptos"/>
                        </a:rPr>
                        <a:t>Detailed updates included within the report</a:t>
                      </a:r>
                    </a:p>
                  </a:txBody>
                  <a:tcPr marL="150791" marR="150791" marT="75396" marB="75396">
                    <a:solidFill>
                      <a:srgbClr val="FAEDE5"/>
                    </a:solidFill>
                  </a:tcPr>
                </a:tc>
                <a:tc>
                  <a:txBody>
                    <a:bodyPr/>
                    <a:lstStyle/>
                    <a:p>
                      <a:pPr algn="ctr"/>
                      <a:endParaRPr sz="3000"/>
                    </a:p>
                  </a:txBody>
                  <a:tcPr marL="150791" marR="150791" marT="75396" marB="75396">
                    <a:solidFill>
                      <a:srgbClr val="FAEDE5"/>
                    </a:solidFill>
                  </a:tcPr>
                </a:tc>
                <a:extLst>
                  <a:ext uri="{0D108BD9-81ED-4DB2-BD59-A6C34878D82A}">
                    <a16:rowId xmlns:a16="http://schemas.microsoft.com/office/drawing/2014/main" val="10012"/>
                  </a:ext>
                </a:extLst>
              </a:tr>
              <a:tr h="611876">
                <a:tc>
                  <a:txBody>
                    <a:bodyPr/>
                    <a:lstStyle/>
                    <a:p>
                      <a:pPr algn="ctr"/>
                      <a:r>
                        <a:rPr sz="1500" b="1">
                          <a:solidFill>
                            <a:srgbClr val="000000"/>
                          </a:solidFill>
                          <a:latin typeface="Aptos"/>
                        </a:rPr>
                        <a:t>Maternity &amp;
Neonates</a:t>
                      </a:r>
                    </a:p>
                  </a:txBody>
                  <a:tcPr marL="150791" marR="150791" marT="75396" marB="75396">
                    <a:solidFill>
                      <a:srgbClr val="CAEEFB"/>
                    </a:solidFill>
                  </a:tcPr>
                </a:tc>
                <a:tc>
                  <a:txBody>
                    <a:bodyPr/>
                    <a:lstStyle/>
                    <a:p>
                      <a:pPr algn="l"/>
                      <a:r>
                        <a:rPr sz="1400" b="0" dirty="0">
                          <a:solidFill>
                            <a:srgbClr val="000000"/>
                          </a:solidFill>
                          <a:latin typeface="Aptos"/>
                        </a:rPr>
                        <a:t>Detailed updates included within the report</a:t>
                      </a:r>
                    </a:p>
                  </a:txBody>
                  <a:tcPr marL="150791" marR="150791" marT="75396" marB="75396">
                    <a:solidFill>
                      <a:srgbClr val="CAEEFB"/>
                    </a:solidFill>
                  </a:tcPr>
                </a:tc>
                <a:tc>
                  <a:txBody>
                    <a:bodyPr/>
                    <a:lstStyle/>
                    <a:p>
                      <a:pPr algn="ctr"/>
                      <a:endParaRPr sz="3000" dirty="0"/>
                    </a:p>
                  </a:txBody>
                  <a:tcPr marL="150791" marR="150791" marT="75396" marB="75396">
                    <a:solidFill>
                      <a:srgbClr val="CAEEFB"/>
                    </a:solidFill>
                  </a:tcPr>
                </a:tc>
                <a:extLst>
                  <a:ext uri="{0D108BD9-81ED-4DB2-BD59-A6C34878D82A}">
                    <a16:rowId xmlns:a16="http://schemas.microsoft.com/office/drawing/2014/main" val="10013"/>
                  </a:ext>
                </a:extLst>
              </a:tr>
            </a:tbl>
          </a:graphicData>
        </a:graphic>
      </p:graphicFrame>
      <p:sp>
        <p:nvSpPr>
          <p:cNvPr id="6" name="Rectangle: Rounded Corners 5">
            <a:hlinkClick r:id="rId3"/>
            <a:extLst>
              <a:ext uri="{FF2B5EF4-FFF2-40B4-BE49-F238E27FC236}">
                <a16:creationId xmlns:a16="http://schemas.microsoft.com/office/drawing/2014/main" id="{8270F6CF-447B-86CF-F5E9-02865E5825AE}"/>
              </a:ext>
            </a:extLst>
          </p:cNvPr>
          <p:cNvSpPr/>
          <p:nvPr/>
        </p:nvSpPr>
        <p:spPr>
          <a:xfrm>
            <a:off x="17215644" y="69048"/>
            <a:ext cx="2781300" cy="762000"/>
          </a:xfrm>
          <a:prstGeom prst="roundRect">
            <a:avLst/>
          </a:prstGeom>
          <a:solidFill>
            <a:schemeClr val="bg1"/>
          </a:solidFill>
          <a:ln w="19050">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129EAA"/>
              </a:solidFill>
              <a:effectLst/>
              <a:uLnTx/>
              <a:uFillTx/>
              <a:latin typeface="Calibri" panose="020F0502020204030204"/>
              <a:ea typeface="+mn-ea"/>
              <a:cs typeface="+mn-cs"/>
            </a:endParaRPr>
          </a:p>
        </p:txBody>
      </p:sp>
      <p:sp>
        <p:nvSpPr>
          <p:cNvPr id="7" name="TextBox 6">
            <a:extLst>
              <a:ext uri="{FF2B5EF4-FFF2-40B4-BE49-F238E27FC236}">
                <a16:creationId xmlns:a16="http://schemas.microsoft.com/office/drawing/2014/main" id="{A30E3819-389E-25E4-5928-01C857167652}"/>
              </a:ext>
            </a:extLst>
          </p:cNvPr>
          <p:cNvSpPr txBox="1"/>
          <p:nvPr/>
        </p:nvSpPr>
        <p:spPr>
          <a:xfrm>
            <a:off x="18091944" y="190365"/>
            <a:ext cx="1905000" cy="400110"/>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dirty="0">
                <a:ln>
                  <a:noFill/>
                </a:ln>
                <a:solidFill>
                  <a:srgbClr val="129EAA"/>
                </a:solidFill>
                <a:effectLst/>
                <a:uLnTx/>
                <a:uFillTx/>
                <a:latin typeface="Verdana" panose="020B0604030504040204" pitchFamily="34" charset="0"/>
                <a:ea typeface="Verdana" panose="020B0604030504040204" pitchFamily="34" charset="0"/>
                <a:cs typeface="+mn-cs"/>
              </a:rPr>
              <a:t>Dashboard</a:t>
            </a:r>
          </a:p>
        </p:txBody>
      </p:sp>
      <p:pic>
        <p:nvPicPr>
          <p:cNvPr id="8" name="Graphic 7" descr="Cursor with solid fill">
            <a:extLst>
              <a:ext uri="{FF2B5EF4-FFF2-40B4-BE49-F238E27FC236}">
                <a16:creationId xmlns:a16="http://schemas.microsoft.com/office/drawing/2014/main" id="{82DE80D3-E44B-9433-D671-C95BF242D61E}"/>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7215644" y="22333"/>
            <a:ext cx="914400" cy="914400"/>
          </a:xfrm>
          <a:prstGeom prst="rect">
            <a:avLst/>
          </a:prstGeom>
        </p:spPr>
      </p:pic>
    </p:spTree>
    <p:extLst>
      <p:ext uri="{BB962C8B-B14F-4D97-AF65-F5344CB8AC3E}">
        <p14:creationId xmlns:p14="http://schemas.microsoft.com/office/powerpoint/2010/main" val="415174038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ço Reservado para Texto 1">
            <a:extLst>
              <a:ext uri="{FF2B5EF4-FFF2-40B4-BE49-F238E27FC236}">
                <a16:creationId xmlns:a16="http://schemas.microsoft.com/office/drawing/2014/main" id="{7B5EA733-7F63-27E3-499B-F781F70914D9}"/>
              </a:ext>
            </a:extLst>
          </p:cNvPr>
          <p:cNvSpPr>
            <a:spLocks noGrp="1"/>
          </p:cNvSpPr>
          <p:nvPr>
            <p:ph idx="1"/>
          </p:nvPr>
        </p:nvSpPr>
        <p:spPr>
          <a:xfrm>
            <a:off x="565944" y="168276"/>
            <a:ext cx="16268700" cy="1066800"/>
          </a:xfrm>
        </p:spPr>
        <p:txBody>
          <a:bodyPr/>
          <a:lstStyle/>
          <a:p>
            <a:pPr algn="ctr"/>
            <a:r>
              <a:rPr lang="en-GB" sz="4400" b="1" dirty="0">
                <a:solidFill>
                  <a:srgbClr val="1F3763"/>
                </a:solidFill>
                <a:latin typeface="Aptos Display"/>
              </a:rPr>
              <a:t>Delivery against Welsh Government Enhanced Monitoring Criteria</a:t>
            </a:r>
          </a:p>
        </p:txBody>
      </p:sp>
      <p:sp>
        <p:nvSpPr>
          <p:cNvPr id="6" name="Rectangle: Rounded Corners 5">
            <a:hlinkClick r:id="rId3"/>
            <a:extLst>
              <a:ext uri="{FF2B5EF4-FFF2-40B4-BE49-F238E27FC236}">
                <a16:creationId xmlns:a16="http://schemas.microsoft.com/office/drawing/2014/main" id="{8270F6CF-447B-86CF-F5E9-02865E5825AE}"/>
              </a:ext>
            </a:extLst>
          </p:cNvPr>
          <p:cNvSpPr/>
          <p:nvPr/>
        </p:nvSpPr>
        <p:spPr>
          <a:xfrm>
            <a:off x="17215644" y="69048"/>
            <a:ext cx="2781300" cy="762000"/>
          </a:xfrm>
          <a:prstGeom prst="roundRect">
            <a:avLst/>
          </a:prstGeom>
          <a:solidFill>
            <a:schemeClr val="bg1"/>
          </a:solidFill>
          <a:ln w="19050">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129EAA"/>
              </a:solidFill>
              <a:effectLst/>
              <a:uLnTx/>
              <a:uFillTx/>
              <a:latin typeface="Calibri" panose="020F0502020204030204"/>
              <a:ea typeface="+mn-ea"/>
              <a:cs typeface="+mn-cs"/>
            </a:endParaRPr>
          </a:p>
        </p:txBody>
      </p:sp>
      <p:sp>
        <p:nvSpPr>
          <p:cNvPr id="7" name="TextBox 6">
            <a:extLst>
              <a:ext uri="{FF2B5EF4-FFF2-40B4-BE49-F238E27FC236}">
                <a16:creationId xmlns:a16="http://schemas.microsoft.com/office/drawing/2014/main" id="{A30E3819-389E-25E4-5928-01C857167652}"/>
              </a:ext>
            </a:extLst>
          </p:cNvPr>
          <p:cNvSpPr txBox="1"/>
          <p:nvPr/>
        </p:nvSpPr>
        <p:spPr>
          <a:xfrm>
            <a:off x="18091944" y="190365"/>
            <a:ext cx="1905000" cy="400110"/>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dirty="0">
                <a:ln>
                  <a:noFill/>
                </a:ln>
                <a:solidFill>
                  <a:srgbClr val="129EAA"/>
                </a:solidFill>
                <a:effectLst/>
                <a:uLnTx/>
                <a:uFillTx/>
                <a:latin typeface="Verdana" panose="020B0604030504040204" pitchFamily="34" charset="0"/>
                <a:ea typeface="Verdana" panose="020B0604030504040204" pitchFamily="34" charset="0"/>
                <a:cs typeface="+mn-cs"/>
              </a:rPr>
              <a:t>Dashboard</a:t>
            </a:r>
          </a:p>
        </p:txBody>
      </p:sp>
      <p:pic>
        <p:nvPicPr>
          <p:cNvPr id="8" name="Graphic 7" descr="Cursor with solid fill">
            <a:extLst>
              <a:ext uri="{FF2B5EF4-FFF2-40B4-BE49-F238E27FC236}">
                <a16:creationId xmlns:a16="http://schemas.microsoft.com/office/drawing/2014/main" id="{82DE80D3-E44B-9433-D671-C95BF242D61E}"/>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7215644" y="22333"/>
            <a:ext cx="914400" cy="914400"/>
          </a:xfrm>
          <a:prstGeom prst="rect">
            <a:avLst/>
          </a:prstGeom>
        </p:spPr>
      </p:pic>
      <p:graphicFrame>
        <p:nvGraphicFramePr>
          <p:cNvPr id="2" name="Table 1">
            <a:extLst>
              <a:ext uri="{FF2B5EF4-FFF2-40B4-BE49-F238E27FC236}">
                <a16:creationId xmlns:a16="http://schemas.microsoft.com/office/drawing/2014/main" id="{EF894210-0CB4-9A59-5B66-F9B8EAA13952}"/>
              </a:ext>
            </a:extLst>
          </p:cNvPr>
          <p:cNvGraphicFramePr>
            <a:graphicFrameLocks noGrp="1"/>
          </p:cNvGraphicFramePr>
          <p:nvPr>
            <p:extLst>
              <p:ext uri="{D42A27DB-BD31-4B8C-83A1-F6EECF244321}">
                <p14:modId xmlns:p14="http://schemas.microsoft.com/office/powerpoint/2010/main" val="1029773605"/>
              </p:ext>
            </p:extLst>
          </p:nvPr>
        </p:nvGraphicFramePr>
        <p:xfrm>
          <a:off x="1213644" y="1214856"/>
          <a:ext cx="17830800" cy="6712842"/>
        </p:xfrm>
        <a:graphic>
          <a:graphicData uri="http://schemas.openxmlformats.org/drawingml/2006/table">
            <a:tbl>
              <a:tblPr firstRow="1" bandRow="1">
                <a:tableStyleId>{5C22544A-7EE6-4342-B048-85BDC9FD1C3A}</a:tableStyleId>
              </a:tblPr>
              <a:tblGrid>
                <a:gridCol w="2219900">
                  <a:extLst>
                    <a:ext uri="{9D8B030D-6E8A-4147-A177-3AD203B41FA5}">
                      <a16:colId xmlns:a16="http://schemas.microsoft.com/office/drawing/2014/main" val="20000"/>
                    </a:ext>
                  </a:extLst>
                </a:gridCol>
                <a:gridCol w="13876420">
                  <a:extLst>
                    <a:ext uri="{9D8B030D-6E8A-4147-A177-3AD203B41FA5}">
                      <a16:colId xmlns:a16="http://schemas.microsoft.com/office/drawing/2014/main" val="20001"/>
                    </a:ext>
                  </a:extLst>
                </a:gridCol>
                <a:gridCol w="1734480">
                  <a:extLst>
                    <a:ext uri="{9D8B030D-6E8A-4147-A177-3AD203B41FA5}">
                      <a16:colId xmlns:a16="http://schemas.microsoft.com/office/drawing/2014/main" val="20002"/>
                    </a:ext>
                  </a:extLst>
                </a:gridCol>
              </a:tblGrid>
              <a:tr h="637725">
                <a:tc>
                  <a:txBody>
                    <a:bodyPr/>
                    <a:lstStyle/>
                    <a:p>
                      <a:pPr algn="ctr"/>
                      <a:r>
                        <a:rPr sz="1600" b="1" dirty="0">
                          <a:solidFill>
                            <a:srgbClr val="FFFFFF"/>
                          </a:solidFill>
                          <a:latin typeface="Aptos"/>
                        </a:rPr>
                        <a:t>Escalation Area
(Level 3)</a:t>
                      </a:r>
                    </a:p>
                  </a:txBody>
                  <a:tcPr marL="150791" marR="150791" marT="75396" marB="75396">
                    <a:solidFill>
                      <a:srgbClr val="129EAA"/>
                    </a:solidFill>
                  </a:tcPr>
                </a:tc>
                <a:tc>
                  <a:txBody>
                    <a:bodyPr/>
                    <a:lstStyle/>
                    <a:p>
                      <a:pPr algn="l"/>
                      <a:r>
                        <a:rPr sz="1800" b="1" dirty="0">
                          <a:solidFill>
                            <a:srgbClr val="FFFFFF"/>
                          </a:solidFill>
                          <a:latin typeface="Aptos"/>
                        </a:rPr>
                        <a:t>Criteria to achieve</a:t>
                      </a:r>
                    </a:p>
                  </a:txBody>
                  <a:tcPr marL="150791" marR="150791" marT="75396" marB="75396">
                    <a:solidFill>
                      <a:srgbClr val="129EAA"/>
                    </a:solidFill>
                  </a:tcPr>
                </a:tc>
                <a:tc>
                  <a:txBody>
                    <a:bodyPr/>
                    <a:lstStyle/>
                    <a:p>
                      <a:pPr algn="ctr"/>
                      <a:r>
                        <a:rPr sz="1600" b="1" dirty="0">
                          <a:solidFill>
                            <a:srgbClr val="FFFFFF"/>
                          </a:solidFill>
                          <a:latin typeface="Aptos"/>
                        </a:rPr>
                        <a:t>Performance
</a:t>
                      </a:r>
                      <a:r>
                        <a:rPr lang="en-GB" sz="1600" b="1" dirty="0">
                          <a:solidFill>
                            <a:srgbClr val="FFFFFF"/>
                          </a:solidFill>
                          <a:latin typeface="Aptos"/>
                        </a:rPr>
                        <a:t>(Sep</a:t>
                      </a:r>
                      <a:r>
                        <a:rPr sz="1600" b="1" dirty="0">
                          <a:solidFill>
                            <a:srgbClr val="FFFFFF"/>
                          </a:solidFill>
                          <a:latin typeface="Aptos"/>
                        </a:rPr>
                        <a:t>-26)</a:t>
                      </a:r>
                    </a:p>
                  </a:txBody>
                  <a:tcPr marL="150791" marR="150791" marT="75396" marB="75396">
                    <a:solidFill>
                      <a:srgbClr val="129EAA"/>
                    </a:solidFill>
                  </a:tcPr>
                </a:tc>
                <a:extLst>
                  <a:ext uri="{0D108BD9-81ED-4DB2-BD59-A6C34878D82A}">
                    <a16:rowId xmlns:a16="http://schemas.microsoft.com/office/drawing/2014/main" val="10000"/>
                  </a:ext>
                </a:extLst>
              </a:tr>
              <a:tr h="607437">
                <a:tc rowSpan="10">
                  <a:txBody>
                    <a:bodyPr/>
                    <a:lstStyle/>
                    <a:p>
                      <a:pPr algn="ctr"/>
                      <a:r>
                        <a:rPr sz="1600" b="1" dirty="0">
                          <a:solidFill>
                            <a:srgbClr val="000000"/>
                          </a:solidFill>
                          <a:latin typeface="Aptos"/>
                        </a:rPr>
                        <a:t>Planned Care</a:t>
                      </a:r>
                    </a:p>
                  </a:txBody>
                  <a:tcPr marL="150791" marR="150791" marT="75396" marB="75396">
                    <a:solidFill>
                      <a:srgbClr val="CAEEFB"/>
                    </a:solidFill>
                  </a:tcPr>
                </a:tc>
                <a:tc>
                  <a:txBody>
                    <a:bodyPr/>
                    <a:lstStyle/>
                    <a:p>
                      <a:pPr algn="l"/>
                      <a:r>
                        <a:rPr sz="1400" b="0" dirty="0">
                          <a:solidFill>
                            <a:srgbClr val="000000"/>
                          </a:solidFill>
                          <a:latin typeface="Aptos"/>
                        </a:rPr>
                        <a:t>100% of open outpatient pathways to be waiting less than 52 weeks and maintained for 3 month</a:t>
                      </a:r>
                    </a:p>
                  </a:txBody>
                  <a:tcPr marL="150791" marR="150791" marT="75396" marB="75396">
                    <a:solidFill>
                      <a:srgbClr val="CAEEFB"/>
                    </a:solidFill>
                  </a:tcPr>
                </a:tc>
                <a:tc>
                  <a:txBody>
                    <a:bodyPr/>
                    <a:lstStyle/>
                    <a:p>
                      <a:pPr algn="ctr"/>
                      <a:r>
                        <a:rPr sz="1600" b="0" dirty="0">
                          <a:solidFill>
                            <a:srgbClr val="000000"/>
                          </a:solidFill>
                          <a:latin typeface="Aptos"/>
                        </a:rPr>
                        <a:t>1</a:t>
                      </a:r>
                      <a:r>
                        <a:rPr lang="en-GB" sz="1600" b="0" dirty="0">
                          <a:solidFill>
                            <a:srgbClr val="000000"/>
                          </a:solidFill>
                          <a:latin typeface="Aptos"/>
                        </a:rPr>
                        <a:t>0</a:t>
                      </a:r>
                      <a:r>
                        <a:rPr sz="1600" b="0" dirty="0">
                          <a:solidFill>
                            <a:srgbClr val="000000"/>
                          </a:solidFill>
                          <a:latin typeface="Aptos"/>
                        </a:rPr>
                        <a:t>0%</a:t>
                      </a:r>
                    </a:p>
                  </a:txBody>
                  <a:tcPr marL="150791" marR="150791" marT="75396" marB="75396">
                    <a:solidFill>
                      <a:srgbClr val="00B050"/>
                    </a:solidFill>
                  </a:tcPr>
                </a:tc>
                <a:extLst>
                  <a:ext uri="{0D108BD9-81ED-4DB2-BD59-A6C34878D82A}">
                    <a16:rowId xmlns:a16="http://schemas.microsoft.com/office/drawing/2014/main" val="10004"/>
                  </a:ext>
                </a:extLst>
              </a:tr>
              <a:tr h="607437">
                <a:tc vMerge="1">
                  <a:txBody>
                    <a:bodyPr/>
                    <a:lstStyle/>
                    <a:p>
                      <a:endParaRPr/>
                    </a:p>
                  </a:txBody>
                  <a:tcPr>
                    <a:solidFill>
                      <a:srgbClr val="CAECF5"/>
                    </a:solidFill>
                  </a:tcPr>
                </a:tc>
                <a:tc>
                  <a:txBody>
                    <a:bodyPr/>
                    <a:lstStyle/>
                    <a:p>
                      <a:pPr algn="l"/>
                      <a:r>
                        <a:rPr sz="1400" b="0" dirty="0">
                          <a:solidFill>
                            <a:srgbClr val="000000"/>
                          </a:solidFill>
                          <a:latin typeface="Aptos"/>
                        </a:rPr>
                        <a:t>Continuous improvement towards 75% of all open outpatient pathways waiting less than 26 weeks</a:t>
                      </a:r>
                    </a:p>
                  </a:txBody>
                  <a:tcPr marL="150791" marR="150791" marT="75396" marB="75396">
                    <a:solidFill>
                      <a:srgbClr val="CAEEFB"/>
                    </a:solidFill>
                  </a:tcPr>
                </a:tc>
                <a:tc>
                  <a:txBody>
                    <a:bodyPr/>
                    <a:lstStyle/>
                    <a:p>
                      <a:pPr algn="ctr"/>
                      <a:r>
                        <a:rPr lang="en-GB" sz="1600" b="0" dirty="0">
                          <a:solidFill>
                            <a:srgbClr val="000000"/>
                          </a:solidFill>
                          <a:latin typeface="Aptos"/>
                        </a:rPr>
                        <a:t>85.25</a:t>
                      </a:r>
                      <a:r>
                        <a:rPr sz="1600" b="0" dirty="0">
                          <a:solidFill>
                            <a:srgbClr val="000000"/>
                          </a:solidFill>
                          <a:latin typeface="Aptos"/>
                        </a:rPr>
                        <a:t>%</a:t>
                      </a:r>
                    </a:p>
                  </a:txBody>
                  <a:tcPr marL="150791" marR="150791" marT="75396" marB="75396">
                    <a:solidFill>
                      <a:srgbClr val="00B050"/>
                    </a:solidFill>
                  </a:tcPr>
                </a:tc>
                <a:extLst>
                  <a:ext uri="{0D108BD9-81ED-4DB2-BD59-A6C34878D82A}">
                    <a16:rowId xmlns:a16="http://schemas.microsoft.com/office/drawing/2014/main" val="10005"/>
                  </a:ext>
                </a:extLst>
              </a:tr>
              <a:tr h="607437">
                <a:tc vMerge="1">
                  <a:txBody>
                    <a:bodyPr/>
                    <a:lstStyle/>
                    <a:p>
                      <a:endParaRPr/>
                    </a:p>
                  </a:txBody>
                  <a:tcPr>
                    <a:solidFill>
                      <a:srgbClr val="CAECF5"/>
                    </a:solidFill>
                  </a:tcPr>
                </a:tc>
                <a:tc>
                  <a:txBody>
                    <a:bodyPr/>
                    <a:lstStyle/>
                    <a:p>
                      <a:pPr algn="l"/>
                      <a:r>
                        <a:rPr sz="1400" b="0" dirty="0">
                          <a:solidFill>
                            <a:srgbClr val="000000"/>
                          </a:solidFill>
                          <a:latin typeface="Aptos"/>
                        </a:rPr>
                        <a:t>100% of open pathways to be waiting less than 104 weeks and maintained for 3 months</a:t>
                      </a:r>
                    </a:p>
                  </a:txBody>
                  <a:tcPr marL="150791" marR="150791" marT="75396" marB="75396">
                    <a:solidFill>
                      <a:srgbClr val="CAEEFB"/>
                    </a:solidFill>
                  </a:tcPr>
                </a:tc>
                <a:tc>
                  <a:txBody>
                    <a:bodyPr/>
                    <a:lstStyle/>
                    <a:p>
                      <a:pPr algn="ctr"/>
                      <a:r>
                        <a:rPr sz="1600" b="0" dirty="0">
                          <a:solidFill>
                            <a:srgbClr val="000000"/>
                          </a:solidFill>
                          <a:latin typeface="Aptos"/>
                        </a:rPr>
                        <a:t>100%</a:t>
                      </a:r>
                    </a:p>
                  </a:txBody>
                  <a:tcPr marL="150791" marR="150791" marT="75396" marB="75396">
                    <a:solidFill>
                      <a:srgbClr val="00B050"/>
                    </a:solidFill>
                  </a:tcPr>
                </a:tc>
                <a:extLst>
                  <a:ext uri="{0D108BD9-81ED-4DB2-BD59-A6C34878D82A}">
                    <a16:rowId xmlns:a16="http://schemas.microsoft.com/office/drawing/2014/main" val="10006"/>
                  </a:ext>
                </a:extLst>
              </a:tr>
              <a:tr h="607437">
                <a:tc vMerge="1">
                  <a:txBody>
                    <a:bodyPr/>
                    <a:lstStyle/>
                    <a:p>
                      <a:endParaRPr/>
                    </a:p>
                  </a:txBody>
                  <a:tcPr>
                    <a:solidFill>
                      <a:srgbClr val="CAECF5"/>
                    </a:solidFill>
                  </a:tcPr>
                </a:tc>
                <a:tc>
                  <a:txBody>
                    <a:bodyPr/>
                    <a:lstStyle/>
                    <a:p>
                      <a:pPr algn="l"/>
                      <a:r>
                        <a:rPr sz="1400" b="0" dirty="0">
                          <a:solidFill>
                            <a:srgbClr val="000000"/>
                          </a:solidFill>
                          <a:latin typeface="Aptos"/>
                        </a:rPr>
                        <a:t>Continuous improvement towards 80% of all open pathways waiting less than 36 weeks</a:t>
                      </a:r>
                    </a:p>
                  </a:txBody>
                  <a:tcPr marL="150791" marR="150791" marT="75396" marB="75396">
                    <a:solidFill>
                      <a:srgbClr val="CAEEFB"/>
                    </a:solidFill>
                  </a:tcPr>
                </a:tc>
                <a:tc>
                  <a:txBody>
                    <a:bodyPr/>
                    <a:lstStyle/>
                    <a:p>
                      <a:pPr algn="ctr"/>
                      <a:r>
                        <a:rPr sz="1600" b="0" dirty="0">
                          <a:solidFill>
                            <a:srgbClr val="000000"/>
                          </a:solidFill>
                          <a:latin typeface="Aptos"/>
                        </a:rPr>
                        <a:t>7</a:t>
                      </a:r>
                      <a:r>
                        <a:rPr lang="en-GB" sz="1600" b="0" dirty="0">
                          <a:solidFill>
                            <a:srgbClr val="000000"/>
                          </a:solidFill>
                          <a:latin typeface="Aptos"/>
                        </a:rPr>
                        <a:t>6.61</a:t>
                      </a:r>
                      <a:r>
                        <a:rPr sz="1600" b="0" dirty="0">
                          <a:solidFill>
                            <a:srgbClr val="000000"/>
                          </a:solidFill>
                          <a:latin typeface="Aptos"/>
                        </a:rPr>
                        <a:t>%</a:t>
                      </a:r>
                    </a:p>
                  </a:txBody>
                  <a:tcPr marL="150791" marR="150791" marT="75396" marB="75396">
                    <a:solidFill>
                      <a:srgbClr val="FFCD46"/>
                    </a:solidFill>
                  </a:tcPr>
                </a:tc>
                <a:extLst>
                  <a:ext uri="{0D108BD9-81ED-4DB2-BD59-A6C34878D82A}">
                    <a16:rowId xmlns:a16="http://schemas.microsoft.com/office/drawing/2014/main" val="10007"/>
                  </a:ext>
                </a:extLst>
              </a:tr>
              <a:tr h="607437">
                <a:tc vMerge="1">
                  <a:txBody>
                    <a:bodyPr/>
                    <a:lstStyle/>
                    <a:p>
                      <a:endParaRPr/>
                    </a:p>
                  </a:txBody>
                  <a:tcPr>
                    <a:solidFill>
                      <a:srgbClr val="CAECF5"/>
                    </a:solidFill>
                  </a:tcPr>
                </a:tc>
                <a:tc>
                  <a:txBody>
                    <a:bodyPr/>
                    <a:lstStyle/>
                    <a:p>
                      <a:pPr algn="l"/>
                      <a:r>
                        <a:rPr sz="1300" b="0" dirty="0">
                          <a:solidFill>
                            <a:srgbClr val="000000"/>
                          </a:solidFill>
                          <a:latin typeface="Aptos"/>
                        </a:rPr>
                        <a:t>12% reduction in the number of patients delayed by 100% for their follow up appointment in three consecutive months and maintained for 3 months (Based on the November 2024 baseline.)</a:t>
                      </a:r>
                    </a:p>
                  </a:txBody>
                  <a:tcPr marL="150791" marR="150791" marT="75396" marB="75396">
                    <a:solidFill>
                      <a:srgbClr val="CAEEFB"/>
                    </a:solidFill>
                  </a:tcPr>
                </a:tc>
                <a:tc>
                  <a:txBody>
                    <a:bodyPr/>
                    <a:lstStyle/>
                    <a:p>
                      <a:pPr algn="ctr"/>
                      <a:r>
                        <a:rPr lang="en-GB" sz="1600" b="0" dirty="0">
                          <a:solidFill>
                            <a:srgbClr val="000000"/>
                          </a:solidFill>
                          <a:latin typeface="Aptos"/>
                        </a:rPr>
                        <a:t>45.12</a:t>
                      </a:r>
                      <a:r>
                        <a:rPr sz="1600" b="0" dirty="0">
                          <a:solidFill>
                            <a:srgbClr val="000000"/>
                          </a:solidFill>
                          <a:latin typeface="Aptos"/>
                        </a:rPr>
                        <a:t>%</a:t>
                      </a:r>
                    </a:p>
                  </a:txBody>
                  <a:tcPr marL="150791" marR="150791" marT="75396" marB="75396">
                    <a:solidFill>
                      <a:srgbClr val="FF4136"/>
                    </a:solidFill>
                  </a:tcPr>
                </a:tc>
                <a:extLst>
                  <a:ext uri="{0D108BD9-81ED-4DB2-BD59-A6C34878D82A}">
                    <a16:rowId xmlns:a16="http://schemas.microsoft.com/office/drawing/2014/main" val="10008"/>
                  </a:ext>
                </a:extLst>
              </a:tr>
              <a:tr h="607437">
                <a:tc vMerge="1">
                  <a:txBody>
                    <a:bodyPr/>
                    <a:lstStyle/>
                    <a:p>
                      <a:endParaRPr/>
                    </a:p>
                  </a:txBody>
                  <a:tcPr>
                    <a:solidFill>
                      <a:srgbClr val="CAECF5"/>
                    </a:solidFill>
                  </a:tcPr>
                </a:tc>
                <a:tc>
                  <a:txBody>
                    <a:bodyPr/>
                    <a:lstStyle/>
                    <a:p>
                      <a:pPr algn="l"/>
                      <a:r>
                        <a:rPr sz="1300" b="0" dirty="0">
                          <a:solidFill>
                            <a:srgbClr val="000000"/>
                          </a:solidFill>
                          <a:latin typeface="Aptos"/>
                        </a:rPr>
                        <a:t>68% R1 ophthalmology patient pathways to be waiting within or no longer than 25% of their target date for an outpatient appointment and maintained for 3 months</a:t>
                      </a:r>
                    </a:p>
                  </a:txBody>
                  <a:tcPr marL="150791" marR="150791" marT="75396" marB="75396">
                    <a:solidFill>
                      <a:srgbClr val="CAEEFB"/>
                    </a:solidFill>
                  </a:tcPr>
                </a:tc>
                <a:tc>
                  <a:txBody>
                    <a:bodyPr/>
                    <a:lstStyle/>
                    <a:p>
                      <a:pPr algn="ctr"/>
                      <a:r>
                        <a:rPr sz="1600" b="0" dirty="0">
                          <a:solidFill>
                            <a:srgbClr val="000000"/>
                          </a:solidFill>
                          <a:latin typeface="Aptos"/>
                        </a:rPr>
                        <a:t>6</a:t>
                      </a:r>
                      <a:r>
                        <a:rPr lang="en-GB" sz="1600" b="0" dirty="0">
                          <a:solidFill>
                            <a:srgbClr val="000000"/>
                          </a:solidFill>
                          <a:latin typeface="Aptos"/>
                        </a:rPr>
                        <a:t>5.96</a:t>
                      </a:r>
                      <a:r>
                        <a:rPr sz="1600" b="0" dirty="0">
                          <a:solidFill>
                            <a:srgbClr val="000000"/>
                          </a:solidFill>
                          <a:latin typeface="Aptos"/>
                        </a:rPr>
                        <a:t>%</a:t>
                      </a:r>
                    </a:p>
                  </a:txBody>
                  <a:tcPr marL="150791" marR="150791" marT="75396" marB="75396">
                    <a:solidFill>
                      <a:srgbClr val="FFC000"/>
                    </a:solidFill>
                  </a:tcPr>
                </a:tc>
                <a:extLst>
                  <a:ext uri="{0D108BD9-81ED-4DB2-BD59-A6C34878D82A}">
                    <a16:rowId xmlns:a16="http://schemas.microsoft.com/office/drawing/2014/main" val="10009"/>
                  </a:ext>
                </a:extLst>
              </a:tr>
              <a:tr h="607437">
                <a:tc vMerge="1">
                  <a:txBody>
                    <a:bodyPr/>
                    <a:lstStyle/>
                    <a:p>
                      <a:endParaRPr/>
                    </a:p>
                  </a:txBody>
                  <a:tcPr>
                    <a:solidFill>
                      <a:srgbClr val="CAECF5"/>
                    </a:solidFill>
                  </a:tcPr>
                </a:tc>
                <a:tc>
                  <a:txBody>
                    <a:bodyPr/>
                    <a:lstStyle/>
                    <a:p>
                      <a:pPr algn="l"/>
                      <a:r>
                        <a:rPr sz="1400" b="0">
                          <a:solidFill>
                            <a:srgbClr val="000000"/>
                          </a:solidFill>
                          <a:latin typeface="Aptos"/>
                        </a:rPr>
                        <a:t>85% of patients waiting for a diagnostic test to be waiting less than 8 weeks and maintained for 3 months</a:t>
                      </a:r>
                    </a:p>
                  </a:txBody>
                  <a:tcPr marL="150791" marR="150791" marT="75396" marB="75396">
                    <a:solidFill>
                      <a:srgbClr val="CAEEFB"/>
                    </a:solidFill>
                  </a:tcPr>
                </a:tc>
                <a:tc>
                  <a:txBody>
                    <a:bodyPr/>
                    <a:lstStyle/>
                    <a:p>
                      <a:pPr algn="ctr"/>
                      <a:r>
                        <a:rPr lang="en-GB" sz="1600" b="0" dirty="0">
                          <a:solidFill>
                            <a:srgbClr val="000000"/>
                          </a:solidFill>
                          <a:latin typeface="Aptos"/>
                        </a:rPr>
                        <a:t>77.42</a:t>
                      </a:r>
                      <a:r>
                        <a:rPr sz="1600" b="0" dirty="0">
                          <a:solidFill>
                            <a:srgbClr val="000000"/>
                          </a:solidFill>
                          <a:latin typeface="Aptos"/>
                        </a:rPr>
                        <a:t>%</a:t>
                      </a:r>
                    </a:p>
                  </a:txBody>
                  <a:tcPr marL="150791" marR="150791" marT="75396" marB="75396">
                    <a:solidFill>
                      <a:srgbClr val="FFC000"/>
                    </a:solidFill>
                  </a:tcPr>
                </a:tc>
                <a:extLst>
                  <a:ext uri="{0D108BD9-81ED-4DB2-BD59-A6C34878D82A}">
                    <a16:rowId xmlns:a16="http://schemas.microsoft.com/office/drawing/2014/main" val="10010"/>
                  </a:ext>
                </a:extLst>
              </a:tr>
              <a:tr h="607437">
                <a:tc vMerge="1">
                  <a:txBody>
                    <a:bodyPr/>
                    <a:lstStyle/>
                    <a:p>
                      <a:endParaRPr/>
                    </a:p>
                  </a:txBody>
                  <a:tcPr>
                    <a:solidFill>
                      <a:srgbClr val="CAECF5"/>
                    </a:solidFill>
                  </a:tcPr>
                </a:tc>
                <a:tc>
                  <a:txBody>
                    <a:bodyPr/>
                    <a:lstStyle/>
                    <a:p>
                      <a:pPr algn="l"/>
                      <a:r>
                        <a:rPr sz="1400" b="0">
                          <a:solidFill>
                            <a:srgbClr val="000000"/>
                          </a:solidFill>
                          <a:latin typeface="Aptos"/>
                        </a:rPr>
                        <a:t>85% of patients waiting for a diagnostic endoscopy to be waiting less than 8 weeks and maintained for 3 month</a:t>
                      </a:r>
                    </a:p>
                  </a:txBody>
                  <a:tcPr marL="150791" marR="150791" marT="75396" marB="75396">
                    <a:solidFill>
                      <a:srgbClr val="CAEEFB"/>
                    </a:solidFill>
                  </a:tcPr>
                </a:tc>
                <a:tc>
                  <a:txBody>
                    <a:bodyPr/>
                    <a:lstStyle/>
                    <a:p>
                      <a:pPr algn="ctr"/>
                      <a:r>
                        <a:rPr lang="en-GB" sz="1600" b="0" dirty="0">
                          <a:solidFill>
                            <a:srgbClr val="000000"/>
                          </a:solidFill>
                          <a:latin typeface="Aptos"/>
                        </a:rPr>
                        <a:t>54.36</a:t>
                      </a:r>
                      <a:r>
                        <a:rPr sz="1600" b="0" dirty="0">
                          <a:solidFill>
                            <a:srgbClr val="000000"/>
                          </a:solidFill>
                          <a:latin typeface="Aptos"/>
                        </a:rPr>
                        <a:t>%</a:t>
                      </a:r>
                    </a:p>
                  </a:txBody>
                  <a:tcPr marL="150791" marR="150791" marT="75396" marB="75396">
                    <a:solidFill>
                      <a:srgbClr val="FF4136"/>
                    </a:solidFill>
                  </a:tcPr>
                </a:tc>
                <a:extLst>
                  <a:ext uri="{0D108BD9-81ED-4DB2-BD59-A6C34878D82A}">
                    <a16:rowId xmlns:a16="http://schemas.microsoft.com/office/drawing/2014/main" val="10011"/>
                  </a:ext>
                </a:extLst>
              </a:tr>
              <a:tr h="607437">
                <a:tc vMerge="1">
                  <a:txBody>
                    <a:bodyPr/>
                    <a:lstStyle/>
                    <a:p>
                      <a:endParaRPr/>
                    </a:p>
                  </a:txBody>
                  <a:tcPr>
                    <a:solidFill>
                      <a:srgbClr val="CAECF5"/>
                    </a:solidFill>
                  </a:tcPr>
                </a:tc>
                <a:tc>
                  <a:txBody>
                    <a:bodyPr/>
                    <a:lstStyle/>
                    <a:p>
                      <a:pPr algn="l"/>
                      <a:r>
                        <a:rPr sz="1400" b="0">
                          <a:solidFill>
                            <a:srgbClr val="000000"/>
                          </a:solidFill>
                          <a:latin typeface="Aptos"/>
                        </a:rPr>
                        <a:t>85% of patients waiting for a NOUS and non cardiac MRI to be waiting less than 8 weeks and maintained for 3 months.</a:t>
                      </a:r>
                    </a:p>
                  </a:txBody>
                  <a:tcPr marL="150791" marR="150791" marT="75396" marB="75396">
                    <a:solidFill>
                      <a:srgbClr val="CAEEFB"/>
                    </a:solidFill>
                  </a:tcPr>
                </a:tc>
                <a:tc>
                  <a:txBody>
                    <a:bodyPr/>
                    <a:lstStyle/>
                    <a:p>
                      <a:pPr algn="ctr"/>
                      <a:r>
                        <a:rPr sz="1600" b="0" dirty="0">
                          <a:solidFill>
                            <a:srgbClr val="000000"/>
                          </a:solidFill>
                          <a:latin typeface="Aptos"/>
                        </a:rPr>
                        <a:t>7</a:t>
                      </a:r>
                      <a:r>
                        <a:rPr lang="en-GB" sz="1600" b="0" dirty="0">
                          <a:solidFill>
                            <a:srgbClr val="000000"/>
                          </a:solidFill>
                          <a:latin typeface="Aptos"/>
                        </a:rPr>
                        <a:t>9.87</a:t>
                      </a:r>
                      <a:r>
                        <a:rPr sz="1600" b="0" dirty="0">
                          <a:solidFill>
                            <a:srgbClr val="000000"/>
                          </a:solidFill>
                          <a:latin typeface="Aptos"/>
                        </a:rPr>
                        <a:t>%</a:t>
                      </a:r>
                    </a:p>
                  </a:txBody>
                  <a:tcPr marL="150791" marR="150791" marT="75396" marB="75396">
                    <a:solidFill>
                      <a:srgbClr val="FFC000"/>
                    </a:solidFill>
                  </a:tcPr>
                </a:tc>
                <a:extLst>
                  <a:ext uri="{0D108BD9-81ED-4DB2-BD59-A6C34878D82A}">
                    <a16:rowId xmlns:a16="http://schemas.microsoft.com/office/drawing/2014/main" val="10012"/>
                  </a:ext>
                </a:extLst>
              </a:tr>
              <a:tr h="607437">
                <a:tc vMerge="1">
                  <a:txBody>
                    <a:bodyPr/>
                    <a:lstStyle/>
                    <a:p>
                      <a:endParaRPr/>
                    </a:p>
                  </a:txBody>
                  <a:tcPr>
                    <a:solidFill>
                      <a:srgbClr val="CAECF5"/>
                    </a:solidFill>
                  </a:tcPr>
                </a:tc>
                <a:tc>
                  <a:txBody>
                    <a:bodyPr/>
                    <a:lstStyle/>
                    <a:p>
                      <a:pPr algn="l"/>
                      <a:r>
                        <a:rPr sz="1400" b="0" dirty="0">
                          <a:solidFill>
                            <a:srgbClr val="000000"/>
                          </a:solidFill>
                          <a:latin typeface="Aptos"/>
                        </a:rPr>
                        <a:t>90% of patients waiting for therapies to be waiting less than 14 weeks and maintained for 3 months</a:t>
                      </a:r>
                    </a:p>
                  </a:txBody>
                  <a:tcPr marL="150791" marR="150791" marT="75396" marB="75396">
                    <a:solidFill>
                      <a:srgbClr val="CAEEFB"/>
                    </a:solidFill>
                  </a:tcPr>
                </a:tc>
                <a:tc>
                  <a:txBody>
                    <a:bodyPr/>
                    <a:lstStyle/>
                    <a:p>
                      <a:pPr algn="ctr"/>
                      <a:r>
                        <a:rPr sz="1600" b="0" dirty="0">
                          <a:solidFill>
                            <a:srgbClr val="000000"/>
                          </a:solidFill>
                          <a:latin typeface="Aptos"/>
                        </a:rPr>
                        <a:t>100%</a:t>
                      </a:r>
                    </a:p>
                  </a:txBody>
                  <a:tcPr marL="150791" marR="150791" marT="75396" marB="75396">
                    <a:solidFill>
                      <a:srgbClr val="00B050"/>
                    </a:solidFill>
                  </a:tcPr>
                </a:tc>
                <a:extLst>
                  <a:ext uri="{0D108BD9-81ED-4DB2-BD59-A6C34878D82A}">
                    <a16:rowId xmlns:a16="http://schemas.microsoft.com/office/drawing/2014/main" val="10013"/>
                  </a:ext>
                </a:extLst>
              </a:tr>
            </a:tbl>
          </a:graphicData>
        </a:graphic>
      </p:graphicFrame>
    </p:spTree>
    <p:extLst>
      <p:ext uri="{BB962C8B-B14F-4D97-AF65-F5344CB8AC3E}">
        <p14:creationId xmlns:p14="http://schemas.microsoft.com/office/powerpoint/2010/main" val="150623547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6961D7-B604-57D5-0152-A1637FA2AA44}"/>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DE8F390E-E5B7-D160-6A6D-E9A9F081D6F9}"/>
              </a:ext>
            </a:extLst>
          </p:cNvPr>
          <p:cNvSpPr txBox="1">
            <a:spLocks/>
          </p:cNvSpPr>
          <p:nvPr/>
        </p:nvSpPr>
        <p:spPr>
          <a:xfrm>
            <a:off x="1348251" y="3749675"/>
            <a:ext cx="17409186" cy="2810464"/>
          </a:xfrm>
          <a:prstGeom prst="rect">
            <a:avLst/>
          </a:prstGeom>
        </p:spPr>
        <p:txBody>
          <a:bodyPr/>
          <a:lstStyle>
            <a:lvl1pPr marL="0" indent="0" algn="l" defTabSz="914400" rtl="0" eaLnBrk="1" latinLnBrk="0" hangingPunct="1">
              <a:lnSpc>
                <a:spcPct val="100000"/>
              </a:lnSpc>
              <a:spcBef>
                <a:spcPts val="0"/>
              </a:spcBef>
              <a:spcAft>
                <a:spcPts val="1800"/>
              </a:spcAft>
              <a:buFont typeface="Arial" panose="020B0604020202020204" pitchFamily="34" charset="0"/>
              <a:buNone/>
              <a:defRPr sz="2000" kern="1200">
                <a:solidFill>
                  <a:schemeClr val="bg1"/>
                </a:solidFill>
                <a:latin typeface="Arial" panose="020B0604020202020204" pitchFamily="34" charset="0"/>
                <a:ea typeface="+mn-ea"/>
                <a:cs typeface="Arial" panose="020B0604020202020204" pitchFamily="34" charset="0"/>
              </a:defRPr>
            </a:lvl1pPr>
            <a:lvl2pPr marL="216000" indent="-216000" algn="l" defTabSz="914400" rtl="0" eaLnBrk="1" latinLnBrk="0" hangingPunct="1">
              <a:lnSpc>
                <a:spcPct val="100000"/>
              </a:lnSpc>
              <a:spcBef>
                <a:spcPts val="0"/>
              </a:spcBef>
              <a:spcAft>
                <a:spcPts val="1800"/>
              </a:spcAft>
              <a:buFont typeface="Arial" panose="020B0604020202020204" pitchFamily="34" charset="0"/>
              <a:buChar char="•"/>
              <a:defRPr sz="2000" kern="1200">
                <a:solidFill>
                  <a:schemeClr val="bg1"/>
                </a:solidFill>
                <a:latin typeface="Arial" panose="020B0604020202020204" pitchFamily="34" charset="0"/>
                <a:ea typeface="+mn-ea"/>
                <a:cs typeface="Arial" panose="020B0604020202020204" pitchFamily="34" charset="0"/>
              </a:defRPr>
            </a:lvl2pPr>
            <a:lvl3pPr marL="0" indent="0" algn="l" defTabSz="914400" rtl="0" eaLnBrk="1" latinLnBrk="0" hangingPunct="1">
              <a:lnSpc>
                <a:spcPct val="100000"/>
              </a:lnSpc>
              <a:spcBef>
                <a:spcPts val="0"/>
              </a:spcBef>
              <a:spcAft>
                <a:spcPts val="1800"/>
              </a:spcAft>
              <a:buFont typeface="Arial" panose="020B0604020202020204" pitchFamily="34" charset="0"/>
              <a:buNone/>
              <a:defRPr sz="2000" b="1" kern="1200">
                <a:solidFill>
                  <a:schemeClr val="bg1"/>
                </a:solidFill>
                <a:latin typeface="Arial" panose="020B0604020202020204" pitchFamily="34" charset="0"/>
                <a:ea typeface="+mn-ea"/>
                <a:cs typeface="Arial" panose="020B0604020202020204" pitchFamily="34" charset="0"/>
              </a:defRPr>
            </a:lvl3pPr>
            <a:lvl4pPr marL="0" indent="0" algn="l" defTabSz="914400" rtl="0" eaLnBrk="1" latinLnBrk="0" hangingPunct="1">
              <a:lnSpc>
                <a:spcPct val="100000"/>
              </a:lnSpc>
              <a:spcBef>
                <a:spcPts val="0"/>
              </a:spcBef>
              <a:spcAft>
                <a:spcPts val="1800"/>
              </a:spcAft>
              <a:buFont typeface="Arial" panose="020B0604020202020204" pitchFamily="34" charset="0"/>
              <a:buNone/>
              <a:defRPr sz="2000" kern="1200">
                <a:solidFill>
                  <a:schemeClr val="bg1"/>
                </a:solidFill>
                <a:latin typeface="Arial" panose="020B0604020202020204" pitchFamily="34" charset="0"/>
                <a:ea typeface="+mn-ea"/>
                <a:cs typeface="Arial" panose="020B0604020202020204" pitchFamily="34" charset="0"/>
              </a:defRPr>
            </a:lvl4pPr>
            <a:lvl5pPr marL="0" indent="0" algn="l" defTabSz="914400" rtl="0" eaLnBrk="1" latinLnBrk="0" hangingPunct="1">
              <a:lnSpc>
                <a:spcPct val="100000"/>
              </a:lnSpc>
              <a:spcBef>
                <a:spcPts val="0"/>
              </a:spcBef>
              <a:spcAft>
                <a:spcPts val="1800"/>
              </a:spcAft>
              <a:buFont typeface="Arial" panose="020B0604020202020204" pitchFamily="34" charset="0"/>
              <a:buNone/>
              <a:defRPr sz="2000" kern="1200">
                <a:solidFill>
                  <a:schemeClr val="bg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GB" sz="4400" b="1" dirty="0">
                <a:latin typeface="Verdana" panose="020B0604030504040204" pitchFamily="34" charset="0"/>
                <a:ea typeface="Verdana" panose="020B0604030504040204" pitchFamily="34" charset="0"/>
              </a:rPr>
              <a:t>Section 2: </a:t>
            </a:r>
          </a:p>
          <a:p>
            <a:pPr lvl="0" algn="ctr"/>
            <a:r>
              <a:rPr lang="en-GB" sz="4400" dirty="0">
                <a:latin typeface="Verdana" panose="020B0604030504040204" pitchFamily="34" charset="0"/>
                <a:ea typeface="Verdana" panose="020B0604030504040204" pitchFamily="34" charset="0"/>
              </a:rPr>
              <a:t>Detailed updates against </a:t>
            </a:r>
            <a:r>
              <a:rPr lang="en-GB" sz="4800" dirty="0">
                <a:ln/>
                <a:latin typeface="Verdana" panose="020B0604030504040204" pitchFamily="34" charset="0"/>
                <a:ea typeface="Verdana" panose="020B0604030504040204" pitchFamily="34" charset="0"/>
              </a:rPr>
              <a:t>the SBUHB Breakthrough Objectives and the Welsh Government Oversight &amp; Escalation criteria</a:t>
            </a:r>
            <a:r>
              <a:rPr lang="en-GB" sz="4400" dirty="0">
                <a:latin typeface="Verdana" panose="020B0604030504040204" pitchFamily="34" charset="0"/>
                <a:ea typeface="Verdana" panose="020B0604030504040204" pitchFamily="34" charset="0"/>
              </a:rPr>
              <a:t> </a:t>
            </a:r>
          </a:p>
          <a:p>
            <a:endParaRPr lang="en-GB" dirty="0"/>
          </a:p>
        </p:txBody>
      </p:sp>
    </p:spTree>
    <p:extLst>
      <p:ext uri="{BB962C8B-B14F-4D97-AF65-F5344CB8AC3E}">
        <p14:creationId xmlns:p14="http://schemas.microsoft.com/office/powerpoint/2010/main" val="3224708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19F53E-C528-F5C5-9410-4E426EC192EA}"/>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A2D29F06-ECA9-3D66-FA13-DB0CE61DA390}"/>
              </a:ext>
            </a:extLst>
          </p:cNvPr>
          <p:cNvSpPr txBox="1"/>
          <p:nvPr/>
        </p:nvSpPr>
        <p:spPr>
          <a:xfrm>
            <a:off x="0" y="-14068"/>
            <a:ext cx="20105688" cy="584775"/>
          </a:xfrm>
          <a:prstGeom prst="rect">
            <a:avLst/>
          </a:prstGeom>
          <a:solidFill>
            <a:schemeClr val="accent5">
              <a:lumMod val="50000"/>
            </a:schemeClr>
          </a:solidFill>
        </p:spPr>
        <p:txBody>
          <a:bodyPr wrap="square" rtlCol="0">
            <a:spAutoFit/>
          </a:bodyPr>
          <a:lstStyle/>
          <a:p>
            <a:pPr marL="0" marR="0" lvl="0" indent="0" algn="ctr" defTabSz="1507937" rtl="0" eaLnBrk="1" fontAlgn="auto" latinLnBrk="0" hangingPunct="1">
              <a:lnSpc>
                <a:spcPct val="100000"/>
              </a:lnSpc>
              <a:spcBef>
                <a:spcPts val="0"/>
              </a:spcBef>
              <a:spcAft>
                <a:spcPts val="1979"/>
              </a:spcAft>
              <a:buClrTx/>
              <a:buSzTx/>
              <a:buFontTx/>
              <a:buNone/>
              <a:tabLst/>
              <a:defRPr/>
            </a:pPr>
            <a:r>
              <a:rPr lang="en-GB" sz="3200" b="1" dirty="0">
                <a:solidFill>
                  <a:schemeClr val="bg1"/>
                </a:solidFill>
                <a:latin typeface="Calibri" panose="020F0502020204030204"/>
              </a:rPr>
              <a:t>Targeted Intervention (Level 4) - Strategy &amp; Planning</a:t>
            </a:r>
            <a:endParaRPr kumimoji="0" lang="en-GB" sz="3200" b="1" i="0" u="none" strike="noStrike" kern="1200" cap="none" spc="0" normalizeH="0" baseline="0" noProof="0" dirty="0">
              <a:ln>
                <a:noFill/>
              </a:ln>
              <a:solidFill>
                <a:schemeClr val="bg1"/>
              </a:solidFill>
              <a:effectLst/>
              <a:uLnTx/>
              <a:uFillTx/>
              <a:latin typeface="Calibri" panose="020F0502020204030204"/>
              <a:ea typeface="+mn-ea"/>
              <a:cs typeface="+mn-cs"/>
            </a:endParaRPr>
          </a:p>
        </p:txBody>
      </p:sp>
      <p:graphicFrame>
        <p:nvGraphicFramePr>
          <p:cNvPr id="3" name="Table 2">
            <a:extLst>
              <a:ext uri="{FF2B5EF4-FFF2-40B4-BE49-F238E27FC236}">
                <a16:creationId xmlns:a16="http://schemas.microsoft.com/office/drawing/2014/main" id="{45696A1E-F9DE-9F85-1F50-D9FBFC537B8B}"/>
              </a:ext>
            </a:extLst>
          </p:cNvPr>
          <p:cNvGraphicFramePr>
            <a:graphicFrameLocks noGrp="1"/>
          </p:cNvGraphicFramePr>
          <p:nvPr>
            <p:extLst>
              <p:ext uri="{D42A27DB-BD31-4B8C-83A1-F6EECF244321}">
                <p14:modId xmlns:p14="http://schemas.microsoft.com/office/powerpoint/2010/main" val="3507287901"/>
              </p:ext>
            </p:extLst>
          </p:nvPr>
        </p:nvGraphicFramePr>
        <p:xfrm>
          <a:off x="223044" y="1006475"/>
          <a:ext cx="19659600" cy="9982199"/>
        </p:xfrm>
        <a:graphic>
          <a:graphicData uri="http://schemas.openxmlformats.org/drawingml/2006/table">
            <a:tbl>
              <a:tblPr firstRow="1" firstCol="1" bandRow="1"/>
              <a:tblGrid>
                <a:gridCol w="4724400">
                  <a:extLst>
                    <a:ext uri="{9D8B030D-6E8A-4147-A177-3AD203B41FA5}">
                      <a16:colId xmlns:a16="http://schemas.microsoft.com/office/drawing/2014/main" val="2805236835"/>
                    </a:ext>
                  </a:extLst>
                </a:gridCol>
                <a:gridCol w="13792200">
                  <a:extLst>
                    <a:ext uri="{9D8B030D-6E8A-4147-A177-3AD203B41FA5}">
                      <a16:colId xmlns:a16="http://schemas.microsoft.com/office/drawing/2014/main" val="2249111253"/>
                    </a:ext>
                  </a:extLst>
                </a:gridCol>
                <a:gridCol w="1143000">
                  <a:extLst>
                    <a:ext uri="{9D8B030D-6E8A-4147-A177-3AD203B41FA5}">
                      <a16:colId xmlns:a16="http://schemas.microsoft.com/office/drawing/2014/main" val="2616060593"/>
                    </a:ext>
                  </a:extLst>
                </a:gridCol>
              </a:tblGrid>
              <a:tr h="586798">
                <a:tc>
                  <a:txBody>
                    <a:bodyPr/>
                    <a:lstStyle/>
                    <a:p>
                      <a:pPr>
                        <a:lnSpc>
                          <a:spcPct val="107000"/>
                        </a:lnSpc>
                        <a:spcAft>
                          <a:spcPts val="800"/>
                        </a:spcAft>
                        <a:buNone/>
                      </a:pPr>
                      <a:r>
                        <a:rPr lang="en-GB" sz="1600" b="1" dirty="0">
                          <a:solidFill>
                            <a:srgbClr val="000000"/>
                          </a:solidFill>
                          <a:effectLst/>
                          <a:latin typeface="Verdana" panose="020B0604030504040204" pitchFamily="34" charset="0"/>
                          <a:ea typeface="Verdana" panose="020B0604030504040204" pitchFamily="34" charset="0"/>
                          <a:cs typeface="Times New Roman" panose="02020603050405020304" pitchFamily="18" charset="0"/>
                        </a:rPr>
                        <a:t>De-escalation Criteria</a:t>
                      </a:r>
                      <a:endParaRPr lang="en-GB" sz="1600" dirty="0">
                        <a:effectLst/>
                        <a:latin typeface="Verdana" panose="020B0604030504040204" pitchFamily="34" charset="0"/>
                        <a:ea typeface="Verdana" panose="020B0604030504040204" pitchFamily="34" charset="0"/>
                        <a:cs typeface="Times New Roman" panose="02020603050405020304" pitchFamily="18" charset="0"/>
                      </a:endParaRPr>
                    </a:p>
                  </a:txBody>
                  <a:tcPr marL="43118" marR="4311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AF6"/>
                    </a:solidFill>
                  </a:tcPr>
                </a:tc>
                <a:tc>
                  <a:txBody>
                    <a:bodyPr/>
                    <a:lstStyle/>
                    <a:p>
                      <a:pPr>
                        <a:lnSpc>
                          <a:spcPct val="107000"/>
                        </a:lnSpc>
                        <a:spcAft>
                          <a:spcPts val="800"/>
                        </a:spcAft>
                        <a:buNone/>
                      </a:pPr>
                      <a:r>
                        <a:rPr lang="en-GB" sz="1600" b="1" kern="1200" dirty="0">
                          <a:solidFill>
                            <a:srgbClr val="000000"/>
                          </a:solidFill>
                          <a:effectLst/>
                          <a:latin typeface="Verdana" panose="020B0604030504040204" pitchFamily="34" charset="0"/>
                          <a:ea typeface="Verdana" panose="020B0604030504040204" pitchFamily="34" charset="0"/>
                          <a:cs typeface="Times New Roman" panose="02020603050405020304" pitchFamily="18" charset="0"/>
                        </a:rPr>
                        <a:t>Actions – Updated October 2026</a:t>
                      </a:r>
                    </a:p>
                  </a:txBody>
                  <a:tcPr marL="43118" marR="4311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EEAF6"/>
                    </a:solidFill>
                  </a:tcPr>
                </a:tc>
                <a:tc>
                  <a:txBody>
                    <a:bodyPr/>
                    <a:lstStyle/>
                    <a:p>
                      <a:pPr>
                        <a:lnSpc>
                          <a:spcPct val="107000"/>
                        </a:lnSpc>
                        <a:spcAft>
                          <a:spcPts val="800"/>
                        </a:spcAft>
                        <a:buNone/>
                      </a:pPr>
                      <a:r>
                        <a:rPr lang="en-GB" sz="1800" b="1" kern="1200" dirty="0">
                          <a:solidFill>
                            <a:srgbClr val="000000"/>
                          </a:solidFill>
                          <a:effectLst/>
                          <a:latin typeface="Verdana" panose="020B0604030504040204" pitchFamily="34" charset="0"/>
                          <a:ea typeface="Verdana" panose="020B0604030504040204" pitchFamily="34" charset="0"/>
                          <a:cs typeface="Times New Roman" panose="02020603050405020304" pitchFamily="18" charset="0"/>
                        </a:rPr>
                        <a:t>RAG Status</a:t>
                      </a:r>
                    </a:p>
                  </a:txBody>
                  <a:tcPr marL="43118" marR="4311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EEAF6"/>
                    </a:solidFill>
                  </a:tcPr>
                </a:tc>
                <a:extLst>
                  <a:ext uri="{0D108BD9-81ED-4DB2-BD59-A6C34878D82A}">
                    <a16:rowId xmlns:a16="http://schemas.microsoft.com/office/drawing/2014/main" val="679385796"/>
                  </a:ext>
                </a:extLst>
              </a:tr>
              <a:tr h="3227019">
                <a:tc>
                  <a:txBody>
                    <a:bodyPr/>
                    <a:lstStyle/>
                    <a:p>
                      <a:pPr>
                        <a:lnSpc>
                          <a:spcPct val="107000"/>
                        </a:lnSpc>
                        <a:spcAft>
                          <a:spcPts val="800"/>
                        </a:spcAft>
                        <a:buNone/>
                      </a:pPr>
                      <a:r>
                        <a:rPr lang="en-GB" sz="1600" b="1" dirty="0">
                          <a:solidFill>
                            <a:schemeClr val="tx1"/>
                          </a:solidFill>
                          <a:effectLst/>
                          <a:latin typeface="Verdana" panose="020B0604030504040204" pitchFamily="34" charset="0"/>
                          <a:ea typeface="Verdana" panose="020B0604030504040204" pitchFamily="34" charset="0"/>
                          <a:cs typeface="Times New Roman" panose="02020603050405020304" pitchFamily="18" charset="0"/>
                        </a:rPr>
                        <a:t>Submission of a balanced and credible three-year medium-term plan or acceptable annual plan in line with the current planning framework.</a:t>
                      </a:r>
                    </a:p>
                  </a:txBody>
                  <a:tcPr marL="43118" marR="43118" marT="0" marB="0">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7F0F9"/>
                    </a:solidFill>
                  </a:tcPr>
                </a:tc>
                <a:tc>
                  <a:txBody>
                    <a:bodyPr/>
                    <a:lstStyle/>
                    <a:p>
                      <a:pPr marL="285750" lvl="0" indent="-285750" algn="l" defTabSz="1507937" rtl="0" eaLnBrk="1" latinLnBrk="0" hangingPunct="1">
                        <a:buFont typeface="Arial" panose="020B0604020202020204" pitchFamily="34" charset="0"/>
                        <a:buChar char="•"/>
                      </a:pPr>
                      <a:r>
                        <a:rPr lang="en-GB" sz="1600" kern="1200" dirty="0">
                          <a:solidFill>
                            <a:schemeClr val="tx1"/>
                          </a:solidFill>
                          <a:effectLst/>
                          <a:latin typeface="Verdana" panose="020B0604030504040204" pitchFamily="34" charset="0"/>
                          <a:ea typeface="Verdana" panose="020B0604030504040204" pitchFamily="34" charset="0"/>
                          <a:cs typeface="+mn-cs"/>
                        </a:rPr>
                        <a:t>The Health Board continues to maintain Board-level oversight of delivery of the 2026/27 Annual Plan, with Quarter 2 reporting being used to provide a consolidated view of progress, delivery confidence, key risks and areas requiring further Executive attention. Work is continuing to strengthen the evidence supporting assurance, particularly in relation to the delivery of milestones, outcomes and the full range of Annual Plan commitments.</a:t>
                      </a:r>
                    </a:p>
                    <a:p>
                      <a:pPr marL="285750" lvl="0" indent="-285750" algn="l" defTabSz="1507937" rtl="0" eaLnBrk="1" latinLnBrk="0" hangingPunct="1">
                        <a:buFont typeface="Arial" panose="020B0604020202020204" pitchFamily="34" charset="0"/>
                        <a:buChar char="•"/>
                      </a:pPr>
                      <a:r>
                        <a:rPr lang="en-GB" sz="1600" kern="1200" dirty="0">
                          <a:solidFill>
                            <a:schemeClr val="tx1"/>
                          </a:solidFill>
                          <a:effectLst/>
                          <a:latin typeface="Verdana" panose="020B0604030504040204" pitchFamily="34" charset="0"/>
                          <a:ea typeface="Verdana" panose="020B0604030504040204" pitchFamily="34" charset="0"/>
                          <a:cs typeface="+mn-cs"/>
                        </a:rPr>
                        <a:t>The Health Board is also overseeing development of the 2027/28 Annual Plan. Executive Board supported the proposed planning framework and overall approach on 7th  October. The next phase is focused on refining the planning assumptions and proposed organisational outcomes and measures. These will inform further Executive consideration on 28th October, and the Planning Workshop with Service Group and Corporate Leads on 4th November.</a:t>
                      </a:r>
                    </a:p>
                    <a:p>
                      <a:pPr marL="285750" lvl="0" indent="-285750" algn="l" defTabSz="1507937" rtl="0" eaLnBrk="1" latinLnBrk="0" hangingPunct="1">
                        <a:buFont typeface="Arial" panose="020B0604020202020204" pitchFamily="34" charset="0"/>
                        <a:buChar char="•"/>
                      </a:pPr>
                      <a:r>
                        <a:rPr lang="en-GB" sz="1600" kern="1200" dirty="0">
                          <a:solidFill>
                            <a:schemeClr val="tx1"/>
                          </a:solidFill>
                          <a:effectLst/>
                          <a:latin typeface="Verdana" panose="020B0604030504040204" pitchFamily="34" charset="0"/>
                          <a:ea typeface="Verdana" panose="020B0604030504040204" pitchFamily="34" charset="0"/>
                          <a:cs typeface="+mn-cs"/>
                        </a:rPr>
                        <a:t>The Health Board is therefore progressing the next planning cycle through its established governance arrangements, while recognising that the emerging plan will remain provisional until the Welsh Government Planning Framework, associated guidance and financial allocation are confirmed in December 2026.</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7F0F9"/>
                    </a:solidFill>
                  </a:tcPr>
                </a:tc>
                <a:tc>
                  <a:txBody>
                    <a:bodyPr/>
                    <a:lstStyle/>
                    <a:p>
                      <a:pPr marL="342900" lvl="0" indent="-342900">
                        <a:buSzPts val="1000"/>
                        <a:buFont typeface="Symbol" panose="05050102010706020507" pitchFamily="18" charset="2"/>
                        <a:buChar char=""/>
                        <a:tabLst>
                          <a:tab pos="457200" algn="l"/>
                        </a:tabLst>
                      </a:pPr>
                      <a:endParaRPr lang="en-GB" sz="1800" dirty="0">
                        <a:solidFill>
                          <a:srgbClr val="FFFFFF"/>
                        </a:solidFill>
                        <a:effectLst/>
                        <a:latin typeface="Verdana" panose="020B0604030504040204" pitchFamily="34" charset="0"/>
                        <a:ea typeface="Verdana" panose="020B0604030504040204" pitchFamily="34" charset="0"/>
                        <a:cs typeface="Aptos" panose="020B00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00000"/>
                    </a:solidFill>
                  </a:tcPr>
                </a:tc>
                <a:extLst>
                  <a:ext uri="{0D108BD9-81ED-4DB2-BD59-A6C34878D82A}">
                    <a16:rowId xmlns:a16="http://schemas.microsoft.com/office/drawing/2014/main" val="938411372"/>
                  </a:ext>
                </a:extLst>
              </a:tr>
              <a:tr h="2295385">
                <a:tc>
                  <a:txBody>
                    <a:bodyPr/>
                    <a:lstStyle/>
                    <a:p>
                      <a:pPr>
                        <a:lnSpc>
                          <a:spcPct val="107000"/>
                        </a:lnSpc>
                        <a:spcAft>
                          <a:spcPts val="800"/>
                        </a:spcAft>
                        <a:buNone/>
                      </a:pPr>
                      <a:r>
                        <a:rPr lang="en-GB" sz="1600" b="1" dirty="0">
                          <a:effectLst/>
                          <a:latin typeface="Verdana" panose="020B0604030504040204" pitchFamily="34" charset="0"/>
                          <a:ea typeface="Verdana" panose="020B0604030504040204" pitchFamily="34" charset="0"/>
                          <a:cs typeface="Times New Roman" panose="02020603050405020304" pitchFamily="18" charset="0"/>
                        </a:rPr>
                        <a:t>Evidence of a clear roadmap and implementation of the health board’s Clinical Services Plan.</a:t>
                      </a:r>
                    </a:p>
                  </a:txBody>
                  <a:tcPr marL="43118" marR="4311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20000"/>
                        <a:lumOff val="80000"/>
                      </a:schemeClr>
                    </a:solidFill>
                  </a:tcPr>
                </a:tc>
                <a:tc>
                  <a:txBody>
                    <a:bodyPr/>
                    <a:lstStyle/>
                    <a:p>
                      <a:pPr marL="285750" lvl="0" indent="-285750" algn="l" defTabSz="1507937" rtl="0" eaLnBrk="1" latinLnBrk="0" hangingPunct="1">
                        <a:buFont typeface="Arial" panose="020B0604020202020204" pitchFamily="34" charset="0"/>
                        <a:buChar char="•"/>
                      </a:pPr>
                      <a:r>
                        <a:rPr lang="en-GB" sz="1600" kern="1200" dirty="0">
                          <a:solidFill>
                            <a:schemeClr val="tx1"/>
                          </a:solidFill>
                          <a:effectLst/>
                          <a:latin typeface="Verdana" panose="020B0604030504040204" pitchFamily="34" charset="0"/>
                          <a:ea typeface="Verdana" panose="020B0604030504040204" pitchFamily="34" charset="0"/>
                          <a:cs typeface="+mn-cs"/>
                        </a:rPr>
                        <a:t>Clinical and stakeholder engagement has continued through the Clinical Reference Group, Stakeholder Reference Group and targeted workshops including 3 x Clinical Working Groups in August,  Clinical Reference Group  and Third Sector Workshops in September and ongoing updates and engagement with Stakeholder Reference Group and Partnership Forum.</a:t>
                      </a:r>
                    </a:p>
                    <a:p>
                      <a:pPr marL="285750" lvl="0" indent="-285750" algn="l" defTabSz="1507937" rtl="0" eaLnBrk="1" latinLnBrk="0" hangingPunct="1">
                        <a:buFont typeface="Arial" panose="020B0604020202020204" pitchFamily="34" charset="0"/>
                        <a:buChar char="•"/>
                      </a:pPr>
                      <a:r>
                        <a:rPr lang="en-GB" sz="1600" kern="1200" dirty="0">
                          <a:solidFill>
                            <a:schemeClr val="tx1"/>
                          </a:solidFill>
                          <a:effectLst/>
                          <a:latin typeface="Verdana" panose="020B0604030504040204" pitchFamily="34" charset="0"/>
                          <a:ea typeface="Verdana" panose="020B0604030504040204" pitchFamily="34" charset="0"/>
                          <a:cs typeface="+mn-cs"/>
                        </a:rPr>
                        <a:t>Work is progressing to define the capabilities, service building blocks and transformation priorities required to meet future population health and service needs.</a:t>
                      </a:r>
                    </a:p>
                    <a:p>
                      <a:pPr marL="285750" lvl="0" indent="-285750" algn="l" defTabSz="1507937" rtl="0" eaLnBrk="1" latinLnBrk="0" hangingPunct="1">
                        <a:buFont typeface="Arial" panose="020B0604020202020204" pitchFamily="34" charset="0"/>
                        <a:buChar char="•"/>
                      </a:pPr>
                      <a:r>
                        <a:rPr lang="en-GB" sz="1600" kern="1200" dirty="0">
                          <a:solidFill>
                            <a:schemeClr val="tx1"/>
                          </a:solidFill>
                          <a:effectLst/>
                          <a:latin typeface="Verdana" panose="020B0604030504040204" pitchFamily="34" charset="0"/>
                          <a:ea typeface="Verdana" panose="020B0604030504040204" pitchFamily="34" charset="0"/>
                          <a:cs typeface="+mn-cs"/>
                        </a:rPr>
                        <a:t>Timeline for the publication of T4F has been reviewed and will likely now be in May 2027 to accommodate the output of the National Clinical Services Plan work and the Local Elections of 2027. </a:t>
                      </a:r>
                    </a:p>
                    <a:p>
                      <a:pPr marL="285750" lvl="0" indent="-285750" algn="l" defTabSz="1507937" rtl="0" eaLnBrk="1" latinLnBrk="0" hangingPunct="1">
                        <a:buFont typeface="Arial" panose="020B0604020202020204" pitchFamily="34" charset="0"/>
                        <a:buChar char="•"/>
                      </a:pPr>
                      <a:r>
                        <a:rPr lang="en-GB" sz="1600" kern="1200" dirty="0">
                          <a:solidFill>
                            <a:schemeClr val="tx1"/>
                          </a:solidFill>
                          <a:effectLst/>
                          <a:latin typeface="Verdana" panose="020B0604030504040204" pitchFamily="34" charset="0"/>
                          <a:ea typeface="Verdana" panose="020B0604030504040204" pitchFamily="34" charset="0"/>
                          <a:cs typeface="+mn-cs"/>
                        </a:rPr>
                        <a:t>A report on the emerging model of care will be submitted to Board in November 2026.</a:t>
                      </a:r>
                    </a:p>
                    <a:p>
                      <a:pPr marL="0" lvl="0" indent="0" algn="l" defTabSz="1507937" rtl="0" eaLnBrk="1" latinLnBrk="0" hangingPunct="1">
                        <a:buFont typeface="Arial" panose="020B0604020202020204" pitchFamily="34" charset="0"/>
                        <a:buNone/>
                      </a:pPr>
                      <a:endParaRPr lang="en-GB" sz="1600" kern="1200" dirty="0">
                        <a:solidFill>
                          <a:schemeClr val="tx1"/>
                        </a:solidFill>
                        <a:effectLst/>
                        <a:latin typeface="Verdana" panose="020B0604030504040204" pitchFamily="34" charset="0"/>
                        <a:ea typeface="Verdana" panose="020B0604030504040204" pitchFamily="34" charset="0"/>
                        <a:cs typeface="+mn-cs"/>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20000"/>
                        <a:lumOff val="80000"/>
                      </a:schemeClr>
                    </a:solidFill>
                  </a:tcPr>
                </a:tc>
                <a:tc>
                  <a:txBody>
                    <a:bodyPr/>
                    <a:lstStyle/>
                    <a:p>
                      <a:pPr marL="342900" lvl="0" indent="-342900" algn="l" defTabSz="1507937" rtl="0" eaLnBrk="1" latinLnBrk="0" hangingPunct="1">
                        <a:buSzPts val="1000"/>
                        <a:buFont typeface="Symbol" panose="05050102010706020507" pitchFamily="18" charset="2"/>
                        <a:buChar char=""/>
                        <a:tabLst>
                          <a:tab pos="457200" algn="l"/>
                        </a:tabLst>
                      </a:pPr>
                      <a:endParaRPr lang="en-GB" sz="1800" kern="1200" dirty="0">
                        <a:solidFill>
                          <a:srgbClr val="000000"/>
                        </a:solidFill>
                        <a:effectLst/>
                        <a:latin typeface="Verdana" panose="020B0604030504040204" pitchFamily="34" charset="0"/>
                        <a:ea typeface="Verdana" panose="020B0604030504040204" pitchFamily="34" charset="0"/>
                        <a:cs typeface="Aptos" panose="020B00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extLst>
                  <a:ext uri="{0D108BD9-81ED-4DB2-BD59-A6C34878D82A}">
                    <a16:rowId xmlns:a16="http://schemas.microsoft.com/office/drawing/2014/main" val="483063658"/>
                  </a:ext>
                </a:extLst>
              </a:tr>
              <a:tr h="1067527">
                <a:tc>
                  <a:txBody>
                    <a:bodyPr/>
                    <a:lstStyle/>
                    <a:p>
                      <a:pPr>
                        <a:lnSpc>
                          <a:spcPct val="107000"/>
                        </a:lnSpc>
                        <a:spcAft>
                          <a:spcPts val="800"/>
                        </a:spcAft>
                        <a:buNone/>
                      </a:pPr>
                      <a:r>
                        <a:rPr lang="en-GB" sz="1600" b="1" dirty="0">
                          <a:solidFill>
                            <a:schemeClr val="tx1"/>
                          </a:solidFill>
                          <a:effectLst/>
                          <a:latin typeface="Verdana" panose="020B0604030504040204" pitchFamily="34" charset="0"/>
                          <a:ea typeface="Verdana" panose="020B0604030504040204" pitchFamily="34" charset="0"/>
                          <a:cs typeface="Times New Roman" panose="02020603050405020304" pitchFamily="18" charset="0"/>
                        </a:rPr>
                        <a:t>Welsh Government’s confidence in delivery based on an assessment against an agreed planning maturity matrix</a:t>
                      </a:r>
                    </a:p>
                  </a:txBody>
                  <a:tcPr marL="43118" marR="4311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7F0F9"/>
                    </a:solidFill>
                  </a:tcPr>
                </a:tc>
                <a:tc>
                  <a:txBody>
                    <a:bodyPr/>
                    <a:lstStyle/>
                    <a:p>
                      <a:pPr marL="285750" lvl="0" indent="-285750" algn="l" defTabSz="1507937" rtl="0" eaLnBrk="1" latinLnBrk="0" hangingPunct="1">
                        <a:buSzPts val="1000"/>
                        <a:buFont typeface="Arial" panose="020B0604020202020204" pitchFamily="34" charset="0"/>
                        <a:buChar char="•"/>
                        <a:tabLst>
                          <a:tab pos="457200" algn="l"/>
                        </a:tabLst>
                      </a:pPr>
                      <a:r>
                        <a:rPr lang="en-GB" sz="1600" kern="1200" dirty="0">
                          <a:solidFill>
                            <a:schemeClr val="tx1"/>
                          </a:solidFill>
                          <a:effectLst/>
                          <a:latin typeface="Verdana" panose="020B0604030504040204" pitchFamily="34" charset="0"/>
                          <a:ea typeface="Verdana" panose="020B0604030504040204" pitchFamily="34" charset="0"/>
                          <a:cs typeface="+mn-cs"/>
                        </a:rPr>
                        <a:t>Letter received from WG setting expectations for assessment on Planning Maturity Matrix to be undertaken and approved through Boards in November 2026. Process initiated and underway</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7F0F9"/>
                    </a:solidFill>
                  </a:tcPr>
                </a:tc>
                <a:tc>
                  <a:txBody>
                    <a:bodyPr/>
                    <a:lstStyle/>
                    <a:p>
                      <a:pPr>
                        <a:buNone/>
                      </a:pPr>
                      <a:endParaRPr lang="en-GB" sz="1800" dirty="0">
                        <a:effectLst/>
                        <a:latin typeface="Verdana" panose="020B0604030504040204" pitchFamily="34" charset="0"/>
                        <a:ea typeface="Verdana" panose="020B0604030504040204" pitchFamily="34" charset="0"/>
                        <a:cs typeface="Aptos" panose="020B00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extLst>
                  <a:ext uri="{0D108BD9-81ED-4DB2-BD59-A6C34878D82A}">
                    <a16:rowId xmlns:a16="http://schemas.microsoft.com/office/drawing/2014/main" val="4289587316"/>
                  </a:ext>
                </a:extLst>
              </a:tr>
              <a:tr h="2805470">
                <a:tc>
                  <a:txBody>
                    <a:bodyPr/>
                    <a:lstStyle/>
                    <a:p>
                      <a:pPr>
                        <a:lnSpc>
                          <a:spcPct val="107000"/>
                        </a:lnSpc>
                        <a:spcAft>
                          <a:spcPts val="800"/>
                        </a:spcAft>
                        <a:buNone/>
                      </a:pPr>
                      <a:r>
                        <a:rPr lang="en-GB" sz="1600" b="1" dirty="0">
                          <a:effectLst/>
                          <a:latin typeface="Verdana" panose="020B0604030504040204" pitchFamily="34" charset="0"/>
                          <a:ea typeface="Verdana" panose="020B0604030504040204" pitchFamily="34" charset="0"/>
                          <a:cs typeface="Times New Roman" panose="02020603050405020304" pitchFamily="18" charset="0"/>
                        </a:rPr>
                        <a:t>Progress made with regional planning </a:t>
                      </a:r>
                    </a:p>
                  </a:txBody>
                  <a:tcPr marL="43118" marR="4311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20000"/>
                        <a:lumOff val="80000"/>
                      </a:schemeClr>
                    </a:solidFill>
                  </a:tcPr>
                </a:tc>
                <a:tc>
                  <a:txBody>
                    <a:bodyPr/>
                    <a:lstStyle/>
                    <a:p>
                      <a:pPr marL="285750" lvl="0" indent="-285750" algn="l" defTabSz="1507937" rtl="0" eaLnBrk="1" latinLnBrk="0" hangingPunct="1">
                        <a:buSzPts val="1000"/>
                        <a:buFont typeface="Arial" panose="020B0604020202020204" pitchFamily="34" charset="0"/>
                        <a:buChar char="•"/>
                        <a:tabLst>
                          <a:tab pos="457200" algn="l"/>
                        </a:tabLst>
                      </a:pPr>
                      <a:r>
                        <a:rPr lang="en-GB" sz="1600" kern="1200" dirty="0">
                          <a:solidFill>
                            <a:schemeClr val="tx1"/>
                          </a:solidFill>
                          <a:effectLst/>
                          <a:latin typeface="Verdana" panose="020B0604030504040204" pitchFamily="34" charset="0"/>
                          <a:ea typeface="Verdana" panose="020B0604030504040204" pitchFamily="34" charset="0"/>
                          <a:cs typeface="+mn-cs"/>
                        </a:rPr>
                        <a:t>The Regional Joint Committee Meeting on 13 October demonstrated continued progress across the regional portfolio, including refreshed arrangements for Orthopaedics, Eye Care and Stroke, agreement to establish a combined Finance and Contracting, and Data and Digital subgroup, and inclusion of a Regional Approach to Cancer Care within the 2026/27 work programme.</a:t>
                      </a:r>
                    </a:p>
                    <a:p>
                      <a:pPr marL="285750" lvl="0" indent="-285750" algn="l" defTabSz="1507937" rtl="0" eaLnBrk="1" latinLnBrk="0" hangingPunct="1">
                        <a:buSzPts val="1000"/>
                        <a:buFont typeface="Arial" panose="020B0604020202020204" pitchFamily="34" charset="0"/>
                        <a:buChar char="•"/>
                        <a:tabLst>
                          <a:tab pos="457200" algn="l"/>
                        </a:tabLst>
                      </a:pPr>
                      <a:r>
                        <a:rPr lang="en-GB" sz="1600" kern="1200" dirty="0">
                          <a:solidFill>
                            <a:schemeClr val="tx1"/>
                          </a:solidFill>
                          <a:effectLst/>
                          <a:latin typeface="Verdana" panose="020B0604030504040204" pitchFamily="34" charset="0"/>
                          <a:ea typeface="Verdana" panose="020B0604030504040204" pitchFamily="34" charset="0"/>
                          <a:cs typeface="+mn-cs"/>
                        </a:rPr>
                        <a:t>Regional capacity has been strengthened through the appointment of Leighton Phillips as Interim Regional Director for Research and Innovation, alongside development of the emerging regional Research, Innovation and Excellence programme and stronger alignment with clinical services planning, population health and the health and wellbeing economy.</a:t>
                      </a:r>
                    </a:p>
                    <a:p>
                      <a:pPr marL="285750" lvl="0" indent="-285750" algn="l" defTabSz="1507937" rtl="0" eaLnBrk="1" latinLnBrk="0" hangingPunct="1">
                        <a:buSzPts val="1000"/>
                        <a:buFont typeface="Arial" panose="020B0604020202020204" pitchFamily="34" charset="0"/>
                        <a:buChar char="•"/>
                        <a:tabLst>
                          <a:tab pos="457200" algn="l"/>
                        </a:tabLst>
                      </a:pPr>
                      <a:r>
                        <a:rPr lang="en-GB" sz="1600" kern="1200" dirty="0">
                          <a:solidFill>
                            <a:schemeClr val="tx1"/>
                          </a:solidFill>
                          <a:effectLst/>
                          <a:latin typeface="Verdana" panose="020B0604030504040204" pitchFamily="34" charset="0"/>
                          <a:ea typeface="Verdana" panose="020B0604030504040204" pitchFamily="34" charset="0"/>
                          <a:cs typeface="+mn-cs"/>
                        </a:rPr>
                        <a:t>Governance and assurance arrangements continue to mature, with refreshed Terms of Reference approved, further development of the RJC Strategic Risk Register supported, and assurance received on the response to the Internal Audit advisory review.</a:t>
                      </a:r>
                    </a:p>
                    <a:p>
                      <a:pPr marL="285750" lvl="0" indent="-285750" algn="l" defTabSz="1507937" rtl="0" eaLnBrk="1" latinLnBrk="0" hangingPunct="1">
                        <a:buSzPts val="1000"/>
                        <a:buFont typeface="Arial" panose="020B0604020202020204" pitchFamily="34" charset="0"/>
                        <a:buChar char="•"/>
                        <a:tabLst>
                          <a:tab pos="457200" algn="l"/>
                        </a:tabLst>
                      </a:pPr>
                      <a:r>
                        <a:rPr lang="en-GB" sz="1600" kern="1200" dirty="0">
                          <a:solidFill>
                            <a:schemeClr val="tx1"/>
                          </a:solidFill>
                          <a:effectLst/>
                          <a:latin typeface="Verdana" panose="020B0604030504040204" pitchFamily="34" charset="0"/>
                          <a:ea typeface="Verdana" panose="020B0604030504040204" pitchFamily="34" charset="0"/>
                          <a:cs typeface="+mn-cs"/>
                        </a:rPr>
                        <a:t>The next phase will strengthen delivery and impact, with clearer programme deliverables and outcomes, closer alignment of the RJC work programme with both Health Boards’ planning processes, improved oversight of interdependencies through the Regional Drive and Delivery Group, and clearer measures of patient, workforce, population health, financial and delivery impact.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20000"/>
                        <a:lumOff val="80000"/>
                      </a:schemeClr>
                    </a:solidFill>
                  </a:tcPr>
                </a:tc>
                <a:tc>
                  <a:txBody>
                    <a:bodyPr/>
                    <a:lstStyle/>
                    <a:p>
                      <a:pPr marL="342900" lvl="0" indent="-342900" algn="l" defTabSz="1507937" rtl="0" eaLnBrk="1" latinLnBrk="0" hangingPunct="1">
                        <a:buSzPts val="1000"/>
                        <a:buFont typeface="Symbol" panose="05050102010706020507" pitchFamily="18" charset="2"/>
                        <a:buChar char=""/>
                        <a:tabLst>
                          <a:tab pos="457200" algn="l"/>
                        </a:tabLst>
                      </a:pPr>
                      <a:endParaRPr lang="en-GB" sz="1800" kern="1200" dirty="0">
                        <a:solidFill>
                          <a:srgbClr val="000000"/>
                        </a:solidFill>
                        <a:effectLst/>
                        <a:latin typeface="Verdana" panose="020B0604030504040204" pitchFamily="34" charset="0"/>
                        <a:ea typeface="Verdana" panose="020B0604030504040204" pitchFamily="34" charset="0"/>
                        <a:cs typeface="+mn-cs"/>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extLst>
                  <a:ext uri="{0D108BD9-81ED-4DB2-BD59-A6C34878D82A}">
                    <a16:rowId xmlns:a16="http://schemas.microsoft.com/office/drawing/2014/main" val="3159486673"/>
                  </a:ext>
                </a:extLst>
              </a:tr>
            </a:tbl>
          </a:graphicData>
        </a:graphic>
      </p:graphicFrame>
      <p:sp>
        <p:nvSpPr>
          <p:cNvPr id="4" name="TextBox 3">
            <a:extLst>
              <a:ext uri="{FF2B5EF4-FFF2-40B4-BE49-F238E27FC236}">
                <a16:creationId xmlns:a16="http://schemas.microsoft.com/office/drawing/2014/main" id="{A8C22ED8-7765-5A9F-2EAA-E52F4142AD7A}"/>
              </a:ext>
            </a:extLst>
          </p:cNvPr>
          <p:cNvSpPr txBox="1"/>
          <p:nvPr/>
        </p:nvSpPr>
        <p:spPr>
          <a:xfrm>
            <a:off x="451644" y="613132"/>
            <a:ext cx="14020800" cy="372794"/>
          </a:xfrm>
          <a:prstGeom prst="rect">
            <a:avLst/>
          </a:prstGeom>
          <a:noFill/>
        </p:spPr>
        <p:txBody>
          <a:bodyPr wrap="square">
            <a:spAutoFit/>
          </a:bodyPr>
          <a:lstStyle/>
          <a:p>
            <a:pPr marL="228600" marR="0" lvl="0" indent="0" algn="l" defTabSz="914400" rtl="0" eaLnBrk="1" fontAlgn="auto" latinLnBrk="0" hangingPunct="1">
              <a:lnSpc>
                <a:spcPct val="107000"/>
              </a:lnSpc>
              <a:spcBef>
                <a:spcPts val="0"/>
              </a:spcBef>
              <a:spcAft>
                <a:spcPts val="800"/>
              </a:spcAft>
              <a:buClrTx/>
              <a:buSzTx/>
              <a:buFontTx/>
              <a:buNone/>
              <a:tabLst/>
              <a:defRPr/>
            </a:pPr>
            <a:r>
              <a:rPr kumimoji="0" lang="en-GB" sz="1800" b="1" i="0" u="none" strike="noStrike" kern="1200" cap="none" spc="0" normalizeH="0" baseline="0" noProof="0" dirty="0">
                <a:ln>
                  <a:noFill/>
                </a:ln>
                <a:solidFill>
                  <a:srgbClr val="000000"/>
                </a:solidFill>
                <a:effectLst/>
                <a:uLnTx/>
                <a:uFillTx/>
                <a:latin typeface="Verdana" panose="020B0604030504040204" pitchFamily="34" charset="0"/>
                <a:ea typeface="Calibri" panose="020F0502020204030204" pitchFamily="34" charset="0"/>
                <a:cs typeface="Arial" panose="020B0604020202020204" pitchFamily="34" charset="0"/>
              </a:rPr>
              <a:t>Updates against the de-escalation criteria outlined by Welsh Government can be found below; </a:t>
            </a:r>
            <a:endParaRPr kumimoji="0" lang="en-GB" sz="16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77607139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AD447F-CBE1-D155-75DF-9BC7E6CE4694}"/>
            </a:ext>
          </a:extLst>
        </p:cNvPr>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B0EDB91B-E187-C8E3-2BF3-C76F8F18FB66}"/>
              </a:ext>
            </a:extLst>
          </p:cNvPr>
          <p:cNvGraphicFramePr>
            <a:graphicFrameLocks noGrp="1"/>
          </p:cNvGraphicFramePr>
          <p:nvPr>
            <p:extLst>
              <p:ext uri="{D42A27DB-BD31-4B8C-83A1-F6EECF244321}">
                <p14:modId xmlns:p14="http://schemas.microsoft.com/office/powerpoint/2010/main" val="2335140365"/>
              </p:ext>
            </p:extLst>
          </p:nvPr>
        </p:nvGraphicFramePr>
        <p:xfrm>
          <a:off x="0" y="570708"/>
          <a:ext cx="20105688" cy="10738642"/>
        </p:xfrm>
        <a:graphic>
          <a:graphicData uri="http://schemas.openxmlformats.org/drawingml/2006/table">
            <a:tbl>
              <a:tblPr firstRow="1" bandRow="1">
                <a:tableStyleId>{5C22544A-7EE6-4342-B048-85BDC9FD1C3A}</a:tableStyleId>
              </a:tblPr>
              <a:tblGrid>
                <a:gridCol w="9595644">
                  <a:extLst>
                    <a:ext uri="{9D8B030D-6E8A-4147-A177-3AD203B41FA5}">
                      <a16:colId xmlns:a16="http://schemas.microsoft.com/office/drawing/2014/main" val="1129616965"/>
                    </a:ext>
                  </a:extLst>
                </a:gridCol>
                <a:gridCol w="5483622">
                  <a:extLst>
                    <a:ext uri="{9D8B030D-6E8A-4147-A177-3AD203B41FA5}">
                      <a16:colId xmlns:a16="http://schemas.microsoft.com/office/drawing/2014/main" val="3228885332"/>
                    </a:ext>
                  </a:extLst>
                </a:gridCol>
                <a:gridCol w="5026422">
                  <a:extLst>
                    <a:ext uri="{9D8B030D-6E8A-4147-A177-3AD203B41FA5}">
                      <a16:colId xmlns:a16="http://schemas.microsoft.com/office/drawing/2014/main" val="1012310918"/>
                    </a:ext>
                  </a:extLst>
                </a:gridCol>
              </a:tblGrid>
              <a:tr h="1031987">
                <a:tc>
                  <a:txBody>
                    <a:bodyPr/>
                    <a:lstStyle/>
                    <a:p>
                      <a:pPr marL="0" marR="0" lvl="0" indent="0" algn="ctr" defTabSz="1507937" rtl="0" eaLnBrk="1" fontAlgn="auto" latinLnBrk="0" hangingPunct="1">
                        <a:lnSpc>
                          <a:spcPct val="100000"/>
                        </a:lnSpc>
                        <a:spcBef>
                          <a:spcPts val="0"/>
                        </a:spcBef>
                        <a:spcAft>
                          <a:spcPts val="0"/>
                        </a:spcAft>
                        <a:buClrTx/>
                        <a:buSzTx/>
                        <a:buFontTx/>
                        <a:buNone/>
                        <a:tabLst/>
                        <a:defRPr/>
                      </a:pPr>
                      <a:r>
                        <a:rPr lang="en-GB" sz="2000" b="1" i="0" dirty="0">
                          <a:solidFill>
                            <a:schemeClr val="dk1"/>
                          </a:solidFill>
                          <a:effectLst/>
                          <a:latin typeface="Verdana" panose="020B0604030504040204" pitchFamily="34" charset="0"/>
                          <a:ea typeface="Verdana" panose="020B0604030504040204" pitchFamily="34" charset="0"/>
                          <a:cs typeface="+mn-cs"/>
                        </a:rPr>
                        <a:t>Breakthrough Objective: </a:t>
                      </a:r>
                      <a:r>
                        <a:rPr lang="en-GB" sz="2000" b="0" i="0" dirty="0">
                          <a:solidFill>
                            <a:schemeClr val="dk1"/>
                          </a:solidFill>
                          <a:effectLst/>
                          <a:latin typeface="Verdana" panose="020B0604030504040204" pitchFamily="34" charset="0"/>
                          <a:ea typeface="Verdana" panose="020B0604030504040204" pitchFamily="34" charset="0"/>
                          <a:cs typeface="+mn-cs"/>
                        </a:rPr>
                        <a:t>Increase Bowel screening rates in Swansea Bay UHB by 1% </a:t>
                      </a:r>
                      <a:endParaRPr lang="en-GB" sz="1800" b="0" i="0" dirty="0">
                        <a:solidFill>
                          <a:schemeClr val="dk1"/>
                        </a:solidFill>
                        <a:effectLst/>
                        <a:latin typeface="Verdana" panose="020B0604030504040204" pitchFamily="34" charset="0"/>
                        <a:ea typeface="Verdana" panose="020B0604030504040204" pitchFamily="34" charset="0"/>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endParaRPr lang="en-GB" sz="2000" dirty="0">
                        <a:solidFill>
                          <a:schemeClr val="tx1"/>
                        </a:solidFill>
                        <a:latin typeface="Verdana" panose="020B0604030504040204" pitchFamily="34" charset="0"/>
                        <a:ea typeface="Verdana" panose="020B0604030504040204" pitchFamily="34" charset="0"/>
                      </a:endParaRPr>
                    </a:p>
                    <a:p>
                      <a:pPr algn="ctr"/>
                      <a:r>
                        <a:rPr lang="en-GB" sz="2000" dirty="0">
                          <a:solidFill>
                            <a:schemeClr val="tx1"/>
                          </a:solidFill>
                          <a:latin typeface="Verdana" panose="020B0604030504040204" pitchFamily="34" charset="0"/>
                          <a:ea typeface="Verdana" panose="020B0604030504040204" pitchFamily="34" charset="0"/>
                        </a:rPr>
                        <a:t>September 2026 Performance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endParaRPr lang="en-GB" sz="2000" dirty="0">
                        <a:solidFill>
                          <a:schemeClr val="tx1"/>
                        </a:solidFill>
                        <a:latin typeface="Verdana" panose="020B0604030504040204" pitchFamily="34" charset="0"/>
                        <a:ea typeface="Verdana" panose="020B0604030504040204" pitchFamily="34" charset="0"/>
                      </a:endParaRPr>
                    </a:p>
                    <a:p>
                      <a:pPr algn="ctr"/>
                      <a:r>
                        <a:rPr lang="en-GB" sz="2000" dirty="0">
                          <a:solidFill>
                            <a:schemeClr val="tx1"/>
                          </a:solidFill>
                          <a:latin typeface="Verdana" panose="020B0604030504040204" pitchFamily="34" charset="0"/>
                          <a:ea typeface="Verdana" panose="020B0604030504040204" pitchFamily="34" charset="0"/>
                        </a:rPr>
                        <a:t>62.2%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554926024"/>
                  </a:ext>
                </a:extLst>
              </a:tr>
              <a:tr h="9706655">
                <a:tc>
                  <a:txBody>
                    <a:bodyPr/>
                    <a:lstStyle/>
                    <a:p>
                      <a:endParaRPr lang="en-GB" sz="2000" dirty="0">
                        <a:solidFill>
                          <a:schemeClr val="tx1"/>
                        </a:solidFill>
                        <a:latin typeface="Verdana" panose="020B0604030504040204" pitchFamily="34" charset="0"/>
                        <a:ea typeface="Verdan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gridSpan="2">
                  <a:txBody>
                    <a:bodyPr/>
                    <a:lstStyle/>
                    <a:p>
                      <a:r>
                        <a:rPr lang="en-GB" sz="1600" b="1" dirty="0">
                          <a:solidFill>
                            <a:schemeClr val="tx1"/>
                          </a:solidFill>
                          <a:latin typeface="Verdana" panose="020B0604030504040204" pitchFamily="34" charset="0"/>
                          <a:ea typeface="Verdana" panose="020B0604030504040204" pitchFamily="34" charset="0"/>
                        </a:rPr>
                        <a:t>How are we doing? </a:t>
                      </a:r>
                    </a:p>
                    <a:p>
                      <a:pPr marL="285750" indent="-285750">
                        <a:buFont typeface="Arial" panose="020B0604020202020204" pitchFamily="34" charset="0"/>
                        <a:buChar char="•"/>
                      </a:pPr>
                      <a:endParaRPr lang="en-GB" sz="1600" b="0" kern="1200" dirty="0">
                        <a:solidFill>
                          <a:schemeClr val="tx1"/>
                        </a:solidFill>
                        <a:latin typeface="Verdana" panose="020B0604030504040204" pitchFamily="34" charset="0"/>
                        <a:ea typeface="Verdana" panose="020B0604030504040204" pitchFamily="34" charset="0"/>
                        <a:cs typeface="+mn-cs"/>
                      </a:endParaRPr>
                    </a:p>
                    <a:p>
                      <a:pPr marL="285750" indent="-285750">
                        <a:buFont typeface="Arial" panose="020B0604020202020204" pitchFamily="34" charset="0"/>
                        <a:buChar char="•"/>
                      </a:pPr>
                      <a:r>
                        <a:rPr lang="en-GB" sz="1600" b="0" kern="1200" dirty="0">
                          <a:solidFill>
                            <a:schemeClr val="tx1"/>
                          </a:solidFill>
                          <a:latin typeface="Verdana" panose="020B0604030504040204" pitchFamily="34" charset="0"/>
                          <a:ea typeface="Verdana" panose="020B0604030504040204" pitchFamily="34" charset="0"/>
                          <a:cs typeface="+mn-cs"/>
                        </a:rPr>
                        <a:t>The SBUHB  public health team continue to support Public Health Wales on efforts to enhance the uptake of bowel screening</a:t>
                      </a:r>
                      <a:r>
                        <a:rPr lang="en-GB" sz="1600" b="0" kern="1200" dirty="0">
                          <a:solidFill>
                            <a:schemeClr val="tx1"/>
                          </a:solidFill>
                          <a:effectLst/>
                          <a:latin typeface="Verdana" panose="020B0604030504040204" pitchFamily="34" charset="0"/>
                          <a:ea typeface="Verdana" panose="020B0604030504040204" pitchFamily="34" charset="0"/>
                          <a:cs typeface="+mn-cs"/>
                        </a:rPr>
                        <a:t>. September 2026 performance showed a reduction in the Bowel screening rates reported in SBUHB.</a:t>
                      </a:r>
                    </a:p>
                    <a:p>
                      <a:endParaRPr lang="en-GB" sz="1600" dirty="0">
                        <a:solidFill>
                          <a:schemeClr val="tx1"/>
                        </a:solidFill>
                        <a:latin typeface="Verdana" panose="020B0604030504040204" pitchFamily="34" charset="0"/>
                        <a:ea typeface="Verdana" panose="020B0604030504040204" pitchFamily="34" charset="0"/>
                      </a:endParaRPr>
                    </a:p>
                    <a:p>
                      <a:r>
                        <a:rPr lang="en-GB" sz="1600" b="1" dirty="0">
                          <a:solidFill>
                            <a:schemeClr val="tx1"/>
                          </a:solidFill>
                          <a:latin typeface="Verdana" panose="020B0604030504040204" pitchFamily="34" charset="0"/>
                          <a:ea typeface="Verdana" panose="020B0604030504040204" pitchFamily="34" charset="0"/>
                        </a:rPr>
                        <a:t>What actions are we taking to improve?</a:t>
                      </a:r>
                    </a:p>
                    <a:p>
                      <a:pPr marL="285750" marR="0" lvl="0" indent="-285750" algn="l" defTabSz="1507937"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600" kern="1200" dirty="0">
                          <a:solidFill>
                            <a:schemeClr val="tx1"/>
                          </a:solidFill>
                          <a:effectLst/>
                          <a:latin typeface="Verdana" panose="020B0604030504040204" pitchFamily="34" charset="0"/>
                          <a:ea typeface="Verdana" panose="020B0604030504040204" pitchFamily="34" charset="0"/>
                          <a:cs typeface="+mn-cs"/>
                        </a:rPr>
                        <a:t>Bowel Cancer UK’s Early Diagnosis Programme is running for 12 months in Neath Port Talbot and upper Valley Towns from 1</a:t>
                      </a:r>
                      <a:r>
                        <a:rPr lang="en-GB" sz="1600" kern="1200" baseline="30000" dirty="0">
                          <a:solidFill>
                            <a:schemeClr val="tx1"/>
                          </a:solidFill>
                          <a:effectLst/>
                          <a:latin typeface="Verdana" panose="020B0604030504040204" pitchFamily="34" charset="0"/>
                          <a:ea typeface="Verdana" panose="020B0604030504040204" pitchFamily="34" charset="0"/>
                          <a:cs typeface="+mn-cs"/>
                        </a:rPr>
                        <a:t>st</a:t>
                      </a:r>
                      <a:r>
                        <a:rPr lang="en-GB" sz="1600" kern="1200" dirty="0">
                          <a:solidFill>
                            <a:schemeClr val="tx1"/>
                          </a:solidFill>
                          <a:effectLst/>
                          <a:latin typeface="Verdana" panose="020B0604030504040204" pitchFamily="34" charset="0"/>
                          <a:ea typeface="Verdana" panose="020B0604030504040204" pitchFamily="34" charset="0"/>
                          <a:cs typeface="+mn-cs"/>
                        </a:rPr>
                        <a:t> June 2026. The programme combines:</a:t>
                      </a:r>
                    </a:p>
                    <a:p>
                      <a:pPr marL="1039719" marR="0" lvl="1" indent="-285750" algn="l" defTabSz="1507937"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600" kern="1200" dirty="0">
                          <a:solidFill>
                            <a:schemeClr val="tx1"/>
                          </a:solidFill>
                          <a:effectLst/>
                          <a:latin typeface="Verdana" panose="020B0604030504040204" pitchFamily="34" charset="0"/>
                          <a:ea typeface="Verdana" panose="020B0604030504040204" pitchFamily="34" charset="0"/>
                          <a:cs typeface="+mn-cs"/>
                        </a:rPr>
                        <a:t>Community awareness events and volunteer activity; </a:t>
                      </a:r>
                    </a:p>
                    <a:p>
                      <a:pPr marL="1039719" marR="0" lvl="1" indent="-285750" algn="l" defTabSz="1507937"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600" kern="1200" dirty="0">
                          <a:solidFill>
                            <a:schemeClr val="tx1"/>
                          </a:solidFill>
                          <a:effectLst/>
                          <a:latin typeface="Verdana" panose="020B0604030504040204" pitchFamily="34" charset="0"/>
                          <a:ea typeface="Verdana" panose="020B0604030504040204" pitchFamily="34" charset="0"/>
                          <a:cs typeface="+mn-cs"/>
                        </a:rPr>
                        <a:t>Education and engagement with GPs, pharmacies and other healthcare professionals; </a:t>
                      </a:r>
                    </a:p>
                    <a:p>
                      <a:pPr marL="1039719" marR="0" lvl="1" indent="-285750" algn="l" defTabSz="1507937"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600" kern="1200" dirty="0">
                          <a:solidFill>
                            <a:schemeClr val="tx1"/>
                          </a:solidFill>
                          <a:effectLst/>
                          <a:latin typeface="Verdana" panose="020B0604030504040204" pitchFamily="34" charset="0"/>
                          <a:ea typeface="Verdana" panose="020B0604030504040204" pitchFamily="34" charset="0"/>
                          <a:cs typeface="+mn-cs"/>
                        </a:rPr>
                        <a:t>Local advertising and the “Tell Your GP Instead” campaign; </a:t>
                      </a:r>
                    </a:p>
                    <a:p>
                      <a:pPr marL="1039719" marR="0" lvl="1" indent="-285750" algn="l" defTabSz="1507937"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600" kern="1200" dirty="0">
                          <a:solidFill>
                            <a:schemeClr val="tx1"/>
                          </a:solidFill>
                          <a:effectLst/>
                          <a:latin typeface="Verdana" panose="020B0604030504040204" pitchFamily="34" charset="0"/>
                          <a:ea typeface="Verdana" panose="020B0604030504040204" pitchFamily="34" charset="0"/>
                          <a:cs typeface="+mn-cs"/>
                        </a:rPr>
                        <a:t>Work with community groups and local partners; </a:t>
                      </a:r>
                    </a:p>
                    <a:p>
                      <a:pPr marL="1039719" marR="0" lvl="1" indent="-285750" algn="l" defTabSz="1507937"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600" kern="1200" dirty="0">
                          <a:solidFill>
                            <a:schemeClr val="tx1"/>
                          </a:solidFill>
                          <a:effectLst/>
                          <a:latin typeface="Verdana" panose="020B0604030504040204" pitchFamily="34" charset="0"/>
                          <a:ea typeface="Verdana" panose="020B0604030504040204" pitchFamily="34" charset="0"/>
                          <a:cs typeface="+mn-cs"/>
                        </a:rPr>
                        <a:t>Encouraging eligible people to complete bowel-screening kits; and </a:t>
                      </a:r>
                    </a:p>
                    <a:p>
                      <a:pPr marL="1039719" marR="0" lvl="1" indent="-285750" algn="l" defTabSz="1507937"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600" kern="1200" dirty="0">
                          <a:solidFill>
                            <a:schemeClr val="tx1"/>
                          </a:solidFill>
                          <a:effectLst/>
                          <a:latin typeface="Verdana" panose="020B0604030504040204" pitchFamily="34" charset="0"/>
                          <a:ea typeface="Verdana" panose="020B0604030504040204" pitchFamily="34" charset="0"/>
                          <a:cs typeface="+mn-cs"/>
                        </a:rPr>
                        <a:t>Encouraging people with possible symptoms to contact their GP promptly. </a:t>
                      </a:r>
                    </a:p>
                    <a:p>
                      <a:pPr marL="285750" marR="0" lvl="0" indent="-285750" algn="l" defTabSz="1507937"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600" kern="1200" dirty="0">
                          <a:solidFill>
                            <a:schemeClr val="tx1"/>
                          </a:solidFill>
                          <a:effectLst/>
                          <a:latin typeface="Verdana" panose="020B0604030504040204" pitchFamily="34" charset="0"/>
                          <a:ea typeface="Verdana" panose="020B0604030504040204" pitchFamily="34" charset="0"/>
                          <a:cs typeface="+mn-cs"/>
                        </a:rPr>
                        <a:t>The programme is intended to address areas where bowel cancer tends to be diagnosed later or bowel-screening participation is lower. The Health Board are engaged with the programme leads and when outcome measure data is available, it will be reported as part of the Integrated Performance Report.</a:t>
                      </a:r>
                    </a:p>
                    <a:p>
                      <a:pPr marL="285750" marR="0" lvl="0" indent="-285750" algn="l" defTabSz="1507937"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600" kern="1200" dirty="0">
                          <a:solidFill>
                            <a:schemeClr val="tx1"/>
                          </a:solidFill>
                          <a:effectLst/>
                          <a:latin typeface="Verdana" panose="020B0604030504040204" pitchFamily="34" charset="0"/>
                          <a:ea typeface="Verdana" panose="020B0604030504040204" pitchFamily="34" charset="0"/>
                          <a:cs typeface="+mn-cs"/>
                        </a:rPr>
                        <a:t>WG allocated £1m to endoscopy as part of the Planned Care Recovery Programme to address the backlog of patients waiting for Bowel screening which includes an additional 10 Bowel Screening Wales colonoscopies per week. </a:t>
                      </a:r>
                    </a:p>
                    <a:p>
                      <a:pPr marL="285750" marR="0" lvl="0" indent="-285750" algn="l" defTabSz="1507937"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600" kern="1200" dirty="0">
                          <a:solidFill>
                            <a:schemeClr val="tx1"/>
                          </a:solidFill>
                          <a:effectLst/>
                          <a:latin typeface="Verdana" panose="020B0604030504040204" pitchFamily="34" charset="0"/>
                          <a:ea typeface="Verdana" panose="020B0604030504040204" pitchFamily="34" charset="0"/>
                          <a:cs typeface="+mn-cs"/>
                        </a:rPr>
                        <a:t>We are continuing to provide local insight to Public Health Wales in relation to further targeted programmes.</a:t>
                      </a:r>
                    </a:p>
                    <a:p>
                      <a:pPr lvl="0"/>
                      <a:endParaRPr lang="en-GB" sz="1600" kern="1200" dirty="0">
                        <a:solidFill>
                          <a:schemeClr val="tx1"/>
                        </a:solidFill>
                        <a:effectLst/>
                        <a:latin typeface="Verdana" panose="020B0604030504040204" pitchFamily="34" charset="0"/>
                        <a:ea typeface="Verdana" panose="020B0604030504040204" pitchFamily="34" charset="0"/>
                        <a:cs typeface="+mn-cs"/>
                      </a:endParaRPr>
                    </a:p>
                    <a:p>
                      <a:pPr lvl="0"/>
                      <a:endParaRPr lang="en-GB" sz="1600" b="1" dirty="0">
                        <a:solidFill>
                          <a:schemeClr val="tx1"/>
                        </a:solidFill>
                        <a:latin typeface="Verdana" panose="020B0604030504040204" pitchFamily="34" charset="0"/>
                        <a:ea typeface="Verdana" panose="020B0604030504040204" pitchFamily="34" charset="0"/>
                      </a:endParaRPr>
                    </a:p>
                    <a:p>
                      <a:r>
                        <a:rPr lang="en-GB" sz="1600" b="1" dirty="0">
                          <a:solidFill>
                            <a:schemeClr val="tx1"/>
                          </a:solidFill>
                          <a:latin typeface="Verdana" panose="020B0604030504040204" pitchFamily="34" charset="0"/>
                          <a:ea typeface="Verdana" panose="020B0604030504040204" pitchFamily="34" charset="0"/>
                        </a:rPr>
                        <a:t>What are the risks to delivery? </a:t>
                      </a:r>
                      <a:endParaRPr lang="en-GB" sz="1600" dirty="0">
                        <a:solidFill>
                          <a:schemeClr val="tx1"/>
                        </a:solidFill>
                        <a:latin typeface="Verdana" panose="020B0604030504040204" pitchFamily="34" charset="0"/>
                        <a:ea typeface="Verdana" panose="020B0604030504040204" pitchFamily="34" charset="0"/>
                      </a:endParaRPr>
                    </a:p>
                    <a:p>
                      <a:pPr marL="0" marR="0" lvl="0" indent="0" algn="l" defTabSz="1507937" rtl="0" eaLnBrk="1" fontAlgn="auto" latinLnBrk="0" hangingPunct="1">
                        <a:lnSpc>
                          <a:spcPct val="100000"/>
                        </a:lnSpc>
                        <a:spcBef>
                          <a:spcPts val="0"/>
                        </a:spcBef>
                        <a:spcAft>
                          <a:spcPts val="0"/>
                        </a:spcAft>
                        <a:buClrTx/>
                        <a:buSzTx/>
                        <a:buFontTx/>
                        <a:buNone/>
                        <a:tabLst/>
                        <a:defRPr/>
                      </a:pPr>
                      <a:r>
                        <a:rPr lang="en-GB" sz="1600" kern="1200" dirty="0">
                          <a:solidFill>
                            <a:schemeClr val="tx1"/>
                          </a:solidFill>
                          <a:effectLst/>
                          <a:latin typeface="Verdana" panose="020B0604030504040204" pitchFamily="34" charset="0"/>
                          <a:ea typeface="Verdana" panose="020B0604030504040204" pitchFamily="34" charset="0"/>
                          <a:cs typeface="+mn-cs"/>
                        </a:rPr>
                        <a:t>The focus of Public Health Wales may be affected by the development of other areas of responsibility through this year, and changes to staffing.</a:t>
                      </a:r>
                    </a:p>
                    <a:p>
                      <a:endParaRPr lang="en-GB" sz="1800" dirty="0">
                        <a:solidFill>
                          <a:schemeClr val="tx1"/>
                        </a:solidFill>
                        <a:latin typeface="Verdana" panose="020B0604030504040204" pitchFamily="34" charset="0"/>
                        <a:ea typeface="Verdan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hMerge="1">
                  <a:txBody>
                    <a:bodyPr/>
                    <a:lstStyle/>
                    <a:p>
                      <a:endParaRPr lang="en-GB"/>
                    </a:p>
                  </a:txBody>
                  <a:tcPr/>
                </a:tc>
                <a:extLst>
                  <a:ext uri="{0D108BD9-81ED-4DB2-BD59-A6C34878D82A}">
                    <a16:rowId xmlns:a16="http://schemas.microsoft.com/office/drawing/2014/main" val="3917987980"/>
                  </a:ext>
                </a:extLst>
              </a:tr>
            </a:tbl>
          </a:graphicData>
        </a:graphic>
      </p:graphicFrame>
      <p:sp>
        <p:nvSpPr>
          <p:cNvPr id="2" name="TextBox 1">
            <a:extLst>
              <a:ext uri="{FF2B5EF4-FFF2-40B4-BE49-F238E27FC236}">
                <a16:creationId xmlns:a16="http://schemas.microsoft.com/office/drawing/2014/main" id="{33644ED6-E799-821F-B304-36D552037114}"/>
              </a:ext>
            </a:extLst>
          </p:cNvPr>
          <p:cNvSpPr txBox="1"/>
          <p:nvPr/>
        </p:nvSpPr>
        <p:spPr>
          <a:xfrm>
            <a:off x="0" y="-14068"/>
            <a:ext cx="20105688" cy="584775"/>
          </a:xfrm>
          <a:prstGeom prst="rect">
            <a:avLst/>
          </a:prstGeom>
          <a:solidFill>
            <a:srgbClr val="F78C81"/>
          </a:solidFill>
        </p:spPr>
        <p:txBody>
          <a:bodyPr wrap="square" rtlCol="0">
            <a:spAutoFit/>
          </a:bodyPr>
          <a:lstStyle/>
          <a:p>
            <a:pPr marL="0" marR="0" lvl="0" indent="0" algn="ctr" defTabSz="1507937" rtl="0" eaLnBrk="1" fontAlgn="auto" latinLnBrk="0" hangingPunct="1">
              <a:lnSpc>
                <a:spcPct val="100000"/>
              </a:lnSpc>
              <a:spcBef>
                <a:spcPts val="0"/>
              </a:spcBef>
              <a:spcAft>
                <a:spcPts val="1979"/>
              </a:spcAft>
              <a:buClrTx/>
              <a:buSzTx/>
              <a:buFontTx/>
              <a:buNone/>
              <a:tabLst/>
              <a:defRPr/>
            </a:pPr>
            <a:r>
              <a:rPr kumimoji="0" lang="en-GB" sz="3200" b="1" i="0" u="none" strike="noStrike" kern="1200" cap="none" spc="0" normalizeH="0" baseline="0" noProof="0" dirty="0">
                <a:ln>
                  <a:noFill/>
                </a:ln>
                <a:solidFill>
                  <a:prstClr val="white"/>
                </a:solidFill>
                <a:effectLst/>
                <a:uLnTx/>
                <a:uFillTx/>
                <a:latin typeface="Calibri" panose="020F0502020204030204"/>
                <a:ea typeface="+mn-ea"/>
                <a:cs typeface="+mn-cs"/>
              </a:rPr>
              <a:t>People of Swansea Bay live healthier, fairer and more prosperous lives  </a:t>
            </a:r>
          </a:p>
        </p:txBody>
      </p:sp>
      <p:pic>
        <p:nvPicPr>
          <p:cNvPr id="5" name="Picture 4">
            <a:extLst>
              <a:ext uri="{FF2B5EF4-FFF2-40B4-BE49-F238E27FC236}">
                <a16:creationId xmlns:a16="http://schemas.microsoft.com/office/drawing/2014/main" id="{581DEEA2-9C34-B591-49B4-AF6A66DD1279}"/>
              </a:ext>
            </a:extLst>
          </p:cNvPr>
          <p:cNvPicPr>
            <a:picLocks noChangeAspect="1"/>
          </p:cNvPicPr>
          <p:nvPr/>
        </p:nvPicPr>
        <p:blipFill>
          <a:blip r:embed="rId3"/>
          <a:stretch>
            <a:fillRect/>
          </a:stretch>
        </p:blipFill>
        <p:spPr>
          <a:xfrm>
            <a:off x="146844" y="3144646"/>
            <a:ext cx="9130555" cy="5020057"/>
          </a:xfrm>
          <a:prstGeom prst="rect">
            <a:avLst/>
          </a:prstGeom>
        </p:spPr>
      </p:pic>
    </p:spTree>
    <p:extLst>
      <p:ext uri="{BB962C8B-B14F-4D97-AF65-F5344CB8AC3E}">
        <p14:creationId xmlns:p14="http://schemas.microsoft.com/office/powerpoint/2010/main" val="76787135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6E27BD-A564-9525-4377-28204A1F3BD9}"/>
            </a:ext>
          </a:extLst>
        </p:cNvPr>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B7A34316-FC0C-9C3A-43B1-9AF7E31E0779}"/>
              </a:ext>
            </a:extLst>
          </p:cNvPr>
          <p:cNvGraphicFramePr>
            <a:graphicFrameLocks noGrp="1"/>
          </p:cNvGraphicFramePr>
          <p:nvPr>
            <p:extLst>
              <p:ext uri="{D42A27DB-BD31-4B8C-83A1-F6EECF244321}">
                <p14:modId xmlns:p14="http://schemas.microsoft.com/office/powerpoint/2010/main" val="4131753879"/>
              </p:ext>
            </p:extLst>
          </p:nvPr>
        </p:nvGraphicFramePr>
        <p:xfrm>
          <a:off x="0" y="492444"/>
          <a:ext cx="20105688" cy="7845428"/>
        </p:xfrm>
        <a:graphic>
          <a:graphicData uri="http://schemas.openxmlformats.org/drawingml/2006/table">
            <a:tbl>
              <a:tblPr firstRow="1" bandRow="1">
                <a:tableStyleId>{5C22544A-7EE6-4342-B048-85BDC9FD1C3A}</a:tableStyleId>
              </a:tblPr>
              <a:tblGrid>
                <a:gridCol w="9824244">
                  <a:extLst>
                    <a:ext uri="{9D8B030D-6E8A-4147-A177-3AD203B41FA5}">
                      <a16:colId xmlns:a16="http://schemas.microsoft.com/office/drawing/2014/main" val="1129616965"/>
                    </a:ext>
                  </a:extLst>
                </a:gridCol>
                <a:gridCol w="5255022">
                  <a:extLst>
                    <a:ext uri="{9D8B030D-6E8A-4147-A177-3AD203B41FA5}">
                      <a16:colId xmlns:a16="http://schemas.microsoft.com/office/drawing/2014/main" val="3228885332"/>
                    </a:ext>
                  </a:extLst>
                </a:gridCol>
                <a:gridCol w="5026422">
                  <a:extLst>
                    <a:ext uri="{9D8B030D-6E8A-4147-A177-3AD203B41FA5}">
                      <a16:colId xmlns:a16="http://schemas.microsoft.com/office/drawing/2014/main" val="1012310918"/>
                    </a:ext>
                  </a:extLst>
                </a:gridCol>
              </a:tblGrid>
              <a:tr h="669427">
                <a:tc>
                  <a:txBody>
                    <a:bodyPr/>
                    <a:lstStyle/>
                    <a:p>
                      <a:pPr marL="0" marR="0" lvl="0" indent="0" algn="ctr" defTabSz="1507937" rtl="0" eaLnBrk="1" fontAlgn="auto" latinLnBrk="0" hangingPunct="1">
                        <a:lnSpc>
                          <a:spcPct val="100000"/>
                        </a:lnSpc>
                        <a:spcBef>
                          <a:spcPts val="0"/>
                        </a:spcBef>
                        <a:spcAft>
                          <a:spcPts val="0"/>
                        </a:spcAft>
                        <a:buClrTx/>
                        <a:buSzTx/>
                        <a:buFontTx/>
                        <a:buNone/>
                        <a:tabLst/>
                        <a:defRPr/>
                      </a:pPr>
                      <a:r>
                        <a:rPr lang="en-GB" sz="1800" b="1" i="0" dirty="0">
                          <a:solidFill>
                            <a:schemeClr val="bg1"/>
                          </a:solidFill>
                          <a:effectLst/>
                          <a:latin typeface="Verdana" panose="020B0604030504040204" pitchFamily="34" charset="0"/>
                          <a:ea typeface="Verdana" panose="020B0604030504040204" pitchFamily="34" charset="0"/>
                          <a:cs typeface="+mn-cs"/>
                        </a:rPr>
                        <a:t>Enhanced Monitoring Target: </a:t>
                      </a:r>
                      <a:r>
                        <a:rPr lang="en-GB" sz="1800" b="0" i="0" dirty="0">
                          <a:solidFill>
                            <a:schemeClr val="bg1"/>
                          </a:solidFill>
                          <a:effectLst/>
                          <a:latin typeface="Verdana" panose="020B0604030504040204" pitchFamily="34" charset="0"/>
                          <a:ea typeface="Verdana" panose="020B0604030504040204" pitchFamily="34" charset="0"/>
                          <a:cs typeface="+mn-cs"/>
                        </a:rPr>
                        <a:t>100% of open pathways to be waiting less than 104 weeks and maintained for 3 months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2060"/>
                    </a:solidFill>
                  </a:tcPr>
                </a:tc>
                <a:tc>
                  <a:txBody>
                    <a:bodyPr/>
                    <a:lstStyle/>
                    <a:p>
                      <a:pPr algn="ctr"/>
                      <a:r>
                        <a:rPr lang="en-GB" sz="1800" b="1" dirty="0">
                          <a:solidFill>
                            <a:schemeClr val="tx1"/>
                          </a:solidFill>
                          <a:latin typeface="Verdana" panose="020B0604030504040204" pitchFamily="34" charset="0"/>
                          <a:ea typeface="Verdana" panose="020B0604030504040204" pitchFamily="34" charset="0"/>
                        </a:rPr>
                        <a:t>September 2026 Performance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en-GB" sz="1800" b="1" dirty="0">
                          <a:solidFill>
                            <a:schemeClr val="tx1"/>
                          </a:solidFill>
                          <a:latin typeface="Verdana" panose="020B0604030504040204" pitchFamily="34" charset="0"/>
                          <a:ea typeface="Verdana" panose="020B0604030504040204" pitchFamily="34" charset="0"/>
                        </a:rPr>
                        <a:t>100%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extLst>
                  <a:ext uri="{0D108BD9-81ED-4DB2-BD59-A6C34878D82A}">
                    <a16:rowId xmlns:a16="http://schemas.microsoft.com/office/drawing/2014/main" val="3554926024"/>
                  </a:ext>
                </a:extLst>
              </a:tr>
              <a:tr h="623883">
                <a:tc>
                  <a:txBody>
                    <a:bodyPr/>
                    <a:lstStyle/>
                    <a:p>
                      <a:pPr marL="0" marR="0" lvl="0" indent="0" algn="ctr" defTabSz="1507937" rtl="0" eaLnBrk="1" fontAlgn="auto" latinLnBrk="0" hangingPunct="1">
                        <a:lnSpc>
                          <a:spcPct val="100000"/>
                        </a:lnSpc>
                        <a:spcBef>
                          <a:spcPts val="0"/>
                        </a:spcBef>
                        <a:spcAft>
                          <a:spcPts val="0"/>
                        </a:spcAft>
                        <a:buClrTx/>
                        <a:buSzTx/>
                        <a:buFontTx/>
                        <a:buNone/>
                        <a:tabLst/>
                        <a:defRPr/>
                      </a:pPr>
                      <a:r>
                        <a:rPr lang="en-GB" sz="1800" b="1" i="0" dirty="0">
                          <a:solidFill>
                            <a:schemeClr val="bg1"/>
                          </a:solidFill>
                          <a:effectLst/>
                          <a:latin typeface="Verdana" panose="020B0604030504040204" pitchFamily="34" charset="0"/>
                          <a:ea typeface="Verdana" panose="020B0604030504040204" pitchFamily="34" charset="0"/>
                          <a:cs typeface="+mn-cs"/>
                        </a:rPr>
                        <a:t>Breakthrough Objective</a:t>
                      </a:r>
                      <a:r>
                        <a:rPr lang="en-GB" sz="1800" b="0" i="0" dirty="0">
                          <a:solidFill>
                            <a:schemeClr val="bg1"/>
                          </a:solidFill>
                          <a:effectLst/>
                          <a:latin typeface="Verdana" panose="020B0604030504040204" pitchFamily="34" charset="0"/>
                          <a:ea typeface="Verdana" panose="020B0604030504040204" pitchFamily="34" charset="0"/>
                          <a:cs typeface="+mn-cs"/>
                        </a:rPr>
                        <a:t>: No patients waiting more than 104 weeks for treatment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a:txBody>
                    <a:bodyPr/>
                    <a:lstStyle/>
                    <a:p>
                      <a:pPr algn="ctr"/>
                      <a:r>
                        <a:rPr lang="en-GB" sz="1800" b="1" dirty="0">
                          <a:solidFill>
                            <a:schemeClr val="tx1"/>
                          </a:solidFill>
                          <a:latin typeface="Verdana" panose="020B0604030504040204" pitchFamily="34" charset="0"/>
                          <a:ea typeface="Verdana" panose="020B0604030504040204" pitchFamily="34" charset="0"/>
                        </a:rPr>
                        <a:t>September 2026 Performance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en-GB" sz="1800" b="1" dirty="0">
                          <a:solidFill>
                            <a:schemeClr val="tx1"/>
                          </a:solidFill>
                          <a:latin typeface="Verdana" panose="020B0604030504040204" pitchFamily="34" charset="0"/>
                          <a:ea typeface="Verdana" panose="020B0604030504040204" pitchFamily="34" charset="0"/>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extLst>
                  <a:ext uri="{0D108BD9-81ED-4DB2-BD59-A6C34878D82A}">
                    <a16:rowId xmlns:a16="http://schemas.microsoft.com/office/drawing/2014/main" val="3733641936"/>
                  </a:ext>
                </a:extLst>
              </a:tr>
              <a:tr h="6535921">
                <a:tc>
                  <a:txBody>
                    <a:bodyPr/>
                    <a:lstStyle/>
                    <a:p>
                      <a:endParaRPr lang="en-GB" sz="2000" dirty="0">
                        <a:solidFill>
                          <a:schemeClr val="tx1"/>
                        </a:solidFill>
                        <a:latin typeface="Verdana" panose="020B0604030504040204" pitchFamily="34" charset="0"/>
                        <a:ea typeface="Verdan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gridSpan="2">
                  <a:txBody>
                    <a:bodyPr/>
                    <a:lstStyle/>
                    <a:p>
                      <a:r>
                        <a:rPr lang="en-GB" sz="1500" b="1" dirty="0">
                          <a:solidFill>
                            <a:schemeClr val="tx1"/>
                          </a:solidFill>
                          <a:latin typeface="Verdana" panose="020B0604030504040204" pitchFamily="34" charset="0"/>
                          <a:ea typeface="Verdana" panose="020B0604030504040204" pitchFamily="34" charset="0"/>
                        </a:rPr>
                        <a:t>How are we doing? </a:t>
                      </a:r>
                    </a:p>
                    <a:p>
                      <a:r>
                        <a:rPr lang="en-GB" sz="1500" dirty="0">
                          <a:solidFill>
                            <a:schemeClr val="tx1"/>
                          </a:solidFill>
                          <a:latin typeface="Verdana" panose="020B0604030504040204" pitchFamily="34" charset="0"/>
                          <a:ea typeface="Verdana" panose="020B0604030504040204" pitchFamily="34" charset="0"/>
                        </a:rPr>
                        <a:t>In September 2026, the Health Board reported 100% of open pathways waiting less than 104 weeks for treatment, maintaining performance against the enhanced monitoring target.</a:t>
                      </a:r>
                      <a:endParaRPr lang="en-GB" sz="1500" b="1" dirty="0">
                        <a:solidFill>
                          <a:schemeClr val="tx1"/>
                        </a:solidFill>
                        <a:latin typeface="Verdana" panose="020B0604030504040204" pitchFamily="34" charset="0"/>
                        <a:ea typeface="Verdana" panose="020B0604030504040204" pitchFamily="34" charset="0"/>
                      </a:endParaRPr>
                    </a:p>
                    <a:p>
                      <a:endParaRPr lang="en-GB" sz="1500" dirty="0">
                        <a:solidFill>
                          <a:schemeClr val="tx1"/>
                        </a:solidFill>
                        <a:highlight>
                          <a:srgbClr val="FFFF00"/>
                        </a:highlight>
                        <a:latin typeface="Verdana" panose="020B0604030504040204" pitchFamily="34" charset="0"/>
                        <a:ea typeface="Verdana" panose="020B0604030504040204" pitchFamily="34" charset="0"/>
                      </a:endParaRPr>
                    </a:p>
                    <a:p>
                      <a:r>
                        <a:rPr lang="en-GB" sz="1500" b="1" dirty="0">
                          <a:solidFill>
                            <a:schemeClr val="tx1"/>
                          </a:solidFill>
                          <a:latin typeface="Verdana" panose="020B0604030504040204" pitchFamily="34" charset="0"/>
                          <a:ea typeface="Verdana" panose="020B0604030504040204" pitchFamily="34" charset="0"/>
                        </a:rPr>
                        <a:t>What actions are we taking to improve?</a:t>
                      </a:r>
                      <a:endParaRPr kumimoji="0" lang="en-GB" sz="1500" i="0" u="none" strike="noStrike" kern="1200" cap="none" spc="0" normalizeH="0" baseline="0" noProof="0" dirty="0">
                        <a:ln>
                          <a:noFill/>
                        </a:ln>
                        <a:solidFill>
                          <a:schemeClr val="tx1"/>
                        </a:solidFill>
                        <a:effectLst/>
                        <a:uLnTx/>
                        <a:uFillTx/>
                        <a:latin typeface="Verdana" panose="020B0604030504040204" pitchFamily="34" charset="0"/>
                        <a:ea typeface="Verdana" panose="020B0604030504040204" pitchFamily="34" charset="0"/>
                      </a:endParaRPr>
                    </a:p>
                    <a:p>
                      <a:r>
                        <a:rPr lang="en-GB" sz="1500" b="1" dirty="0">
                          <a:solidFill>
                            <a:schemeClr val="tx1"/>
                          </a:solidFill>
                          <a:latin typeface="Verdana" panose="020B0604030504040204" pitchFamily="34" charset="0"/>
                          <a:ea typeface="Verdana" panose="020B0604030504040204" pitchFamily="34" charset="0"/>
                        </a:rPr>
                        <a:t>Grip &amp; Control</a:t>
                      </a:r>
                      <a:endParaRPr lang="en-GB" sz="1500" dirty="0">
                        <a:solidFill>
                          <a:schemeClr val="tx1"/>
                        </a:solidFill>
                        <a:latin typeface="Verdana" panose="020B0604030504040204" pitchFamily="34" charset="0"/>
                        <a:ea typeface="Verdana" panose="020B0604030504040204" pitchFamily="34" charset="0"/>
                      </a:endParaRPr>
                    </a:p>
                    <a:p>
                      <a:pPr marL="285750" indent="-285750">
                        <a:buFont typeface="Arial" panose="020B0604020202020204" pitchFamily="34" charset="0"/>
                        <a:buChar char="•"/>
                      </a:pPr>
                      <a:r>
                        <a:rPr lang="en-GB" sz="1500" dirty="0">
                          <a:solidFill>
                            <a:schemeClr val="tx1"/>
                          </a:solidFill>
                          <a:latin typeface="Verdana" panose="020B0604030504040204" pitchFamily="34" charset="0"/>
                          <a:ea typeface="Verdana" panose="020B0604030504040204" pitchFamily="34" charset="0"/>
                        </a:rPr>
                        <a:t>Six-week forward operational review maintained. </a:t>
                      </a:r>
                    </a:p>
                    <a:p>
                      <a:pPr marL="285750" indent="-285750">
                        <a:buFont typeface="Arial" panose="020B0604020202020204" pitchFamily="34" charset="0"/>
                        <a:buChar char="•"/>
                      </a:pPr>
                      <a:r>
                        <a:rPr lang="en-GB" sz="1500" dirty="0">
                          <a:solidFill>
                            <a:schemeClr val="tx1"/>
                          </a:solidFill>
                          <a:latin typeface="Verdana" panose="020B0604030504040204" pitchFamily="34" charset="0"/>
                          <a:ea typeface="Verdana" panose="020B0604030504040204" pitchFamily="34" charset="0"/>
                        </a:rPr>
                        <a:t>Weekly specialty delivery reviews focussed on highest-risk pathways. </a:t>
                      </a:r>
                    </a:p>
                    <a:p>
                      <a:pPr marL="285750" indent="-285750">
                        <a:buFont typeface="Arial" panose="020B0604020202020204" pitchFamily="34" charset="0"/>
                        <a:buChar char="•"/>
                      </a:pPr>
                      <a:r>
                        <a:rPr lang="en-GB" sz="1500" dirty="0">
                          <a:solidFill>
                            <a:schemeClr val="tx1"/>
                          </a:solidFill>
                          <a:latin typeface="Verdana" panose="020B0604030504040204" pitchFamily="34" charset="0"/>
                          <a:ea typeface="Verdana" panose="020B0604030504040204" pitchFamily="34" charset="0"/>
                        </a:rPr>
                        <a:t>Enhanced validation programme and establishment of central validation capability. </a:t>
                      </a:r>
                    </a:p>
                    <a:p>
                      <a:endParaRPr lang="en-GB" sz="1500" dirty="0">
                        <a:solidFill>
                          <a:schemeClr val="tx1"/>
                        </a:solidFill>
                        <a:highlight>
                          <a:srgbClr val="FFFF00"/>
                        </a:highlight>
                        <a:latin typeface="Verdana" panose="020B0604030504040204" pitchFamily="34" charset="0"/>
                        <a:ea typeface="Verdana" panose="020B0604030504040204" pitchFamily="34" charset="0"/>
                      </a:endParaRPr>
                    </a:p>
                    <a:p>
                      <a:r>
                        <a:rPr lang="en-GB" sz="1500" b="1" dirty="0">
                          <a:solidFill>
                            <a:schemeClr val="tx1"/>
                          </a:solidFill>
                          <a:latin typeface="Verdana" panose="020B0604030504040204" pitchFamily="34" charset="0"/>
                          <a:ea typeface="Verdana" panose="020B0604030504040204" pitchFamily="34" charset="0"/>
                        </a:rPr>
                        <a:t>Productivity</a:t>
                      </a:r>
                      <a:endParaRPr lang="en-GB" sz="1500" dirty="0">
                        <a:solidFill>
                          <a:schemeClr val="tx1"/>
                        </a:solidFill>
                        <a:latin typeface="Verdana" panose="020B0604030504040204" pitchFamily="34" charset="0"/>
                        <a:ea typeface="Verdana" panose="020B0604030504040204" pitchFamily="34" charset="0"/>
                      </a:endParaRPr>
                    </a:p>
                    <a:p>
                      <a:pPr marL="285750" indent="-285750">
                        <a:buFont typeface="Arial" panose="020B0604020202020204" pitchFamily="34" charset="0"/>
                        <a:buChar char="•"/>
                      </a:pPr>
                      <a:r>
                        <a:rPr lang="en-GB" sz="1500" dirty="0">
                          <a:solidFill>
                            <a:schemeClr val="tx1"/>
                          </a:solidFill>
                          <a:latin typeface="Verdana" panose="020B0604030504040204" pitchFamily="34" charset="0"/>
                          <a:ea typeface="Verdana" panose="020B0604030504040204" pitchFamily="34" charset="0"/>
                        </a:rPr>
                        <a:t>Theatre productivity programme progressing including utilisation, late starts, turnaround times and job planning.  This is a key stipulation for realisation of the additional funding.</a:t>
                      </a:r>
                    </a:p>
                    <a:p>
                      <a:pPr marL="285750" indent="-285750">
                        <a:buFont typeface="Arial" panose="020B0604020202020204" pitchFamily="34" charset="0"/>
                        <a:buChar char="•"/>
                      </a:pPr>
                      <a:r>
                        <a:rPr lang="en-GB" sz="1500" dirty="0">
                          <a:solidFill>
                            <a:schemeClr val="tx1"/>
                          </a:solidFill>
                          <a:latin typeface="Verdana" panose="020B0604030504040204" pitchFamily="34" charset="0"/>
                          <a:ea typeface="Verdana" panose="020B0604030504040204" pitchFamily="34" charset="0"/>
                        </a:rPr>
                        <a:t>Outpatient transformation programme progressing including validation, PIFU, direct listing and pathway redesign. </a:t>
                      </a:r>
                    </a:p>
                    <a:p>
                      <a:endParaRPr lang="en-GB" sz="1500" dirty="0">
                        <a:solidFill>
                          <a:schemeClr val="tx1"/>
                        </a:solidFill>
                        <a:latin typeface="Verdana" panose="020B0604030504040204" pitchFamily="34" charset="0"/>
                        <a:ea typeface="Verdana" panose="020B0604030504040204" pitchFamily="34" charset="0"/>
                      </a:endParaRPr>
                    </a:p>
                    <a:p>
                      <a:r>
                        <a:rPr lang="en-GB" sz="1500" b="1" dirty="0">
                          <a:solidFill>
                            <a:schemeClr val="tx1"/>
                          </a:solidFill>
                          <a:latin typeface="Verdana" panose="020B0604030504040204" pitchFamily="34" charset="0"/>
                          <a:ea typeface="Verdana" panose="020B0604030504040204" pitchFamily="34" charset="0"/>
                        </a:rPr>
                        <a:t>Recovery Delivery</a:t>
                      </a:r>
                      <a:endParaRPr lang="en-GB" sz="1500" dirty="0">
                        <a:solidFill>
                          <a:schemeClr val="tx1"/>
                        </a:solidFill>
                        <a:latin typeface="Verdana" panose="020B0604030504040204" pitchFamily="34" charset="0"/>
                        <a:ea typeface="Verdana" panose="020B0604030504040204" pitchFamily="34" charset="0"/>
                      </a:endParaRPr>
                    </a:p>
                    <a:p>
                      <a:pPr marL="285750" indent="-285750">
                        <a:buFont typeface="Arial" panose="020B0604020202020204" pitchFamily="34" charset="0"/>
                        <a:buChar char="•"/>
                      </a:pPr>
                      <a:r>
                        <a:rPr lang="en-GB" sz="1500" dirty="0">
                          <a:solidFill>
                            <a:schemeClr val="tx1"/>
                          </a:solidFill>
                          <a:latin typeface="Verdana" panose="020B0604030504040204" pitchFamily="34" charset="0"/>
                          <a:ea typeface="Verdana" panose="020B0604030504040204" pitchFamily="34" charset="0"/>
                        </a:rPr>
                        <a:t>Welsh Government allocated £8.4m to maintain compliance and support the UHB to reach a sustainable position where demand and capacity are aligned.</a:t>
                      </a:r>
                    </a:p>
                    <a:p>
                      <a:pPr marL="285750" indent="-285750">
                        <a:buFont typeface="Arial" panose="020B0604020202020204" pitchFamily="34" charset="0"/>
                        <a:buChar char="•"/>
                      </a:pPr>
                      <a:r>
                        <a:rPr lang="en-GB" sz="1500" dirty="0">
                          <a:solidFill>
                            <a:schemeClr val="tx1"/>
                          </a:solidFill>
                          <a:latin typeface="Verdana" panose="020B0604030504040204" pitchFamily="34" charset="0"/>
                          <a:ea typeface="Verdana" panose="020B0604030504040204" pitchFamily="34" charset="0"/>
                        </a:rPr>
                        <a:t>Additional diagnostic and treatment activity is being increased associated to delivery of the productivity requirements </a:t>
                      </a:r>
                    </a:p>
                    <a:p>
                      <a:pPr marL="285750" indent="-285750">
                        <a:buFont typeface="Arial" panose="020B0604020202020204" pitchFamily="34" charset="0"/>
                        <a:buChar char="•"/>
                      </a:pPr>
                      <a:r>
                        <a:rPr lang="en-GB" sz="1500" dirty="0">
                          <a:solidFill>
                            <a:schemeClr val="tx1"/>
                          </a:solidFill>
                          <a:latin typeface="Verdana" panose="020B0604030504040204" pitchFamily="34" charset="0"/>
                          <a:ea typeface="Verdana" panose="020B0604030504040204" pitchFamily="34" charset="0"/>
                        </a:rPr>
                        <a:t>Regional recovery proposals developed with Hywel Dda for orthopaedics, and cataracts</a:t>
                      </a:r>
                    </a:p>
                    <a:p>
                      <a:pPr marL="285750" indent="-285750">
                        <a:buFont typeface="Arial" panose="020B0604020202020204" pitchFamily="34" charset="0"/>
                        <a:buChar char="•"/>
                      </a:pPr>
                      <a:endParaRPr kumimoji="0" lang="en-GB" sz="1500" b="1" i="0" u="none" strike="noStrike" kern="1200" cap="none" spc="0" normalizeH="0" baseline="0" noProof="0" dirty="0">
                        <a:ln>
                          <a:noFill/>
                        </a:ln>
                        <a:solidFill>
                          <a:schemeClr val="tx1"/>
                        </a:solidFill>
                        <a:effectLst/>
                        <a:uLnTx/>
                        <a:uFillTx/>
                        <a:latin typeface="Verdana" panose="020B0604030504040204" pitchFamily="34" charset="0"/>
                        <a:ea typeface="Verdana" panose="020B0604030504040204" pitchFamily="34" charset="0"/>
                      </a:endParaRPr>
                    </a:p>
                    <a:p>
                      <a:r>
                        <a:rPr lang="en-GB" sz="1500" b="1" dirty="0">
                          <a:solidFill>
                            <a:schemeClr val="tx1"/>
                          </a:solidFill>
                          <a:latin typeface="Verdana" panose="020B0604030504040204" pitchFamily="34" charset="0"/>
                          <a:ea typeface="Verdana" panose="020B0604030504040204" pitchFamily="34" charset="0"/>
                        </a:rPr>
                        <a:t>What are the risks to delivery?</a:t>
                      </a:r>
                    </a:p>
                    <a:p>
                      <a:pPr marL="285750" indent="-285750">
                        <a:buFontTx/>
                        <a:buChar char="-"/>
                      </a:pPr>
                      <a:r>
                        <a:rPr lang="en-GB" sz="1500" dirty="0">
                          <a:latin typeface="Verdana" panose="020B0604030504040204" pitchFamily="34" charset="0"/>
                          <a:ea typeface="Verdana" panose="020B0604030504040204" pitchFamily="34" charset="0"/>
                        </a:rPr>
                        <a:t>Clinical engagement is a critical dependency for delivery of productivity and theatre transformation</a:t>
                      </a:r>
                    </a:p>
                    <a:p>
                      <a:pPr marL="285750" indent="-285750">
                        <a:buFontTx/>
                        <a:buChar char="-"/>
                      </a:pPr>
                      <a:r>
                        <a:rPr lang="en-GB" sz="1500" dirty="0">
                          <a:latin typeface="Verdana" panose="020B0604030504040204" pitchFamily="34" charset="0"/>
                          <a:ea typeface="Verdana" panose="020B0604030504040204" pitchFamily="34" charset="0"/>
                        </a:rPr>
                        <a:t>Funding is dependent upon the UHB further improving our productivity and treat in turn rates.</a:t>
                      </a:r>
                    </a:p>
                    <a:p>
                      <a:pPr marL="285750" indent="-285750">
                        <a:buFontTx/>
                        <a:buChar char="-"/>
                      </a:pPr>
                      <a:r>
                        <a:rPr lang="en-GB" sz="1500" dirty="0">
                          <a:latin typeface="Verdana" panose="020B0604030504040204" pitchFamily="34" charset="0"/>
                          <a:ea typeface="Verdana" panose="020B0604030504040204" pitchFamily="34" charset="0"/>
                        </a:rPr>
                        <a:t>Workforce availability and sustained productivity improvements remain essential to maintaining 104 week waits.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hMerge="1">
                  <a:txBody>
                    <a:bodyPr/>
                    <a:lstStyle/>
                    <a:p>
                      <a:endParaRPr lang="en-GB"/>
                    </a:p>
                  </a:txBody>
                  <a:tcPr/>
                </a:tc>
                <a:extLst>
                  <a:ext uri="{0D108BD9-81ED-4DB2-BD59-A6C34878D82A}">
                    <a16:rowId xmlns:a16="http://schemas.microsoft.com/office/drawing/2014/main" val="3917987980"/>
                  </a:ext>
                </a:extLst>
              </a:tr>
            </a:tbl>
          </a:graphicData>
        </a:graphic>
      </p:graphicFrame>
      <p:sp>
        <p:nvSpPr>
          <p:cNvPr id="4" name="TextBox 3">
            <a:extLst>
              <a:ext uri="{FF2B5EF4-FFF2-40B4-BE49-F238E27FC236}">
                <a16:creationId xmlns:a16="http://schemas.microsoft.com/office/drawing/2014/main" id="{678E5767-C600-E65C-30A8-BFA7D2DB3538}"/>
              </a:ext>
            </a:extLst>
          </p:cNvPr>
          <p:cNvSpPr txBox="1"/>
          <p:nvPr/>
        </p:nvSpPr>
        <p:spPr>
          <a:xfrm>
            <a:off x="0" y="0"/>
            <a:ext cx="20105688" cy="492443"/>
          </a:xfrm>
          <a:prstGeom prst="rect">
            <a:avLst/>
          </a:prstGeom>
          <a:solidFill>
            <a:schemeClr val="accent1"/>
          </a:solidFill>
        </p:spPr>
        <p:txBody>
          <a:bodyPr wrap="square" rtlCol="0">
            <a:spAutoFit/>
          </a:bodyPr>
          <a:lstStyle/>
          <a:p>
            <a:pPr marL="0" marR="0" lvl="0" indent="0" algn="ctr" defTabSz="1507937" rtl="0" eaLnBrk="1" fontAlgn="auto" latinLnBrk="0" hangingPunct="1">
              <a:lnSpc>
                <a:spcPct val="100000"/>
              </a:lnSpc>
              <a:spcBef>
                <a:spcPts val="0"/>
              </a:spcBef>
              <a:spcAft>
                <a:spcPts val="1979"/>
              </a:spcAft>
              <a:buClrTx/>
              <a:buSzTx/>
              <a:buFontTx/>
              <a:buNone/>
              <a:tabLst/>
              <a:defRPr/>
            </a:pPr>
            <a:r>
              <a:rPr kumimoji="0" lang="en-GB" sz="2600" b="1"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rPr>
              <a:t>Care is high quality, safe, efficient and delivers the best possible outcomes for people in partnerships</a:t>
            </a:r>
          </a:p>
        </p:txBody>
      </p:sp>
      <p:pic>
        <p:nvPicPr>
          <p:cNvPr id="6" name="Picture 5">
            <a:extLst>
              <a:ext uri="{FF2B5EF4-FFF2-40B4-BE49-F238E27FC236}">
                <a16:creationId xmlns:a16="http://schemas.microsoft.com/office/drawing/2014/main" id="{8A0AF8A0-71E9-A373-7633-8E40359853F4}"/>
              </a:ext>
            </a:extLst>
          </p:cNvPr>
          <p:cNvPicPr>
            <a:picLocks noChangeAspect="1"/>
          </p:cNvPicPr>
          <p:nvPr/>
        </p:nvPicPr>
        <p:blipFill>
          <a:blip r:embed="rId2"/>
          <a:stretch>
            <a:fillRect/>
          </a:stretch>
        </p:blipFill>
        <p:spPr>
          <a:xfrm>
            <a:off x="604044" y="2149475"/>
            <a:ext cx="8610600" cy="5728614"/>
          </a:xfrm>
          <a:prstGeom prst="rect">
            <a:avLst/>
          </a:prstGeom>
        </p:spPr>
      </p:pic>
      <p:pic>
        <p:nvPicPr>
          <p:cNvPr id="9" name="Picture 8">
            <a:extLst>
              <a:ext uri="{FF2B5EF4-FFF2-40B4-BE49-F238E27FC236}">
                <a16:creationId xmlns:a16="http://schemas.microsoft.com/office/drawing/2014/main" id="{0B5723D8-BA19-FB36-64A8-45FB024BA498}"/>
              </a:ext>
            </a:extLst>
          </p:cNvPr>
          <p:cNvPicPr>
            <a:picLocks noChangeAspect="1"/>
          </p:cNvPicPr>
          <p:nvPr/>
        </p:nvPicPr>
        <p:blipFill>
          <a:blip r:embed="rId3"/>
          <a:stretch>
            <a:fillRect/>
          </a:stretch>
        </p:blipFill>
        <p:spPr>
          <a:xfrm>
            <a:off x="2622296" y="8353747"/>
            <a:ext cx="14861096" cy="2803203"/>
          </a:xfrm>
          <a:prstGeom prst="rect">
            <a:avLst/>
          </a:prstGeom>
        </p:spPr>
      </p:pic>
    </p:spTree>
    <p:extLst>
      <p:ext uri="{BB962C8B-B14F-4D97-AF65-F5344CB8AC3E}">
        <p14:creationId xmlns:p14="http://schemas.microsoft.com/office/powerpoint/2010/main" val="222985776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42C74FCC-E552-9AEB-B761-AEAB4C337EC1}"/>
              </a:ext>
            </a:extLst>
          </p:cNvPr>
          <p:cNvGraphicFramePr>
            <a:graphicFrameLocks noGrp="1"/>
          </p:cNvGraphicFramePr>
          <p:nvPr>
            <p:extLst>
              <p:ext uri="{D42A27DB-BD31-4B8C-83A1-F6EECF244321}">
                <p14:modId xmlns:p14="http://schemas.microsoft.com/office/powerpoint/2010/main" val="3374332124"/>
              </p:ext>
            </p:extLst>
          </p:nvPr>
        </p:nvGraphicFramePr>
        <p:xfrm>
          <a:off x="0" y="515773"/>
          <a:ext cx="20105688" cy="10793577"/>
        </p:xfrm>
        <a:graphic>
          <a:graphicData uri="http://schemas.openxmlformats.org/drawingml/2006/table">
            <a:tbl>
              <a:tblPr firstRow="1" bandRow="1">
                <a:tableStyleId>{5C22544A-7EE6-4342-B048-85BDC9FD1C3A}</a:tableStyleId>
              </a:tblPr>
              <a:tblGrid>
                <a:gridCol w="10052844">
                  <a:extLst>
                    <a:ext uri="{9D8B030D-6E8A-4147-A177-3AD203B41FA5}">
                      <a16:colId xmlns:a16="http://schemas.microsoft.com/office/drawing/2014/main" val="1129616965"/>
                    </a:ext>
                  </a:extLst>
                </a:gridCol>
                <a:gridCol w="5026422">
                  <a:extLst>
                    <a:ext uri="{9D8B030D-6E8A-4147-A177-3AD203B41FA5}">
                      <a16:colId xmlns:a16="http://schemas.microsoft.com/office/drawing/2014/main" val="3228885332"/>
                    </a:ext>
                  </a:extLst>
                </a:gridCol>
                <a:gridCol w="5026422">
                  <a:extLst>
                    <a:ext uri="{9D8B030D-6E8A-4147-A177-3AD203B41FA5}">
                      <a16:colId xmlns:a16="http://schemas.microsoft.com/office/drawing/2014/main" val="1012310918"/>
                    </a:ext>
                  </a:extLst>
                </a:gridCol>
              </a:tblGrid>
              <a:tr h="718003">
                <a:tc>
                  <a:txBody>
                    <a:bodyPr/>
                    <a:lstStyle/>
                    <a:p>
                      <a:pPr algn="ctr"/>
                      <a:r>
                        <a:rPr lang="en-GB" sz="2000" b="1" i="0" dirty="0">
                          <a:solidFill>
                            <a:schemeClr val="bg1"/>
                          </a:solidFill>
                          <a:effectLst/>
                          <a:latin typeface="Verdana" panose="020B0604030504040204" pitchFamily="34" charset="0"/>
                          <a:ea typeface="Verdana" panose="020B0604030504040204" pitchFamily="34" charset="0"/>
                          <a:cs typeface="+mn-cs"/>
                        </a:rPr>
                        <a:t>TI Target: </a:t>
                      </a:r>
                      <a:r>
                        <a:rPr lang="en-GB" sz="2000" b="0" i="0" dirty="0">
                          <a:solidFill>
                            <a:schemeClr val="bg1"/>
                          </a:solidFill>
                          <a:effectLst/>
                          <a:latin typeface="Verdana" panose="020B0604030504040204" pitchFamily="34" charset="0"/>
                          <a:ea typeface="Verdana" panose="020B0604030504040204" pitchFamily="34" charset="0"/>
                          <a:cs typeface="+mn-cs"/>
                        </a:rPr>
                        <a:t>60% performance maintained for 3 months against the SCP target</a:t>
                      </a:r>
                      <a:endParaRPr lang="en-GB" sz="2000" dirty="0">
                        <a:solidFill>
                          <a:schemeClr val="bg1"/>
                        </a:solidFill>
                        <a:latin typeface="Verdana" panose="020B0604030504040204" pitchFamily="34" charset="0"/>
                        <a:ea typeface="Verdan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2060"/>
                    </a:solidFill>
                  </a:tcPr>
                </a:tc>
                <a:tc rowSpan="2">
                  <a:txBody>
                    <a:bodyPr/>
                    <a:lstStyle/>
                    <a:p>
                      <a:pPr algn="ctr"/>
                      <a:r>
                        <a:rPr lang="en-GB" sz="2000" dirty="0">
                          <a:solidFill>
                            <a:schemeClr val="tx1"/>
                          </a:solidFill>
                          <a:latin typeface="Verdana" panose="020B0604030504040204" pitchFamily="34" charset="0"/>
                          <a:ea typeface="Verdana" panose="020B0604030504040204" pitchFamily="34" charset="0"/>
                        </a:rPr>
                        <a:t>August 2026 Performance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rowSpan="2">
                  <a:txBody>
                    <a:bodyPr/>
                    <a:lstStyle/>
                    <a:p>
                      <a:pPr algn="ctr"/>
                      <a:r>
                        <a:rPr lang="en-GB" sz="2000" dirty="0">
                          <a:solidFill>
                            <a:schemeClr val="tx1"/>
                          </a:solidFill>
                          <a:latin typeface="Verdana" panose="020B0604030504040204" pitchFamily="34" charset="0"/>
                          <a:ea typeface="Verdana" panose="020B0604030504040204" pitchFamily="34" charset="0"/>
                        </a:rPr>
                        <a:t>41%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extLst>
                  <a:ext uri="{0D108BD9-81ED-4DB2-BD59-A6C34878D82A}">
                    <a16:rowId xmlns:a16="http://schemas.microsoft.com/office/drawing/2014/main" val="3554926024"/>
                  </a:ext>
                </a:extLst>
              </a:tr>
              <a:tr h="718003">
                <a:tc>
                  <a:txBody>
                    <a:bodyPr/>
                    <a:lstStyle/>
                    <a:p>
                      <a:pPr algn="ctr"/>
                      <a:r>
                        <a:rPr lang="en-GB" sz="2000" b="1" i="0" dirty="0">
                          <a:solidFill>
                            <a:schemeClr val="bg1"/>
                          </a:solidFill>
                          <a:effectLst/>
                          <a:latin typeface="Verdana" panose="020B0604030504040204" pitchFamily="34" charset="0"/>
                          <a:ea typeface="Verdana" panose="020B0604030504040204" pitchFamily="34" charset="0"/>
                          <a:cs typeface="+mn-cs"/>
                        </a:rPr>
                        <a:t>Breakthrough Objective</a:t>
                      </a:r>
                      <a:r>
                        <a:rPr lang="en-GB" sz="2000" b="0" i="0" dirty="0">
                          <a:solidFill>
                            <a:schemeClr val="bg1"/>
                          </a:solidFill>
                          <a:effectLst/>
                          <a:latin typeface="Verdana" panose="020B0604030504040204" pitchFamily="34" charset="0"/>
                          <a:ea typeface="Verdana" panose="020B0604030504040204" pitchFamily="34" charset="0"/>
                          <a:cs typeface="+mn-cs"/>
                        </a:rPr>
                        <a:t>: Single Cancer Pathway performance to reach 76% by March 2026 </a:t>
                      </a:r>
                      <a:endParaRPr lang="en-GB" sz="2000" dirty="0">
                        <a:solidFill>
                          <a:schemeClr val="bg1"/>
                        </a:solidFill>
                        <a:latin typeface="Verdana" panose="020B0604030504040204" pitchFamily="34" charset="0"/>
                        <a:ea typeface="Verdan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vMerge="1">
                  <a:txBody>
                    <a:bodyPr/>
                    <a:lstStyle/>
                    <a:p>
                      <a:pPr algn="ctr"/>
                      <a:endParaRPr lang="en-GB" sz="2000" dirty="0">
                        <a:solidFill>
                          <a:schemeClr val="tx1"/>
                        </a:solidFill>
                        <a:latin typeface="Verdana" panose="020B0604030504040204" pitchFamily="34" charset="0"/>
                        <a:ea typeface="Verdan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vMerge="1">
                  <a:txBody>
                    <a:bodyPr/>
                    <a:lstStyle/>
                    <a:p>
                      <a:pPr algn="ctr"/>
                      <a:endParaRPr lang="en-GB" sz="2000" dirty="0">
                        <a:solidFill>
                          <a:schemeClr val="tx1"/>
                        </a:solidFill>
                        <a:latin typeface="Verdana" panose="020B0604030504040204" pitchFamily="34" charset="0"/>
                        <a:ea typeface="Verdan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extLst>
                  <a:ext uri="{0D108BD9-81ED-4DB2-BD59-A6C34878D82A}">
                    <a16:rowId xmlns:a16="http://schemas.microsoft.com/office/drawing/2014/main" val="362546539"/>
                  </a:ext>
                </a:extLst>
              </a:tr>
              <a:tr h="9357571">
                <a:tc>
                  <a:txBody>
                    <a:bodyPr/>
                    <a:lstStyle/>
                    <a:p>
                      <a:endParaRPr lang="en-GB" sz="2000" dirty="0">
                        <a:latin typeface="Verdana" panose="020B0604030504040204" pitchFamily="34" charset="0"/>
                        <a:ea typeface="Verdan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gridSpan="2">
                  <a:txBody>
                    <a:bodyPr/>
                    <a:lstStyle/>
                    <a:p>
                      <a:r>
                        <a:rPr lang="en-GB" sz="1800" b="1" dirty="0">
                          <a:solidFill>
                            <a:schemeClr val="tx1"/>
                          </a:solidFill>
                          <a:latin typeface="Verdana" panose="020B0604030504040204" pitchFamily="34" charset="0"/>
                          <a:ea typeface="Verdana" panose="020B0604030504040204" pitchFamily="34" charset="0"/>
                        </a:rPr>
                        <a:t>How are we doing? </a:t>
                      </a:r>
                    </a:p>
                    <a:p>
                      <a:pPr marL="285750" indent="-285750">
                        <a:buFont typeface="Arial" panose="020B0604020202020204" pitchFamily="34" charset="0"/>
                        <a:buChar char="•"/>
                      </a:pPr>
                      <a:r>
                        <a:rPr lang="en-GB" sz="1800" b="0" dirty="0">
                          <a:solidFill>
                            <a:schemeClr val="tx1"/>
                          </a:solidFill>
                          <a:latin typeface="Verdana" panose="020B0604030504040204" pitchFamily="34" charset="0"/>
                          <a:ea typeface="Verdana" panose="020B0604030504040204" pitchFamily="34" charset="0"/>
                        </a:rPr>
                        <a:t>The organisation reported a deterioration in performance against the SCP target in August 2026, reporting 41% compared with the previous 44.7% in July.</a:t>
                      </a:r>
                    </a:p>
                    <a:p>
                      <a:endParaRPr lang="en-GB" sz="1800" b="0" kern="1200" dirty="0">
                        <a:solidFill>
                          <a:srgbClr val="FF0000"/>
                        </a:solidFill>
                        <a:latin typeface="Verdana" panose="020B0604030504040204" pitchFamily="34" charset="0"/>
                        <a:ea typeface="Verdana" panose="020B0604030504040204" pitchFamily="34" charset="0"/>
                        <a:cs typeface="+mn-cs"/>
                      </a:endParaRPr>
                    </a:p>
                    <a:p>
                      <a:r>
                        <a:rPr lang="en-GB" sz="1800" b="1" dirty="0">
                          <a:solidFill>
                            <a:schemeClr val="tx1"/>
                          </a:solidFill>
                          <a:latin typeface="Verdana" panose="020B0604030504040204" pitchFamily="34" charset="0"/>
                          <a:ea typeface="Verdana" panose="020B0604030504040204" pitchFamily="34" charset="0"/>
                        </a:rPr>
                        <a:t>What actions are we taking to improve?</a:t>
                      </a:r>
                    </a:p>
                    <a:p>
                      <a:endParaRPr lang="en-GB" sz="1800" dirty="0">
                        <a:solidFill>
                          <a:schemeClr val="tx1"/>
                        </a:solidFill>
                        <a:latin typeface="Verdana" panose="020B0604030504040204" pitchFamily="34" charset="0"/>
                        <a:ea typeface="Verdana" panose="020B0604030504040204" pitchFamily="34" charset="0"/>
                      </a:endParaRPr>
                    </a:p>
                    <a:p>
                      <a:pPr marL="285750" lvl="0" indent="-285750">
                        <a:buFont typeface="Arial" panose="020B0604020202020204" pitchFamily="34" charset="0"/>
                        <a:buChar char="•"/>
                      </a:pPr>
                      <a:r>
                        <a:rPr lang="en-GB" sz="1800" b="1" kern="1200" dirty="0">
                          <a:solidFill>
                            <a:schemeClr val="dk1"/>
                          </a:solidFill>
                          <a:effectLst/>
                          <a:latin typeface="Verdana" panose="020B0604030504040204" pitchFamily="34" charset="0"/>
                          <a:ea typeface="Verdana" panose="020B0604030504040204" pitchFamily="34" charset="0"/>
                          <a:cs typeface="+mn-cs"/>
                        </a:rPr>
                        <a:t>Cellular pathology recovery programme</a:t>
                      </a:r>
                      <a:r>
                        <a:rPr lang="en-GB" sz="1800" kern="1200" dirty="0">
                          <a:solidFill>
                            <a:schemeClr val="dk1"/>
                          </a:solidFill>
                          <a:effectLst/>
                          <a:latin typeface="Verdana" panose="020B0604030504040204" pitchFamily="34" charset="0"/>
                          <a:ea typeface="Verdana" panose="020B0604030504040204" pitchFamily="34" charset="0"/>
                          <a:cs typeface="+mn-cs"/>
                        </a:rPr>
                        <a:t> being implemented, including outsourcing, backlog clearance and additional reporting capacity to reduce diagnostic and DTT delays. The service are currently off-track for delivering a 7-day turnaround SCP specimens. Cancer specimens are not routinely outsourced, limiting improvement opportunities.  Procurement process is underway to onboard BSS as an outsourcing solution, which will increase our opportunities to outsource cancer work.  Expected timeline of first week November 2026 for contract to commence.</a:t>
                      </a:r>
                    </a:p>
                    <a:p>
                      <a:pPr marL="285750" lvl="0" indent="-285750">
                        <a:buFont typeface="Arial" panose="020B0604020202020204" pitchFamily="34" charset="0"/>
                        <a:buChar char="•"/>
                      </a:pPr>
                      <a:r>
                        <a:rPr lang="en-GB" sz="1800" b="1" kern="1200" dirty="0">
                          <a:solidFill>
                            <a:schemeClr val="dk1"/>
                          </a:solidFill>
                          <a:effectLst/>
                          <a:latin typeface="Verdana" panose="020B0604030504040204" pitchFamily="34" charset="0"/>
                          <a:ea typeface="Verdana" panose="020B0604030504040204" pitchFamily="34" charset="0"/>
                          <a:cs typeface="+mn-cs"/>
                        </a:rPr>
                        <a:t>Tumour-site improvement plans</a:t>
                      </a:r>
                      <a:r>
                        <a:rPr lang="en-GB" sz="1800" kern="1200" dirty="0">
                          <a:solidFill>
                            <a:schemeClr val="dk1"/>
                          </a:solidFill>
                          <a:effectLst/>
                          <a:latin typeface="Verdana" panose="020B0604030504040204" pitchFamily="34" charset="0"/>
                          <a:ea typeface="Verdana" panose="020B0604030504040204" pitchFamily="34" charset="0"/>
                          <a:cs typeface="+mn-cs"/>
                        </a:rPr>
                        <a:t> established for all major pathways, with enhanced weekly tracking and patient-level review of projected breaches. </a:t>
                      </a:r>
                    </a:p>
                    <a:p>
                      <a:pPr marL="285750" lvl="0" indent="-285750">
                        <a:buFont typeface="Arial" panose="020B0604020202020204" pitchFamily="34" charset="0"/>
                        <a:buChar char="•"/>
                      </a:pPr>
                      <a:r>
                        <a:rPr lang="en-GB" sz="1800" b="1" kern="1200" dirty="0">
                          <a:solidFill>
                            <a:schemeClr val="dk1"/>
                          </a:solidFill>
                          <a:effectLst/>
                          <a:latin typeface="Verdana" panose="020B0604030504040204" pitchFamily="34" charset="0"/>
                          <a:ea typeface="Verdana" panose="020B0604030504040204" pitchFamily="34" charset="0"/>
                          <a:cs typeface="+mn-cs"/>
                        </a:rPr>
                        <a:t>Dermatology and Plastics recovery actions</a:t>
                      </a:r>
                      <a:r>
                        <a:rPr lang="en-GB" sz="1800" kern="1200" dirty="0">
                          <a:solidFill>
                            <a:schemeClr val="dk1"/>
                          </a:solidFill>
                          <a:effectLst/>
                          <a:latin typeface="Verdana" panose="020B0604030504040204" pitchFamily="34" charset="0"/>
                          <a:ea typeface="Verdana" panose="020B0604030504040204" pitchFamily="34" charset="0"/>
                          <a:cs typeface="+mn-cs"/>
                        </a:rPr>
                        <a:t> The additional clinics required to address the delays at the first outpatient stage for skin cancer patients” have not yet commenced due to budget shortfalls. Dermatology currently running an additional super clinic to support demand. </a:t>
                      </a:r>
                    </a:p>
                    <a:p>
                      <a:pPr marL="285750" lvl="0" indent="-285750" algn="l" defTabSz="1507937" rtl="0" eaLnBrk="1" latinLnBrk="0" hangingPunct="1">
                        <a:buFont typeface="Arial" panose="020B0604020202020204" pitchFamily="34" charset="0"/>
                        <a:buChar char="•"/>
                      </a:pPr>
                      <a:r>
                        <a:rPr lang="en-GB" sz="1800" b="1" kern="1200" dirty="0">
                          <a:solidFill>
                            <a:schemeClr val="dk1"/>
                          </a:solidFill>
                          <a:effectLst/>
                          <a:latin typeface="Verdana" panose="020B0604030504040204" pitchFamily="34" charset="0"/>
                          <a:ea typeface="Verdana" panose="020B0604030504040204" pitchFamily="34" charset="0"/>
                          <a:cs typeface="+mn-cs"/>
                        </a:rPr>
                        <a:t>PMB pathway redesign</a:t>
                      </a:r>
                      <a:r>
                        <a:rPr lang="en-GB" sz="1800" kern="1200" dirty="0">
                          <a:solidFill>
                            <a:schemeClr val="dk1"/>
                          </a:solidFill>
                          <a:effectLst/>
                          <a:latin typeface="Verdana" panose="020B0604030504040204" pitchFamily="34" charset="0"/>
                          <a:ea typeface="Verdana" panose="020B0604030504040204" pitchFamily="34" charset="0"/>
                          <a:cs typeface="+mn-cs"/>
                        </a:rPr>
                        <a:t>, PMB scan only clinics for additional capacity are underway, and we are now booking new referrals at around 2 weeks which is a marked improvement.  Looking to reestablish PMB as a one stop service in November 2026.</a:t>
                      </a:r>
                    </a:p>
                    <a:p>
                      <a:pPr marL="285750" lvl="0" indent="-285750">
                        <a:buFont typeface="Arial" panose="020B0604020202020204" pitchFamily="34" charset="0"/>
                        <a:buChar char="•"/>
                      </a:pPr>
                      <a:r>
                        <a:rPr lang="en-GB" sz="1800" b="1" kern="1200" dirty="0">
                          <a:solidFill>
                            <a:schemeClr val="dk1"/>
                          </a:solidFill>
                          <a:effectLst/>
                          <a:latin typeface="Verdana" panose="020B0604030504040204" pitchFamily="34" charset="0"/>
                          <a:ea typeface="Verdana" panose="020B0604030504040204" pitchFamily="34" charset="0"/>
                          <a:cs typeface="+mn-cs"/>
                        </a:rPr>
                        <a:t>Endoscopy backlog reduction programme</a:t>
                      </a:r>
                      <a:r>
                        <a:rPr lang="en-GB" sz="1800" kern="1200" dirty="0">
                          <a:solidFill>
                            <a:schemeClr val="dk1"/>
                          </a:solidFill>
                          <a:effectLst/>
                          <a:latin typeface="Verdana" panose="020B0604030504040204" pitchFamily="34" charset="0"/>
                          <a:ea typeface="Verdana" panose="020B0604030504040204" pitchFamily="34" charset="0"/>
                          <a:cs typeface="+mn-cs"/>
                        </a:rPr>
                        <a:t>, Bowel Screening Wales endoscopy waits have reduced to 5-6 weeks for new referrals. </a:t>
                      </a:r>
                    </a:p>
                    <a:p>
                      <a:pPr marL="285750" lvl="0" indent="-285750">
                        <a:buFont typeface="Arial" panose="020B0604020202020204" pitchFamily="34" charset="0"/>
                        <a:buChar char="•"/>
                      </a:pPr>
                      <a:r>
                        <a:rPr lang="en-GB" sz="1800" b="1" kern="1200" dirty="0">
                          <a:solidFill>
                            <a:schemeClr val="dk1"/>
                          </a:solidFill>
                          <a:effectLst/>
                          <a:latin typeface="Verdana" panose="020B0604030504040204" pitchFamily="34" charset="0"/>
                          <a:ea typeface="Verdana" panose="020B0604030504040204" pitchFamily="34" charset="0"/>
                          <a:cs typeface="+mn-cs"/>
                        </a:rPr>
                        <a:t>Breast and Lung diagnostic recovery plans</a:t>
                      </a:r>
                      <a:r>
                        <a:rPr lang="en-GB" sz="1800" kern="1200" dirty="0">
                          <a:solidFill>
                            <a:schemeClr val="dk1"/>
                          </a:solidFill>
                          <a:effectLst/>
                          <a:latin typeface="Verdana" panose="020B0604030504040204" pitchFamily="34" charset="0"/>
                          <a:ea typeface="Verdana" panose="020B0604030504040204" pitchFamily="34" charset="0"/>
                          <a:cs typeface="+mn-cs"/>
                        </a:rPr>
                        <a:t> focused on radiology reporting turnaround, imaging capacity and pathway efficiency. Radiology were not able to recruit a breast radiologist due to there being no suitable candidates. Arrangement for a locum will continue, with a local improvement plan being developed to manage the capacity gap in the interim. </a:t>
                      </a:r>
                    </a:p>
                    <a:p>
                      <a:pPr marL="285750" lvl="0" indent="-285750">
                        <a:buFont typeface="Arial" panose="020B0604020202020204" pitchFamily="34" charset="0"/>
                        <a:buChar char="•"/>
                      </a:pPr>
                      <a:r>
                        <a:rPr lang="en-GB" sz="1800" b="1" kern="1200" dirty="0">
                          <a:solidFill>
                            <a:schemeClr val="dk1"/>
                          </a:solidFill>
                          <a:effectLst/>
                          <a:latin typeface="Verdana" panose="020B0604030504040204" pitchFamily="34" charset="0"/>
                          <a:ea typeface="Verdana" panose="020B0604030504040204" pitchFamily="34" charset="0"/>
                          <a:cs typeface="+mn-cs"/>
                        </a:rPr>
                        <a:t>Enhanced Cancer Improvement Programme governance</a:t>
                      </a:r>
                      <a:r>
                        <a:rPr lang="en-GB" sz="1800" kern="1200" dirty="0">
                          <a:solidFill>
                            <a:schemeClr val="dk1"/>
                          </a:solidFill>
                          <a:effectLst/>
                          <a:latin typeface="Verdana" panose="020B0604030504040204" pitchFamily="34" charset="0"/>
                          <a:ea typeface="Verdana" panose="020B0604030504040204" pitchFamily="34" charset="0"/>
                          <a:cs typeface="+mn-cs"/>
                        </a:rPr>
                        <a:t>, with closer monitoring of backlog trajectories, component waits and recovery milestones.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hMerge="1">
                  <a:txBody>
                    <a:bodyPr/>
                    <a:lstStyle/>
                    <a:p>
                      <a:endParaRPr lang="en-GB"/>
                    </a:p>
                  </a:txBody>
                  <a:tcPr/>
                </a:tc>
                <a:extLst>
                  <a:ext uri="{0D108BD9-81ED-4DB2-BD59-A6C34878D82A}">
                    <a16:rowId xmlns:a16="http://schemas.microsoft.com/office/drawing/2014/main" val="3917987980"/>
                  </a:ext>
                </a:extLst>
              </a:tr>
            </a:tbl>
          </a:graphicData>
        </a:graphic>
      </p:graphicFrame>
      <p:sp>
        <p:nvSpPr>
          <p:cNvPr id="2" name="TextBox 1">
            <a:extLst>
              <a:ext uri="{FF2B5EF4-FFF2-40B4-BE49-F238E27FC236}">
                <a16:creationId xmlns:a16="http://schemas.microsoft.com/office/drawing/2014/main" id="{1AC92DE6-5DE5-F845-298D-DD701F5FF7B3}"/>
              </a:ext>
            </a:extLst>
          </p:cNvPr>
          <p:cNvSpPr txBox="1"/>
          <p:nvPr/>
        </p:nvSpPr>
        <p:spPr>
          <a:xfrm>
            <a:off x="0" y="23329"/>
            <a:ext cx="20105688" cy="492443"/>
          </a:xfrm>
          <a:prstGeom prst="rect">
            <a:avLst/>
          </a:prstGeom>
          <a:solidFill>
            <a:schemeClr val="accent1"/>
          </a:solidFill>
        </p:spPr>
        <p:txBody>
          <a:bodyPr wrap="square" rtlCol="0">
            <a:spAutoFit/>
          </a:bodyPr>
          <a:lstStyle/>
          <a:p>
            <a:pPr marL="0" marR="0" lvl="0" indent="0" algn="ctr" defTabSz="1507937" rtl="0" eaLnBrk="1" fontAlgn="auto" latinLnBrk="0" hangingPunct="1">
              <a:lnSpc>
                <a:spcPct val="100000"/>
              </a:lnSpc>
              <a:spcBef>
                <a:spcPts val="0"/>
              </a:spcBef>
              <a:spcAft>
                <a:spcPts val="1979"/>
              </a:spcAft>
              <a:buClrTx/>
              <a:buSzTx/>
              <a:buFontTx/>
              <a:buNone/>
              <a:tabLst/>
              <a:defRPr/>
            </a:pPr>
            <a:r>
              <a:rPr kumimoji="0" lang="en-GB" sz="2600" b="1"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rPr>
              <a:t>Care is high quality, safe, efficient and delivers the best possible outcomes for people in partnerships</a:t>
            </a:r>
          </a:p>
        </p:txBody>
      </p:sp>
      <p:pic>
        <p:nvPicPr>
          <p:cNvPr id="7" name="Picture 6">
            <a:extLst>
              <a:ext uri="{FF2B5EF4-FFF2-40B4-BE49-F238E27FC236}">
                <a16:creationId xmlns:a16="http://schemas.microsoft.com/office/drawing/2014/main" id="{8DFDEFAD-F1C1-2D47-5325-562AD3659641}"/>
              </a:ext>
            </a:extLst>
          </p:cNvPr>
          <p:cNvPicPr>
            <a:picLocks noChangeAspect="1"/>
          </p:cNvPicPr>
          <p:nvPr/>
        </p:nvPicPr>
        <p:blipFill>
          <a:blip r:embed="rId3"/>
          <a:stretch>
            <a:fillRect/>
          </a:stretch>
        </p:blipFill>
        <p:spPr>
          <a:xfrm>
            <a:off x="146844" y="8301183"/>
            <a:ext cx="9677400" cy="2745135"/>
          </a:xfrm>
          <a:prstGeom prst="rect">
            <a:avLst/>
          </a:prstGeom>
        </p:spPr>
      </p:pic>
      <p:pic>
        <p:nvPicPr>
          <p:cNvPr id="9" name="Picture 8">
            <a:extLst>
              <a:ext uri="{FF2B5EF4-FFF2-40B4-BE49-F238E27FC236}">
                <a16:creationId xmlns:a16="http://schemas.microsoft.com/office/drawing/2014/main" id="{E3C11478-9F43-DE79-B734-E4CECCDDBFE3}"/>
              </a:ext>
            </a:extLst>
          </p:cNvPr>
          <p:cNvPicPr>
            <a:picLocks noChangeAspect="1"/>
          </p:cNvPicPr>
          <p:nvPr/>
        </p:nvPicPr>
        <p:blipFill>
          <a:blip r:embed="rId4"/>
          <a:stretch>
            <a:fillRect/>
          </a:stretch>
        </p:blipFill>
        <p:spPr>
          <a:xfrm>
            <a:off x="207084" y="2570510"/>
            <a:ext cx="9509040" cy="5257800"/>
          </a:xfrm>
          <a:prstGeom prst="rect">
            <a:avLst/>
          </a:prstGeom>
        </p:spPr>
      </p:pic>
    </p:spTree>
    <p:extLst>
      <p:ext uri="{BB962C8B-B14F-4D97-AF65-F5344CB8AC3E}">
        <p14:creationId xmlns:p14="http://schemas.microsoft.com/office/powerpoint/2010/main" val="420292326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0E1441-1D0D-FD32-01C4-D1DB87FD6A2B}"/>
            </a:ext>
          </a:extLst>
        </p:cNvPr>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56F89320-3F2C-042E-2865-A7A819572ABC}"/>
              </a:ext>
            </a:extLst>
          </p:cNvPr>
          <p:cNvGraphicFramePr>
            <a:graphicFrameLocks noGrp="1"/>
          </p:cNvGraphicFramePr>
          <p:nvPr>
            <p:extLst>
              <p:ext uri="{D42A27DB-BD31-4B8C-83A1-F6EECF244321}">
                <p14:modId xmlns:p14="http://schemas.microsoft.com/office/powerpoint/2010/main" val="1541991285"/>
              </p:ext>
            </p:extLst>
          </p:nvPr>
        </p:nvGraphicFramePr>
        <p:xfrm>
          <a:off x="16400" y="547683"/>
          <a:ext cx="20105688" cy="10738338"/>
        </p:xfrm>
        <a:graphic>
          <a:graphicData uri="http://schemas.openxmlformats.org/drawingml/2006/table">
            <a:tbl>
              <a:tblPr firstRow="1" bandRow="1">
                <a:tableStyleId>{5C22544A-7EE6-4342-B048-85BDC9FD1C3A}</a:tableStyleId>
              </a:tblPr>
              <a:tblGrid>
                <a:gridCol w="8969644">
                  <a:extLst>
                    <a:ext uri="{9D8B030D-6E8A-4147-A177-3AD203B41FA5}">
                      <a16:colId xmlns:a16="http://schemas.microsoft.com/office/drawing/2014/main" val="1129616965"/>
                    </a:ext>
                  </a:extLst>
                </a:gridCol>
                <a:gridCol w="1083200">
                  <a:extLst>
                    <a:ext uri="{9D8B030D-6E8A-4147-A177-3AD203B41FA5}">
                      <a16:colId xmlns:a16="http://schemas.microsoft.com/office/drawing/2014/main" val="2715230908"/>
                    </a:ext>
                  </a:extLst>
                </a:gridCol>
                <a:gridCol w="5026422">
                  <a:extLst>
                    <a:ext uri="{9D8B030D-6E8A-4147-A177-3AD203B41FA5}">
                      <a16:colId xmlns:a16="http://schemas.microsoft.com/office/drawing/2014/main" val="3228885332"/>
                    </a:ext>
                  </a:extLst>
                </a:gridCol>
                <a:gridCol w="5026422">
                  <a:extLst>
                    <a:ext uri="{9D8B030D-6E8A-4147-A177-3AD203B41FA5}">
                      <a16:colId xmlns:a16="http://schemas.microsoft.com/office/drawing/2014/main" val="1012310918"/>
                    </a:ext>
                  </a:extLst>
                </a:gridCol>
              </a:tblGrid>
              <a:tr h="729446">
                <a:tc gridSpan="2">
                  <a:txBody>
                    <a:bodyPr/>
                    <a:lstStyle/>
                    <a:p>
                      <a:pPr algn="ctr"/>
                      <a:r>
                        <a:rPr lang="en-GB" sz="2000" b="1" i="0" dirty="0">
                          <a:solidFill>
                            <a:schemeClr val="bg1"/>
                          </a:solidFill>
                          <a:effectLst/>
                          <a:latin typeface="Verdana" panose="020B0604030504040204" pitchFamily="34" charset="0"/>
                          <a:ea typeface="Verdana" panose="020B0604030504040204" pitchFamily="34" charset="0"/>
                          <a:cs typeface="+mn-cs"/>
                        </a:rPr>
                        <a:t>TI Target: </a:t>
                      </a:r>
                      <a:r>
                        <a:rPr lang="en-GB" sz="2000" b="0" i="0" dirty="0">
                          <a:solidFill>
                            <a:schemeClr val="bg1"/>
                          </a:solidFill>
                          <a:effectLst/>
                          <a:latin typeface="Verdana" panose="020B0604030504040204" pitchFamily="34" charset="0"/>
                          <a:ea typeface="Verdana" panose="020B0604030504040204" pitchFamily="34" charset="0"/>
                          <a:cs typeface="+mn-cs"/>
                        </a:rPr>
                        <a:t>60% performance maintained for 3 months against the SCP target</a:t>
                      </a:r>
                      <a:endParaRPr lang="en-GB" sz="2000" dirty="0">
                        <a:solidFill>
                          <a:schemeClr val="bg1"/>
                        </a:solidFill>
                        <a:latin typeface="Verdana" panose="020B0604030504040204" pitchFamily="34" charset="0"/>
                        <a:ea typeface="Verdan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2060"/>
                    </a:solidFill>
                  </a:tcPr>
                </a:tc>
                <a:tc hMerge="1">
                  <a:txBody>
                    <a:bodyPr/>
                    <a:lstStyle/>
                    <a:p>
                      <a:pPr algn="ctr"/>
                      <a:endParaRPr lang="en-GB" sz="2000" dirty="0">
                        <a:solidFill>
                          <a:schemeClr val="bg1"/>
                        </a:solidFill>
                        <a:latin typeface="Verdana" panose="020B0604030504040204" pitchFamily="34" charset="0"/>
                        <a:ea typeface="Verdan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2060"/>
                    </a:solidFill>
                  </a:tcPr>
                </a:tc>
                <a:tc rowSpan="2">
                  <a:txBody>
                    <a:bodyPr/>
                    <a:lstStyle/>
                    <a:p>
                      <a:pPr algn="ctr"/>
                      <a:r>
                        <a:rPr lang="en-GB" sz="2000" dirty="0">
                          <a:solidFill>
                            <a:schemeClr val="tx1"/>
                          </a:solidFill>
                          <a:latin typeface="Verdana" panose="020B0604030504040204" pitchFamily="34" charset="0"/>
                          <a:ea typeface="Verdana" panose="020B0604030504040204" pitchFamily="34" charset="0"/>
                        </a:rPr>
                        <a:t>August 2026 Performance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rowSpan="2">
                  <a:txBody>
                    <a:bodyPr/>
                    <a:lstStyle/>
                    <a:p>
                      <a:pPr algn="ctr"/>
                      <a:r>
                        <a:rPr lang="en-GB" sz="2000" dirty="0">
                          <a:solidFill>
                            <a:schemeClr val="tx1"/>
                          </a:solidFill>
                          <a:latin typeface="Verdana" panose="020B0604030504040204" pitchFamily="34" charset="0"/>
                          <a:ea typeface="Verdana" panose="020B0604030504040204" pitchFamily="34" charset="0"/>
                        </a:rPr>
                        <a:t>41%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extLst>
                  <a:ext uri="{0D108BD9-81ED-4DB2-BD59-A6C34878D82A}">
                    <a16:rowId xmlns:a16="http://schemas.microsoft.com/office/drawing/2014/main" val="3554926024"/>
                  </a:ext>
                </a:extLst>
              </a:tr>
              <a:tr h="729446">
                <a:tc gridSpan="2">
                  <a:txBody>
                    <a:bodyPr/>
                    <a:lstStyle/>
                    <a:p>
                      <a:pPr algn="ctr"/>
                      <a:r>
                        <a:rPr lang="en-GB" sz="2000" b="1" i="0" dirty="0">
                          <a:solidFill>
                            <a:schemeClr val="bg1"/>
                          </a:solidFill>
                          <a:effectLst/>
                          <a:latin typeface="Verdana" panose="020B0604030504040204" pitchFamily="34" charset="0"/>
                          <a:ea typeface="Verdana" panose="020B0604030504040204" pitchFamily="34" charset="0"/>
                          <a:cs typeface="+mn-cs"/>
                        </a:rPr>
                        <a:t>Breakthrough Objective</a:t>
                      </a:r>
                      <a:r>
                        <a:rPr lang="en-GB" sz="2000" b="0" i="0" dirty="0">
                          <a:solidFill>
                            <a:schemeClr val="bg1"/>
                          </a:solidFill>
                          <a:effectLst/>
                          <a:latin typeface="Verdana" panose="020B0604030504040204" pitchFamily="34" charset="0"/>
                          <a:ea typeface="Verdana" panose="020B0604030504040204" pitchFamily="34" charset="0"/>
                          <a:cs typeface="+mn-cs"/>
                        </a:rPr>
                        <a:t>: Single Cancer Pathway performance to reach 76% by March 2026 </a:t>
                      </a:r>
                      <a:endParaRPr lang="en-GB" sz="2000" dirty="0">
                        <a:solidFill>
                          <a:schemeClr val="bg1"/>
                        </a:solidFill>
                        <a:latin typeface="Verdana" panose="020B0604030504040204" pitchFamily="34" charset="0"/>
                        <a:ea typeface="Verdan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hMerge="1">
                  <a:txBody>
                    <a:bodyPr/>
                    <a:lstStyle/>
                    <a:p>
                      <a:pPr algn="ctr"/>
                      <a:endParaRPr lang="en-GB" sz="2000" dirty="0">
                        <a:solidFill>
                          <a:schemeClr val="bg1"/>
                        </a:solidFill>
                        <a:latin typeface="Verdana" panose="020B0604030504040204" pitchFamily="34" charset="0"/>
                        <a:ea typeface="Verdan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vMerge="1">
                  <a:txBody>
                    <a:bodyPr/>
                    <a:lstStyle/>
                    <a:p>
                      <a:endParaRP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vMerge="1">
                  <a:txBody>
                    <a:bodyPr/>
                    <a:lstStyle/>
                    <a:p>
                      <a:endParaRP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extLst>
                  <a:ext uri="{0D108BD9-81ED-4DB2-BD59-A6C34878D82A}">
                    <a16:rowId xmlns:a16="http://schemas.microsoft.com/office/drawing/2014/main" val="3634843286"/>
                  </a:ext>
                </a:extLst>
              </a:tr>
              <a:tr h="401664">
                <a:tc gridSpan="4">
                  <a:txBody>
                    <a:bodyPr/>
                    <a:lstStyle/>
                    <a:p>
                      <a:endParaRPr lang="en-GB" sz="2000" dirty="0">
                        <a:latin typeface="Verdana" panose="020B0604030504040204" pitchFamily="34" charset="0"/>
                        <a:ea typeface="Verdana" panose="020B0604030504040204" pitchFamily="34" charset="0"/>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hMerge="1">
                  <a:txBody>
                    <a:bodyPr/>
                    <a:lstStyle/>
                    <a:p>
                      <a:endParaRPr lang="en-GB"/>
                    </a:p>
                  </a:txBody>
                  <a:tcPr/>
                </a:tc>
                <a:tc hMerge="1">
                  <a:txBody>
                    <a:bodyPr/>
                    <a:lstStyle/>
                    <a:p>
                      <a:endParaRPr lang="en-GB" sz="1800" b="1" dirty="0">
                        <a:latin typeface="Verdana" panose="020B0604030504040204" pitchFamily="34" charset="0"/>
                        <a:ea typeface="Verdana" panose="020B0604030504040204" pitchFamily="34" charset="0"/>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hMerge="1">
                  <a:txBody>
                    <a:bodyPr/>
                    <a:lstStyle/>
                    <a:p>
                      <a:endParaRPr lang="en-GB"/>
                    </a:p>
                  </a:txBody>
                  <a:tcP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3917987980"/>
                  </a:ext>
                </a:extLst>
              </a:tr>
              <a:tr h="8877782">
                <a:tc>
                  <a:txBody>
                    <a:bodyPr/>
                    <a:lstStyle/>
                    <a:p>
                      <a:endParaRPr lang="en-GB" sz="2000" dirty="0">
                        <a:solidFill>
                          <a:schemeClr val="tx1"/>
                        </a:solidFill>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gridSpan="3">
                  <a:txBody>
                    <a:bodyPr/>
                    <a:lstStyle/>
                    <a:p>
                      <a:pPr marL="0" marR="0" lvl="0" indent="0" algn="just" defTabSz="1507937" rtl="0" eaLnBrk="1" fontAlgn="auto" latinLnBrk="0" hangingPunct="1">
                        <a:lnSpc>
                          <a:spcPct val="107000"/>
                        </a:lnSpc>
                        <a:spcBef>
                          <a:spcPts val="0"/>
                        </a:spcBef>
                        <a:spcAft>
                          <a:spcPts val="800"/>
                        </a:spcAft>
                        <a:buClrTx/>
                        <a:buSzTx/>
                        <a:buFontTx/>
                        <a:buNone/>
                        <a:tabLst/>
                        <a:defRPr/>
                      </a:pPr>
                      <a:r>
                        <a:rPr lang="en-GB" sz="2000" b="1" dirty="0">
                          <a:solidFill>
                            <a:schemeClr val="tx1"/>
                          </a:solidFill>
                          <a:latin typeface="Verdana" panose="020B0604030504040204" pitchFamily="34" charset="0"/>
                          <a:ea typeface="Verdana" panose="020B0604030504040204" pitchFamily="34" charset="0"/>
                        </a:rPr>
                        <a:t>What are the risks to delivery? </a:t>
                      </a:r>
                      <a:endParaRPr lang="en-GB" sz="2000" dirty="0">
                        <a:solidFill>
                          <a:schemeClr val="tx1"/>
                        </a:solidFill>
                        <a:latin typeface="Arial" panose="020B0604020202020204" pitchFamily="34" charset="0"/>
                        <a:cs typeface="Arial" panose="020B0604020202020204" pitchFamily="34" charset="0"/>
                      </a:endParaRPr>
                    </a:p>
                    <a:p>
                      <a:pPr marL="285750" lvl="0" indent="-285750">
                        <a:buFont typeface="Arial" panose="020B0604020202020204" pitchFamily="34" charset="0"/>
                        <a:buChar char="•"/>
                      </a:pPr>
                      <a:r>
                        <a:rPr lang="en-GB" sz="1800" b="1" kern="1200" dirty="0">
                          <a:solidFill>
                            <a:schemeClr val="dk1"/>
                          </a:solidFill>
                          <a:effectLst/>
                          <a:latin typeface="Verdana" panose="020B0604030504040204" pitchFamily="34" charset="0"/>
                          <a:ea typeface="Verdana" panose="020B0604030504040204" pitchFamily="34" charset="0"/>
                          <a:cs typeface="+mn-cs"/>
                        </a:rPr>
                        <a:t>Cellular pathology remains the biggest risk</a:t>
                      </a:r>
                      <a:r>
                        <a:rPr lang="en-GB" sz="1800" kern="1200" dirty="0">
                          <a:solidFill>
                            <a:schemeClr val="dk1"/>
                          </a:solidFill>
                          <a:effectLst/>
                          <a:latin typeface="Verdana" panose="020B0604030504040204" pitchFamily="34" charset="0"/>
                          <a:ea typeface="Verdana" panose="020B0604030504040204" pitchFamily="34" charset="0"/>
                          <a:cs typeface="+mn-cs"/>
                        </a:rPr>
                        <a:t>. Delays continue to affect multiple tumour sites and recovery benefits have not yet translated into sustained performance improvement. </a:t>
                      </a:r>
                    </a:p>
                    <a:p>
                      <a:pPr marL="285750" lvl="0" indent="-285750">
                        <a:buFont typeface="Arial" panose="020B0604020202020204" pitchFamily="34" charset="0"/>
                        <a:buChar char="•"/>
                      </a:pPr>
                      <a:r>
                        <a:rPr lang="en-GB" sz="1800" b="1" kern="1200" dirty="0">
                          <a:solidFill>
                            <a:schemeClr val="dk1"/>
                          </a:solidFill>
                          <a:effectLst/>
                          <a:latin typeface="Verdana" panose="020B0604030504040204" pitchFamily="34" charset="0"/>
                          <a:ea typeface="Verdana" panose="020B0604030504040204" pitchFamily="34" charset="0"/>
                          <a:cs typeface="+mn-cs"/>
                        </a:rPr>
                        <a:t>Dermatology and Plastics first outpatient backlogs</a:t>
                      </a:r>
                      <a:r>
                        <a:rPr lang="en-GB" sz="1800" kern="1200" dirty="0">
                          <a:solidFill>
                            <a:schemeClr val="dk1"/>
                          </a:solidFill>
                          <a:effectLst/>
                          <a:latin typeface="Verdana" panose="020B0604030504040204" pitchFamily="34" charset="0"/>
                          <a:ea typeface="Verdana" panose="020B0604030504040204" pitchFamily="34" charset="0"/>
                          <a:cs typeface="+mn-cs"/>
                        </a:rPr>
                        <a:t> represent a significant constraint on Skin pathway performance. </a:t>
                      </a:r>
                    </a:p>
                    <a:p>
                      <a:pPr marL="285750" lvl="0" indent="-285750">
                        <a:buFont typeface="Arial" panose="020B0604020202020204" pitchFamily="34" charset="0"/>
                        <a:buChar char="•"/>
                      </a:pPr>
                      <a:r>
                        <a:rPr lang="en-GB" sz="1800" b="1" kern="1200" dirty="0">
                          <a:solidFill>
                            <a:schemeClr val="dk1"/>
                          </a:solidFill>
                          <a:effectLst/>
                          <a:latin typeface="Verdana" panose="020B0604030504040204" pitchFamily="34" charset="0"/>
                          <a:ea typeface="Verdana" panose="020B0604030504040204" pitchFamily="34" charset="0"/>
                          <a:cs typeface="+mn-cs"/>
                        </a:rPr>
                        <a:t>Gynaecology (PMB)</a:t>
                      </a:r>
                      <a:r>
                        <a:rPr lang="en-GB" sz="1800" kern="1200" dirty="0">
                          <a:solidFill>
                            <a:schemeClr val="dk1"/>
                          </a:solidFill>
                          <a:effectLst/>
                          <a:latin typeface="Verdana" panose="020B0604030504040204" pitchFamily="34" charset="0"/>
                          <a:ea typeface="Verdana" panose="020B0604030504040204" pitchFamily="34" charset="0"/>
                          <a:cs typeface="+mn-cs"/>
                        </a:rPr>
                        <a:t> remains vulnerable, with risks around hysteroscopy capacity, ultrasound demand and whether pathway redesign delivers the expected whole-pathway benefit. </a:t>
                      </a:r>
                    </a:p>
                    <a:p>
                      <a:pPr marL="285750" lvl="0" indent="-285750">
                        <a:buFont typeface="Arial" panose="020B0604020202020204" pitchFamily="34" charset="0"/>
                        <a:buChar char="•"/>
                      </a:pPr>
                      <a:r>
                        <a:rPr lang="en-GB" sz="1800" b="1" kern="1200" dirty="0">
                          <a:solidFill>
                            <a:schemeClr val="dk1"/>
                          </a:solidFill>
                          <a:effectLst/>
                          <a:latin typeface="Verdana" panose="020B0604030504040204" pitchFamily="34" charset="0"/>
                          <a:ea typeface="Verdana" panose="020B0604030504040204" pitchFamily="34" charset="0"/>
                          <a:cs typeface="+mn-cs"/>
                        </a:rPr>
                        <a:t>Diagnostic capacity pressures</a:t>
                      </a:r>
                      <a:r>
                        <a:rPr lang="en-GB" sz="1800" kern="1200" dirty="0">
                          <a:solidFill>
                            <a:schemeClr val="dk1"/>
                          </a:solidFill>
                          <a:effectLst/>
                          <a:latin typeface="Verdana" panose="020B0604030504040204" pitchFamily="34" charset="0"/>
                          <a:ea typeface="Verdana" panose="020B0604030504040204" pitchFamily="34" charset="0"/>
                          <a:cs typeface="+mn-cs"/>
                        </a:rPr>
                        <a:t> remain in radiology, ultrasound, CT reporting and endoscopy. </a:t>
                      </a:r>
                    </a:p>
                    <a:p>
                      <a:pPr marL="285750" lvl="0" indent="-285750">
                        <a:buFont typeface="Arial" panose="020B0604020202020204" pitchFamily="34" charset="0"/>
                        <a:buChar char="•"/>
                      </a:pPr>
                      <a:r>
                        <a:rPr lang="en-GB" sz="1800" b="1" kern="1200" dirty="0">
                          <a:solidFill>
                            <a:schemeClr val="dk1"/>
                          </a:solidFill>
                          <a:effectLst/>
                          <a:latin typeface="Verdana" panose="020B0604030504040204" pitchFamily="34" charset="0"/>
                          <a:ea typeface="Verdana" panose="020B0604030504040204" pitchFamily="34" charset="0"/>
                          <a:cs typeface="+mn-cs"/>
                        </a:rPr>
                        <a:t>Workforce fragility</a:t>
                      </a:r>
                      <a:r>
                        <a:rPr lang="en-GB" sz="1800" kern="1200" dirty="0">
                          <a:solidFill>
                            <a:schemeClr val="dk1"/>
                          </a:solidFill>
                          <a:effectLst/>
                          <a:latin typeface="Verdana" panose="020B0604030504040204" pitchFamily="34" charset="0"/>
                          <a:ea typeface="Verdana" panose="020B0604030504040204" pitchFamily="34" charset="0"/>
                          <a:cs typeface="+mn-cs"/>
                        </a:rPr>
                        <a:t> across pathology, radiology and specialist cancer services continues to limit resilience. </a:t>
                      </a:r>
                    </a:p>
                    <a:p>
                      <a:pPr marL="285750" lvl="0" indent="-285750">
                        <a:buFont typeface="Arial" panose="020B0604020202020204" pitchFamily="34" charset="0"/>
                        <a:buChar char="•"/>
                      </a:pPr>
                      <a:r>
                        <a:rPr lang="en-GB" sz="1800" b="1" kern="1200" dirty="0">
                          <a:solidFill>
                            <a:schemeClr val="dk1"/>
                          </a:solidFill>
                          <a:effectLst/>
                          <a:latin typeface="Verdana" panose="020B0604030504040204" pitchFamily="34" charset="0"/>
                          <a:ea typeface="Verdana" panose="020B0604030504040204" pitchFamily="34" charset="0"/>
                          <a:cs typeface="+mn-cs"/>
                        </a:rPr>
                        <a:t>Treatment capacity constraints</a:t>
                      </a:r>
                      <a:r>
                        <a:rPr lang="en-GB" sz="1800" kern="1200" dirty="0">
                          <a:solidFill>
                            <a:schemeClr val="dk1"/>
                          </a:solidFill>
                          <a:effectLst/>
                          <a:latin typeface="Verdana" panose="020B0604030504040204" pitchFamily="34" charset="0"/>
                          <a:ea typeface="Verdana" panose="020B0604030504040204" pitchFamily="34" charset="0"/>
                          <a:cs typeface="+mn-cs"/>
                        </a:rPr>
                        <a:t> remain evident in selected pathways including Skin, Gynaecology, Lower GI and Urology. </a:t>
                      </a:r>
                    </a:p>
                    <a:p>
                      <a:pPr marL="285750" lvl="0" indent="-285750">
                        <a:buFont typeface="Arial" panose="020B0604020202020204" pitchFamily="34" charset="0"/>
                        <a:buChar char="•"/>
                      </a:pPr>
                      <a:r>
                        <a:rPr lang="en-GB" sz="1800" b="1" kern="1200" dirty="0">
                          <a:solidFill>
                            <a:schemeClr val="dk1"/>
                          </a:solidFill>
                          <a:effectLst/>
                          <a:latin typeface="Verdana" panose="020B0604030504040204" pitchFamily="34" charset="0"/>
                          <a:ea typeface="Verdana" panose="020B0604030504040204" pitchFamily="34" charset="0"/>
                          <a:cs typeface="+mn-cs"/>
                        </a:rPr>
                        <a:t>Trajectory delivery risk remains high</a:t>
                      </a:r>
                      <a:r>
                        <a:rPr lang="en-GB" sz="1800" kern="1200" dirty="0">
                          <a:solidFill>
                            <a:schemeClr val="dk1"/>
                          </a:solidFill>
                          <a:effectLst/>
                          <a:latin typeface="Verdana" panose="020B0604030504040204" pitchFamily="34" charset="0"/>
                          <a:ea typeface="Verdana" panose="020B0604030504040204" pitchFamily="34" charset="0"/>
                          <a:cs typeface="+mn-cs"/>
                        </a:rPr>
                        <a:t>, with the largest backlog variances concentrated in Lower GI (+31), Gynaecology (+21) and Skin (+20).</a:t>
                      </a: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hMerge="1">
                  <a:txBody>
                    <a:bodyPr/>
                    <a:lstStyle/>
                    <a:p>
                      <a:pPr marL="0" marR="0" lvl="0" indent="0" algn="just" defTabSz="1507937" rtl="0" eaLnBrk="1" fontAlgn="auto" latinLnBrk="0" hangingPunct="1">
                        <a:lnSpc>
                          <a:spcPct val="107000"/>
                        </a:lnSpc>
                        <a:spcBef>
                          <a:spcPts val="0"/>
                        </a:spcBef>
                        <a:spcAft>
                          <a:spcPts val="800"/>
                        </a:spcAft>
                        <a:buClrTx/>
                        <a:buSzTx/>
                        <a:buFontTx/>
                        <a:buNone/>
                        <a:tabLst/>
                        <a:defRPr/>
                      </a:pPr>
                      <a:r>
                        <a:rPr lang="en-GB" sz="2000" b="1" dirty="0">
                          <a:solidFill>
                            <a:schemeClr val="tx1"/>
                          </a:solidFill>
                          <a:latin typeface="Verdana" panose="020B0604030504040204" pitchFamily="34" charset="0"/>
                          <a:ea typeface="Verdana" panose="020B0604030504040204" pitchFamily="34" charset="0"/>
                        </a:rPr>
                        <a:t>What are the risks to delivery? </a:t>
                      </a:r>
                      <a:endParaRPr lang="en-GB" sz="2000" dirty="0">
                        <a:solidFill>
                          <a:schemeClr val="tx1"/>
                        </a:solidFill>
                        <a:latin typeface="Arial" panose="020B0604020202020204" pitchFamily="34" charset="0"/>
                        <a:cs typeface="Arial" panose="020B0604020202020204" pitchFamily="34" charset="0"/>
                      </a:endParaRPr>
                    </a:p>
                    <a:p>
                      <a:pPr algn="just">
                        <a:lnSpc>
                          <a:spcPct val="107000"/>
                        </a:lnSpc>
                        <a:spcAft>
                          <a:spcPts val="800"/>
                        </a:spcAft>
                        <a:buNone/>
                      </a:pPr>
                      <a:r>
                        <a:rPr lang="en-GB" sz="1800" dirty="0">
                          <a:solidFill>
                            <a:schemeClr val="tx1"/>
                          </a:solidFill>
                          <a:latin typeface="Verdana" panose="020B0604030504040204" pitchFamily="34" charset="0"/>
                          <a:ea typeface="Verdana" panose="020B0604030504040204" pitchFamily="34" charset="0"/>
                          <a:cs typeface="Arial" panose="020B0604020202020204" pitchFamily="34" charset="0"/>
                        </a:rPr>
                        <a:t>Looking across the whole PTL, there is evidence of increasing volumes at the start of the pathway and diagnostic stage, this is more noticeable in the following tumour sites: Gynaecological, Head &amp; Neck, Skin, Upper GI &amp; Urological.</a:t>
                      </a:r>
                    </a:p>
                    <a:p>
                      <a:pPr marL="342900" indent="-342900" algn="just">
                        <a:lnSpc>
                          <a:spcPct val="107000"/>
                        </a:lnSpc>
                        <a:spcAft>
                          <a:spcPts val="800"/>
                        </a:spcAft>
                        <a:buFont typeface="Arial" panose="020B0604020202020204" pitchFamily="34" charset="0"/>
                        <a:buChar char="•"/>
                      </a:pPr>
                      <a:r>
                        <a:rPr lang="en-GB" sz="1800" dirty="0">
                          <a:solidFill>
                            <a:schemeClr val="tx1"/>
                          </a:solidFill>
                          <a:latin typeface="Verdana" panose="020B0604030504040204" pitchFamily="34" charset="0"/>
                          <a:ea typeface="Verdana" panose="020B0604030504040204" pitchFamily="34" charset="0"/>
                          <a:cs typeface="Arial" panose="020B0604020202020204" pitchFamily="34" charset="0"/>
                        </a:rPr>
                        <a:t>Pathology delays are the primary driver for the increased volumes in diagnostic backlog, accounting for 50% of the backlog.</a:t>
                      </a:r>
                    </a:p>
                    <a:p>
                      <a:pPr marL="342900" indent="-342900" algn="just">
                        <a:lnSpc>
                          <a:spcPct val="107000"/>
                        </a:lnSpc>
                        <a:spcAft>
                          <a:spcPts val="800"/>
                        </a:spcAft>
                        <a:buFont typeface="Arial" panose="020B0604020202020204" pitchFamily="34" charset="0"/>
                        <a:buChar char="•"/>
                      </a:pPr>
                      <a:r>
                        <a:rPr lang="en-GB" sz="1800" dirty="0">
                          <a:solidFill>
                            <a:schemeClr val="tx1"/>
                          </a:solidFill>
                          <a:latin typeface="Verdana" panose="020B0604030504040204" pitchFamily="34" charset="0"/>
                          <a:ea typeface="Verdana" panose="020B0604030504040204" pitchFamily="34" charset="0"/>
                          <a:cs typeface="Arial" panose="020B0604020202020204" pitchFamily="34" charset="0"/>
                        </a:rPr>
                        <a:t>Seasonal increase in overall skin volumes are beginning to be seen. Healthcare System Engineering Demand &amp; Capacity report findings to be discussed with the COO, date to be agreed.</a:t>
                      </a:r>
                    </a:p>
                    <a:p>
                      <a:pPr marL="342900" indent="-342900" algn="just">
                        <a:lnSpc>
                          <a:spcPct val="107000"/>
                        </a:lnSpc>
                        <a:spcAft>
                          <a:spcPts val="800"/>
                        </a:spcAft>
                        <a:buFont typeface="Arial" panose="020B0604020202020204" pitchFamily="34" charset="0"/>
                        <a:buChar char="•"/>
                      </a:pPr>
                      <a:r>
                        <a:rPr lang="en-GB" sz="1800" dirty="0">
                          <a:solidFill>
                            <a:schemeClr val="tx1"/>
                          </a:solidFill>
                          <a:latin typeface="Verdana" panose="020B0604030504040204" pitchFamily="34" charset="0"/>
                          <a:ea typeface="Verdana" panose="020B0604030504040204" pitchFamily="34" charset="0"/>
                          <a:cs typeface="Arial" panose="020B0604020202020204" pitchFamily="34" charset="0"/>
                        </a:rPr>
                        <a:t>PMB waits are </a:t>
                      </a:r>
                      <a:r>
                        <a:rPr lang="en-GB" sz="1800" kern="1200" dirty="0">
                          <a:solidFill>
                            <a:schemeClr val="tx1"/>
                          </a:solidFill>
                          <a:latin typeface="Verdana" panose="020B0604030504040204" pitchFamily="34" charset="0"/>
                          <a:ea typeface="Verdana" panose="020B0604030504040204" pitchFamily="34" charset="0"/>
                          <a:cs typeface="Arial" panose="020B0604020202020204" pitchFamily="34" charset="0"/>
                        </a:rPr>
                        <a:t>currently more than 6 weeks.  The plans to decouple the one stop service and increase Outpatient hysteroscopy capacity has taken place from 1st June 2026, which has coincided with increased scan capacity. The service are now working through a plan to increase capacity by 10-20 patients per day for the scan only clinics to specifically address backlog,</a:t>
                      </a: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hMerge="1">
                  <a:txBody>
                    <a:bodyPr/>
                    <a:lstStyle/>
                    <a:p>
                      <a:endParaRPr lang="en-GB"/>
                    </a:p>
                  </a:txBody>
                  <a:tcPr/>
                </a:tc>
                <a:extLst>
                  <a:ext uri="{0D108BD9-81ED-4DB2-BD59-A6C34878D82A}">
                    <a16:rowId xmlns:a16="http://schemas.microsoft.com/office/drawing/2014/main" val="2626343402"/>
                  </a:ext>
                </a:extLst>
              </a:tr>
            </a:tbl>
          </a:graphicData>
        </a:graphic>
      </p:graphicFrame>
      <p:sp>
        <p:nvSpPr>
          <p:cNvPr id="2" name="TextBox 1">
            <a:extLst>
              <a:ext uri="{FF2B5EF4-FFF2-40B4-BE49-F238E27FC236}">
                <a16:creationId xmlns:a16="http://schemas.microsoft.com/office/drawing/2014/main" id="{70FCFACA-8D98-5D61-F875-465890CCB1A9}"/>
              </a:ext>
            </a:extLst>
          </p:cNvPr>
          <p:cNvSpPr txBox="1"/>
          <p:nvPr/>
        </p:nvSpPr>
        <p:spPr>
          <a:xfrm>
            <a:off x="0" y="23329"/>
            <a:ext cx="20105688" cy="492443"/>
          </a:xfrm>
          <a:prstGeom prst="rect">
            <a:avLst/>
          </a:prstGeom>
          <a:solidFill>
            <a:schemeClr val="accent1"/>
          </a:solidFill>
        </p:spPr>
        <p:txBody>
          <a:bodyPr wrap="square" rtlCol="0">
            <a:spAutoFit/>
          </a:bodyPr>
          <a:lstStyle/>
          <a:p>
            <a:pPr marL="0" marR="0" lvl="0" indent="0" algn="ctr" defTabSz="1507937" rtl="0" eaLnBrk="1" fontAlgn="auto" latinLnBrk="0" hangingPunct="1">
              <a:lnSpc>
                <a:spcPct val="100000"/>
              </a:lnSpc>
              <a:spcBef>
                <a:spcPts val="0"/>
              </a:spcBef>
              <a:spcAft>
                <a:spcPts val="1979"/>
              </a:spcAft>
              <a:buClrTx/>
              <a:buSzTx/>
              <a:buFontTx/>
              <a:buNone/>
              <a:tabLst/>
              <a:defRPr/>
            </a:pPr>
            <a:r>
              <a:rPr kumimoji="0" lang="en-GB" sz="2600" b="1"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rPr>
              <a:t>Care is high quality, safe, efficient and delivers the best possible outcomes for people in partnerships</a:t>
            </a:r>
          </a:p>
        </p:txBody>
      </p:sp>
      <p:pic>
        <p:nvPicPr>
          <p:cNvPr id="6" name="Picture 5">
            <a:extLst>
              <a:ext uri="{FF2B5EF4-FFF2-40B4-BE49-F238E27FC236}">
                <a16:creationId xmlns:a16="http://schemas.microsoft.com/office/drawing/2014/main" id="{D25128A9-82F1-7817-4BCE-36C672C92180}"/>
              </a:ext>
            </a:extLst>
          </p:cNvPr>
          <p:cNvPicPr>
            <a:picLocks noChangeAspect="1"/>
          </p:cNvPicPr>
          <p:nvPr/>
        </p:nvPicPr>
        <p:blipFill>
          <a:blip r:embed="rId3"/>
          <a:stretch>
            <a:fillRect/>
          </a:stretch>
        </p:blipFill>
        <p:spPr>
          <a:xfrm>
            <a:off x="299244" y="2682875"/>
            <a:ext cx="8429844" cy="4038600"/>
          </a:xfrm>
          <a:prstGeom prst="rect">
            <a:avLst/>
          </a:prstGeom>
        </p:spPr>
      </p:pic>
      <p:pic>
        <p:nvPicPr>
          <p:cNvPr id="9" name="Picture 8">
            <a:extLst>
              <a:ext uri="{FF2B5EF4-FFF2-40B4-BE49-F238E27FC236}">
                <a16:creationId xmlns:a16="http://schemas.microsoft.com/office/drawing/2014/main" id="{DE7A6170-C4F8-BF36-48A7-DADD08F5D083}"/>
              </a:ext>
            </a:extLst>
          </p:cNvPr>
          <p:cNvPicPr>
            <a:picLocks noChangeAspect="1"/>
          </p:cNvPicPr>
          <p:nvPr/>
        </p:nvPicPr>
        <p:blipFill>
          <a:blip r:embed="rId4"/>
          <a:stretch>
            <a:fillRect/>
          </a:stretch>
        </p:blipFill>
        <p:spPr>
          <a:xfrm>
            <a:off x="1894776" y="7607233"/>
            <a:ext cx="16316136" cy="2498868"/>
          </a:xfrm>
          <a:prstGeom prst="rect">
            <a:avLst/>
          </a:prstGeom>
        </p:spPr>
      </p:pic>
    </p:spTree>
    <p:extLst>
      <p:ext uri="{BB962C8B-B14F-4D97-AF65-F5344CB8AC3E}">
        <p14:creationId xmlns:p14="http://schemas.microsoft.com/office/powerpoint/2010/main" val="177846034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C61E90-5C41-1C72-0069-3D07121EFF25}"/>
            </a:ext>
          </a:extLst>
        </p:cNvPr>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F88D890B-6C62-7BBD-52B4-BB0951AC7466}"/>
              </a:ext>
            </a:extLst>
          </p:cNvPr>
          <p:cNvGraphicFramePr>
            <a:graphicFrameLocks noGrp="1"/>
          </p:cNvGraphicFramePr>
          <p:nvPr>
            <p:extLst>
              <p:ext uri="{D42A27DB-BD31-4B8C-83A1-F6EECF244321}">
                <p14:modId xmlns:p14="http://schemas.microsoft.com/office/powerpoint/2010/main" val="2679594098"/>
              </p:ext>
            </p:extLst>
          </p:nvPr>
        </p:nvGraphicFramePr>
        <p:xfrm>
          <a:off x="-1545" y="570706"/>
          <a:ext cx="20107233" cy="10738643"/>
        </p:xfrm>
        <a:graphic>
          <a:graphicData uri="http://schemas.openxmlformats.org/drawingml/2006/table">
            <a:tbl>
              <a:tblPr firstRow="1" bandRow="1">
                <a:tableStyleId>{5C22544A-7EE6-4342-B048-85BDC9FD1C3A}</a:tableStyleId>
              </a:tblPr>
              <a:tblGrid>
                <a:gridCol w="9429472">
                  <a:extLst>
                    <a:ext uri="{9D8B030D-6E8A-4147-A177-3AD203B41FA5}">
                      <a16:colId xmlns:a16="http://schemas.microsoft.com/office/drawing/2014/main" val="1129616965"/>
                    </a:ext>
                  </a:extLst>
                </a:gridCol>
                <a:gridCol w="5650953">
                  <a:extLst>
                    <a:ext uri="{9D8B030D-6E8A-4147-A177-3AD203B41FA5}">
                      <a16:colId xmlns:a16="http://schemas.microsoft.com/office/drawing/2014/main" val="3228885332"/>
                    </a:ext>
                  </a:extLst>
                </a:gridCol>
                <a:gridCol w="5026808">
                  <a:extLst>
                    <a:ext uri="{9D8B030D-6E8A-4147-A177-3AD203B41FA5}">
                      <a16:colId xmlns:a16="http://schemas.microsoft.com/office/drawing/2014/main" val="1012310918"/>
                    </a:ext>
                  </a:extLst>
                </a:gridCol>
              </a:tblGrid>
              <a:tr h="715910">
                <a:tc>
                  <a:txBody>
                    <a:bodyPr/>
                    <a:lstStyle/>
                    <a:p>
                      <a:pPr marL="0" marR="0" lvl="0" indent="0" algn="ctr" defTabSz="1507937" rtl="0" eaLnBrk="1" fontAlgn="auto" latinLnBrk="0" hangingPunct="1">
                        <a:lnSpc>
                          <a:spcPct val="100000"/>
                        </a:lnSpc>
                        <a:spcBef>
                          <a:spcPts val="0"/>
                        </a:spcBef>
                        <a:spcAft>
                          <a:spcPts val="0"/>
                        </a:spcAft>
                        <a:buClrTx/>
                        <a:buSzTx/>
                        <a:buFontTx/>
                        <a:buNone/>
                        <a:tabLst/>
                        <a:defRPr/>
                      </a:pPr>
                      <a:r>
                        <a:rPr lang="en-GB" sz="2000" b="1" i="0" dirty="0">
                          <a:solidFill>
                            <a:schemeClr val="tx1"/>
                          </a:solidFill>
                          <a:effectLst/>
                          <a:latin typeface="Verdana" panose="020B0604030504040204" pitchFamily="34" charset="0"/>
                          <a:ea typeface="Verdana" panose="020B0604030504040204" pitchFamily="34" charset="0"/>
                          <a:cs typeface="+mn-cs"/>
                        </a:rPr>
                        <a:t>Breakthrough Objective: </a:t>
                      </a:r>
                      <a:r>
                        <a:rPr lang="en-GB" sz="2000" b="0" i="0" dirty="0">
                          <a:solidFill>
                            <a:schemeClr val="tx1"/>
                          </a:solidFill>
                          <a:effectLst/>
                          <a:latin typeface="Verdana" panose="020B0604030504040204" pitchFamily="34" charset="0"/>
                          <a:ea typeface="Verdana" panose="020B0604030504040204" pitchFamily="34" charset="0"/>
                          <a:cs typeface="+mn-cs"/>
                        </a:rPr>
                        <a:t>Reduce the number of adults placed out of area for mental health  inpatient treatment by 50%</a:t>
                      </a:r>
                      <a:endParaRPr lang="en-GB" sz="1800" b="0" i="0" dirty="0">
                        <a:solidFill>
                          <a:schemeClr val="tx1"/>
                        </a:solidFill>
                        <a:effectLst/>
                        <a:latin typeface="Verdana" panose="020B0604030504040204" pitchFamily="34" charset="0"/>
                        <a:ea typeface="Verdana" panose="020B0604030504040204" pitchFamily="34" charset="0"/>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en-GB" sz="2000" dirty="0">
                          <a:solidFill>
                            <a:schemeClr val="tx1"/>
                          </a:solidFill>
                          <a:latin typeface="Verdana" panose="020B0604030504040204" pitchFamily="34" charset="0"/>
                          <a:ea typeface="Verdana" panose="020B0604030504040204" pitchFamily="34" charset="0"/>
                        </a:rPr>
                        <a:t>September 2026 Performance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en-GB" sz="2000" dirty="0">
                          <a:solidFill>
                            <a:schemeClr val="tx1"/>
                          </a:solidFill>
                          <a:latin typeface="Verdana" panose="020B0604030504040204" pitchFamily="34" charset="0"/>
                          <a:ea typeface="Verdana" panose="020B0604030504040204" pitchFamily="34" charset="0"/>
                        </a:rPr>
                        <a:t>21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extLst>
                  <a:ext uri="{0D108BD9-81ED-4DB2-BD59-A6C34878D82A}">
                    <a16:rowId xmlns:a16="http://schemas.microsoft.com/office/drawing/2014/main" val="3554926024"/>
                  </a:ext>
                </a:extLst>
              </a:tr>
              <a:tr h="10022733">
                <a:tc>
                  <a:txBody>
                    <a:bodyPr/>
                    <a:lstStyle/>
                    <a:p>
                      <a:endParaRPr lang="en-GB" sz="2000" dirty="0">
                        <a:latin typeface="Verdana" panose="020B0604030504040204" pitchFamily="34" charset="0"/>
                        <a:ea typeface="Verdan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gridSpan="2">
                  <a:txBody>
                    <a:bodyPr/>
                    <a:lstStyle/>
                    <a:p>
                      <a:r>
                        <a:rPr lang="en-GB" sz="1800" b="1" dirty="0">
                          <a:latin typeface="Verdana" panose="020B0604030504040204" pitchFamily="34" charset="0"/>
                          <a:ea typeface="Verdana" panose="020B0604030504040204" pitchFamily="34" charset="0"/>
                        </a:rPr>
                        <a:t>How are we doing? </a:t>
                      </a:r>
                    </a:p>
                    <a:p>
                      <a:pPr marL="0" marR="0" lvl="0" indent="0" algn="l" defTabSz="1507937" rtl="0" eaLnBrk="1" fontAlgn="base" latinLnBrk="0" hangingPunct="1">
                        <a:lnSpc>
                          <a:spcPct val="100000"/>
                        </a:lnSpc>
                        <a:spcBef>
                          <a:spcPts val="0"/>
                        </a:spcBef>
                        <a:spcAft>
                          <a:spcPts val="0"/>
                        </a:spcAft>
                        <a:buClrTx/>
                        <a:buSzTx/>
                        <a:buFontTx/>
                        <a:buNone/>
                        <a:tabLst/>
                        <a:defRPr/>
                      </a:pPr>
                      <a:r>
                        <a:rPr lang="en-GB" sz="1800" b="0" i="0" kern="1200" dirty="0">
                          <a:solidFill>
                            <a:schemeClr val="dk1"/>
                          </a:solidFill>
                          <a:effectLst/>
                          <a:latin typeface="Verdana" panose="020B0604030504040204" pitchFamily="34" charset="0"/>
                          <a:ea typeface="Verdana" panose="020B0604030504040204" pitchFamily="34" charset="0"/>
                          <a:cs typeface="+mn-cs"/>
                        </a:rPr>
                        <a:t>The end of month figure for the number of adults placed out of area for mental health inpatient treatment was 21. </a:t>
                      </a:r>
                    </a:p>
                    <a:p>
                      <a:pPr marL="0" marR="0" lvl="0" indent="0" algn="l" defTabSz="1507937" rtl="0" eaLnBrk="1" fontAlgn="base" latinLnBrk="0" hangingPunct="1">
                        <a:lnSpc>
                          <a:spcPct val="100000"/>
                        </a:lnSpc>
                        <a:spcBef>
                          <a:spcPts val="0"/>
                        </a:spcBef>
                        <a:spcAft>
                          <a:spcPts val="0"/>
                        </a:spcAft>
                        <a:buClrTx/>
                        <a:buSzTx/>
                        <a:buFontTx/>
                        <a:buNone/>
                        <a:tabLst/>
                        <a:defRPr/>
                      </a:pPr>
                      <a:r>
                        <a:rPr lang="en-GB" sz="1800" b="0" i="0" kern="1200" dirty="0">
                          <a:solidFill>
                            <a:schemeClr val="dk1"/>
                          </a:solidFill>
                          <a:effectLst/>
                          <a:latin typeface="Verdana" panose="020B0604030504040204" pitchFamily="34" charset="0"/>
                          <a:ea typeface="Verdana" panose="020B0604030504040204" pitchFamily="34" charset="0"/>
                          <a:cs typeface="+mn-cs"/>
                        </a:rPr>
                        <a:t>There is currently a high demand for both Adult Acute and PICU beds. </a:t>
                      </a:r>
                    </a:p>
                    <a:p>
                      <a:endParaRPr lang="en-GB" sz="1800" b="1" dirty="0">
                        <a:solidFill>
                          <a:schemeClr val="tx1"/>
                        </a:solidFill>
                        <a:latin typeface="Verdana" panose="020B0604030504040204" pitchFamily="34" charset="0"/>
                        <a:ea typeface="Verdana" panose="020B0604030504040204" pitchFamily="34" charset="0"/>
                      </a:endParaRPr>
                    </a:p>
                    <a:p>
                      <a:pPr rtl="0" fontAlgn="base"/>
                      <a:r>
                        <a:rPr lang="en-GB" sz="1800" b="1" i="0" kern="1200" dirty="0">
                          <a:solidFill>
                            <a:schemeClr val="dk1"/>
                          </a:solidFill>
                          <a:effectLst/>
                          <a:latin typeface="Verdana" panose="020B0604030504040204" pitchFamily="34" charset="0"/>
                          <a:ea typeface="Verdana" panose="020B0604030504040204" pitchFamily="34" charset="0"/>
                          <a:cs typeface="+mn-cs"/>
                        </a:rPr>
                        <a:t>How do we compare across Wales? </a:t>
                      </a:r>
                      <a:r>
                        <a:rPr lang="en-US" sz="1800" b="0" i="0" kern="1200" dirty="0">
                          <a:solidFill>
                            <a:schemeClr val="dk1"/>
                          </a:solidFill>
                          <a:effectLst/>
                          <a:latin typeface="Verdana" panose="020B0604030504040204" pitchFamily="34" charset="0"/>
                          <a:ea typeface="Verdana" panose="020B0604030504040204" pitchFamily="34" charset="0"/>
                          <a:cs typeface="+mn-cs"/>
                        </a:rPr>
                        <a:t>​</a:t>
                      </a:r>
                    </a:p>
                    <a:p>
                      <a:pPr marL="0" marR="0" lvl="0" indent="0" algn="l" defTabSz="1507937" rtl="0" eaLnBrk="1" fontAlgn="base" latinLnBrk="0" hangingPunct="1">
                        <a:lnSpc>
                          <a:spcPct val="100000"/>
                        </a:lnSpc>
                        <a:spcBef>
                          <a:spcPts val="0"/>
                        </a:spcBef>
                        <a:spcAft>
                          <a:spcPts val="0"/>
                        </a:spcAft>
                        <a:buClrTx/>
                        <a:buSzTx/>
                        <a:buFontTx/>
                        <a:buNone/>
                        <a:tabLst/>
                        <a:defRPr/>
                      </a:pPr>
                      <a:r>
                        <a:rPr lang="en-GB" sz="1800" b="0" i="0" kern="1200" dirty="0">
                          <a:solidFill>
                            <a:schemeClr val="dk1"/>
                          </a:solidFill>
                          <a:effectLst/>
                          <a:latin typeface="Verdana" panose="020B0604030504040204" pitchFamily="34" charset="0"/>
                          <a:ea typeface="Verdana" panose="020B0604030504040204" pitchFamily="34" charset="0"/>
                          <a:cs typeface="+mn-cs"/>
                        </a:rPr>
                        <a:t>The use of private beds varies across Health Boards and is based on individual population need and is influenced by local clinical models. We now report daily to NHS Wales PI on bed occupancy, discharges and planned discharges and Pathway Of Care Delays. The All- Wales data is shared daily with Health Boards Executives from NHS Wales P&amp;I.​</a:t>
                      </a:r>
                    </a:p>
                    <a:p>
                      <a:pPr rtl="0" fontAlgn="base"/>
                      <a:r>
                        <a:rPr lang="en-GB" sz="3200" b="0" i="0" kern="1200" dirty="0">
                          <a:solidFill>
                            <a:schemeClr val="dk1"/>
                          </a:solidFill>
                          <a:effectLst/>
                          <a:latin typeface="+mn-lt"/>
                          <a:ea typeface="+mn-ea"/>
                          <a:cs typeface="+mn-cs"/>
                        </a:rPr>
                        <a:t>​</a:t>
                      </a:r>
                    </a:p>
                    <a:p>
                      <a:pPr marL="0" algn="l" defTabSz="1507937" rtl="0" eaLnBrk="1" fontAlgn="base" latinLnBrk="0" hangingPunct="1"/>
                      <a:r>
                        <a:rPr lang="en-GB" sz="1800" b="1" i="0" kern="1200" dirty="0">
                          <a:solidFill>
                            <a:schemeClr val="dk1"/>
                          </a:solidFill>
                          <a:effectLst/>
                          <a:latin typeface="Verdana" panose="020B0604030504040204" pitchFamily="34" charset="0"/>
                          <a:ea typeface="Verdana" panose="020B0604030504040204" pitchFamily="34" charset="0"/>
                          <a:cs typeface="+mn-cs"/>
                        </a:rPr>
                        <a:t>What actions are we taking to improve?</a:t>
                      </a:r>
                      <a:r>
                        <a:rPr lang="en-US" sz="1800" b="1" i="0" kern="1200" dirty="0">
                          <a:solidFill>
                            <a:schemeClr val="dk1"/>
                          </a:solidFill>
                          <a:effectLst/>
                          <a:latin typeface="Verdana" panose="020B0604030504040204" pitchFamily="34" charset="0"/>
                          <a:ea typeface="Verdana" panose="020B0604030504040204" pitchFamily="34" charset="0"/>
                          <a:cs typeface="+mn-cs"/>
                        </a:rPr>
                        <a:t>​</a:t>
                      </a:r>
                    </a:p>
                    <a:p>
                      <a:pPr marL="285750" lvl="0" indent="-285750" algn="l" defTabSz="1507937" rtl="0" eaLnBrk="1" fontAlgn="base" latinLnBrk="0" hangingPunct="1">
                        <a:buFont typeface="Arial" panose="020B0604020202020204" pitchFamily="34" charset="0"/>
                        <a:buChar char="•"/>
                      </a:pPr>
                      <a:r>
                        <a:rPr lang="en-GB" sz="1800" b="0" i="0" kern="1200" dirty="0">
                          <a:solidFill>
                            <a:schemeClr val="dk1"/>
                          </a:solidFill>
                          <a:effectLst/>
                          <a:latin typeface="Verdana" panose="020B0604030504040204" pitchFamily="34" charset="0"/>
                          <a:ea typeface="Verdana" panose="020B0604030504040204" pitchFamily="34" charset="0"/>
                          <a:cs typeface="+mn-cs"/>
                        </a:rPr>
                        <a:t>Private Patient MDT Coordinator in role to ensure oversight of private placements, safe discharge, and accurate financial tracking.​</a:t>
                      </a:r>
                      <a:r>
                        <a:rPr lang="en-US" sz="1800" b="0" i="0" kern="1200" dirty="0">
                          <a:solidFill>
                            <a:schemeClr val="dk1"/>
                          </a:solidFill>
                          <a:effectLst/>
                          <a:latin typeface="Verdana" panose="020B0604030504040204" pitchFamily="34" charset="0"/>
                          <a:ea typeface="Verdana" panose="020B0604030504040204" pitchFamily="34" charset="0"/>
                          <a:cs typeface="+mn-cs"/>
                        </a:rPr>
                        <a:t>​</a:t>
                      </a:r>
                    </a:p>
                    <a:p>
                      <a:pPr marL="285750" lvl="0" indent="-285750" algn="l" defTabSz="1507937" rtl="0" eaLnBrk="1" fontAlgn="base" latinLnBrk="0" hangingPunct="1">
                        <a:buFont typeface="Arial" panose="020B0604020202020204" pitchFamily="34" charset="0"/>
                        <a:buChar char="•"/>
                      </a:pPr>
                      <a:r>
                        <a:rPr lang="en-GB" sz="1800" b="0" i="0" kern="1200" dirty="0">
                          <a:solidFill>
                            <a:schemeClr val="dk1"/>
                          </a:solidFill>
                          <a:effectLst/>
                          <a:latin typeface="Verdana" panose="020B0604030504040204" pitchFamily="34" charset="0"/>
                          <a:ea typeface="Verdana" panose="020B0604030504040204" pitchFamily="34" charset="0"/>
                          <a:cs typeface="+mn-cs"/>
                        </a:rPr>
                        <a:t>Weekly scrutiny meetings are in place within the Adult Directorate, alongside discharge planning meetings.​</a:t>
                      </a:r>
                      <a:r>
                        <a:rPr lang="en-US" sz="1800" b="0" i="0" kern="1200" dirty="0">
                          <a:solidFill>
                            <a:schemeClr val="dk1"/>
                          </a:solidFill>
                          <a:effectLst/>
                          <a:latin typeface="Verdana" panose="020B0604030504040204" pitchFamily="34" charset="0"/>
                          <a:ea typeface="Verdana" panose="020B0604030504040204" pitchFamily="34" charset="0"/>
                          <a:cs typeface="+mn-cs"/>
                        </a:rPr>
                        <a:t>​</a:t>
                      </a:r>
                    </a:p>
                    <a:p>
                      <a:pPr marL="285750" lvl="0" indent="-285750" algn="l" defTabSz="1507937" rtl="0" eaLnBrk="1" fontAlgn="base" latinLnBrk="0" hangingPunct="1">
                        <a:buFont typeface="Arial" panose="020B0604020202020204" pitchFamily="34" charset="0"/>
                        <a:buChar char="•"/>
                      </a:pPr>
                      <a:r>
                        <a:rPr lang="en-GB" sz="1800" b="0" i="0" kern="1200" dirty="0">
                          <a:solidFill>
                            <a:schemeClr val="dk1"/>
                          </a:solidFill>
                          <a:effectLst/>
                          <a:latin typeface="Verdana" panose="020B0604030504040204" pitchFamily="34" charset="0"/>
                          <a:ea typeface="Verdana" panose="020B0604030504040204" pitchFamily="34" charset="0"/>
                          <a:cs typeface="+mn-cs"/>
                        </a:rPr>
                        <a:t>Daily MDT Board Rounds initiated on all three adult mental health wards to improve LOS and flow through our own beds.</a:t>
                      </a:r>
                      <a:r>
                        <a:rPr lang="en-US" sz="1800" b="0" i="0" kern="1200" dirty="0">
                          <a:solidFill>
                            <a:schemeClr val="dk1"/>
                          </a:solidFill>
                          <a:effectLst/>
                          <a:latin typeface="Verdana" panose="020B0604030504040204" pitchFamily="34" charset="0"/>
                          <a:ea typeface="Verdana" panose="020B0604030504040204" pitchFamily="34" charset="0"/>
                          <a:cs typeface="+mn-cs"/>
                        </a:rPr>
                        <a:t>​</a:t>
                      </a:r>
                    </a:p>
                    <a:p>
                      <a:pPr marL="285750" lvl="0" indent="-285750" algn="l" defTabSz="1507937" rtl="0" eaLnBrk="1" fontAlgn="base" latinLnBrk="0" hangingPunct="1">
                        <a:buFont typeface="Arial" panose="020B0604020202020204" pitchFamily="34" charset="0"/>
                        <a:buChar char="•"/>
                      </a:pPr>
                      <a:r>
                        <a:rPr lang="en-GB" sz="1800" b="0" i="0" kern="1200" dirty="0">
                          <a:solidFill>
                            <a:schemeClr val="dk1"/>
                          </a:solidFill>
                          <a:effectLst/>
                          <a:latin typeface="Verdana" panose="020B0604030504040204" pitchFamily="34" charset="0"/>
                          <a:ea typeface="Verdana" panose="020B0604030504040204" pitchFamily="34" charset="0"/>
                          <a:cs typeface="+mn-cs"/>
                        </a:rPr>
                        <a:t>A safe holding space in NPTH is being utilised and staffed to provide overnight capacity.​</a:t>
                      </a:r>
                      <a:r>
                        <a:rPr lang="en-US" sz="1800" b="0" i="0" kern="1200" dirty="0">
                          <a:solidFill>
                            <a:schemeClr val="dk1"/>
                          </a:solidFill>
                          <a:effectLst/>
                          <a:latin typeface="Verdana" panose="020B0604030504040204" pitchFamily="34" charset="0"/>
                          <a:ea typeface="Verdana" panose="020B0604030504040204" pitchFamily="34" charset="0"/>
                          <a:cs typeface="+mn-cs"/>
                        </a:rPr>
                        <a:t>​</a:t>
                      </a:r>
                    </a:p>
                    <a:p>
                      <a:pPr marL="285750" lvl="0" indent="-285750" algn="l" defTabSz="1507937" rtl="0" eaLnBrk="1" fontAlgn="base" latinLnBrk="0" hangingPunct="1">
                        <a:buFont typeface="Arial" panose="020B0604020202020204" pitchFamily="34" charset="0"/>
                        <a:buChar char="•"/>
                      </a:pPr>
                      <a:r>
                        <a:rPr lang="en-GB" sz="1800" b="0" i="0" kern="1200" dirty="0">
                          <a:solidFill>
                            <a:schemeClr val="dk1"/>
                          </a:solidFill>
                          <a:effectLst/>
                          <a:latin typeface="Verdana" panose="020B0604030504040204" pitchFamily="34" charset="0"/>
                          <a:ea typeface="Verdana" panose="020B0604030504040204" pitchFamily="34" charset="0"/>
                          <a:cs typeface="+mn-cs"/>
                        </a:rPr>
                        <a:t>Options to increase Home Treatment Team capacity and input for those in private placements under development. Bid approved by PFAG and now out to advert for posts.</a:t>
                      </a:r>
                      <a:r>
                        <a:rPr lang="en-US" sz="1800" b="0" i="0" kern="1200" dirty="0">
                          <a:solidFill>
                            <a:schemeClr val="dk1"/>
                          </a:solidFill>
                          <a:effectLst/>
                          <a:latin typeface="Verdana" panose="020B0604030504040204" pitchFamily="34" charset="0"/>
                          <a:ea typeface="Verdana" panose="020B0604030504040204" pitchFamily="34" charset="0"/>
                          <a:cs typeface="+mn-cs"/>
                        </a:rPr>
                        <a:t>​</a:t>
                      </a:r>
                    </a:p>
                    <a:p>
                      <a:pPr marL="285750" lvl="0" indent="-285750" algn="l" defTabSz="1507937" rtl="0" eaLnBrk="1" fontAlgn="base" latinLnBrk="0" hangingPunct="1">
                        <a:buFont typeface="Arial" panose="020B0604020202020204" pitchFamily="34" charset="0"/>
                        <a:buChar char="•"/>
                      </a:pPr>
                      <a:r>
                        <a:rPr lang="en-GB" sz="1800" b="0" i="0" kern="1200" dirty="0">
                          <a:solidFill>
                            <a:schemeClr val="dk1"/>
                          </a:solidFill>
                          <a:effectLst/>
                          <a:latin typeface="Verdana" panose="020B0604030504040204" pitchFamily="34" charset="0"/>
                          <a:ea typeface="Verdana" panose="020B0604030504040204" pitchFamily="34" charset="0"/>
                          <a:cs typeface="+mn-cs"/>
                        </a:rPr>
                        <a:t>MDT approach to revising discharge pathways for male patients, and in future female patients, where there is no local low secure or rehabilitation provision and delays due to patients no longer meeting the criteria to reside have been extended.​</a:t>
                      </a:r>
                      <a:r>
                        <a:rPr lang="en-US" sz="1800" b="0" i="0" kern="1200" dirty="0">
                          <a:solidFill>
                            <a:schemeClr val="dk1"/>
                          </a:solidFill>
                          <a:effectLst/>
                          <a:latin typeface="Verdana" panose="020B0604030504040204" pitchFamily="34" charset="0"/>
                          <a:ea typeface="Verdana" panose="020B0604030504040204" pitchFamily="34" charset="0"/>
                          <a:cs typeface="+mn-cs"/>
                        </a:rPr>
                        <a:t>​</a:t>
                      </a:r>
                    </a:p>
                    <a:p>
                      <a:pPr marL="285750" lvl="0" indent="-285750" algn="l" defTabSz="1507937" rtl="0" eaLnBrk="1" fontAlgn="base" latinLnBrk="0" hangingPunct="1">
                        <a:buFont typeface="Arial" panose="020B0604020202020204" pitchFamily="34" charset="0"/>
                        <a:buChar char="•"/>
                      </a:pPr>
                      <a:r>
                        <a:rPr lang="en-GB" sz="1800" b="0" i="0" kern="1200" dirty="0">
                          <a:solidFill>
                            <a:schemeClr val="dk1"/>
                          </a:solidFill>
                          <a:effectLst/>
                          <a:latin typeface="Verdana" panose="020B0604030504040204" pitchFamily="34" charset="0"/>
                          <a:ea typeface="Verdana" panose="020B0604030504040204" pitchFamily="34" charset="0"/>
                          <a:cs typeface="+mn-cs"/>
                        </a:rPr>
                        <a:t>Input into All Wales meetings with NHS Wales PO on the out of area beds workstream.</a:t>
                      </a:r>
                      <a:r>
                        <a:rPr lang="en-US" sz="1800" b="0" i="0" kern="1200" dirty="0">
                          <a:solidFill>
                            <a:schemeClr val="dk1"/>
                          </a:solidFill>
                          <a:effectLst/>
                          <a:latin typeface="Verdana" panose="020B0604030504040204" pitchFamily="34" charset="0"/>
                          <a:ea typeface="Verdana" panose="020B0604030504040204" pitchFamily="34" charset="0"/>
                          <a:cs typeface="+mn-cs"/>
                        </a:rPr>
                        <a:t>​</a:t>
                      </a:r>
                    </a:p>
                    <a:p>
                      <a:pPr marL="457200" indent="-457200" rtl="0" fontAlgn="base">
                        <a:buFont typeface="Arial" panose="020B0604020202020204" pitchFamily="34" charset="0"/>
                        <a:buChar char="•"/>
                      </a:pPr>
                      <a:endParaRPr lang="en-GB" sz="3200" b="0" i="0" kern="1200" dirty="0">
                        <a:solidFill>
                          <a:schemeClr val="dk1"/>
                        </a:solidFill>
                        <a:effectLst/>
                        <a:latin typeface="+mn-lt"/>
                        <a:ea typeface="+mn-ea"/>
                        <a:cs typeface="+mn-cs"/>
                      </a:endParaRPr>
                    </a:p>
                    <a:p>
                      <a:pPr marL="0" algn="l" defTabSz="1507937" rtl="0" eaLnBrk="1" fontAlgn="base" latinLnBrk="0" hangingPunct="1"/>
                      <a:r>
                        <a:rPr lang="en-GB" sz="1800" b="1" i="0" kern="1200" dirty="0">
                          <a:solidFill>
                            <a:schemeClr val="dk1"/>
                          </a:solidFill>
                          <a:effectLst/>
                          <a:latin typeface="Verdana" panose="020B0604030504040204" pitchFamily="34" charset="0"/>
                          <a:ea typeface="Verdana" panose="020B0604030504040204" pitchFamily="34" charset="0"/>
                          <a:cs typeface="+mn-cs"/>
                        </a:rPr>
                        <a:t>What are the risks to delivery? </a:t>
                      </a:r>
                      <a:r>
                        <a:rPr lang="en-US" sz="1800" b="1" i="0" kern="1200" dirty="0">
                          <a:solidFill>
                            <a:schemeClr val="dk1"/>
                          </a:solidFill>
                          <a:effectLst/>
                          <a:latin typeface="Verdana" panose="020B0604030504040204" pitchFamily="34" charset="0"/>
                          <a:ea typeface="Verdana" panose="020B0604030504040204" pitchFamily="34" charset="0"/>
                          <a:cs typeface="+mn-cs"/>
                        </a:rPr>
                        <a:t>​</a:t>
                      </a:r>
                    </a:p>
                    <a:p>
                      <a:pPr marL="285750" lvl="0" indent="-285750" algn="l" defTabSz="1507937" rtl="0" eaLnBrk="1" fontAlgn="base" latinLnBrk="0" hangingPunct="1">
                        <a:buFont typeface="Arial" panose="020B0604020202020204" pitchFamily="34" charset="0"/>
                        <a:buChar char="•"/>
                      </a:pPr>
                      <a:r>
                        <a:rPr lang="en-GB" sz="1800" b="0" i="0" kern="1200" dirty="0">
                          <a:solidFill>
                            <a:schemeClr val="dk1"/>
                          </a:solidFill>
                          <a:effectLst/>
                          <a:latin typeface="Verdana" panose="020B0604030504040204" pitchFamily="34" charset="0"/>
                          <a:ea typeface="Verdana" panose="020B0604030504040204" pitchFamily="34" charset="0"/>
                          <a:cs typeface="+mn-cs"/>
                        </a:rPr>
                        <a:t>Ongoing increases in the cost of private provision.</a:t>
                      </a:r>
                      <a:r>
                        <a:rPr lang="en-US" sz="1800" b="0" i="0" kern="1200" dirty="0">
                          <a:solidFill>
                            <a:schemeClr val="dk1"/>
                          </a:solidFill>
                          <a:effectLst/>
                          <a:latin typeface="Verdana" panose="020B0604030504040204" pitchFamily="34" charset="0"/>
                          <a:ea typeface="Verdana" panose="020B0604030504040204" pitchFamily="34" charset="0"/>
                          <a:cs typeface="+mn-cs"/>
                        </a:rPr>
                        <a:t>​</a:t>
                      </a:r>
                    </a:p>
                    <a:p>
                      <a:pPr marL="285750" lvl="0" indent="-285750" algn="l" defTabSz="1507937" rtl="0" eaLnBrk="1" fontAlgn="base" latinLnBrk="0" hangingPunct="1">
                        <a:buFont typeface="Arial" panose="020B0604020202020204" pitchFamily="34" charset="0"/>
                        <a:buChar char="•"/>
                      </a:pPr>
                      <a:r>
                        <a:rPr lang="en-GB" sz="1800" b="0" i="0" kern="1200" dirty="0">
                          <a:solidFill>
                            <a:schemeClr val="dk1"/>
                          </a:solidFill>
                          <a:effectLst/>
                          <a:latin typeface="Verdana" panose="020B0604030504040204" pitchFamily="34" charset="0"/>
                          <a:ea typeface="Verdana" panose="020B0604030504040204" pitchFamily="34" charset="0"/>
                          <a:cs typeface="+mn-cs"/>
                        </a:rPr>
                        <a:t>Challenges related to patient flow and repatriation.</a:t>
                      </a:r>
                      <a:r>
                        <a:rPr lang="en-US" sz="1800" b="0" i="0" kern="1200" dirty="0">
                          <a:solidFill>
                            <a:schemeClr val="dk1"/>
                          </a:solidFill>
                          <a:effectLst/>
                          <a:latin typeface="Verdana" panose="020B0604030504040204" pitchFamily="34" charset="0"/>
                          <a:ea typeface="Verdana" panose="020B0604030504040204" pitchFamily="34" charset="0"/>
                          <a:cs typeface="+mn-cs"/>
                        </a:rPr>
                        <a:t>​</a:t>
                      </a:r>
                    </a:p>
                    <a:p>
                      <a:pPr marL="285750" lvl="0" indent="-285750" algn="l" defTabSz="1507937" rtl="0" eaLnBrk="1" fontAlgn="base" latinLnBrk="0" hangingPunct="1">
                        <a:buFont typeface="Arial" panose="020B0604020202020204" pitchFamily="34" charset="0"/>
                        <a:buChar char="•"/>
                      </a:pPr>
                      <a:r>
                        <a:rPr lang="en-GB" sz="1800" b="0" i="0" kern="1200" dirty="0">
                          <a:solidFill>
                            <a:schemeClr val="dk1"/>
                          </a:solidFill>
                          <a:effectLst/>
                          <a:latin typeface="Verdana" panose="020B0604030504040204" pitchFamily="34" charset="0"/>
                          <a:ea typeface="Verdana" panose="020B0604030504040204" pitchFamily="34" charset="0"/>
                          <a:cs typeface="+mn-cs"/>
                        </a:rPr>
                        <a:t>Unpredictable spikes in USC demand.</a:t>
                      </a:r>
                      <a:r>
                        <a:rPr lang="en-US" sz="1800" b="0" i="0" kern="1200" dirty="0">
                          <a:solidFill>
                            <a:schemeClr val="dk1"/>
                          </a:solidFill>
                          <a:effectLst/>
                          <a:latin typeface="Verdana" panose="020B0604030504040204" pitchFamily="34" charset="0"/>
                          <a:ea typeface="Verdana" panose="020B0604030504040204" pitchFamily="34" charset="0"/>
                          <a:cs typeface="+mn-cs"/>
                        </a:rPr>
                        <a:t>​</a:t>
                      </a:r>
                    </a:p>
                    <a:p>
                      <a:pPr marL="285750" lvl="0" indent="-285750" rtl="0" fontAlgn="base">
                        <a:buFont typeface="Arial" panose="020B0604020202020204" pitchFamily="34" charset="0"/>
                        <a:buChar char="•"/>
                      </a:pPr>
                      <a:endParaRPr lang="en-US" sz="1700" b="0" i="0" kern="1200" dirty="0">
                        <a:solidFill>
                          <a:schemeClr val="dk1"/>
                        </a:solidFill>
                        <a:effectLst/>
                        <a:latin typeface="Verdana" panose="020B0604030504040204" pitchFamily="34" charset="0"/>
                        <a:ea typeface="Verdana" panose="020B0604030504040204" pitchFamily="34" charset="0"/>
                        <a:cs typeface="+mn-cs"/>
                      </a:endParaRPr>
                    </a:p>
                    <a:p>
                      <a:endParaRPr lang="en-GB" sz="1700" dirty="0">
                        <a:latin typeface="Verdana" panose="020B0604030504040204" pitchFamily="34" charset="0"/>
                        <a:ea typeface="Verdan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hMerge="1">
                  <a:txBody>
                    <a:bodyPr/>
                    <a:lstStyle/>
                    <a:p>
                      <a:endParaRPr lang="en-GB"/>
                    </a:p>
                  </a:txBody>
                  <a:tcPr/>
                </a:tc>
                <a:extLst>
                  <a:ext uri="{0D108BD9-81ED-4DB2-BD59-A6C34878D82A}">
                    <a16:rowId xmlns:a16="http://schemas.microsoft.com/office/drawing/2014/main" val="3917987980"/>
                  </a:ext>
                </a:extLst>
              </a:tr>
            </a:tbl>
          </a:graphicData>
        </a:graphic>
      </p:graphicFrame>
      <p:sp>
        <p:nvSpPr>
          <p:cNvPr id="2" name="TextBox 1">
            <a:extLst>
              <a:ext uri="{FF2B5EF4-FFF2-40B4-BE49-F238E27FC236}">
                <a16:creationId xmlns:a16="http://schemas.microsoft.com/office/drawing/2014/main" id="{1D2786B5-A70B-2531-D9DC-17E27797AD8A}"/>
              </a:ext>
            </a:extLst>
          </p:cNvPr>
          <p:cNvSpPr txBox="1"/>
          <p:nvPr/>
        </p:nvSpPr>
        <p:spPr>
          <a:xfrm>
            <a:off x="0" y="-14068"/>
            <a:ext cx="20105688" cy="584775"/>
          </a:xfrm>
          <a:prstGeom prst="rect">
            <a:avLst/>
          </a:prstGeom>
          <a:solidFill>
            <a:schemeClr val="accent1"/>
          </a:solidFill>
        </p:spPr>
        <p:txBody>
          <a:bodyPr wrap="square" rtlCol="0">
            <a:spAutoFit/>
          </a:bodyPr>
          <a:lstStyle/>
          <a:p>
            <a:pPr marL="0" marR="0" lvl="0" indent="0" algn="ctr" defTabSz="1507937" rtl="0" eaLnBrk="1" fontAlgn="auto" latinLnBrk="0" hangingPunct="1">
              <a:lnSpc>
                <a:spcPct val="100000"/>
              </a:lnSpc>
              <a:spcBef>
                <a:spcPts val="0"/>
              </a:spcBef>
              <a:spcAft>
                <a:spcPts val="1979"/>
              </a:spcAft>
              <a:buClrTx/>
              <a:buSzTx/>
              <a:buFontTx/>
              <a:buNone/>
              <a:tabLst/>
              <a:defRPr/>
            </a:pPr>
            <a:r>
              <a:rPr kumimoji="0" lang="en-GB" sz="3200" b="1" i="0" u="none" strike="noStrike" kern="1200" cap="none" spc="0" normalizeH="0" baseline="0" noProof="0" dirty="0">
                <a:ln>
                  <a:noFill/>
                </a:ln>
                <a:solidFill>
                  <a:prstClr val="white"/>
                </a:solidFill>
                <a:effectLst/>
                <a:uLnTx/>
                <a:uFillTx/>
                <a:latin typeface="Calibri" panose="020F0502020204030204"/>
                <a:ea typeface="+mn-ea"/>
                <a:cs typeface="+mn-cs"/>
              </a:rPr>
              <a:t>Care is high quality, safe, efficient and delivers the best possible outcomes for people in partnerships</a:t>
            </a:r>
          </a:p>
        </p:txBody>
      </p:sp>
      <p:pic>
        <p:nvPicPr>
          <p:cNvPr id="7" name="Picture 6">
            <a:extLst>
              <a:ext uri="{FF2B5EF4-FFF2-40B4-BE49-F238E27FC236}">
                <a16:creationId xmlns:a16="http://schemas.microsoft.com/office/drawing/2014/main" id="{6265D27A-76F6-9FB7-93A4-D056C7ED8A40}"/>
              </a:ext>
            </a:extLst>
          </p:cNvPr>
          <p:cNvPicPr>
            <a:picLocks noChangeAspect="1"/>
          </p:cNvPicPr>
          <p:nvPr/>
        </p:nvPicPr>
        <p:blipFill>
          <a:blip r:embed="rId2"/>
          <a:stretch>
            <a:fillRect/>
          </a:stretch>
        </p:blipFill>
        <p:spPr>
          <a:xfrm>
            <a:off x="146844" y="2987675"/>
            <a:ext cx="9144000" cy="5061857"/>
          </a:xfrm>
          <a:prstGeom prst="rect">
            <a:avLst/>
          </a:prstGeom>
        </p:spPr>
      </p:pic>
    </p:spTree>
    <p:extLst>
      <p:ext uri="{BB962C8B-B14F-4D97-AF65-F5344CB8AC3E}">
        <p14:creationId xmlns:p14="http://schemas.microsoft.com/office/powerpoint/2010/main" val="269667210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3EC735-F05D-7803-66D3-B5787EAD8F3D}"/>
            </a:ext>
          </a:extLst>
        </p:cNvPr>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E0224EDF-D933-51E2-2197-A1B7BCB5B7DD}"/>
              </a:ext>
            </a:extLst>
          </p:cNvPr>
          <p:cNvGraphicFramePr>
            <a:graphicFrameLocks noGrp="1"/>
          </p:cNvGraphicFramePr>
          <p:nvPr>
            <p:extLst>
              <p:ext uri="{D42A27DB-BD31-4B8C-83A1-F6EECF244321}">
                <p14:modId xmlns:p14="http://schemas.microsoft.com/office/powerpoint/2010/main" val="3600941570"/>
              </p:ext>
            </p:extLst>
          </p:nvPr>
        </p:nvGraphicFramePr>
        <p:xfrm>
          <a:off x="0" y="570540"/>
          <a:ext cx="20105688" cy="10738811"/>
        </p:xfrm>
        <a:graphic>
          <a:graphicData uri="http://schemas.openxmlformats.org/drawingml/2006/table">
            <a:tbl>
              <a:tblPr firstRow="1" bandRow="1">
                <a:tableStyleId>{5C22544A-7EE6-4342-B048-85BDC9FD1C3A}</a:tableStyleId>
              </a:tblPr>
              <a:tblGrid>
                <a:gridCol w="9367044">
                  <a:extLst>
                    <a:ext uri="{9D8B030D-6E8A-4147-A177-3AD203B41FA5}">
                      <a16:colId xmlns:a16="http://schemas.microsoft.com/office/drawing/2014/main" val="1129616965"/>
                    </a:ext>
                  </a:extLst>
                </a:gridCol>
                <a:gridCol w="5712222">
                  <a:extLst>
                    <a:ext uri="{9D8B030D-6E8A-4147-A177-3AD203B41FA5}">
                      <a16:colId xmlns:a16="http://schemas.microsoft.com/office/drawing/2014/main" val="3228885332"/>
                    </a:ext>
                  </a:extLst>
                </a:gridCol>
                <a:gridCol w="5026422">
                  <a:extLst>
                    <a:ext uri="{9D8B030D-6E8A-4147-A177-3AD203B41FA5}">
                      <a16:colId xmlns:a16="http://schemas.microsoft.com/office/drawing/2014/main" val="1012310918"/>
                    </a:ext>
                  </a:extLst>
                </a:gridCol>
              </a:tblGrid>
              <a:tr h="752091">
                <a:tc>
                  <a:txBody>
                    <a:bodyPr/>
                    <a:lstStyle/>
                    <a:p>
                      <a:pPr marL="0" marR="0" lvl="0" indent="0" algn="ctr" defTabSz="1507937" rtl="0" eaLnBrk="1" fontAlgn="auto" latinLnBrk="0" hangingPunct="1">
                        <a:lnSpc>
                          <a:spcPct val="100000"/>
                        </a:lnSpc>
                        <a:spcBef>
                          <a:spcPts val="0"/>
                        </a:spcBef>
                        <a:spcAft>
                          <a:spcPts val="0"/>
                        </a:spcAft>
                        <a:buClrTx/>
                        <a:buSzTx/>
                        <a:buFontTx/>
                        <a:buNone/>
                        <a:tabLst/>
                        <a:defRPr/>
                      </a:pPr>
                      <a:r>
                        <a:rPr lang="en-GB" sz="1800" b="1" i="0" dirty="0">
                          <a:solidFill>
                            <a:schemeClr val="dk1"/>
                          </a:solidFill>
                          <a:effectLst/>
                          <a:latin typeface="Verdana" panose="020B0604030504040204" pitchFamily="34" charset="0"/>
                          <a:ea typeface="Verdana" panose="020B0604030504040204" pitchFamily="34" charset="0"/>
                          <a:cs typeface="+mn-cs"/>
                        </a:rPr>
                        <a:t>Breakthrough Objective: </a:t>
                      </a:r>
                      <a:r>
                        <a:rPr lang="en-GB" sz="1800" b="0" i="0" dirty="0">
                          <a:solidFill>
                            <a:schemeClr val="dk1"/>
                          </a:solidFill>
                          <a:effectLst/>
                          <a:latin typeface="Verdana" panose="020B0604030504040204" pitchFamily="34" charset="0"/>
                          <a:ea typeface="Verdana" panose="020B0604030504040204" pitchFamily="34" charset="0"/>
                          <a:cs typeface="+mn-cs"/>
                        </a:rPr>
                        <a:t>30% reduction in avoidable pressure ulcers</a:t>
                      </a:r>
                      <a:endParaRPr lang="en-GB" sz="1600" b="0" i="0" dirty="0">
                        <a:solidFill>
                          <a:schemeClr val="dk1"/>
                        </a:solidFill>
                        <a:effectLst/>
                        <a:latin typeface="Verdana" panose="020B0604030504040204" pitchFamily="34" charset="0"/>
                        <a:ea typeface="Verdana" panose="020B0604030504040204" pitchFamily="34" charset="0"/>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en-GB" sz="1800" dirty="0">
                          <a:solidFill>
                            <a:schemeClr val="tx1"/>
                          </a:solidFill>
                          <a:latin typeface="Verdana" panose="020B0604030504040204" pitchFamily="34" charset="0"/>
                          <a:ea typeface="Verdana" panose="020B0604030504040204" pitchFamily="34" charset="0"/>
                        </a:rPr>
                        <a:t>August 2026 Performance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en-GB" sz="1800" dirty="0">
                          <a:solidFill>
                            <a:schemeClr val="tx1"/>
                          </a:solidFill>
                          <a:latin typeface="Verdana" panose="020B0604030504040204" pitchFamily="34" charset="0"/>
                          <a:ea typeface="Verdana" panose="020B0604030504040204" pitchFamily="34" charset="0"/>
                        </a:rPr>
                        <a:t>105 (Unvalidated) </a:t>
                      </a:r>
                    </a:p>
                    <a:p>
                      <a:pPr algn="ctr"/>
                      <a:r>
                        <a:rPr lang="en-GB" sz="1800" b="0" dirty="0">
                          <a:solidFill>
                            <a:schemeClr val="tx1"/>
                          </a:solidFill>
                          <a:latin typeface="Verdana" panose="020B0604030504040204" pitchFamily="34" charset="0"/>
                          <a:ea typeface="Verdana" panose="020B0604030504040204" pitchFamily="34" charset="0"/>
                        </a:rPr>
                        <a:t>(Total number of Pressure Ulcers)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554926024"/>
                  </a:ext>
                </a:extLst>
              </a:tr>
              <a:tr h="4843938">
                <a:tc>
                  <a:txBody>
                    <a:bodyPr/>
                    <a:lstStyle/>
                    <a:p>
                      <a:endParaRPr lang="en-GB" sz="2000" dirty="0">
                        <a:latin typeface="Verdana" panose="020B0604030504040204" pitchFamily="34" charset="0"/>
                        <a:ea typeface="Verdan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gridSpan="2">
                  <a:txBody>
                    <a:bodyPr/>
                    <a:lstStyle/>
                    <a:p>
                      <a:pPr fontAlgn="t">
                        <a:lnSpc>
                          <a:spcPct val="100000"/>
                        </a:lnSpc>
                        <a:buNone/>
                      </a:pPr>
                      <a:endParaRPr lang="en-GB" sz="2400" b="0" i="0" dirty="0">
                        <a:solidFill>
                          <a:schemeClr val="tx1"/>
                        </a:solidFill>
                        <a:effectLst/>
                        <a:latin typeface="Arial" panose="020B0604020202020204" pitchFamily="34" charset="0"/>
                        <a:cs typeface="Arial" panose="020B0604020202020204" pitchFamily="34" charset="0"/>
                      </a:endParaRPr>
                    </a:p>
                    <a:p>
                      <a:pPr marL="285750" lvl="0" indent="-285750" algn="l" defTabSz="1507937" rtl="0" eaLnBrk="1" fontAlgn="t" latinLnBrk="0" hangingPunct="1">
                        <a:lnSpc>
                          <a:spcPct val="100000"/>
                        </a:lnSpc>
                        <a:buFont typeface="Arial" panose="020B0604020202020204" pitchFamily="34" charset="0"/>
                        <a:buChar char="•"/>
                      </a:pPr>
                      <a:r>
                        <a:rPr lang="en-GB" sz="1800" kern="1200" dirty="0">
                          <a:solidFill>
                            <a:schemeClr val="tx1"/>
                          </a:solidFill>
                          <a:latin typeface="Verdana" panose="020B0604030504040204" pitchFamily="34" charset="0"/>
                          <a:ea typeface="Verdana" panose="020B0604030504040204" pitchFamily="34" charset="0"/>
                          <a:cs typeface="+mn-cs"/>
                        </a:rPr>
                        <a:t>In August, 105 Pressure Ulcer incidents were reported, compared to the 122 reported in July. </a:t>
                      </a:r>
                    </a:p>
                    <a:p>
                      <a:pPr marL="285750" lvl="0" indent="-285750" algn="l" defTabSz="1507937" rtl="0" eaLnBrk="1" fontAlgn="t" latinLnBrk="0" hangingPunct="1">
                        <a:lnSpc>
                          <a:spcPct val="100000"/>
                        </a:lnSpc>
                        <a:buFont typeface="Arial" panose="020B0604020202020204" pitchFamily="34" charset="0"/>
                        <a:buChar char="•"/>
                      </a:pPr>
                      <a:r>
                        <a:rPr lang="en-GB" sz="1800" kern="1200" dirty="0">
                          <a:solidFill>
                            <a:schemeClr val="tx1"/>
                          </a:solidFill>
                          <a:latin typeface="Verdana" panose="020B0604030504040204" pitchFamily="34" charset="0"/>
                          <a:ea typeface="Verdana" panose="020B0604030504040204" pitchFamily="34" charset="0"/>
                          <a:cs typeface="+mn-cs"/>
                        </a:rPr>
                        <a:t>Figures remain changeable due to Datix amendments.</a:t>
                      </a:r>
                    </a:p>
                    <a:p>
                      <a:pPr marL="285750" lvl="0" indent="-285750" algn="l" defTabSz="1507937" rtl="0" eaLnBrk="1" fontAlgn="t" latinLnBrk="0" hangingPunct="1">
                        <a:lnSpc>
                          <a:spcPct val="100000"/>
                        </a:lnSpc>
                        <a:buFont typeface="Arial" panose="020B0604020202020204" pitchFamily="34" charset="0"/>
                        <a:buChar char="•"/>
                      </a:pPr>
                      <a:r>
                        <a:rPr lang="en-GB" sz="1800" kern="1200" dirty="0">
                          <a:solidFill>
                            <a:schemeClr val="tx1"/>
                          </a:solidFill>
                          <a:latin typeface="Verdana" panose="020B0604030504040204" pitchFamily="34" charset="0"/>
                          <a:ea typeface="Verdana" panose="020B0604030504040204" pitchFamily="34" charset="0"/>
                          <a:cs typeface="+mn-cs"/>
                        </a:rPr>
                        <a:t>Inpatient rate: R 2.5 per 1,000 bed days </a:t>
                      </a:r>
                    </a:p>
                    <a:p>
                      <a:pPr marL="285750" lvl="0" indent="-285750" algn="l" defTabSz="1507937" rtl="0" eaLnBrk="1" fontAlgn="t" latinLnBrk="0" hangingPunct="1">
                        <a:lnSpc>
                          <a:spcPct val="100000"/>
                        </a:lnSpc>
                        <a:buFont typeface="Arial" panose="020B0604020202020204" pitchFamily="34" charset="0"/>
                        <a:buChar char="•"/>
                      </a:pPr>
                      <a:r>
                        <a:rPr lang="en-GB" sz="1800" kern="1200" dirty="0">
                          <a:solidFill>
                            <a:schemeClr val="tx1"/>
                          </a:solidFill>
                          <a:latin typeface="Verdana" panose="020B0604030504040204" pitchFamily="34" charset="0"/>
                          <a:ea typeface="Verdana" panose="020B0604030504040204" pitchFamily="34" charset="0"/>
                          <a:cs typeface="+mn-cs"/>
                        </a:rPr>
                        <a:t>There is no national benchmark, with the highest inpatient rate recorded in Q3 (R 2.84).</a:t>
                      </a:r>
                    </a:p>
                    <a:p>
                      <a:pPr marL="285750" lvl="0" indent="-285750" algn="l" defTabSz="1507937" rtl="0" eaLnBrk="1" fontAlgn="t" latinLnBrk="0" hangingPunct="1">
                        <a:lnSpc>
                          <a:spcPct val="100000"/>
                        </a:lnSpc>
                        <a:buFont typeface="Arial" panose="020B0604020202020204" pitchFamily="34" charset="0"/>
                        <a:buChar char="•"/>
                      </a:pPr>
                      <a:r>
                        <a:rPr lang="en-GB" sz="1800" kern="1200" dirty="0">
                          <a:solidFill>
                            <a:schemeClr val="tx1"/>
                          </a:solidFill>
                          <a:latin typeface="Verdana" panose="020B0604030504040204" pitchFamily="34" charset="0"/>
                          <a:ea typeface="Verdana" panose="020B0604030504040204" pitchFamily="34" charset="0"/>
                          <a:cs typeface="+mn-cs"/>
                        </a:rPr>
                        <a:t>Primary Care Services rates remain unreliable due to caseload dashboard inaccuracies. The annual review of PU figures showed that over 80% of community damage incidents investigated were deemed unavoidable.</a:t>
                      </a:r>
                    </a:p>
                    <a:p>
                      <a:pPr marL="285750" lvl="0" indent="-285750" algn="l" defTabSz="1507937" rtl="0" eaLnBrk="1" fontAlgn="t" latinLnBrk="0" hangingPunct="1">
                        <a:lnSpc>
                          <a:spcPct val="100000"/>
                        </a:lnSpc>
                        <a:buFont typeface="Arial" panose="020B0604020202020204" pitchFamily="34" charset="0"/>
                        <a:buChar char="•"/>
                      </a:pPr>
                      <a:r>
                        <a:rPr lang="en-GB" sz="1800" kern="1200" dirty="0">
                          <a:solidFill>
                            <a:schemeClr val="tx1"/>
                          </a:solidFill>
                          <a:latin typeface="Verdana" panose="020B0604030504040204" pitchFamily="34" charset="0"/>
                          <a:ea typeface="Verdana" panose="020B0604030504040204" pitchFamily="34" charset="0"/>
                          <a:cs typeface="+mn-cs"/>
                        </a:rPr>
                        <a:t>Hotspots continue to be highest in Unscheduled Care</a:t>
                      </a:r>
                      <a:endParaRPr lang="en-GB" sz="2400" b="0" i="0" dirty="0">
                        <a:solidFill>
                          <a:schemeClr val="tx1"/>
                        </a:solidFill>
                        <a:effectLst/>
                        <a:latin typeface="Verdana" panose="020B0604030504040204" pitchFamily="34" charset="0"/>
                        <a:ea typeface="Verdana" panose="020B0604030504040204" pitchFamily="34" charset="0"/>
                        <a:cs typeface="Arial" panose="020B0604020202020204" pitchFamily="34" charset="0"/>
                      </a:endParaRPr>
                    </a:p>
                    <a:p>
                      <a:pPr>
                        <a:lnSpc>
                          <a:spcPct val="100000"/>
                        </a:lnSpc>
                      </a:pPr>
                      <a:endParaRPr lang="en-GB" sz="2000" kern="1200" dirty="0">
                        <a:solidFill>
                          <a:schemeClr val="tx1"/>
                        </a:solidFill>
                        <a:effectLst/>
                        <a:latin typeface="Verdana" panose="020B0604030504040204" pitchFamily="34" charset="0"/>
                        <a:ea typeface="Verdana" panose="020B0604030504040204" pitchFamily="34" charset="0"/>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hMerge="1">
                  <a:txBody>
                    <a:bodyPr/>
                    <a:lstStyle/>
                    <a:p>
                      <a:endParaRPr lang="en-GB"/>
                    </a:p>
                  </a:txBody>
                  <a:tcPr/>
                </a:tc>
                <a:extLst>
                  <a:ext uri="{0D108BD9-81ED-4DB2-BD59-A6C34878D82A}">
                    <a16:rowId xmlns:a16="http://schemas.microsoft.com/office/drawing/2014/main" val="3917987980"/>
                  </a:ext>
                </a:extLst>
              </a:tr>
              <a:tr h="5142782">
                <a:tc gridSpan="3">
                  <a:txBody>
                    <a:bodyPr/>
                    <a:lstStyle/>
                    <a:p>
                      <a:r>
                        <a:rPr lang="en-GB" sz="1700" b="1" dirty="0">
                          <a:latin typeface="Verdana" panose="020B0604030504040204" pitchFamily="34" charset="0"/>
                          <a:ea typeface="Verdana" panose="020B0604030504040204" pitchFamily="34" charset="0"/>
                        </a:rPr>
                        <a:t>What actions are we taking to improve?</a:t>
                      </a:r>
                    </a:p>
                    <a:p>
                      <a:pPr marL="285750" indent="-285750">
                        <a:buFont typeface="Arial" panose="020B0604020202020204" pitchFamily="34" charset="0"/>
                        <a:buChar char="•"/>
                      </a:pPr>
                      <a:r>
                        <a:rPr lang="en-GB" sz="1800" dirty="0">
                          <a:latin typeface="Verdana" panose="020B0604030504040204" pitchFamily="34" charset="0"/>
                          <a:ea typeface="Verdana" panose="020B0604030504040204" pitchFamily="34" charset="0"/>
                          <a:cs typeface="Arial"/>
                        </a:rPr>
                        <a:t>Monthly reports – incidents closed without an avoidability status are reopened. </a:t>
                      </a:r>
                    </a:p>
                    <a:p>
                      <a:pPr marL="285750" indent="-285750">
                        <a:buFont typeface="Arial" panose="020B0604020202020204" pitchFamily="34" charset="0"/>
                        <a:buChar char="•"/>
                      </a:pPr>
                      <a:r>
                        <a:rPr lang="en-GB" sz="1800" dirty="0">
                          <a:latin typeface="Verdana" panose="020B0604030504040204" pitchFamily="34" charset="0"/>
                          <a:ea typeface="Verdana" panose="020B0604030504040204" pitchFamily="34" charset="0"/>
                          <a:cs typeface="Arial" panose="020B0604020202020204" pitchFamily="34" charset="0"/>
                        </a:rPr>
                        <a:t>New bed contract October 2026 - training programme being developed</a:t>
                      </a:r>
                    </a:p>
                    <a:p>
                      <a:pPr marL="285750" indent="-285750">
                        <a:buFont typeface="Arial" panose="020B0604020202020204" pitchFamily="34" charset="0"/>
                        <a:buChar char="•"/>
                      </a:pPr>
                      <a:r>
                        <a:rPr lang="en-GB" sz="1800" dirty="0">
                          <a:latin typeface="Verdana" panose="020B0604030504040204" pitchFamily="34" charset="0"/>
                          <a:ea typeface="Verdana" panose="020B0604030504040204" pitchFamily="34" charset="0"/>
                          <a:cs typeface="Arial" panose="020B0604020202020204" pitchFamily="34" charset="0"/>
                        </a:rPr>
                        <a:t>Pressure Ulcer Strategic Group, Scrutiny alignment and peer reviews.</a:t>
                      </a:r>
                    </a:p>
                    <a:p>
                      <a:pPr marL="285750" indent="-285750">
                        <a:buFont typeface="Arial" panose="020B0604020202020204" pitchFamily="34" charset="0"/>
                        <a:buChar char="•"/>
                      </a:pPr>
                      <a:r>
                        <a:rPr lang="en-GB" sz="1800" dirty="0">
                          <a:latin typeface="Verdana" panose="020B0604030504040204" pitchFamily="34" charset="0"/>
                          <a:ea typeface="Verdana" panose="020B0604030504040204" pitchFamily="34" charset="0"/>
                          <a:cs typeface="Arial" panose="020B0604020202020204" pitchFamily="34" charset="0"/>
                        </a:rPr>
                        <a:t>Audit of documentation and care provided</a:t>
                      </a:r>
                    </a:p>
                    <a:p>
                      <a:pPr marL="285750" indent="-285750">
                        <a:buFont typeface="Arial" panose="020B0604020202020204" pitchFamily="34" charset="0"/>
                        <a:buChar char="•"/>
                      </a:pPr>
                      <a:r>
                        <a:rPr lang="en-GB" sz="1800" dirty="0">
                          <a:latin typeface="Verdana" panose="020B0604030504040204" pitchFamily="34" charset="0"/>
                          <a:ea typeface="Verdana" panose="020B0604030504040204" pitchFamily="34" charset="0"/>
                          <a:cs typeface="Arial" panose="020B0604020202020204" pitchFamily="34" charset="0"/>
                        </a:rPr>
                        <a:t>Multi-layered education (face-to-face, Teams, videos)</a:t>
                      </a:r>
                    </a:p>
                    <a:p>
                      <a:pPr marL="285750" indent="-285750">
                        <a:buFont typeface="Arial" panose="020B0604020202020204" pitchFamily="34" charset="0"/>
                        <a:buChar char="•"/>
                      </a:pPr>
                      <a:r>
                        <a:rPr lang="en-GB" sz="1800" dirty="0">
                          <a:latin typeface="Verdana" panose="020B0604030504040204" pitchFamily="34" charset="0"/>
                          <a:ea typeface="Verdana" panose="020B0604030504040204" pitchFamily="34" charset="0"/>
                          <a:cs typeface="Arial"/>
                        </a:rPr>
                        <a:t>Development of PU pathways, policies, and improvement plans supported by All Wales Tissue Viability Forum. Centralised Tissue Viability service, digital wound imaging (Improvement Cymru), and bed contract finalisation. , PUSIG –Pressure Ulcer Strategic Improvement Group (NPSSG)</a:t>
                      </a:r>
                    </a:p>
                    <a:p>
                      <a:pPr marL="285750" lvl="0" indent="-285750" algn="l" defTabSz="1507937" rtl="0" eaLnBrk="1" latinLnBrk="0" hangingPunct="1">
                        <a:buFont typeface="Arial" panose="020B0604020202020204" pitchFamily="34" charset="0"/>
                        <a:buChar char="•"/>
                      </a:pPr>
                      <a:endParaRPr lang="en-GB" sz="1700" kern="1200" dirty="0">
                        <a:solidFill>
                          <a:srgbClr val="FF0000"/>
                        </a:solidFill>
                        <a:effectLst/>
                        <a:latin typeface="Verdana" panose="020B0604030504040204" pitchFamily="34" charset="0"/>
                        <a:ea typeface="Verdana" panose="020B0604030504040204" pitchFamily="34" charset="0"/>
                        <a:cs typeface="+mn-cs"/>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hMerge="1">
                  <a:txBody>
                    <a:bodyPr/>
                    <a:lstStyle/>
                    <a:p>
                      <a:pPr marL="342900" indent="-342900">
                        <a:buFont typeface="Arial" panose="020B0604020202020204" pitchFamily="34" charset="0"/>
                        <a:buChar char="•"/>
                      </a:pPr>
                      <a:endParaRPr lang="en-GB" sz="2000" dirty="0">
                        <a:latin typeface="Verdana" panose="020B0604030504040204" pitchFamily="34" charset="0"/>
                        <a:ea typeface="Verdan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hMerge="1">
                  <a:txBody>
                    <a:bodyPr/>
                    <a:lstStyle/>
                    <a:p>
                      <a:endParaRPr lang="en-GB"/>
                    </a:p>
                  </a:txBody>
                  <a:tcPr/>
                </a:tc>
                <a:extLst>
                  <a:ext uri="{0D108BD9-81ED-4DB2-BD59-A6C34878D82A}">
                    <a16:rowId xmlns:a16="http://schemas.microsoft.com/office/drawing/2014/main" val="3630929754"/>
                  </a:ext>
                </a:extLst>
              </a:tr>
            </a:tbl>
          </a:graphicData>
        </a:graphic>
      </p:graphicFrame>
      <p:sp>
        <p:nvSpPr>
          <p:cNvPr id="2" name="TextBox 1">
            <a:extLst>
              <a:ext uri="{FF2B5EF4-FFF2-40B4-BE49-F238E27FC236}">
                <a16:creationId xmlns:a16="http://schemas.microsoft.com/office/drawing/2014/main" id="{85578B16-3DA4-F9CE-18AC-003DEC0F98AA}"/>
              </a:ext>
            </a:extLst>
          </p:cNvPr>
          <p:cNvSpPr txBox="1"/>
          <p:nvPr/>
        </p:nvSpPr>
        <p:spPr>
          <a:xfrm>
            <a:off x="0" y="-14068"/>
            <a:ext cx="20105688" cy="584775"/>
          </a:xfrm>
          <a:prstGeom prst="rect">
            <a:avLst/>
          </a:prstGeom>
          <a:solidFill>
            <a:schemeClr val="accent1"/>
          </a:solidFill>
        </p:spPr>
        <p:txBody>
          <a:bodyPr wrap="square" rtlCol="0">
            <a:spAutoFit/>
          </a:bodyPr>
          <a:lstStyle/>
          <a:p>
            <a:pPr marL="0" marR="0" lvl="0" indent="0" algn="ctr" defTabSz="1507937" rtl="0" eaLnBrk="1" fontAlgn="auto" latinLnBrk="0" hangingPunct="1">
              <a:lnSpc>
                <a:spcPct val="100000"/>
              </a:lnSpc>
              <a:spcBef>
                <a:spcPts val="0"/>
              </a:spcBef>
              <a:spcAft>
                <a:spcPts val="1979"/>
              </a:spcAft>
              <a:buClrTx/>
              <a:buSzTx/>
              <a:buFontTx/>
              <a:buNone/>
              <a:tabLst/>
              <a:defRPr/>
            </a:pPr>
            <a:r>
              <a:rPr kumimoji="0" lang="en-GB" sz="3200" b="1" i="0" u="none" strike="noStrike" kern="1200" cap="none" spc="0" normalizeH="0" baseline="0" noProof="0" dirty="0">
                <a:ln>
                  <a:noFill/>
                </a:ln>
                <a:solidFill>
                  <a:prstClr val="white"/>
                </a:solidFill>
                <a:effectLst/>
                <a:uLnTx/>
                <a:uFillTx/>
                <a:latin typeface="Calibri" panose="020F0502020204030204"/>
                <a:ea typeface="+mn-ea"/>
                <a:cs typeface="+mn-cs"/>
              </a:rPr>
              <a:t>Care is high quality, safe, efficient and delivers the best possible outcomes for people in partnerships</a:t>
            </a:r>
          </a:p>
        </p:txBody>
      </p:sp>
      <p:sp>
        <p:nvSpPr>
          <p:cNvPr id="6" name="TextBox 5">
            <a:extLst>
              <a:ext uri="{FF2B5EF4-FFF2-40B4-BE49-F238E27FC236}">
                <a16:creationId xmlns:a16="http://schemas.microsoft.com/office/drawing/2014/main" id="{1B5DFF65-5C58-B8B6-1DB3-E1C0F8B22165}"/>
              </a:ext>
            </a:extLst>
          </p:cNvPr>
          <p:cNvSpPr txBox="1"/>
          <p:nvPr/>
        </p:nvSpPr>
        <p:spPr>
          <a:xfrm>
            <a:off x="223044" y="8807843"/>
            <a:ext cx="9112689" cy="2292935"/>
          </a:xfrm>
          <a:prstGeom prst="rect">
            <a:avLst/>
          </a:prstGeom>
          <a:noFill/>
        </p:spPr>
        <p:txBody>
          <a:bodyPr wrap="square" rtlCol="0">
            <a:spAutoFit/>
          </a:bodyPr>
          <a:lstStyle/>
          <a:p>
            <a:r>
              <a:rPr lang="en-GB" sz="1700" b="1" dirty="0">
                <a:latin typeface="Verdana" panose="020B0604030504040204" pitchFamily="34" charset="0"/>
                <a:ea typeface="Verdana" panose="020B0604030504040204" pitchFamily="34" charset="0"/>
              </a:rPr>
              <a:t>What are the risks to delivery? </a:t>
            </a:r>
            <a:endParaRPr lang="en-GB" sz="1700" dirty="0">
              <a:latin typeface="Verdana" panose="020B0604030504040204" pitchFamily="34" charset="0"/>
              <a:ea typeface="Verdana" panose="020B0604030504040204" pitchFamily="34" charset="0"/>
            </a:endParaRPr>
          </a:p>
          <a:p>
            <a:pPr marL="285750" indent="-285750" defTabSz="1507937" fontAlgn="t">
              <a:buSzPts val="1000"/>
              <a:buFont typeface="Arial" panose="020B0604020202020204" pitchFamily="34" charset="0"/>
              <a:buChar char="•"/>
              <a:tabLst>
                <a:tab pos="457207" algn="l"/>
              </a:tabLst>
            </a:pPr>
            <a:r>
              <a:rPr lang="en-GB" dirty="0">
                <a:latin typeface="Verdana" panose="020B0604030504040204" pitchFamily="34" charset="0"/>
                <a:ea typeface="Verdana" panose="020B0604030504040204" pitchFamily="34" charset="0"/>
              </a:rPr>
              <a:t>Patient vulnerability (specifically first 72h of admission).</a:t>
            </a:r>
          </a:p>
          <a:p>
            <a:pPr marL="285750" indent="-285750" defTabSz="1507937" fontAlgn="t">
              <a:buFont typeface="Arial" panose="020B0604020202020204" pitchFamily="34" charset="0"/>
              <a:buChar char="•"/>
            </a:pPr>
            <a:r>
              <a:rPr lang="en-GB" dirty="0">
                <a:latin typeface="Verdana" panose="020B0604030504040204" pitchFamily="34" charset="0"/>
                <a:ea typeface="Verdana" panose="020B0604030504040204" pitchFamily="34" charset="0"/>
              </a:rPr>
              <a:t>Staff knowledge, skills and application of risk management principles</a:t>
            </a:r>
          </a:p>
          <a:p>
            <a:pPr marL="285750" indent="-285750" defTabSz="1507937" fontAlgn="t">
              <a:buFont typeface="Arial" panose="020B0604020202020204" pitchFamily="34" charset="0"/>
              <a:buChar char="•"/>
            </a:pPr>
            <a:r>
              <a:rPr lang="en-GB" dirty="0">
                <a:latin typeface="Verdana" panose="020B0604030504040204" pitchFamily="34" charset="0"/>
                <a:ea typeface="Verdana" panose="020B0604030504040204" pitchFamily="34" charset="0"/>
              </a:rPr>
              <a:t>Delays in receiving specialist equipment</a:t>
            </a:r>
          </a:p>
          <a:p>
            <a:pPr marL="285750" indent="-285750" defTabSz="1507937" fontAlgn="t">
              <a:buFont typeface="Arial" panose="020B0604020202020204" pitchFamily="34" charset="0"/>
              <a:buChar char="•"/>
            </a:pPr>
            <a:r>
              <a:rPr lang="en-GB" dirty="0">
                <a:latin typeface="Verdana" panose="020B0604030504040204" pitchFamily="34" charset="0"/>
                <a:ea typeface="Verdana" panose="020B0604030504040204" pitchFamily="34" charset="0"/>
              </a:rPr>
              <a:t>Limited prevention training, lack of tissue viability expertise, delayed/incomplete digital charting, and limited access to medical photography.</a:t>
            </a:r>
          </a:p>
          <a:p>
            <a:pPr marL="285750" indent="-285750" defTabSz="1507937" fontAlgn="t">
              <a:buFont typeface="Arial" panose="020B0604020202020204" pitchFamily="34" charset="0"/>
              <a:buChar char="•"/>
            </a:pPr>
            <a:r>
              <a:rPr lang="en-GB" dirty="0">
                <a:latin typeface="Verdana" panose="020B0604030504040204" pitchFamily="34" charset="0"/>
                <a:ea typeface="Verdana" panose="020B0604030504040204" pitchFamily="34" charset="0"/>
              </a:rPr>
              <a:t>Whole system pressure affecting the timeliness of scrutiny review panels</a:t>
            </a:r>
          </a:p>
        </p:txBody>
      </p:sp>
      <p:pic>
        <p:nvPicPr>
          <p:cNvPr id="5" name="Picture 4">
            <a:extLst>
              <a:ext uri="{FF2B5EF4-FFF2-40B4-BE49-F238E27FC236}">
                <a16:creationId xmlns:a16="http://schemas.microsoft.com/office/drawing/2014/main" id="{54249A3C-D988-BD15-E87C-7C15A362566B}"/>
              </a:ext>
            </a:extLst>
          </p:cNvPr>
          <p:cNvPicPr>
            <a:picLocks noChangeAspect="1"/>
          </p:cNvPicPr>
          <p:nvPr/>
        </p:nvPicPr>
        <p:blipFill>
          <a:blip r:embed="rId3"/>
          <a:stretch>
            <a:fillRect/>
          </a:stretch>
        </p:blipFill>
        <p:spPr>
          <a:xfrm>
            <a:off x="9335733" y="8474075"/>
            <a:ext cx="5189459" cy="2615364"/>
          </a:xfrm>
          <a:prstGeom prst="rect">
            <a:avLst/>
          </a:prstGeom>
        </p:spPr>
      </p:pic>
      <p:sp>
        <p:nvSpPr>
          <p:cNvPr id="14" name="TextBox 13">
            <a:extLst>
              <a:ext uri="{FF2B5EF4-FFF2-40B4-BE49-F238E27FC236}">
                <a16:creationId xmlns:a16="http://schemas.microsoft.com/office/drawing/2014/main" id="{B4C7B2CC-5168-08E8-2991-9E8E7118780D}"/>
              </a:ext>
            </a:extLst>
          </p:cNvPr>
          <p:cNvSpPr txBox="1"/>
          <p:nvPr/>
        </p:nvSpPr>
        <p:spPr>
          <a:xfrm>
            <a:off x="11852729" y="4331236"/>
            <a:ext cx="5189459" cy="1323439"/>
          </a:xfrm>
          <a:prstGeom prst="rect">
            <a:avLst/>
          </a:prstGeom>
          <a:solidFill>
            <a:schemeClr val="bg1"/>
          </a:solidFill>
          <a:ln>
            <a:solidFill>
              <a:schemeClr val="tx1"/>
            </a:solidFill>
          </a:ln>
        </p:spPr>
        <p:txBody>
          <a:bodyPr rot="0" spcFirstLastPara="0" vertOverflow="overflow" horzOverflow="overflow" vert="horz" wrap="square" lIns="91438" tIns="45720" rIns="91438" bIns="45720" numCol="1" spcCol="0" rtlCol="0" fromWordArt="0" anchor="t" anchorCtr="0" forceAA="0" compatLnSpc="1">
            <a:prstTxWarp prst="textNoShape">
              <a:avLst/>
            </a:prstTxWarp>
            <a:spAutoFit/>
          </a:bodyPr>
          <a:lstStyle>
            <a:defPPr>
              <a:defRPr lang="en-US"/>
            </a:defPPr>
            <a:lvl1pPr marL="0" algn="l" defTabSz="1507846" rtl="0" eaLnBrk="1" latinLnBrk="0" hangingPunct="1">
              <a:defRPr sz="2968" kern="1200">
                <a:solidFill>
                  <a:schemeClr val="tx1"/>
                </a:solidFill>
                <a:latin typeface="+mn-lt"/>
                <a:ea typeface="+mn-ea"/>
                <a:cs typeface="+mn-cs"/>
              </a:defRPr>
            </a:lvl1pPr>
            <a:lvl2pPr marL="753923" algn="l" defTabSz="1507846" rtl="0" eaLnBrk="1" latinLnBrk="0" hangingPunct="1">
              <a:defRPr sz="2968" kern="1200">
                <a:solidFill>
                  <a:schemeClr val="tx1"/>
                </a:solidFill>
                <a:latin typeface="+mn-lt"/>
                <a:ea typeface="+mn-ea"/>
                <a:cs typeface="+mn-cs"/>
              </a:defRPr>
            </a:lvl2pPr>
            <a:lvl3pPr marL="1507846" algn="l" defTabSz="1507846" rtl="0" eaLnBrk="1" latinLnBrk="0" hangingPunct="1">
              <a:defRPr sz="2968" kern="1200">
                <a:solidFill>
                  <a:schemeClr val="tx1"/>
                </a:solidFill>
                <a:latin typeface="+mn-lt"/>
                <a:ea typeface="+mn-ea"/>
                <a:cs typeface="+mn-cs"/>
              </a:defRPr>
            </a:lvl3pPr>
            <a:lvl4pPr marL="2261768" algn="l" defTabSz="1507846" rtl="0" eaLnBrk="1" latinLnBrk="0" hangingPunct="1">
              <a:defRPr sz="2968" kern="1200">
                <a:solidFill>
                  <a:schemeClr val="tx1"/>
                </a:solidFill>
                <a:latin typeface="+mn-lt"/>
                <a:ea typeface="+mn-ea"/>
                <a:cs typeface="+mn-cs"/>
              </a:defRPr>
            </a:lvl4pPr>
            <a:lvl5pPr marL="3015691" algn="l" defTabSz="1507846" rtl="0" eaLnBrk="1" latinLnBrk="0" hangingPunct="1">
              <a:defRPr sz="2968" kern="1200">
                <a:solidFill>
                  <a:schemeClr val="tx1"/>
                </a:solidFill>
                <a:latin typeface="+mn-lt"/>
                <a:ea typeface="+mn-ea"/>
                <a:cs typeface="+mn-cs"/>
              </a:defRPr>
            </a:lvl5pPr>
            <a:lvl6pPr marL="3769614" algn="l" defTabSz="1507846" rtl="0" eaLnBrk="1" latinLnBrk="0" hangingPunct="1">
              <a:defRPr sz="2968" kern="1200">
                <a:solidFill>
                  <a:schemeClr val="tx1"/>
                </a:solidFill>
                <a:latin typeface="+mn-lt"/>
                <a:ea typeface="+mn-ea"/>
                <a:cs typeface="+mn-cs"/>
              </a:defRPr>
            </a:lvl6pPr>
            <a:lvl7pPr marL="4523537" algn="l" defTabSz="1507846" rtl="0" eaLnBrk="1" latinLnBrk="0" hangingPunct="1">
              <a:defRPr sz="2968" kern="1200">
                <a:solidFill>
                  <a:schemeClr val="tx1"/>
                </a:solidFill>
                <a:latin typeface="+mn-lt"/>
                <a:ea typeface="+mn-ea"/>
                <a:cs typeface="+mn-cs"/>
              </a:defRPr>
            </a:lvl7pPr>
            <a:lvl8pPr marL="5277460" algn="l" defTabSz="1507846" rtl="0" eaLnBrk="1" latinLnBrk="0" hangingPunct="1">
              <a:defRPr sz="2968" kern="1200">
                <a:solidFill>
                  <a:schemeClr val="tx1"/>
                </a:solidFill>
                <a:latin typeface="+mn-lt"/>
                <a:ea typeface="+mn-ea"/>
                <a:cs typeface="+mn-cs"/>
              </a:defRPr>
            </a:lvl8pPr>
            <a:lvl9pPr marL="6031382" algn="l" defTabSz="1507846" rtl="0" eaLnBrk="1" latinLnBrk="0" hangingPunct="1">
              <a:defRPr sz="2968" kern="1200">
                <a:solidFill>
                  <a:schemeClr val="tx1"/>
                </a:solidFill>
                <a:latin typeface="+mn-lt"/>
                <a:ea typeface="+mn-ea"/>
                <a:cs typeface="+mn-cs"/>
              </a:defRPr>
            </a:lvl9pPr>
          </a:lstStyle>
          <a:p>
            <a:pPr>
              <a:buNone/>
            </a:pPr>
            <a:r>
              <a:rPr lang="en-GB" sz="1600" b="1" dirty="0">
                <a:latin typeface="Arial" panose="020B0604020202020204" pitchFamily="34" charset="0"/>
                <a:cs typeface="Arial" panose="020B0604020202020204" pitchFamily="34" charset="0"/>
              </a:rPr>
              <a:t>What we expect to see (Outcomes by 2027)</a:t>
            </a:r>
            <a:r>
              <a:rPr lang="en-GB" sz="1600" b="1" u="sng" dirty="0">
                <a:latin typeface="Arial" panose="020B0604020202020204" pitchFamily="34" charset="0"/>
                <a:cs typeface="Arial" panose="020B0604020202020204" pitchFamily="34" charset="0"/>
              </a:rPr>
              <a:t>:</a:t>
            </a:r>
            <a:endParaRPr lang="en-GB" sz="1600" u="sng" dirty="0">
              <a:latin typeface="Arial" panose="020B0604020202020204" pitchFamily="34" charset="0"/>
              <a:cs typeface="Arial" panose="020B0604020202020204" pitchFamily="34" charset="0"/>
            </a:endParaRPr>
          </a:p>
          <a:p>
            <a:pPr>
              <a:buFont typeface="Arial" panose="020B0604020202020204" pitchFamily="34" charset="0"/>
              <a:buChar char="•"/>
            </a:pPr>
            <a:r>
              <a:rPr lang="en-GB" sz="1600" dirty="0">
                <a:latin typeface="Arial" panose="020B0604020202020204" pitchFamily="34" charset="0"/>
                <a:cs typeface="Arial" panose="020B0604020202020204" pitchFamily="34" charset="0"/>
              </a:rPr>
              <a:t>↓ 20% PU rates in acute sites; ≤1.6/1000 bed days.</a:t>
            </a:r>
            <a:endParaRPr lang="en-GB" sz="1600" dirty="0">
              <a:latin typeface="Arial" panose="020B0604020202020204" pitchFamily="34" charset="0"/>
              <a:ea typeface="Calibri"/>
              <a:cs typeface="Arial" panose="020B0604020202020204" pitchFamily="34" charset="0"/>
            </a:endParaRPr>
          </a:p>
          <a:p>
            <a:pPr>
              <a:buFont typeface="Arial" panose="020B0604020202020204" pitchFamily="34" charset="0"/>
              <a:buChar char="•"/>
            </a:pPr>
            <a:r>
              <a:rPr lang="en-GB" sz="1600" dirty="0">
                <a:latin typeface="Arial" panose="020B0604020202020204" pitchFamily="34" charset="0"/>
                <a:cs typeface="Arial" panose="020B0604020202020204" pitchFamily="34" charset="0"/>
              </a:rPr>
              <a:t>↓ 30 % avoidable PU in HB.</a:t>
            </a:r>
            <a:endParaRPr lang="en-GB" sz="1600" dirty="0">
              <a:latin typeface="Arial" panose="020B0604020202020204" pitchFamily="34" charset="0"/>
              <a:ea typeface="Calibri"/>
              <a:cs typeface="Arial" panose="020B0604020202020204" pitchFamily="34" charset="0"/>
            </a:endParaRPr>
          </a:p>
          <a:p>
            <a:pPr>
              <a:buFont typeface="Arial" panose="020B0604020202020204" pitchFamily="34" charset="0"/>
              <a:buChar char="•"/>
            </a:pPr>
            <a:r>
              <a:rPr lang="en-GB" sz="1600" dirty="0">
                <a:latin typeface="Arial" panose="020B0604020202020204" pitchFamily="34" charset="0"/>
                <a:ea typeface="Calibri"/>
                <a:cs typeface="Arial" panose="020B0604020202020204" pitchFamily="34" charset="0"/>
              </a:rPr>
              <a:t>↓ Reduce the total number of HBA incidents by 10% </a:t>
            </a:r>
            <a:endParaRPr lang="en-GB" sz="1600" dirty="0">
              <a:latin typeface="Arial" panose="020B0604020202020204" pitchFamily="34" charset="0"/>
              <a:cs typeface="Arial" panose="020B0604020202020204" pitchFamily="34" charset="0"/>
            </a:endParaRPr>
          </a:p>
          <a:p>
            <a:pPr>
              <a:buFont typeface="Arial" panose="020B0604020202020204" pitchFamily="34" charset="0"/>
              <a:buChar char="•"/>
            </a:pPr>
            <a:r>
              <a:rPr lang="en-GB" sz="1600" dirty="0">
                <a:latin typeface="Arial" panose="020B0604020202020204" pitchFamily="34" charset="0"/>
                <a:ea typeface="Calibri"/>
                <a:cs typeface="Arial" panose="020B0604020202020204" pitchFamily="34" charset="0"/>
              </a:rPr>
              <a:t>↓ Reduce HB acquired Deep damage by 10% </a:t>
            </a:r>
            <a:endParaRPr lang="en-GB" sz="1600" dirty="0">
              <a:latin typeface="Arial" panose="020B0604020202020204" pitchFamily="34" charset="0"/>
              <a:cs typeface="Arial" panose="020B0604020202020204" pitchFamily="34" charset="0"/>
            </a:endParaRPr>
          </a:p>
        </p:txBody>
      </p:sp>
      <p:pic>
        <p:nvPicPr>
          <p:cNvPr id="7" name="Picture 6">
            <a:extLst>
              <a:ext uri="{FF2B5EF4-FFF2-40B4-BE49-F238E27FC236}">
                <a16:creationId xmlns:a16="http://schemas.microsoft.com/office/drawing/2014/main" id="{776C1D1C-58CF-087E-2C47-AD5B3DBB6381}"/>
              </a:ext>
            </a:extLst>
          </p:cNvPr>
          <p:cNvPicPr>
            <a:picLocks noChangeAspect="1"/>
          </p:cNvPicPr>
          <p:nvPr/>
        </p:nvPicPr>
        <p:blipFill>
          <a:blip r:embed="rId4"/>
          <a:stretch>
            <a:fillRect/>
          </a:stretch>
        </p:blipFill>
        <p:spPr>
          <a:xfrm>
            <a:off x="14777244" y="8449844"/>
            <a:ext cx="5105400" cy="2682539"/>
          </a:xfrm>
          <a:prstGeom prst="rect">
            <a:avLst/>
          </a:prstGeom>
        </p:spPr>
      </p:pic>
      <p:pic>
        <p:nvPicPr>
          <p:cNvPr id="9" name="Picture 8">
            <a:extLst>
              <a:ext uri="{FF2B5EF4-FFF2-40B4-BE49-F238E27FC236}">
                <a16:creationId xmlns:a16="http://schemas.microsoft.com/office/drawing/2014/main" id="{0E4B713C-0981-AE29-E086-EC06EE0340CF}"/>
              </a:ext>
            </a:extLst>
          </p:cNvPr>
          <p:cNvPicPr>
            <a:picLocks noChangeAspect="1"/>
          </p:cNvPicPr>
          <p:nvPr/>
        </p:nvPicPr>
        <p:blipFill>
          <a:blip r:embed="rId5"/>
          <a:stretch>
            <a:fillRect/>
          </a:stretch>
        </p:blipFill>
        <p:spPr>
          <a:xfrm>
            <a:off x="756444" y="1439467"/>
            <a:ext cx="8413785" cy="4500562"/>
          </a:xfrm>
          <a:prstGeom prst="rect">
            <a:avLst/>
          </a:prstGeom>
        </p:spPr>
      </p:pic>
    </p:spTree>
    <p:extLst>
      <p:ext uri="{BB962C8B-B14F-4D97-AF65-F5344CB8AC3E}">
        <p14:creationId xmlns:p14="http://schemas.microsoft.com/office/powerpoint/2010/main" val="149071946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3624CB-1951-FB19-5D42-4175997DFB8B}"/>
            </a:ext>
          </a:extLst>
        </p:cNvPr>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3C7CC44B-6E01-6738-BDF3-4037D7DDC01A}"/>
              </a:ext>
            </a:extLst>
          </p:cNvPr>
          <p:cNvGraphicFramePr>
            <a:graphicFrameLocks noGrp="1"/>
          </p:cNvGraphicFramePr>
          <p:nvPr>
            <p:extLst>
              <p:ext uri="{D42A27DB-BD31-4B8C-83A1-F6EECF244321}">
                <p14:modId xmlns:p14="http://schemas.microsoft.com/office/powerpoint/2010/main" val="794896372"/>
              </p:ext>
            </p:extLst>
          </p:nvPr>
        </p:nvGraphicFramePr>
        <p:xfrm>
          <a:off x="0" y="570707"/>
          <a:ext cx="20105688" cy="7644288"/>
        </p:xfrm>
        <a:graphic>
          <a:graphicData uri="http://schemas.openxmlformats.org/drawingml/2006/table">
            <a:tbl>
              <a:tblPr firstRow="1" bandRow="1">
                <a:tableStyleId>{5C22544A-7EE6-4342-B048-85BDC9FD1C3A}</a:tableStyleId>
              </a:tblPr>
              <a:tblGrid>
                <a:gridCol w="9595644">
                  <a:extLst>
                    <a:ext uri="{9D8B030D-6E8A-4147-A177-3AD203B41FA5}">
                      <a16:colId xmlns:a16="http://schemas.microsoft.com/office/drawing/2014/main" val="1129616965"/>
                    </a:ext>
                  </a:extLst>
                </a:gridCol>
                <a:gridCol w="5483622">
                  <a:extLst>
                    <a:ext uri="{9D8B030D-6E8A-4147-A177-3AD203B41FA5}">
                      <a16:colId xmlns:a16="http://schemas.microsoft.com/office/drawing/2014/main" val="3228885332"/>
                    </a:ext>
                  </a:extLst>
                </a:gridCol>
                <a:gridCol w="5026422">
                  <a:extLst>
                    <a:ext uri="{9D8B030D-6E8A-4147-A177-3AD203B41FA5}">
                      <a16:colId xmlns:a16="http://schemas.microsoft.com/office/drawing/2014/main" val="1012310918"/>
                    </a:ext>
                  </a:extLst>
                </a:gridCol>
              </a:tblGrid>
              <a:tr h="671075">
                <a:tc>
                  <a:txBody>
                    <a:bodyPr/>
                    <a:lstStyle/>
                    <a:p>
                      <a:pPr marL="0" marR="0" lvl="0" indent="0" algn="ctr" defTabSz="1507937" rtl="0" eaLnBrk="1" fontAlgn="auto" latinLnBrk="0" hangingPunct="1">
                        <a:lnSpc>
                          <a:spcPct val="100000"/>
                        </a:lnSpc>
                        <a:spcBef>
                          <a:spcPts val="0"/>
                        </a:spcBef>
                        <a:spcAft>
                          <a:spcPts val="0"/>
                        </a:spcAft>
                        <a:buClrTx/>
                        <a:buSzTx/>
                        <a:buFontTx/>
                        <a:buNone/>
                        <a:tabLst/>
                        <a:defRPr/>
                      </a:pPr>
                      <a:r>
                        <a:rPr lang="en-GB" sz="1600" b="1" i="0" dirty="0">
                          <a:solidFill>
                            <a:schemeClr val="dk1"/>
                          </a:solidFill>
                          <a:effectLst/>
                          <a:latin typeface="Verdana" panose="020B0604030504040204" pitchFamily="34" charset="0"/>
                          <a:ea typeface="Verdana" panose="020B0604030504040204" pitchFamily="34" charset="0"/>
                          <a:cs typeface="+mn-cs"/>
                        </a:rPr>
                        <a:t>TI Target: </a:t>
                      </a:r>
                      <a:r>
                        <a:rPr lang="en-GB" sz="1600" b="0" i="0" kern="1200" dirty="0">
                          <a:solidFill>
                            <a:schemeClr val="dk1"/>
                          </a:solidFill>
                          <a:effectLst/>
                          <a:latin typeface="Verdana" panose="020B0604030504040204" pitchFamily="34" charset="0"/>
                          <a:ea typeface="Verdana" panose="020B0604030504040204" pitchFamily="34" charset="0"/>
                          <a:cs typeface="+mn-cs"/>
                        </a:rPr>
                        <a:t>30% reduction in ambulance handovers over 45 minutes and maintained for three months (Based on Q2/Q3 2023/24 baseline)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rowSpan="2">
                  <a:txBody>
                    <a:bodyPr/>
                    <a:lstStyle/>
                    <a:p>
                      <a:pPr algn="ctr"/>
                      <a:r>
                        <a:rPr lang="en-GB" sz="1600" dirty="0">
                          <a:solidFill>
                            <a:schemeClr val="tx1"/>
                          </a:solidFill>
                          <a:latin typeface="Verdana" panose="020B0604030504040204" pitchFamily="34" charset="0"/>
                          <a:ea typeface="Verdana" panose="020B0604030504040204" pitchFamily="34" charset="0"/>
                        </a:rPr>
                        <a:t>September 2026 Performance</a:t>
                      </a:r>
                    </a:p>
                    <a:p>
                      <a:pPr algn="ctr"/>
                      <a:endParaRPr lang="en-GB" sz="1600" dirty="0">
                        <a:solidFill>
                          <a:schemeClr val="tx1"/>
                        </a:solidFill>
                        <a:latin typeface="Verdana" panose="020B0604030504040204" pitchFamily="34" charset="0"/>
                        <a:ea typeface="Verdana" panose="020B060403050404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rowSpan="2">
                  <a:txBody>
                    <a:bodyPr/>
                    <a:lstStyle/>
                    <a:p>
                      <a:pPr marL="0" algn="ctr" defTabSz="1507937" rtl="0" eaLnBrk="1" latinLnBrk="0" hangingPunct="1"/>
                      <a:r>
                        <a:rPr lang="en-GB" sz="1600" b="1" kern="1200" dirty="0">
                          <a:solidFill>
                            <a:schemeClr val="tx1"/>
                          </a:solidFill>
                          <a:latin typeface="Verdana" panose="020B0604030504040204" pitchFamily="34" charset="0"/>
                          <a:ea typeface="Verdana" panose="020B0604030504040204" pitchFamily="34" charset="0"/>
                          <a:cs typeface="+mn-cs"/>
                        </a:rPr>
                        <a:t>856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extLst>
                  <a:ext uri="{0D108BD9-81ED-4DB2-BD59-A6C34878D82A}">
                    <a16:rowId xmlns:a16="http://schemas.microsoft.com/office/drawing/2014/main" val="3554926024"/>
                  </a:ext>
                </a:extLst>
              </a:tr>
              <a:tr h="545752">
                <a:tc>
                  <a:txBody>
                    <a:bodyPr/>
                    <a:lstStyle/>
                    <a:p>
                      <a:pPr marL="0" marR="0" lvl="0" indent="0" algn="ctr" defTabSz="1507937" rtl="0" eaLnBrk="1" fontAlgn="auto" latinLnBrk="0" hangingPunct="1">
                        <a:lnSpc>
                          <a:spcPct val="100000"/>
                        </a:lnSpc>
                        <a:spcBef>
                          <a:spcPts val="0"/>
                        </a:spcBef>
                        <a:spcAft>
                          <a:spcPts val="0"/>
                        </a:spcAft>
                        <a:buClrTx/>
                        <a:buSzTx/>
                        <a:buFontTx/>
                        <a:buNone/>
                        <a:tabLst/>
                        <a:defRPr/>
                      </a:pPr>
                      <a:r>
                        <a:rPr lang="en-GB" sz="1600" b="1" i="0" dirty="0">
                          <a:solidFill>
                            <a:schemeClr val="dk1"/>
                          </a:solidFill>
                          <a:effectLst/>
                          <a:latin typeface="Verdana" panose="020B0604030504040204" pitchFamily="34" charset="0"/>
                          <a:ea typeface="Verdana" panose="020B0604030504040204" pitchFamily="34" charset="0"/>
                          <a:cs typeface="+mn-cs"/>
                        </a:rPr>
                        <a:t>Annual Plan ambition: </a:t>
                      </a:r>
                      <a:r>
                        <a:rPr lang="en-GB" sz="1600" b="0" i="0" dirty="0">
                          <a:solidFill>
                            <a:schemeClr val="dk1"/>
                          </a:solidFill>
                          <a:effectLst/>
                          <a:latin typeface="Verdana" panose="020B0604030504040204" pitchFamily="34" charset="0"/>
                          <a:ea typeface="Verdana" panose="020B0604030504040204" pitchFamily="34" charset="0"/>
                          <a:cs typeface="+mn-cs"/>
                        </a:rPr>
                        <a:t>0 ambulance handovers &gt; 45 minutes from September 2026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vMerge="1">
                  <a:txBody>
                    <a:bodyPr/>
                    <a:lstStyle/>
                    <a:p>
                      <a:endParaRP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vMerge="1">
                  <a:txBody>
                    <a:bodyPr/>
                    <a:lstStyle/>
                    <a:p>
                      <a:pPr algn="ctr"/>
                      <a:endParaRPr lang="en-GB" sz="1600" b="1" dirty="0">
                        <a:solidFill>
                          <a:schemeClr val="tx1"/>
                        </a:solidFill>
                        <a:latin typeface="Verdana" panose="020B0604030504040204" pitchFamily="34" charset="0"/>
                        <a:ea typeface="Verdan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extLst>
                  <a:ext uri="{0D108BD9-81ED-4DB2-BD59-A6C34878D82A}">
                    <a16:rowId xmlns:a16="http://schemas.microsoft.com/office/drawing/2014/main" val="2459817464"/>
                  </a:ext>
                </a:extLst>
              </a:tr>
              <a:tr h="6427461">
                <a:tc>
                  <a:txBody>
                    <a:bodyPr/>
                    <a:lstStyle/>
                    <a:p>
                      <a:endParaRPr lang="en-GB" sz="2000" dirty="0">
                        <a:latin typeface="Verdana" panose="020B0604030504040204" pitchFamily="34" charset="0"/>
                        <a:ea typeface="Verdan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gridSpan="2">
                  <a:txBody>
                    <a:bodyPr/>
                    <a:lstStyle/>
                    <a:p>
                      <a:r>
                        <a:rPr lang="en-GB" sz="1600" b="1" dirty="0">
                          <a:latin typeface="Verdana" panose="020B0604030504040204" pitchFamily="34" charset="0"/>
                          <a:ea typeface="Verdana" panose="020B0604030504040204" pitchFamily="34" charset="0"/>
                        </a:rPr>
                        <a:t>How are we doing? </a:t>
                      </a:r>
                    </a:p>
                    <a:p>
                      <a:r>
                        <a:rPr lang="en-GB" sz="1600" b="0" dirty="0">
                          <a:solidFill>
                            <a:schemeClr val="tx1"/>
                          </a:solidFill>
                          <a:latin typeface="Verdana" panose="020B0604030504040204" pitchFamily="34" charset="0"/>
                          <a:ea typeface="Verdana" panose="020B0604030504040204" pitchFamily="34" charset="0"/>
                        </a:rPr>
                        <a:t>In September 2026, the organisation reported an increase in the number of ambulance handovers over one 45 minutes, reporting 856 compared to 690 in August 2026.</a:t>
                      </a:r>
                    </a:p>
                    <a:p>
                      <a:endParaRPr lang="en-GB" sz="1600" b="0" dirty="0">
                        <a:solidFill>
                          <a:schemeClr val="tx1"/>
                        </a:solidFill>
                        <a:latin typeface="Verdana" panose="020B0604030504040204" pitchFamily="34" charset="0"/>
                        <a:ea typeface="Verdana" panose="020B0604030504040204" pitchFamily="34" charset="0"/>
                      </a:endParaRPr>
                    </a:p>
                    <a:p>
                      <a:r>
                        <a:rPr lang="en-GB" sz="1600" b="1" dirty="0">
                          <a:solidFill>
                            <a:schemeClr val="tx1"/>
                          </a:solidFill>
                          <a:latin typeface="Verdana" panose="020B0604030504040204" pitchFamily="34" charset="0"/>
                          <a:ea typeface="Verdana" panose="020B0604030504040204" pitchFamily="34" charset="0"/>
                        </a:rPr>
                        <a:t>What actions are we taking to improve?</a:t>
                      </a:r>
                    </a:p>
                    <a:p>
                      <a:pPr marL="285750" marR="0" lvl="0" indent="-285750" algn="l" defTabSz="1507937" rtl="0" eaLnBrk="1" fontAlgn="auto" latinLnBrk="0" hangingPunct="1">
                        <a:lnSpc>
                          <a:spcPct val="100000"/>
                        </a:lnSpc>
                        <a:spcBef>
                          <a:spcPts val="0"/>
                        </a:spcBef>
                        <a:spcAft>
                          <a:spcPts val="0"/>
                        </a:spcAft>
                        <a:buClr>
                          <a:srgbClr val="000000"/>
                        </a:buClr>
                        <a:buSzTx/>
                        <a:buFont typeface="Arial,Sans-Serif"/>
                        <a:buChar char="•"/>
                        <a:tabLst/>
                        <a:defRPr/>
                      </a:pPr>
                      <a:r>
                        <a:rPr lang="en-GB" sz="1600" kern="1200" noProof="0" dirty="0">
                          <a:solidFill>
                            <a:schemeClr val="tx1"/>
                          </a:solidFill>
                          <a:latin typeface="Verdana" panose="020B0604030504040204" pitchFamily="34" charset="0"/>
                          <a:ea typeface="Verdana" panose="020B0604030504040204" pitchFamily="34" charset="0"/>
                          <a:cs typeface="Calibri"/>
                        </a:rPr>
                        <a:t>Focus on weekend discharge and Home for Lunch</a:t>
                      </a:r>
                    </a:p>
                    <a:p>
                      <a:pPr marL="285750" marR="0" lvl="0" indent="-285750" algn="l" defTabSz="1507937" rtl="0" eaLnBrk="1" fontAlgn="auto" latinLnBrk="0" hangingPunct="1">
                        <a:lnSpc>
                          <a:spcPct val="100000"/>
                        </a:lnSpc>
                        <a:spcBef>
                          <a:spcPts val="0"/>
                        </a:spcBef>
                        <a:spcAft>
                          <a:spcPts val="0"/>
                        </a:spcAft>
                        <a:buClr>
                          <a:srgbClr val="000000"/>
                        </a:buClr>
                        <a:buSzTx/>
                        <a:buFont typeface="Arial,Sans-Serif"/>
                        <a:buChar char="•"/>
                        <a:tabLst/>
                        <a:defRPr/>
                      </a:pPr>
                      <a:r>
                        <a:rPr lang="en-GB" sz="1600" kern="1200" noProof="0" dirty="0">
                          <a:solidFill>
                            <a:schemeClr val="tx1"/>
                          </a:solidFill>
                          <a:latin typeface="Verdana" panose="020B0604030504040204" pitchFamily="34" charset="0"/>
                          <a:ea typeface="Verdana" panose="020B0604030504040204" pitchFamily="34" charset="0"/>
                          <a:cs typeface="Calibri"/>
                        </a:rPr>
                        <a:t>Optimal Hospital Flow Framework roll out – NPT and Singleton </a:t>
                      </a:r>
                    </a:p>
                    <a:p>
                      <a:pPr marL="285750" marR="0" lvl="0" indent="-285750" algn="l" defTabSz="1507937" rtl="0" eaLnBrk="1" fontAlgn="auto" latinLnBrk="0" hangingPunct="1">
                        <a:lnSpc>
                          <a:spcPct val="100000"/>
                        </a:lnSpc>
                        <a:spcBef>
                          <a:spcPts val="0"/>
                        </a:spcBef>
                        <a:spcAft>
                          <a:spcPts val="0"/>
                        </a:spcAft>
                        <a:buClr>
                          <a:srgbClr val="000000"/>
                        </a:buClr>
                        <a:buSzTx/>
                        <a:buFont typeface="Arial,Sans-Serif"/>
                        <a:buChar char="•"/>
                        <a:tabLst/>
                        <a:defRPr/>
                      </a:pPr>
                      <a:r>
                        <a:rPr lang="en-GB" sz="1600" kern="1200" noProof="0" dirty="0">
                          <a:solidFill>
                            <a:schemeClr val="tx1"/>
                          </a:solidFill>
                          <a:latin typeface="Verdana" panose="020B0604030504040204" pitchFamily="34" charset="0"/>
                          <a:ea typeface="Verdana" panose="020B0604030504040204" pitchFamily="34" charset="0"/>
                          <a:cs typeface="Calibri"/>
                        </a:rPr>
                        <a:t>Join up tactical command Health Board wide – earlier system decision making/flow</a:t>
                      </a:r>
                      <a:endParaRPr lang="en-US" sz="1600" kern="1200" dirty="0">
                        <a:solidFill>
                          <a:schemeClr val="tx1"/>
                        </a:solidFill>
                        <a:latin typeface="Verdana" panose="020B0604030504040204" pitchFamily="34" charset="0"/>
                        <a:ea typeface="Verdana" panose="020B0604030504040204" pitchFamily="34" charset="0"/>
                        <a:cs typeface="Calibri"/>
                      </a:endParaRPr>
                    </a:p>
                    <a:p>
                      <a:pPr marL="285750" marR="0" lvl="0" indent="-285750" algn="l" rtl="0" eaLnBrk="1" fontAlgn="auto" latinLnBrk="0" hangingPunct="1">
                        <a:lnSpc>
                          <a:spcPct val="100000"/>
                        </a:lnSpc>
                        <a:spcBef>
                          <a:spcPts val="0"/>
                        </a:spcBef>
                        <a:spcAft>
                          <a:spcPts val="0"/>
                        </a:spcAft>
                        <a:buClr>
                          <a:srgbClr val="000000"/>
                        </a:buClr>
                        <a:buSzTx/>
                        <a:buFont typeface="Arial,Sans-Serif"/>
                        <a:buChar char="•"/>
                      </a:pPr>
                      <a:r>
                        <a:rPr lang="en-US" sz="1600" dirty="0">
                          <a:solidFill>
                            <a:schemeClr val="tx1"/>
                          </a:solidFill>
                          <a:latin typeface="Verdana" panose="020B0604030504040204" pitchFamily="34" charset="0"/>
                          <a:ea typeface="Verdana" panose="020B0604030504040204" pitchFamily="34" charset="0"/>
                          <a:cs typeface="Calibri"/>
                        </a:rPr>
                        <a:t>Heightened WAST focus on the decision to convey, patient by patient </a:t>
                      </a:r>
                    </a:p>
                    <a:p>
                      <a:pPr marL="285750" marR="0" lvl="0" indent="-285750" algn="l" rtl="0" eaLnBrk="1" fontAlgn="auto" latinLnBrk="0" hangingPunct="1">
                        <a:lnSpc>
                          <a:spcPct val="100000"/>
                        </a:lnSpc>
                        <a:spcBef>
                          <a:spcPts val="0"/>
                        </a:spcBef>
                        <a:spcAft>
                          <a:spcPts val="0"/>
                        </a:spcAft>
                        <a:buClr>
                          <a:srgbClr val="000000"/>
                        </a:buClr>
                        <a:buSzTx/>
                        <a:buFont typeface="Arial,Sans-Serif"/>
                        <a:buChar char="•"/>
                      </a:pPr>
                      <a:r>
                        <a:rPr lang="en-US" sz="1600" dirty="0">
                          <a:solidFill>
                            <a:schemeClr val="tx1"/>
                          </a:solidFill>
                          <a:latin typeface="Verdana" panose="020B0604030504040204" pitchFamily="34" charset="0"/>
                          <a:ea typeface="Verdana" panose="020B0604030504040204" pitchFamily="34" charset="0"/>
                          <a:cs typeface="Calibri"/>
                        </a:rPr>
                        <a:t>SPOA (Single Point of Access) direct referral pathways into all specialties –</a:t>
                      </a:r>
                      <a:r>
                        <a:rPr lang="en-US" sz="1600" b="1" dirty="0">
                          <a:solidFill>
                            <a:schemeClr val="tx1"/>
                          </a:solidFill>
                          <a:latin typeface="Verdana" panose="020B0604030504040204" pitchFamily="34" charset="0"/>
                          <a:ea typeface="Verdana" panose="020B0604030504040204" pitchFamily="34" charset="0"/>
                          <a:cs typeface="Calibri"/>
                        </a:rPr>
                        <a:t> implemented end June 26</a:t>
                      </a:r>
                      <a:r>
                        <a:rPr lang="en-US" sz="1600" dirty="0">
                          <a:solidFill>
                            <a:schemeClr val="tx1"/>
                          </a:solidFill>
                          <a:latin typeface="Verdana" panose="020B0604030504040204" pitchFamily="34" charset="0"/>
                          <a:ea typeface="Verdana" panose="020B0604030504040204" pitchFamily="34" charset="0"/>
                          <a:cs typeface="Calibri"/>
                        </a:rPr>
                        <a:t>. </a:t>
                      </a:r>
                      <a:r>
                        <a:rPr lang="en-US" sz="1600" b="1" dirty="0">
                          <a:solidFill>
                            <a:schemeClr val="tx1"/>
                          </a:solidFill>
                          <a:latin typeface="Verdana" panose="020B0604030504040204" pitchFamily="34" charset="0"/>
                          <a:ea typeface="Verdana" panose="020B0604030504040204" pitchFamily="34" charset="0"/>
                          <a:cs typeface="Calibri"/>
                        </a:rPr>
                        <a:t>Aim 2-3 diverted away from ED/day (weekdays).</a:t>
                      </a:r>
                    </a:p>
                    <a:p>
                      <a:pPr marL="285750" marR="0" lvl="0" indent="-285750" algn="l" defTabSz="1507937" rtl="0" eaLnBrk="1" fontAlgn="auto" latinLnBrk="0" hangingPunct="1">
                        <a:lnSpc>
                          <a:spcPct val="100000"/>
                        </a:lnSpc>
                        <a:spcBef>
                          <a:spcPts val="0"/>
                        </a:spcBef>
                        <a:spcAft>
                          <a:spcPts val="0"/>
                        </a:spcAft>
                        <a:buClr>
                          <a:srgbClr val="000000"/>
                        </a:buClr>
                        <a:buSzTx/>
                        <a:buFont typeface="Arial,Sans-Serif"/>
                        <a:buChar char="•"/>
                        <a:tabLst/>
                        <a:defRPr/>
                      </a:pPr>
                      <a:r>
                        <a:rPr lang="en-US" sz="1600" dirty="0">
                          <a:solidFill>
                            <a:schemeClr val="tx1"/>
                          </a:solidFill>
                          <a:latin typeface="Verdana" panose="020B0604030504040204" pitchFamily="34" charset="0"/>
                          <a:ea typeface="Verdana" panose="020B0604030504040204" pitchFamily="34" charset="0"/>
                          <a:cs typeface="Calibri"/>
                        </a:rPr>
                        <a:t>Continue CCBC Care Home PDSA 24/7 after 1 week test of change - </a:t>
                      </a:r>
                      <a:r>
                        <a:rPr lang="en-US" sz="1600" b="1" dirty="0">
                          <a:solidFill>
                            <a:schemeClr val="tx1"/>
                          </a:solidFill>
                          <a:latin typeface="Verdana" panose="020B0604030504040204" pitchFamily="34" charset="0"/>
                          <a:ea typeface="Verdana" panose="020B0604030504040204" pitchFamily="34" charset="0"/>
                          <a:cs typeface="Calibri"/>
                        </a:rPr>
                        <a:t>in place.</a:t>
                      </a:r>
                    </a:p>
                    <a:p>
                      <a:pPr marL="285750" marR="0" lvl="0" indent="-285750" algn="l" defTabSz="1507937" rtl="0" eaLnBrk="1" fontAlgn="auto" latinLnBrk="0" hangingPunct="1">
                        <a:lnSpc>
                          <a:spcPct val="100000"/>
                        </a:lnSpc>
                        <a:spcBef>
                          <a:spcPts val="0"/>
                        </a:spcBef>
                        <a:spcAft>
                          <a:spcPts val="0"/>
                        </a:spcAft>
                        <a:buClr>
                          <a:srgbClr val="000000"/>
                        </a:buClr>
                        <a:buSzTx/>
                        <a:buFont typeface="Arial,Sans-Serif"/>
                        <a:buChar char="•"/>
                        <a:tabLst/>
                        <a:defRPr/>
                      </a:pPr>
                      <a:r>
                        <a:rPr lang="en-US" sz="1600" dirty="0">
                          <a:solidFill>
                            <a:schemeClr val="tx1"/>
                          </a:solidFill>
                          <a:latin typeface="Verdana" panose="020B0604030504040204" pitchFamily="34" charset="0"/>
                          <a:ea typeface="Verdana" panose="020B0604030504040204" pitchFamily="34" charset="0"/>
                          <a:cs typeface="Calibri"/>
                        </a:rPr>
                        <a:t>Acute Medical and Older Persons Assessment units are operating more effectively as a result of various clinically led operational changes – thus creating improved pull from ED / turnaround</a:t>
                      </a:r>
                    </a:p>
                    <a:p>
                      <a:pPr marL="0" marR="0" lvl="0" indent="0" algn="l" defTabSz="1507937" rtl="0" eaLnBrk="1" fontAlgn="auto" latinLnBrk="0" hangingPunct="1">
                        <a:lnSpc>
                          <a:spcPct val="100000"/>
                        </a:lnSpc>
                        <a:spcBef>
                          <a:spcPts val="0"/>
                        </a:spcBef>
                        <a:spcAft>
                          <a:spcPts val="0"/>
                        </a:spcAft>
                        <a:buClr>
                          <a:srgbClr val="000000"/>
                        </a:buClr>
                        <a:buSzTx/>
                        <a:buFont typeface="Arial,Sans-Serif"/>
                        <a:buNone/>
                        <a:tabLst/>
                        <a:defRPr/>
                      </a:pPr>
                      <a:endParaRPr lang="en-GB" sz="1600" dirty="0">
                        <a:solidFill>
                          <a:srgbClr val="FF0000"/>
                        </a:solidFill>
                        <a:latin typeface="Verdana" panose="020B0604030504040204" pitchFamily="34" charset="0"/>
                        <a:ea typeface="Verdana" panose="020B0604030504040204" pitchFamily="34" charset="0"/>
                      </a:endParaRPr>
                    </a:p>
                    <a:p>
                      <a:r>
                        <a:rPr lang="en-GB" sz="1600" b="1" dirty="0">
                          <a:solidFill>
                            <a:schemeClr val="tx1"/>
                          </a:solidFill>
                          <a:latin typeface="Verdana" panose="020B0604030504040204" pitchFamily="34" charset="0"/>
                          <a:ea typeface="Verdana" panose="020B0604030504040204" pitchFamily="34" charset="0"/>
                        </a:rPr>
                        <a:t>What are the risks to delivery? </a:t>
                      </a:r>
                      <a:endParaRPr lang="en-GB" sz="1600" dirty="0">
                        <a:solidFill>
                          <a:schemeClr val="tx1"/>
                        </a:solidFill>
                        <a:latin typeface="Verdana" panose="020B0604030504040204" pitchFamily="34" charset="0"/>
                        <a:ea typeface="Verdana" panose="020B0604030504040204" pitchFamily="34" charset="0"/>
                      </a:endParaRPr>
                    </a:p>
                    <a:p>
                      <a:pPr marL="285750" marR="0" lvl="0" indent="-285750" algn="l" defTabSz="1507937" rtl="0" eaLnBrk="1" fontAlgn="auto" latinLnBrk="0" hangingPunct="1">
                        <a:lnSpc>
                          <a:spcPct val="100000"/>
                        </a:lnSpc>
                        <a:spcBef>
                          <a:spcPts val="0"/>
                        </a:spcBef>
                        <a:spcAft>
                          <a:spcPts val="0"/>
                        </a:spcAft>
                        <a:buClr>
                          <a:srgbClr val="000000"/>
                        </a:buClr>
                        <a:buSzTx/>
                        <a:buFont typeface="Arial,Sans-Serif"/>
                        <a:buChar char="•"/>
                        <a:tabLst/>
                        <a:defRPr/>
                      </a:pPr>
                      <a:r>
                        <a:rPr lang="en-GB" sz="1600" kern="1200" noProof="0" dirty="0">
                          <a:solidFill>
                            <a:schemeClr val="tx1"/>
                          </a:solidFill>
                          <a:latin typeface="Verdana" panose="020B0604030504040204" pitchFamily="34" charset="0"/>
                          <a:ea typeface="Verdana" panose="020B0604030504040204" pitchFamily="34" charset="0"/>
                          <a:cs typeface="Calibri"/>
                        </a:rPr>
                        <a:t>The ED area is functioning as a medical assessment/ward due to capacity deficits, which results in overcrowding in the ED and less ability to accommodate patients from WAST.</a:t>
                      </a:r>
                    </a:p>
                    <a:p>
                      <a:pPr marL="285750" marR="0" lvl="0" indent="-285750" algn="l" defTabSz="1507937" rtl="0" eaLnBrk="1" fontAlgn="auto" latinLnBrk="0" hangingPunct="1">
                        <a:lnSpc>
                          <a:spcPct val="100000"/>
                        </a:lnSpc>
                        <a:spcBef>
                          <a:spcPts val="0"/>
                        </a:spcBef>
                        <a:spcAft>
                          <a:spcPts val="0"/>
                        </a:spcAft>
                        <a:buClr>
                          <a:srgbClr val="000000"/>
                        </a:buClr>
                        <a:buSzTx/>
                        <a:buFont typeface="Arial,Sans-Serif"/>
                        <a:buChar char="•"/>
                        <a:tabLst/>
                        <a:defRPr/>
                      </a:pPr>
                      <a:r>
                        <a:rPr lang="en-GB" sz="1600" kern="1200" noProof="0" dirty="0">
                          <a:solidFill>
                            <a:schemeClr val="tx1"/>
                          </a:solidFill>
                          <a:latin typeface="Verdana" panose="020B0604030504040204" pitchFamily="34" charset="0"/>
                          <a:ea typeface="Verdana" panose="020B0604030504040204" pitchFamily="34" charset="0"/>
                          <a:cs typeface="Calibri"/>
                        </a:rPr>
                        <a:t>Lead in time to develop Integrated Assessment facility (24 months)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hMerge="1">
                  <a:txBody>
                    <a:bodyPr/>
                    <a:lstStyle/>
                    <a:p>
                      <a:endParaRPr lang="en-GB"/>
                    </a:p>
                  </a:txBody>
                  <a:tcPr/>
                </a:tc>
                <a:extLst>
                  <a:ext uri="{0D108BD9-81ED-4DB2-BD59-A6C34878D82A}">
                    <a16:rowId xmlns:a16="http://schemas.microsoft.com/office/drawing/2014/main" val="3917987980"/>
                  </a:ext>
                </a:extLst>
              </a:tr>
            </a:tbl>
          </a:graphicData>
        </a:graphic>
      </p:graphicFrame>
      <p:sp>
        <p:nvSpPr>
          <p:cNvPr id="2" name="TextBox 1">
            <a:extLst>
              <a:ext uri="{FF2B5EF4-FFF2-40B4-BE49-F238E27FC236}">
                <a16:creationId xmlns:a16="http://schemas.microsoft.com/office/drawing/2014/main" id="{A06DEB5F-8171-17AF-B000-F1A3FE321ADE}"/>
              </a:ext>
            </a:extLst>
          </p:cNvPr>
          <p:cNvSpPr txBox="1"/>
          <p:nvPr/>
        </p:nvSpPr>
        <p:spPr>
          <a:xfrm>
            <a:off x="0" y="-14068"/>
            <a:ext cx="20105688" cy="584775"/>
          </a:xfrm>
          <a:prstGeom prst="rect">
            <a:avLst/>
          </a:prstGeom>
          <a:solidFill>
            <a:srgbClr val="7EB0DE"/>
          </a:solidFill>
        </p:spPr>
        <p:txBody>
          <a:bodyPr wrap="square" rtlCol="0">
            <a:spAutoFit/>
          </a:bodyPr>
          <a:lstStyle/>
          <a:p>
            <a:pPr marL="0" marR="0" lvl="0" indent="0" algn="ctr" defTabSz="1507937" rtl="0" eaLnBrk="1" fontAlgn="auto" latinLnBrk="0" hangingPunct="1">
              <a:lnSpc>
                <a:spcPct val="100000"/>
              </a:lnSpc>
              <a:spcBef>
                <a:spcPts val="0"/>
              </a:spcBef>
              <a:spcAft>
                <a:spcPts val="1979"/>
              </a:spcAft>
              <a:buClrTx/>
              <a:buSzTx/>
              <a:buFontTx/>
              <a:buNone/>
              <a:tabLst/>
              <a:defRPr/>
            </a:pPr>
            <a:r>
              <a:rPr lang="en-GB" sz="3200" b="1" dirty="0">
                <a:solidFill>
                  <a:schemeClr val="bg1"/>
                </a:solidFill>
                <a:latin typeface="Calibri" panose="020F0502020204030204"/>
              </a:rPr>
              <a:t>Level 4 - Unscheduled Care Performance</a:t>
            </a:r>
            <a:endParaRPr kumimoji="0" lang="en-GB" sz="3200" b="1" i="0" u="none" strike="noStrike" kern="1200" cap="none" spc="0" normalizeH="0" baseline="0" noProof="0" dirty="0">
              <a:ln>
                <a:noFill/>
              </a:ln>
              <a:solidFill>
                <a:schemeClr val="bg1"/>
              </a:solidFill>
              <a:effectLst/>
              <a:uLnTx/>
              <a:uFillTx/>
              <a:latin typeface="Calibri" panose="020F0502020204030204"/>
              <a:ea typeface="+mn-ea"/>
              <a:cs typeface="+mn-cs"/>
            </a:endParaRPr>
          </a:p>
        </p:txBody>
      </p:sp>
      <p:sp>
        <p:nvSpPr>
          <p:cNvPr id="4" name="TextBox 3">
            <a:extLst>
              <a:ext uri="{FF2B5EF4-FFF2-40B4-BE49-F238E27FC236}">
                <a16:creationId xmlns:a16="http://schemas.microsoft.com/office/drawing/2014/main" id="{20A87E5C-1C14-BF68-372D-6068E3F33252}"/>
              </a:ext>
            </a:extLst>
          </p:cNvPr>
          <p:cNvSpPr txBox="1"/>
          <p:nvPr/>
        </p:nvSpPr>
        <p:spPr>
          <a:xfrm>
            <a:off x="0" y="0"/>
            <a:ext cx="20105688" cy="584775"/>
          </a:xfrm>
          <a:prstGeom prst="rect">
            <a:avLst/>
          </a:prstGeom>
          <a:solidFill>
            <a:schemeClr val="accent1"/>
          </a:solidFill>
        </p:spPr>
        <p:txBody>
          <a:bodyPr wrap="square" rtlCol="0">
            <a:spAutoFit/>
          </a:bodyPr>
          <a:lstStyle/>
          <a:p>
            <a:pPr marL="0" marR="0" lvl="0" indent="0" algn="ctr" defTabSz="1507937" rtl="0" eaLnBrk="1" fontAlgn="auto" latinLnBrk="0" hangingPunct="1">
              <a:lnSpc>
                <a:spcPct val="100000"/>
              </a:lnSpc>
              <a:spcBef>
                <a:spcPts val="0"/>
              </a:spcBef>
              <a:spcAft>
                <a:spcPts val="1979"/>
              </a:spcAft>
              <a:buClrTx/>
              <a:buSzTx/>
              <a:buFontTx/>
              <a:buNone/>
              <a:tabLst/>
              <a:defRPr/>
            </a:pPr>
            <a:r>
              <a:rPr kumimoji="0" lang="en-GB" sz="3200" b="1" i="0" u="none" strike="noStrike" kern="1200" cap="none" spc="0" normalizeH="0" baseline="0" noProof="0" dirty="0">
                <a:ln>
                  <a:noFill/>
                </a:ln>
                <a:solidFill>
                  <a:prstClr val="white"/>
                </a:solidFill>
                <a:effectLst/>
                <a:uLnTx/>
                <a:uFillTx/>
                <a:latin typeface="Calibri" panose="020F0502020204030204"/>
                <a:ea typeface="+mn-ea"/>
                <a:cs typeface="+mn-cs"/>
              </a:rPr>
              <a:t>Care is high quality, safe, efficient and delivers the best possible outcomes for people in partnerships</a:t>
            </a:r>
          </a:p>
        </p:txBody>
      </p:sp>
      <p:pic>
        <p:nvPicPr>
          <p:cNvPr id="7" name="Picture 6">
            <a:extLst>
              <a:ext uri="{FF2B5EF4-FFF2-40B4-BE49-F238E27FC236}">
                <a16:creationId xmlns:a16="http://schemas.microsoft.com/office/drawing/2014/main" id="{74E9C541-D058-7454-E2AD-8CE8D276083A}"/>
              </a:ext>
            </a:extLst>
          </p:cNvPr>
          <p:cNvPicPr>
            <a:picLocks noChangeAspect="1"/>
          </p:cNvPicPr>
          <p:nvPr/>
        </p:nvPicPr>
        <p:blipFill>
          <a:blip r:embed="rId3"/>
          <a:stretch>
            <a:fillRect/>
          </a:stretch>
        </p:blipFill>
        <p:spPr>
          <a:xfrm>
            <a:off x="146844" y="2640852"/>
            <a:ext cx="9372600" cy="1223697"/>
          </a:xfrm>
          <a:prstGeom prst="rect">
            <a:avLst/>
          </a:prstGeom>
        </p:spPr>
      </p:pic>
      <p:pic>
        <p:nvPicPr>
          <p:cNvPr id="11" name="Picture 10">
            <a:extLst>
              <a:ext uri="{FF2B5EF4-FFF2-40B4-BE49-F238E27FC236}">
                <a16:creationId xmlns:a16="http://schemas.microsoft.com/office/drawing/2014/main" id="{7BE97388-D108-CD6C-BC0C-558B189A6B64}"/>
              </a:ext>
            </a:extLst>
          </p:cNvPr>
          <p:cNvPicPr>
            <a:picLocks noChangeAspect="1"/>
          </p:cNvPicPr>
          <p:nvPr/>
        </p:nvPicPr>
        <p:blipFill>
          <a:blip r:embed="rId4"/>
          <a:stretch>
            <a:fillRect/>
          </a:stretch>
        </p:blipFill>
        <p:spPr>
          <a:xfrm>
            <a:off x="985044" y="4341715"/>
            <a:ext cx="7924801" cy="3157821"/>
          </a:xfrm>
          <a:prstGeom prst="rect">
            <a:avLst/>
          </a:prstGeom>
        </p:spPr>
      </p:pic>
      <p:pic>
        <p:nvPicPr>
          <p:cNvPr id="13" name="Picture 12">
            <a:extLst>
              <a:ext uri="{FF2B5EF4-FFF2-40B4-BE49-F238E27FC236}">
                <a16:creationId xmlns:a16="http://schemas.microsoft.com/office/drawing/2014/main" id="{CD56AFE6-A2D6-5C53-2E88-6C5245B6A595}"/>
              </a:ext>
            </a:extLst>
          </p:cNvPr>
          <p:cNvPicPr>
            <a:picLocks noChangeAspect="1"/>
          </p:cNvPicPr>
          <p:nvPr/>
        </p:nvPicPr>
        <p:blipFill>
          <a:blip r:embed="rId5"/>
          <a:stretch>
            <a:fillRect/>
          </a:stretch>
        </p:blipFill>
        <p:spPr>
          <a:xfrm>
            <a:off x="1899444" y="8321675"/>
            <a:ext cx="16108700" cy="2755435"/>
          </a:xfrm>
          <a:prstGeom prst="rect">
            <a:avLst/>
          </a:prstGeom>
        </p:spPr>
      </p:pic>
    </p:spTree>
    <p:extLst>
      <p:ext uri="{BB962C8B-B14F-4D97-AF65-F5344CB8AC3E}">
        <p14:creationId xmlns:p14="http://schemas.microsoft.com/office/powerpoint/2010/main" val="255330843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0BC77E-C7E6-7211-BB79-9C1E5A2D6302}"/>
            </a:ext>
          </a:extLst>
        </p:cNvPr>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7A3A003C-0BB8-2DCC-9A5A-E936DD6AAC79}"/>
              </a:ext>
            </a:extLst>
          </p:cNvPr>
          <p:cNvGraphicFramePr>
            <a:graphicFrameLocks noGrp="1"/>
          </p:cNvGraphicFramePr>
          <p:nvPr>
            <p:extLst>
              <p:ext uri="{D42A27DB-BD31-4B8C-83A1-F6EECF244321}">
                <p14:modId xmlns:p14="http://schemas.microsoft.com/office/powerpoint/2010/main" val="3884935661"/>
              </p:ext>
            </p:extLst>
          </p:nvPr>
        </p:nvGraphicFramePr>
        <p:xfrm>
          <a:off x="0" y="570708"/>
          <a:ext cx="20105688" cy="10739003"/>
        </p:xfrm>
        <a:graphic>
          <a:graphicData uri="http://schemas.openxmlformats.org/drawingml/2006/table">
            <a:tbl>
              <a:tblPr firstRow="1" bandRow="1">
                <a:tableStyleId>{5C22544A-7EE6-4342-B048-85BDC9FD1C3A}</a:tableStyleId>
              </a:tblPr>
              <a:tblGrid>
                <a:gridCol w="10052844">
                  <a:extLst>
                    <a:ext uri="{9D8B030D-6E8A-4147-A177-3AD203B41FA5}">
                      <a16:colId xmlns:a16="http://schemas.microsoft.com/office/drawing/2014/main" val="1129616965"/>
                    </a:ext>
                  </a:extLst>
                </a:gridCol>
                <a:gridCol w="5026422">
                  <a:extLst>
                    <a:ext uri="{9D8B030D-6E8A-4147-A177-3AD203B41FA5}">
                      <a16:colId xmlns:a16="http://schemas.microsoft.com/office/drawing/2014/main" val="3228885332"/>
                    </a:ext>
                  </a:extLst>
                </a:gridCol>
                <a:gridCol w="5026422">
                  <a:extLst>
                    <a:ext uri="{9D8B030D-6E8A-4147-A177-3AD203B41FA5}">
                      <a16:colId xmlns:a16="http://schemas.microsoft.com/office/drawing/2014/main" val="1012310918"/>
                    </a:ext>
                  </a:extLst>
                </a:gridCol>
              </a:tblGrid>
              <a:tr h="1005479">
                <a:tc>
                  <a:txBody>
                    <a:bodyPr/>
                    <a:lstStyle/>
                    <a:p>
                      <a:pPr marL="0" marR="0" lvl="0" indent="0" algn="ctr" defTabSz="1507937" rtl="0" eaLnBrk="1" fontAlgn="auto" latinLnBrk="0" hangingPunct="1">
                        <a:lnSpc>
                          <a:spcPct val="100000"/>
                        </a:lnSpc>
                        <a:spcBef>
                          <a:spcPts val="0"/>
                        </a:spcBef>
                        <a:spcAft>
                          <a:spcPts val="0"/>
                        </a:spcAft>
                        <a:buClrTx/>
                        <a:buSzTx/>
                        <a:buFontTx/>
                        <a:buNone/>
                        <a:tabLst/>
                        <a:defRPr/>
                      </a:pPr>
                      <a:r>
                        <a:rPr lang="en-GB" sz="2000" b="1" i="0" dirty="0">
                          <a:solidFill>
                            <a:schemeClr val="dk1"/>
                          </a:solidFill>
                          <a:effectLst/>
                          <a:latin typeface="Verdana" panose="020B0604030504040204" pitchFamily="34" charset="0"/>
                          <a:ea typeface="Verdana" panose="020B0604030504040204" pitchFamily="34" charset="0"/>
                          <a:cs typeface="+mn-cs"/>
                        </a:rPr>
                        <a:t>TI Target: </a:t>
                      </a:r>
                      <a:r>
                        <a:rPr lang="en-GB" sz="1800" b="0" i="0" dirty="0">
                          <a:solidFill>
                            <a:schemeClr val="dk1"/>
                          </a:solidFill>
                          <a:effectLst/>
                          <a:latin typeface="Verdana" panose="020B0604030504040204" pitchFamily="34" charset="0"/>
                          <a:ea typeface="Verdana" panose="020B0604030504040204" pitchFamily="34" charset="0"/>
                          <a:cs typeface="+mn-cs"/>
                        </a:rPr>
                        <a:t>Median time from arrival at emergency department to assessment by a clinical decision maker should not exceed 60 minutes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en-GB" sz="2000" dirty="0">
                          <a:solidFill>
                            <a:schemeClr val="tx1"/>
                          </a:solidFill>
                          <a:latin typeface="Verdana" panose="020B0604030504040204" pitchFamily="34" charset="0"/>
                          <a:ea typeface="Verdana" panose="020B0604030504040204" pitchFamily="34" charset="0"/>
                        </a:rPr>
                        <a:t>September 2026 Performance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en-GB" sz="2000" dirty="0">
                          <a:solidFill>
                            <a:schemeClr val="tx1"/>
                          </a:solidFill>
                          <a:latin typeface="Verdana" panose="020B0604030504040204" pitchFamily="34" charset="0"/>
                          <a:ea typeface="Verdana" panose="020B0604030504040204" pitchFamily="34" charset="0"/>
                        </a:rPr>
                        <a:t>70 minutes</a:t>
                      </a:r>
                    </a:p>
                    <a:p>
                      <a:pPr algn="ctr"/>
                      <a:endParaRPr lang="en-GB" sz="2000" dirty="0">
                        <a:solidFill>
                          <a:schemeClr val="tx1"/>
                        </a:solidFill>
                        <a:latin typeface="Verdana" panose="020B0604030504040204" pitchFamily="34" charset="0"/>
                        <a:ea typeface="Verdana" panose="020B0604030504040204" pitchFamily="34" charset="0"/>
                      </a:endParaRPr>
                    </a:p>
                    <a:p>
                      <a:pPr algn="ctr"/>
                      <a:r>
                        <a:rPr lang="en-GB" sz="2000" dirty="0">
                          <a:solidFill>
                            <a:schemeClr val="tx1"/>
                          </a:solidFill>
                          <a:latin typeface="Verdana" panose="020B0604030504040204" pitchFamily="34" charset="0"/>
                          <a:ea typeface="Verdana" panose="020B0604030504040204" pitchFamily="34" charset="0"/>
                        </a:rPr>
                        <a:t>42.38% seen &lt; 60 mins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extLst>
                  <a:ext uri="{0D108BD9-81ED-4DB2-BD59-A6C34878D82A}">
                    <a16:rowId xmlns:a16="http://schemas.microsoft.com/office/drawing/2014/main" val="3554926024"/>
                  </a:ext>
                </a:extLst>
              </a:tr>
              <a:tr h="9733163">
                <a:tc>
                  <a:txBody>
                    <a:bodyPr/>
                    <a:lstStyle/>
                    <a:p>
                      <a:endParaRPr lang="en-GB" sz="2000" dirty="0">
                        <a:latin typeface="Verdana" panose="020B0604030504040204" pitchFamily="34" charset="0"/>
                        <a:ea typeface="Verdana" panose="020B0604030504040204" pitchFamily="34" charset="0"/>
                      </a:endParaRPr>
                    </a:p>
                    <a:p>
                      <a:r>
                        <a:rPr lang="en-GB" sz="1800" i="1" dirty="0">
                          <a:latin typeface="Verdana" panose="020B0604030504040204" pitchFamily="34" charset="0"/>
                          <a:ea typeface="Verdana" panose="020B0604030504040204" pitchFamily="34" charset="0"/>
                        </a:rPr>
                        <a:t>Daily median time to first review in the Emergency department is shown below, along with a heat map of the median time by hour and day and the average since recording began on the 1</a:t>
                      </a:r>
                      <a:r>
                        <a:rPr lang="en-GB" sz="1800" i="1" baseline="30000" dirty="0">
                          <a:latin typeface="Verdana" panose="020B0604030504040204" pitchFamily="34" charset="0"/>
                          <a:ea typeface="Verdana" panose="020B0604030504040204" pitchFamily="34" charset="0"/>
                        </a:rPr>
                        <a:t>st</a:t>
                      </a:r>
                      <a:r>
                        <a:rPr lang="en-GB" sz="1800" i="1" dirty="0">
                          <a:latin typeface="Verdana" panose="020B0604030504040204" pitchFamily="34" charset="0"/>
                          <a:ea typeface="Verdana" panose="020B0604030504040204" pitchFamily="34" charset="0"/>
                        </a:rPr>
                        <a:t> May 2026.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gridSpan="2">
                  <a:txBody>
                    <a:bodyPr/>
                    <a:lstStyle/>
                    <a:p>
                      <a:r>
                        <a:rPr lang="en-GB" sz="1800" b="1" dirty="0">
                          <a:latin typeface="Verdana" panose="020B0604030504040204" pitchFamily="34" charset="0"/>
                          <a:ea typeface="Verdana" panose="020B0604030504040204" pitchFamily="34" charset="0"/>
                        </a:rPr>
                        <a:t>How are we doing? </a:t>
                      </a:r>
                    </a:p>
                    <a:p>
                      <a:r>
                        <a:rPr lang="en-GB" sz="1800" b="0" dirty="0">
                          <a:solidFill>
                            <a:schemeClr val="tx1"/>
                          </a:solidFill>
                          <a:latin typeface="Verdana" panose="020B0604030504040204" pitchFamily="34" charset="0"/>
                          <a:ea typeface="Verdana" panose="020B0604030504040204" pitchFamily="34" charset="0"/>
                        </a:rPr>
                        <a:t>In September 2026, the organisation reported an improvement in the percentage of patients assessed by a clinical decision maker within 60 minutes, reporting 42.38%.</a:t>
                      </a:r>
                    </a:p>
                    <a:p>
                      <a:endParaRPr lang="en-GB" sz="1800" dirty="0">
                        <a:solidFill>
                          <a:srgbClr val="FF0000"/>
                        </a:solidFill>
                        <a:latin typeface="Verdana" panose="020B0604030504040204" pitchFamily="34" charset="0"/>
                        <a:ea typeface="Verdana" panose="020B0604030504040204" pitchFamily="34" charset="0"/>
                      </a:endParaRPr>
                    </a:p>
                    <a:p>
                      <a:r>
                        <a:rPr lang="en-GB" sz="1800" b="1" dirty="0">
                          <a:solidFill>
                            <a:schemeClr val="tx1"/>
                          </a:solidFill>
                          <a:latin typeface="Verdana" panose="020B0604030504040204" pitchFamily="34" charset="0"/>
                          <a:ea typeface="Verdana" panose="020B0604030504040204" pitchFamily="34" charset="0"/>
                        </a:rPr>
                        <a:t>What actions are we taking to improve?</a:t>
                      </a:r>
                    </a:p>
                    <a:p>
                      <a:pPr marL="285750" marR="0" lvl="0" indent="-285750" algn="l" defTabSz="1507937" rtl="0" eaLnBrk="1" fontAlgn="auto" latinLnBrk="0" hangingPunct="1">
                        <a:lnSpc>
                          <a:spcPct val="100000"/>
                        </a:lnSpc>
                        <a:spcBef>
                          <a:spcPts val="0"/>
                        </a:spcBef>
                        <a:spcAft>
                          <a:spcPts val="0"/>
                        </a:spcAft>
                        <a:buClrTx/>
                        <a:buSzTx/>
                        <a:buFont typeface="Arial"/>
                        <a:buChar char="•"/>
                        <a:tabLst/>
                        <a:defRPr/>
                      </a:pPr>
                      <a:r>
                        <a:rPr lang="en-GB" sz="1800" b="0" i="0" u="none" strike="noStrike" kern="1200" noProof="0" dirty="0">
                          <a:solidFill>
                            <a:schemeClr val="dk1"/>
                          </a:solidFill>
                          <a:latin typeface="Verdana" panose="020B0604030504040204" pitchFamily="34" charset="0"/>
                          <a:ea typeface="Verdana" panose="020B0604030504040204" pitchFamily="34" charset="0"/>
                          <a:cs typeface="Calibri" panose="020F0502020204030204" pitchFamily="34" charset="0"/>
                        </a:rPr>
                        <a:t>5 tests of change to reduce time to first assessment in ED, these have included zoning of areas with designated medical workforce, rapid assessment models, management of ambulatory majors – some improvement evident with ongoing PDSAs planned.</a:t>
                      </a:r>
                    </a:p>
                    <a:p>
                      <a:pPr marL="285750" marR="0" lvl="0" indent="-285750" algn="l" defTabSz="1507937" rtl="0" eaLnBrk="1" fontAlgn="auto" latinLnBrk="0" hangingPunct="1">
                        <a:lnSpc>
                          <a:spcPct val="100000"/>
                        </a:lnSpc>
                        <a:spcBef>
                          <a:spcPts val="0"/>
                        </a:spcBef>
                        <a:spcAft>
                          <a:spcPts val="0"/>
                        </a:spcAft>
                        <a:buClrTx/>
                        <a:buSzTx/>
                        <a:buFont typeface="Arial"/>
                        <a:buChar char="•"/>
                        <a:tabLst/>
                        <a:defRPr/>
                      </a:pPr>
                      <a:r>
                        <a:rPr lang="en-GB" sz="1800" kern="1200" noProof="0" dirty="0">
                          <a:solidFill>
                            <a:schemeClr val="tx1"/>
                          </a:solidFill>
                          <a:latin typeface="Verdana" panose="020B0604030504040204" pitchFamily="34" charset="0"/>
                          <a:ea typeface="Verdana" panose="020B0604030504040204" pitchFamily="34" charset="0"/>
                          <a:cs typeface="Calibri"/>
                        </a:rPr>
                        <a:t>Ambulatory pathway trial started 17</a:t>
                      </a:r>
                      <a:r>
                        <a:rPr lang="en-GB" sz="1800" kern="1200" baseline="30000" noProof="0" dirty="0">
                          <a:solidFill>
                            <a:schemeClr val="tx1"/>
                          </a:solidFill>
                          <a:latin typeface="Verdana" panose="020B0604030504040204" pitchFamily="34" charset="0"/>
                          <a:ea typeface="Verdana" panose="020B0604030504040204" pitchFamily="34" charset="0"/>
                          <a:cs typeface="Calibri"/>
                        </a:rPr>
                        <a:t>th</a:t>
                      </a:r>
                      <a:r>
                        <a:rPr lang="en-GB" sz="1800" kern="1200" noProof="0" dirty="0">
                          <a:solidFill>
                            <a:schemeClr val="tx1"/>
                          </a:solidFill>
                          <a:latin typeface="Verdana" panose="020B0604030504040204" pitchFamily="34" charset="0"/>
                          <a:ea typeface="Verdana" panose="020B0604030504040204" pitchFamily="34" charset="0"/>
                          <a:cs typeface="Calibri"/>
                        </a:rPr>
                        <a:t> August in an attempt to improve the number of P3/P4 patients discharged within 4-8 hours. Early analysis of the impact has shown a marked increase in the number of patients discharged within the 4-8 hour window.</a:t>
                      </a:r>
                      <a:endParaRPr lang="en-GB" sz="1800" b="0" i="0" u="none" strike="noStrike" kern="1200" noProof="0" dirty="0">
                        <a:solidFill>
                          <a:schemeClr val="dk1"/>
                        </a:solidFill>
                        <a:latin typeface="Verdana" panose="020B0604030504040204" pitchFamily="34" charset="0"/>
                        <a:ea typeface="Verdana" panose="020B0604030504040204" pitchFamily="34" charset="0"/>
                        <a:cs typeface="Calibri" panose="020F0502020204030204" pitchFamily="34" charset="0"/>
                      </a:endParaRPr>
                    </a:p>
                    <a:p>
                      <a:pPr marL="285750" marR="0" lvl="0" indent="-285750" algn="l" defTabSz="1507937" rtl="0" eaLnBrk="1" fontAlgn="auto" latinLnBrk="0" hangingPunct="1">
                        <a:lnSpc>
                          <a:spcPct val="100000"/>
                        </a:lnSpc>
                        <a:spcBef>
                          <a:spcPts val="0"/>
                        </a:spcBef>
                        <a:spcAft>
                          <a:spcPts val="0"/>
                        </a:spcAft>
                        <a:buClrTx/>
                        <a:buSzTx/>
                        <a:buFont typeface="Arial"/>
                        <a:buChar char="•"/>
                        <a:tabLst/>
                        <a:defRPr/>
                      </a:pPr>
                      <a:r>
                        <a:rPr lang="en-GB" sz="1800" b="0" i="0" u="none" strike="noStrike" kern="1200" noProof="0" dirty="0">
                          <a:solidFill>
                            <a:schemeClr val="dk1"/>
                          </a:solidFill>
                          <a:latin typeface="Verdana" panose="020B0604030504040204" pitchFamily="34" charset="0"/>
                          <a:ea typeface="Verdana" panose="020B0604030504040204" pitchFamily="34" charset="0"/>
                          <a:cs typeface="Calibri" panose="020F0502020204030204" pitchFamily="34" charset="0"/>
                        </a:rPr>
                        <a:t>Focussed programme of work on WPAS entries to enable improved understanding of ED journey delays.</a:t>
                      </a:r>
                    </a:p>
                    <a:p>
                      <a:pPr marL="285750" marR="0" lvl="0" indent="-285750" algn="l" defTabSz="1507937" rtl="0" eaLnBrk="1" fontAlgn="auto" latinLnBrk="0" hangingPunct="1">
                        <a:lnSpc>
                          <a:spcPct val="100000"/>
                        </a:lnSpc>
                        <a:spcBef>
                          <a:spcPts val="0"/>
                        </a:spcBef>
                        <a:spcAft>
                          <a:spcPts val="0"/>
                        </a:spcAft>
                        <a:buClrTx/>
                        <a:buSzTx/>
                        <a:buFont typeface="Arial"/>
                        <a:buChar char="•"/>
                        <a:tabLst/>
                        <a:defRPr/>
                      </a:pPr>
                      <a:r>
                        <a:rPr lang="en-GB" sz="1800" b="0" i="0" u="none" strike="noStrike" kern="1200" noProof="0" dirty="0">
                          <a:solidFill>
                            <a:schemeClr val="dk1"/>
                          </a:solidFill>
                          <a:latin typeface="Verdana" panose="020B0604030504040204" pitchFamily="34" charset="0"/>
                          <a:ea typeface="Verdana" panose="020B0604030504040204" pitchFamily="34" charset="0"/>
                          <a:cs typeface="Calibri" panose="020F0502020204030204" pitchFamily="34" charset="0"/>
                        </a:rPr>
                        <a:t>Adjustment of medical staff rotas to better align to demand.</a:t>
                      </a:r>
                    </a:p>
                    <a:p>
                      <a:pPr marL="285750" marR="0" lvl="0" indent="-285750" algn="l" defTabSz="1507937" rtl="0" eaLnBrk="1" fontAlgn="auto" latinLnBrk="0" hangingPunct="1">
                        <a:lnSpc>
                          <a:spcPct val="100000"/>
                        </a:lnSpc>
                        <a:spcBef>
                          <a:spcPts val="0"/>
                        </a:spcBef>
                        <a:spcAft>
                          <a:spcPts val="0"/>
                        </a:spcAft>
                        <a:buClrTx/>
                        <a:buSzTx/>
                        <a:buFont typeface="Arial"/>
                        <a:buChar char="•"/>
                        <a:tabLst/>
                        <a:defRPr/>
                      </a:pPr>
                      <a:r>
                        <a:rPr lang="en-GB" sz="1800" b="0" i="0" u="none" strike="noStrike" kern="1200" noProof="0" dirty="0">
                          <a:solidFill>
                            <a:schemeClr val="dk1"/>
                          </a:solidFill>
                          <a:latin typeface="Verdana" panose="020B0604030504040204" pitchFamily="34" charset="0"/>
                          <a:ea typeface="Verdana" panose="020B0604030504040204" pitchFamily="34" charset="0"/>
                          <a:cs typeface="Calibri" panose="020F0502020204030204" pitchFamily="34" charset="0"/>
                        </a:rPr>
                        <a:t>Backfill of junior doctor gaps at weekends following Deanery directive to adhere to 1:3 weekend working pattern.</a:t>
                      </a:r>
                    </a:p>
                    <a:p>
                      <a:r>
                        <a:rPr lang="en-GB" sz="1800" b="1" dirty="0">
                          <a:solidFill>
                            <a:srgbClr val="FF0000"/>
                          </a:solidFill>
                          <a:latin typeface="Verdana" panose="020B0604030504040204" pitchFamily="34" charset="0"/>
                          <a:ea typeface="Verdana" panose="020B0604030504040204" pitchFamily="34" charset="0"/>
                        </a:rPr>
                        <a:t> </a:t>
                      </a:r>
                      <a:endParaRPr lang="en-GB" sz="1800" dirty="0">
                        <a:solidFill>
                          <a:srgbClr val="FF0000"/>
                        </a:solidFill>
                        <a:latin typeface="Verdana" panose="020B0604030504040204" pitchFamily="34" charset="0"/>
                        <a:ea typeface="Verdana" panose="020B0604030504040204" pitchFamily="34" charset="0"/>
                      </a:endParaRPr>
                    </a:p>
                    <a:p>
                      <a:r>
                        <a:rPr lang="en-GB" sz="1800" b="1" dirty="0">
                          <a:solidFill>
                            <a:schemeClr val="tx1"/>
                          </a:solidFill>
                          <a:latin typeface="Verdana" panose="020B0604030504040204" pitchFamily="34" charset="0"/>
                          <a:ea typeface="Verdana" panose="020B0604030504040204" pitchFamily="34" charset="0"/>
                        </a:rPr>
                        <a:t>What are the risks to delivery? </a:t>
                      </a:r>
                      <a:endParaRPr lang="en-GB" sz="1800" dirty="0">
                        <a:solidFill>
                          <a:schemeClr val="tx1"/>
                        </a:solidFill>
                        <a:latin typeface="Verdana" panose="020B0604030504040204" pitchFamily="34" charset="0"/>
                        <a:ea typeface="Verdana" panose="020B0604030504040204" pitchFamily="34" charset="0"/>
                      </a:endParaRPr>
                    </a:p>
                    <a:p>
                      <a:pPr marL="285750" lvl="0" indent="-285750" algn="l">
                        <a:lnSpc>
                          <a:spcPct val="100000"/>
                        </a:lnSpc>
                        <a:spcBef>
                          <a:spcPts val="0"/>
                        </a:spcBef>
                        <a:spcAft>
                          <a:spcPts val="0"/>
                        </a:spcAft>
                        <a:buFont typeface="Arial"/>
                        <a:buChar char="•"/>
                      </a:pPr>
                      <a:r>
                        <a:rPr lang="en-GB" sz="1800" b="1" i="0" u="none" strike="noStrike" noProof="0" dirty="0">
                          <a:latin typeface="Verdana" panose="020B0604030504040204" pitchFamily="34" charset="0"/>
                          <a:ea typeface="Verdana" panose="020B0604030504040204" pitchFamily="34" charset="0"/>
                          <a:cs typeface="Calibri" panose="020F0502020204030204" pitchFamily="34" charset="0"/>
                        </a:rPr>
                        <a:t>Workforce &amp; Roster constraints:</a:t>
                      </a:r>
                      <a:r>
                        <a:rPr lang="en-GB" sz="1800" b="0" i="0" u="none" strike="noStrike" noProof="0" dirty="0">
                          <a:latin typeface="Verdana" panose="020B0604030504040204" pitchFamily="34" charset="0"/>
                          <a:ea typeface="Verdana" panose="020B0604030504040204" pitchFamily="34" charset="0"/>
                          <a:cs typeface="Calibri" panose="020F0502020204030204" pitchFamily="34" charset="0"/>
                        </a:rPr>
                        <a:t> balancing out of hours demand with clinician capacity vs working time and rota rules.</a:t>
                      </a:r>
                      <a:endParaRPr lang="en-GB" sz="1800" dirty="0">
                        <a:latin typeface="Verdana" panose="020B0604030504040204" pitchFamily="34" charset="0"/>
                        <a:ea typeface="Verdana" panose="020B0604030504040204" pitchFamily="34" charset="0"/>
                        <a:cs typeface="Calibri" panose="020F0502020204030204" pitchFamily="34" charset="0"/>
                      </a:endParaRPr>
                    </a:p>
                    <a:p>
                      <a:pPr marL="285750" lvl="0" indent="-285750" algn="l">
                        <a:lnSpc>
                          <a:spcPct val="100000"/>
                        </a:lnSpc>
                        <a:spcBef>
                          <a:spcPts val="0"/>
                        </a:spcBef>
                        <a:spcAft>
                          <a:spcPts val="0"/>
                        </a:spcAft>
                        <a:buFont typeface="Arial"/>
                        <a:buChar char="•"/>
                      </a:pPr>
                      <a:r>
                        <a:rPr lang="en-GB" sz="1800" b="1" i="0" u="none" strike="noStrike" noProof="0" dirty="0">
                          <a:latin typeface="Verdana" panose="020B0604030504040204" pitchFamily="34" charset="0"/>
                          <a:ea typeface="Verdana" panose="020B0604030504040204" pitchFamily="34" charset="0"/>
                          <a:cs typeface="Calibri" panose="020F0502020204030204" pitchFamily="34" charset="0"/>
                        </a:rPr>
                        <a:t>Competing priorities:</a:t>
                      </a:r>
                      <a:r>
                        <a:rPr lang="en-GB" sz="1800" b="0" i="0" u="none" strike="noStrike" noProof="0" dirty="0">
                          <a:latin typeface="Verdana" panose="020B0604030504040204" pitchFamily="34" charset="0"/>
                          <a:ea typeface="Verdana" panose="020B0604030504040204" pitchFamily="34" charset="0"/>
                          <a:cs typeface="Calibri" panose="020F0502020204030204" pitchFamily="34" charset="0"/>
                        </a:rPr>
                        <a:t> focus on high-acuity patients limits capacity to progress lower-acuity queue</a:t>
                      </a:r>
                      <a:endParaRPr lang="en-GB" sz="1800" dirty="0">
                        <a:latin typeface="Verdana" panose="020B0604030504040204" pitchFamily="34" charset="0"/>
                        <a:ea typeface="Verdana" panose="020B0604030504040204" pitchFamily="34" charset="0"/>
                        <a:cs typeface="Calibri" panose="020F0502020204030204" pitchFamily="34" charset="0"/>
                      </a:endParaRPr>
                    </a:p>
                    <a:p>
                      <a:pPr marL="285750" lvl="0" indent="-285750" algn="l">
                        <a:lnSpc>
                          <a:spcPct val="100000"/>
                        </a:lnSpc>
                        <a:spcBef>
                          <a:spcPts val="0"/>
                        </a:spcBef>
                        <a:spcAft>
                          <a:spcPts val="0"/>
                        </a:spcAft>
                        <a:buFont typeface="Arial"/>
                        <a:buChar char="•"/>
                      </a:pPr>
                      <a:r>
                        <a:rPr lang="en-GB" sz="1800" b="1" i="0" u="none" strike="noStrike" noProof="0" dirty="0">
                          <a:latin typeface="Verdana" panose="020B0604030504040204" pitchFamily="34" charset="0"/>
                          <a:ea typeface="Verdana" panose="020B0604030504040204" pitchFamily="34" charset="0"/>
                          <a:cs typeface="Calibri" panose="020F0502020204030204" pitchFamily="34" charset="0"/>
                        </a:rPr>
                        <a:t>Clinical risk appetite:</a:t>
                      </a:r>
                      <a:r>
                        <a:rPr lang="en-GB" sz="1800" b="0" i="0" u="none" strike="noStrike" noProof="0" dirty="0">
                          <a:latin typeface="Verdana" panose="020B0604030504040204" pitchFamily="34" charset="0"/>
                          <a:ea typeface="Verdana" panose="020B0604030504040204" pitchFamily="34" charset="0"/>
                          <a:cs typeface="Calibri" panose="020F0502020204030204" pitchFamily="34" charset="0"/>
                        </a:rPr>
                        <a:t> concern about safely accelerating decisions out of hours with reduced support services</a:t>
                      </a:r>
                      <a:endParaRPr lang="en-GB" sz="1800" dirty="0">
                        <a:latin typeface="Verdana" panose="020B0604030504040204" pitchFamily="34" charset="0"/>
                        <a:ea typeface="Verdana" panose="020B0604030504040204" pitchFamily="34" charset="0"/>
                        <a:cs typeface="Calibri" panose="020F0502020204030204" pitchFamily="34" charset="0"/>
                      </a:endParaRPr>
                    </a:p>
                    <a:p>
                      <a:pPr marL="285750" lvl="0" indent="-285750" algn="l">
                        <a:lnSpc>
                          <a:spcPct val="100000"/>
                        </a:lnSpc>
                        <a:spcBef>
                          <a:spcPts val="0"/>
                        </a:spcBef>
                        <a:spcAft>
                          <a:spcPts val="0"/>
                        </a:spcAft>
                        <a:buFont typeface="Arial"/>
                        <a:buChar char="•"/>
                      </a:pPr>
                      <a:r>
                        <a:rPr lang="en-GB" sz="1800" b="1" i="0" u="none" strike="noStrike" noProof="0" dirty="0">
                          <a:latin typeface="Verdana"/>
                          <a:ea typeface="Verdana"/>
                          <a:cs typeface="Calibri"/>
                        </a:rPr>
                        <a:t>Demand unpredictability:</a:t>
                      </a:r>
                      <a:r>
                        <a:rPr lang="en-GB" sz="1800" b="0" i="0" u="none" strike="noStrike" noProof="0" dirty="0">
                          <a:latin typeface="Verdana"/>
                          <a:ea typeface="Verdana"/>
                          <a:cs typeface="Calibri"/>
                        </a:rPr>
                        <a:t> 3-4 fold variance in individual hourly arrivals can overwhelm with delayed recovery.</a:t>
                      </a:r>
                      <a:endParaRPr lang="en-GB" sz="1800" dirty="0">
                        <a:latin typeface="Verdana"/>
                        <a:ea typeface="Verdana"/>
                        <a:cs typeface="Calibri"/>
                      </a:endParaRPr>
                    </a:p>
                    <a:p>
                      <a:pPr marL="285750" lvl="0" indent="-285750" algn="l">
                        <a:lnSpc>
                          <a:spcPct val="100000"/>
                        </a:lnSpc>
                        <a:spcBef>
                          <a:spcPts val="0"/>
                        </a:spcBef>
                        <a:spcAft>
                          <a:spcPts val="0"/>
                        </a:spcAft>
                        <a:buFont typeface="Arial"/>
                        <a:buChar char="•"/>
                      </a:pPr>
                      <a:r>
                        <a:rPr lang="en-GB" sz="1800" b="1" i="0" u="none" strike="noStrike" noProof="0" dirty="0">
                          <a:latin typeface="Verdana"/>
                          <a:ea typeface="Verdana"/>
                          <a:cs typeface="Calibri"/>
                        </a:rPr>
                        <a:t>Queue management discipline:</a:t>
                      </a:r>
                      <a:r>
                        <a:rPr lang="en-GB" sz="1800" b="0" i="0" u="none" strike="noStrike" noProof="0" dirty="0">
                          <a:latin typeface="Verdana"/>
                          <a:ea typeface="Verdana"/>
                          <a:cs typeface="Calibri"/>
                        </a:rPr>
                        <a:t> requires consistent real-time oversight and escalation, underpinned by robust digital system as a key enabler</a:t>
                      </a:r>
                      <a:endParaRPr lang="en-GB" sz="1800" dirty="0">
                        <a:latin typeface="Verdana"/>
                        <a:ea typeface="Verdana"/>
                        <a:cs typeface="Calibri"/>
                      </a:endParaRPr>
                    </a:p>
                    <a:p>
                      <a:pPr marL="285750" lvl="0" indent="-285750" algn="l">
                        <a:lnSpc>
                          <a:spcPct val="100000"/>
                        </a:lnSpc>
                        <a:spcBef>
                          <a:spcPts val="0"/>
                        </a:spcBef>
                        <a:spcAft>
                          <a:spcPts val="0"/>
                        </a:spcAft>
                        <a:buFont typeface="Arial"/>
                        <a:buChar char="•"/>
                      </a:pPr>
                      <a:r>
                        <a:rPr lang="en-GB" sz="1800" b="1" i="0" u="none" strike="noStrike" noProof="0" dirty="0">
                          <a:latin typeface="Verdana" panose="020B0604030504040204" pitchFamily="34" charset="0"/>
                          <a:ea typeface="Verdana" panose="020B0604030504040204" pitchFamily="34" charset="0"/>
                          <a:cs typeface="Calibri" panose="020F0502020204030204" pitchFamily="34" charset="0"/>
                        </a:rPr>
                        <a:t>System-wide alignment risk:</a:t>
                      </a:r>
                      <a:r>
                        <a:rPr lang="en-GB" sz="1800" b="0" i="0" u="none" strike="noStrike" noProof="0" dirty="0">
                          <a:latin typeface="Verdana" panose="020B0604030504040204" pitchFamily="34" charset="0"/>
                          <a:ea typeface="Verdana" panose="020B0604030504040204" pitchFamily="34" charset="0"/>
                          <a:cs typeface="Calibri" panose="020F0502020204030204" pitchFamily="34" charset="0"/>
                        </a:rPr>
                        <a:t> lack of available alternatives to ED at times of peak demand</a:t>
                      </a:r>
                      <a:endParaRPr lang="en-GB" sz="1800" b="1" dirty="0">
                        <a:latin typeface="Verdana" panose="020B0604030504040204" pitchFamily="34" charset="0"/>
                        <a:ea typeface="Verdana" panose="020B060403050404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hMerge="1">
                  <a:txBody>
                    <a:bodyPr/>
                    <a:lstStyle/>
                    <a:p>
                      <a:endParaRPr lang="en-GB"/>
                    </a:p>
                  </a:txBody>
                  <a:tcPr/>
                </a:tc>
                <a:extLst>
                  <a:ext uri="{0D108BD9-81ED-4DB2-BD59-A6C34878D82A}">
                    <a16:rowId xmlns:a16="http://schemas.microsoft.com/office/drawing/2014/main" val="3917987980"/>
                  </a:ext>
                </a:extLst>
              </a:tr>
            </a:tbl>
          </a:graphicData>
        </a:graphic>
      </p:graphicFrame>
      <p:sp>
        <p:nvSpPr>
          <p:cNvPr id="2" name="TextBox 1">
            <a:extLst>
              <a:ext uri="{FF2B5EF4-FFF2-40B4-BE49-F238E27FC236}">
                <a16:creationId xmlns:a16="http://schemas.microsoft.com/office/drawing/2014/main" id="{D3286353-0223-288A-F111-DCAA98B325D6}"/>
              </a:ext>
            </a:extLst>
          </p:cNvPr>
          <p:cNvSpPr txBox="1"/>
          <p:nvPr/>
        </p:nvSpPr>
        <p:spPr>
          <a:xfrm>
            <a:off x="0" y="-14068"/>
            <a:ext cx="20105688" cy="584775"/>
          </a:xfrm>
          <a:prstGeom prst="rect">
            <a:avLst/>
          </a:prstGeom>
          <a:solidFill>
            <a:srgbClr val="7EB0DE"/>
          </a:solidFill>
        </p:spPr>
        <p:txBody>
          <a:bodyPr wrap="square" rtlCol="0">
            <a:spAutoFit/>
          </a:bodyPr>
          <a:lstStyle/>
          <a:p>
            <a:pPr marL="0" marR="0" lvl="0" indent="0" algn="ctr" defTabSz="1507937" rtl="0" eaLnBrk="1" fontAlgn="auto" latinLnBrk="0" hangingPunct="1">
              <a:lnSpc>
                <a:spcPct val="100000"/>
              </a:lnSpc>
              <a:spcBef>
                <a:spcPts val="0"/>
              </a:spcBef>
              <a:spcAft>
                <a:spcPts val="1979"/>
              </a:spcAft>
              <a:buClrTx/>
              <a:buSzTx/>
              <a:buFontTx/>
              <a:buNone/>
              <a:tabLst/>
              <a:defRPr/>
            </a:pPr>
            <a:r>
              <a:rPr lang="en-GB" sz="3200" b="1" dirty="0">
                <a:solidFill>
                  <a:schemeClr val="bg1"/>
                </a:solidFill>
                <a:latin typeface="Calibri" panose="020F0502020204030204"/>
              </a:rPr>
              <a:t>Level 4 - Unscheduled Care Performance</a:t>
            </a:r>
            <a:endParaRPr kumimoji="0" lang="en-GB" sz="3200" b="1" i="0" u="none" strike="noStrike" kern="1200" cap="none" spc="0" normalizeH="0" baseline="0" noProof="0" dirty="0">
              <a:ln>
                <a:noFill/>
              </a:ln>
              <a:solidFill>
                <a:schemeClr val="bg1"/>
              </a:solidFill>
              <a:effectLst/>
              <a:uLnTx/>
              <a:uFillTx/>
              <a:latin typeface="Calibri" panose="020F0502020204030204"/>
              <a:ea typeface="+mn-ea"/>
              <a:cs typeface="+mn-cs"/>
            </a:endParaRPr>
          </a:p>
        </p:txBody>
      </p:sp>
      <p:sp>
        <p:nvSpPr>
          <p:cNvPr id="4" name="TextBox 3">
            <a:extLst>
              <a:ext uri="{FF2B5EF4-FFF2-40B4-BE49-F238E27FC236}">
                <a16:creationId xmlns:a16="http://schemas.microsoft.com/office/drawing/2014/main" id="{055390FA-5331-5058-5823-9CC19A5173A3}"/>
              </a:ext>
            </a:extLst>
          </p:cNvPr>
          <p:cNvSpPr txBox="1"/>
          <p:nvPr/>
        </p:nvSpPr>
        <p:spPr>
          <a:xfrm>
            <a:off x="0" y="0"/>
            <a:ext cx="20105688" cy="584775"/>
          </a:xfrm>
          <a:prstGeom prst="rect">
            <a:avLst/>
          </a:prstGeom>
          <a:solidFill>
            <a:schemeClr val="accent1"/>
          </a:solidFill>
        </p:spPr>
        <p:txBody>
          <a:bodyPr wrap="square" rtlCol="0">
            <a:spAutoFit/>
          </a:bodyPr>
          <a:lstStyle/>
          <a:p>
            <a:pPr marL="0" marR="0" lvl="0" indent="0" algn="ctr" defTabSz="1507937" rtl="0" eaLnBrk="1" fontAlgn="auto" latinLnBrk="0" hangingPunct="1">
              <a:lnSpc>
                <a:spcPct val="100000"/>
              </a:lnSpc>
              <a:spcBef>
                <a:spcPts val="0"/>
              </a:spcBef>
              <a:spcAft>
                <a:spcPts val="1979"/>
              </a:spcAft>
              <a:buClrTx/>
              <a:buSzTx/>
              <a:buFontTx/>
              <a:buNone/>
              <a:tabLst/>
              <a:defRPr/>
            </a:pPr>
            <a:r>
              <a:rPr kumimoji="0" lang="en-GB" sz="3200" b="1" i="0" u="none" strike="noStrike" kern="1200" cap="none" spc="0" normalizeH="0" baseline="0" noProof="0" dirty="0">
                <a:ln>
                  <a:noFill/>
                </a:ln>
                <a:solidFill>
                  <a:prstClr val="white"/>
                </a:solidFill>
                <a:effectLst/>
                <a:uLnTx/>
                <a:uFillTx/>
                <a:latin typeface="Calibri" panose="020F0502020204030204"/>
                <a:ea typeface="+mn-ea"/>
                <a:cs typeface="+mn-cs"/>
              </a:rPr>
              <a:t>Care is high quality, safe, efficient and delivers the best possible outcomes for people in partnerships</a:t>
            </a:r>
          </a:p>
        </p:txBody>
      </p:sp>
      <p:pic>
        <p:nvPicPr>
          <p:cNvPr id="8" name="Picture 7">
            <a:extLst>
              <a:ext uri="{FF2B5EF4-FFF2-40B4-BE49-F238E27FC236}">
                <a16:creationId xmlns:a16="http://schemas.microsoft.com/office/drawing/2014/main" id="{B0C07A57-DFB8-EE54-8F3F-E67CB3395720}"/>
              </a:ext>
            </a:extLst>
          </p:cNvPr>
          <p:cNvPicPr>
            <a:picLocks noChangeAspect="1"/>
          </p:cNvPicPr>
          <p:nvPr/>
        </p:nvPicPr>
        <p:blipFill>
          <a:blip r:embed="rId3"/>
          <a:stretch>
            <a:fillRect/>
          </a:stretch>
        </p:blipFill>
        <p:spPr>
          <a:xfrm>
            <a:off x="179501" y="3489450"/>
            <a:ext cx="9693163" cy="2165226"/>
          </a:xfrm>
          <a:prstGeom prst="rect">
            <a:avLst/>
          </a:prstGeom>
        </p:spPr>
      </p:pic>
      <p:pic>
        <p:nvPicPr>
          <p:cNvPr id="10" name="Picture 9">
            <a:extLst>
              <a:ext uri="{FF2B5EF4-FFF2-40B4-BE49-F238E27FC236}">
                <a16:creationId xmlns:a16="http://schemas.microsoft.com/office/drawing/2014/main" id="{3A19A7C7-A850-2DFC-1B34-CCA1A7DA9C2D}"/>
              </a:ext>
            </a:extLst>
          </p:cNvPr>
          <p:cNvPicPr>
            <a:picLocks noChangeAspect="1"/>
          </p:cNvPicPr>
          <p:nvPr/>
        </p:nvPicPr>
        <p:blipFill>
          <a:blip r:embed="rId4"/>
          <a:stretch>
            <a:fillRect/>
          </a:stretch>
        </p:blipFill>
        <p:spPr>
          <a:xfrm>
            <a:off x="179501" y="6569075"/>
            <a:ext cx="9693163" cy="2193087"/>
          </a:xfrm>
          <a:prstGeom prst="rect">
            <a:avLst/>
          </a:prstGeom>
        </p:spPr>
      </p:pic>
    </p:spTree>
    <p:extLst>
      <p:ext uri="{BB962C8B-B14F-4D97-AF65-F5344CB8AC3E}">
        <p14:creationId xmlns:p14="http://schemas.microsoft.com/office/powerpoint/2010/main" val="267578568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8C79DC-192A-290B-9E14-79A858A85E50}"/>
            </a:ext>
          </a:extLst>
        </p:cNvPr>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DC990641-4462-C8C9-B3DF-22F157AA377B}"/>
              </a:ext>
            </a:extLst>
          </p:cNvPr>
          <p:cNvGraphicFramePr>
            <a:graphicFrameLocks noGrp="1"/>
          </p:cNvGraphicFramePr>
          <p:nvPr>
            <p:extLst>
              <p:ext uri="{D42A27DB-BD31-4B8C-83A1-F6EECF244321}">
                <p14:modId xmlns:p14="http://schemas.microsoft.com/office/powerpoint/2010/main" val="3268145730"/>
              </p:ext>
            </p:extLst>
          </p:nvPr>
        </p:nvGraphicFramePr>
        <p:xfrm>
          <a:off x="0" y="570707"/>
          <a:ext cx="20105688" cy="7848600"/>
        </p:xfrm>
        <a:graphic>
          <a:graphicData uri="http://schemas.openxmlformats.org/drawingml/2006/table">
            <a:tbl>
              <a:tblPr firstRow="1" bandRow="1">
                <a:tableStyleId>{5C22544A-7EE6-4342-B048-85BDC9FD1C3A}</a:tableStyleId>
              </a:tblPr>
              <a:tblGrid>
                <a:gridCol w="9595644">
                  <a:extLst>
                    <a:ext uri="{9D8B030D-6E8A-4147-A177-3AD203B41FA5}">
                      <a16:colId xmlns:a16="http://schemas.microsoft.com/office/drawing/2014/main" val="1129616965"/>
                    </a:ext>
                  </a:extLst>
                </a:gridCol>
                <a:gridCol w="5483622">
                  <a:extLst>
                    <a:ext uri="{9D8B030D-6E8A-4147-A177-3AD203B41FA5}">
                      <a16:colId xmlns:a16="http://schemas.microsoft.com/office/drawing/2014/main" val="3228885332"/>
                    </a:ext>
                  </a:extLst>
                </a:gridCol>
                <a:gridCol w="5026422">
                  <a:extLst>
                    <a:ext uri="{9D8B030D-6E8A-4147-A177-3AD203B41FA5}">
                      <a16:colId xmlns:a16="http://schemas.microsoft.com/office/drawing/2014/main" val="1012310918"/>
                    </a:ext>
                  </a:extLst>
                </a:gridCol>
              </a:tblGrid>
              <a:tr h="639340">
                <a:tc>
                  <a:txBody>
                    <a:bodyPr/>
                    <a:lstStyle/>
                    <a:p>
                      <a:pPr marL="0" marR="0" lvl="0" indent="0" algn="ctr" defTabSz="1507937" rtl="0" eaLnBrk="1" fontAlgn="auto" latinLnBrk="0" hangingPunct="1">
                        <a:lnSpc>
                          <a:spcPct val="100000"/>
                        </a:lnSpc>
                        <a:spcBef>
                          <a:spcPts val="0"/>
                        </a:spcBef>
                        <a:spcAft>
                          <a:spcPts val="0"/>
                        </a:spcAft>
                        <a:buClrTx/>
                        <a:buSzTx/>
                        <a:buFontTx/>
                        <a:buNone/>
                        <a:tabLst/>
                        <a:defRPr/>
                      </a:pPr>
                      <a:r>
                        <a:rPr lang="en-GB" sz="1800" b="1" i="0" dirty="0">
                          <a:solidFill>
                            <a:schemeClr val="bg1"/>
                          </a:solidFill>
                          <a:effectLst/>
                          <a:latin typeface="Verdana" panose="020B0604030504040204" pitchFamily="34" charset="0"/>
                          <a:ea typeface="Verdana" panose="020B0604030504040204" pitchFamily="34" charset="0"/>
                          <a:cs typeface="+mn-cs"/>
                        </a:rPr>
                        <a:t>TI Target: </a:t>
                      </a:r>
                      <a:r>
                        <a:rPr lang="en-GB" sz="1800" b="0" i="0" dirty="0">
                          <a:solidFill>
                            <a:schemeClr val="bg1"/>
                          </a:solidFill>
                          <a:effectLst/>
                          <a:latin typeface="Verdana" panose="020B0604030504040204" pitchFamily="34" charset="0"/>
                          <a:ea typeface="Verdana" panose="020B0604030504040204" pitchFamily="34" charset="0"/>
                          <a:cs typeface="+mn-cs"/>
                        </a:rPr>
                        <a:t>Continuous improvement towards no more than 7% of patients waiting over 12 hours at each individual site and across HB</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50000"/>
                      </a:schemeClr>
                    </a:solidFill>
                  </a:tcPr>
                </a:tc>
                <a:tc>
                  <a:txBody>
                    <a:bodyPr/>
                    <a:lstStyle/>
                    <a:p>
                      <a:pPr algn="ctr"/>
                      <a:r>
                        <a:rPr lang="en-GB" sz="1800" dirty="0">
                          <a:solidFill>
                            <a:schemeClr val="tx1"/>
                          </a:solidFill>
                          <a:latin typeface="Verdana" panose="020B0604030504040204" pitchFamily="34" charset="0"/>
                          <a:ea typeface="Verdana" panose="020B0604030504040204" pitchFamily="34" charset="0"/>
                        </a:rPr>
                        <a:t>September 2026 Performance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en-GB" sz="1800" b="1" dirty="0">
                          <a:solidFill>
                            <a:schemeClr val="tx1"/>
                          </a:solidFill>
                          <a:latin typeface="Verdana" panose="020B0604030504040204" pitchFamily="34" charset="0"/>
                          <a:ea typeface="Verdana" panose="020B0604030504040204" pitchFamily="34" charset="0"/>
                        </a:rPr>
                        <a:t>9.5%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3554926024"/>
                  </a:ext>
                </a:extLst>
              </a:tr>
              <a:tr h="639340">
                <a:tc>
                  <a:txBody>
                    <a:bodyPr/>
                    <a:lstStyle/>
                    <a:p>
                      <a:pPr marL="0" marR="0" lvl="0" indent="0" algn="ctr" defTabSz="1507937" rtl="0" eaLnBrk="1" fontAlgn="auto" latinLnBrk="0" hangingPunct="1">
                        <a:lnSpc>
                          <a:spcPct val="100000"/>
                        </a:lnSpc>
                        <a:spcBef>
                          <a:spcPts val="0"/>
                        </a:spcBef>
                        <a:spcAft>
                          <a:spcPts val="0"/>
                        </a:spcAft>
                        <a:buClrTx/>
                        <a:buSzTx/>
                        <a:buFontTx/>
                        <a:buNone/>
                        <a:tabLst/>
                        <a:defRPr/>
                      </a:pPr>
                      <a:r>
                        <a:rPr lang="en-GB" sz="1800" b="1" i="0" dirty="0">
                          <a:solidFill>
                            <a:schemeClr val="bg1"/>
                          </a:solidFill>
                          <a:effectLst/>
                          <a:latin typeface="Verdana" panose="020B0604030504040204" pitchFamily="34" charset="0"/>
                          <a:ea typeface="Verdana" panose="020B0604030504040204" pitchFamily="34" charset="0"/>
                          <a:cs typeface="+mn-cs"/>
                        </a:rPr>
                        <a:t>Breakthrough Objective</a:t>
                      </a:r>
                      <a:r>
                        <a:rPr lang="en-GB" sz="1800" b="0" i="0" dirty="0">
                          <a:solidFill>
                            <a:schemeClr val="bg1"/>
                          </a:solidFill>
                          <a:effectLst/>
                          <a:latin typeface="Verdana" panose="020B0604030504040204" pitchFamily="34" charset="0"/>
                          <a:ea typeface="Verdana" panose="020B0604030504040204" pitchFamily="34" charset="0"/>
                          <a:cs typeface="+mn-cs"/>
                        </a:rPr>
                        <a:t>: Reduce the number of patients waiting in ED for over 12 hours by 10%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a:txBody>
                    <a:bodyPr/>
                    <a:lstStyle/>
                    <a:p>
                      <a:pPr marL="0" marR="0" lvl="0" indent="0" algn="ctr" defTabSz="1507937" rtl="0" eaLnBrk="1" fontAlgn="auto" latinLnBrk="0" hangingPunct="1">
                        <a:lnSpc>
                          <a:spcPct val="100000"/>
                        </a:lnSpc>
                        <a:spcBef>
                          <a:spcPts val="0"/>
                        </a:spcBef>
                        <a:spcAft>
                          <a:spcPts val="0"/>
                        </a:spcAft>
                        <a:buClrTx/>
                        <a:buSzTx/>
                        <a:buFontTx/>
                        <a:buNone/>
                        <a:tabLst/>
                        <a:defRPr/>
                      </a:pPr>
                      <a:r>
                        <a:rPr lang="en-GB" sz="1800" b="1" dirty="0">
                          <a:solidFill>
                            <a:schemeClr val="tx1"/>
                          </a:solidFill>
                          <a:latin typeface="Verdana" panose="020B0604030504040204" pitchFamily="34" charset="0"/>
                          <a:ea typeface="Verdana" panose="020B0604030504040204" pitchFamily="34" charset="0"/>
                        </a:rPr>
                        <a:t>September 2026 Reduction against March 2026 Baseline</a:t>
                      </a:r>
                      <a:endParaRPr lang="en-GB" sz="1800" dirty="0">
                        <a:solidFill>
                          <a:schemeClr val="tx1"/>
                        </a:solidFill>
                        <a:latin typeface="Verdana" panose="020B0604030504040204" pitchFamily="34" charset="0"/>
                        <a:ea typeface="Verdan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en-GB" sz="1800" b="1" dirty="0">
                          <a:solidFill>
                            <a:schemeClr val="tx1"/>
                          </a:solidFill>
                          <a:latin typeface="Verdana" panose="020B0604030504040204" pitchFamily="34" charset="0"/>
                          <a:ea typeface="Verdana" panose="020B0604030504040204" pitchFamily="34" charset="0"/>
                        </a:rPr>
                        <a:t>1.76% reduction against baseline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1751675574"/>
                  </a:ext>
                </a:extLst>
              </a:tr>
              <a:tr h="6560850">
                <a:tc>
                  <a:txBody>
                    <a:bodyPr/>
                    <a:lstStyle/>
                    <a:p>
                      <a:endParaRPr lang="en-GB" sz="2000" dirty="0">
                        <a:latin typeface="Verdana" panose="020B0604030504040204" pitchFamily="34" charset="0"/>
                        <a:ea typeface="Verdan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gridSpan="2">
                  <a:txBody>
                    <a:bodyPr/>
                    <a:lstStyle/>
                    <a:p>
                      <a:r>
                        <a:rPr lang="en-GB" sz="1700" b="1" dirty="0">
                          <a:solidFill>
                            <a:schemeClr val="tx1"/>
                          </a:solidFill>
                          <a:latin typeface="Verdana" panose="020B0604030504040204" pitchFamily="34" charset="0"/>
                          <a:ea typeface="Verdana" panose="020B0604030504040204" pitchFamily="34" charset="0"/>
                        </a:rPr>
                        <a:t>How are we doing? </a:t>
                      </a:r>
                    </a:p>
                    <a:p>
                      <a:pPr marL="0" marR="0" lvl="0" indent="0" algn="l" defTabSz="1507937" rtl="0" eaLnBrk="1" fontAlgn="auto" latinLnBrk="0" hangingPunct="1">
                        <a:lnSpc>
                          <a:spcPct val="100000"/>
                        </a:lnSpc>
                        <a:spcBef>
                          <a:spcPts val="0"/>
                        </a:spcBef>
                        <a:spcAft>
                          <a:spcPts val="0"/>
                        </a:spcAft>
                        <a:buClrTx/>
                        <a:buSzTx/>
                        <a:buFontTx/>
                        <a:buNone/>
                        <a:tabLst/>
                        <a:defRPr/>
                      </a:pPr>
                      <a:r>
                        <a:rPr lang="en-GB" sz="1700" b="0" dirty="0">
                          <a:solidFill>
                            <a:schemeClr val="tx1"/>
                          </a:solidFill>
                          <a:latin typeface="Verdana" panose="020B0604030504040204" pitchFamily="34" charset="0"/>
                          <a:ea typeface="Verdana" panose="020B0604030504040204" pitchFamily="34" charset="0"/>
                        </a:rPr>
                        <a:t>In September 2026, 1,159 patients, which is 9.5% of all attendances, were waiting more than 12 hours in the Emergency Department. We remain above our trajectory to reduce the number to below 997 patients.</a:t>
                      </a:r>
                    </a:p>
                    <a:p>
                      <a:pPr marL="0" marR="0" lvl="0" indent="0" algn="l" defTabSz="1507937" rtl="0" eaLnBrk="1" fontAlgn="auto" latinLnBrk="0" hangingPunct="1">
                        <a:lnSpc>
                          <a:spcPct val="100000"/>
                        </a:lnSpc>
                        <a:spcBef>
                          <a:spcPts val="0"/>
                        </a:spcBef>
                        <a:spcAft>
                          <a:spcPts val="0"/>
                        </a:spcAft>
                        <a:buClrTx/>
                        <a:buSzTx/>
                        <a:buFontTx/>
                        <a:buNone/>
                        <a:tabLst/>
                        <a:defRPr/>
                      </a:pPr>
                      <a:endParaRPr lang="en-GB" sz="1700" dirty="0">
                        <a:solidFill>
                          <a:schemeClr val="tx1"/>
                        </a:solidFill>
                        <a:latin typeface="Verdana" panose="020B0604030504040204" pitchFamily="34" charset="0"/>
                        <a:ea typeface="Verdana" panose="020B0604030504040204" pitchFamily="34" charset="0"/>
                      </a:endParaRPr>
                    </a:p>
                    <a:p>
                      <a:r>
                        <a:rPr lang="en-GB" sz="1700" b="1" dirty="0">
                          <a:solidFill>
                            <a:schemeClr val="tx1"/>
                          </a:solidFill>
                          <a:latin typeface="Verdana" panose="020B0604030504040204" pitchFamily="34" charset="0"/>
                          <a:ea typeface="Verdana" panose="020B0604030504040204" pitchFamily="34" charset="0"/>
                        </a:rPr>
                        <a:t>What actions are we taking to improve?</a:t>
                      </a:r>
                    </a:p>
                    <a:p>
                      <a:pPr marL="285750" marR="0" lvl="0" indent="-285750" algn="l" defTabSz="914400" rtl="0" eaLnBrk="1" fontAlgn="t" latinLnBrk="0" hangingPunct="1">
                        <a:lnSpc>
                          <a:spcPct val="100000"/>
                        </a:lnSpc>
                        <a:spcBef>
                          <a:spcPts val="0"/>
                        </a:spcBef>
                        <a:spcAft>
                          <a:spcPts val="0"/>
                        </a:spcAft>
                        <a:buClrTx/>
                        <a:buSzTx/>
                        <a:buFont typeface="Arial" panose="020B0604020202020204" pitchFamily="34" charset="0"/>
                        <a:buChar char="•"/>
                        <a:tabLst/>
                        <a:defRPr/>
                      </a:pPr>
                      <a:r>
                        <a:rPr kumimoji="0" lang="en-GB" sz="1700" b="1"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rPr>
                        <a:t>Resident Doctor rota redesign (from 5 Aug):</a:t>
                      </a:r>
                      <a:r>
                        <a:rPr kumimoji="0" lang="en-GB" sz="17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rPr>
                        <a:t> Expected to improve weekday afternoon/evening </a:t>
                      </a:r>
                      <a:r>
                        <a:rPr kumimoji="0" lang="en-GB" sz="1700" b="0" i="0" u="none" strike="noStrike" kern="1200" cap="none" spc="0" normalizeH="0" baseline="0" noProof="0" dirty="0">
                          <a:ln>
                            <a:noFill/>
                          </a:ln>
                          <a:solidFill>
                            <a:schemeClr val="tx1"/>
                          </a:solidFill>
                          <a:effectLst/>
                          <a:uLnTx/>
                          <a:uFillTx/>
                          <a:latin typeface="Verdana" panose="020B0604030504040204" pitchFamily="34" charset="0"/>
                          <a:ea typeface="Verdana" panose="020B0604030504040204" pitchFamily="34" charset="0"/>
                          <a:cs typeface="+mn-cs"/>
                        </a:rPr>
                        <a:t>cover, but reduced weekend resident doctor availability presents a risk to weekend performance.</a:t>
                      </a:r>
                    </a:p>
                    <a:p>
                      <a:pPr marL="285750" marR="0" lvl="0" indent="-285750" algn="l" defTabSz="914400" rtl="0" eaLnBrk="1" fontAlgn="t" latinLnBrk="0" hangingPunct="1">
                        <a:lnSpc>
                          <a:spcPct val="100000"/>
                        </a:lnSpc>
                        <a:spcBef>
                          <a:spcPts val="0"/>
                        </a:spcBef>
                        <a:spcAft>
                          <a:spcPts val="0"/>
                        </a:spcAft>
                        <a:buClrTx/>
                        <a:buSzTx/>
                        <a:buFont typeface="Arial" panose="020B0604020202020204" pitchFamily="34" charset="0"/>
                        <a:buChar char="•"/>
                        <a:tabLst/>
                        <a:defRPr/>
                      </a:pPr>
                      <a:r>
                        <a:rPr kumimoji="0" lang="en-GB" sz="1700" b="1" i="0" u="none" strike="noStrike" kern="1200" cap="none" spc="0" normalizeH="0" baseline="0" noProof="0" dirty="0">
                          <a:ln>
                            <a:noFill/>
                          </a:ln>
                          <a:solidFill>
                            <a:schemeClr val="tx1"/>
                          </a:solidFill>
                          <a:effectLst/>
                          <a:uLnTx/>
                          <a:uFillTx/>
                          <a:latin typeface="Verdana" panose="020B0604030504040204" pitchFamily="34" charset="0"/>
                          <a:ea typeface="Verdana" panose="020B0604030504040204" pitchFamily="34" charset="0"/>
                          <a:cs typeface="+mn-cs"/>
                        </a:rPr>
                        <a:t>Ambulatory pathway trial: </a:t>
                      </a:r>
                      <a:r>
                        <a:rPr kumimoji="0" lang="en-GB" sz="1700" b="0" i="0" u="none" strike="noStrike" kern="1200" cap="none" spc="0" normalizeH="0" baseline="0" noProof="0" dirty="0">
                          <a:ln>
                            <a:noFill/>
                          </a:ln>
                          <a:solidFill>
                            <a:schemeClr val="tx1"/>
                          </a:solidFill>
                          <a:effectLst/>
                          <a:uLnTx/>
                          <a:uFillTx/>
                          <a:latin typeface="Verdana" panose="020B0604030504040204" pitchFamily="34" charset="0"/>
                          <a:ea typeface="Verdana" panose="020B0604030504040204" pitchFamily="34" charset="0"/>
                          <a:cs typeface="+mn-cs"/>
                        </a:rPr>
                        <a:t>Progressing as planned, with a new Category 3/4 assessment process due to be tested from 17th August. </a:t>
                      </a:r>
                    </a:p>
                    <a:p>
                      <a:pPr marL="285750" marR="0" lvl="0" indent="-285750" algn="l" defTabSz="914400" rtl="0" eaLnBrk="1" fontAlgn="t" latinLnBrk="0" hangingPunct="1">
                        <a:lnSpc>
                          <a:spcPct val="100000"/>
                        </a:lnSpc>
                        <a:spcBef>
                          <a:spcPts val="0"/>
                        </a:spcBef>
                        <a:spcAft>
                          <a:spcPts val="0"/>
                        </a:spcAft>
                        <a:buClrTx/>
                        <a:buSzTx/>
                        <a:buFont typeface="Arial" panose="020B0604020202020204" pitchFamily="34" charset="0"/>
                        <a:buChar char="•"/>
                        <a:tabLst/>
                        <a:defRPr/>
                      </a:pPr>
                      <a:r>
                        <a:rPr kumimoji="0" lang="en-GB" sz="1700" b="1" i="0" u="none" strike="noStrike" kern="1200" cap="none" spc="0" normalizeH="0" baseline="0" noProof="0" dirty="0">
                          <a:ln>
                            <a:noFill/>
                          </a:ln>
                          <a:solidFill>
                            <a:schemeClr val="tx1"/>
                          </a:solidFill>
                          <a:effectLst/>
                          <a:uLnTx/>
                          <a:uFillTx/>
                          <a:latin typeface="Verdana" panose="020B0604030504040204" pitchFamily="34" charset="0"/>
                          <a:ea typeface="Verdana" panose="020B0604030504040204" pitchFamily="34" charset="0"/>
                          <a:cs typeface="+mn-cs"/>
                        </a:rPr>
                        <a:t>Clinician zoning allocation (PDSA 1):</a:t>
                      </a:r>
                      <a:r>
                        <a:rPr kumimoji="0" lang="en-GB" sz="1700" b="0" i="0" u="none" strike="noStrike" kern="1200" cap="none" spc="0" normalizeH="0" baseline="0" noProof="0" dirty="0">
                          <a:ln>
                            <a:noFill/>
                          </a:ln>
                          <a:solidFill>
                            <a:schemeClr val="tx1"/>
                          </a:solidFill>
                          <a:effectLst/>
                          <a:uLnTx/>
                          <a:uFillTx/>
                          <a:latin typeface="Verdana" panose="020B0604030504040204" pitchFamily="34" charset="0"/>
                          <a:ea typeface="Verdana" panose="020B0604030504040204" pitchFamily="34" charset="0"/>
                          <a:cs typeface="+mn-cs"/>
                        </a:rPr>
                        <a:t> Improved ambulance triage flow and pace, but no measurable improvement in overall departmental performance. Redesign planned.</a:t>
                      </a:r>
                    </a:p>
                    <a:p>
                      <a:pPr marL="285750" marR="0" lvl="0" indent="-285750" algn="l" defTabSz="914400" rtl="0" eaLnBrk="1" fontAlgn="t" latinLnBrk="0" hangingPunct="1">
                        <a:lnSpc>
                          <a:spcPct val="100000"/>
                        </a:lnSpc>
                        <a:spcBef>
                          <a:spcPts val="0"/>
                        </a:spcBef>
                        <a:spcAft>
                          <a:spcPts val="0"/>
                        </a:spcAft>
                        <a:buClrTx/>
                        <a:buSzTx/>
                        <a:buFont typeface="Arial" panose="020B0604020202020204" pitchFamily="34" charset="0"/>
                        <a:buChar char="•"/>
                        <a:tabLst/>
                        <a:defRPr/>
                      </a:pPr>
                      <a:r>
                        <a:rPr kumimoji="0" lang="en-GB" sz="1700" b="1" i="0" u="none" strike="noStrike" kern="1200" cap="none" spc="0" normalizeH="0" baseline="0" noProof="0" dirty="0">
                          <a:ln>
                            <a:noFill/>
                          </a:ln>
                          <a:solidFill>
                            <a:schemeClr val="tx1"/>
                          </a:solidFill>
                          <a:effectLst/>
                          <a:uLnTx/>
                          <a:uFillTx/>
                          <a:latin typeface="Verdana" panose="020B0604030504040204" pitchFamily="34" charset="0"/>
                          <a:ea typeface="Verdana" panose="020B0604030504040204" pitchFamily="34" charset="0"/>
                          <a:cs typeface="+mn-cs"/>
                        </a:rPr>
                        <a:t>Rapid Access Physician (RAP) trials:</a:t>
                      </a:r>
                      <a:r>
                        <a:rPr kumimoji="0" lang="en-GB" sz="1700" b="0" i="0" u="none" strike="noStrike" kern="1200" cap="none" spc="0" normalizeH="0" baseline="0" noProof="0" dirty="0">
                          <a:ln>
                            <a:noFill/>
                          </a:ln>
                          <a:solidFill>
                            <a:schemeClr val="tx1"/>
                          </a:solidFill>
                          <a:effectLst/>
                          <a:uLnTx/>
                          <a:uFillTx/>
                          <a:latin typeface="Verdana" panose="020B0604030504040204" pitchFamily="34" charset="0"/>
                          <a:ea typeface="Verdana" panose="020B0604030504040204" pitchFamily="34" charset="0"/>
                          <a:cs typeface="+mn-cs"/>
                        </a:rPr>
                        <a:t> No improvement seen across four separate tests. Trial discontinued.</a:t>
                      </a:r>
                    </a:p>
                    <a:p>
                      <a:pPr marL="285750" marR="0" lvl="0" indent="-285750" algn="l" defTabSz="914400" rtl="0" eaLnBrk="1" fontAlgn="t" latinLnBrk="0" hangingPunct="1">
                        <a:lnSpc>
                          <a:spcPct val="100000"/>
                        </a:lnSpc>
                        <a:spcBef>
                          <a:spcPts val="0"/>
                        </a:spcBef>
                        <a:spcAft>
                          <a:spcPts val="0"/>
                        </a:spcAft>
                        <a:buClrTx/>
                        <a:buSzTx/>
                        <a:buFont typeface="Arial" panose="020B0604020202020204" pitchFamily="34" charset="0"/>
                        <a:buChar char="•"/>
                        <a:tabLst/>
                        <a:defRPr/>
                      </a:pPr>
                      <a:r>
                        <a:rPr kumimoji="0" lang="en-GB" sz="1700" b="1" i="0" u="none" strike="noStrike" kern="1200" cap="none" spc="0" normalizeH="0" baseline="0" noProof="0" dirty="0">
                          <a:ln>
                            <a:noFill/>
                          </a:ln>
                          <a:solidFill>
                            <a:schemeClr val="tx1"/>
                          </a:solidFill>
                          <a:effectLst/>
                          <a:uLnTx/>
                          <a:uFillTx/>
                          <a:latin typeface="Verdana" panose="020B0604030504040204" pitchFamily="34" charset="0"/>
                          <a:ea typeface="Verdana" panose="020B0604030504040204" pitchFamily="34" charset="0"/>
                          <a:cs typeface="+mn-cs"/>
                        </a:rPr>
                        <a:t>#NOF pathway redesign </a:t>
                      </a:r>
                      <a:r>
                        <a:rPr kumimoji="0" lang="en-GB" sz="1700" b="0" i="0" u="none" strike="noStrike" kern="1200" cap="none" spc="0" normalizeH="0" baseline="0" noProof="0" dirty="0">
                          <a:ln>
                            <a:noFill/>
                          </a:ln>
                          <a:solidFill>
                            <a:schemeClr val="tx1"/>
                          </a:solidFill>
                          <a:effectLst/>
                          <a:uLnTx/>
                          <a:uFillTx/>
                          <a:latin typeface="Verdana" panose="020B0604030504040204" pitchFamily="34" charset="0"/>
                          <a:ea typeface="Verdana" panose="020B0604030504040204" pitchFamily="34" charset="0"/>
                          <a:cs typeface="+mn-cs"/>
                        </a:rPr>
                        <a:t>– designated ward base has now been agreed </a:t>
                      </a:r>
                    </a:p>
                    <a:p>
                      <a:pPr marL="285750" marR="0" lvl="0" indent="-285750" algn="l" defTabSz="914400" rtl="0" eaLnBrk="1" fontAlgn="t" latinLnBrk="0" hangingPunct="1">
                        <a:lnSpc>
                          <a:spcPct val="100000"/>
                        </a:lnSpc>
                        <a:spcBef>
                          <a:spcPts val="0"/>
                        </a:spcBef>
                        <a:spcAft>
                          <a:spcPts val="0"/>
                        </a:spcAft>
                        <a:buClrTx/>
                        <a:buSzTx/>
                        <a:buFont typeface="Arial" panose="020B0604020202020204" pitchFamily="34" charset="0"/>
                        <a:buChar char="•"/>
                        <a:tabLst/>
                        <a:defRPr/>
                      </a:pPr>
                      <a:r>
                        <a:rPr kumimoji="0" lang="en-GB" sz="1700" b="1" i="0" u="none" strike="noStrike" kern="1200" cap="none" spc="0" normalizeH="0" baseline="0" noProof="0" dirty="0">
                          <a:ln>
                            <a:noFill/>
                          </a:ln>
                          <a:solidFill>
                            <a:schemeClr val="tx1"/>
                          </a:solidFill>
                          <a:effectLst/>
                          <a:uLnTx/>
                          <a:uFillTx/>
                          <a:latin typeface="Verdana" panose="020B0604030504040204" pitchFamily="34" charset="0"/>
                          <a:ea typeface="Verdana" panose="020B0604030504040204" pitchFamily="34" charset="0"/>
                          <a:cs typeface="+mn-cs"/>
                        </a:rPr>
                        <a:t>Integrated Assessment Unit – </a:t>
                      </a:r>
                      <a:r>
                        <a:rPr kumimoji="0" lang="en-GB" sz="1700" b="0" i="0" u="none" strike="noStrike" kern="1200" cap="none" spc="0" normalizeH="0" baseline="0" noProof="0" dirty="0">
                          <a:ln>
                            <a:noFill/>
                          </a:ln>
                          <a:solidFill>
                            <a:schemeClr val="tx1"/>
                          </a:solidFill>
                          <a:effectLst/>
                          <a:uLnTx/>
                          <a:uFillTx/>
                          <a:latin typeface="Verdana" panose="020B0604030504040204" pitchFamily="34" charset="0"/>
                          <a:ea typeface="Verdana" panose="020B0604030504040204" pitchFamily="34" charset="0"/>
                          <a:cs typeface="+mn-cs"/>
                        </a:rPr>
                        <a:t>Design the Integrated Assessment Unit (Wards A&amp;B) to be co-located with the Emergency Department</a:t>
                      </a:r>
                    </a:p>
                    <a:p>
                      <a:endParaRPr lang="en-GB" sz="1700" dirty="0">
                        <a:solidFill>
                          <a:srgbClr val="FF0000"/>
                        </a:solidFill>
                        <a:latin typeface="Verdana" panose="020B0604030504040204" pitchFamily="34" charset="0"/>
                        <a:ea typeface="Verdana" panose="020B0604030504040204" pitchFamily="34" charset="0"/>
                      </a:endParaRPr>
                    </a:p>
                    <a:p>
                      <a:r>
                        <a:rPr lang="en-GB" sz="1700" b="1" dirty="0">
                          <a:solidFill>
                            <a:schemeClr val="tx1"/>
                          </a:solidFill>
                          <a:latin typeface="Verdana" panose="020B0604030504040204" pitchFamily="34" charset="0"/>
                          <a:ea typeface="Verdana" panose="020B0604030504040204" pitchFamily="34" charset="0"/>
                        </a:rPr>
                        <a:t>What are the risks to delivery? </a:t>
                      </a:r>
                    </a:p>
                    <a:p>
                      <a:pPr marL="285750" lvl="0" indent="-285750" algn="l">
                        <a:lnSpc>
                          <a:spcPct val="100000"/>
                        </a:lnSpc>
                        <a:spcBef>
                          <a:spcPts val="0"/>
                        </a:spcBef>
                        <a:spcAft>
                          <a:spcPts val="0"/>
                        </a:spcAft>
                        <a:buFont typeface="Arial"/>
                        <a:buChar char="•"/>
                      </a:pPr>
                      <a:r>
                        <a:rPr lang="en-GB" sz="1700" b="1" i="0" u="none" strike="noStrike" noProof="0" dirty="0">
                          <a:solidFill>
                            <a:schemeClr val="tx1"/>
                          </a:solidFill>
                          <a:latin typeface="Verdana"/>
                          <a:ea typeface="Verdana"/>
                          <a:cs typeface="Calibri"/>
                        </a:rPr>
                        <a:t>Flow dependency risk:</a:t>
                      </a:r>
                      <a:r>
                        <a:rPr lang="en-GB" sz="1700" b="0" i="0" u="none" strike="noStrike" noProof="0" dirty="0">
                          <a:solidFill>
                            <a:schemeClr val="tx1"/>
                          </a:solidFill>
                          <a:latin typeface="Verdana"/>
                          <a:ea typeface="Verdana"/>
                          <a:cs typeface="Calibri"/>
                        </a:rPr>
                        <a:t> reduction depends on </a:t>
                      </a:r>
                      <a:r>
                        <a:rPr lang="en-GB" sz="1700" b="1" i="0" u="none" strike="noStrike" noProof="0" dirty="0">
                          <a:solidFill>
                            <a:schemeClr val="tx1"/>
                          </a:solidFill>
                          <a:latin typeface="Verdana"/>
                          <a:ea typeface="Verdana"/>
                          <a:cs typeface="Calibri"/>
                        </a:rPr>
                        <a:t>improving discharge and bed capacity</a:t>
                      </a:r>
                      <a:r>
                        <a:rPr lang="en-GB" sz="1700" b="0" i="0" u="none" strike="noStrike" noProof="0" dirty="0">
                          <a:solidFill>
                            <a:schemeClr val="tx1"/>
                          </a:solidFill>
                          <a:latin typeface="Verdana"/>
                          <a:ea typeface="Verdana"/>
                          <a:cs typeface="Calibri"/>
                        </a:rPr>
                        <a:t> (same constraint as ambulance handovers) including a reduction in the number of clinically optimised patients in acute/non-acute beds.</a:t>
                      </a:r>
                      <a:endParaRPr lang="en-GB" sz="1700" dirty="0">
                        <a:solidFill>
                          <a:schemeClr val="tx1"/>
                        </a:solidFill>
                        <a:latin typeface="Verdana"/>
                        <a:ea typeface="Verdana"/>
                        <a:cs typeface="Calibri"/>
                      </a:endParaRPr>
                    </a:p>
                    <a:p>
                      <a:pPr marL="285750" lvl="0" indent="-285750" algn="l">
                        <a:lnSpc>
                          <a:spcPct val="100000"/>
                        </a:lnSpc>
                        <a:spcBef>
                          <a:spcPts val="0"/>
                        </a:spcBef>
                        <a:spcAft>
                          <a:spcPts val="0"/>
                        </a:spcAft>
                        <a:buFont typeface="Arial"/>
                        <a:buChar char="•"/>
                      </a:pPr>
                      <a:r>
                        <a:rPr kumimoji="0" lang="en-GB" sz="1700" b="1" i="0" u="none" strike="noStrike" kern="1200" cap="none" spc="0" normalizeH="0" baseline="0" noProof="0" dirty="0">
                          <a:ln>
                            <a:noFill/>
                          </a:ln>
                          <a:solidFill>
                            <a:schemeClr val="tx1"/>
                          </a:solidFill>
                          <a:effectLst/>
                          <a:uLnTx/>
                          <a:uFillTx/>
                          <a:latin typeface="Verdana" panose="020B0604030504040204" pitchFamily="34" charset="0"/>
                          <a:ea typeface="Verdana" panose="020B0604030504040204" pitchFamily="34" charset="0"/>
                          <a:cs typeface="+mn-cs"/>
                        </a:rPr>
                        <a:t>Integrated Assessment Unit </a:t>
                      </a:r>
                      <a:r>
                        <a:rPr kumimoji="0" lang="en-GB" sz="1700" b="0" i="0" u="none" strike="noStrike" kern="1200" cap="none" spc="0" normalizeH="0" baseline="0" noProof="0" dirty="0">
                          <a:ln>
                            <a:noFill/>
                          </a:ln>
                          <a:solidFill>
                            <a:schemeClr val="tx1"/>
                          </a:solidFill>
                          <a:effectLst/>
                          <a:uLnTx/>
                          <a:uFillTx/>
                          <a:latin typeface="Verdana" panose="020B0604030504040204" pitchFamily="34" charset="0"/>
                          <a:ea typeface="Verdana" panose="020B0604030504040204" pitchFamily="34" charset="0"/>
                          <a:cs typeface="+mn-cs"/>
                        </a:rPr>
                        <a:t>- Current lead time to implementation is 24 months</a:t>
                      </a:r>
                    </a:p>
                    <a:p>
                      <a:pPr marL="285750" lvl="0" indent="-285750" algn="l">
                        <a:lnSpc>
                          <a:spcPct val="100000"/>
                        </a:lnSpc>
                        <a:spcBef>
                          <a:spcPts val="0"/>
                        </a:spcBef>
                        <a:spcAft>
                          <a:spcPts val="0"/>
                        </a:spcAft>
                        <a:buFont typeface="Arial"/>
                        <a:buChar char="•"/>
                      </a:pPr>
                      <a:r>
                        <a:rPr lang="en-GB" sz="1700" b="1" i="0" u="none" strike="noStrike" noProof="0" dirty="0">
                          <a:solidFill>
                            <a:schemeClr val="tx1"/>
                          </a:solidFill>
                          <a:latin typeface="Verdana" panose="020B0604030504040204" pitchFamily="34" charset="0"/>
                          <a:ea typeface="Verdana" panose="020B0604030504040204" pitchFamily="34" charset="0"/>
                          <a:cs typeface="Calibri" panose="020F0502020204030204" pitchFamily="34" charset="0"/>
                        </a:rPr>
                        <a:t>Demand pressure risk:</a:t>
                      </a:r>
                      <a:r>
                        <a:rPr lang="en-GB" sz="1700" b="0" i="0" u="none" strike="noStrike" noProof="0" dirty="0">
                          <a:solidFill>
                            <a:schemeClr val="tx1"/>
                          </a:solidFill>
                          <a:latin typeface="Verdana" panose="020B0604030504040204" pitchFamily="34" charset="0"/>
                          <a:ea typeface="Verdana" panose="020B0604030504040204" pitchFamily="34" charset="0"/>
                          <a:cs typeface="Calibri" panose="020F0502020204030204" pitchFamily="34" charset="0"/>
                        </a:rPr>
                        <a:t> continued high attendances or admissions will </a:t>
                      </a:r>
                      <a:r>
                        <a:rPr lang="en-GB" sz="1700" b="1" i="0" u="none" strike="noStrike" noProof="0" dirty="0">
                          <a:solidFill>
                            <a:schemeClr val="tx1"/>
                          </a:solidFill>
                          <a:latin typeface="Verdana" panose="020B0604030504040204" pitchFamily="34" charset="0"/>
                          <a:ea typeface="Verdana" panose="020B0604030504040204" pitchFamily="34" charset="0"/>
                          <a:cs typeface="Calibri" panose="020F0502020204030204" pitchFamily="34" charset="0"/>
                        </a:rPr>
                        <a:t>offset gains</a:t>
                      </a:r>
                      <a:endParaRPr lang="en-GB" sz="1700" b="1" dirty="0">
                        <a:solidFill>
                          <a:schemeClr val="tx1"/>
                        </a:solidFill>
                        <a:latin typeface="Verdana" panose="020B0604030504040204" pitchFamily="34" charset="0"/>
                        <a:ea typeface="Verdana" panose="020B060403050404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hMerge="1">
                  <a:txBody>
                    <a:bodyPr/>
                    <a:lstStyle/>
                    <a:p>
                      <a:endParaRPr lang="en-GB"/>
                    </a:p>
                  </a:txBody>
                  <a:tcPr/>
                </a:tc>
                <a:extLst>
                  <a:ext uri="{0D108BD9-81ED-4DB2-BD59-A6C34878D82A}">
                    <a16:rowId xmlns:a16="http://schemas.microsoft.com/office/drawing/2014/main" val="3917987980"/>
                  </a:ext>
                </a:extLst>
              </a:tr>
            </a:tbl>
          </a:graphicData>
        </a:graphic>
      </p:graphicFrame>
      <p:sp>
        <p:nvSpPr>
          <p:cNvPr id="4" name="TextBox 3">
            <a:extLst>
              <a:ext uri="{FF2B5EF4-FFF2-40B4-BE49-F238E27FC236}">
                <a16:creationId xmlns:a16="http://schemas.microsoft.com/office/drawing/2014/main" id="{19B2F0F6-5975-0E74-778C-464598C5DB65}"/>
              </a:ext>
            </a:extLst>
          </p:cNvPr>
          <p:cNvSpPr txBox="1"/>
          <p:nvPr/>
        </p:nvSpPr>
        <p:spPr>
          <a:xfrm>
            <a:off x="0" y="0"/>
            <a:ext cx="20105688" cy="584775"/>
          </a:xfrm>
          <a:prstGeom prst="rect">
            <a:avLst/>
          </a:prstGeom>
          <a:solidFill>
            <a:schemeClr val="accent1"/>
          </a:solidFill>
        </p:spPr>
        <p:txBody>
          <a:bodyPr wrap="square" rtlCol="0">
            <a:spAutoFit/>
          </a:bodyPr>
          <a:lstStyle/>
          <a:p>
            <a:pPr marL="0" marR="0" lvl="0" indent="0" algn="ctr" defTabSz="1507937" rtl="0" eaLnBrk="1" fontAlgn="auto" latinLnBrk="0" hangingPunct="1">
              <a:lnSpc>
                <a:spcPct val="100000"/>
              </a:lnSpc>
              <a:spcBef>
                <a:spcPts val="0"/>
              </a:spcBef>
              <a:spcAft>
                <a:spcPts val="1979"/>
              </a:spcAft>
              <a:buClrTx/>
              <a:buSzTx/>
              <a:buFontTx/>
              <a:buNone/>
              <a:tabLst/>
              <a:defRPr/>
            </a:pPr>
            <a:r>
              <a:rPr kumimoji="0" lang="en-GB" sz="3200" b="1" i="0" u="none" strike="noStrike" kern="1200" cap="none" spc="0" normalizeH="0" baseline="0" noProof="0" dirty="0">
                <a:ln>
                  <a:noFill/>
                </a:ln>
                <a:solidFill>
                  <a:prstClr val="white"/>
                </a:solidFill>
                <a:effectLst/>
                <a:uLnTx/>
                <a:uFillTx/>
                <a:latin typeface="Calibri" panose="020F0502020204030204"/>
                <a:ea typeface="+mn-ea"/>
                <a:cs typeface="+mn-cs"/>
              </a:rPr>
              <a:t>Care is high quality, safe, efficient and delivers the best possible outcomes for people in partnerships</a:t>
            </a:r>
          </a:p>
        </p:txBody>
      </p:sp>
      <p:graphicFrame>
        <p:nvGraphicFramePr>
          <p:cNvPr id="6" name="Table 5">
            <a:extLst>
              <a:ext uri="{FF2B5EF4-FFF2-40B4-BE49-F238E27FC236}">
                <a16:creationId xmlns:a16="http://schemas.microsoft.com/office/drawing/2014/main" id="{48B2726C-3137-9638-91D7-722920882DAA}"/>
              </a:ext>
            </a:extLst>
          </p:cNvPr>
          <p:cNvGraphicFramePr>
            <a:graphicFrameLocks noGrp="1"/>
          </p:cNvGraphicFramePr>
          <p:nvPr>
            <p:extLst>
              <p:ext uri="{D42A27DB-BD31-4B8C-83A1-F6EECF244321}">
                <p14:modId xmlns:p14="http://schemas.microsoft.com/office/powerpoint/2010/main" val="1831788520"/>
              </p:ext>
            </p:extLst>
          </p:nvPr>
        </p:nvGraphicFramePr>
        <p:xfrm>
          <a:off x="0" y="6383318"/>
          <a:ext cx="9440036" cy="2026920"/>
        </p:xfrm>
        <a:graphic>
          <a:graphicData uri="http://schemas.openxmlformats.org/drawingml/2006/table">
            <a:tbl>
              <a:tblPr firstRow="1" bandRow="1">
                <a:tableStyleId>{5C22544A-7EE6-4342-B048-85BDC9FD1C3A}</a:tableStyleId>
              </a:tblPr>
              <a:tblGrid>
                <a:gridCol w="932427">
                  <a:extLst>
                    <a:ext uri="{9D8B030D-6E8A-4147-A177-3AD203B41FA5}">
                      <a16:colId xmlns:a16="http://schemas.microsoft.com/office/drawing/2014/main" val="169891562"/>
                    </a:ext>
                  </a:extLst>
                </a:gridCol>
                <a:gridCol w="1163609">
                  <a:extLst>
                    <a:ext uri="{9D8B030D-6E8A-4147-A177-3AD203B41FA5}">
                      <a16:colId xmlns:a16="http://schemas.microsoft.com/office/drawing/2014/main" val="2958720075"/>
                    </a:ext>
                  </a:extLst>
                </a:gridCol>
                <a:gridCol w="864000">
                  <a:extLst>
                    <a:ext uri="{9D8B030D-6E8A-4147-A177-3AD203B41FA5}">
                      <a16:colId xmlns:a16="http://schemas.microsoft.com/office/drawing/2014/main" val="3561587738"/>
                    </a:ext>
                  </a:extLst>
                </a:gridCol>
                <a:gridCol w="540000">
                  <a:extLst>
                    <a:ext uri="{9D8B030D-6E8A-4147-A177-3AD203B41FA5}">
                      <a16:colId xmlns:a16="http://schemas.microsoft.com/office/drawing/2014/main" val="1359635036"/>
                    </a:ext>
                  </a:extLst>
                </a:gridCol>
                <a:gridCol w="540000">
                  <a:extLst>
                    <a:ext uri="{9D8B030D-6E8A-4147-A177-3AD203B41FA5}">
                      <a16:colId xmlns:a16="http://schemas.microsoft.com/office/drawing/2014/main" val="1361950345"/>
                    </a:ext>
                  </a:extLst>
                </a:gridCol>
                <a:gridCol w="540000">
                  <a:extLst>
                    <a:ext uri="{9D8B030D-6E8A-4147-A177-3AD203B41FA5}">
                      <a16:colId xmlns:a16="http://schemas.microsoft.com/office/drawing/2014/main" val="2122580244"/>
                    </a:ext>
                  </a:extLst>
                </a:gridCol>
                <a:gridCol w="540000">
                  <a:extLst>
                    <a:ext uri="{9D8B030D-6E8A-4147-A177-3AD203B41FA5}">
                      <a16:colId xmlns:a16="http://schemas.microsoft.com/office/drawing/2014/main" val="1842934425"/>
                    </a:ext>
                  </a:extLst>
                </a:gridCol>
                <a:gridCol w="540000">
                  <a:extLst>
                    <a:ext uri="{9D8B030D-6E8A-4147-A177-3AD203B41FA5}">
                      <a16:colId xmlns:a16="http://schemas.microsoft.com/office/drawing/2014/main" val="702648247"/>
                    </a:ext>
                  </a:extLst>
                </a:gridCol>
                <a:gridCol w="540000">
                  <a:extLst>
                    <a:ext uri="{9D8B030D-6E8A-4147-A177-3AD203B41FA5}">
                      <a16:colId xmlns:a16="http://schemas.microsoft.com/office/drawing/2014/main" val="173690897"/>
                    </a:ext>
                  </a:extLst>
                </a:gridCol>
                <a:gridCol w="540000">
                  <a:extLst>
                    <a:ext uri="{9D8B030D-6E8A-4147-A177-3AD203B41FA5}">
                      <a16:colId xmlns:a16="http://schemas.microsoft.com/office/drawing/2014/main" val="2391235549"/>
                    </a:ext>
                  </a:extLst>
                </a:gridCol>
                <a:gridCol w="540000">
                  <a:extLst>
                    <a:ext uri="{9D8B030D-6E8A-4147-A177-3AD203B41FA5}">
                      <a16:colId xmlns:a16="http://schemas.microsoft.com/office/drawing/2014/main" val="1235918448"/>
                    </a:ext>
                  </a:extLst>
                </a:gridCol>
                <a:gridCol w="540000">
                  <a:extLst>
                    <a:ext uri="{9D8B030D-6E8A-4147-A177-3AD203B41FA5}">
                      <a16:colId xmlns:a16="http://schemas.microsoft.com/office/drawing/2014/main" val="3297927786"/>
                    </a:ext>
                  </a:extLst>
                </a:gridCol>
                <a:gridCol w="540000">
                  <a:extLst>
                    <a:ext uri="{9D8B030D-6E8A-4147-A177-3AD203B41FA5}">
                      <a16:colId xmlns:a16="http://schemas.microsoft.com/office/drawing/2014/main" val="3945412771"/>
                    </a:ext>
                  </a:extLst>
                </a:gridCol>
                <a:gridCol w="540000">
                  <a:extLst>
                    <a:ext uri="{9D8B030D-6E8A-4147-A177-3AD203B41FA5}">
                      <a16:colId xmlns:a16="http://schemas.microsoft.com/office/drawing/2014/main" val="3319738062"/>
                    </a:ext>
                  </a:extLst>
                </a:gridCol>
                <a:gridCol w="540000">
                  <a:extLst>
                    <a:ext uri="{9D8B030D-6E8A-4147-A177-3AD203B41FA5}">
                      <a16:colId xmlns:a16="http://schemas.microsoft.com/office/drawing/2014/main" val="3323418894"/>
                    </a:ext>
                  </a:extLst>
                </a:gridCol>
              </a:tblGrid>
              <a:tr h="695394">
                <a:tc>
                  <a:txBody>
                    <a:bodyPr/>
                    <a:lstStyle/>
                    <a:p>
                      <a:r>
                        <a:rPr lang="en-GB" sz="1100" dirty="0">
                          <a:latin typeface="Verdana" panose="020B0604030504040204" pitchFamily="34" charset="0"/>
                          <a:ea typeface="Verdana" panose="020B0604030504040204" pitchFamily="34" charset="0"/>
                        </a:rPr>
                        <a:t>Measure/</a:t>
                      </a:r>
                    </a:p>
                    <a:p>
                      <a:r>
                        <a:rPr lang="en-GB" sz="1100" dirty="0">
                          <a:latin typeface="Verdana" panose="020B0604030504040204" pitchFamily="34" charset="0"/>
                          <a:ea typeface="Verdana" panose="020B0604030504040204" pitchFamily="34" charset="0"/>
                        </a:rPr>
                        <a:t>Trajectory Line</a:t>
                      </a:r>
                    </a:p>
                  </a:txBody>
                  <a:tcPr>
                    <a:solidFill>
                      <a:schemeClr val="accent1">
                        <a:lumMod val="50000"/>
                      </a:schemeClr>
                    </a:solidFill>
                  </a:tcPr>
                </a:tc>
                <a:tc>
                  <a:txBody>
                    <a:bodyPr/>
                    <a:lstStyle/>
                    <a:p>
                      <a:pPr marL="0" algn="l" defTabSz="1507937" rtl="0" eaLnBrk="1" latinLnBrk="0" hangingPunct="1"/>
                      <a:r>
                        <a:rPr lang="en-GB" sz="1100" b="1" kern="1200" dirty="0">
                          <a:solidFill>
                            <a:schemeClr val="lt1"/>
                          </a:solidFill>
                          <a:latin typeface="Verdana" panose="020B0604030504040204" pitchFamily="34" charset="0"/>
                          <a:ea typeface="Verdana" panose="020B0604030504040204" pitchFamily="34" charset="0"/>
                          <a:cs typeface="+mn-cs"/>
                        </a:rPr>
                        <a:t>Ambition</a:t>
                      </a:r>
                    </a:p>
                  </a:txBody>
                  <a:tcPr>
                    <a:solidFill>
                      <a:schemeClr val="accent1">
                        <a:lumMod val="50000"/>
                      </a:schemeClr>
                    </a:solidFill>
                  </a:tcPr>
                </a:tc>
                <a:tc>
                  <a:txBody>
                    <a:bodyPr/>
                    <a:lstStyle/>
                    <a:p>
                      <a:pPr marL="0" algn="l" defTabSz="1507937" rtl="0" eaLnBrk="1" latinLnBrk="0" hangingPunct="1"/>
                      <a:r>
                        <a:rPr lang="en-GB" sz="1100" b="1" kern="1200" dirty="0">
                          <a:solidFill>
                            <a:schemeClr val="lt1"/>
                          </a:solidFill>
                          <a:latin typeface="Verdana" panose="020B0604030504040204" pitchFamily="34" charset="0"/>
                          <a:ea typeface="Verdana" panose="020B0604030504040204" pitchFamily="34" charset="0"/>
                          <a:cs typeface="+mn-cs"/>
                        </a:rPr>
                        <a:t>Extraction Status</a:t>
                      </a:r>
                    </a:p>
                  </a:txBody>
                  <a:tcPr>
                    <a:solidFill>
                      <a:schemeClr val="accent1">
                        <a:lumMod val="50000"/>
                      </a:schemeClr>
                    </a:solidFill>
                  </a:tcPr>
                </a:tc>
                <a:tc>
                  <a:txBody>
                    <a:bodyPr/>
                    <a:lstStyle/>
                    <a:p>
                      <a:pPr marL="0" algn="l" defTabSz="1507937" rtl="0" eaLnBrk="1" latinLnBrk="0" hangingPunct="1"/>
                      <a:r>
                        <a:rPr lang="en-GB" sz="1100" b="1" kern="1200" dirty="0">
                          <a:solidFill>
                            <a:schemeClr val="lt1"/>
                          </a:solidFill>
                          <a:latin typeface="Verdana" panose="020B0604030504040204" pitchFamily="34" charset="0"/>
                          <a:ea typeface="Verdana" panose="020B0604030504040204" pitchFamily="34" charset="0"/>
                          <a:cs typeface="+mn-cs"/>
                        </a:rPr>
                        <a:t>Apr</a:t>
                      </a:r>
                    </a:p>
                  </a:txBody>
                  <a:tcPr>
                    <a:solidFill>
                      <a:schemeClr val="accent1">
                        <a:lumMod val="50000"/>
                      </a:schemeClr>
                    </a:solidFill>
                  </a:tcPr>
                </a:tc>
                <a:tc>
                  <a:txBody>
                    <a:bodyPr/>
                    <a:lstStyle/>
                    <a:p>
                      <a:pPr marL="0" algn="l" defTabSz="1507937" rtl="0" eaLnBrk="1" latinLnBrk="0" hangingPunct="1"/>
                      <a:r>
                        <a:rPr lang="en-GB" sz="1100" b="1" kern="1200" dirty="0">
                          <a:solidFill>
                            <a:schemeClr val="lt1"/>
                          </a:solidFill>
                          <a:latin typeface="Verdana" panose="020B0604030504040204" pitchFamily="34" charset="0"/>
                          <a:ea typeface="Verdana" panose="020B0604030504040204" pitchFamily="34" charset="0"/>
                          <a:cs typeface="+mn-cs"/>
                        </a:rPr>
                        <a:t>May</a:t>
                      </a:r>
                    </a:p>
                  </a:txBody>
                  <a:tcPr>
                    <a:solidFill>
                      <a:schemeClr val="accent1">
                        <a:lumMod val="50000"/>
                      </a:schemeClr>
                    </a:solidFill>
                  </a:tcPr>
                </a:tc>
                <a:tc>
                  <a:txBody>
                    <a:bodyPr/>
                    <a:lstStyle/>
                    <a:p>
                      <a:pPr marL="0" algn="l" defTabSz="1507937" rtl="0" eaLnBrk="1" latinLnBrk="0" hangingPunct="1"/>
                      <a:r>
                        <a:rPr lang="en-GB" sz="1100" b="1" kern="1200" dirty="0">
                          <a:solidFill>
                            <a:schemeClr val="lt1"/>
                          </a:solidFill>
                          <a:latin typeface="Verdana" panose="020B0604030504040204" pitchFamily="34" charset="0"/>
                          <a:ea typeface="Verdana" panose="020B0604030504040204" pitchFamily="34" charset="0"/>
                          <a:cs typeface="+mn-cs"/>
                        </a:rPr>
                        <a:t>Jun</a:t>
                      </a:r>
                    </a:p>
                  </a:txBody>
                  <a:tcPr>
                    <a:solidFill>
                      <a:schemeClr val="accent1">
                        <a:lumMod val="50000"/>
                      </a:schemeClr>
                    </a:solidFill>
                  </a:tcPr>
                </a:tc>
                <a:tc>
                  <a:txBody>
                    <a:bodyPr/>
                    <a:lstStyle/>
                    <a:p>
                      <a:pPr marL="0" algn="l" defTabSz="1507937" rtl="0" eaLnBrk="1" latinLnBrk="0" hangingPunct="1"/>
                      <a:r>
                        <a:rPr lang="en-GB" sz="1100" b="1" kern="1200" dirty="0">
                          <a:solidFill>
                            <a:schemeClr val="lt1"/>
                          </a:solidFill>
                          <a:latin typeface="Verdana" panose="020B0604030504040204" pitchFamily="34" charset="0"/>
                          <a:ea typeface="Verdana" panose="020B0604030504040204" pitchFamily="34" charset="0"/>
                          <a:cs typeface="+mn-cs"/>
                        </a:rPr>
                        <a:t>July</a:t>
                      </a:r>
                    </a:p>
                  </a:txBody>
                  <a:tcPr>
                    <a:solidFill>
                      <a:schemeClr val="accent1">
                        <a:lumMod val="50000"/>
                      </a:schemeClr>
                    </a:solidFill>
                  </a:tcPr>
                </a:tc>
                <a:tc>
                  <a:txBody>
                    <a:bodyPr/>
                    <a:lstStyle/>
                    <a:p>
                      <a:pPr marL="0" algn="l" defTabSz="1507937" rtl="0" eaLnBrk="1" latinLnBrk="0" hangingPunct="1"/>
                      <a:r>
                        <a:rPr lang="en-GB" sz="1100" b="1" kern="1200" dirty="0">
                          <a:solidFill>
                            <a:schemeClr val="lt1"/>
                          </a:solidFill>
                          <a:latin typeface="Verdana" panose="020B0604030504040204" pitchFamily="34" charset="0"/>
                          <a:ea typeface="Verdana" panose="020B0604030504040204" pitchFamily="34" charset="0"/>
                          <a:cs typeface="+mn-cs"/>
                        </a:rPr>
                        <a:t>Aug</a:t>
                      </a:r>
                    </a:p>
                  </a:txBody>
                  <a:tcPr>
                    <a:solidFill>
                      <a:schemeClr val="accent1">
                        <a:lumMod val="50000"/>
                      </a:schemeClr>
                    </a:solidFill>
                  </a:tcPr>
                </a:tc>
                <a:tc>
                  <a:txBody>
                    <a:bodyPr/>
                    <a:lstStyle/>
                    <a:p>
                      <a:pPr marL="0" algn="l" defTabSz="1507937" rtl="0" eaLnBrk="1" latinLnBrk="0" hangingPunct="1"/>
                      <a:r>
                        <a:rPr lang="en-GB" sz="1100" b="1" kern="1200" dirty="0">
                          <a:solidFill>
                            <a:schemeClr val="lt1"/>
                          </a:solidFill>
                          <a:latin typeface="Verdana" panose="020B0604030504040204" pitchFamily="34" charset="0"/>
                          <a:ea typeface="Verdana" panose="020B0604030504040204" pitchFamily="34" charset="0"/>
                          <a:cs typeface="+mn-cs"/>
                        </a:rPr>
                        <a:t>Sep</a:t>
                      </a:r>
                    </a:p>
                  </a:txBody>
                  <a:tcPr>
                    <a:solidFill>
                      <a:schemeClr val="accent1">
                        <a:lumMod val="50000"/>
                      </a:schemeClr>
                    </a:solidFill>
                  </a:tcPr>
                </a:tc>
                <a:tc>
                  <a:txBody>
                    <a:bodyPr/>
                    <a:lstStyle/>
                    <a:p>
                      <a:pPr marL="0" algn="l" defTabSz="1507937" rtl="0" eaLnBrk="1" latinLnBrk="0" hangingPunct="1"/>
                      <a:r>
                        <a:rPr lang="en-GB" sz="1100" b="1" kern="1200" dirty="0">
                          <a:solidFill>
                            <a:schemeClr val="lt1"/>
                          </a:solidFill>
                          <a:latin typeface="Verdana" panose="020B0604030504040204" pitchFamily="34" charset="0"/>
                          <a:ea typeface="Verdana" panose="020B0604030504040204" pitchFamily="34" charset="0"/>
                          <a:cs typeface="+mn-cs"/>
                        </a:rPr>
                        <a:t>Oct</a:t>
                      </a:r>
                    </a:p>
                  </a:txBody>
                  <a:tcPr>
                    <a:solidFill>
                      <a:schemeClr val="accent1">
                        <a:lumMod val="50000"/>
                      </a:schemeClr>
                    </a:solidFill>
                  </a:tcPr>
                </a:tc>
                <a:tc>
                  <a:txBody>
                    <a:bodyPr/>
                    <a:lstStyle/>
                    <a:p>
                      <a:pPr marL="0" algn="l" defTabSz="1507937" rtl="0" eaLnBrk="1" latinLnBrk="0" hangingPunct="1"/>
                      <a:r>
                        <a:rPr lang="en-GB" sz="1100" b="1" kern="1200" dirty="0">
                          <a:solidFill>
                            <a:schemeClr val="lt1"/>
                          </a:solidFill>
                          <a:latin typeface="Verdana" panose="020B0604030504040204" pitchFamily="34" charset="0"/>
                          <a:ea typeface="Verdana" panose="020B0604030504040204" pitchFamily="34" charset="0"/>
                          <a:cs typeface="+mn-cs"/>
                        </a:rPr>
                        <a:t>Nov</a:t>
                      </a:r>
                    </a:p>
                  </a:txBody>
                  <a:tcPr>
                    <a:solidFill>
                      <a:schemeClr val="accent1">
                        <a:lumMod val="50000"/>
                      </a:schemeClr>
                    </a:solidFill>
                  </a:tcPr>
                </a:tc>
                <a:tc>
                  <a:txBody>
                    <a:bodyPr/>
                    <a:lstStyle/>
                    <a:p>
                      <a:pPr marL="0" algn="l" defTabSz="1507937" rtl="0" eaLnBrk="1" latinLnBrk="0" hangingPunct="1"/>
                      <a:r>
                        <a:rPr lang="en-GB" sz="1100" b="1" kern="1200" dirty="0">
                          <a:solidFill>
                            <a:schemeClr val="lt1"/>
                          </a:solidFill>
                          <a:latin typeface="Verdana" panose="020B0604030504040204" pitchFamily="34" charset="0"/>
                          <a:ea typeface="Verdana" panose="020B0604030504040204" pitchFamily="34" charset="0"/>
                          <a:cs typeface="+mn-cs"/>
                        </a:rPr>
                        <a:t>Dec</a:t>
                      </a:r>
                    </a:p>
                  </a:txBody>
                  <a:tcPr>
                    <a:solidFill>
                      <a:schemeClr val="accent1">
                        <a:lumMod val="50000"/>
                      </a:schemeClr>
                    </a:solidFill>
                  </a:tcPr>
                </a:tc>
                <a:tc>
                  <a:txBody>
                    <a:bodyPr/>
                    <a:lstStyle/>
                    <a:p>
                      <a:pPr marL="0" algn="l" defTabSz="1507937" rtl="0" eaLnBrk="1" latinLnBrk="0" hangingPunct="1"/>
                      <a:r>
                        <a:rPr lang="en-GB" sz="1100" b="1" kern="1200" dirty="0">
                          <a:solidFill>
                            <a:schemeClr val="lt1"/>
                          </a:solidFill>
                          <a:latin typeface="Verdana" panose="020B0604030504040204" pitchFamily="34" charset="0"/>
                          <a:ea typeface="Verdana" panose="020B0604030504040204" pitchFamily="34" charset="0"/>
                          <a:cs typeface="+mn-cs"/>
                        </a:rPr>
                        <a:t>Jan</a:t>
                      </a:r>
                    </a:p>
                  </a:txBody>
                  <a:tcPr>
                    <a:solidFill>
                      <a:schemeClr val="accent1">
                        <a:lumMod val="50000"/>
                      </a:schemeClr>
                    </a:solidFill>
                  </a:tcPr>
                </a:tc>
                <a:tc>
                  <a:txBody>
                    <a:bodyPr/>
                    <a:lstStyle/>
                    <a:p>
                      <a:pPr marL="0" algn="l" defTabSz="1507937" rtl="0" eaLnBrk="1" latinLnBrk="0" hangingPunct="1"/>
                      <a:r>
                        <a:rPr lang="en-GB" sz="1100" b="1" kern="1200" dirty="0">
                          <a:solidFill>
                            <a:schemeClr val="lt1"/>
                          </a:solidFill>
                          <a:latin typeface="Verdana" panose="020B0604030504040204" pitchFamily="34" charset="0"/>
                          <a:ea typeface="Verdana" panose="020B0604030504040204" pitchFamily="34" charset="0"/>
                          <a:cs typeface="+mn-cs"/>
                        </a:rPr>
                        <a:t>Feb</a:t>
                      </a:r>
                    </a:p>
                  </a:txBody>
                  <a:tcPr>
                    <a:solidFill>
                      <a:schemeClr val="accent1">
                        <a:lumMod val="50000"/>
                      </a:schemeClr>
                    </a:solidFill>
                  </a:tcPr>
                </a:tc>
                <a:tc>
                  <a:txBody>
                    <a:bodyPr/>
                    <a:lstStyle/>
                    <a:p>
                      <a:pPr marL="0" algn="l" defTabSz="1507937" rtl="0" eaLnBrk="1" latinLnBrk="0" hangingPunct="1"/>
                      <a:r>
                        <a:rPr lang="en-GB" sz="1100" b="1" kern="1200" dirty="0">
                          <a:solidFill>
                            <a:schemeClr val="lt1"/>
                          </a:solidFill>
                          <a:latin typeface="Verdana" panose="020B0604030504040204" pitchFamily="34" charset="0"/>
                          <a:ea typeface="Verdana" panose="020B0604030504040204" pitchFamily="34" charset="0"/>
                          <a:cs typeface="+mn-cs"/>
                        </a:rPr>
                        <a:t>Mar</a:t>
                      </a:r>
                    </a:p>
                  </a:txBody>
                  <a:tcPr>
                    <a:solidFill>
                      <a:schemeClr val="accent1">
                        <a:lumMod val="50000"/>
                      </a:schemeClr>
                    </a:solidFill>
                  </a:tcPr>
                </a:tc>
                <a:extLst>
                  <a:ext uri="{0D108BD9-81ED-4DB2-BD59-A6C34878D82A}">
                    <a16:rowId xmlns:a16="http://schemas.microsoft.com/office/drawing/2014/main" val="871088710"/>
                  </a:ext>
                </a:extLst>
              </a:tr>
              <a:tr h="389420">
                <a:tc rowSpan="2">
                  <a:txBody>
                    <a:bodyPr/>
                    <a:lstStyle/>
                    <a:p>
                      <a:r>
                        <a:rPr lang="en-GB" sz="1100" b="0" dirty="0">
                          <a:solidFill>
                            <a:schemeClr val="tx1"/>
                          </a:solidFill>
                          <a:latin typeface="Verdana" panose="020B0604030504040204" pitchFamily="34" charset="0"/>
                          <a:ea typeface="Verdana" panose="020B0604030504040204" pitchFamily="34" charset="0"/>
                        </a:rPr>
                        <a:t>Patients waiting in ED &gt; 12 hours</a:t>
                      </a:r>
                    </a:p>
                  </a:txBody>
                  <a:tcPr/>
                </a:tc>
                <a:tc rowSpan="2">
                  <a:txBody>
                    <a:bodyPr/>
                    <a:lstStyle/>
                    <a:p>
                      <a:pPr marL="0" algn="l" defTabSz="1507937" rtl="0" eaLnBrk="1" latinLnBrk="0" hangingPunct="1"/>
                      <a:r>
                        <a:rPr lang="en-GB" sz="1100" b="0" kern="1200" dirty="0">
                          <a:solidFill>
                            <a:schemeClr val="tx1"/>
                          </a:solidFill>
                          <a:latin typeface="Verdana" panose="020B0604030504040204" pitchFamily="34" charset="0"/>
                          <a:ea typeface="Verdana" panose="020B0604030504040204" pitchFamily="34" charset="0"/>
                          <a:cs typeface="+mn-cs"/>
                        </a:rPr>
                        <a:t>10% reduction in patients waiting &gt;12 hours by end of March 2027</a:t>
                      </a:r>
                    </a:p>
                  </a:txBody>
                  <a:tcPr/>
                </a:tc>
                <a:tc>
                  <a:txBody>
                    <a:bodyPr/>
                    <a:lstStyle/>
                    <a:p>
                      <a:pPr marL="0" algn="l" defTabSz="1507937" rtl="0" eaLnBrk="1" latinLnBrk="0" hangingPunct="1"/>
                      <a:r>
                        <a:rPr lang="en-GB" sz="1100" b="0" kern="1200" dirty="0">
                          <a:solidFill>
                            <a:schemeClr val="tx1"/>
                          </a:solidFill>
                          <a:latin typeface="Verdana" panose="020B0604030504040204" pitchFamily="34" charset="0"/>
                          <a:ea typeface="Verdana" panose="020B0604030504040204" pitchFamily="34" charset="0"/>
                          <a:cs typeface="+mn-cs"/>
                        </a:rPr>
                        <a:t>Expected</a:t>
                      </a:r>
                    </a:p>
                  </a:txBody>
                  <a:tcPr/>
                </a:tc>
                <a:tc>
                  <a:txBody>
                    <a:bodyPr/>
                    <a:lstStyle/>
                    <a:p>
                      <a:pPr marL="0" algn="l" defTabSz="1507937" rtl="0" eaLnBrk="1" latinLnBrk="0" hangingPunct="1"/>
                      <a:r>
                        <a:rPr lang="en-GB" sz="1100" b="0" kern="1200" dirty="0">
                          <a:solidFill>
                            <a:schemeClr val="tx1"/>
                          </a:solidFill>
                          <a:latin typeface="Verdana" panose="020B0604030504040204" pitchFamily="34" charset="0"/>
                          <a:ea typeface="Verdana" panose="020B0604030504040204" pitchFamily="34" charset="0"/>
                          <a:cs typeface="+mn-cs"/>
                        </a:rPr>
                        <a:t>1350</a:t>
                      </a:r>
                    </a:p>
                  </a:txBody>
                  <a:tcPr/>
                </a:tc>
                <a:tc>
                  <a:txBody>
                    <a:bodyPr/>
                    <a:lstStyle/>
                    <a:p>
                      <a:pPr marL="0" algn="l" defTabSz="1507937" rtl="0" eaLnBrk="1" latinLnBrk="0" hangingPunct="1"/>
                      <a:r>
                        <a:rPr lang="en-GB" sz="1100" b="0" kern="1200" dirty="0">
                          <a:solidFill>
                            <a:schemeClr val="tx1"/>
                          </a:solidFill>
                          <a:latin typeface="Verdana" panose="020B0604030504040204" pitchFamily="34" charset="0"/>
                          <a:ea typeface="Verdana" panose="020B0604030504040204" pitchFamily="34" charset="0"/>
                          <a:cs typeface="+mn-cs"/>
                        </a:rPr>
                        <a:t>1300</a:t>
                      </a:r>
                    </a:p>
                  </a:txBody>
                  <a:tcPr/>
                </a:tc>
                <a:tc>
                  <a:txBody>
                    <a:bodyPr/>
                    <a:lstStyle/>
                    <a:p>
                      <a:pPr marL="0" algn="l" defTabSz="1507937" rtl="0" eaLnBrk="1" latinLnBrk="0" hangingPunct="1"/>
                      <a:r>
                        <a:rPr lang="en-GB" sz="1100" b="0" kern="1200" dirty="0">
                          <a:solidFill>
                            <a:schemeClr val="tx1"/>
                          </a:solidFill>
                          <a:latin typeface="Verdana" panose="020B0604030504040204" pitchFamily="34" charset="0"/>
                          <a:ea typeface="Verdana" panose="020B0604030504040204" pitchFamily="34" charset="0"/>
                          <a:cs typeface="+mn-cs"/>
                        </a:rPr>
                        <a:t>1190</a:t>
                      </a:r>
                    </a:p>
                  </a:txBody>
                  <a:tcPr/>
                </a:tc>
                <a:tc>
                  <a:txBody>
                    <a:bodyPr/>
                    <a:lstStyle/>
                    <a:p>
                      <a:pPr marL="0" algn="l" defTabSz="1507937" rtl="0" eaLnBrk="1" latinLnBrk="0" hangingPunct="1"/>
                      <a:r>
                        <a:rPr lang="en-GB" sz="1100" b="0" kern="1200" dirty="0">
                          <a:solidFill>
                            <a:schemeClr val="tx1"/>
                          </a:solidFill>
                          <a:latin typeface="Verdana" panose="020B0604030504040204" pitchFamily="34" charset="0"/>
                          <a:ea typeface="Verdana" panose="020B0604030504040204" pitchFamily="34" charset="0"/>
                          <a:cs typeface="+mn-cs"/>
                        </a:rPr>
                        <a:t>1100</a:t>
                      </a:r>
                    </a:p>
                  </a:txBody>
                  <a:tcPr/>
                </a:tc>
                <a:tc>
                  <a:txBody>
                    <a:bodyPr/>
                    <a:lstStyle/>
                    <a:p>
                      <a:pPr marL="0" algn="l" defTabSz="1507937" rtl="0" eaLnBrk="1" latinLnBrk="0" hangingPunct="1"/>
                      <a:r>
                        <a:rPr lang="en-GB" sz="1100" b="0" kern="1200" dirty="0">
                          <a:solidFill>
                            <a:schemeClr val="tx1"/>
                          </a:solidFill>
                          <a:latin typeface="Verdana" panose="020B0604030504040204" pitchFamily="34" charset="0"/>
                          <a:ea typeface="Verdana" panose="020B0604030504040204" pitchFamily="34" charset="0"/>
                          <a:cs typeface="+mn-cs"/>
                        </a:rPr>
                        <a:t>997</a:t>
                      </a:r>
                    </a:p>
                  </a:txBody>
                  <a:tcPr/>
                </a:tc>
                <a:tc>
                  <a:txBody>
                    <a:bodyPr/>
                    <a:lstStyle/>
                    <a:p>
                      <a:pPr marL="0" algn="l" defTabSz="1507937" rtl="0" eaLnBrk="1" latinLnBrk="0" hangingPunct="1"/>
                      <a:r>
                        <a:rPr lang="en-GB" sz="1100" b="0" kern="1200" dirty="0">
                          <a:solidFill>
                            <a:schemeClr val="tx1"/>
                          </a:solidFill>
                          <a:latin typeface="Verdana" panose="020B0604030504040204" pitchFamily="34" charset="0"/>
                          <a:ea typeface="Verdana" panose="020B0604030504040204" pitchFamily="34" charset="0"/>
                          <a:cs typeface="+mn-cs"/>
                        </a:rPr>
                        <a:t>997</a:t>
                      </a:r>
                    </a:p>
                  </a:txBody>
                  <a:tcPr/>
                </a:tc>
                <a:tc>
                  <a:txBody>
                    <a:bodyPr/>
                    <a:lstStyle/>
                    <a:p>
                      <a:pPr marL="0" algn="l" defTabSz="1507937" rtl="0" eaLnBrk="1" latinLnBrk="0" hangingPunct="1"/>
                      <a:r>
                        <a:rPr lang="en-GB" sz="1100" b="0" kern="1200" dirty="0">
                          <a:solidFill>
                            <a:schemeClr val="tx1"/>
                          </a:solidFill>
                          <a:latin typeface="Verdana" panose="020B0604030504040204" pitchFamily="34" charset="0"/>
                          <a:ea typeface="Verdana" panose="020B0604030504040204" pitchFamily="34" charset="0"/>
                          <a:cs typeface="+mn-cs"/>
                        </a:rPr>
                        <a:t>997</a:t>
                      </a:r>
                    </a:p>
                  </a:txBody>
                  <a:tcPr/>
                </a:tc>
                <a:tc>
                  <a:txBody>
                    <a:bodyPr/>
                    <a:lstStyle/>
                    <a:p>
                      <a:pPr marL="0" algn="l" defTabSz="1507937" rtl="0" eaLnBrk="1" latinLnBrk="0" hangingPunct="1"/>
                      <a:r>
                        <a:rPr lang="en-GB" sz="1100" b="0" kern="1200" dirty="0">
                          <a:solidFill>
                            <a:schemeClr val="tx1"/>
                          </a:solidFill>
                          <a:latin typeface="Verdana" panose="020B0604030504040204" pitchFamily="34" charset="0"/>
                          <a:ea typeface="Verdana" panose="020B0604030504040204" pitchFamily="34" charset="0"/>
                          <a:cs typeface="+mn-cs"/>
                        </a:rPr>
                        <a:t>997</a:t>
                      </a:r>
                    </a:p>
                  </a:txBody>
                  <a:tcPr/>
                </a:tc>
                <a:tc>
                  <a:txBody>
                    <a:bodyPr/>
                    <a:lstStyle/>
                    <a:p>
                      <a:pPr marL="0" algn="l" defTabSz="1507937" rtl="0" eaLnBrk="1" latinLnBrk="0" hangingPunct="1"/>
                      <a:r>
                        <a:rPr lang="en-GB" sz="1100" b="0" kern="1200" dirty="0">
                          <a:solidFill>
                            <a:schemeClr val="tx1"/>
                          </a:solidFill>
                          <a:latin typeface="Verdana" panose="020B0604030504040204" pitchFamily="34" charset="0"/>
                          <a:ea typeface="Verdana" panose="020B0604030504040204" pitchFamily="34" charset="0"/>
                          <a:cs typeface="+mn-cs"/>
                        </a:rPr>
                        <a:t>997</a:t>
                      </a:r>
                    </a:p>
                  </a:txBody>
                  <a:tcPr/>
                </a:tc>
                <a:tc>
                  <a:txBody>
                    <a:bodyPr/>
                    <a:lstStyle/>
                    <a:p>
                      <a:pPr marL="0" algn="l" defTabSz="1507937" rtl="0" eaLnBrk="1" latinLnBrk="0" hangingPunct="1"/>
                      <a:r>
                        <a:rPr lang="en-GB" sz="1100" b="0" kern="1200" dirty="0">
                          <a:solidFill>
                            <a:schemeClr val="tx1"/>
                          </a:solidFill>
                          <a:latin typeface="Verdana" panose="020B0604030504040204" pitchFamily="34" charset="0"/>
                          <a:ea typeface="Verdana" panose="020B0604030504040204" pitchFamily="34" charset="0"/>
                          <a:cs typeface="+mn-cs"/>
                        </a:rPr>
                        <a:t>997</a:t>
                      </a:r>
                    </a:p>
                  </a:txBody>
                  <a:tcPr/>
                </a:tc>
                <a:tc>
                  <a:txBody>
                    <a:bodyPr/>
                    <a:lstStyle/>
                    <a:p>
                      <a:pPr marL="0" algn="l" defTabSz="1507937" rtl="0" eaLnBrk="1" latinLnBrk="0" hangingPunct="1"/>
                      <a:r>
                        <a:rPr lang="en-GB" sz="1100" b="0" kern="1200" dirty="0">
                          <a:solidFill>
                            <a:schemeClr val="tx1"/>
                          </a:solidFill>
                          <a:latin typeface="Verdana" panose="020B0604030504040204" pitchFamily="34" charset="0"/>
                          <a:ea typeface="Verdana" panose="020B0604030504040204" pitchFamily="34" charset="0"/>
                          <a:cs typeface="+mn-cs"/>
                        </a:rPr>
                        <a:t>997</a:t>
                      </a:r>
                    </a:p>
                  </a:txBody>
                  <a:tcPr/>
                </a:tc>
                <a:tc>
                  <a:txBody>
                    <a:bodyPr/>
                    <a:lstStyle/>
                    <a:p>
                      <a:pPr marL="0" algn="l" defTabSz="1507937" rtl="0" eaLnBrk="1" latinLnBrk="0" hangingPunct="1"/>
                      <a:r>
                        <a:rPr lang="en-GB" sz="1100" b="0" kern="1200" dirty="0">
                          <a:solidFill>
                            <a:schemeClr val="tx1"/>
                          </a:solidFill>
                          <a:latin typeface="Verdana" panose="020B0604030504040204" pitchFamily="34" charset="0"/>
                          <a:ea typeface="Verdana" panose="020B0604030504040204" pitchFamily="34" charset="0"/>
                          <a:cs typeface="+mn-cs"/>
                        </a:rPr>
                        <a:t>997</a:t>
                      </a:r>
                    </a:p>
                  </a:txBody>
                  <a:tcPr/>
                </a:tc>
                <a:extLst>
                  <a:ext uri="{0D108BD9-81ED-4DB2-BD59-A6C34878D82A}">
                    <a16:rowId xmlns:a16="http://schemas.microsoft.com/office/drawing/2014/main" val="1592866649"/>
                  </a:ext>
                </a:extLst>
              </a:tr>
              <a:tr h="764933">
                <a:tc vMerge="1">
                  <a:txBody>
                    <a:bodyPr/>
                    <a:lstStyle/>
                    <a:p>
                      <a:endParaRPr lang="en-GB" sz="1200" b="0" dirty="0">
                        <a:solidFill>
                          <a:schemeClr val="tx1"/>
                        </a:solidFill>
                        <a:latin typeface="Verdana" panose="020B0604030504040204" pitchFamily="34" charset="0"/>
                        <a:ea typeface="Verdana" panose="020B0604030504040204" pitchFamily="34" charset="0"/>
                      </a:endParaRPr>
                    </a:p>
                  </a:txBody>
                  <a:tcPr/>
                </a:tc>
                <a:tc vMerge="1">
                  <a:txBody>
                    <a:bodyPr/>
                    <a:lstStyle/>
                    <a:p>
                      <a:pPr marL="0" algn="l" defTabSz="1507937" rtl="0" eaLnBrk="1" latinLnBrk="0" hangingPunct="1"/>
                      <a:endParaRPr lang="en-GB" sz="1200" b="0" kern="1200" dirty="0">
                        <a:solidFill>
                          <a:schemeClr val="tx1"/>
                        </a:solidFill>
                        <a:latin typeface="Verdana" panose="020B0604030504040204" pitchFamily="34" charset="0"/>
                        <a:ea typeface="Verdana" panose="020B0604030504040204" pitchFamily="34" charset="0"/>
                        <a:cs typeface="+mn-cs"/>
                      </a:endParaRPr>
                    </a:p>
                  </a:txBody>
                  <a:tcPr/>
                </a:tc>
                <a:tc>
                  <a:txBody>
                    <a:bodyPr/>
                    <a:lstStyle/>
                    <a:p>
                      <a:pPr marL="0" algn="l" defTabSz="1507937" rtl="0" eaLnBrk="1" latinLnBrk="0" hangingPunct="1"/>
                      <a:r>
                        <a:rPr lang="en-GB" sz="1100" b="0" kern="1200" dirty="0">
                          <a:solidFill>
                            <a:schemeClr val="tx1"/>
                          </a:solidFill>
                          <a:latin typeface="Verdana" panose="020B0604030504040204" pitchFamily="34" charset="0"/>
                          <a:ea typeface="Verdana" panose="020B0604030504040204" pitchFamily="34" charset="0"/>
                          <a:cs typeface="+mn-cs"/>
                        </a:rPr>
                        <a:t>Observed</a:t>
                      </a:r>
                    </a:p>
                  </a:txBody>
                  <a:tcPr/>
                </a:tc>
                <a:tc>
                  <a:txBody>
                    <a:bodyPr/>
                    <a:lstStyle/>
                    <a:p>
                      <a:pPr marL="0" algn="l" defTabSz="1507937" rtl="0" eaLnBrk="1" latinLnBrk="0" hangingPunct="1"/>
                      <a:r>
                        <a:rPr lang="en-GB" sz="1100" b="0" kern="1200" dirty="0">
                          <a:solidFill>
                            <a:schemeClr val="tx1"/>
                          </a:solidFill>
                          <a:latin typeface="Verdana" panose="020B0604030504040204" pitchFamily="34" charset="0"/>
                          <a:ea typeface="Verdana" panose="020B0604030504040204" pitchFamily="34" charset="0"/>
                          <a:cs typeface="+mn-cs"/>
                        </a:rPr>
                        <a:t>1319</a:t>
                      </a:r>
                    </a:p>
                  </a:txBody>
                  <a:tcPr/>
                </a:tc>
                <a:tc>
                  <a:txBody>
                    <a:bodyPr/>
                    <a:lstStyle/>
                    <a:p>
                      <a:pPr marL="0" algn="l" defTabSz="1507937" rtl="0" eaLnBrk="1" latinLnBrk="0" hangingPunct="1"/>
                      <a:r>
                        <a:rPr lang="en-GB" sz="1100" b="0" kern="1200" dirty="0">
                          <a:solidFill>
                            <a:schemeClr val="tx1"/>
                          </a:solidFill>
                          <a:latin typeface="Verdana" panose="020B0604030504040204" pitchFamily="34" charset="0"/>
                          <a:ea typeface="Verdana" panose="020B0604030504040204" pitchFamily="34" charset="0"/>
                          <a:cs typeface="+mn-cs"/>
                        </a:rPr>
                        <a:t>1347</a:t>
                      </a:r>
                    </a:p>
                  </a:txBody>
                  <a:tcPr/>
                </a:tc>
                <a:tc>
                  <a:txBody>
                    <a:bodyPr/>
                    <a:lstStyle/>
                    <a:p>
                      <a:pPr marL="0" algn="l" defTabSz="1507937" rtl="0" eaLnBrk="1" latinLnBrk="0" hangingPunct="1"/>
                      <a:r>
                        <a:rPr lang="en-GB" sz="1100" b="0" kern="1200" dirty="0">
                          <a:solidFill>
                            <a:schemeClr val="tx1"/>
                          </a:solidFill>
                          <a:latin typeface="Verdana" panose="020B0604030504040204" pitchFamily="34" charset="0"/>
                          <a:ea typeface="Verdana" panose="020B0604030504040204" pitchFamily="34" charset="0"/>
                          <a:cs typeface="+mn-cs"/>
                        </a:rPr>
                        <a:t>1366</a:t>
                      </a:r>
                    </a:p>
                  </a:txBody>
                  <a:tcPr/>
                </a:tc>
                <a:tc>
                  <a:txBody>
                    <a:bodyPr/>
                    <a:lstStyle/>
                    <a:p>
                      <a:pPr marL="0" algn="l" defTabSz="1507937" rtl="0" eaLnBrk="1" latinLnBrk="0" hangingPunct="1"/>
                      <a:r>
                        <a:rPr lang="en-GB" sz="1100" b="0" kern="1200" dirty="0">
                          <a:solidFill>
                            <a:schemeClr val="tx1"/>
                          </a:solidFill>
                          <a:latin typeface="Verdana" panose="020B0604030504040204" pitchFamily="34" charset="0"/>
                          <a:ea typeface="Verdana" panose="020B0604030504040204" pitchFamily="34" charset="0"/>
                          <a:cs typeface="+mn-cs"/>
                        </a:rPr>
                        <a:t>1364</a:t>
                      </a:r>
                    </a:p>
                  </a:txBody>
                  <a:tcPr/>
                </a:tc>
                <a:tc>
                  <a:txBody>
                    <a:bodyPr/>
                    <a:lstStyle/>
                    <a:p>
                      <a:pPr marL="0" algn="l" defTabSz="1507937" rtl="0" eaLnBrk="1" latinLnBrk="0" hangingPunct="1"/>
                      <a:r>
                        <a:rPr lang="en-GB" sz="1100" b="0" kern="1200" dirty="0">
                          <a:solidFill>
                            <a:schemeClr val="tx1"/>
                          </a:solidFill>
                          <a:latin typeface="Verdana" panose="020B0604030504040204" pitchFamily="34" charset="0"/>
                          <a:ea typeface="Verdana" panose="020B0604030504040204" pitchFamily="34" charset="0"/>
                          <a:cs typeface="+mn-cs"/>
                        </a:rPr>
                        <a:t>1117</a:t>
                      </a:r>
                    </a:p>
                  </a:txBody>
                  <a:tcPr/>
                </a:tc>
                <a:tc>
                  <a:txBody>
                    <a:bodyPr/>
                    <a:lstStyle/>
                    <a:p>
                      <a:pPr marL="0" algn="l" defTabSz="1507937" rtl="0" eaLnBrk="1" latinLnBrk="0" hangingPunct="1"/>
                      <a:r>
                        <a:rPr lang="en-GB" sz="1100" b="0" kern="1200" dirty="0">
                          <a:solidFill>
                            <a:schemeClr val="tx1"/>
                          </a:solidFill>
                          <a:latin typeface="Verdana" panose="020B0604030504040204" pitchFamily="34" charset="0"/>
                          <a:ea typeface="Verdana" panose="020B0604030504040204" pitchFamily="34" charset="0"/>
                          <a:cs typeface="+mn-cs"/>
                        </a:rPr>
                        <a:t>1157</a:t>
                      </a:r>
                    </a:p>
                  </a:txBody>
                  <a:tcPr/>
                </a:tc>
                <a:tc>
                  <a:txBody>
                    <a:bodyPr/>
                    <a:lstStyle/>
                    <a:p>
                      <a:pPr marL="0" algn="l" defTabSz="1507937" rtl="0" eaLnBrk="1" latinLnBrk="0" hangingPunct="1"/>
                      <a:endParaRPr lang="en-GB" sz="1100" b="0" kern="1200" dirty="0">
                        <a:solidFill>
                          <a:schemeClr val="tx1"/>
                        </a:solidFill>
                        <a:latin typeface="Verdana" panose="020B0604030504040204" pitchFamily="34" charset="0"/>
                        <a:ea typeface="Verdana" panose="020B0604030504040204" pitchFamily="34" charset="0"/>
                        <a:cs typeface="+mn-cs"/>
                      </a:endParaRPr>
                    </a:p>
                  </a:txBody>
                  <a:tcPr/>
                </a:tc>
                <a:tc>
                  <a:txBody>
                    <a:bodyPr/>
                    <a:lstStyle/>
                    <a:p>
                      <a:pPr marL="0" algn="l" defTabSz="1507937" rtl="0" eaLnBrk="1" latinLnBrk="0" hangingPunct="1"/>
                      <a:endParaRPr lang="en-GB" sz="1100" b="0" kern="1200" dirty="0">
                        <a:solidFill>
                          <a:schemeClr val="tx1"/>
                        </a:solidFill>
                        <a:latin typeface="Verdana" panose="020B0604030504040204" pitchFamily="34" charset="0"/>
                        <a:ea typeface="Verdana" panose="020B0604030504040204" pitchFamily="34" charset="0"/>
                        <a:cs typeface="+mn-cs"/>
                      </a:endParaRPr>
                    </a:p>
                  </a:txBody>
                  <a:tcPr/>
                </a:tc>
                <a:tc>
                  <a:txBody>
                    <a:bodyPr/>
                    <a:lstStyle/>
                    <a:p>
                      <a:pPr marL="0" algn="l" defTabSz="1507937" rtl="0" eaLnBrk="1" latinLnBrk="0" hangingPunct="1"/>
                      <a:endParaRPr lang="en-GB" sz="1100" b="0" kern="1200" dirty="0">
                        <a:solidFill>
                          <a:schemeClr val="tx1"/>
                        </a:solidFill>
                        <a:latin typeface="Verdana" panose="020B0604030504040204" pitchFamily="34" charset="0"/>
                        <a:ea typeface="Verdana" panose="020B0604030504040204" pitchFamily="34" charset="0"/>
                        <a:cs typeface="+mn-cs"/>
                      </a:endParaRPr>
                    </a:p>
                  </a:txBody>
                  <a:tcPr/>
                </a:tc>
                <a:tc>
                  <a:txBody>
                    <a:bodyPr/>
                    <a:lstStyle/>
                    <a:p>
                      <a:pPr marL="0" algn="l" defTabSz="1507937" rtl="0" eaLnBrk="1" latinLnBrk="0" hangingPunct="1"/>
                      <a:endParaRPr lang="en-GB" sz="1100" b="0" kern="1200" dirty="0">
                        <a:solidFill>
                          <a:schemeClr val="tx1"/>
                        </a:solidFill>
                        <a:latin typeface="Verdana" panose="020B0604030504040204" pitchFamily="34" charset="0"/>
                        <a:ea typeface="Verdana" panose="020B0604030504040204" pitchFamily="34" charset="0"/>
                        <a:cs typeface="+mn-cs"/>
                      </a:endParaRPr>
                    </a:p>
                  </a:txBody>
                  <a:tcPr/>
                </a:tc>
                <a:tc>
                  <a:txBody>
                    <a:bodyPr/>
                    <a:lstStyle/>
                    <a:p>
                      <a:pPr marL="0" algn="l" defTabSz="1507937" rtl="0" eaLnBrk="1" latinLnBrk="0" hangingPunct="1"/>
                      <a:endParaRPr lang="en-GB" sz="1100" b="0" kern="1200" dirty="0">
                        <a:solidFill>
                          <a:schemeClr val="tx1"/>
                        </a:solidFill>
                        <a:latin typeface="Verdana" panose="020B0604030504040204" pitchFamily="34" charset="0"/>
                        <a:ea typeface="Verdana" panose="020B0604030504040204" pitchFamily="34" charset="0"/>
                        <a:cs typeface="+mn-cs"/>
                      </a:endParaRPr>
                    </a:p>
                  </a:txBody>
                  <a:tcPr/>
                </a:tc>
                <a:tc>
                  <a:txBody>
                    <a:bodyPr/>
                    <a:lstStyle/>
                    <a:p>
                      <a:pPr marL="0" algn="l" defTabSz="1507937" rtl="0" eaLnBrk="1" latinLnBrk="0" hangingPunct="1"/>
                      <a:endParaRPr lang="en-GB" sz="1100" b="0" kern="1200" dirty="0">
                        <a:solidFill>
                          <a:schemeClr val="tx1"/>
                        </a:solidFill>
                        <a:latin typeface="Verdana" panose="020B0604030504040204" pitchFamily="34" charset="0"/>
                        <a:ea typeface="Verdana" panose="020B0604030504040204" pitchFamily="34" charset="0"/>
                        <a:cs typeface="+mn-cs"/>
                      </a:endParaRPr>
                    </a:p>
                  </a:txBody>
                  <a:tcPr/>
                </a:tc>
                <a:extLst>
                  <a:ext uri="{0D108BD9-81ED-4DB2-BD59-A6C34878D82A}">
                    <a16:rowId xmlns:a16="http://schemas.microsoft.com/office/drawing/2014/main" val="2747099267"/>
                  </a:ext>
                </a:extLst>
              </a:tr>
            </a:tbl>
          </a:graphicData>
        </a:graphic>
      </p:graphicFrame>
      <p:pic>
        <p:nvPicPr>
          <p:cNvPr id="8" name="Picture 7">
            <a:extLst>
              <a:ext uri="{FF2B5EF4-FFF2-40B4-BE49-F238E27FC236}">
                <a16:creationId xmlns:a16="http://schemas.microsoft.com/office/drawing/2014/main" id="{22B2FD90-2DF7-2D1B-94AB-AED14A5ED051}"/>
              </a:ext>
            </a:extLst>
          </p:cNvPr>
          <p:cNvPicPr>
            <a:picLocks noChangeAspect="1"/>
          </p:cNvPicPr>
          <p:nvPr/>
        </p:nvPicPr>
        <p:blipFill>
          <a:blip r:embed="rId3"/>
          <a:stretch>
            <a:fillRect/>
          </a:stretch>
        </p:blipFill>
        <p:spPr>
          <a:xfrm>
            <a:off x="1176718" y="1997075"/>
            <a:ext cx="7086600" cy="4283751"/>
          </a:xfrm>
          <a:prstGeom prst="rect">
            <a:avLst/>
          </a:prstGeom>
        </p:spPr>
      </p:pic>
      <p:pic>
        <p:nvPicPr>
          <p:cNvPr id="10" name="Picture 9">
            <a:extLst>
              <a:ext uri="{FF2B5EF4-FFF2-40B4-BE49-F238E27FC236}">
                <a16:creationId xmlns:a16="http://schemas.microsoft.com/office/drawing/2014/main" id="{FBCCE349-4670-D544-F681-86C2EDC37B2C}"/>
              </a:ext>
            </a:extLst>
          </p:cNvPr>
          <p:cNvPicPr>
            <a:picLocks noChangeAspect="1"/>
          </p:cNvPicPr>
          <p:nvPr/>
        </p:nvPicPr>
        <p:blipFill>
          <a:blip r:embed="rId4"/>
          <a:stretch>
            <a:fillRect/>
          </a:stretch>
        </p:blipFill>
        <p:spPr>
          <a:xfrm>
            <a:off x="2025860" y="8455712"/>
            <a:ext cx="16053968" cy="2751790"/>
          </a:xfrm>
          <a:prstGeom prst="rect">
            <a:avLst/>
          </a:prstGeom>
        </p:spPr>
      </p:pic>
    </p:spTree>
    <p:extLst>
      <p:ext uri="{BB962C8B-B14F-4D97-AF65-F5344CB8AC3E}">
        <p14:creationId xmlns:p14="http://schemas.microsoft.com/office/powerpoint/2010/main" val="232688186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813DD9-19BF-8A5E-D047-CC1933B8F1BB}"/>
            </a:ext>
          </a:extLst>
        </p:cNvPr>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B86E74B0-C243-17C9-0EC0-518D47126E4D}"/>
              </a:ext>
            </a:extLst>
          </p:cNvPr>
          <p:cNvGraphicFramePr>
            <a:graphicFrameLocks noGrp="1"/>
          </p:cNvGraphicFramePr>
          <p:nvPr>
            <p:extLst>
              <p:ext uri="{D42A27DB-BD31-4B8C-83A1-F6EECF244321}">
                <p14:modId xmlns:p14="http://schemas.microsoft.com/office/powerpoint/2010/main" val="2195323668"/>
              </p:ext>
            </p:extLst>
          </p:nvPr>
        </p:nvGraphicFramePr>
        <p:xfrm>
          <a:off x="0" y="584774"/>
          <a:ext cx="20105688" cy="10724576"/>
        </p:xfrm>
        <a:graphic>
          <a:graphicData uri="http://schemas.openxmlformats.org/drawingml/2006/table">
            <a:tbl>
              <a:tblPr firstRow="1" bandRow="1">
                <a:tableStyleId>{5C22544A-7EE6-4342-B048-85BDC9FD1C3A}</a:tableStyleId>
              </a:tblPr>
              <a:tblGrid>
                <a:gridCol w="10967244">
                  <a:extLst>
                    <a:ext uri="{9D8B030D-6E8A-4147-A177-3AD203B41FA5}">
                      <a16:colId xmlns:a16="http://schemas.microsoft.com/office/drawing/2014/main" val="1129616965"/>
                    </a:ext>
                  </a:extLst>
                </a:gridCol>
                <a:gridCol w="4112022">
                  <a:extLst>
                    <a:ext uri="{9D8B030D-6E8A-4147-A177-3AD203B41FA5}">
                      <a16:colId xmlns:a16="http://schemas.microsoft.com/office/drawing/2014/main" val="3228885332"/>
                    </a:ext>
                  </a:extLst>
                </a:gridCol>
                <a:gridCol w="5026422">
                  <a:extLst>
                    <a:ext uri="{9D8B030D-6E8A-4147-A177-3AD203B41FA5}">
                      <a16:colId xmlns:a16="http://schemas.microsoft.com/office/drawing/2014/main" val="1012310918"/>
                    </a:ext>
                  </a:extLst>
                </a:gridCol>
              </a:tblGrid>
              <a:tr h="917417">
                <a:tc>
                  <a:txBody>
                    <a:bodyPr/>
                    <a:lstStyle/>
                    <a:p>
                      <a:pPr marL="0" marR="0" lvl="0" indent="0" algn="ctr" defTabSz="1507937" rtl="0" eaLnBrk="1" fontAlgn="auto" latinLnBrk="0" hangingPunct="1">
                        <a:lnSpc>
                          <a:spcPct val="100000"/>
                        </a:lnSpc>
                        <a:spcBef>
                          <a:spcPts val="0"/>
                        </a:spcBef>
                        <a:spcAft>
                          <a:spcPts val="0"/>
                        </a:spcAft>
                        <a:buClrTx/>
                        <a:buSzTx/>
                        <a:buFontTx/>
                        <a:buNone/>
                        <a:tabLst/>
                        <a:defRPr/>
                      </a:pPr>
                      <a:r>
                        <a:rPr lang="en-GB" sz="1800" b="1" i="0" dirty="0">
                          <a:solidFill>
                            <a:schemeClr val="dk1"/>
                          </a:solidFill>
                          <a:effectLst/>
                          <a:latin typeface="Verdana" panose="020B0604030504040204" pitchFamily="34" charset="0"/>
                          <a:ea typeface="Verdana" panose="020B0604030504040204" pitchFamily="34" charset="0"/>
                          <a:cs typeface="+mn-cs"/>
                        </a:rPr>
                        <a:t>Enhanced Monitoring Target: </a:t>
                      </a:r>
                      <a:r>
                        <a:rPr lang="en-GB" sz="1800" b="0" i="0" dirty="0">
                          <a:solidFill>
                            <a:schemeClr val="tx1"/>
                          </a:solidFill>
                          <a:effectLst/>
                          <a:latin typeface="Verdana" panose="020B0604030504040204" pitchFamily="34" charset="0"/>
                          <a:ea typeface="Verdana" panose="020B0604030504040204" pitchFamily="34" charset="0"/>
                          <a:cs typeface="+mn-cs"/>
                        </a:rPr>
                        <a:t>100% of open outpatient pathways to be waiting less than 52 weeks and maintained for 3 months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en-GB" sz="1800" dirty="0">
                          <a:solidFill>
                            <a:schemeClr val="tx1"/>
                          </a:solidFill>
                          <a:latin typeface="Verdana" panose="020B0604030504040204" pitchFamily="34" charset="0"/>
                          <a:ea typeface="Verdana" panose="020B0604030504040204" pitchFamily="34" charset="0"/>
                        </a:rPr>
                        <a:t>September 2026 Performance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en-GB" sz="1800" dirty="0">
                          <a:solidFill>
                            <a:schemeClr val="tx1"/>
                          </a:solidFill>
                          <a:latin typeface="Verdana" panose="020B0604030504040204" pitchFamily="34" charset="0"/>
                          <a:ea typeface="Verdana" panose="020B0604030504040204" pitchFamily="34" charset="0"/>
                        </a:rPr>
                        <a:t>100%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extLst>
                  <a:ext uri="{0D108BD9-81ED-4DB2-BD59-A6C34878D82A}">
                    <a16:rowId xmlns:a16="http://schemas.microsoft.com/office/drawing/2014/main" val="3554926024"/>
                  </a:ext>
                </a:extLst>
              </a:tr>
              <a:tr h="9807159">
                <a:tc>
                  <a:txBody>
                    <a:bodyPr/>
                    <a:lstStyle/>
                    <a:p>
                      <a:r>
                        <a:rPr lang="en-GB" sz="2968" b="0" i="0" kern="1200" dirty="0">
                          <a:solidFill>
                            <a:schemeClr val="dk1"/>
                          </a:solidFill>
                          <a:effectLst/>
                          <a:latin typeface="+mn-lt"/>
                          <a:ea typeface="+mn-ea"/>
                          <a:cs typeface="+mn-cs"/>
                        </a:rPr>
                        <a:t> </a:t>
                      </a:r>
                      <a:endParaRPr lang="en-GB" sz="2000" dirty="0">
                        <a:latin typeface="Verdana" panose="020B0604030504040204" pitchFamily="34" charset="0"/>
                        <a:ea typeface="Verdan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gridSpan="2">
                  <a:txBody>
                    <a:bodyPr/>
                    <a:lstStyle/>
                    <a:p>
                      <a:r>
                        <a:rPr lang="en-GB" sz="1800" b="1" dirty="0">
                          <a:latin typeface="Verdana" panose="020B0604030504040204" pitchFamily="34" charset="0"/>
                          <a:ea typeface="Verdana" panose="020B0604030504040204" pitchFamily="34" charset="0"/>
                        </a:rPr>
                        <a:t>How are we doing? </a:t>
                      </a:r>
                    </a:p>
                    <a:p>
                      <a:r>
                        <a:rPr lang="en-GB" sz="1800" b="0" dirty="0">
                          <a:solidFill>
                            <a:schemeClr val="tx1"/>
                          </a:solidFill>
                          <a:latin typeface="Verdana" panose="020B0604030504040204" pitchFamily="34" charset="0"/>
                          <a:ea typeface="Verdana" panose="020B0604030504040204" pitchFamily="34" charset="0"/>
                        </a:rPr>
                        <a:t>In September 2026, the Health Board reported 100% of open outpatient pathways were waiting less than 52 weeks. </a:t>
                      </a:r>
                    </a:p>
                    <a:p>
                      <a:endParaRPr lang="en-GB" sz="1800" dirty="0">
                        <a:solidFill>
                          <a:srgbClr val="FF0000"/>
                        </a:solidFill>
                        <a:highlight>
                          <a:srgbClr val="FFFF00"/>
                        </a:highlight>
                        <a:latin typeface="Verdana" panose="020B0604030504040204" pitchFamily="34" charset="0"/>
                        <a:ea typeface="Verdana" panose="020B0604030504040204" pitchFamily="34" charset="0"/>
                      </a:endParaRPr>
                    </a:p>
                    <a:p>
                      <a:r>
                        <a:rPr lang="en-GB" sz="1800" b="1" dirty="0">
                          <a:solidFill>
                            <a:schemeClr val="tx1"/>
                          </a:solidFill>
                          <a:latin typeface="Verdana" panose="020B0604030504040204" pitchFamily="34" charset="0"/>
                          <a:ea typeface="Verdana" panose="020B0604030504040204" pitchFamily="34" charset="0"/>
                        </a:rPr>
                        <a:t>What actions are we taking to improve?</a:t>
                      </a:r>
                    </a:p>
                    <a:p>
                      <a:pPr marL="285750" indent="-285750">
                        <a:buFont typeface="Arial" panose="020B0604020202020204" pitchFamily="34" charset="0"/>
                        <a:buChar char="•"/>
                      </a:pPr>
                      <a:r>
                        <a:rPr lang="en-GB" sz="1800" dirty="0">
                          <a:solidFill>
                            <a:schemeClr val="tx1"/>
                          </a:solidFill>
                          <a:latin typeface="Verdana" panose="020B0604030504040204" pitchFamily="34" charset="0"/>
                          <a:ea typeface="Verdana" panose="020B0604030504040204" pitchFamily="34" charset="0"/>
                        </a:rPr>
                        <a:t>Reviewing clinic utilisation, slot allocation and template variation across specialties. </a:t>
                      </a:r>
                    </a:p>
                    <a:p>
                      <a:pPr marL="285750" indent="-285750">
                        <a:buFont typeface="Arial" panose="020B0604020202020204" pitchFamily="34" charset="0"/>
                        <a:buChar char="•"/>
                      </a:pPr>
                      <a:r>
                        <a:rPr lang="en-GB" sz="1800" dirty="0">
                          <a:solidFill>
                            <a:schemeClr val="tx1"/>
                          </a:solidFill>
                          <a:latin typeface="Verdana" panose="020B0604030504040204" pitchFamily="34" charset="0"/>
                          <a:ea typeface="Verdana" panose="020B0604030504040204" pitchFamily="34" charset="0"/>
                        </a:rPr>
                        <a:t>Using learning from recent targeted improvement work to develop a more standardised approach to clinic template design across services. </a:t>
                      </a:r>
                    </a:p>
                    <a:p>
                      <a:pPr marL="285750" indent="-285750">
                        <a:buFont typeface="Arial" panose="020B0604020202020204" pitchFamily="34" charset="0"/>
                        <a:buChar char="•"/>
                      </a:pPr>
                      <a:r>
                        <a:rPr lang="en-GB" sz="1800" dirty="0">
                          <a:solidFill>
                            <a:schemeClr val="tx1"/>
                          </a:solidFill>
                          <a:latin typeface="Verdana" panose="020B0604030504040204" pitchFamily="34" charset="0"/>
                          <a:ea typeface="Verdana" panose="020B0604030504040204" pitchFamily="34" charset="0"/>
                        </a:rPr>
                        <a:t>Strengthening validation and demand/capacity monitoring processes to support sustainable performance.</a:t>
                      </a:r>
                    </a:p>
                    <a:p>
                      <a:pPr marL="285750" indent="-285750">
                        <a:buFont typeface="Arial" panose="020B0604020202020204" pitchFamily="34" charset="0"/>
                        <a:buChar char="•"/>
                      </a:pPr>
                      <a:r>
                        <a:rPr lang="en-GB" sz="1800" dirty="0">
                          <a:solidFill>
                            <a:schemeClr val="tx1"/>
                          </a:solidFill>
                          <a:latin typeface="Verdana" panose="020B0604030504040204" pitchFamily="34" charset="0"/>
                          <a:ea typeface="Verdana" panose="020B0604030504040204" pitchFamily="34" charset="0"/>
                        </a:rPr>
                        <a:t>Continuing regular operational oversight to identify risks to pathway waits at the earliest opportunity.</a:t>
                      </a:r>
                      <a:endParaRPr lang="en-GB" sz="1800" b="1" dirty="0">
                        <a:solidFill>
                          <a:schemeClr val="tx1"/>
                        </a:solidFill>
                        <a:latin typeface="Verdana" panose="020B0604030504040204" pitchFamily="34" charset="0"/>
                        <a:ea typeface="Verdana" panose="020B0604030504040204" pitchFamily="34" charset="0"/>
                      </a:endParaRPr>
                    </a:p>
                    <a:p>
                      <a:r>
                        <a:rPr lang="en-GB" sz="1800" b="1" dirty="0">
                          <a:solidFill>
                            <a:srgbClr val="FF0000"/>
                          </a:solidFill>
                          <a:latin typeface="Verdana" panose="020B0604030504040204" pitchFamily="34" charset="0"/>
                          <a:ea typeface="Verdana" panose="020B0604030504040204" pitchFamily="34" charset="0"/>
                        </a:rPr>
                        <a:t> </a:t>
                      </a:r>
                      <a:endParaRPr lang="en-GB" sz="1800" dirty="0">
                        <a:solidFill>
                          <a:srgbClr val="FF0000"/>
                        </a:solidFill>
                        <a:latin typeface="Verdana" panose="020B0604030504040204" pitchFamily="34" charset="0"/>
                        <a:ea typeface="Verdana" panose="020B0604030504040204" pitchFamily="34" charset="0"/>
                      </a:endParaRPr>
                    </a:p>
                    <a:p>
                      <a:r>
                        <a:rPr lang="en-GB" sz="1800" b="1" dirty="0">
                          <a:solidFill>
                            <a:schemeClr val="tx1"/>
                          </a:solidFill>
                          <a:latin typeface="Verdana" panose="020B0604030504040204" pitchFamily="34" charset="0"/>
                          <a:ea typeface="Verdana" panose="020B0604030504040204" pitchFamily="34" charset="0"/>
                        </a:rPr>
                        <a:t>What are the risks to delivery?</a:t>
                      </a:r>
                    </a:p>
                    <a:p>
                      <a:pPr marL="285750" lvl="0" indent="-285750" algn="l">
                        <a:lnSpc>
                          <a:spcPct val="100000"/>
                        </a:lnSpc>
                        <a:spcBef>
                          <a:spcPts val="0"/>
                        </a:spcBef>
                        <a:spcAft>
                          <a:spcPts val="0"/>
                        </a:spcAft>
                        <a:buFont typeface="Arial" panose="020B0604020202020204" pitchFamily="34" charset="0"/>
                        <a:buChar char="•"/>
                      </a:pPr>
                      <a:r>
                        <a:rPr lang="en-US" sz="1800" b="0" i="0" u="none" strike="noStrike" noProof="0" dirty="0">
                          <a:solidFill>
                            <a:schemeClr val="tx1"/>
                          </a:solidFill>
                          <a:latin typeface="Verdana"/>
                          <a:ea typeface="Verdana"/>
                        </a:rPr>
                        <a:t>The principal operational concerns are now focused on Gastroenterology, OMFS and Dermatology – there remains and unbalance between the demand and capacity levels for these areas which require close management.</a:t>
                      </a:r>
                    </a:p>
                    <a:p>
                      <a:pPr marL="285750" lvl="0" indent="-285750" algn="l">
                        <a:lnSpc>
                          <a:spcPct val="100000"/>
                        </a:lnSpc>
                        <a:spcBef>
                          <a:spcPts val="0"/>
                        </a:spcBef>
                        <a:spcAft>
                          <a:spcPts val="0"/>
                        </a:spcAft>
                        <a:buFont typeface="Arial" panose="020B0604020202020204" pitchFamily="34" charset="0"/>
                        <a:buChar char="•"/>
                      </a:pPr>
                      <a:r>
                        <a:rPr lang="en-GB" sz="1800" dirty="0">
                          <a:solidFill>
                            <a:schemeClr val="tx1"/>
                          </a:solidFill>
                          <a:latin typeface="Verdana" panose="020B0604030504040204" pitchFamily="34" charset="0"/>
                          <a:ea typeface="Verdana" panose="020B0604030504040204" pitchFamily="34" charset="0"/>
                        </a:rPr>
                        <a:t>Workforce availability and unplanned reductions in clinical capacity. </a:t>
                      </a:r>
                    </a:p>
                    <a:p>
                      <a:pPr marL="285750" indent="-285750">
                        <a:buFont typeface="Arial" panose="020B0604020202020204" pitchFamily="34" charset="0"/>
                        <a:buChar char="•"/>
                      </a:pPr>
                      <a:r>
                        <a:rPr lang="en-GB" sz="1800" dirty="0">
                          <a:solidFill>
                            <a:schemeClr val="tx1"/>
                          </a:solidFill>
                          <a:latin typeface="Verdana" panose="020B0604030504040204" pitchFamily="34" charset="0"/>
                          <a:ea typeface="Verdana" panose="020B0604030504040204" pitchFamily="34" charset="0"/>
                        </a:rPr>
                        <a:t>Increasing referral demand</a:t>
                      </a:r>
                      <a:endParaRPr lang="en-GB" sz="2000" dirty="0">
                        <a:solidFill>
                          <a:schemeClr val="tx1"/>
                        </a:solidFill>
                        <a:latin typeface="Verdana" panose="020B0604030504040204" pitchFamily="34" charset="0"/>
                        <a:ea typeface="Verdana" panose="020B0604030504040204" pitchFamily="34" charset="0"/>
                      </a:endParaRPr>
                    </a:p>
                    <a:p>
                      <a:pPr marL="0" indent="0">
                        <a:buFont typeface="Arial" panose="020B0604020202020204" pitchFamily="34" charset="0"/>
                        <a:buNone/>
                      </a:pPr>
                      <a:endParaRPr lang="en-GB" sz="2000" dirty="0">
                        <a:latin typeface="Verdana" panose="020B0604030504040204" pitchFamily="34" charset="0"/>
                        <a:ea typeface="Verdan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hMerge="1">
                  <a:txBody>
                    <a:bodyPr/>
                    <a:lstStyle/>
                    <a:p>
                      <a:endParaRPr lang="en-GB"/>
                    </a:p>
                  </a:txBody>
                  <a:tcPr/>
                </a:tc>
                <a:extLst>
                  <a:ext uri="{0D108BD9-81ED-4DB2-BD59-A6C34878D82A}">
                    <a16:rowId xmlns:a16="http://schemas.microsoft.com/office/drawing/2014/main" val="3917987980"/>
                  </a:ext>
                </a:extLst>
              </a:tr>
            </a:tbl>
          </a:graphicData>
        </a:graphic>
      </p:graphicFrame>
      <p:sp>
        <p:nvSpPr>
          <p:cNvPr id="2" name="TextBox 1">
            <a:extLst>
              <a:ext uri="{FF2B5EF4-FFF2-40B4-BE49-F238E27FC236}">
                <a16:creationId xmlns:a16="http://schemas.microsoft.com/office/drawing/2014/main" id="{4DC5C9A5-3156-F4B3-4F29-CC643E23A69F}"/>
              </a:ext>
            </a:extLst>
          </p:cNvPr>
          <p:cNvSpPr txBox="1"/>
          <p:nvPr/>
        </p:nvSpPr>
        <p:spPr>
          <a:xfrm>
            <a:off x="0" y="-14068"/>
            <a:ext cx="20105688" cy="584775"/>
          </a:xfrm>
          <a:prstGeom prst="rect">
            <a:avLst/>
          </a:prstGeom>
          <a:solidFill>
            <a:srgbClr val="7EB0DE"/>
          </a:solidFill>
        </p:spPr>
        <p:txBody>
          <a:bodyPr wrap="square" rtlCol="0">
            <a:spAutoFit/>
          </a:bodyPr>
          <a:lstStyle/>
          <a:p>
            <a:pPr marL="0" marR="0" lvl="0" indent="0" algn="ctr" defTabSz="1507937" rtl="0" eaLnBrk="1" fontAlgn="auto" latinLnBrk="0" hangingPunct="1">
              <a:lnSpc>
                <a:spcPct val="100000"/>
              </a:lnSpc>
              <a:spcBef>
                <a:spcPts val="0"/>
              </a:spcBef>
              <a:spcAft>
                <a:spcPts val="1979"/>
              </a:spcAft>
              <a:buClrTx/>
              <a:buSzTx/>
              <a:buFontTx/>
              <a:buNone/>
              <a:tabLst/>
              <a:defRPr/>
            </a:pPr>
            <a:r>
              <a:rPr lang="en-GB" sz="3200" b="1" dirty="0">
                <a:solidFill>
                  <a:schemeClr val="bg1"/>
                </a:solidFill>
                <a:latin typeface="Calibri" panose="020F0502020204030204"/>
              </a:rPr>
              <a:t>Level 4 – Planned Care Performance</a:t>
            </a:r>
            <a:endParaRPr kumimoji="0" lang="en-GB" sz="3200" b="1" i="0" u="none" strike="noStrike" kern="1200" cap="none" spc="0" normalizeH="0" baseline="0" noProof="0" dirty="0">
              <a:ln>
                <a:noFill/>
              </a:ln>
              <a:solidFill>
                <a:schemeClr val="bg1"/>
              </a:solidFill>
              <a:effectLst/>
              <a:uLnTx/>
              <a:uFillTx/>
              <a:latin typeface="Calibri" panose="020F0502020204030204"/>
              <a:ea typeface="+mn-ea"/>
              <a:cs typeface="+mn-cs"/>
            </a:endParaRPr>
          </a:p>
        </p:txBody>
      </p:sp>
      <p:sp>
        <p:nvSpPr>
          <p:cNvPr id="4" name="TextBox 3">
            <a:extLst>
              <a:ext uri="{FF2B5EF4-FFF2-40B4-BE49-F238E27FC236}">
                <a16:creationId xmlns:a16="http://schemas.microsoft.com/office/drawing/2014/main" id="{5A743759-9817-8CBC-10E8-1B2767096267}"/>
              </a:ext>
            </a:extLst>
          </p:cNvPr>
          <p:cNvSpPr txBox="1"/>
          <p:nvPr/>
        </p:nvSpPr>
        <p:spPr>
          <a:xfrm>
            <a:off x="0" y="0"/>
            <a:ext cx="20105688" cy="584775"/>
          </a:xfrm>
          <a:prstGeom prst="rect">
            <a:avLst/>
          </a:prstGeom>
          <a:solidFill>
            <a:schemeClr val="accent1"/>
          </a:solidFill>
        </p:spPr>
        <p:txBody>
          <a:bodyPr wrap="square" rtlCol="0">
            <a:spAutoFit/>
          </a:bodyPr>
          <a:lstStyle/>
          <a:p>
            <a:pPr marL="0" marR="0" lvl="0" indent="0" algn="ctr" defTabSz="1507937" rtl="0" eaLnBrk="1" fontAlgn="auto" latinLnBrk="0" hangingPunct="1">
              <a:lnSpc>
                <a:spcPct val="100000"/>
              </a:lnSpc>
              <a:spcBef>
                <a:spcPts val="0"/>
              </a:spcBef>
              <a:spcAft>
                <a:spcPts val="1979"/>
              </a:spcAft>
              <a:buClrTx/>
              <a:buSzTx/>
              <a:buFontTx/>
              <a:buNone/>
              <a:tabLst/>
              <a:defRPr/>
            </a:pPr>
            <a:r>
              <a:rPr kumimoji="0" lang="en-GB" sz="3200" b="1" i="0" u="none" strike="noStrike" kern="1200" cap="none" spc="0" normalizeH="0" baseline="0" noProof="0" dirty="0">
                <a:ln>
                  <a:noFill/>
                </a:ln>
                <a:solidFill>
                  <a:prstClr val="white"/>
                </a:solidFill>
                <a:effectLst/>
                <a:uLnTx/>
                <a:uFillTx/>
                <a:latin typeface="Calibri" panose="020F0502020204030204"/>
                <a:ea typeface="+mn-ea"/>
                <a:cs typeface="+mn-cs"/>
              </a:rPr>
              <a:t>Care is high quality, safe, efficient and delivers the best possible outcomes for people in partnerships</a:t>
            </a:r>
          </a:p>
        </p:txBody>
      </p:sp>
      <p:pic>
        <p:nvPicPr>
          <p:cNvPr id="5" name="Picture 4" descr="A screenshot of a chart&#10;&#10;AI-generated content may be incorrect.">
            <a:extLst>
              <a:ext uri="{FF2B5EF4-FFF2-40B4-BE49-F238E27FC236}">
                <a16:creationId xmlns:a16="http://schemas.microsoft.com/office/drawing/2014/main" id="{043C97F2-A516-C8B4-3ECD-0159183F81BE}"/>
              </a:ext>
            </a:extLst>
          </p:cNvPr>
          <p:cNvPicPr>
            <a:picLocks noChangeAspect="1"/>
          </p:cNvPicPr>
          <p:nvPr/>
        </p:nvPicPr>
        <p:blipFill>
          <a:blip r:embed="rId3"/>
          <a:stretch>
            <a:fillRect/>
          </a:stretch>
        </p:blipFill>
        <p:spPr>
          <a:xfrm>
            <a:off x="451644" y="6443638"/>
            <a:ext cx="6924675" cy="4667250"/>
          </a:xfrm>
          <a:prstGeom prst="rect">
            <a:avLst/>
          </a:prstGeom>
        </p:spPr>
      </p:pic>
      <p:pic>
        <p:nvPicPr>
          <p:cNvPr id="6" name="Picture 5">
            <a:extLst>
              <a:ext uri="{FF2B5EF4-FFF2-40B4-BE49-F238E27FC236}">
                <a16:creationId xmlns:a16="http://schemas.microsoft.com/office/drawing/2014/main" id="{66B1938D-7F3D-CBD5-54CE-8BD77AA74CEA}"/>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7827963" y="6501628"/>
            <a:ext cx="2511045" cy="4551270"/>
          </a:xfrm>
          <a:prstGeom prst="rect">
            <a:avLst/>
          </a:prstGeom>
        </p:spPr>
      </p:pic>
      <p:pic>
        <p:nvPicPr>
          <p:cNvPr id="11" name="Picture 10">
            <a:extLst>
              <a:ext uri="{FF2B5EF4-FFF2-40B4-BE49-F238E27FC236}">
                <a16:creationId xmlns:a16="http://schemas.microsoft.com/office/drawing/2014/main" id="{69AE4E33-1CC6-4107-9A22-5403ACC45C7F}"/>
              </a:ext>
            </a:extLst>
          </p:cNvPr>
          <p:cNvPicPr>
            <a:picLocks noChangeAspect="1"/>
          </p:cNvPicPr>
          <p:nvPr/>
        </p:nvPicPr>
        <p:blipFill>
          <a:blip r:embed="rId5"/>
          <a:stretch>
            <a:fillRect/>
          </a:stretch>
        </p:blipFill>
        <p:spPr>
          <a:xfrm>
            <a:off x="2356644" y="1639362"/>
            <a:ext cx="6919119" cy="4617511"/>
          </a:xfrm>
          <a:prstGeom prst="rect">
            <a:avLst/>
          </a:prstGeom>
        </p:spPr>
      </p:pic>
    </p:spTree>
    <p:extLst>
      <p:ext uri="{BB962C8B-B14F-4D97-AF65-F5344CB8AC3E}">
        <p14:creationId xmlns:p14="http://schemas.microsoft.com/office/powerpoint/2010/main" val="23938388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58B249-00C7-2667-1034-6670991538A4}"/>
            </a:ext>
          </a:extLst>
        </p:cNvPr>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215F9642-03E6-44DF-AF33-D9FAB3E51713}"/>
              </a:ext>
            </a:extLst>
          </p:cNvPr>
          <p:cNvGraphicFramePr>
            <a:graphicFrameLocks noGrp="1"/>
          </p:cNvGraphicFramePr>
          <p:nvPr>
            <p:extLst>
              <p:ext uri="{D42A27DB-BD31-4B8C-83A1-F6EECF244321}">
                <p14:modId xmlns:p14="http://schemas.microsoft.com/office/powerpoint/2010/main" val="1584747607"/>
              </p:ext>
            </p:extLst>
          </p:nvPr>
        </p:nvGraphicFramePr>
        <p:xfrm>
          <a:off x="0" y="570708"/>
          <a:ext cx="20105688" cy="7446167"/>
        </p:xfrm>
        <a:graphic>
          <a:graphicData uri="http://schemas.openxmlformats.org/drawingml/2006/table">
            <a:tbl>
              <a:tblPr firstRow="1" bandRow="1">
                <a:tableStyleId>{5C22544A-7EE6-4342-B048-85BDC9FD1C3A}</a:tableStyleId>
              </a:tblPr>
              <a:tblGrid>
                <a:gridCol w="9824244">
                  <a:extLst>
                    <a:ext uri="{9D8B030D-6E8A-4147-A177-3AD203B41FA5}">
                      <a16:colId xmlns:a16="http://schemas.microsoft.com/office/drawing/2014/main" val="1129616965"/>
                    </a:ext>
                  </a:extLst>
                </a:gridCol>
                <a:gridCol w="5255022">
                  <a:extLst>
                    <a:ext uri="{9D8B030D-6E8A-4147-A177-3AD203B41FA5}">
                      <a16:colId xmlns:a16="http://schemas.microsoft.com/office/drawing/2014/main" val="3228885332"/>
                    </a:ext>
                  </a:extLst>
                </a:gridCol>
                <a:gridCol w="5026422">
                  <a:extLst>
                    <a:ext uri="{9D8B030D-6E8A-4147-A177-3AD203B41FA5}">
                      <a16:colId xmlns:a16="http://schemas.microsoft.com/office/drawing/2014/main" val="1012310918"/>
                    </a:ext>
                  </a:extLst>
                </a:gridCol>
              </a:tblGrid>
              <a:tr h="673783">
                <a:tc>
                  <a:txBody>
                    <a:bodyPr/>
                    <a:lstStyle/>
                    <a:p>
                      <a:pPr marL="0" marR="0" lvl="0" indent="0" algn="ctr" defTabSz="1507937" rtl="0" eaLnBrk="1" fontAlgn="auto" latinLnBrk="0" hangingPunct="1">
                        <a:lnSpc>
                          <a:spcPct val="100000"/>
                        </a:lnSpc>
                        <a:spcBef>
                          <a:spcPts val="0"/>
                        </a:spcBef>
                        <a:spcAft>
                          <a:spcPts val="0"/>
                        </a:spcAft>
                        <a:buClrTx/>
                        <a:buSzTx/>
                        <a:buFontTx/>
                        <a:buNone/>
                        <a:tabLst/>
                        <a:defRPr/>
                      </a:pPr>
                      <a:r>
                        <a:rPr lang="en-GB" sz="1800" b="1" i="0" dirty="0">
                          <a:solidFill>
                            <a:schemeClr val="dk1"/>
                          </a:solidFill>
                          <a:effectLst/>
                          <a:latin typeface="Verdana" panose="020B0604030504040204" pitchFamily="34" charset="0"/>
                          <a:ea typeface="Verdana" panose="020B0604030504040204" pitchFamily="34" charset="0"/>
                          <a:cs typeface="+mn-cs"/>
                        </a:rPr>
                        <a:t>Enhanced Monitoring Target: </a:t>
                      </a:r>
                      <a:r>
                        <a:rPr lang="en-GB" sz="1800" b="0" i="0" kern="1200" dirty="0">
                          <a:solidFill>
                            <a:schemeClr val="tx1"/>
                          </a:solidFill>
                          <a:effectLst/>
                          <a:latin typeface="Verdana" panose="020B0604030504040204" pitchFamily="34" charset="0"/>
                          <a:ea typeface="Verdana" panose="020B0604030504040204" pitchFamily="34" charset="0"/>
                          <a:cs typeface="+mn-cs"/>
                        </a:rPr>
                        <a:t>Continuous improvement towards 75% of all open outpatient pathways waiting less than 26 weeks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en-GB" sz="1800" dirty="0">
                          <a:solidFill>
                            <a:schemeClr val="tx1"/>
                          </a:solidFill>
                          <a:latin typeface="Verdana" panose="020B0604030504040204" pitchFamily="34" charset="0"/>
                          <a:ea typeface="Verdana" panose="020B0604030504040204" pitchFamily="34" charset="0"/>
                        </a:rPr>
                        <a:t>September 2026 Performance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en-GB" sz="1800" dirty="0">
                          <a:solidFill>
                            <a:schemeClr val="tx1"/>
                          </a:solidFill>
                          <a:latin typeface="Verdana" panose="020B0604030504040204" pitchFamily="34" charset="0"/>
                          <a:ea typeface="Verdana" panose="020B0604030504040204" pitchFamily="34" charset="0"/>
                        </a:rPr>
                        <a:t>85.25%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extLst>
                  <a:ext uri="{0D108BD9-81ED-4DB2-BD59-A6C34878D82A}">
                    <a16:rowId xmlns:a16="http://schemas.microsoft.com/office/drawing/2014/main" val="3554926024"/>
                  </a:ext>
                </a:extLst>
              </a:tr>
              <a:tr h="6772384">
                <a:tc>
                  <a:txBody>
                    <a:bodyPr/>
                    <a:lstStyle/>
                    <a:p>
                      <a:endParaRPr lang="en-GB" sz="2000" dirty="0">
                        <a:latin typeface="Verdana" panose="020B0604030504040204" pitchFamily="34" charset="0"/>
                        <a:ea typeface="Verdan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gridSpan="2">
                  <a:txBody>
                    <a:bodyPr/>
                    <a:lstStyle/>
                    <a:p>
                      <a:r>
                        <a:rPr lang="en-GB" sz="2000" b="1" dirty="0">
                          <a:latin typeface="Verdana" panose="020B0604030504040204" pitchFamily="34" charset="0"/>
                          <a:ea typeface="Verdana" panose="020B0604030504040204" pitchFamily="34" charset="0"/>
                        </a:rPr>
                        <a:t>How are we doing? </a:t>
                      </a:r>
                    </a:p>
                    <a:p>
                      <a:r>
                        <a:rPr lang="en-GB" sz="2000" b="0" dirty="0">
                          <a:solidFill>
                            <a:schemeClr val="tx1"/>
                          </a:solidFill>
                          <a:latin typeface="Verdana" panose="020B0604030504040204" pitchFamily="34" charset="0"/>
                          <a:ea typeface="Verdana" panose="020B0604030504040204" pitchFamily="34" charset="0"/>
                        </a:rPr>
                        <a:t>In September 2026, the Health Board reported 85.25% of open outpatient pathways were waiting less than 26 weeks. </a:t>
                      </a:r>
                    </a:p>
                    <a:p>
                      <a:endParaRPr lang="en-GB" sz="2000" dirty="0">
                        <a:solidFill>
                          <a:srgbClr val="FF0000"/>
                        </a:solidFill>
                        <a:latin typeface="Verdana" panose="020B0604030504040204" pitchFamily="34" charset="0"/>
                        <a:ea typeface="Verdana" panose="020B0604030504040204" pitchFamily="34" charset="0"/>
                      </a:endParaRPr>
                    </a:p>
                    <a:p>
                      <a:r>
                        <a:rPr lang="en-GB" sz="2000" b="1" dirty="0">
                          <a:solidFill>
                            <a:schemeClr val="tx1"/>
                          </a:solidFill>
                          <a:latin typeface="Verdana" panose="020B0604030504040204" pitchFamily="34" charset="0"/>
                          <a:ea typeface="Verdana" panose="020B0604030504040204" pitchFamily="34" charset="0"/>
                        </a:rPr>
                        <a:t>What actions are we taking to improve?</a:t>
                      </a:r>
                    </a:p>
                    <a:p>
                      <a:pPr marL="285750" indent="-285750">
                        <a:buFont typeface="Arial" panose="020B0604020202020204" pitchFamily="34" charset="0"/>
                        <a:buChar char="•"/>
                      </a:pPr>
                      <a:r>
                        <a:rPr lang="en-GB" sz="2000" dirty="0">
                          <a:solidFill>
                            <a:schemeClr val="tx1"/>
                          </a:solidFill>
                          <a:latin typeface="Verdana" panose="020B0604030504040204" pitchFamily="34" charset="0"/>
                          <a:ea typeface="Verdana" panose="020B0604030504040204" pitchFamily="34" charset="0"/>
                        </a:rPr>
                        <a:t>Continuing focused work to reduce longer waits through demand and capacity oversight. </a:t>
                      </a:r>
                    </a:p>
                    <a:p>
                      <a:pPr marL="285750" indent="-285750">
                        <a:buFont typeface="Arial" panose="020B0604020202020204" pitchFamily="34" charset="0"/>
                        <a:buChar char="•"/>
                      </a:pPr>
                      <a:r>
                        <a:rPr lang="en-GB" sz="2000" dirty="0">
                          <a:solidFill>
                            <a:schemeClr val="tx1"/>
                          </a:solidFill>
                          <a:latin typeface="Verdana" panose="020B0604030504040204" pitchFamily="34" charset="0"/>
                          <a:ea typeface="Verdana" panose="020B0604030504040204" pitchFamily="34" charset="0"/>
                        </a:rPr>
                        <a:t>Reviewing outpatient clinic utilisation and template variation across specialties to support improved access and consistency. </a:t>
                      </a:r>
                    </a:p>
                    <a:p>
                      <a:pPr marL="285750" indent="-285750">
                        <a:buFont typeface="Arial" panose="020B0604020202020204" pitchFamily="34" charset="0"/>
                        <a:buChar char="•"/>
                      </a:pPr>
                      <a:r>
                        <a:rPr lang="en-GB" sz="2000" dirty="0">
                          <a:solidFill>
                            <a:schemeClr val="tx1"/>
                          </a:solidFill>
                          <a:latin typeface="Verdana" panose="020B0604030504040204" pitchFamily="34" charset="0"/>
                          <a:ea typeface="Verdana" panose="020B0604030504040204" pitchFamily="34" charset="0"/>
                        </a:rPr>
                        <a:t>Using learning from recent improvement initiatives to support a standardised approach to clinic template configuration across services. </a:t>
                      </a:r>
                    </a:p>
                    <a:p>
                      <a:pPr marL="285750" indent="-285750">
                        <a:buFont typeface="Arial" panose="020B0604020202020204" pitchFamily="34" charset="0"/>
                        <a:buChar char="•"/>
                      </a:pPr>
                      <a:r>
                        <a:rPr lang="en-GB" sz="2000" dirty="0">
                          <a:solidFill>
                            <a:schemeClr val="tx1"/>
                          </a:solidFill>
                          <a:latin typeface="Verdana" panose="020B0604030504040204" pitchFamily="34" charset="0"/>
                          <a:ea typeface="Verdana" panose="020B0604030504040204" pitchFamily="34" charset="0"/>
                        </a:rPr>
                        <a:t>Strengthening validation and pathway monitoring processes to support sustainable recovery performance.</a:t>
                      </a:r>
                      <a:endParaRPr lang="en-GB" sz="2000" b="1" dirty="0">
                        <a:solidFill>
                          <a:schemeClr val="tx1"/>
                        </a:solidFill>
                        <a:latin typeface="Verdana" panose="020B0604030504040204" pitchFamily="34" charset="0"/>
                        <a:ea typeface="Verdana" panose="020B0604030504040204" pitchFamily="34" charset="0"/>
                      </a:endParaRPr>
                    </a:p>
                    <a:p>
                      <a:r>
                        <a:rPr lang="en-GB" sz="2000" b="1" dirty="0">
                          <a:solidFill>
                            <a:schemeClr val="tx1"/>
                          </a:solidFill>
                          <a:highlight>
                            <a:srgbClr val="FFFF00"/>
                          </a:highlight>
                          <a:latin typeface="Verdana" panose="020B0604030504040204" pitchFamily="34" charset="0"/>
                          <a:ea typeface="Verdana" panose="020B0604030504040204" pitchFamily="34" charset="0"/>
                        </a:rPr>
                        <a:t> </a:t>
                      </a:r>
                      <a:endParaRPr lang="en-GB" sz="2000" dirty="0">
                        <a:solidFill>
                          <a:schemeClr val="tx1"/>
                        </a:solidFill>
                        <a:highlight>
                          <a:srgbClr val="FFFF00"/>
                        </a:highlight>
                        <a:latin typeface="Verdana" panose="020B0604030504040204" pitchFamily="34" charset="0"/>
                        <a:ea typeface="Verdana" panose="020B0604030504040204" pitchFamily="34" charset="0"/>
                      </a:endParaRPr>
                    </a:p>
                    <a:p>
                      <a:r>
                        <a:rPr lang="en-GB" sz="2000" b="1" dirty="0">
                          <a:solidFill>
                            <a:schemeClr val="tx1"/>
                          </a:solidFill>
                          <a:latin typeface="Verdana" panose="020B0604030504040204" pitchFamily="34" charset="0"/>
                          <a:ea typeface="Verdana" panose="020B0604030504040204" pitchFamily="34" charset="0"/>
                        </a:rPr>
                        <a:t>What are the risks to delivery?</a:t>
                      </a:r>
                    </a:p>
                    <a:p>
                      <a:pPr marL="285750" marR="0" lvl="0" indent="-285750" algn="l" defTabSz="1507937"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2000" kern="1200" dirty="0">
                          <a:solidFill>
                            <a:schemeClr val="tx1"/>
                          </a:solidFill>
                          <a:latin typeface="Verdana" panose="020B0604030504040204" pitchFamily="34" charset="0"/>
                          <a:ea typeface="Verdana" panose="020B0604030504040204" pitchFamily="34" charset="0"/>
                          <a:cs typeface="+mn-cs"/>
                        </a:rPr>
                        <a:t>Outpatient demand exceeds activity volumes; sustainability is dependent upon successful delivery of the outpatient transformation programme.</a:t>
                      </a:r>
                    </a:p>
                    <a:p>
                      <a:pPr marL="285750" marR="0" lvl="0" indent="-285750" algn="l" defTabSz="1507937"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2000" kern="1200" dirty="0">
                          <a:solidFill>
                            <a:schemeClr val="tx1"/>
                          </a:solidFill>
                          <a:latin typeface="Verdana" panose="020B0604030504040204" pitchFamily="34" charset="0"/>
                          <a:ea typeface="Verdana" panose="020B0604030504040204" pitchFamily="34" charset="0"/>
                          <a:cs typeface="+mn-cs"/>
                        </a:rPr>
                        <a:t>There will be a re-alignment of capacity towards urgent cancer referrals</a:t>
                      </a:r>
                    </a:p>
                    <a:p>
                      <a:pPr marL="285750" indent="-285750">
                        <a:buFont typeface="Arial" panose="020B0604020202020204" pitchFamily="34" charset="0"/>
                        <a:buChar char="•"/>
                      </a:pPr>
                      <a:r>
                        <a:rPr lang="en-GB" sz="2000" dirty="0">
                          <a:solidFill>
                            <a:schemeClr val="tx1"/>
                          </a:solidFill>
                          <a:latin typeface="Verdana" panose="020B0604030504040204" pitchFamily="34" charset="0"/>
                          <a:ea typeface="Verdana" panose="020B0604030504040204" pitchFamily="34" charset="0"/>
                        </a:rPr>
                        <a:t>Workforce availability and unplanned reductions in clinical capacity. </a:t>
                      </a:r>
                    </a:p>
                    <a:p>
                      <a:pPr marL="285750" indent="-285750">
                        <a:buFont typeface="Arial" panose="020B0604020202020204" pitchFamily="34" charset="0"/>
                        <a:buChar char="•"/>
                      </a:pPr>
                      <a:r>
                        <a:rPr lang="en-GB" sz="2000" dirty="0">
                          <a:solidFill>
                            <a:schemeClr val="tx1"/>
                          </a:solidFill>
                          <a:latin typeface="Verdana" panose="020B0604030504040204" pitchFamily="34" charset="0"/>
                          <a:ea typeface="Verdana" panose="020B0604030504040204" pitchFamily="34" charset="0"/>
                        </a:rPr>
                        <a:t>Increasing referral demand</a:t>
                      </a:r>
                      <a:endParaRPr lang="en-GB" sz="2400" dirty="0">
                        <a:solidFill>
                          <a:schemeClr val="tx1"/>
                        </a:solidFill>
                        <a:latin typeface="Verdana" panose="020B0604030504040204" pitchFamily="34" charset="0"/>
                        <a:ea typeface="Verdana" panose="020B0604030504040204" pitchFamily="34" charset="0"/>
                      </a:endParaRPr>
                    </a:p>
                    <a:p>
                      <a:pPr marL="0" indent="0">
                        <a:buFont typeface="Arial" panose="020B0604020202020204" pitchFamily="34" charset="0"/>
                        <a:buNone/>
                      </a:pPr>
                      <a:endParaRPr lang="en-GB" sz="2000" dirty="0">
                        <a:latin typeface="Verdana" panose="020B0604030504040204" pitchFamily="34" charset="0"/>
                        <a:ea typeface="Verdan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hMerge="1">
                  <a:txBody>
                    <a:bodyPr/>
                    <a:lstStyle/>
                    <a:p>
                      <a:endParaRPr lang="en-GB"/>
                    </a:p>
                  </a:txBody>
                  <a:tcPr/>
                </a:tc>
                <a:extLst>
                  <a:ext uri="{0D108BD9-81ED-4DB2-BD59-A6C34878D82A}">
                    <a16:rowId xmlns:a16="http://schemas.microsoft.com/office/drawing/2014/main" val="3917987980"/>
                  </a:ext>
                </a:extLst>
              </a:tr>
            </a:tbl>
          </a:graphicData>
        </a:graphic>
      </p:graphicFrame>
      <p:sp>
        <p:nvSpPr>
          <p:cNvPr id="2" name="TextBox 1">
            <a:extLst>
              <a:ext uri="{FF2B5EF4-FFF2-40B4-BE49-F238E27FC236}">
                <a16:creationId xmlns:a16="http://schemas.microsoft.com/office/drawing/2014/main" id="{78E03204-BF4B-CD93-9336-80836B2AC12F}"/>
              </a:ext>
            </a:extLst>
          </p:cNvPr>
          <p:cNvSpPr txBox="1"/>
          <p:nvPr/>
        </p:nvSpPr>
        <p:spPr>
          <a:xfrm>
            <a:off x="0" y="-14068"/>
            <a:ext cx="20105688" cy="584775"/>
          </a:xfrm>
          <a:prstGeom prst="rect">
            <a:avLst/>
          </a:prstGeom>
          <a:solidFill>
            <a:srgbClr val="7EB0DE"/>
          </a:solidFill>
        </p:spPr>
        <p:txBody>
          <a:bodyPr wrap="square" rtlCol="0">
            <a:spAutoFit/>
          </a:bodyPr>
          <a:lstStyle/>
          <a:p>
            <a:pPr lvl="0" algn="ctr" defTabSz="1507937">
              <a:spcAft>
                <a:spcPts val="1979"/>
              </a:spcAft>
              <a:defRPr/>
            </a:pPr>
            <a:r>
              <a:rPr lang="en-GB" sz="3200" b="1" dirty="0">
                <a:solidFill>
                  <a:schemeClr val="bg1"/>
                </a:solidFill>
                <a:latin typeface="Calibri" panose="020F0502020204030204"/>
              </a:rPr>
              <a:t>Level 4 - </a:t>
            </a:r>
            <a:r>
              <a:rPr lang="en-GB" sz="3200" b="1" dirty="0">
                <a:solidFill>
                  <a:schemeClr val="bg1"/>
                </a:solidFill>
              </a:rPr>
              <a:t>Planned Care </a:t>
            </a:r>
            <a:r>
              <a:rPr lang="en-GB" sz="3200" b="1" dirty="0">
                <a:solidFill>
                  <a:schemeClr val="bg1"/>
                </a:solidFill>
                <a:latin typeface="Calibri" panose="020F0502020204030204"/>
              </a:rPr>
              <a:t>Performance</a:t>
            </a:r>
            <a:endParaRPr kumimoji="0" lang="en-GB" sz="3200" b="1" i="0" u="none" strike="noStrike" kern="1200" cap="none" spc="0" normalizeH="0" baseline="0" noProof="0" dirty="0">
              <a:ln>
                <a:noFill/>
              </a:ln>
              <a:solidFill>
                <a:schemeClr val="bg1"/>
              </a:solidFill>
              <a:effectLst/>
              <a:uLnTx/>
              <a:uFillTx/>
              <a:latin typeface="Calibri" panose="020F0502020204030204"/>
              <a:ea typeface="+mn-ea"/>
              <a:cs typeface="+mn-cs"/>
            </a:endParaRPr>
          </a:p>
        </p:txBody>
      </p:sp>
      <p:sp>
        <p:nvSpPr>
          <p:cNvPr id="5" name="TextBox 4">
            <a:extLst>
              <a:ext uri="{FF2B5EF4-FFF2-40B4-BE49-F238E27FC236}">
                <a16:creationId xmlns:a16="http://schemas.microsoft.com/office/drawing/2014/main" id="{301DCC81-7BD6-689B-FE43-56C5F2C49618}"/>
              </a:ext>
            </a:extLst>
          </p:cNvPr>
          <p:cNvSpPr txBox="1"/>
          <p:nvPr/>
        </p:nvSpPr>
        <p:spPr>
          <a:xfrm>
            <a:off x="0" y="0"/>
            <a:ext cx="20105688" cy="584775"/>
          </a:xfrm>
          <a:prstGeom prst="rect">
            <a:avLst/>
          </a:prstGeom>
          <a:solidFill>
            <a:schemeClr val="accent1"/>
          </a:solidFill>
        </p:spPr>
        <p:txBody>
          <a:bodyPr wrap="square" rtlCol="0">
            <a:spAutoFit/>
          </a:bodyPr>
          <a:lstStyle/>
          <a:p>
            <a:pPr marL="0" marR="0" lvl="0" indent="0" algn="ctr" defTabSz="1507937" rtl="0" eaLnBrk="1" fontAlgn="auto" latinLnBrk="0" hangingPunct="1">
              <a:lnSpc>
                <a:spcPct val="100000"/>
              </a:lnSpc>
              <a:spcBef>
                <a:spcPts val="0"/>
              </a:spcBef>
              <a:spcAft>
                <a:spcPts val="1979"/>
              </a:spcAft>
              <a:buClrTx/>
              <a:buSzTx/>
              <a:buFontTx/>
              <a:buNone/>
              <a:tabLst/>
              <a:defRPr/>
            </a:pPr>
            <a:r>
              <a:rPr kumimoji="0" lang="en-GB" sz="3200" b="1" i="0" u="none" strike="noStrike" kern="1200" cap="none" spc="0" normalizeH="0" baseline="0" noProof="0" dirty="0">
                <a:ln>
                  <a:noFill/>
                </a:ln>
                <a:solidFill>
                  <a:prstClr val="white"/>
                </a:solidFill>
                <a:effectLst/>
                <a:uLnTx/>
                <a:uFillTx/>
                <a:latin typeface="Calibri" panose="020F0502020204030204"/>
                <a:ea typeface="+mn-ea"/>
                <a:cs typeface="+mn-cs"/>
              </a:rPr>
              <a:t>Care is high quality, safe, efficient and delivers the best possible outcomes for people in partnerships</a:t>
            </a:r>
          </a:p>
        </p:txBody>
      </p:sp>
      <p:pic>
        <p:nvPicPr>
          <p:cNvPr id="6" name="Picture 5">
            <a:extLst>
              <a:ext uri="{FF2B5EF4-FFF2-40B4-BE49-F238E27FC236}">
                <a16:creationId xmlns:a16="http://schemas.microsoft.com/office/drawing/2014/main" id="{4C6C5A67-21F0-10E1-2341-BA442245B72A}"/>
              </a:ext>
            </a:extLst>
          </p:cNvPr>
          <p:cNvPicPr>
            <a:picLocks noChangeAspect="1"/>
          </p:cNvPicPr>
          <p:nvPr/>
        </p:nvPicPr>
        <p:blipFill>
          <a:blip r:embed="rId2"/>
          <a:stretch>
            <a:fillRect/>
          </a:stretch>
        </p:blipFill>
        <p:spPr>
          <a:xfrm>
            <a:off x="451644" y="1616075"/>
            <a:ext cx="9067800" cy="6020178"/>
          </a:xfrm>
          <a:prstGeom prst="rect">
            <a:avLst/>
          </a:prstGeom>
        </p:spPr>
      </p:pic>
      <p:pic>
        <p:nvPicPr>
          <p:cNvPr id="10" name="Picture 9">
            <a:extLst>
              <a:ext uri="{FF2B5EF4-FFF2-40B4-BE49-F238E27FC236}">
                <a16:creationId xmlns:a16="http://schemas.microsoft.com/office/drawing/2014/main" id="{D087807A-8FE8-1669-689F-363B46663299}"/>
              </a:ext>
            </a:extLst>
          </p:cNvPr>
          <p:cNvPicPr>
            <a:picLocks noChangeAspect="1"/>
          </p:cNvPicPr>
          <p:nvPr/>
        </p:nvPicPr>
        <p:blipFill>
          <a:blip r:embed="rId3"/>
          <a:stretch>
            <a:fillRect/>
          </a:stretch>
        </p:blipFill>
        <p:spPr>
          <a:xfrm>
            <a:off x="2084874" y="8071475"/>
            <a:ext cx="15935940" cy="3001784"/>
          </a:xfrm>
          <a:prstGeom prst="rect">
            <a:avLst/>
          </a:prstGeom>
        </p:spPr>
      </p:pic>
    </p:spTree>
    <p:extLst>
      <p:ext uri="{BB962C8B-B14F-4D97-AF65-F5344CB8AC3E}">
        <p14:creationId xmlns:p14="http://schemas.microsoft.com/office/powerpoint/2010/main" val="61437708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F652D1-1A3C-ED47-CD9D-B8FC097D9357}"/>
            </a:ext>
          </a:extLst>
        </p:cNvPr>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66EEB794-ABB6-412B-89C8-351512A78164}"/>
              </a:ext>
            </a:extLst>
          </p:cNvPr>
          <p:cNvGraphicFramePr>
            <a:graphicFrameLocks noGrp="1"/>
          </p:cNvGraphicFramePr>
          <p:nvPr>
            <p:extLst>
              <p:ext uri="{D42A27DB-BD31-4B8C-83A1-F6EECF244321}">
                <p14:modId xmlns:p14="http://schemas.microsoft.com/office/powerpoint/2010/main" val="3402702137"/>
              </p:ext>
            </p:extLst>
          </p:nvPr>
        </p:nvGraphicFramePr>
        <p:xfrm>
          <a:off x="0" y="570708"/>
          <a:ext cx="20105688" cy="10738642"/>
        </p:xfrm>
        <a:graphic>
          <a:graphicData uri="http://schemas.openxmlformats.org/drawingml/2006/table">
            <a:tbl>
              <a:tblPr firstRow="1" bandRow="1">
                <a:tableStyleId>{5C22544A-7EE6-4342-B048-85BDC9FD1C3A}</a:tableStyleId>
              </a:tblPr>
              <a:tblGrid>
                <a:gridCol w="9824244">
                  <a:extLst>
                    <a:ext uri="{9D8B030D-6E8A-4147-A177-3AD203B41FA5}">
                      <a16:colId xmlns:a16="http://schemas.microsoft.com/office/drawing/2014/main" val="1129616965"/>
                    </a:ext>
                  </a:extLst>
                </a:gridCol>
                <a:gridCol w="5255022">
                  <a:extLst>
                    <a:ext uri="{9D8B030D-6E8A-4147-A177-3AD203B41FA5}">
                      <a16:colId xmlns:a16="http://schemas.microsoft.com/office/drawing/2014/main" val="3228885332"/>
                    </a:ext>
                  </a:extLst>
                </a:gridCol>
                <a:gridCol w="5026422">
                  <a:extLst>
                    <a:ext uri="{9D8B030D-6E8A-4147-A177-3AD203B41FA5}">
                      <a16:colId xmlns:a16="http://schemas.microsoft.com/office/drawing/2014/main" val="1012310918"/>
                    </a:ext>
                  </a:extLst>
                </a:gridCol>
              </a:tblGrid>
              <a:tr h="975352">
                <a:tc>
                  <a:txBody>
                    <a:bodyPr/>
                    <a:lstStyle/>
                    <a:p>
                      <a:pPr marL="0" marR="0" lvl="0" indent="0" algn="ctr" defTabSz="1507937" rtl="0" eaLnBrk="1" fontAlgn="auto" latinLnBrk="0" hangingPunct="1">
                        <a:lnSpc>
                          <a:spcPct val="100000"/>
                        </a:lnSpc>
                        <a:spcBef>
                          <a:spcPts val="0"/>
                        </a:spcBef>
                        <a:spcAft>
                          <a:spcPts val="0"/>
                        </a:spcAft>
                        <a:buClrTx/>
                        <a:buSzTx/>
                        <a:buFontTx/>
                        <a:buNone/>
                        <a:tabLst/>
                        <a:defRPr/>
                      </a:pPr>
                      <a:r>
                        <a:rPr lang="en-GB" sz="2000" b="1" i="0" dirty="0">
                          <a:solidFill>
                            <a:schemeClr val="dk1"/>
                          </a:solidFill>
                          <a:effectLst/>
                          <a:latin typeface="Verdana" panose="020B0604030504040204" pitchFamily="34" charset="0"/>
                          <a:ea typeface="Verdana" panose="020B0604030504040204" pitchFamily="34" charset="0"/>
                          <a:cs typeface="+mn-cs"/>
                        </a:rPr>
                        <a:t>Enhanced Monitoring Target: </a:t>
                      </a:r>
                      <a:r>
                        <a:rPr lang="en-GB" sz="1800" b="0" i="0" kern="1200" dirty="0">
                          <a:solidFill>
                            <a:schemeClr val="tx1"/>
                          </a:solidFill>
                          <a:effectLst/>
                          <a:latin typeface="Verdana" panose="020B0604030504040204" pitchFamily="34" charset="0"/>
                          <a:ea typeface="Verdana" panose="020B0604030504040204" pitchFamily="34" charset="0"/>
                          <a:cs typeface="+mn-cs"/>
                        </a:rPr>
                        <a:t>Continuous improvement towards 80% of all open pathways waiting less than 36 weeks</a:t>
                      </a:r>
                    </a:p>
                    <a:p>
                      <a:pPr marL="0" marR="0" lvl="0" indent="0" algn="ctr" defTabSz="1507937" rtl="0" eaLnBrk="1" fontAlgn="auto" latinLnBrk="0" hangingPunct="1">
                        <a:lnSpc>
                          <a:spcPct val="100000"/>
                        </a:lnSpc>
                        <a:spcBef>
                          <a:spcPts val="0"/>
                        </a:spcBef>
                        <a:spcAft>
                          <a:spcPts val="0"/>
                        </a:spcAft>
                        <a:buClrTx/>
                        <a:buSzTx/>
                        <a:buFontTx/>
                        <a:buNone/>
                        <a:tabLst/>
                        <a:defRPr/>
                      </a:pPr>
                      <a:endParaRPr lang="en-GB" sz="1800" b="0" i="0" dirty="0">
                        <a:solidFill>
                          <a:schemeClr val="dk1"/>
                        </a:solidFill>
                        <a:effectLst/>
                        <a:latin typeface="Verdana" panose="020B0604030504040204" pitchFamily="34" charset="0"/>
                        <a:ea typeface="Verdana" panose="020B0604030504040204" pitchFamily="34" charset="0"/>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en-GB" sz="2000" dirty="0">
                          <a:solidFill>
                            <a:schemeClr val="tx1"/>
                          </a:solidFill>
                          <a:latin typeface="Verdana" panose="020B0604030504040204" pitchFamily="34" charset="0"/>
                          <a:ea typeface="Verdana" panose="020B0604030504040204" pitchFamily="34" charset="0"/>
                        </a:rPr>
                        <a:t>September 2026 Performance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en-GB" sz="2000" dirty="0">
                          <a:solidFill>
                            <a:schemeClr val="tx1"/>
                          </a:solidFill>
                          <a:latin typeface="Verdana" panose="020B0604030504040204" pitchFamily="34" charset="0"/>
                          <a:ea typeface="Verdana" panose="020B0604030504040204" pitchFamily="34" charset="0"/>
                        </a:rPr>
                        <a:t>76.61%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3554926024"/>
                  </a:ext>
                </a:extLst>
              </a:tr>
              <a:tr h="9763290">
                <a:tc>
                  <a:txBody>
                    <a:bodyPr/>
                    <a:lstStyle/>
                    <a:p>
                      <a:endParaRPr lang="en-GB" sz="2000" dirty="0">
                        <a:latin typeface="Verdana" panose="020B0604030504040204" pitchFamily="34" charset="0"/>
                        <a:ea typeface="Verdan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gridSpan="2">
                  <a:txBody>
                    <a:bodyPr/>
                    <a:lstStyle/>
                    <a:p>
                      <a:r>
                        <a:rPr lang="en-GB" sz="1800" b="1" dirty="0">
                          <a:latin typeface="Verdana" panose="020B0604030504040204" pitchFamily="34" charset="0"/>
                          <a:ea typeface="Verdana" panose="020B0604030504040204" pitchFamily="34" charset="0"/>
                        </a:rPr>
                        <a:t>How are we doing? </a:t>
                      </a:r>
                    </a:p>
                    <a:p>
                      <a:pPr marL="0" marR="0" lvl="0" indent="0" algn="l" defTabSz="1507937" rtl="0" eaLnBrk="1" fontAlgn="auto" latinLnBrk="0" hangingPunct="1">
                        <a:lnSpc>
                          <a:spcPct val="100000"/>
                        </a:lnSpc>
                        <a:spcBef>
                          <a:spcPts val="0"/>
                        </a:spcBef>
                        <a:spcAft>
                          <a:spcPts val="0"/>
                        </a:spcAft>
                        <a:buClrTx/>
                        <a:buSzTx/>
                        <a:buFontTx/>
                        <a:buNone/>
                        <a:tabLst/>
                        <a:defRPr/>
                      </a:pPr>
                      <a:r>
                        <a:rPr lang="en-GB" sz="1800" b="0" dirty="0">
                          <a:solidFill>
                            <a:schemeClr val="tx1"/>
                          </a:solidFill>
                          <a:latin typeface="Verdana" panose="020B0604030504040204" pitchFamily="34" charset="0"/>
                          <a:ea typeface="Verdana" panose="020B0604030504040204" pitchFamily="34" charset="0"/>
                        </a:rPr>
                        <a:t>In September 2026, the Health Board reported 76.61% of open pathways were waiting less than 36 weeks. </a:t>
                      </a:r>
                    </a:p>
                    <a:p>
                      <a:endParaRPr lang="en-GB" sz="1800" b="1" dirty="0">
                        <a:solidFill>
                          <a:schemeClr val="tx1"/>
                        </a:solidFill>
                        <a:highlight>
                          <a:srgbClr val="FFFF00"/>
                        </a:highlight>
                        <a:latin typeface="Verdana" panose="020B0604030504040204" pitchFamily="34" charset="0"/>
                        <a:ea typeface="Verdana" panose="020B0604030504040204" pitchFamily="34" charset="0"/>
                      </a:endParaRPr>
                    </a:p>
                    <a:p>
                      <a:r>
                        <a:rPr lang="en-GB" sz="1800" b="1" dirty="0">
                          <a:solidFill>
                            <a:schemeClr val="tx1"/>
                          </a:solidFill>
                          <a:latin typeface="Verdana" panose="020B0604030504040204" pitchFamily="34" charset="0"/>
                          <a:ea typeface="Verdana" panose="020B0604030504040204" pitchFamily="34" charset="0"/>
                        </a:rPr>
                        <a:t>How do we compare across Wales? </a:t>
                      </a:r>
                    </a:p>
                    <a:p>
                      <a:r>
                        <a:rPr lang="en-GB" sz="1800" dirty="0">
                          <a:solidFill>
                            <a:schemeClr val="tx1"/>
                          </a:solidFill>
                          <a:latin typeface="Verdana" panose="020B0604030504040204" pitchFamily="34" charset="0"/>
                          <a:ea typeface="Verdana" panose="020B0604030504040204" pitchFamily="34" charset="0"/>
                        </a:rPr>
                        <a:t>The Health Board has demonstrated a recent improvement in the percentage of patients waiting less than 36 weeks for treatment and is performing close to the enhanced monitoring target trajectory when compared with the all-Wales position</a:t>
                      </a:r>
                      <a:endParaRPr lang="en-GB" sz="1800" b="1" dirty="0">
                        <a:solidFill>
                          <a:schemeClr val="tx1"/>
                        </a:solidFill>
                        <a:latin typeface="Verdana" panose="020B0604030504040204" pitchFamily="34" charset="0"/>
                        <a:ea typeface="Verdana" panose="020B0604030504040204" pitchFamily="34" charset="0"/>
                      </a:endParaRPr>
                    </a:p>
                    <a:p>
                      <a:endParaRPr lang="en-GB" sz="1800" dirty="0">
                        <a:solidFill>
                          <a:schemeClr val="tx1"/>
                        </a:solidFill>
                        <a:latin typeface="Verdana" panose="020B0604030504040204" pitchFamily="34" charset="0"/>
                        <a:ea typeface="Verdana" panose="020B0604030504040204" pitchFamily="34" charset="0"/>
                      </a:endParaRPr>
                    </a:p>
                    <a:p>
                      <a:r>
                        <a:rPr lang="en-GB" sz="1800" b="1" dirty="0">
                          <a:solidFill>
                            <a:schemeClr val="tx1"/>
                          </a:solidFill>
                          <a:latin typeface="Verdana" panose="020B0604030504040204" pitchFamily="34" charset="0"/>
                          <a:ea typeface="Verdana" panose="020B0604030504040204" pitchFamily="34" charset="0"/>
                        </a:rPr>
                        <a:t>What actions are we taking to improve?</a:t>
                      </a:r>
                    </a:p>
                    <a:p>
                      <a:pPr marL="285750" indent="-285750">
                        <a:buFont typeface="Arial" panose="020B0604020202020204" pitchFamily="34" charset="0"/>
                        <a:buChar char="•"/>
                      </a:pPr>
                      <a:r>
                        <a:rPr lang="en-GB" sz="1800" dirty="0">
                          <a:solidFill>
                            <a:schemeClr val="tx1"/>
                          </a:solidFill>
                          <a:latin typeface="Verdana" panose="020B0604030504040204" pitchFamily="34" charset="0"/>
                          <a:ea typeface="Verdana" panose="020B0604030504040204" pitchFamily="34" charset="0"/>
                        </a:rPr>
                        <a:t>Continuing targeted work with specialties to reduce longer waits and improve pathway flow. </a:t>
                      </a:r>
                    </a:p>
                    <a:p>
                      <a:pPr marL="285750" indent="-285750">
                        <a:buFont typeface="Arial" panose="020B0604020202020204" pitchFamily="34" charset="0"/>
                        <a:buChar char="•"/>
                      </a:pPr>
                      <a:r>
                        <a:rPr lang="en-GB" sz="1800" dirty="0">
                          <a:solidFill>
                            <a:schemeClr val="tx1"/>
                          </a:solidFill>
                          <a:latin typeface="Verdana" panose="020B0604030504040204" pitchFamily="34" charset="0"/>
                          <a:ea typeface="Verdana" panose="020B0604030504040204" pitchFamily="34" charset="0"/>
                        </a:rPr>
                        <a:t>Reviewing clinic utilisation, scheduling practices and capacity variation across services.</a:t>
                      </a:r>
                    </a:p>
                    <a:p>
                      <a:pPr marL="285750" indent="-285750">
                        <a:buFont typeface="Arial" panose="020B0604020202020204" pitchFamily="34" charset="0"/>
                        <a:buChar char="•"/>
                      </a:pPr>
                      <a:r>
                        <a:rPr lang="en-GB" sz="1800" dirty="0">
                          <a:solidFill>
                            <a:schemeClr val="tx1"/>
                          </a:solidFill>
                          <a:latin typeface="Verdana" panose="020B0604030504040204" pitchFamily="34" charset="0"/>
                          <a:ea typeface="Verdana" panose="020B0604030504040204" pitchFamily="34" charset="0"/>
                        </a:rPr>
                        <a:t>Maintaining demand and capacity oversight arrangements to support sustainable trajectory improvement.</a:t>
                      </a:r>
                      <a:endParaRPr lang="en-GB" sz="1800" b="1" dirty="0">
                        <a:solidFill>
                          <a:schemeClr val="tx1"/>
                        </a:solidFill>
                        <a:latin typeface="Verdana" panose="020B0604030504040204" pitchFamily="34" charset="0"/>
                        <a:ea typeface="Verdana" panose="020B0604030504040204" pitchFamily="34" charset="0"/>
                      </a:endParaRPr>
                    </a:p>
                    <a:p>
                      <a:r>
                        <a:rPr lang="en-GB" sz="1800" b="1" dirty="0">
                          <a:solidFill>
                            <a:schemeClr val="tx1"/>
                          </a:solidFill>
                          <a:latin typeface="Verdana" panose="020B0604030504040204" pitchFamily="34" charset="0"/>
                          <a:ea typeface="Verdana" panose="020B0604030504040204" pitchFamily="34" charset="0"/>
                        </a:rPr>
                        <a:t> </a:t>
                      </a:r>
                      <a:endParaRPr lang="en-GB" sz="1800" dirty="0">
                        <a:solidFill>
                          <a:schemeClr val="tx1"/>
                        </a:solidFill>
                        <a:latin typeface="Verdana" panose="020B0604030504040204" pitchFamily="34" charset="0"/>
                        <a:ea typeface="Verdana" panose="020B0604030504040204" pitchFamily="34" charset="0"/>
                      </a:endParaRPr>
                    </a:p>
                    <a:p>
                      <a:r>
                        <a:rPr lang="en-GB" sz="1800" b="1" dirty="0">
                          <a:solidFill>
                            <a:schemeClr val="tx1"/>
                          </a:solidFill>
                          <a:latin typeface="Verdana" panose="020B0604030504040204" pitchFamily="34" charset="0"/>
                          <a:ea typeface="Verdana" panose="020B0604030504040204" pitchFamily="34" charset="0"/>
                        </a:rPr>
                        <a:t>What are the risks to delivery?</a:t>
                      </a:r>
                    </a:p>
                    <a:p>
                      <a:pPr marL="342900" marR="0" lvl="0" indent="-342900" algn="l" defTabSz="1507937"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800" dirty="0">
                          <a:solidFill>
                            <a:schemeClr val="tx1"/>
                          </a:solidFill>
                          <a:latin typeface="Verdana" panose="020B0604030504040204" pitchFamily="34" charset="0"/>
                          <a:ea typeface="Verdana" panose="020B0604030504040204" pitchFamily="34" charset="0"/>
                        </a:rPr>
                        <a:t>In order to deliver the 104-week access standard and reduce costs uniformly across the board, resources may need to be re-allocated from specialties with shorter waiting times to those with longer waits.  This includes </a:t>
                      </a:r>
                      <a:r>
                        <a:rPr lang="en-GB" sz="1800" kern="1200" dirty="0">
                          <a:solidFill>
                            <a:schemeClr val="tx1"/>
                          </a:solidFill>
                          <a:latin typeface="Verdana" panose="020B0604030504040204" pitchFamily="34" charset="0"/>
                          <a:ea typeface="Verdana" panose="020B0604030504040204" pitchFamily="34" charset="0"/>
                          <a:cs typeface="+mn-cs"/>
                        </a:rPr>
                        <a:t>re-alignment of capacity towards patients requiring urgent cancer treatment</a:t>
                      </a:r>
                      <a:endParaRPr lang="en-GB" sz="1800" dirty="0">
                        <a:solidFill>
                          <a:schemeClr val="tx1"/>
                        </a:solidFill>
                        <a:latin typeface="Verdana" panose="020B0604030504040204" pitchFamily="34" charset="0"/>
                        <a:ea typeface="Verdana" panose="020B0604030504040204" pitchFamily="34" charset="0"/>
                      </a:endParaRPr>
                    </a:p>
                    <a:p>
                      <a:pPr marL="342900" indent="-342900">
                        <a:buFont typeface="Arial" panose="020B0604020202020204" pitchFamily="34" charset="0"/>
                        <a:buChar char="•"/>
                      </a:pPr>
                      <a:r>
                        <a:rPr lang="en-GB" sz="1800" dirty="0">
                          <a:solidFill>
                            <a:schemeClr val="tx1"/>
                          </a:solidFill>
                          <a:latin typeface="Verdana" panose="020B0604030504040204" pitchFamily="34" charset="0"/>
                          <a:ea typeface="Verdana" panose="020B0604030504040204" pitchFamily="34" charset="0"/>
                        </a:rPr>
                        <a:t>Increasing referral demand and pressure on treatment capacity.</a:t>
                      </a:r>
                    </a:p>
                    <a:p>
                      <a:pPr marL="342900" indent="-342900">
                        <a:buFont typeface="Arial" panose="020B0604020202020204" pitchFamily="34" charset="0"/>
                        <a:buChar char="•"/>
                      </a:pPr>
                      <a:r>
                        <a:rPr lang="en-GB" sz="1800" dirty="0">
                          <a:solidFill>
                            <a:schemeClr val="tx1"/>
                          </a:solidFill>
                          <a:latin typeface="Verdana" panose="020B0604030504040204" pitchFamily="34" charset="0"/>
                          <a:ea typeface="Verdana" panose="020B0604030504040204" pitchFamily="34" charset="0"/>
                        </a:rPr>
                        <a:t>Workforce availability and reduced resilience due to vacancies, sickness or annual leave. </a:t>
                      </a:r>
                    </a:p>
                    <a:p>
                      <a:pPr marL="342900" indent="-342900">
                        <a:buFont typeface="Arial" panose="020B0604020202020204" pitchFamily="34" charset="0"/>
                        <a:buChar char="•"/>
                      </a:pPr>
                      <a:endParaRPr lang="en-GB" sz="2000" dirty="0">
                        <a:latin typeface="Verdana" panose="020B0604030504040204" pitchFamily="34" charset="0"/>
                        <a:ea typeface="Verdan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hMerge="1">
                  <a:txBody>
                    <a:bodyPr/>
                    <a:lstStyle/>
                    <a:p>
                      <a:endParaRPr lang="en-GB"/>
                    </a:p>
                  </a:txBody>
                  <a:tcPr/>
                </a:tc>
                <a:extLst>
                  <a:ext uri="{0D108BD9-81ED-4DB2-BD59-A6C34878D82A}">
                    <a16:rowId xmlns:a16="http://schemas.microsoft.com/office/drawing/2014/main" val="3917987980"/>
                  </a:ext>
                </a:extLst>
              </a:tr>
            </a:tbl>
          </a:graphicData>
        </a:graphic>
      </p:graphicFrame>
      <p:sp>
        <p:nvSpPr>
          <p:cNvPr id="2" name="TextBox 1">
            <a:extLst>
              <a:ext uri="{FF2B5EF4-FFF2-40B4-BE49-F238E27FC236}">
                <a16:creationId xmlns:a16="http://schemas.microsoft.com/office/drawing/2014/main" id="{146CA444-732D-1923-D97A-FD61D7EAFB88}"/>
              </a:ext>
            </a:extLst>
          </p:cNvPr>
          <p:cNvSpPr txBox="1"/>
          <p:nvPr/>
        </p:nvSpPr>
        <p:spPr>
          <a:xfrm>
            <a:off x="0" y="-14068"/>
            <a:ext cx="20105688" cy="584775"/>
          </a:xfrm>
          <a:prstGeom prst="rect">
            <a:avLst/>
          </a:prstGeom>
          <a:solidFill>
            <a:srgbClr val="7EB0DE"/>
          </a:solidFill>
        </p:spPr>
        <p:txBody>
          <a:bodyPr wrap="square" rtlCol="0">
            <a:spAutoFit/>
          </a:bodyPr>
          <a:lstStyle/>
          <a:p>
            <a:pPr lvl="0" algn="ctr" defTabSz="1507937">
              <a:spcAft>
                <a:spcPts val="1979"/>
              </a:spcAft>
              <a:defRPr/>
            </a:pPr>
            <a:r>
              <a:rPr lang="en-GB" sz="3200" b="1" dirty="0">
                <a:solidFill>
                  <a:schemeClr val="bg1"/>
                </a:solidFill>
                <a:latin typeface="Calibri" panose="020F0502020204030204"/>
              </a:rPr>
              <a:t>Level 4 - </a:t>
            </a:r>
            <a:r>
              <a:rPr lang="en-GB" sz="3200" b="1" dirty="0">
                <a:solidFill>
                  <a:schemeClr val="bg1"/>
                </a:solidFill>
              </a:rPr>
              <a:t>Planned Care </a:t>
            </a:r>
            <a:r>
              <a:rPr lang="en-GB" sz="3200" b="1" dirty="0">
                <a:solidFill>
                  <a:schemeClr val="bg1"/>
                </a:solidFill>
                <a:latin typeface="Calibri" panose="020F0502020204030204"/>
              </a:rPr>
              <a:t>Performance</a:t>
            </a:r>
            <a:endParaRPr kumimoji="0" lang="en-GB" sz="3200" b="1" i="0" u="none" strike="noStrike" kern="1200" cap="none" spc="0" normalizeH="0" baseline="0" noProof="0" dirty="0">
              <a:ln>
                <a:noFill/>
              </a:ln>
              <a:solidFill>
                <a:schemeClr val="bg1"/>
              </a:solidFill>
              <a:effectLst/>
              <a:uLnTx/>
              <a:uFillTx/>
              <a:latin typeface="Calibri" panose="020F0502020204030204"/>
              <a:ea typeface="+mn-ea"/>
              <a:cs typeface="+mn-cs"/>
            </a:endParaRPr>
          </a:p>
        </p:txBody>
      </p:sp>
      <p:sp>
        <p:nvSpPr>
          <p:cNvPr id="4" name="TextBox 3">
            <a:extLst>
              <a:ext uri="{FF2B5EF4-FFF2-40B4-BE49-F238E27FC236}">
                <a16:creationId xmlns:a16="http://schemas.microsoft.com/office/drawing/2014/main" id="{0A9E9133-5CCB-C99B-B673-584F7AF62BA2}"/>
              </a:ext>
            </a:extLst>
          </p:cNvPr>
          <p:cNvSpPr txBox="1"/>
          <p:nvPr/>
        </p:nvSpPr>
        <p:spPr>
          <a:xfrm>
            <a:off x="0" y="0"/>
            <a:ext cx="20105688" cy="584775"/>
          </a:xfrm>
          <a:prstGeom prst="rect">
            <a:avLst/>
          </a:prstGeom>
          <a:solidFill>
            <a:schemeClr val="accent1"/>
          </a:solidFill>
        </p:spPr>
        <p:txBody>
          <a:bodyPr wrap="square" rtlCol="0">
            <a:spAutoFit/>
          </a:bodyPr>
          <a:lstStyle/>
          <a:p>
            <a:pPr marL="0" marR="0" lvl="0" indent="0" algn="ctr" defTabSz="1507937" rtl="0" eaLnBrk="1" fontAlgn="auto" latinLnBrk="0" hangingPunct="1">
              <a:lnSpc>
                <a:spcPct val="100000"/>
              </a:lnSpc>
              <a:spcBef>
                <a:spcPts val="0"/>
              </a:spcBef>
              <a:spcAft>
                <a:spcPts val="1979"/>
              </a:spcAft>
              <a:buClrTx/>
              <a:buSzTx/>
              <a:buFontTx/>
              <a:buNone/>
              <a:tabLst/>
              <a:defRPr/>
            </a:pPr>
            <a:r>
              <a:rPr kumimoji="0" lang="en-GB" sz="3200" b="1" i="0" u="none" strike="noStrike" kern="1200" cap="none" spc="0" normalizeH="0" baseline="0" noProof="0" dirty="0">
                <a:ln>
                  <a:noFill/>
                </a:ln>
                <a:solidFill>
                  <a:prstClr val="white"/>
                </a:solidFill>
                <a:effectLst/>
                <a:uLnTx/>
                <a:uFillTx/>
                <a:latin typeface="Calibri" panose="020F0502020204030204"/>
                <a:ea typeface="+mn-ea"/>
                <a:cs typeface="+mn-cs"/>
              </a:rPr>
              <a:t>Care is high quality, safe, efficient and delivers the best possible outcomes for people in partnerships</a:t>
            </a:r>
          </a:p>
        </p:txBody>
      </p:sp>
      <p:pic>
        <p:nvPicPr>
          <p:cNvPr id="6" name="Picture 5">
            <a:extLst>
              <a:ext uri="{FF2B5EF4-FFF2-40B4-BE49-F238E27FC236}">
                <a16:creationId xmlns:a16="http://schemas.microsoft.com/office/drawing/2014/main" id="{FE221C15-5385-748B-3CF9-CD7E4ABA17E2}"/>
              </a:ext>
            </a:extLst>
          </p:cNvPr>
          <p:cNvPicPr>
            <a:picLocks noChangeAspect="1"/>
          </p:cNvPicPr>
          <p:nvPr/>
        </p:nvPicPr>
        <p:blipFill>
          <a:blip r:embed="rId3"/>
          <a:stretch>
            <a:fillRect/>
          </a:stretch>
        </p:blipFill>
        <p:spPr>
          <a:xfrm>
            <a:off x="146844" y="2301875"/>
            <a:ext cx="9504390" cy="6248400"/>
          </a:xfrm>
          <a:prstGeom prst="rect">
            <a:avLst/>
          </a:prstGeom>
        </p:spPr>
      </p:pic>
    </p:spTree>
    <p:extLst>
      <p:ext uri="{BB962C8B-B14F-4D97-AF65-F5344CB8AC3E}">
        <p14:creationId xmlns:p14="http://schemas.microsoft.com/office/powerpoint/2010/main" val="421572868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FA48C6-0204-AED9-087F-5175F8251966}"/>
            </a:ext>
          </a:extLst>
        </p:cNvPr>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2DB9FDBB-0D40-BCC0-13A5-684104653BBD}"/>
              </a:ext>
            </a:extLst>
          </p:cNvPr>
          <p:cNvGraphicFramePr>
            <a:graphicFrameLocks noGrp="1"/>
          </p:cNvGraphicFramePr>
          <p:nvPr>
            <p:extLst>
              <p:ext uri="{D42A27DB-BD31-4B8C-83A1-F6EECF244321}">
                <p14:modId xmlns:p14="http://schemas.microsoft.com/office/powerpoint/2010/main" val="3432996484"/>
              </p:ext>
            </p:extLst>
          </p:nvPr>
        </p:nvGraphicFramePr>
        <p:xfrm>
          <a:off x="0" y="570708"/>
          <a:ext cx="20105688" cy="5703045"/>
        </p:xfrm>
        <a:graphic>
          <a:graphicData uri="http://schemas.openxmlformats.org/drawingml/2006/table">
            <a:tbl>
              <a:tblPr firstRow="1" bandRow="1">
                <a:tableStyleId>{5C22544A-7EE6-4342-B048-85BDC9FD1C3A}</a:tableStyleId>
              </a:tblPr>
              <a:tblGrid>
                <a:gridCol w="9824244">
                  <a:extLst>
                    <a:ext uri="{9D8B030D-6E8A-4147-A177-3AD203B41FA5}">
                      <a16:colId xmlns:a16="http://schemas.microsoft.com/office/drawing/2014/main" val="1129616965"/>
                    </a:ext>
                  </a:extLst>
                </a:gridCol>
                <a:gridCol w="5255022">
                  <a:extLst>
                    <a:ext uri="{9D8B030D-6E8A-4147-A177-3AD203B41FA5}">
                      <a16:colId xmlns:a16="http://schemas.microsoft.com/office/drawing/2014/main" val="3228885332"/>
                    </a:ext>
                  </a:extLst>
                </a:gridCol>
                <a:gridCol w="5026422">
                  <a:extLst>
                    <a:ext uri="{9D8B030D-6E8A-4147-A177-3AD203B41FA5}">
                      <a16:colId xmlns:a16="http://schemas.microsoft.com/office/drawing/2014/main" val="1012310918"/>
                    </a:ext>
                  </a:extLst>
                </a:gridCol>
              </a:tblGrid>
              <a:tr h="859202">
                <a:tc>
                  <a:txBody>
                    <a:bodyPr/>
                    <a:lstStyle/>
                    <a:p>
                      <a:pPr marL="0" marR="0" lvl="0" indent="0" algn="ctr" defTabSz="1507937" rtl="0" eaLnBrk="1" fontAlgn="auto" latinLnBrk="0" hangingPunct="1">
                        <a:lnSpc>
                          <a:spcPct val="100000"/>
                        </a:lnSpc>
                        <a:spcBef>
                          <a:spcPts val="0"/>
                        </a:spcBef>
                        <a:spcAft>
                          <a:spcPts val="0"/>
                        </a:spcAft>
                        <a:buClrTx/>
                        <a:buSzTx/>
                        <a:buFontTx/>
                        <a:buNone/>
                        <a:tabLst/>
                        <a:defRPr/>
                      </a:pPr>
                      <a:r>
                        <a:rPr lang="en-GB" sz="2000" b="1" i="0" dirty="0">
                          <a:solidFill>
                            <a:schemeClr val="dk1"/>
                          </a:solidFill>
                          <a:effectLst/>
                          <a:latin typeface="Verdana" panose="020B0604030504040204" pitchFamily="34" charset="0"/>
                          <a:ea typeface="Verdana" panose="020B0604030504040204" pitchFamily="34" charset="0"/>
                          <a:cs typeface="+mn-cs"/>
                        </a:rPr>
                        <a:t>Enhanced Monitoring Target: </a:t>
                      </a:r>
                      <a:r>
                        <a:rPr lang="en-GB" sz="1800" b="0" i="0" dirty="0">
                          <a:solidFill>
                            <a:schemeClr val="tx1"/>
                          </a:solidFill>
                          <a:effectLst/>
                          <a:latin typeface="Verdana" panose="020B0604030504040204" pitchFamily="34" charset="0"/>
                          <a:ea typeface="Verdana" panose="020B0604030504040204" pitchFamily="34" charset="0"/>
                          <a:cs typeface="+mn-cs"/>
                        </a:rPr>
                        <a:t>68% R1 ophthalmology patient pathways to be waiting within or no longer than 25% of their target date for an outpatient appointment and maintained for 3 months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en-GB" sz="2000" dirty="0">
                          <a:solidFill>
                            <a:schemeClr val="tx1"/>
                          </a:solidFill>
                          <a:latin typeface="Verdana" panose="020B0604030504040204" pitchFamily="34" charset="0"/>
                          <a:ea typeface="Verdana" panose="020B0604030504040204" pitchFamily="34" charset="0"/>
                        </a:rPr>
                        <a:t>September 2026 Performance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en-GB" sz="2000" dirty="0">
                          <a:solidFill>
                            <a:schemeClr val="tx1"/>
                          </a:solidFill>
                          <a:latin typeface="Verdana" panose="020B0604030504040204" pitchFamily="34" charset="0"/>
                          <a:ea typeface="Verdana" panose="020B0604030504040204" pitchFamily="34" charset="0"/>
                        </a:rPr>
                        <a:t>65.96%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3554926024"/>
                  </a:ext>
                </a:extLst>
              </a:tr>
              <a:tr h="4758165">
                <a:tc>
                  <a:txBody>
                    <a:bodyPr/>
                    <a:lstStyle/>
                    <a:p>
                      <a:endParaRPr lang="en-GB" sz="2000" dirty="0">
                        <a:latin typeface="Verdana" panose="020B0604030504040204" pitchFamily="34" charset="0"/>
                        <a:ea typeface="Verdan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gridSpan="2">
                  <a:txBody>
                    <a:bodyPr/>
                    <a:lstStyle/>
                    <a:p>
                      <a:r>
                        <a:rPr lang="en-GB" sz="1800" b="1" dirty="0">
                          <a:solidFill>
                            <a:schemeClr val="tx1"/>
                          </a:solidFill>
                          <a:latin typeface="Verdana" panose="020B0604030504040204" pitchFamily="34" charset="0"/>
                          <a:ea typeface="Verdana" panose="020B0604030504040204" pitchFamily="34" charset="0"/>
                        </a:rPr>
                        <a:t>How are we doing? </a:t>
                      </a:r>
                    </a:p>
                    <a:p>
                      <a:r>
                        <a:rPr lang="en-GB" sz="1800" dirty="0">
                          <a:solidFill>
                            <a:schemeClr val="tx1"/>
                          </a:solidFill>
                          <a:latin typeface="Verdana" panose="020B0604030504040204" pitchFamily="34" charset="0"/>
                          <a:ea typeface="Verdana" panose="020B0604030504040204" pitchFamily="34" charset="0"/>
                        </a:rPr>
                        <a:t>In September, the Health Board reported 65.96% of Ophthalmology patients were waiting within or no longer than 25% of their target date, this is an improvement on the previous months performance.</a:t>
                      </a:r>
                    </a:p>
                    <a:p>
                      <a:endParaRPr lang="en-GB" sz="1800" dirty="0">
                        <a:solidFill>
                          <a:srgbClr val="FF0000"/>
                        </a:solidFill>
                        <a:highlight>
                          <a:srgbClr val="FFFF00"/>
                        </a:highlight>
                        <a:latin typeface="Verdana" panose="020B0604030504040204" pitchFamily="34" charset="0"/>
                        <a:ea typeface="Verdana" panose="020B0604030504040204" pitchFamily="34" charset="0"/>
                      </a:endParaRPr>
                    </a:p>
                    <a:p>
                      <a:r>
                        <a:rPr lang="en-GB" sz="1800" b="1" dirty="0">
                          <a:solidFill>
                            <a:schemeClr val="tx1"/>
                          </a:solidFill>
                          <a:latin typeface="Verdana" panose="020B0604030504040204" pitchFamily="34" charset="0"/>
                          <a:ea typeface="Verdana" panose="020B0604030504040204" pitchFamily="34" charset="0"/>
                        </a:rPr>
                        <a:t>What actions are we taking to improve?</a:t>
                      </a:r>
                    </a:p>
                    <a:p>
                      <a:pPr marL="285750" indent="-285750">
                        <a:buFont typeface="Arial" panose="020B0604020202020204" pitchFamily="34" charset="0"/>
                        <a:buChar char="•"/>
                      </a:pPr>
                      <a:r>
                        <a:rPr lang="en-GB" sz="1800" b="0" dirty="0">
                          <a:solidFill>
                            <a:schemeClr val="tx1"/>
                          </a:solidFill>
                          <a:latin typeface="Verdana" panose="020B0604030504040204" pitchFamily="34" charset="0"/>
                          <a:ea typeface="Verdana" panose="020B0604030504040204" pitchFamily="34" charset="0"/>
                        </a:rPr>
                        <a:t>Please see table below</a:t>
                      </a:r>
                    </a:p>
                    <a:p>
                      <a:pPr marL="285750" indent="-285750">
                        <a:buFont typeface="Arial" panose="020B0604020202020204" pitchFamily="34" charset="0"/>
                        <a:buChar char="•"/>
                      </a:pPr>
                      <a:endParaRPr lang="en-GB" sz="1800" dirty="0">
                        <a:solidFill>
                          <a:srgbClr val="FF0000"/>
                        </a:solidFill>
                        <a:latin typeface="Verdana" panose="020B0604030504040204" pitchFamily="34" charset="0"/>
                        <a:ea typeface="Verdana" panose="020B0604030504040204" pitchFamily="34" charset="0"/>
                      </a:endParaRPr>
                    </a:p>
                    <a:p>
                      <a:r>
                        <a:rPr lang="en-GB" sz="1800" b="1" dirty="0">
                          <a:solidFill>
                            <a:schemeClr val="tx1"/>
                          </a:solidFill>
                          <a:latin typeface="Verdana" panose="020B0604030504040204" pitchFamily="34" charset="0"/>
                          <a:ea typeface="Verdana" panose="020B0604030504040204" pitchFamily="34" charset="0"/>
                        </a:rPr>
                        <a:t>What are the risks to delivery?</a:t>
                      </a:r>
                    </a:p>
                    <a:p>
                      <a:pPr marL="285750" indent="-285750" algn="l" defTabSz="1507937" rtl="0" eaLnBrk="1" latinLnBrk="0" hangingPunct="1">
                        <a:buFont typeface="Arial" panose="020B0604020202020204" pitchFamily="34" charset="0"/>
                        <a:buChar char="•"/>
                      </a:pPr>
                      <a:r>
                        <a:rPr lang="en-GB" sz="1800" b="0" kern="1200" dirty="0">
                          <a:solidFill>
                            <a:schemeClr val="tx1"/>
                          </a:solidFill>
                          <a:latin typeface="Verdana" panose="020B0604030504040204" pitchFamily="34" charset="0"/>
                          <a:ea typeface="Verdana" panose="020B0604030504040204" pitchFamily="34" charset="0"/>
                          <a:cs typeface="+mn-cs"/>
                        </a:rPr>
                        <a:t>Workforce pressures, including consultant and non-medical workforce vacancies, sickness and reduced clinic availability.</a:t>
                      </a:r>
                    </a:p>
                    <a:p>
                      <a:pPr marL="285750" indent="-285750" algn="l" defTabSz="1507937" rtl="0" eaLnBrk="1" latinLnBrk="0" hangingPunct="1">
                        <a:buFont typeface="Arial" panose="020B0604020202020204" pitchFamily="34" charset="0"/>
                        <a:buChar char="•"/>
                      </a:pPr>
                      <a:r>
                        <a:rPr lang="en-GB" sz="1800" b="0" kern="1200" dirty="0">
                          <a:solidFill>
                            <a:schemeClr val="tx1"/>
                          </a:solidFill>
                          <a:latin typeface="Verdana" panose="020B0604030504040204" pitchFamily="34" charset="0"/>
                          <a:ea typeface="Verdana" panose="020B0604030504040204" pitchFamily="34" charset="0"/>
                          <a:cs typeface="+mn-cs"/>
                        </a:rPr>
                        <a:t>Competing operational pressures impacting the ability to release additional outpatient capacity.</a:t>
                      </a:r>
                    </a:p>
                    <a:p>
                      <a:pPr marL="342900" indent="-342900">
                        <a:buFont typeface="Arial" panose="020B0604020202020204" pitchFamily="34" charset="0"/>
                        <a:buChar char="•"/>
                      </a:pPr>
                      <a:endParaRPr lang="en-GB" sz="2000" dirty="0">
                        <a:solidFill>
                          <a:srgbClr val="FF0000"/>
                        </a:solidFill>
                        <a:latin typeface="Verdana" panose="020B0604030504040204" pitchFamily="34" charset="0"/>
                        <a:ea typeface="Verdana" panose="020B0604030504040204" pitchFamily="34" charset="0"/>
                      </a:endParaRPr>
                    </a:p>
                    <a:p>
                      <a:pPr marL="342900" indent="-342900">
                        <a:buFont typeface="Arial" panose="020B0604020202020204" pitchFamily="34" charset="0"/>
                        <a:buChar char="•"/>
                      </a:pPr>
                      <a:endParaRPr lang="en-GB" sz="2000" dirty="0">
                        <a:solidFill>
                          <a:srgbClr val="FF0000"/>
                        </a:solidFill>
                        <a:latin typeface="Verdana" panose="020B0604030504040204" pitchFamily="34" charset="0"/>
                        <a:ea typeface="Verdana" panose="020B0604030504040204" pitchFamily="34" charset="0"/>
                      </a:endParaRPr>
                    </a:p>
                    <a:p>
                      <a:pPr marL="0" indent="0">
                        <a:buFont typeface="Arial" panose="020B0604020202020204" pitchFamily="34" charset="0"/>
                        <a:buNone/>
                      </a:pPr>
                      <a:endParaRPr lang="en-GB" sz="2000" dirty="0">
                        <a:solidFill>
                          <a:srgbClr val="FF0000"/>
                        </a:solidFill>
                        <a:latin typeface="Verdana" panose="020B0604030504040204" pitchFamily="34" charset="0"/>
                        <a:ea typeface="Verdan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hMerge="1">
                  <a:txBody>
                    <a:bodyPr/>
                    <a:lstStyle/>
                    <a:p>
                      <a:endParaRPr lang="en-GB"/>
                    </a:p>
                  </a:txBody>
                  <a:tcPr/>
                </a:tc>
                <a:extLst>
                  <a:ext uri="{0D108BD9-81ED-4DB2-BD59-A6C34878D82A}">
                    <a16:rowId xmlns:a16="http://schemas.microsoft.com/office/drawing/2014/main" val="3917987980"/>
                  </a:ext>
                </a:extLst>
              </a:tr>
            </a:tbl>
          </a:graphicData>
        </a:graphic>
      </p:graphicFrame>
      <p:sp>
        <p:nvSpPr>
          <p:cNvPr id="2" name="TextBox 1">
            <a:extLst>
              <a:ext uri="{FF2B5EF4-FFF2-40B4-BE49-F238E27FC236}">
                <a16:creationId xmlns:a16="http://schemas.microsoft.com/office/drawing/2014/main" id="{F8813FF0-DC82-59A3-4C33-0CDD43401A85}"/>
              </a:ext>
            </a:extLst>
          </p:cNvPr>
          <p:cNvSpPr txBox="1"/>
          <p:nvPr/>
        </p:nvSpPr>
        <p:spPr>
          <a:xfrm>
            <a:off x="0" y="-14068"/>
            <a:ext cx="20105688" cy="584775"/>
          </a:xfrm>
          <a:prstGeom prst="rect">
            <a:avLst/>
          </a:prstGeom>
          <a:solidFill>
            <a:srgbClr val="7EB0DE"/>
          </a:solidFill>
        </p:spPr>
        <p:txBody>
          <a:bodyPr wrap="square" rtlCol="0">
            <a:spAutoFit/>
          </a:bodyPr>
          <a:lstStyle/>
          <a:p>
            <a:pPr marL="0" marR="0" lvl="0" indent="0" algn="ctr" defTabSz="1507937" rtl="0" eaLnBrk="1" fontAlgn="auto" latinLnBrk="0" hangingPunct="1">
              <a:lnSpc>
                <a:spcPct val="100000"/>
              </a:lnSpc>
              <a:spcBef>
                <a:spcPts val="0"/>
              </a:spcBef>
              <a:spcAft>
                <a:spcPts val="1979"/>
              </a:spcAft>
              <a:buClrTx/>
              <a:buSzTx/>
              <a:buFontTx/>
              <a:buNone/>
              <a:tabLst/>
              <a:defRPr/>
            </a:pPr>
            <a:r>
              <a:rPr kumimoji="0" lang="en-GB" sz="3200" b="1" i="0" u="none" strike="noStrike" kern="1200" cap="none" spc="0" normalizeH="0" baseline="0" noProof="0" dirty="0">
                <a:ln>
                  <a:noFill/>
                </a:ln>
                <a:solidFill>
                  <a:prstClr val="white"/>
                </a:solidFill>
                <a:effectLst/>
                <a:uLnTx/>
                <a:uFillTx/>
                <a:latin typeface="Calibri" panose="020F0502020204030204"/>
                <a:ea typeface="+mn-ea"/>
                <a:cs typeface="+mn-cs"/>
              </a:rPr>
              <a:t>Level 4 - Planned Care Performance</a:t>
            </a:r>
          </a:p>
        </p:txBody>
      </p:sp>
      <p:sp>
        <p:nvSpPr>
          <p:cNvPr id="4" name="TextBox 3">
            <a:extLst>
              <a:ext uri="{FF2B5EF4-FFF2-40B4-BE49-F238E27FC236}">
                <a16:creationId xmlns:a16="http://schemas.microsoft.com/office/drawing/2014/main" id="{2D0481C5-8527-6427-CB8F-BC41060A1B78}"/>
              </a:ext>
            </a:extLst>
          </p:cNvPr>
          <p:cNvSpPr txBox="1"/>
          <p:nvPr/>
        </p:nvSpPr>
        <p:spPr>
          <a:xfrm>
            <a:off x="0" y="0"/>
            <a:ext cx="20105688" cy="584775"/>
          </a:xfrm>
          <a:prstGeom prst="rect">
            <a:avLst/>
          </a:prstGeom>
          <a:solidFill>
            <a:schemeClr val="accent1"/>
          </a:solidFill>
        </p:spPr>
        <p:txBody>
          <a:bodyPr wrap="square" rtlCol="0">
            <a:spAutoFit/>
          </a:bodyPr>
          <a:lstStyle/>
          <a:p>
            <a:pPr marL="0" marR="0" lvl="0" indent="0" algn="ctr" defTabSz="1507937" rtl="0" eaLnBrk="1" fontAlgn="auto" latinLnBrk="0" hangingPunct="1">
              <a:lnSpc>
                <a:spcPct val="100000"/>
              </a:lnSpc>
              <a:spcBef>
                <a:spcPts val="0"/>
              </a:spcBef>
              <a:spcAft>
                <a:spcPts val="1979"/>
              </a:spcAft>
              <a:buClrTx/>
              <a:buSzTx/>
              <a:buFontTx/>
              <a:buNone/>
              <a:tabLst/>
              <a:defRPr/>
            </a:pPr>
            <a:r>
              <a:rPr kumimoji="0" lang="en-GB" sz="3200" b="1" i="0" u="none" strike="noStrike" kern="1200" cap="none" spc="0" normalizeH="0" baseline="0" noProof="0" dirty="0">
                <a:ln>
                  <a:noFill/>
                </a:ln>
                <a:solidFill>
                  <a:prstClr val="white"/>
                </a:solidFill>
                <a:effectLst/>
                <a:uLnTx/>
                <a:uFillTx/>
                <a:latin typeface="Calibri" panose="020F0502020204030204"/>
                <a:ea typeface="+mn-ea"/>
                <a:cs typeface="+mn-cs"/>
              </a:rPr>
              <a:t>Care is high quality, safe, efficient and delivers the best possible outcomes for people in partnerships</a:t>
            </a:r>
          </a:p>
        </p:txBody>
      </p:sp>
      <p:graphicFrame>
        <p:nvGraphicFramePr>
          <p:cNvPr id="5" name="Table 4">
            <a:extLst>
              <a:ext uri="{FF2B5EF4-FFF2-40B4-BE49-F238E27FC236}">
                <a16:creationId xmlns:a16="http://schemas.microsoft.com/office/drawing/2014/main" id="{BE1A6C6A-0221-A765-7944-330B57DD9598}"/>
              </a:ext>
            </a:extLst>
          </p:cNvPr>
          <p:cNvGraphicFramePr>
            <a:graphicFrameLocks noGrp="1"/>
          </p:cNvGraphicFramePr>
          <p:nvPr>
            <p:extLst>
              <p:ext uri="{D42A27DB-BD31-4B8C-83A1-F6EECF244321}">
                <p14:modId xmlns:p14="http://schemas.microsoft.com/office/powerpoint/2010/main" val="3140234244"/>
              </p:ext>
            </p:extLst>
          </p:nvPr>
        </p:nvGraphicFramePr>
        <p:xfrm>
          <a:off x="0" y="6339683"/>
          <a:ext cx="20105688" cy="4982524"/>
        </p:xfrm>
        <a:graphic>
          <a:graphicData uri="http://schemas.openxmlformats.org/drawingml/2006/table">
            <a:tbl>
              <a:tblPr/>
              <a:tblGrid>
                <a:gridCol w="1867526">
                  <a:extLst>
                    <a:ext uri="{9D8B030D-6E8A-4147-A177-3AD203B41FA5}">
                      <a16:colId xmlns:a16="http://schemas.microsoft.com/office/drawing/2014/main" val="3075162416"/>
                    </a:ext>
                  </a:extLst>
                </a:gridCol>
                <a:gridCol w="1350976">
                  <a:extLst>
                    <a:ext uri="{9D8B030D-6E8A-4147-A177-3AD203B41FA5}">
                      <a16:colId xmlns:a16="http://schemas.microsoft.com/office/drawing/2014/main" val="2386147492"/>
                    </a:ext>
                  </a:extLst>
                </a:gridCol>
                <a:gridCol w="1192036">
                  <a:extLst>
                    <a:ext uri="{9D8B030D-6E8A-4147-A177-3AD203B41FA5}">
                      <a16:colId xmlns:a16="http://schemas.microsoft.com/office/drawing/2014/main" val="2533250541"/>
                    </a:ext>
                  </a:extLst>
                </a:gridCol>
                <a:gridCol w="1192036">
                  <a:extLst>
                    <a:ext uri="{9D8B030D-6E8A-4147-A177-3AD203B41FA5}">
                      <a16:colId xmlns:a16="http://schemas.microsoft.com/office/drawing/2014/main" val="956523812"/>
                    </a:ext>
                  </a:extLst>
                </a:gridCol>
                <a:gridCol w="4754812">
                  <a:extLst>
                    <a:ext uri="{9D8B030D-6E8A-4147-A177-3AD203B41FA5}">
                      <a16:colId xmlns:a16="http://schemas.microsoft.com/office/drawing/2014/main" val="871926047"/>
                    </a:ext>
                  </a:extLst>
                </a:gridCol>
                <a:gridCol w="9748302">
                  <a:extLst>
                    <a:ext uri="{9D8B030D-6E8A-4147-A177-3AD203B41FA5}">
                      <a16:colId xmlns:a16="http://schemas.microsoft.com/office/drawing/2014/main" val="3397627093"/>
                    </a:ext>
                  </a:extLst>
                </a:gridCol>
              </a:tblGrid>
              <a:tr h="242898">
                <a:tc>
                  <a:txBody>
                    <a:bodyPr/>
                    <a:lstStyle/>
                    <a:p>
                      <a:pPr algn="l" rtl="0" fontAlgn="auto">
                        <a:lnSpc>
                          <a:spcPts val="1425"/>
                        </a:lnSpc>
                        <a:buNone/>
                      </a:pPr>
                      <a:r>
                        <a:rPr lang="en-GB" sz="1300" b="0" i="0">
                          <a:solidFill>
                            <a:srgbClr val="FFFFFF"/>
                          </a:solidFill>
                          <a:effectLst/>
                          <a:latin typeface="Verdana" panose="020B0604030504040204" pitchFamily="34" charset="0"/>
                          <a:ea typeface="Verdana" panose="020B0604030504040204" pitchFamily="34" charset="0"/>
                        </a:rPr>
                        <a:t>​</a:t>
                      </a:r>
                    </a:p>
                  </a:txBody>
                  <a:tcPr marL="87944" marR="87944" marT="43972" marB="43972" anchor="b">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002060"/>
                    </a:solidFill>
                  </a:tcPr>
                </a:tc>
                <a:tc>
                  <a:txBody>
                    <a:bodyPr/>
                    <a:lstStyle/>
                    <a:p>
                      <a:pPr algn="ctr" rtl="0" fontAlgn="base">
                        <a:lnSpc>
                          <a:spcPts val="1425"/>
                        </a:lnSpc>
                        <a:buNone/>
                      </a:pPr>
                      <a:r>
                        <a:rPr lang="en-GB" sz="1300" b="1" i="0" kern="1200" dirty="0">
                          <a:solidFill>
                            <a:srgbClr val="FFFFFF"/>
                          </a:solidFill>
                          <a:effectLst/>
                          <a:latin typeface="Verdana" panose="020B0604030504040204" pitchFamily="34" charset="0"/>
                          <a:ea typeface="Verdana" panose="020B0604030504040204" pitchFamily="34" charset="0"/>
                          <a:cs typeface="+mn-cs"/>
                        </a:rPr>
                        <a:t>July</a:t>
                      </a:r>
                    </a:p>
                  </a:txBody>
                  <a:tcPr marL="87944" marR="87944" marT="43972" marB="43972" anchor="b">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002060"/>
                    </a:solidFill>
                  </a:tcPr>
                </a:tc>
                <a:tc>
                  <a:txBody>
                    <a:bodyPr/>
                    <a:lstStyle/>
                    <a:p>
                      <a:pPr algn="ctr" rtl="0" fontAlgn="base">
                        <a:lnSpc>
                          <a:spcPts val="1425"/>
                        </a:lnSpc>
                        <a:buNone/>
                      </a:pPr>
                      <a:r>
                        <a:rPr lang="en-GB" sz="1300" b="1" i="0" kern="1200" dirty="0">
                          <a:solidFill>
                            <a:srgbClr val="FFFFFF"/>
                          </a:solidFill>
                          <a:effectLst/>
                          <a:latin typeface="Verdana" panose="020B0604030504040204" pitchFamily="34" charset="0"/>
                          <a:ea typeface="Verdana" panose="020B0604030504040204" pitchFamily="34" charset="0"/>
                          <a:cs typeface="+mn-cs"/>
                        </a:rPr>
                        <a:t>August</a:t>
                      </a:r>
                    </a:p>
                  </a:txBody>
                  <a:tcPr marL="87944" marR="87944" marT="43972" marB="43972" anchor="b">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002060"/>
                    </a:solidFill>
                  </a:tcPr>
                </a:tc>
                <a:tc>
                  <a:txBody>
                    <a:bodyPr/>
                    <a:lstStyle/>
                    <a:p>
                      <a:pPr algn="ctr" rtl="0" fontAlgn="base">
                        <a:lnSpc>
                          <a:spcPts val="1425"/>
                        </a:lnSpc>
                        <a:buNone/>
                      </a:pPr>
                      <a:r>
                        <a:rPr lang="en-GB" sz="1300" b="1" i="0" kern="1200" dirty="0">
                          <a:solidFill>
                            <a:srgbClr val="FFFFFF"/>
                          </a:solidFill>
                          <a:effectLst/>
                          <a:latin typeface="Verdana" panose="020B0604030504040204" pitchFamily="34" charset="0"/>
                          <a:ea typeface="Verdana" panose="020B0604030504040204" pitchFamily="34" charset="0"/>
                          <a:cs typeface="+mn-cs"/>
                        </a:rPr>
                        <a:t>Sept</a:t>
                      </a:r>
                    </a:p>
                  </a:txBody>
                  <a:tcPr marL="87944" marR="87944" marT="43972" marB="43972" anchor="b">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002060"/>
                    </a:solidFill>
                  </a:tcPr>
                </a:tc>
                <a:tc>
                  <a:txBody>
                    <a:bodyPr/>
                    <a:lstStyle/>
                    <a:p>
                      <a:pPr marL="0" algn="ctr" defTabSz="1507937" rtl="0" eaLnBrk="1" fontAlgn="base" latinLnBrk="0" hangingPunct="1">
                        <a:lnSpc>
                          <a:spcPts val="1425"/>
                        </a:lnSpc>
                        <a:buNone/>
                      </a:pPr>
                      <a:r>
                        <a:rPr lang="en-GB" sz="1300" b="1" i="0" kern="1200" dirty="0">
                          <a:solidFill>
                            <a:srgbClr val="FFFFFF"/>
                          </a:solidFill>
                          <a:effectLst/>
                          <a:latin typeface="Verdana" panose="020B0604030504040204" pitchFamily="34" charset="0"/>
                          <a:ea typeface="Verdana" panose="020B0604030504040204" pitchFamily="34" charset="0"/>
                          <a:cs typeface="+mn-cs"/>
                        </a:rPr>
                        <a:t>Risks ​</a:t>
                      </a:r>
                    </a:p>
                  </a:txBody>
                  <a:tcPr marL="87944" marR="87944" marT="43972" marB="43972" anchor="b">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002060"/>
                    </a:solidFill>
                  </a:tcPr>
                </a:tc>
                <a:tc>
                  <a:txBody>
                    <a:bodyPr/>
                    <a:lstStyle/>
                    <a:p>
                      <a:pPr algn="ctr" rtl="0" fontAlgn="base">
                        <a:lnSpc>
                          <a:spcPts val="1425"/>
                        </a:lnSpc>
                        <a:buNone/>
                      </a:pPr>
                      <a:r>
                        <a:rPr lang="en-GB" sz="1300" b="1" i="0" kern="1200" dirty="0">
                          <a:solidFill>
                            <a:srgbClr val="FFFFFF"/>
                          </a:solidFill>
                          <a:effectLst/>
                          <a:latin typeface="Verdana" panose="020B0604030504040204" pitchFamily="34" charset="0"/>
                          <a:ea typeface="Verdana" panose="020B0604030504040204" pitchFamily="34" charset="0"/>
                          <a:cs typeface="+mn-cs"/>
                        </a:rPr>
                        <a:t>Solutions &amp; Mitigations</a:t>
                      </a:r>
                    </a:p>
                  </a:txBody>
                  <a:tcPr marL="87944" marR="87944" marT="43972" marB="43972" anchor="b">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002060"/>
                    </a:solidFill>
                  </a:tcPr>
                </a:tc>
                <a:extLst>
                  <a:ext uri="{0D108BD9-81ED-4DB2-BD59-A6C34878D82A}">
                    <a16:rowId xmlns:a16="http://schemas.microsoft.com/office/drawing/2014/main" val="3024138187"/>
                  </a:ext>
                </a:extLst>
              </a:tr>
              <a:tr h="581569">
                <a:tc>
                  <a:txBody>
                    <a:bodyPr/>
                    <a:lstStyle/>
                    <a:p>
                      <a:pPr algn="ctr" rtl="0" fontAlgn="base">
                        <a:lnSpc>
                          <a:spcPts val="1425"/>
                        </a:lnSpc>
                        <a:buNone/>
                      </a:pPr>
                      <a:r>
                        <a:rPr lang="en-GB" sz="1300" b="0" i="0">
                          <a:solidFill>
                            <a:srgbClr val="000000"/>
                          </a:solidFill>
                          <a:effectLst/>
                          <a:latin typeface="Verdana" panose="020B0604030504040204" pitchFamily="34" charset="0"/>
                          <a:ea typeface="Verdana" panose="020B0604030504040204" pitchFamily="34" charset="0"/>
                        </a:rPr>
                        <a:t>Vitreoretinal​</a:t>
                      </a:r>
                    </a:p>
                  </a:txBody>
                  <a:tcPr marL="87944" marR="87944" marT="43972" marB="43972"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noFill/>
                  </a:tcPr>
                </a:tc>
                <a:tc>
                  <a:txBody>
                    <a:bodyPr/>
                    <a:lstStyle/>
                    <a:p>
                      <a:pPr marL="0" algn="ctr" defTabSz="1507937" rtl="0" eaLnBrk="1" fontAlgn="base" latinLnBrk="0" hangingPunct="1">
                        <a:lnSpc>
                          <a:spcPts val="1425"/>
                        </a:lnSpc>
                        <a:buNone/>
                      </a:pPr>
                      <a:r>
                        <a:rPr lang="en-GB" sz="1300" b="0" i="0" kern="1200" dirty="0">
                          <a:solidFill>
                            <a:srgbClr val="000000"/>
                          </a:solidFill>
                          <a:effectLst/>
                          <a:latin typeface="Verdana" panose="020B0604030504040204" pitchFamily="34" charset="0"/>
                          <a:ea typeface="Verdana" panose="020B0604030504040204" pitchFamily="34" charset="0"/>
                          <a:cs typeface="+mn-cs"/>
                        </a:rPr>
                        <a:t>84%</a:t>
                      </a:r>
                    </a:p>
                  </a:txBody>
                  <a:tcPr marL="87944" marR="87944" marT="43972" marB="43972"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noFill/>
                  </a:tcPr>
                </a:tc>
                <a:tc>
                  <a:txBody>
                    <a:bodyPr/>
                    <a:lstStyle/>
                    <a:p>
                      <a:pPr marL="0" algn="ctr" defTabSz="1507937" rtl="0" eaLnBrk="1" fontAlgn="base" latinLnBrk="0" hangingPunct="1">
                        <a:lnSpc>
                          <a:spcPts val="1425"/>
                        </a:lnSpc>
                        <a:buNone/>
                      </a:pPr>
                      <a:r>
                        <a:rPr lang="en-GB" sz="1300" b="0" i="0" kern="1200" dirty="0">
                          <a:solidFill>
                            <a:srgbClr val="000000"/>
                          </a:solidFill>
                          <a:effectLst/>
                          <a:latin typeface="Verdana" panose="020B0604030504040204" pitchFamily="34" charset="0"/>
                          <a:ea typeface="Verdana" panose="020B0604030504040204" pitchFamily="34" charset="0"/>
                          <a:cs typeface="+mn-cs"/>
                        </a:rPr>
                        <a:t>84%</a:t>
                      </a:r>
                    </a:p>
                  </a:txBody>
                  <a:tcPr marL="87630" marR="87630" marT="43815" marB="43815"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noFill/>
                  </a:tcPr>
                </a:tc>
                <a:tc>
                  <a:txBody>
                    <a:bodyPr/>
                    <a:lstStyle/>
                    <a:p>
                      <a:pPr marL="0" indent="0" algn="ctr" defTabSz="1507937" rtl="0" eaLnBrk="1" fontAlgn="base" latinLnBrk="0" hangingPunct="1">
                        <a:lnSpc>
                          <a:spcPts val="1425"/>
                        </a:lnSpc>
                        <a:buNone/>
                      </a:pPr>
                      <a:r>
                        <a:rPr lang="en-GB" sz="1300" b="0" i="0" kern="1200" dirty="0">
                          <a:solidFill>
                            <a:srgbClr val="000000"/>
                          </a:solidFill>
                          <a:effectLst/>
                          <a:latin typeface="Verdana" panose="020B0604030504040204" pitchFamily="34" charset="0"/>
                          <a:ea typeface="Verdana" panose="020B0604030504040204" pitchFamily="34" charset="0"/>
                          <a:cs typeface="+mn-cs"/>
                        </a:rPr>
                        <a:t>92%</a:t>
                      </a:r>
                    </a:p>
                  </a:txBody>
                  <a:tcPr marL="68580" marR="68580" marT="0" marB="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noFill/>
                  </a:tcPr>
                </a:tc>
                <a:tc>
                  <a:txBody>
                    <a:bodyPr/>
                    <a:lstStyle/>
                    <a:p>
                      <a:pPr>
                        <a:buNone/>
                      </a:pPr>
                      <a:r>
                        <a:rPr lang="en-GB" sz="1200" dirty="0">
                          <a:effectLst/>
                          <a:latin typeface="Verdana" panose="020B0604030504040204" pitchFamily="34" charset="0"/>
                          <a:ea typeface="Verdana" panose="020B0604030504040204" pitchFamily="34" charset="0"/>
                          <a:cs typeface="Aptos" panose="020B0004020202020204" pitchFamily="34" charset="0"/>
                        </a:rPr>
                        <a:t>Limited regional VR workforce limiting clinic capacity. </a:t>
                      </a:r>
                      <a:r>
                        <a:rPr lang="en-US" sz="1200" dirty="0">
                          <a:effectLst/>
                          <a:latin typeface="Verdana" panose="020B0604030504040204" pitchFamily="34" charset="0"/>
                          <a:ea typeface="Verdana" panose="020B0604030504040204" pitchFamily="34" charset="0"/>
                          <a:cs typeface="Aptos" panose="020B0004020202020204" pitchFamily="34" charset="0"/>
                        </a:rPr>
                        <a:t>​</a:t>
                      </a:r>
                      <a:endParaRPr lang="en-GB" sz="1200" dirty="0">
                        <a:effectLst/>
                        <a:latin typeface="Verdana" panose="020B0604030504040204" pitchFamily="34" charset="0"/>
                        <a:ea typeface="Verdana" panose="020B0604030504040204" pitchFamily="34" charset="0"/>
                        <a:cs typeface="Aptos" panose="020B0004020202020204" pitchFamily="34" charset="0"/>
                      </a:endParaRPr>
                    </a:p>
                  </a:txBody>
                  <a:tcPr marL="9525" marR="9525" marT="9525" marB="0">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noFill/>
                  </a:tcPr>
                </a:tc>
                <a:tc>
                  <a:txBody>
                    <a:bodyPr/>
                    <a:lstStyle/>
                    <a:p>
                      <a:pPr>
                        <a:buNone/>
                      </a:pPr>
                      <a:r>
                        <a:rPr lang="en-GB" sz="1200" b="1">
                          <a:effectLst/>
                          <a:latin typeface="Verdana" panose="020B0604030504040204" pitchFamily="34" charset="0"/>
                          <a:ea typeface="Verdana" panose="020B0604030504040204" pitchFamily="34" charset="0"/>
                          <a:cs typeface="Aptos" panose="020B0004020202020204" pitchFamily="34" charset="0"/>
                        </a:rPr>
                        <a:t>Optimising workforce utilisation</a:t>
                      </a:r>
                      <a:r>
                        <a:rPr lang="en-GB" sz="1200">
                          <a:effectLst/>
                          <a:latin typeface="Verdana" panose="020B0604030504040204" pitchFamily="34" charset="0"/>
                          <a:ea typeface="Verdana" panose="020B0604030504040204" pitchFamily="34" charset="0"/>
                          <a:cs typeface="Aptos" panose="020B0004020202020204" pitchFamily="34" charset="0"/>
                        </a:rPr>
                        <a:t>​</a:t>
                      </a:r>
                    </a:p>
                    <a:p>
                      <a:pPr>
                        <a:buNone/>
                      </a:pPr>
                      <a:r>
                        <a:rPr lang="en-GB" sz="1200">
                          <a:effectLst/>
                          <a:latin typeface="Verdana" panose="020B0604030504040204" pitchFamily="34" charset="0"/>
                          <a:ea typeface="Verdana" panose="020B0604030504040204" pitchFamily="34" charset="0"/>
                          <a:cs typeface="Aptos" panose="020B0004020202020204" pitchFamily="34" charset="0"/>
                        </a:rPr>
                        <a:t>Regional Consultant started working across SBU &amp; HD – vital skill mix across teams, ensuring activity is delivered at the most appropriate level​</a:t>
                      </a:r>
                    </a:p>
                  </a:txBody>
                  <a:tcPr marL="87630" marR="87630" marT="43815" marB="43815">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819656606"/>
                  </a:ext>
                </a:extLst>
              </a:tr>
              <a:tr h="510179">
                <a:tc>
                  <a:txBody>
                    <a:bodyPr/>
                    <a:lstStyle/>
                    <a:p>
                      <a:pPr algn="ctr" rtl="0" fontAlgn="base">
                        <a:lnSpc>
                          <a:spcPts val="1425"/>
                        </a:lnSpc>
                        <a:buNone/>
                      </a:pPr>
                      <a:r>
                        <a:rPr lang="en-GB" sz="1300" b="0" i="0">
                          <a:solidFill>
                            <a:srgbClr val="000000"/>
                          </a:solidFill>
                          <a:effectLst/>
                          <a:latin typeface="Verdana" panose="020B0604030504040204" pitchFamily="34" charset="0"/>
                          <a:ea typeface="Verdana" panose="020B0604030504040204" pitchFamily="34" charset="0"/>
                        </a:rPr>
                        <a:t>Cataract​</a:t>
                      </a:r>
                    </a:p>
                  </a:txBody>
                  <a:tcPr marL="87944" marR="87944" marT="43972" marB="43972"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noFill/>
                  </a:tcPr>
                </a:tc>
                <a:tc>
                  <a:txBody>
                    <a:bodyPr/>
                    <a:lstStyle/>
                    <a:p>
                      <a:pPr marL="0" algn="ctr" defTabSz="1507937" rtl="0" eaLnBrk="1" fontAlgn="base" latinLnBrk="0" hangingPunct="1">
                        <a:lnSpc>
                          <a:spcPts val="1425"/>
                        </a:lnSpc>
                        <a:buNone/>
                      </a:pPr>
                      <a:r>
                        <a:rPr lang="en-GB" sz="1300" b="0" i="0" kern="1200" dirty="0">
                          <a:solidFill>
                            <a:srgbClr val="000000"/>
                          </a:solidFill>
                          <a:effectLst/>
                          <a:latin typeface="Verdana" panose="020B0604030504040204" pitchFamily="34" charset="0"/>
                          <a:ea typeface="Verdana" panose="020B0604030504040204" pitchFamily="34" charset="0"/>
                          <a:cs typeface="+mn-cs"/>
                        </a:rPr>
                        <a:t>61%</a:t>
                      </a:r>
                    </a:p>
                  </a:txBody>
                  <a:tcPr marL="87944" marR="87944" marT="43972" marB="43972"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noFill/>
                  </a:tcPr>
                </a:tc>
                <a:tc>
                  <a:txBody>
                    <a:bodyPr/>
                    <a:lstStyle/>
                    <a:p>
                      <a:pPr marL="0" algn="ctr" defTabSz="1507937" rtl="0" eaLnBrk="1" fontAlgn="base" latinLnBrk="0" hangingPunct="1">
                        <a:lnSpc>
                          <a:spcPts val="1425"/>
                        </a:lnSpc>
                        <a:buNone/>
                      </a:pPr>
                      <a:r>
                        <a:rPr lang="en-GB" sz="1300" b="0" i="0" kern="1200" dirty="0">
                          <a:solidFill>
                            <a:srgbClr val="000000"/>
                          </a:solidFill>
                          <a:effectLst/>
                          <a:latin typeface="Verdana" panose="020B0604030504040204" pitchFamily="34" charset="0"/>
                          <a:ea typeface="Verdana" panose="020B0604030504040204" pitchFamily="34" charset="0"/>
                          <a:cs typeface="+mn-cs"/>
                        </a:rPr>
                        <a:t>61%</a:t>
                      </a:r>
                    </a:p>
                  </a:txBody>
                  <a:tcPr marL="87630" marR="87630" marT="43815" marB="43815"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noFill/>
                  </a:tcPr>
                </a:tc>
                <a:tc>
                  <a:txBody>
                    <a:bodyPr/>
                    <a:lstStyle/>
                    <a:p>
                      <a:pPr marL="0" indent="0" algn="ctr" defTabSz="1507937" rtl="0" eaLnBrk="1" fontAlgn="base" latinLnBrk="0" hangingPunct="1">
                        <a:lnSpc>
                          <a:spcPts val="1425"/>
                        </a:lnSpc>
                        <a:buNone/>
                      </a:pPr>
                      <a:r>
                        <a:rPr lang="en-GB" sz="1300" b="0" i="0" kern="1200" dirty="0">
                          <a:solidFill>
                            <a:srgbClr val="000000"/>
                          </a:solidFill>
                          <a:effectLst/>
                          <a:latin typeface="Verdana" panose="020B0604030504040204" pitchFamily="34" charset="0"/>
                          <a:ea typeface="Verdana" panose="020B0604030504040204" pitchFamily="34" charset="0"/>
                          <a:cs typeface="+mn-cs"/>
                        </a:rPr>
                        <a:t>57%</a:t>
                      </a:r>
                    </a:p>
                  </a:txBody>
                  <a:tcPr marL="68580" marR="68580" marT="0" marB="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noFill/>
                  </a:tcPr>
                </a:tc>
                <a:tc>
                  <a:txBody>
                    <a:bodyPr/>
                    <a:lstStyle/>
                    <a:p>
                      <a:pPr>
                        <a:buNone/>
                      </a:pPr>
                      <a:r>
                        <a:rPr lang="en-GB" sz="1200">
                          <a:effectLst/>
                          <a:latin typeface="Verdana" panose="020B0604030504040204" pitchFamily="34" charset="0"/>
                          <a:ea typeface="Verdana" panose="020B0604030504040204" pitchFamily="34" charset="0"/>
                          <a:cs typeface="Aptos" panose="020B0004020202020204" pitchFamily="34" charset="0"/>
                        </a:rPr>
                        <a:t>Core Pre-Assessment capacity does not meet current demand. </a:t>
                      </a:r>
                    </a:p>
                  </a:txBody>
                  <a:tcPr marL="9525" marR="9525" marT="9525" marB="0">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noFill/>
                  </a:tcPr>
                </a:tc>
                <a:tc>
                  <a:txBody>
                    <a:bodyPr/>
                    <a:lstStyle/>
                    <a:p>
                      <a:pPr>
                        <a:buNone/>
                      </a:pPr>
                      <a:r>
                        <a:rPr lang="en-GB" sz="1200" b="1">
                          <a:effectLst/>
                          <a:latin typeface="Verdana" panose="020B0604030504040204" pitchFamily="34" charset="0"/>
                          <a:ea typeface="Verdana" panose="020B0604030504040204" pitchFamily="34" charset="0"/>
                          <a:cs typeface="Aptos" panose="020B0004020202020204" pitchFamily="34" charset="0"/>
                        </a:rPr>
                        <a:t>Maintaining operational grip</a:t>
                      </a:r>
                      <a:r>
                        <a:rPr lang="en-US" sz="1200">
                          <a:effectLst/>
                          <a:latin typeface="Verdana" panose="020B0604030504040204" pitchFamily="34" charset="0"/>
                          <a:ea typeface="Verdana" panose="020B0604030504040204" pitchFamily="34" charset="0"/>
                          <a:cs typeface="Aptos" panose="020B0004020202020204" pitchFamily="34" charset="0"/>
                        </a:rPr>
                        <a:t>​</a:t>
                      </a:r>
                      <a:endParaRPr lang="en-GB" sz="1200">
                        <a:effectLst/>
                        <a:latin typeface="Verdana" panose="020B0604030504040204" pitchFamily="34" charset="0"/>
                        <a:ea typeface="Verdana" panose="020B0604030504040204" pitchFamily="34" charset="0"/>
                        <a:cs typeface="Aptos" panose="020B0004020202020204" pitchFamily="34" charset="0"/>
                      </a:endParaRPr>
                    </a:p>
                    <a:p>
                      <a:pPr>
                        <a:buNone/>
                      </a:pPr>
                      <a:r>
                        <a:rPr lang="en-GB" sz="1200">
                          <a:effectLst/>
                          <a:latin typeface="Verdana" panose="020B0604030504040204" pitchFamily="34" charset="0"/>
                          <a:ea typeface="Verdana" panose="020B0604030504040204" pitchFamily="34" charset="0"/>
                          <a:cs typeface="Aptos" panose="020B0004020202020204" pitchFamily="34" charset="0"/>
                        </a:rPr>
                        <a:t>Weekly review of performance, clinic utilisation, and recovery trajectories at specialty level​</a:t>
                      </a:r>
                    </a:p>
                    <a:p>
                      <a:pPr>
                        <a:buNone/>
                      </a:pPr>
                      <a:r>
                        <a:rPr lang="en-GB" sz="1200">
                          <a:effectLst/>
                          <a:latin typeface="Verdana" panose="020B0604030504040204" pitchFamily="34" charset="0"/>
                          <a:ea typeface="Verdana" panose="020B0604030504040204" pitchFamily="34" charset="0"/>
                          <a:cs typeface="Aptos" panose="020B0004020202020204" pitchFamily="34" charset="0"/>
                        </a:rPr>
                        <a:t>Clear ownership of delivery against improvement actions​</a:t>
                      </a:r>
                    </a:p>
                  </a:txBody>
                  <a:tcPr marL="9525" marR="9525" marT="9525" marB="0">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934507552"/>
                  </a:ext>
                </a:extLst>
              </a:tr>
              <a:tr h="510179">
                <a:tc>
                  <a:txBody>
                    <a:bodyPr/>
                    <a:lstStyle/>
                    <a:p>
                      <a:pPr algn="ctr" rtl="0" fontAlgn="base">
                        <a:lnSpc>
                          <a:spcPts val="1425"/>
                        </a:lnSpc>
                        <a:buNone/>
                      </a:pPr>
                      <a:r>
                        <a:rPr lang="en-GB" sz="1300" b="0" i="0">
                          <a:solidFill>
                            <a:srgbClr val="000000"/>
                          </a:solidFill>
                          <a:effectLst/>
                          <a:latin typeface="Verdana" panose="020B0604030504040204" pitchFamily="34" charset="0"/>
                          <a:ea typeface="Verdana" panose="020B0604030504040204" pitchFamily="34" charset="0"/>
                        </a:rPr>
                        <a:t>Cornea​</a:t>
                      </a:r>
                    </a:p>
                  </a:txBody>
                  <a:tcPr marL="87944" marR="87944" marT="43972" marB="43972"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noFill/>
                  </a:tcPr>
                </a:tc>
                <a:tc>
                  <a:txBody>
                    <a:bodyPr/>
                    <a:lstStyle/>
                    <a:p>
                      <a:pPr marL="0" algn="ctr" defTabSz="1507937" rtl="0" eaLnBrk="1" fontAlgn="base" latinLnBrk="0" hangingPunct="1">
                        <a:lnSpc>
                          <a:spcPts val="1425"/>
                        </a:lnSpc>
                        <a:buNone/>
                      </a:pPr>
                      <a:r>
                        <a:rPr lang="en-GB" sz="1300" b="0" i="0" kern="1200" dirty="0">
                          <a:solidFill>
                            <a:srgbClr val="000000"/>
                          </a:solidFill>
                          <a:effectLst/>
                          <a:latin typeface="Verdana" panose="020B0604030504040204" pitchFamily="34" charset="0"/>
                          <a:ea typeface="Verdana" panose="020B0604030504040204" pitchFamily="34" charset="0"/>
                          <a:cs typeface="+mn-cs"/>
                        </a:rPr>
                        <a:t>47%</a:t>
                      </a:r>
                    </a:p>
                  </a:txBody>
                  <a:tcPr marL="87944" marR="87944" marT="43972" marB="43972"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noFill/>
                  </a:tcPr>
                </a:tc>
                <a:tc>
                  <a:txBody>
                    <a:bodyPr/>
                    <a:lstStyle/>
                    <a:p>
                      <a:pPr marL="0" algn="ctr" defTabSz="1507937" rtl="0" eaLnBrk="1" fontAlgn="base" latinLnBrk="0" hangingPunct="1">
                        <a:lnSpc>
                          <a:spcPts val="1425"/>
                        </a:lnSpc>
                        <a:buNone/>
                      </a:pPr>
                      <a:r>
                        <a:rPr lang="en-GB" sz="1300" b="0" i="0" kern="1200" dirty="0">
                          <a:solidFill>
                            <a:srgbClr val="000000"/>
                          </a:solidFill>
                          <a:effectLst/>
                          <a:latin typeface="Verdana" panose="020B0604030504040204" pitchFamily="34" charset="0"/>
                          <a:ea typeface="Verdana" panose="020B0604030504040204" pitchFamily="34" charset="0"/>
                          <a:cs typeface="+mn-cs"/>
                        </a:rPr>
                        <a:t>47%</a:t>
                      </a:r>
                    </a:p>
                  </a:txBody>
                  <a:tcPr marL="87630" marR="87630" marT="43815" marB="43815"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noFill/>
                  </a:tcPr>
                </a:tc>
                <a:tc>
                  <a:txBody>
                    <a:bodyPr/>
                    <a:lstStyle/>
                    <a:p>
                      <a:pPr marL="0" indent="0" algn="ctr" defTabSz="1507937" rtl="0" eaLnBrk="1" fontAlgn="base" latinLnBrk="0" hangingPunct="1">
                        <a:lnSpc>
                          <a:spcPts val="1425"/>
                        </a:lnSpc>
                        <a:buNone/>
                      </a:pPr>
                      <a:r>
                        <a:rPr lang="en-GB" sz="1300" b="0" i="0" kern="1200" dirty="0">
                          <a:solidFill>
                            <a:srgbClr val="000000"/>
                          </a:solidFill>
                          <a:effectLst/>
                          <a:latin typeface="Verdana" panose="020B0604030504040204" pitchFamily="34" charset="0"/>
                          <a:ea typeface="Verdana" panose="020B0604030504040204" pitchFamily="34" charset="0"/>
                          <a:cs typeface="+mn-cs"/>
                        </a:rPr>
                        <a:t>49%</a:t>
                      </a:r>
                    </a:p>
                  </a:txBody>
                  <a:tcPr marL="68580" marR="68580" marT="0" marB="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noFill/>
                  </a:tcPr>
                </a:tc>
                <a:tc>
                  <a:txBody>
                    <a:bodyPr/>
                    <a:lstStyle/>
                    <a:p>
                      <a:pPr>
                        <a:buNone/>
                      </a:pPr>
                      <a:r>
                        <a:rPr lang="en-GB" sz="1200">
                          <a:effectLst/>
                          <a:latin typeface="Verdana" panose="020B0604030504040204" pitchFamily="34" charset="0"/>
                          <a:ea typeface="Verdana" panose="020B0604030504040204" pitchFamily="34" charset="0"/>
                          <a:cs typeface="Aptos" panose="020B0004020202020204" pitchFamily="34" charset="0"/>
                        </a:rPr>
                        <a:t>Backlogs with both news and follow-ups. Only 1 Cornea Consultant within the department. </a:t>
                      </a:r>
                      <a:r>
                        <a:rPr lang="en-US" sz="1200">
                          <a:effectLst/>
                          <a:latin typeface="Verdana" panose="020B0604030504040204" pitchFamily="34" charset="0"/>
                          <a:ea typeface="Verdana" panose="020B0604030504040204" pitchFamily="34" charset="0"/>
                          <a:cs typeface="Aptos" panose="020B0004020202020204" pitchFamily="34" charset="0"/>
                        </a:rPr>
                        <a:t>​</a:t>
                      </a:r>
                      <a:endParaRPr lang="en-GB" sz="1200">
                        <a:effectLst/>
                        <a:latin typeface="Verdana" panose="020B0604030504040204" pitchFamily="34" charset="0"/>
                        <a:ea typeface="Verdana" panose="020B0604030504040204" pitchFamily="34" charset="0"/>
                        <a:cs typeface="Aptos" panose="020B0004020202020204" pitchFamily="34" charset="0"/>
                      </a:endParaRPr>
                    </a:p>
                  </a:txBody>
                  <a:tcPr marL="9525" marR="9525" marT="9525" marB="0">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noFill/>
                  </a:tcPr>
                </a:tc>
                <a:tc>
                  <a:txBody>
                    <a:bodyPr/>
                    <a:lstStyle/>
                    <a:p>
                      <a:pPr>
                        <a:buNone/>
                      </a:pPr>
                      <a:r>
                        <a:rPr lang="en-GB" sz="1200" b="1">
                          <a:effectLst/>
                          <a:latin typeface="Verdana" panose="020B0604030504040204" pitchFamily="34" charset="0"/>
                          <a:ea typeface="Verdana" panose="020B0604030504040204" pitchFamily="34" charset="0"/>
                          <a:cs typeface="Aptos" panose="020B0004020202020204" pitchFamily="34" charset="0"/>
                        </a:rPr>
                        <a:t>Targeting backlog reduction</a:t>
                      </a:r>
                      <a:r>
                        <a:rPr lang="en-US" sz="1200">
                          <a:effectLst/>
                          <a:latin typeface="Verdana" panose="020B0604030504040204" pitchFamily="34" charset="0"/>
                          <a:ea typeface="Verdana" panose="020B0604030504040204" pitchFamily="34" charset="0"/>
                          <a:cs typeface="Aptos" panose="020B0004020202020204" pitchFamily="34" charset="0"/>
                        </a:rPr>
                        <a:t>​</a:t>
                      </a:r>
                      <a:endParaRPr lang="en-GB" sz="1200">
                        <a:effectLst/>
                        <a:latin typeface="Verdana" panose="020B0604030504040204" pitchFamily="34" charset="0"/>
                        <a:ea typeface="Verdana" panose="020B0604030504040204" pitchFamily="34" charset="0"/>
                        <a:cs typeface="Aptos" panose="020B0004020202020204" pitchFamily="34" charset="0"/>
                      </a:endParaRPr>
                    </a:p>
                    <a:p>
                      <a:pPr>
                        <a:buNone/>
                      </a:pPr>
                      <a:r>
                        <a:rPr lang="en-GB" sz="1200">
                          <a:effectLst/>
                          <a:latin typeface="Verdana" panose="020B0604030504040204" pitchFamily="34" charset="0"/>
                          <a:ea typeface="Verdana" panose="020B0604030504040204" pitchFamily="34" charset="0"/>
                          <a:cs typeface="Aptos" panose="020B0004020202020204" pitchFamily="34" charset="0"/>
                        </a:rPr>
                        <a:t>Systematic validation of long waits and risk stratification to prioritise patients appropriately</a:t>
                      </a:r>
                      <a:r>
                        <a:rPr lang="en-US" sz="1200">
                          <a:effectLst/>
                          <a:latin typeface="Verdana" panose="020B0604030504040204" pitchFamily="34" charset="0"/>
                          <a:ea typeface="Verdana" panose="020B0604030504040204" pitchFamily="34" charset="0"/>
                          <a:cs typeface="Aptos" panose="020B0004020202020204" pitchFamily="34" charset="0"/>
                        </a:rPr>
                        <a:t>​</a:t>
                      </a:r>
                      <a:endParaRPr lang="en-GB" sz="1200">
                        <a:effectLst/>
                        <a:latin typeface="Verdana" panose="020B0604030504040204" pitchFamily="34" charset="0"/>
                        <a:ea typeface="Verdana" panose="020B0604030504040204" pitchFamily="34" charset="0"/>
                        <a:cs typeface="Aptos" panose="020B0004020202020204" pitchFamily="34" charset="0"/>
                      </a:endParaRPr>
                    </a:p>
                    <a:p>
                      <a:pPr>
                        <a:buNone/>
                      </a:pPr>
                      <a:r>
                        <a:rPr lang="en-GB" sz="1200">
                          <a:effectLst/>
                          <a:latin typeface="Verdana" panose="020B0604030504040204" pitchFamily="34" charset="0"/>
                          <a:ea typeface="Verdana" panose="020B0604030504040204" pitchFamily="34" charset="0"/>
                          <a:cs typeface="Aptos" panose="020B0004020202020204" pitchFamily="34" charset="0"/>
                        </a:rPr>
                        <a:t>Use focused additional capacity (e.g. super clinics) for paediatric areas​</a:t>
                      </a:r>
                    </a:p>
                  </a:txBody>
                  <a:tcPr marL="9525" marR="9525" marT="9525" marB="0">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635860357"/>
                  </a:ext>
                </a:extLst>
              </a:tr>
              <a:tr h="343021">
                <a:tc>
                  <a:txBody>
                    <a:bodyPr/>
                    <a:lstStyle/>
                    <a:p>
                      <a:pPr algn="ctr" rtl="0" fontAlgn="base">
                        <a:lnSpc>
                          <a:spcPts val="1425"/>
                        </a:lnSpc>
                        <a:buNone/>
                      </a:pPr>
                      <a:r>
                        <a:rPr lang="en-GB" sz="1300" b="0" i="0">
                          <a:solidFill>
                            <a:srgbClr val="000000"/>
                          </a:solidFill>
                          <a:effectLst/>
                          <a:latin typeface="Verdana" panose="020B0604030504040204" pitchFamily="34" charset="0"/>
                          <a:ea typeface="Verdana" panose="020B0604030504040204" pitchFamily="34" charset="0"/>
                        </a:rPr>
                        <a:t>Orthoptics​</a:t>
                      </a:r>
                    </a:p>
                  </a:txBody>
                  <a:tcPr marL="87944" marR="87944" marT="43972" marB="43972"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noFill/>
                  </a:tcPr>
                </a:tc>
                <a:tc>
                  <a:txBody>
                    <a:bodyPr/>
                    <a:lstStyle/>
                    <a:p>
                      <a:pPr marL="0" algn="ctr" defTabSz="1507937" rtl="0" eaLnBrk="1" fontAlgn="base" latinLnBrk="0" hangingPunct="1">
                        <a:lnSpc>
                          <a:spcPts val="1425"/>
                        </a:lnSpc>
                        <a:buNone/>
                      </a:pPr>
                      <a:r>
                        <a:rPr lang="en-GB" sz="1300" b="0" i="0" kern="1200" dirty="0">
                          <a:solidFill>
                            <a:srgbClr val="000000"/>
                          </a:solidFill>
                          <a:effectLst/>
                          <a:latin typeface="Verdana" panose="020B0604030504040204" pitchFamily="34" charset="0"/>
                          <a:ea typeface="Verdana" panose="020B0604030504040204" pitchFamily="34" charset="0"/>
                          <a:cs typeface="+mn-cs"/>
                        </a:rPr>
                        <a:t>94%</a:t>
                      </a:r>
                    </a:p>
                  </a:txBody>
                  <a:tcPr marL="87944" marR="87944" marT="43972" marB="43972"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noFill/>
                  </a:tcPr>
                </a:tc>
                <a:tc>
                  <a:txBody>
                    <a:bodyPr/>
                    <a:lstStyle/>
                    <a:p>
                      <a:pPr marL="0" algn="ctr" defTabSz="1507937" rtl="0" eaLnBrk="1" fontAlgn="base" latinLnBrk="0" hangingPunct="1">
                        <a:lnSpc>
                          <a:spcPts val="1425"/>
                        </a:lnSpc>
                        <a:buNone/>
                      </a:pPr>
                      <a:r>
                        <a:rPr lang="en-GB" sz="1300" b="0" i="0" kern="1200" dirty="0">
                          <a:solidFill>
                            <a:srgbClr val="000000"/>
                          </a:solidFill>
                          <a:effectLst/>
                          <a:latin typeface="Verdana" panose="020B0604030504040204" pitchFamily="34" charset="0"/>
                          <a:ea typeface="Verdana" panose="020B0604030504040204" pitchFamily="34" charset="0"/>
                          <a:cs typeface="+mn-cs"/>
                        </a:rPr>
                        <a:t>94%</a:t>
                      </a:r>
                    </a:p>
                  </a:txBody>
                  <a:tcPr marL="87630" marR="87630" marT="43815" marB="43815"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noFill/>
                  </a:tcPr>
                </a:tc>
                <a:tc>
                  <a:txBody>
                    <a:bodyPr/>
                    <a:lstStyle/>
                    <a:p>
                      <a:pPr marL="0" indent="0" algn="ctr" defTabSz="1507937" rtl="0" eaLnBrk="1" fontAlgn="base" latinLnBrk="0" hangingPunct="1">
                        <a:lnSpc>
                          <a:spcPts val="1425"/>
                        </a:lnSpc>
                        <a:buNone/>
                      </a:pPr>
                      <a:r>
                        <a:rPr lang="en-GB" sz="1300" b="0" i="0" kern="1200" dirty="0">
                          <a:solidFill>
                            <a:srgbClr val="000000"/>
                          </a:solidFill>
                          <a:effectLst/>
                          <a:latin typeface="Verdana" panose="020B0604030504040204" pitchFamily="34" charset="0"/>
                          <a:ea typeface="Verdana" panose="020B0604030504040204" pitchFamily="34" charset="0"/>
                          <a:cs typeface="+mn-cs"/>
                        </a:rPr>
                        <a:t>99%</a:t>
                      </a:r>
                    </a:p>
                  </a:txBody>
                  <a:tcPr marL="68580" marR="68580" marT="0" marB="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noFill/>
                  </a:tcPr>
                </a:tc>
                <a:tc>
                  <a:txBody>
                    <a:bodyPr/>
                    <a:lstStyle/>
                    <a:p>
                      <a:pPr>
                        <a:buNone/>
                      </a:pPr>
                      <a:r>
                        <a:rPr lang="en-GB" sz="1200">
                          <a:effectLst/>
                          <a:latin typeface="Verdana" panose="020B0604030504040204" pitchFamily="34" charset="0"/>
                          <a:ea typeface="Verdana" panose="020B0604030504040204" pitchFamily="34" charset="0"/>
                          <a:cs typeface="Aptos" panose="020B0004020202020204" pitchFamily="34" charset="0"/>
                        </a:rPr>
                        <a:t>Workforce gaps in clinical and admin staff </a:t>
                      </a:r>
                      <a:r>
                        <a:rPr lang="en-US" sz="1200">
                          <a:effectLst/>
                          <a:latin typeface="Verdana" panose="020B0604030504040204" pitchFamily="34" charset="0"/>
                          <a:ea typeface="Verdana" panose="020B0604030504040204" pitchFamily="34" charset="0"/>
                          <a:cs typeface="Aptos" panose="020B0004020202020204" pitchFamily="34" charset="0"/>
                        </a:rPr>
                        <a:t>​</a:t>
                      </a:r>
                      <a:endParaRPr lang="en-GB" sz="1200">
                        <a:effectLst/>
                        <a:latin typeface="Verdana" panose="020B0604030504040204" pitchFamily="34" charset="0"/>
                        <a:ea typeface="Verdana" panose="020B0604030504040204" pitchFamily="34" charset="0"/>
                        <a:cs typeface="Aptos" panose="020B0004020202020204" pitchFamily="34" charset="0"/>
                      </a:endParaRPr>
                    </a:p>
                  </a:txBody>
                  <a:tcPr marL="9525" marR="9525" marT="9525" marB="0">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noFill/>
                  </a:tcPr>
                </a:tc>
                <a:tc>
                  <a:txBody>
                    <a:bodyPr/>
                    <a:lstStyle/>
                    <a:p>
                      <a:pPr>
                        <a:buNone/>
                      </a:pPr>
                      <a:r>
                        <a:rPr lang="en-GB" sz="1200" b="1">
                          <a:effectLst/>
                          <a:latin typeface="Verdana" panose="020B0604030504040204" pitchFamily="34" charset="0"/>
                          <a:ea typeface="Verdana" panose="020B0604030504040204" pitchFamily="34" charset="0"/>
                          <a:cs typeface="Aptos" panose="020B0004020202020204" pitchFamily="34" charset="0"/>
                        </a:rPr>
                        <a:t>Fully established Clinical staff </a:t>
                      </a:r>
                      <a:r>
                        <a:rPr lang="en-GB" sz="1200">
                          <a:effectLst/>
                          <a:latin typeface="Verdana" panose="020B0604030504040204" pitchFamily="34" charset="0"/>
                          <a:ea typeface="Verdana" panose="020B0604030504040204" pitchFamily="34" charset="0"/>
                          <a:cs typeface="Aptos" panose="020B0004020202020204" pitchFamily="34" charset="0"/>
                        </a:rPr>
                        <a:t>​</a:t>
                      </a:r>
                      <a:br>
                        <a:rPr lang="en-GB" sz="1200">
                          <a:effectLst/>
                          <a:latin typeface="Verdana" panose="020B0604030504040204" pitchFamily="34" charset="0"/>
                          <a:ea typeface="Verdana" panose="020B0604030504040204" pitchFamily="34" charset="0"/>
                          <a:cs typeface="Aptos" panose="020B0004020202020204" pitchFamily="34" charset="0"/>
                        </a:rPr>
                      </a:br>
                      <a:r>
                        <a:rPr lang="en-GB" sz="1200">
                          <a:effectLst/>
                          <a:latin typeface="Verdana" panose="020B0604030504040204" pitchFamily="34" charset="0"/>
                          <a:ea typeface="Verdana" panose="020B0604030504040204" pitchFamily="34" charset="0"/>
                          <a:cs typeface="Aptos" panose="020B0004020202020204" pitchFamily="34" charset="0"/>
                        </a:rPr>
                        <a:t>Full training underway for new Orthoptists – significant improvement already established ​</a:t>
                      </a:r>
                    </a:p>
                  </a:txBody>
                  <a:tcPr marL="9525" marR="9525" marT="9525" marB="0">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705555837"/>
                  </a:ext>
                </a:extLst>
              </a:tr>
              <a:tr h="677336">
                <a:tc>
                  <a:txBody>
                    <a:bodyPr/>
                    <a:lstStyle/>
                    <a:p>
                      <a:pPr algn="ctr" rtl="0" fontAlgn="base">
                        <a:lnSpc>
                          <a:spcPts val="1425"/>
                        </a:lnSpc>
                        <a:buNone/>
                      </a:pPr>
                      <a:r>
                        <a:rPr lang="en-GB" sz="1300" b="0" i="0">
                          <a:solidFill>
                            <a:srgbClr val="000000"/>
                          </a:solidFill>
                          <a:effectLst/>
                          <a:latin typeface="Verdana" panose="020B0604030504040204" pitchFamily="34" charset="0"/>
                          <a:ea typeface="Verdana" panose="020B0604030504040204" pitchFamily="34" charset="0"/>
                        </a:rPr>
                        <a:t>Paediatrics ​</a:t>
                      </a:r>
                    </a:p>
                  </a:txBody>
                  <a:tcPr marL="87944" marR="87944" marT="43972" marB="43972"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noFill/>
                  </a:tcPr>
                </a:tc>
                <a:tc>
                  <a:txBody>
                    <a:bodyPr/>
                    <a:lstStyle/>
                    <a:p>
                      <a:pPr marL="0" algn="ctr" defTabSz="1507937" rtl="0" eaLnBrk="1" fontAlgn="base" latinLnBrk="0" hangingPunct="1">
                        <a:lnSpc>
                          <a:spcPts val="1425"/>
                        </a:lnSpc>
                        <a:buNone/>
                      </a:pPr>
                      <a:r>
                        <a:rPr lang="en-GB" sz="1300" b="0" i="0" kern="1200" dirty="0">
                          <a:solidFill>
                            <a:srgbClr val="000000"/>
                          </a:solidFill>
                          <a:effectLst/>
                          <a:latin typeface="Verdana" panose="020B0604030504040204" pitchFamily="34" charset="0"/>
                          <a:ea typeface="Verdana" panose="020B0604030504040204" pitchFamily="34" charset="0"/>
                          <a:cs typeface="+mn-cs"/>
                        </a:rPr>
                        <a:t>42%</a:t>
                      </a:r>
                    </a:p>
                  </a:txBody>
                  <a:tcPr marL="87944" marR="87944" marT="43972" marB="43972"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noFill/>
                  </a:tcPr>
                </a:tc>
                <a:tc>
                  <a:txBody>
                    <a:bodyPr/>
                    <a:lstStyle/>
                    <a:p>
                      <a:pPr marL="0" algn="ctr" defTabSz="1507937" rtl="0" eaLnBrk="1" fontAlgn="base" latinLnBrk="0" hangingPunct="1">
                        <a:lnSpc>
                          <a:spcPts val="1425"/>
                        </a:lnSpc>
                        <a:buNone/>
                      </a:pPr>
                      <a:r>
                        <a:rPr lang="en-GB" sz="1300" b="0" i="0" kern="1200" dirty="0">
                          <a:solidFill>
                            <a:srgbClr val="000000"/>
                          </a:solidFill>
                          <a:effectLst/>
                          <a:latin typeface="Verdana" panose="020B0604030504040204" pitchFamily="34" charset="0"/>
                          <a:ea typeface="Verdana" panose="020B0604030504040204" pitchFamily="34" charset="0"/>
                          <a:cs typeface="+mn-cs"/>
                        </a:rPr>
                        <a:t>41%</a:t>
                      </a:r>
                    </a:p>
                  </a:txBody>
                  <a:tcPr marL="87630" marR="87630" marT="43815" marB="43815"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noFill/>
                  </a:tcPr>
                </a:tc>
                <a:tc>
                  <a:txBody>
                    <a:bodyPr/>
                    <a:lstStyle/>
                    <a:p>
                      <a:pPr marL="0" indent="0" algn="ctr" defTabSz="1507937" rtl="0" eaLnBrk="1" fontAlgn="base" latinLnBrk="0" hangingPunct="1">
                        <a:lnSpc>
                          <a:spcPts val="1425"/>
                        </a:lnSpc>
                        <a:buNone/>
                      </a:pPr>
                      <a:r>
                        <a:rPr lang="en-GB" sz="1300" b="0" i="0" kern="1200" dirty="0">
                          <a:solidFill>
                            <a:srgbClr val="000000"/>
                          </a:solidFill>
                          <a:effectLst/>
                          <a:latin typeface="Verdana" panose="020B0604030504040204" pitchFamily="34" charset="0"/>
                          <a:ea typeface="Verdana" panose="020B0604030504040204" pitchFamily="34" charset="0"/>
                          <a:cs typeface="+mn-cs"/>
                        </a:rPr>
                        <a:t>39%</a:t>
                      </a:r>
                    </a:p>
                  </a:txBody>
                  <a:tcPr marL="68580" marR="68580" marT="0" marB="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noFill/>
                  </a:tcPr>
                </a:tc>
                <a:tc>
                  <a:txBody>
                    <a:bodyPr/>
                    <a:lstStyle/>
                    <a:p>
                      <a:pPr>
                        <a:buNone/>
                      </a:pPr>
                      <a:r>
                        <a:rPr lang="en-GB" sz="1200">
                          <a:effectLst/>
                          <a:latin typeface="Verdana" panose="020B0604030504040204" pitchFamily="34" charset="0"/>
                          <a:ea typeface="Verdana" panose="020B0604030504040204" pitchFamily="34" charset="0"/>
                          <a:cs typeface="Aptos" panose="020B0004020202020204" pitchFamily="34" charset="0"/>
                        </a:rPr>
                        <a:t>R1 backlog mainly consists of new referrals.​</a:t>
                      </a:r>
                    </a:p>
                    <a:p>
                      <a:pPr>
                        <a:buNone/>
                      </a:pPr>
                      <a:r>
                        <a:rPr lang="en-GB" sz="1200">
                          <a:effectLst/>
                          <a:latin typeface="Verdana" panose="020B0604030504040204" pitchFamily="34" charset="0"/>
                          <a:ea typeface="Verdana" panose="020B0604030504040204" pitchFamily="34" charset="0"/>
                          <a:cs typeface="Aptos" panose="020B0004020202020204" pitchFamily="34" charset="0"/>
                        </a:rPr>
                        <a:t>1 Consultant vacancy </a:t>
                      </a:r>
                      <a:br>
                        <a:rPr lang="en-GB" sz="1200">
                          <a:effectLst/>
                          <a:latin typeface="Verdana" panose="020B0604030504040204" pitchFamily="34" charset="0"/>
                          <a:ea typeface="Verdana" panose="020B0604030504040204" pitchFamily="34" charset="0"/>
                          <a:cs typeface="Aptos" panose="020B0004020202020204" pitchFamily="34" charset="0"/>
                        </a:rPr>
                      </a:br>
                      <a:r>
                        <a:rPr lang="en-GB" sz="1200">
                          <a:effectLst/>
                          <a:latin typeface="Verdana" panose="020B0604030504040204" pitchFamily="34" charset="0"/>
                          <a:ea typeface="Verdana" panose="020B0604030504040204" pitchFamily="34" charset="0"/>
                          <a:cs typeface="Aptos" panose="020B0004020202020204" pitchFamily="34" charset="0"/>
                        </a:rPr>
                        <a:t>​</a:t>
                      </a:r>
                    </a:p>
                  </a:txBody>
                  <a:tcPr marL="9525" marR="9525" marT="9525" marB="0">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noFill/>
                  </a:tcPr>
                </a:tc>
                <a:tc>
                  <a:txBody>
                    <a:bodyPr/>
                    <a:lstStyle/>
                    <a:p>
                      <a:pPr>
                        <a:buNone/>
                      </a:pPr>
                      <a:r>
                        <a:rPr lang="en-GB" sz="1200" b="1">
                          <a:effectLst/>
                          <a:latin typeface="Verdana" panose="020B0604030504040204" pitchFamily="34" charset="0"/>
                          <a:ea typeface="Verdana" panose="020B0604030504040204" pitchFamily="34" charset="0"/>
                          <a:cs typeface="Aptos" panose="020B0004020202020204" pitchFamily="34" charset="0"/>
                        </a:rPr>
                        <a:t>Targeting backlog reduction</a:t>
                      </a:r>
                      <a:r>
                        <a:rPr lang="en-US" sz="1200">
                          <a:effectLst/>
                          <a:latin typeface="Verdana" panose="020B0604030504040204" pitchFamily="34" charset="0"/>
                          <a:ea typeface="Verdana" panose="020B0604030504040204" pitchFamily="34" charset="0"/>
                          <a:cs typeface="Aptos" panose="020B0004020202020204" pitchFamily="34" charset="0"/>
                        </a:rPr>
                        <a:t>​</a:t>
                      </a:r>
                      <a:endParaRPr lang="en-GB" sz="1200">
                        <a:effectLst/>
                        <a:latin typeface="Verdana" panose="020B0604030504040204" pitchFamily="34" charset="0"/>
                        <a:ea typeface="Verdana" panose="020B0604030504040204" pitchFamily="34" charset="0"/>
                        <a:cs typeface="Aptos" panose="020B0004020202020204" pitchFamily="34" charset="0"/>
                      </a:endParaRPr>
                    </a:p>
                    <a:p>
                      <a:pPr>
                        <a:buNone/>
                      </a:pPr>
                      <a:r>
                        <a:rPr lang="en-GB" sz="1200">
                          <a:effectLst/>
                          <a:latin typeface="Verdana" panose="020B0604030504040204" pitchFamily="34" charset="0"/>
                          <a:ea typeface="Verdana" panose="020B0604030504040204" pitchFamily="34" charset="0"/>
                          <a:cs typeface="Aptos" panose="020B0004020202020204" pitchFamily="34" charset="0"/>
                        </a:rPr>
                        <a:t>Systematic validation of long waits and risk stratification to prioritise patients appropriately​</a:t>
                      </a:r>
                    </a:p>
                    <a:p>
                      <a:pPr>
                        <a:buNone/>
                      </a:pPr>
                      <a:r>
                        <a:rPr lang="en-GB" sz="1200">
                          <a:effectLst/>
                          <a:latin typeface="Verdana" panose="020B0604030504040204" pitchFamily="34" charset="0"/>
                          <a:ea typeface="Verdana" panose="020B0604030504040204" pitchFamily="34" charset="0"/>
                          <a:cs typeface="Aptos" panose="020B0004020202020204" pitchFamily="34" charset="0"/>
                        </a:rPr>
                        <a:t>Use focused additional capacity (e.g. super clinics) for paediatric areas</a:t>
                      </a:r>
                      <a:br>
                        <a:rPr lang="en-GB" sz="1200">
                          <a:effectLst/>
                          <a:latin typeface="Verdana" panose="020B0604030504040204" pitchFamily="34" charset="0"/>
                          <a:ea typeface="Verdana" panose="020B0604030504040204" pitchFamily="34" charset="0"/>
                          <a:cs typeface="Aptos" panose="020B0004020202020204" pitchFamily="34" charset="0"/>
                        </a:rPr>
                      </a:br>
                      <a:r>
                        <a:rPr lang="en-GB" sz="1200">
                          <a:effectLst/>
                          <a:latin typeface="Verdana" panose="020B0604030504040204" pitchFamily="34" charset="0"/>
                          <a:ea typeface="Verdana" panose="020B0604030504040204" pitchFamily="34" charset="0"/>
                          <a:cs typeface="Aptos" panose="020B0004020202020204" pitchFamily="34" charset="0"/>
                        </a:rPr>
                        <a:t>New Consultant due to start 30/11/26</a:t>
                      </a:r>
                    </a:p>
                  </a:txBody>
                  <a:tcPr marL="9525" marR="9525" marT="9525" marB="0">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566478026"/>
                  </a:ext>
                </a:extLst>
              </a:tr>
              <a:tr h="844494">
                <a:tc>
                  <a:txBody>
                    <a:bodyPr/>
                    <a:lstStyle/>
                    <a:p>
                      <a:pPr algn="ctr" rtl="0" fontAlgn="base">
                        <a:lnSpc>
                          <a:spcPts val="1425"/>
                        </a:lnSpc>
                        <a:buNone/>
                      </a:pPr>
                      <a:r>
                        <a:rPr lang="en-GB" sz="1300" b="0" i="0">
                          <a:solidFill>
                            <a:srgbClr val="000000"/>
                          </a:solidFill>
                          <a:effectLst/>
                          <a:latin typeface="Verdana" panose="020B0604030504040204" pitchFamily="34" charset="0"/>
                          <a:ea typeface="Verdana" panose="020B0604030504040204" pitchFamily="34" charset="0"/>
                        </a:rPr>
                        <a:t>Diabetic Retinopathy ​</a:t>
                      </a:r>
                    </a:p>
                  </a:txBody>
                  <a:tcPr marL="87944" marR="87944" marT="43972" marB="43972"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noFill/>
                  </a:tcPr>
                </a:tc>
                <a:tc>
                  <a:txBody>
                    <a:bodyPr/>
                    <a:lstStyle/>
                    <a:p>
                      <a:pPr marL="0" algn="ctr" defTabSz="1507937" rtl="0" eaLnBrk="1" fontAlgn="base" latinLnBrk="0" hangingPunct="1">
                        <a:lnSpc>
                          <a:spcPts val="1425"/>
                        </a:lnSpc>
                        <a:buNone/>
                      </a:pPr>
                      <a:r>
                        <a:rPr lang="en-GB" sz="1300" b="0" i="0" kern="1200" dirty="0">
                          <a:solidFill>
                            <a:srgbClr val="000000"/>
                          </a:solidFill>
                          <a:effectLst/>
                          <a:latin typeface="Verdana" panose="020B0604030504040204" pitchFamily="34" charset="0"/>
                          <a:ea typeface="Verdana" panose="020B0604030504040204" pitchFamily="34" charset="0"/>
                          <a:cs typeface="+mn-cs"/>
                        </a:rPr>
                        <a:t>63%</a:t>
                      </a:r>
                    </a:p>
                  </a:txBody>
                  <a:tcPr marL="87944" marR="87944" marT="43972" marB="43972"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noFill/>
                  </a:tcPr>
                </a:tc>
                <a:tc>
                  <a:txBody>
                    <a:bodyPr/>
                    <a:lstStyle/>
                    <a:p>
                      <a:pPr marL="0" algn="ctr" defTabSz="1507937" rtl="0" eaLnBrk="1" fontAlgn="base" latinLnBrk="0" hangingPunct="1">
                        <a:lnSpc>
                          <a:spcPts val="1425"/>
                        </a:lnSpc>
                        <a:buNone/>
                      </a:pPr>
                      <a:r>
                        <a:rPr lang="en-GB" sz="1300" b="0" i="0" kern="1200" dirty="0">
                          <a:solidFill>
                            <a:srgbClr val="000000"/>
                          </a:solidFill>
                          <a:effectLst/>
                          <a:latin typeface="Verdana" panose="020B0604030504040204" pitchFamily="34" charset="0"/>
                          <a:ea typeface="Verdana" panose="020B0604030504040204" pitchFamily="34" charset="0"/>
                          <a:cs typeface="+mn-cs"/>
                        </a:rPr>
                        <a:t>63%</a:t>
                      </a:r>
                    </a:p>
                  </a:txBody>
                  <a:tcPr marL="87630" marR="87630" marT="43815" marB="43815"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noFill/>
                  </a:tcPr>
                </a:tc>
                <a:tc>
                  <a:txBody>
                    <a:bodyPr/>
                    <a:lstStyle/>
                    <a:p>
                      <a:pPr marL="0" indent="0" algn="ctr" defTabSz="1507937" rtl="0" eaLnBrk="1" fontAlgn="base" latinLnBrk="0" hangingPunct="1">
                        <a:lnSpc>
                          <a:spcPts val="1425"/>
                        </a:lnSpc>
                        <a:buNone/>
                      </a:pPr>
                      <a:r>
                        <a:rPr lang="en-GB" sz="1300" b="0" i="0" kern="1200" dirty="0">
                          <a:solidFill>
                            <a:srgbClr val="000000"/>
                          </a:solidFill>
                          <a:effectLst/>
                          <a:latin typeface="Verdana" panose="020B0604030504040204" pitchFamily="34" charset="0"/>
                          <a:ea typeface="Verdana" panose="020B0604030504040204" pitchFamily="34" charset="0"/>
                          <a:cs typeface="+mn-cs"/>
                        </a:rPr>
                        <a:t>68%</a:t>
                      </a:r>
                    </a:p>
                  </a:txBody>
                  <a:tcPr marL="68580" marR="68580" marT="0" marB="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noFill/>
                  </a:tcPr>
                </a:tc>
                <a:tc>
                  <a:txBody>
                    <a:bodyPr/>
                    <a:lstStyle/>
                    <a:p>
                      <a:pPr>
                        <a:buNone/>
                      </a:pPr>
                      <a:r>
                        <a:rPr lang="en-GB" sz="1200">
                          <a:effectLst/>
                          <a:latin typeface="Verdana" panose="020B0604030504040204" pitchFamily="34" charset="0"/>
                          <a:ea typeface="Verdana" panose="020B0604030504040204" pitchFamily="34" charset="0"/>
                          <a:cs typeface="Aptos" panose="020B0004020202020204" pitchFamily="34" charset="0"/>
                        </a:rPr>
                        <a:t>R1 backlog consists mainly of follow up patients. </a:t>
                      </a:r>
                      <a:r>
                        <a:rPr lang="en-US" sz="1200">
                          <a:effectLst/>
                          <a:latin typeface="Verdana" panose="020B0604030504040204" pitchFamily="34" charset="0"/>
                          <a:ea typeface="Verdana" panose="020B0604030504040204" pitchFamily="34" charset="0"/>
                          <a:cs typeface="Aptos" panose="020B0004020202020204" pitchFamily="34" charset="0"/>
                        </a:rPr>
                        <a:t>​</a:t>
                      </a:r>
                      <a:endParaRPr lang="en-GB" sz="1200">
                        <a:effectLst/>
                        <a:latin typeface="Verdana" panose="020B0604030504040204" pitchFamily="34" charset="0"/>
                        <a:ea typeface="Verdana" panose="020B0604030504040204" pitchFamily="34" charset="0"/>
                        <a:cs typeface="Aptos" panose="020B0004020202020204" pitchFamily="34" charset="0"/>
                      </a:endParaRPr>
                    </a:p>
                    <a:p>
                      <a:pPr>
                        <a:buNone/>
                      </a:pPr>
                      <a:r>
                        <a:rPr lang="en-US" sz="1200">
                          <a:effectLst/>
                          <a:latin typeface="Verdana" panose="020B0604030504040204" pitchFamily="34" charset="0"/>
                          <a:ea typeface="Verdana" panose="020B0604030504040204" pitchFamily="34" charset="0"/>
                          <a:cs typeface="Aptos" panose="020B0004020202020204" pitchFamily="34" charset="0"/>
                        </a:rPr>
                        <a:t>1 Consultant vacancy </a:t>
                      </a:r>
                      <a:endParaRPr lang="en-GB" sz="1200">
                        <a:effectLst/>
                        <a:latin typeface="Verdana" panose="020B0604030504040204" pitchFamily="34" charset="0"/>
                        <a:ea typeface="Verdana" panose="020B0604030504040204" pitchFamily="34" charset="0"/>
                        <a:cs typeface="Aptos" panose="020B0004020202020204" pitchFamily="34" charset="0"/>
                      </a:endParaRPr>
                    </a:p>
                  </a:txBody>
                  <a:tcPr marL="9525" marR="9525" marT="9525" marB="0">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noFill/>
                  </a:tcPr>
                </a:tc>
                <a:tc>
                  <a:txBody>
                    <a:bodyPr/>
                    <a:lstStyle/>
                    <a:p>
                      <a:pPr>
                        <a:buNone/>
                      </a:pPr>
                      <a:r>
                        <a:rPr lang="en-GB" sz="1200" b="1">
                          <a:effectLst/>
                          <a:latin typeface="Verdana" panose="020B0604030504040204" pitchFamily="34" charset="0"/>
                          <a:ea typeface="Verdana" panose="020B0604030504040204" pitchFamily="34" charset="0"/>
                          <a:cs typeface="Aptos" panose="020B0004020202020204" pitchFamily="34" charset="0"/>
                        </a:rPr>
                        <a:t>Improving clinic productivity to ensure follow ups are managed</a:t>
                      </a:r>
                      <a:r>
                        <a:rPr lang="en-US" sz="1200">
                          <a:effectLst/>
                          <a:latin typeface="Verdana" panose="020B0604030504040204" pitchFamily="34" charset="0"/>
                          <a:ea typeface="Verdana" panose="020B0604030504040204" pitchFamily="34" charset="0"/>
                          <a:cs typeface="Aptos" panose="020B0004020202020204" pitchFamily="34" charset="0"/>
                        </a:rPr>
                        <a:t>​</a:t>
                      </a:r>
                      <a:endParaRPr lang="en-GB" sz="1200">
                        <a:effectLst/>
                        <a:latin typeface="Verdana" panose="020B0604030504040204" pitchFamily="34" charset="0"/>
                        <a:ea typeface="Verdana" panose="020B0604030504040204" pitchFamily="34" charset="0"/>
                        <a:cs typeface="Aptos" panose="020B0004020202020204" pitchFamily="34" charset="0"/>
                      </a:endParaRPr>
                    </a:p>
                    <a:p>
                      <a:pPr>
                        <a:buNone/>
                      </a:pPr>
                      <a:r>
                        <a:rPr lang="en-GB" sz="1200">
                          <a:effectLst/>
                          <a:latin typeface="Verdana" panose="020B0604030504040204" pitchFamily="34" charset="0"/>
                          <a:ea typeface="Verdana" panose="020B0604030504040204" pitchFamily="34" charset="0"/>
                          <a:cs typeface="Aptos" panose="020B0004020202020204" pitchFamily="34" charset="0"/>
                        </a:rPr>
                        <a:t>Optimise clinic templates, reduce unused slots and introduce overbooking where appropriate​</a:t>
                      </a:r>
                    </a:p>
                    <a:p>
                      <a:pPr>
                        <a:buNone/>
                      </a:pPr>
                      <a:r>
                        <a:rPr lang="en-GB" sz="1200">
                          <a:effectLst/>
                          <a:latin typeface="Verdana" panose="020B0604030504040204" pitchFamily="34" charset="0"/>
                          <a:ea typeface="Verdana" panose="020B0604030504040204" pitchFamily="34" charset="0"/>
                          <a:cs typeface="Aptos" panose="020B0004020202020204" pitchFamily="34" charset="0"/>
                        </a:rPr>
                        <a:t>Increase use of technician-led and diagnostic clinics to release consultant capacity​</a:t>
                      </a:r>
                    </a:p>
                    <a:p>
                      <a:pPr>
                        <a:buNone/>
                      </a:pPr>
                      <a:r>
                        <a:rPr lang="en-GB" sz="1200">
                          <a:effectLst/>
                          <a:latin typeface="Verdana" panose="020B0604030504040204" pitchFamily="34" charset="0"/>
                          <a:ea typeface="Verdana" panose="020B0604030504040204" pitchFamily="34" charset="0"/>
                          <a:cs typeface="Aptos" panose="020B0004020202020204" pitchFamily="34" charset="0"/>
                        </a:rPr>
                        <a:t>Utilising 'either or' slots to book to demand of news or FUPs </a:t>
                      </a:r>
                      <a:br>
                        <a:rPr lang="en-GB" sz="1200">
                          <a:effectLst/>
                          <a:latin typeface="Verdana" panose="020B0604030504040204" pitchFamily="34" charset="0"/>
                          <a:ea typeface="Verdana" panose="020B0604030504040204" pitchFamily="34" charset="0"/>
                          <a:cs typeface="Aptos" panose="020B0004020202020204" pitchFamily="34" charset="0"/>
                        </a:rPr>
                      </a:br>
                      <a:r>
                        <a:rPr lang="en-GB" sz="1200">
                          <a:effectLst/>
                          <a:latin typeface="Verdana" panose="020B0604030504040204" pitchFamily="34" charset="0"/>
                          <a:ea typeface="Verdana" panose="020B0604030504040204" pitchFamily="34" charset="0"/>
                          <a:cs typeface="Aptos" panose="020B0004020202020204" pitchFamily="34" charset="0"/>
                        </a:rPr>
                        <a:t>New Consultant due to start 01/12/26</a:t>
                      </a:r>
                    </a:p>
                  </a:txBody>
                  <a:tcPr marL="9525" marR="9525" marT="9525" marB="0">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576049374"/>
                  </a:ext>
                </a:extLst>
              </a:tr>
              <a:tr h="891278">
                <a:tc>
                  <a:txBody>
                    <a:bodyPr/>
                    <a:lstStyle/>
                    <a:p>
                      <a:pPr algn="ctr" rtl="0" fontAlgn="base">
                        <a:lnSpc>
                          <a:spcPts val="1425"/>
                        </a:lnSpc>
                        <a:buNone/>
                      </a:pPr>
                      <a:r>
                        <a:rPr lang="en-GB" sz="1300" b="0" i="0" dirty="0">
                          <a:solidFill>
                            <a:srgbClr val="000000"/>
                          </a:solidFill>
                          <a:effectLst/>
                          <a:latin typeface="Verdana" panose="020B0604030504040204" pitchFamily="34" charset="0"/>
                          <a:ea typeface="Verdana" panose="020B0604030504040204" pitchFamily="34" charset="0"/>
                        </a:rPr>
                        <a:t>Glaucoma ​</a:t>
                      </a:r>
                    </a:p>
                  </a:txBody>
                  <a:tcPr marL="87944" marR="87944" marT="43972" marB="43972"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noFill/>
                  </a:tcPr>
                </a:tc>
                <a:tc>
                  <a:txBody>
                    <a:bodyPr/>
                    <a:lstStyle/>
                    <a:p>
                      <a:pPr marL="0" algn="ctr" defTabSz="1507937" rtl="0" eaLnBrk="1" fontAlgn="base" latinLnBrk="0" hangingPunct="1">
                        <a:lnSpc>
                          <a:spcPts val="1425"/>
                        </a:lnSpc>
                        <a:buNone/>
                      </a:pPr>
                      <a:r>
                        <a:rPr lang="en-GB" sz="1300" b="0" i="0" kern="1200" dirty="0">
                          <a:solidFill>
                            <a:srgbClr val="000000"/>
                          </a:solidFill>
                          <a:effectLst/>
                          <a:latin typeface="Verdana" panose="020B0604030504040204" pitchFamily="34" charset="0"/>
                          <a:ea typeface="Verdana" panose="020B0604030504040204" pitchFamily="34" charset="0"/>
                          <a:cs typeface="+mn-cs"/>
                        </a:rPr>
                        <a:t>75%</a:t>
                      </a:r>
                    </a:p>
                  </a:txBody>
                  <a:tcPr marL="87944" marR="87944" marT="43972" marB="43972"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noFill/>
                  </a:tcPr>
                </a:tc>
                <a:tc>
                  <a:txBody>
                    <a:bodyPr/>
                    <a:lstStyle/>
                    <a:p>
                      <a:pPr marL="0" algn="ctr" defTabSz="1507937" rtl="0" eaLnBrk="1" fontAlgn="base" latinLnBrk="0" hangingPunct="1">
                        <a:lnSpc>
                          <a:spcPts val="1425"/>
                        </a:lnSpc>
                        <a:buNone/>
                      </a:pPr>
                      <a:r>
                        <a:rPr lang="en-GB" sz="1300" b="0" i="0" kern="1200" dirty="0">
                          <a:solidFill>
                            <a:srgbClr val="000000"/>
                          </a:solidFill>
                          <a:effectLst/>
                          <a:latin typeface="Verdana" panose="020B0604030504040204" pitchFamily="34" charset="0"/>
                          <a:ea typeface="Verdana" panose="020B0604030504040204" pitchFamily="34" charset="0"/>
                          <a:cs typeface="+mn-cs"/>
                        </a:rPr>
                        <a:t>75%</a:t>
                      </a:r>
                    </a:p>
                  </a:txBody>
                  <a:tcPr marL="87630" marR="87630" marT="43815" marB="43815"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noFill/>
                  </a:tcPr>
                </a:tc>
                <a:tc>
                  <a:txBody>
                    <a:bodyPr/>
                    <a:lstStyle/>
                    <a:p>
                      <a:pPr marL="0" indent="0" algn="ctr" defTabSz="1507937" rtl="0" eaLnBrk="1" fontAlgn="base" latinLnBrk="0" hangingPunct="1">
                        <a:lnSpc>
                          <a:spcPts val="1425"/>
                        </a:lnSpc>
                        <a:buNone/>
                      </a:pPr>
                      <a:r>
                        <a:rPr lang="en-GB" sz="1300" b="0" i="0" kern="1200" dirty="0">
                          <a:solidFill>
                            <a:srgbClr val="000000"/>
                          </a:solidFill>
                          <a:effectLst/>
                          <a:latin typeface="Verdana" panose="020B0604030504040204" pitchFamily="34" charset="0"/>
                          <a:ea typeface="Verdana" panose="020B0604030504040204" pitchFamily="34" charset="0"/>
                          <a:cs typeface="+mn-cs"/>
                        </a:rPr>
                        <a:t>73%</a:t>
                      </a:r>
                    </a:p>
                  </a:txBody>
                  <a:tcPr marL="68580" marR="68580" marT="0" marB="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noFill/>
                  </a:tcPr>
                </a:tc>
                <a:tc>
                  <a:txBody>
                    <a:bodyPr/>
                    <a:lstStyle/>
                    <a:p>
                      <a:pPr>
                        <a:buNone/>
                      </a:pPr>
                      <a:r>
                        <a:rPr lang="en-GB" sz="1200" dirty="0">
                          <a:effectLst/>
                          <a:latin typeface="Verdana" panose="020B0604030504040204" pitchFamily="34" charset="0"/>
                          <a:ea typeface="Verdana" panose="020B0604030504040204" pitchFamily="34" charset="0"/>
                          <a:cs typeface="Aptos" panose="020B0004020202020204" pitchFamily="34" charset="0"/>
                        </a:rPr>
                        <a:t>1 consultant vacancy </a:t>
                      </a:r>
                    </a:p>
                  </a:txBody>
                  <a:tcPr marL="9525" marR="9525" marT="9525" marB="0">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noFill/>
                  </a:tcPr>
                </a:tc>
                <a:tc>
                  <a:txBody>
                    <a:bodyPr/>
                    <a:lstStyle/>
                    <a:p>
                      <a:pPr>
                        <a:buNone/>
                      </a:pPr>
                      <a:r>
                        <a:rPr lang="en-GB" sz="1200" b="1" dirty="0">
                          <a:effectLst/>
                          <a:latin typeface="Verdana" panose="020B0604030504040204" pitchFamily="34" charset="0"/>
                          <a:ea typeface="Verdana" panose="020B0604030504040204" pitchFamily="34" charset="0"/>
                          <a:cs typeface="Aptos" panose="020B0004020202020204" pitchFamily="34" charset="0"/>
                        </a:rPr>
                        <a:t>Maintaining operational grip</a:t>
                      </a:r>
                      <a:r>
                        <a:rPr lang="en-US" sz="1200" dirty="0">
                          <a:effectLst/>
                          <a:latin typeface="Verdana" panose="020B0604030504040204" pitchFamily="34" charset="0"/>
                          <a:ea typeface="Verdana" panose="020B0604030504040204" pitchFamily="34" charset="0"/>
                          <a:cs typeface="Aptos" panose="020B0004020202020204" pitchFamily="34" charset="0"/>
                        </a:rPr>
                        <a:t>​</a:t>
                      </a:r>
                      <a:endParaRPr lang="en-GB" sz="1200" dirty="0">
                        <a:effectLst/>
                        <a:latin typeface="Verdana" panose="020B0604030504040204" pitchFamily="34" charset="0"/>
                        <a:ea typeface="Verdana" panose="020B0604030504040204" pitchFamily="34" charset="0"/>
                        <a:cs typeface="Aptos" panose="020B0004020202020204" pitchFamily="34" charset="0"/>
                      </a:endParaRPr>
                    </a:p>
                    <a:p>
                      <a:pPr>
                        <a:buNone/>
                      </a:pPr>
                      <a:r>
                        <a:rPr lang="en-GB" sz="1200" dirty="0">
                          <a:effectLst/>
                          <a:latin typeface="Verdana" panose="020B0604030504040204" pitchFamily="34" charset="0"/>
                          <a:ea typeface="Verdana" panose="020B0604030504040204" pitchFamily="34" charset="0"/>
                          <a:cs typeface="Aptos" panose="020B0004020202020204" pitchFamily="34" charset="0"/>
                        </a:rPr>
                        <a:t>Weekly review of performance, clinic utilisation, and recovery trajectories at specialty level​</a:t>
                      </a:r>
                    </a:p>
                    <a:p>
                      <a:pPr>
                        <a:buNone/>
                      </a:pPr>
                      <a:r>
                        <a:rPr lang="en-GB" sz="1200" dirty="0">
                          <a:effectLst/>
                          <a:latin typeface="Verdana" panose="020B0604030504040204" pitchFamily="34" charset="0"/>
                          <a:ea typeface="Verdana" panose="020B0604030504040204" pitchFamily="34" charset="0"/>
                          <a:cs typeface="Aptos" panose="020B0004020202020204" pitchFamily="34" charset="0"/>
                        </a:rPr>
                        <a:t>Clear ownership of delivery against improvement actions​</a:t>
                      </a:r>
                    </a:p>
                    <a:p>
                      <a:pPr>
                        <a:buNone/>
                      </a:pPr>
                      <a:r>
                        <a:rPr lang="en-GB" sz="1200" dirty="0">
                          <a:effectLst/>
                          <a:latin typeface="Verdana" panose="020B0604030504040204" pitchFamily="34" charset="0"/>
                          <a:ea typeface="Verdana" panose="020B0604030504040204" pitchFamily="34" charset="0"/>
                          <a:cs typeface="Aptos" panose="020B0004020202020204" pitchFamily="34" charset="0"/>
                        </a:rPr>
                        <a:t>Two consultants appointed to due to start across the summer. Improvement in performance is anticipated from August onwards once clinics are fully established. ​</a:t>
                      </a:r>
                    </a:p>
                  </a:txBody>
                  <a:tcPr marL="9525" marR="9525" marT="9525" marB="0">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678036358"/>
                  </a:ext>
                </a:extLst>
              </a:tr>
            </a:tbl>
          </a:graphicData>
        </a:graphic>
      </p:graphicFrame>
      <p:pic>
        <p:nvPicPr>
          <p:cNvPr id="7" name="Picture 6">
            <a:extLst>
              <a:ext uri="{FF2B5EF4-FFF2-40B4-BE49-F238E27FC236}">
                <a16:creationId xmlns:a16="http://schemas.microsoft.com/office/drawing/2014/main" id="{9881CC1A-2E4D-DBFA-AC23-F50C1EE2BF43}"/>
              </a:ext>
            </a:extLst>
          </p:cNvPr>
          <p:cNvPicPr>
            <a:picLocks noChangeAspect="1"/>
          </p:cNvPicPr>
          <p:nvPr/>
        </p:nvPicPr>
        <p:blipFill>
          <a:blip r:embed="rId3"/>
          <a:stretch>
            <a:fillRect/>
          </a:stretch>
        </p:blipFill>
        <p:spPr>
          <a:xfrm>
            <a:off x="1442244" y="1539875"/>
            <a:ext cx="7086600" cy="4647329"/>
          </a:xfrm>
          <a:prstGeom prst="rect">
            <a:avLst/>
          </a:prstGeom>
        </p:spPr>
      </p:pic>
    </p:spTree>
    <p:extLst>
      <p:ext uri="{BB962C8B-B14F-4D97-AF65-F5344CB8AC3E}">
        <p14:creationId xmlns:p14="http://schemas.microsoft.com/office/powerpoint/2010/main" val="109782321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48BB9F-77AC-5011-D872-0CBC9EA7189E}"/>
            </a:ext>
          </a:extLst>
        </p:cNvPr>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74D1146F-ED7C-E17B-5D76-43B88F9BFFF8}"/>
              </a:ext>
            </a:extLst>
          </p:cNvPr>
          <p:cNvGraphicFramePr>
            <a:graphicFrameLocks noGrp="1"/>
          </p:cNvGraphicFramePr>
          <p:nvPr>
            <p:extLst>
              <p:ext uri="{D42A27DB-BD31-4B8C-83A1-F6EECF244321}">
                <p14:modId xmlns:p14="http://schemas.microsoft.com/office/powerpoint/2010/main" val="2607268221"/>
              </p:ext>
            </p:extLst>
          </p:nvPr>
        </p:nvGraphicFramePr>
        <p:xfrm>
          <a:off x="0" y="570708"/>
          <a:ext cx="20105688" cy="7237456"/>
        </p:xfrm>
        <a:graphic>
          <a:graphicData uri="http://schemas.openxmlformats.org/drawingml/2006/table">
            <a:tbl>
              <a:tblPr firstRow="1" bandRow="1">
                <a:tableStyleId>{5C22544A-7EE6-4342-B048-85BDC9FD1C3A}</a:tableStyleId>
              </a:tblPr>
              <a:tblGrid>
                <a:gridCol w="9824244">
                  <a:extLst>
                    <a:ext uri="{9D8B030D-6E8A-4147-A177-3AD203B41FA5}">
                      <a16:colId xmlns:a16="http://schemas.microsoft.com/office/drawing/2014/main" val="1129616965"/>
                    </a:ext>
                  </a:extLst>
                </a:gridCol>
                <a:gridCol w="5255022">
                  <a:extLst>
                    <a:ext uri="{9D8B030D-6E8A-4147-A177-3AD203B41FA5}">
                      <a16:colId xmlns:a16="http://schemas.microsoft.com/office/drawing/2014/main" val="3228885332"/>
                    </a:ext>
                  </a:extLst>
                </a:gridCol>
                <a:gridCol w="5026422">
                  <a:extLst>
                    <a:ext uri="{9D8B030D-6E8A-4147-A177-3AD203B41FA5}">
                      <a16:colId xmlns:a16="http://schemas.microsoft.com/office/drawing/2014/main" val="1012310918"/>
                    </a:ext>
                  </a:extLst>
                </a:gridCol>
              </a:tblGrid>
              <a:tr h="894511">
                <a:tc>
                  <a:txBody>
                    <a:bodyPr/>
                    <a:lstStyle/>
                    <a:p>
                      <a:pPr marL="0" marR="0" lvl="0" indent="0" algn="ctr" defTabSz="1507937" rtl="0" eaLnBrk="1" fontAlgn="auto" latinLnBrk="0" hangingPunct="1">
                        <a:lnSpc>
                          <a:spcPct val="100000"/>
                        </a:lnSpc>
                        <a:spcBef>
                          <a:spcPts val="0"/>
                        </a:spcBef>
                        <a:spcAft>
                          <a:spcPts val="0"/>
                        </a:spcAft>
                        <a:buClrTx/>
                        <a:buSzTx/>
                        <a:buFontTx/>
                        <a:buNone/>
                        <a:tabLst/>
                        <a:defRPr/>
                      </a:pPr>
                      <a:r>
                        <a:rPr lang="en-GB" sz="1800" b="1" i="0" dirty="0">
                          <a:solidFill>
                            <a:schemeClr val="dk1"/>
                          </a:solidFill>
                          <a:effectLst/>
                          <a:latin typeface="Verdana" panose="020B0604030504040204" pitchFamily="34" charset="0"/>
                          <a:ea typeface="Verdana" panose="020B0604030504040204" pitchFamily="34" charset="0"/>
                          <a:cs typeface="+mn-cs"/>
                        </a:rPr>
                        <a:t>Enhanced Monitoring Target: </a:t>
                      </a:r>
                      <a:r>
                        <a:rPr lang="en-GB" sz="1800" b="0" i="0" dirty="0">
                          <a:solidFill>
                            <a:schemeClr val="tx1"/>
                          </a:solidFill>
                          <a:effectLst/>
                          <a:latin typeface="Verdana" panose="020B0604030504040204" pitchFamily="34" charset="0"/>
                          <a:ea typeface="Verdana" panose="020B0604030504040204" pitchFamily="34" charset="0"/>
                          <a:cs typeface="+mn-cs"/>
                        </a:rPr>
                        <a:t>12% reduction in the number of patients delayed by 100% for their follow up appointment in three consecutive months and maintained for 3 months (Based on the November 2024 baseline.)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en-GB" sz="1800" dirty="0">
                          <a:solidFill>
                            <a:schemeClr val="tx1"/>
                          </a:solidFill>
                          <a:latin typeface="Verdana" panose="020B0604030504040204" pitchFamily="34" charset="0"/>
                          <a:ea typeface="Verdana" panose="020B0604030504040204" pitchFamily="34" charset="0"/>
                        </a:rPr>
                        <a:t>September 2026 Performance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en-GB" sz="1800" dirty="0">
                          <a:solidFill>
                            <a:schemeClr val="tx1"/>
                          </a:solidFill>
                          <a:latin typeface="Verdana" panose="020B0604030504040204" pitchFamily="34" charset="0"/>
                          <a:ea typeface="Verdana" panose="020B0604030504040204" pitchFamily="34" charset="0"/>
                        </a:rPr>
                        <a:t>45.12%</a:t>
                      </a:r>
                    </a:p>
                    <a:p>
                      <a:pPr algn="ctr"/>
                      <a:r>
                        <a:rPr lang="en-GB" sz="1800" dirty="0">
                          <a:solidFill>
                            <a:schemeClr val="tx1"/>
                          </a:solidFill>
                          <a:latin typeface="Verdana" panose="020B0604030504040204" pitchFamily="34" charset="0"/>
                          <a:ea typeface="Verdana" panose="020B0604030504040204" pitchFamily="34" charset="0"/>
                        </a:rPr>
                        <a:t>(above the baseline)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extLst>
                  <a:ext uri="{0D108BD9-81ED-4DB2-BD59-A6C34878D82A}">
                    <a16:rowId xmlns:a16="http://schemas.microsoft.com/office/drawing/2014/main" val="3554926024"/>
                  </a:ext>
                </a:extLst>
              </a:tr>
              <a:tr h="6323056">
                <a:tc>
                  <a:txBody>
                    <a:bodyPr/>
                    <a:lstStyle/>
                    <a:p>
                      <a:endParaRPr lang="en-GB" sz="2000" dirty="0">
                        <a:latin typeface="Verdana" panose="020B0604030504040204" pitchFamily="34" charset="0"/>
                        <a:ea typeface="Verdan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gridSpan="2">
                  <a:txBody>
                    <a:bodyPr/>
                    <a:lstStyle/>
                    <a:p>
                      <a:r>
                        <a:rPr lang="en-GB" sz="1800" b="1" dirty="0">
                          <a:solidFill>
                            <a:schemeClr val="tx1"/>
                          </a:solidFill>
                          <a:latin typeface="Verdana" panose="020B0604030504040204" pitchFamily="34" charset="0"/>
                          <a:ea typeface="Verdana" panose="020B0604030504040204" pitchFamily="34" charset="0"/>
                        </a:rPr>
                        <a:t>How are we doing? </a:t>
                      </a:r>
                    </a:p>
                    <a:p>
                      <a:r>
                        <a:rPr lang="en-GB" sz="1800" dirty="0">
                          <a:solidFill>
                            <a:schemeClr val="tx1"/>
                          </a:solidFill>
                          <a:latin typeface="Verdana" panose="020B0604030504040204" pitchFamily="34" charset="0"/>
                          <a:ea typeface="Verdana" panose="020B0604030504040204" pitchFamily="34" charset="0"/>
                        </a:rPr>
                        <a:t>In September 2026, the Health Board reported 45.12% performance against the enhanced monitoring trajectory for follow-up waits. Although some improvement work has been undertaken, performance remains below the required target and follow-up pressures continue across a number of specialties. </a:t>
                      </a:r>
                    </a:p>
                    <a:p>
                      <a:endParaRPr lang="en-GB" sz="1800" b="1" dirty="0">
                        <a:solidFill>
                          <a:srgbClr val="FF0000"/>
                        </a:solidFill>
                        <a:latin typeface="Verdana" panose="020B0604030504040204" pitchFamily="34" charset="0"/>
                        <a:ea typeface="Verdana" panose="020B0604030504040204" pitchFamily="34" charset="0"/>
                      </a:endParaRPr>
                    </a:p>
                    <a:p>
                      <a:r>
                        <a:rPr lang="en-GB" sz="1800" b="1" dirty="0">
                          <a:solidFill>
                            <a:schemeClr val="tx1"/>
                          </a:solidFill>
                          <a:latin typeface="Verdana" panose="020B0604030504040204" pitchFamily="34" charset="0"/>
                          <a:ea typeface="Verdana" panose="020B0604030504040204" pitchFamily="34" charset="0"/>
                        </a:rPr>
                        <a:t>What actions are we taking to improve?</a:t>
                      </a:r>
                    </a:p>
                    <a:p>
                      <a:pPr marL="285750" indent="-285750">
                        <a:buFont typeface="Arial" panose="020B0604020202020204" pitchFamily="34" charset="0"/>
                        <a:buChar char="•"/>
                      </a:pPr>
                      <a:r>
                        <a:rPr lang="en-GB" sz="1800" dirty="0">
                          <a:solidFill>
                            <a:schemeClr val="tx1"/>
                          </a:solidFill>
                          <a:latin typeface="Verdana" panose="020B0604030504040204" pitchFamily="34" charset="0"/>
                          <a:ea typeface="Verdana" panose="020B0604030504040204" pitchFamily="34" charset="0"/>
                        </a:rPr>
                        <a:t>Each Service Group has been asked to develop a FUNB recovery plan.</a:t>
                      </a:r>
                    </a:p>
                    <a:p>
                      <a:pPr marL="285750" indent="-285750">
                        <a:buFont typeface="Arial" panose="020B0604020202020204" pitchFamily="34" charset="0"/>
                        <a:buChar char="•"/>
                      </a:pPr>
                      <a:r>
                        <a:rPr lang="en-GB" sz="1800" dirty="0">
                          <a:solidFill>
                            <a:schemeClr val="tx1"/>
                          </a:solidFill>
                          <a:latin typeface="Verdana" panose="020B0604030504040204" pitchFamily="34" charset="0"/>
                          <a:ea typeface="Verdana" panose="020B0604030504040204" pitchFamily="34" charset="0"/>
                        </a:rPr>
                        <a:t>The Health Board are seeking to implement discharge by default to reduce follow-up demand and enable capacity to be re-allocated to new appointments</a:t>
                      </a:r>
                    </a:p>
                    <a:p>
                      <a:pPr marL="285750" indent="-285750">
                        <a:buFont typeface="Arial" panose="020B0604020202020204" pitchFamily="34" charset="0"/>
                        <a:buChar char="•"/>
                      </a:pPr>
                      <a:r>
                        <a:rPr lang="en-GB" sz="1800" dirty="0">
                          <a:solidFill>
                            <a:schemeClr val="tx1"/>
                          </a:solidFill>
                          <a:latin typeface="Verdana" panose="020B0604030504040204" pitchFamily="34" charset="0"/>
                          <a:ea typeface="Verdana" panose="020B0604030504040204" pitchFamily="34" charset="0"/>
                        </a:rPr>
                        <a:t>A clinical review of the HSBUK outcomes has been undertaken, which identified some inappropriate listing to follow-up which has since been addressed. </a:t>
                      </a:r>
                    </a:p>
                    <a:p>
                      <a:pPr marL="285750" indent="-285750">
                        <a:buFont typeface="Arial" panose="020B0604020202020204" pitchFamily="34" charset="0"/>
                        <a:buChar char="•"/>
                      </a:pPr>
                      <a:r>
                        <a:rPr lang="en-GB" sz="1800" dirty="0">
                          <a:solidFill>
                            <a:schemeClr val="tx1"/>
                          </a:solidFill>
                          <a:latin typeface="Verdana" panose="020B0604030504040204" pitchFamily="34" charset="0"/>
                          <a:ea typeface="Verdana" panose="020B0604030504040204" pitchFamily="34" charset="0"/>
                        </a:rPr>
                        <a:t>Implementing recommendations arising from GIRFT/CIN improvement work to reduce unwarranted variation in follow-up management practices. </a:t>
                      </a:r>
                    </a:p>
                    <a:p>
                      <a:pPr marL="285750" indent="-285750">
                        <a:buFont typeface="Arial" panose="020B0604020202020204" pitchFamily="34" charset="0"/>
                        <a:buChar char="•"/>
                      </a:pPr>
                      <a:r>
                        <a:rPr lang="en-GB" sz="1800" dirty="0">
                          <a:solidFill>
                            <a:schemeClr val="tx1"/>
                          </a:solidFill>
                          <a:latin typeface="Verdana" panose="020B0604030504040204" pitchFamily="34" charset="0"/>
                          <a:ea typeface="Verdana" panose="020B0604030504040204" pitchFamily="34" charset="0"/>
                        </a:rPr>
                        <a:t>Reviewing clinic utilisation, follow-up scheduling and capacity variation across specialties. </a:t>
                      </a:r>
                    </a:p>
                    <a:p>
                      <a:r>
                        <a:rPr lang="en-GB" sz="1800" b="1" dirty="0">
                          <a:solidFill>
                            <a:srgbClr val="FF0000"/>
                          </a:solidFill>
                          <a:latin typeface="Verdana" panose="020B0604030504040204" pitchFamily="34" charset="0"/>
                          <a:ea typeface="Verdana" panose="020B0604030504040204" pitchFamily="34" charset="0"/>
                        </a:rPr>
                        <a:t> </a:t>
                      </a:r>
                      <a:endParaRPr lang="en-GB" sz="1800" dirty="0">
                        <a:solidFill>
                          <a:schemeClr val="tx1"/>
                        </a:solidFill>
                        <a:latin typeface="Verdana" panose="020B0604030504040204" pitchFamily="34" charset="0"/>
                        <a:ea typeface="Verdana" panose="020B0604030504040204" pitchFamily="34" charset="0"/>
                      </a:endParaRPr>
                    </a:p>
                    <a:p>
                      <a:r>
                        <a:rPr lang="en-GB" sz="1800" b="1" dirty="0">
                          <a:solidFill>
                            <a:schemeClr val="tx1"/>
                          </a:solidFill>
                          <a:latin typeface="Verdana" panose="020B0604030504040204" pitchFamily="34" charset="0"/>
                          <a:ea typeface="Verdana" panose="020B0604030504040204" pitchFamily="34" charset="0"/>
                        </a:rPr>
                        <a:t>What are the risks to delivery?</a:t>
                      </a:r>
                    </a:p>
                    <a:p>
                      <a:pPr marL="285750" indent="-285750">
                        <a:buFont typeface="Arial" panose="020B0604020202020204" pitchFamily="34" charset="0"/>
                        <a:buChar char="•"/>
                      </a:pPr>
                      <a:r>
                        <a:rPr lang="en-GB" sz="1800" dirty="0">
                          <a:solidFill>
                            <a:schemeClr val="tx1"/>
                          </a:solidFill>
                          <a:latin typeface="Verdana" panose="020B0604030504040204" pitchFamily="34" charset="0"/>
                          <a:ea typeface="Verdana" panose="020B0604030504040204" pitchFamily="34" charset="0"/>
                        </a:rPr>
                        <a:t>Workforce pressures, including vacancies, sickness and reduced clinic availability.</a:t>
                      </a:r>
                    </a:p>
                    <a:p>
                      <a:pPr marL="285750" indent="-285750">
                        <a:buFont typeface="Arial" panose="020B0604020202020204" pitchFamily="34" charset="0"/>
                        <a:buChar char="•"/>
                      </a:pPr>
                      <a:r>
                        <a:rPr lang="en-GB" sz="1800" dirty="0">
                          <a:solidFill>
                            <a:schemeClr val="tx1"/>
                          </a:solidFill>
                          <a:latin typeface="Verdana" panose="020B0604030504040204" pitchFamily="34" charset="0"/>
                          <a:ea typeface="Verdana" panose="020B0604030504040204" pitchFamily="34" charset="0"/>
                        </a:rPr>
                        <a:t>Competing operational pressures impacting the ability to release additional outpatient capacity.</a:t>
                      </a:r>
                      <a:endParaRPr lang="en-GB" sz="1800" b="1" dirty="0">
                        <a:solidFill>
                          <a:schemeClr val="tx1"/>
                        </a:solidFill>
                        <a:latin typeface="Verdana" panose="020B0604030504040204" pitchFamily="34" charset="0"/>
                        <a:ea typeface="Verdana" panose="020B0604030504040204" pitchFamily="34" charset="0"/>
                      </a:endParaRPr>
                    </a:p>
                    <a:p>
                      <a:pPr marL="0" indent="0">
                        <a:buFont typeface="Arial" panose="020B0604020202020204" pitchFamily="34" charset="0"/>
                        <a:buNone/>
                      </a:pPr>
                      <a:endParaRPr lang="en-GB" sz="2000" dirty="0">
                        <a:latin typeface="Verdana" panose="020B0604030504040204" pitchFamily="34" charset="0"/>
                        <a:ea typeface="Verdan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hMerge="1">
                  <a:txBody>
                    <a:bodyPr/>
                    <a:lstStyle/>
                    <a:p>
                      <a:endParaRPr lang="en-GB"/>
                    </a:p>
                  </a:txBody>
                  <a:tcPr/>
                </a:tc>
                <a:extLst>
                  <a:ext uri="{0D108BD9-81ED-4DB2-BD59-A6C34878D82A}">
                    <a16:rowId xmlns:a16="http://schemas.microsoft.com/office/drawing/2014/main" val="3917987980"/>
                  </a:ext>
                </a:extLst>
              </a:tr>
            </a:tbl>
          </a:graphicData>
        </a:graphic>
      </p:graphicFrame>
      <p:sp>
        <p:nvSpPr>
          <p:cNvPr id="2" name="TextBox 1">
            <a:extLst>
              <a:ext uri="{FF2B5EF4-FFF2-40B4-BE49-F238E27FC236}">
                <a16:creationId xmlns:a16="http://schemas.microsoft.com/office/drawing/2014/main" id="{2FE34838-9FA0-9054-A490-C25ED1F94913}"/>
              </a:ext>
            </a:extLst>
          </p:cNvPr>
          <p:cNvSpPr txBox="1"/>
          <p:nvPr/>
        </p:nvSpPr>
        <p:spPr>
          <a:xfrm>
            <a:off x="0" y="-14068"/>
            <a:ext cx="20105688" cy="584775"/>
          </a:xfrm>
          <a:prstGeom prst="rect">
            <a:avLst/>
          </a:prstGeom>
          <a:solidFill>
            <a:srgbClr val="7EB0DE"/>
          </a:solidFill>
        </p:spPr>
        <p:txBody>
          <a:bodyPr wrap="square" rtlCol="0">
            <a:spAutoFit/>
          </a:bodyPr>
          <a:lstStyle/>
          <a:p>
            <a:pPr lvl="0" algn="ctr" defTabSz="1507937">
              <a:spcAft>
                <a:spcPts val="1979"/>
              </a:spcAft>
              <a:defRPr/>
            </a:pPr>
            <a:r>
              <a:rPr lang="en-GB" sz="3200" b="1" dirty="0">
                <a:solidFill>
                  <a:schemeClr val="bg1"/>
                </a:solidFill>
                <a:latin typeface="Calibri" panose="020F0502020204030204"/>
              </a:rPr>
              <a:t>Level 4 - </a:t>
            </a:r>
            <a:r>
              <a:rPr lang="en-GB" sz="3200" b="1" dirty="0">
                <a:solidFill>
                  <a:schemeClr val="bg1"/>
                </a:solidFill>
              </a:rPr>
              <a:t>Planned Care </a:t>
            </a:r>
            <a:r>
              <a:rPr lang="en-GB" sz="3200" b="1" dirty="0">
                <a:solidFill>
                  <a:schemeClr val="bg1"/>
                </a:solidFill>
                <a:latin typeface="Calibri" panose="020F0502020204030204"/>
              </a:rPr>
              <a:t>Performance</a:t>
            </a:r>
            <a:endParaRPr kumimoji="0" lang="en-GB" sz="3200" b="1" i="0" u="none" strike="noStrike" kern="1200" cap="none" spc="0" normalizeH="0" baseline="0" noProof="0" dirty="0">
              <a:ln>
                <a:noFill/>
              </a:ln>
              <a:solidFill>
                <a:schemeClr val="bg1"/>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2661A863-0BEF-1D44-0590-1CD3026C35F1}"/>
              </a:ext>
            </a:extLst>
          </p:cNvPr>
          <p:cNvSpPr txBox="1"/>
          <p:nvPr/>
        </p:nvSpPr>
        <p:spPr>
          <a:xfrm>
            <a:off x="0" y="0"/>
            <a:ext cx="20105688" cy="584775"/>
          </a:xfrm>
          <a:prstGeom prst="rect">
            <a:avLst/>
          </a:prstGeom>
          <a:solidFill>
            <a:schemeClr val="accent1"/>
          </a:solidFill>
        </p:spPr>
        <p:txBody>
          <a:bodyPr wrap="square" rtlCol="0">
            <a:spAutoFit/>
          </a:bodyPr>
          <a:lstStyle/>
          <a:p>
            <a:pPr marL="0" marR="0" lvl="0" indent="0" algn="ctr" defTabSz="1507937" rtl="0" eaLnBrk="1" fontAlgn="auto" latinLnBrk="0" hangingPunct="1">
              <a:lnSpc>
                <a:spcPct val="100000"/>
              </a:lnSpc>
              <a:spcBef>
                <a:spcPts val="0"/>
              </a:spcBef>
              <a:spcAft>
                <a:spcPts val="1979"/>
              </a:spcAft>
              <a:buClrTx/>
              <a:buSzTx/>
              <a:buFontTx/>
              <a:buNone/>
              <a:tabLst/>
              <a:defRPr/>
            </a:pPr>
            <a:r>
              <a:rPr kumimoji="0" lang="en-GB" sz="3200" b="1" i="0" u="none" strike="noStrike" kern="1200" cap="none" spc="0" normalizeH="0" baseline="0" noProof="0" dirty="0">
                <a:ln>
                  <a:noFill/>
                </a:ln>
                <a:solidFill>
                  <a:prstClr val="white"/>
                </a:solidFill>
                <a:effectLst/>
                <a:uLnTx/>
                <a:uFillTx/>
                <a:latin typeface="Calibri" panose="020F0502020204030204"/>
                <a:ea typeface="+mn-ea"/>
                <a:cs typeface="+mn-cs"/>
              </a:rPr>
              <a:t>Care is high quality, safe, efficient and delivers the best possible outcomes for people in partnerships</a:t>
            </a:r>
          </a:p>
        </p:txBody>
      </p:sp>
      <p:pic>
        <p:nvPicPr>
          <p:cNvPr id="6" name="Picture 5">
            <a:extLst>
              <a:ext uri="{FF2B5EF4-FFF2-40B4-BE49-F238E27FC236}">
                <a16:creationId xmlns:a16="http://schemas.microsoft.com/office/drawing/2014/main" id="{69654E65-79B7-8952-FF8E-3CD38118C97B}"/>
              </a:ext>
            </a:extLst>
          </p:cNvPr>
          <p:cNvPicPr>
            <a:picLocks noChangeAspect="1"/>
          </p:cNvPicPr>
          <p:nvPr/>
        </p:nvPicPr>
        <p:blipFill>
          <a:blip r:embed="rId2"/>
          <a:stretch>
            <a:fillRect/>
          </a:stretch>
        </p:blipFill>
        <p:spPr>
          <a:xfrm>
            <a:off x="451644" y="1692275"/>
            <a:ext cx="8991600" cy="5848639"/>
          </a:xfrm>
          <a:prstGeom prst="rect">
            <a:avLst/>
          </a:prstGeom>
        </p:spPr>
      </p:pic>
      <p:pic>
        <p:nvPicPr>
          <p:cNvPr id="10" name="Picture 9">
            <a:extLst>
              <a:ext uri="{FF2B5EF4-FFF2-40B4-BE49-F238E27FC236}">
                <a16:creationId xmlns:a16="http://schemas.microsoft.com/office/drawing/2014/main" id="{702EF588-0AA3-4B72-EAB3-F89E0A4EF10B}"/>
              </a:ext>
            </a:extLst>
          </p:cNvPr>
          <p:cNvPicPr>
            <a:picLocks noChangeAspect="1"/>
          </p:cNvPicPr>
          <p:nvPr/>
        </p:nvPicPr>
        <p:blipFill>
          <a:blip r:embed="rId3"/>
          <a:stretch>
            <a:fillRect/>
          </a:stretch>
        </p:blipFill>
        <p:spPr>
          <a:xfrm>
            <a:off x="1488115" y="8016875"/>
            <a:ext cx="17129458" cy="2971800"/>
          </a:xfrm>
          <a:prstGeom prst="rect">
            <a:avLst/>
          </a:prstGeom>
        </p:spPr>
      </p:pic>
    </p:spTree>
    <p:extLst>
      <p:ext uri="{BB962C8B-B14F-4D97-AF65-F5344CB8AC3E}">
        <p14:creationId xmlns:p14="http://schemas.microsoft.com/office/powerpoint/2010/main" val="416946349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F327A5-945F-BC1B-12A2-C5A5D612A1A2}"/>
            </a:ext>
          </a:extLst>
        </p:cNvPr>
        <p:cNvGrpSpPr/>
        <p:nvPr/>
      </p:nvGrpSpPr>
      <p:grpSpPr>
        <a:xfrm>
          <a:off x="0" y="0"/>
          <a:ext cx="0" cy="0"/>
          <a:chOff x="0" y="0"/>
          <a:chExt cx="0" cy="0"/>
        </a:xfrm>
      </p:grpSpPr>
      <p:sp>
        <p:nvSpPr>
          <p:cNvPr id="11" name="TextBox 10">
            <a:extLst>
              <a:ext uri="{FF2B5EF4-FFF2-40B4-BE49-F238E27FC236}">
                <a16:creationId xmlns:a16="http://schemas.microsoft.com/office/drawing/2014/main" id="{3FD662B4-B8C7-C011-D811-D61EADA04EDB}"/>
              </a:ext>
            </a:extLst>
          </p:cNvPr>
          <p:cNvSpPr txBox="1"/>
          <p:nvPr/>
        </p:nvSpPr>
        <p:spPr>
          <a:xfrm>
            <a:off x="0" y="3444875"/>
            <a:ext cx="20105688" cy="5355312"/>
          </a:xfrm>
          <a:prstGeom prst="rect">
            <a:avLst/>
          </a:prstGeom>
          <a:solidFill>
            <a:schemeClr val="accent1">
              <a:lumMod val="20000"/>
              <a:lumOff val="80000"/>
            </a:schemeClr>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solidFill>
                <a:prstClr val="black"/>
              </a:solidFill>
              <a:latin typeface="Calibri" panose="020F0502020204030204"/>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solidFill>
                <a:prstClr val="black"/>
              </a:solidFill>
              <a:latin typeface="Calibri" panose="020F0502020204030204"/>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solidFill>
                <a:prstClr val="black"/>
              </a:solidFill>
              <a:latin typeface="Calibri" panose="020F0502020204030204"/>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solidFill>
                <a:prstClr val="black"/>
              </a:solidFill>
              <a:latin typeface="Calibri" panose="020F0502020204030204"/>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solidFill>
                <a:prstClr val="black"/>
              </a:solidFill>
              <a:latin typeface="Calibri" panose="020F0502020204030204"/>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solidFill>
                <a:prstClr val="black"/>
              </a:solidFill>
              <a:latin typeface="Calibri" panose="020F0502020204030204"/>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solidFill>
                <a:prstClr val="black"/>
              </a:solidFill>
              <a:latin typeface="Calibri" panose="020F0502020204030204"/>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solidFill>
                <a:prstClr val="black"/>
              </a:solidFill>
              <a:latin typeface="Calibri" panose="020F0502020204030204"/>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solidFill>
                <a:prstClr val="black"/>
              </a:solidFill>
              <a:latin typeface="Calibri" panose="020F0502020204030204"/>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aphicFrame>
        <p:nvGraphicFramePr>
          <p:cNvPr id="3" name="Table 2">
            <a:extLst>
              <a:ext uri="{FF2B5EF4-FFF2-40B4-BE49-F238E27FC236}">
                <a16:creationId xmlns:a16="http://schemas.microsoft.com/office/drawing/2014/main" id="{299BB24F-022F-6234-B721-A825F1B1F4D1}"/>
              </a:ext>
            </a:extLst>
          </p:cNvPr>
          <p:cNvGraphicFramePr>
            <a:graphicFrameLocks noGrp="1"/>
          </p:cNvGraphicFramePr>
          <p:nvPr>
            <p:extLst>
              <p:ext uri="{D42A27DB-BD31-4B8C-83A1-F6EECF244321}">
                <p14:modId xmlns:p14="http://schemas.microsoft.com/office/powerpoint/2010/main" val="3869303007"/>
              </p:ext>
            </p:extLst>
          </p:nvPr>
        </p:nvGraphicFramePr>
        <p:xfrm>
          <a:off x="0" y="570708"/>
          <a:ext cx="20105688" cy="930505"/>
        </p:xfrm>
        <a:graphic>
          <a:graphicData uri="http://schemas.openxmlformats.org/drawingml/2006/table">
            <a:tbl>
              <a:tblPr firstRow="1" bandRow="1">
                <a:tableStyleId>{5C22544A-7EE6-4342-B048-85BDC9FD1C3A}</a:tableStyleId>
              </a:tblPr>
              <a:tblGrid>
                <a:gridCol w="9824244">
                  <a:extLst>
                    <a:ext uri="{9D8B030D-6E8A-4147-A177-3AD203B41FA5}">
                      <a16:colId xmlns:a16="http://schemas.microsoft.com/office/drawing/2014/main" val="1129616965"/>
                    </a:ext>
                  </a:extLst>
                </a:gridCol>
                <a:gridCol w="5255022">
                  <a:extLst>
                    <a:ext uri="{9D8B030D-6E8A-4147-A177-3AD203B41FA5}">
                      <a16:colId xmlns:a16="http://schemas.microsoft.com/office/drawing/2014/main" val="3228885332"/>
                    </a:ext>
                  </a:extLst>
                </a:gridCol>
                <a:gridCol w="5026422">
                  <a:extLst>
                    <a:ext uri="{9D8B030D-6E8A-4147-A177-3AD203B41FA5}">
                      <a16:colId xmlns:a16="http://schemas.microsoft.com/office/drawing/2014/main" val="1012310918"/>
                    </a:ext>
                  </a:extLst>
                </a:gridCol>
              </a:tblGrid>
              <a:tr h="930505">
                <a:tc>
                  <a:txBody>
                    <a:bodyPr/>
                    <a:lstStyle/>
                    <a:p>
                      <a:pPr marL="0" marR="0" lvl="0" indent="0" algn="ctr" defTabSz="1507937" rtl="0" eaLnBrk="1" fontAlgn="auto" latinLnBrk="0" hangingPunct="1">
                        <a:lnSpc>
                          <a:spcPct val="100000"/>
                        </a:lnSpc>
                        <a:spcBef>
                          <a:spcPts val="0"/>
                        </a:spcBef>
                        <a:spcAft>
                          <a:spcPts val="0"/>
                        </a:spcAft>
                        <a:buClrTx/>
                        <a:buSzTx/>
                        <a:buFontTx/>
                        <a:buNone/>
                        <a:tabLst/>
                        <a:defRPr/>
                      </a:pPr>
                      <a:r>
                        <a:rPr lang="en-GB" sz="1800" b="1" i="0" dirty="0">
                          <a:solidFill>
                            <a:schemeClr val="dk1"/>
                          </a:solidFill>
                          <a:effectLst/>
                          <a:latin typeface="Verdana" panose="020B0604030504040204" pitchFamily="34" charset="0"/>
                          <a:ea typeface="Verdana" panose="020B0604030504040204" pitchFamily="34" charset="0"/>
                          <a:cs typeface="+mn-cs"/>
                        </a:rPr>
                        <a:t>Enhanced Monitoring Target: </a:t>
                      </a:r>
                      <a:r>
                        <a:rPr lang="en-GB" sz="1800" b="0" i="0" dirty="0">
                          <a:solidFill>
                            <a:schemeClr val="tx1"/>
                          </a:solidFill>
                          <a:effectLst/>
                          <a:latin typeface="Verdana" panose="020B0604030504040204" pitchFamily="34" charset="0"/>
                          <a:ea typeface="Verdana" panose="020B0604030504040204" pitchFamily="34" charset="0"/>
                          <a:cs typeface="+mn-cs"/>
                        </a:rPr>
                        <a:t>85% of patients waiting for a diagnostic test to be waiting less than 8 weeks and maintained for 3 months</a:t>
                      </a:r>
                    </a:p>
                    <a:p>
                      <a:pPr marL="0" marR="0" lvl="0" indent="0" algn="ctr" defTabSz="1507937" rtl="0" eaLnBrk="1" fontAlgn="auto" latinLnBrk="0" hangingPunct="1">
                        <a:lnSpc>
                          <a:spcPct val="100000"/>
                        </a:lnSpc>
                        <a:spcBef>
                          <a:spcPts val="0"/>
                        </a:spcBef>
                        <a:spcAft>
                          <a:spcPts val="0"/>
                        </a:spcAft>
                        <a:buClrTx/>
                        <a:buSzTx/>
                        <a:buFontTx/>
                        <a:buNone/>
                        <a:tabLst/>
                        <a:defRPr/>
                      </a:pPr>
                      <a:endParaRPr lang="en-GB" sz="1800" b="0" i="0" dirty="0">
                        <a:solidFill>
                          <a:schemeClr val="tx1"/>
                        </a:solidFill>
                        <a:effectLst/>
                        <a:latin typeface="Verdana" panose="020B0604030504040204" pitchFamily="34" charset="0"/>
                        <a:ea typeface="Verdana" panose="020B0604030504040204" pitchFamily="34" charset="0"/>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en-GB" sz="1800" dirty="0">
                          <a:solidFill>
                            <a:schemeClr val="tx1"/>
                          </a:solidFill>
                          <a:latin typeface="Verdana" panose="020B0604030504040204" pitchFamily="34" charset="0"/>
                          <a:ea typeface="Verdana" panose="020B0604030504040204" pitchFamily="34" charset="0"/>
                        </a:rPr>
                        <a:t>September 2026 Performance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en-GB" sz="1800" dirty="0">
                          <a:solidFill>
                            <a:schemeClr val="tx1"/>
                          </a:solidFill>
                          <a:latin typeface="Verdana" panose="020B0604030504040204" pitchFamily="34" charset="0"/>
                          <a:ea typeface="Verdana" panose="020B0604030504040204" pitchFamily="34" charset="0"/>
                        </a:rPr>
                        <a:t>77.42%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3554926024"/>
                  </a:ext>
                </a:extLst>
              </a:tr>
            </a:tbl>
          </a:graphicData>
        </a:graphic>
      </p:graphicFrame>
      <p:sp>
        <p:nvSpPr>
          <p:cNvPr id="2" name="TextBox 1">
            <a:extLst>
              <a:ext uri="{FF2B5EF4-FFF2-40B4-BE49-F238E27FC236}">
                <a16:creationId xmlns:a16="http://schemas.microsoft.com/office/drawing/2014/main" id="{9AFBEEC4-C260-48BC-4D6B-9F87E9B4F399}"/>
              </a:ext>
            </a:extLst>
          </p:cNvPr>
          <p:cNvSpPr txBox="1"/>
          <p:nvPr/>
        </p:nvSpPr>
        <p:spPr>
          <a:xfrm>
            <a:off x="0" y="-14068"/>
            <a:ext cx="20105688" cy="584775"/>
          </a:xfrm>
          <a:prstGeom prst="rect">
            <a:avLst/>
          </a:prstGeom>
          <a:solidFill>
            <a:srgbClr val="7EB0DE"/>
          </a:solidFill>
        </p:spPr>
        <p:txBody>
          <a:bodyPr wrap="square" rtlCol="0">
            <a:spAutoFit/>
          </a:bodyPr>
          <a:lstStyle/>
          <a:p>
            <a:pPr marL="0" marR="0" lvl="0" indent="0" algn="ctr" defTabSz="1507937" rtl="0" eaLnBrk="1" fontAlgn="auto" latinLnBrk="0" hangingPunct="1">
              <a:lnSpc>
                <a:spcPct val="100000"/>
              </a:lnSpc>
              <a:spcBef>
                <a:spcPts val="0"/>
              </a:spcBef>
              <a:spcAft>
                <a:spcPts val="1979"/>
              </a:spcAft>
              <a:buClrTx/>
              <a:buSzTx/>
              <a:buFontTx/>
              <a:buNone/>
              <a:tabLst/>
              <a:defRPr/>
            </a:pPr>
            <a:r>
              <a:rPr kumimoji="0" lang="en-GB" sz="3200" b="1" i="0" u="none" strike="noStrike" kern="1200" cap="none" spc="0" normalizeH="0" baseline="0" noProof="0" dirty="0">
                <a:ln>
                  <a:noFill/>
                </a:ln>
                <a:solidFill>
                  <a:prstClr val="white"/>
                </a:solidFill>
                <a:effectLst/>
                <a:uLnTx/>
                <a:uFillTx/>
                <a:latin typeface="Calibri" panose="020F0502020204030204"/>
                <a:ea typeface="+mn-ea"/>
                <a:cs typeface="+mn-cs"/>
              </a:rPr>
              <a:t>Level 4 - Planned Care Performance</a:t>
            </a:r>
          </a:p>
        </p:txBody>
      </p:sp>
      <p:sp>
        <p:nvSpPr>
          <p:cNvPr id="8" name="TextBox 7">
            <a:extLst>
              <a:ext uri="{FF2B5EF4-FFF2-40B4-BE49-F238E27FC236}">
                <a16:creationId xmlns:a16="http://schemas.microsoft.com/office/drawing/2014/main" id="{C9E674F3-764E-C23B-F8FA-15D667FC2DC2}"/>
              </a:ext>
            </a:extLst>
          </p:cNvPr>
          <p:cNvSpPr txBox="1"/>
          <p:nvPr/>
        </p:nvSpPr>
        <p:spPr>
          <a:xfrm>
            <a:off x="0" y="0"/>
            <a:ext cx="20105688" cy="584775"/>
          </a:xfrm>
          <a:prstGeom prst="rect">
            <a:avLst/>
          </a:prstGeom>
          <a:solidFill>
            <a:schemeClr val="accent1"/>
          </a:solidFill>
        </p:spPr>
        <p:txBody>
          <a:bodyPr wrap="square" rtlCol="0">
            <a:spAutoFit/>
          </a:bodyPr>
          <a:lstStyle/>
          <a:p>
            <a:pPr marL="0" marR="0" lvl="0" indent="0" algn="ctr" defTabSz="1507937" rtl="0" eaLnBrk="1" fontAlgn="auto" latinLnBrk="0" hangingPunct="1">
              <a:lnSpc>
                <a:spcPct val="100000"/>
              </a:lnSpc>
              <a:spcBef>
                <a:spcPts val="0"/>
              </a:spcBef>
              <a:spcAft>
                <a:spcPts val="1979"/>
              </a:spcAft>
              <a:buClrTx/>
              <a:buSzTx/>
              <a:buFontTx/>
              <a:buNone/>
              <a:tabLst/>
              <a:defRPr/>
            </a:pPr>
            <a:r>
              <a:rPr kumimoji="0" lang="en-GB" sz="3200" b="1" i="0" u="none" strike="noStrike" kern="1200" cap="none" spc="0" normalizeH="0" baseline="0" noProof="0" dirty="0">
                <a:ln>
                  <a:noFill/>
                </a:ln>
                <a:solidFill>
                  <a:prstClr val="white"/>
                </a:solidFill>
                <a:effectLst/>
                <a:uLnTx/>
                <a:uFillTx/>
                <a:latin typeface="Calibri" panose="020F0502020204030204"/>
                <a:ea typeface="+mn-ea"/>
                <a:cs typeface="+mn-cs"/>
              </a:rPr>
              <a:t>Care is high quality, safe, efficient and delivers the best possible outcomes for people in partnerships</a:t>
            </a:r>
          </a:p>
        </p:txBody>
      </p:sp>
      <p:graphicFrame>
        <p:nvGraphicFramePr>
          <p:cNvPr id="9" name="Table 8">
            <a:extLst>
              <a:ext uri="{FF2B5EF4-FFF2-40B4-BE49-F238E27FC236}">
                <a16:creationId xmlns:a16="http://schemas.microsoft.com/office/drawing/2014/main" id="{6E2271A4-DEBE-9FF5-31F0-367B78619E15}"/>
              </a:ext>
            </a:extLst>
          </p:cNvPr>
          <p:cNvGraphicFramePr>
            <a:graphicFrameLocks noGrp="1"/>
          </p:cNvGraphicFramePr>
          <p:nvPr>
            <p:extLst>
              <p:ext uri="{D42A27DB-BD31-4B8C-83A1-F6EECF244321}">
                <p14:modId xmlns:p14="http://schemas.microsoft.com/office/powerpoint/2010/main" val="3943237038"/>
              </p:ext>
            </p:extLst>
          </p:nvPr>
        </p:nvGraphicFramePr>
        <p:xfrm>
          <a:off x="0" y="1531058"/>
          <a:ext cx="20105688" cy="960618"/>
        </p:xfrm>
        <a:graphic>
          <a:graphicData uri="http://schemas.openxmlformats.org/drawingml/2006/table">
            <a:tbl>
              <a:tblPr firstRow="1" bandRow="1">
                <a:tableStyleId>{5C22544A-7EE6-4342-B048-85BDC9FD1C3A}</a:tableStyleId>
              </a:tblPr>
              <a:tblGrid>
                <a:gridCol w="9824244">
                  <a:extLst>
                    <a:ext uri="{9D8B030D-6E8A-4147-A177-3AD203B41FA5}">
                      <a16:colId xmlns:a16="http://schemas.microsoft.com/office/drawing/2014/main" val="3192344193"/>
                    </a:ext>
                  </a:extLst>
                </a:gridCol>
                <a:gridCol w="5255022">
                  <a:extLst>
                    <a:ext uri="{9D8B030D-6E8A-4147-A177-3AD203B41FA5}">
                      <a16:colId xmlns:a16="http://schemas.microsoft.com/office/drawing/2014/main" val="3818134778"/>
                    </a:ext>
                  </a:extLst>
                </a:gridCol>
                <a:gridCol w="5026422">
                  <a:extLst>
                    <a:ext uri="{9D8B030D-6E8A-4147-A177-3AD203B41FA5}">
                      <a16:colId xmlns:a16="http://schemas.microsoft.com/office/drawing/2014/main" val="2891076767"/>
                    </a:ext>
                  </a:extLst>
                </a:gridCol>
              </a:tblGrid>
              <a:tr h="960618">
                <a:tc>
                  <a:txBody>
                    <a:bodyPr/>
                    <a:lstStyle/>
                    <a:p>
                      <a:pPr marL="0" marR="0" lvl="0" indent="0" algn="ctr" defTabSz="1507937" rtl="0" eaLnBrk="1" fontAlgn="auto" latinLnBrk="0" hangingPunct="1">
                        <a:lnSpc>
                          <a:spcPct val="100000"/>
                        </a:lnSpc>
                        <a:spcBef>
                          <a:spcPts val="0"/>
                        </a:spcBef>
                        <a:spcAft>
                          <a:spcPts val="0"/>
                        </a:spcAft>
                        <a:buClrTx/>
                        <a:buSzTx/>
                        <a:buFontTx/>
                        <a:buNone/>
                        <a:tabLst/>
                        <a:defRPr/>
                      </a:pPr>
                      <a:r>
                        <a:rPr lang="en-GB" sz="1800" b="1" i="0" dirty="0">
                          <a:solidFill>
                            <a:schemeClr val="dk1"/>
                          </a:solidFill>
                          <a:effectLst/>
                          <a:latin typeface="Verdana" panose="020B0604030504040204" pitchFamily="34" charset="0"/>
                          <a:ea typeface="Verdana" panose="020B0604030504040204" pitchFamily="34" charset="0"/>
                          <a:cs typeface="+mn-cs"/>
                        </a:rPr>
                        <a:t>Enhanced Monitoring Target: </a:t>
                      </a:r>
                      <a:r>
                        <a:rPr lang="en-GB" sz="1800" b="0" i="0" dirty="0">
                          <a:solidFill>
                            <a:schemeClr val="tx1"/>
                          </a:solidFill>
                          <a:effectLst/>
                          <a:latin typeface="Verdana" panose="020B0604030504040204" pitchFamily="34" charset="0"/>
                          <a:ea typeface="Verdana" panose="020B0604030504040204" pitchFamily="34" charset="0"/>
                          <a:cs typeface="+mn-cs"/>
                        </a:rPr>
                        <a:t>85% of patients waiting for a diagnostic endoscopy to be waiting less than 8 weeks and maintained for 3 month</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en-GB" sz="1800" dirty="0">
                          <a:solidFill>
                            <a:schemeClr val="tx1"/>
                          </a:solidFill>
                          <a:latin typeface="Verdana" panose="020B0604030504040204" pitchFamily="34" charset="0"/>
                          <a:ea typeface="Verdana" panose="020B0604030504040204" pitchFamily="34" charset="0"/>
                        </a:rPr>
                        <a:t>September 2026 Performance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en-GB" sz="1800" dirty="0">
                          <a:solidFill>
                            <a:schemeClr val="tx1"/>
                          </a:solidFill>
                          <a:latin typeface="Verdana" panose="020B0604030504040204" pitchFamily="34" charset="0"/>
                          <a:ea typeface="Verdana" panose="020B0604030504040204" pitchFamily="34" charset="0"/>
                        </a:rPr>
                        <a:t>54.36%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extLst>
                  <a:ext uri="{0D108BD9-81ED-4DB2-BD59-A6C34878D82A}">
                    <a16:rowId xmlns:a16="http://schemas.microsoft.com/office/drawing/2014/main" val="2484911400"/>
                  </a:ext>
                </a:extLst>
              </a:tr>
            </a:tbl>
          </a:graphicData>
        </a:graphic>
      </p:graphicFrame>
      <p:graphicFrame>
        <p:nvGraphicFramePr>
          <p:cNvPr id="10" name="Table 9">
            <a:extLst>
              <a:ext uri="{FF2B5EF4-FFF2-40B4-BE49-F238E27FC236}">
                <a16:creationId xmlns:a16="http://schemas.microsoft.com/office/drawing/2014/main" id="{4606DDB9-4FC0-457C-35CD-3103019569FD}"/>
              </a:ext>
            </a:extLst>
          </p:cNvPr>
          <p:cNvGraphicFramePr>
            <a:graphicFrameLocks noGrp="1"/>
          </p:cNvGraphicFramePr>
          <p:nvPr>
            <p:extLst>
              <p:ext uri="{D42A27DB-BD31-4B8C-83A1-F6EECF244321}">
                <p14:modId xmlns:p14="http://schemas.microsoft.com/office/powerpoint/2010/main" val="1466895217"/>
              </p:ext>
            </p:extLst>
          </p:nvPr>
        </p:nvGraphicFramePr>
        <p:xfrm>
          <a:off x="-1" y="2521521"/>
          <a:ext cx="20105688" cy="930505"/>
        </p:xfrm>
        <a:graphic>
          <a:graphicData uri="http://schemas.openxmlformats.org/drawingml/2006/table">
            <a:tbl>
              <a:tblPr firstRow="1" bandRow="1">
                <a:tableStyleId>{5C22544A-7EE6-4342-B048-85BDC9FD1C3A}</a:tableStyleId>
              </a:tblPr>
              <a:tblGrid>
                <a:gridCol w="9824244">
                  <a:extLst>
                    <a:ext uri="{9D8B030D-6E8A-4147-A177-3AD203B41FA5}">
                      <a16:colId xmlns:a16="http://schemas.microsoft.com/office/drawing/2014/main" val="2940959609"/>
                    </a:ext>
                  </a:extLst>
                </a:gridCol>
                <a:gridCol w="5255022">
                  <a:extLst>
                    <a:ext uri="{9D8B030D-6E8A-4147-A177-3AD203B41FA5}">
                      <a16:colId xmlns:a16="http://schemas.microsoft.com/office/drawing/2014/main" val="2960219797"/>
                    </a:ext>
                  </a:extLst>
                </a:gridCol>
                <a:gridCol w="5026422">
                  <a:extLst>
                    <a:ext uri="{9D8B030D-6E8A-4147-A177-3AD203B41FA5}">
                      <a16:colId xmlns:a16="http://schemas.microsoft.com/office/drawing/2014/main" val="3353549831"/>
                    </a:ext>
                  </a:extLst>
                </a:gridCol>
              </a:tblGrid>
              <a:tr h="930505">
                <a:tc>
                  <a:txBody>
                    <a:bodyPr/>
                    <a:lstStyle/>
                    <a:p>
                      <a:pPr marL="0" marR="0" lvl="0" indent="0" algn="ctr" defTabSz="1507937" rtl="0" eaLnBrk="1" fontAlgn="auto" latinLnBrk="0" hangingPunct="1">
                        <a:lnSpc>
                          <a:spcPct val="100000"/>
                        </a:lnSpc>
                        <a:spcBef>
                          <a:spcPts val="0"/>
                        </a:spcBef>
                        <a:spcAft>
                          <a:spcPts val="0"/>
                        </a:spcAft>
                        <a:buClrTx/>
                        <a:buSzTx/>
                        <a:buFontTx/>
                        <a:buNone/>
                        <a:tabLst/>
                        <a:defRPr/>
                      </a:pPr>
                      <a:r>
                        <a:rPr lang="en-GB" sz="1800" b="1" i="0" dirty="0">
                          <a:solidFill>
                            <a:schemeClr val="dk1"/>
                          </a:solidFill>
                          <a:effectLst/>
                          <a:latin typeface="Verdana" panose="020B0604030504040204" pitchFamily="34" charset="0"/>
                          <a:ea typeface="Verdana" panose="020B0604030504040204" pitchFamily="34" charset="0"/>
                          <a:cs typeface="+mn-cs"/>
                        </a:rPr>
                        <a:t>Enhanced Monitoring Target: </a:t>
                      </a:r>
                      <a:r>
                        <a:rPr lang="en-GB" sz="1800" b="0" i="0" dirty="0">
                          <a:solidFill>
                            <a:schemeClr val="tx1"/>
                          </a:solidFill>
                          <a:effectLst/>
                          <a:latin typeface="Verdana" panose="020B0604030504040204" pitchFamily="34" charset="0"/>
                          <a:ea typeface="Verdana" panose="020B0604030504040204" pitchFamily="34" charset="0"/>
                          <a:cs typeface="+mn-cs"/>
                        </a:rPr>
                        <a:t>85% of patients waiting for a NOUS and non cardiac MRI to be waiting less than 8 weeks and maintained for 3 months.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en-GB" sz="1800" dirty="0">
                          <a:solidFill>
                            <a:schemeClr val="tx1"/>
                          </a:solidFill>
                          <a:latin typeface="Verdana" panose="020B0604030504040204" pitchFamily="34" charset="0"/>
                          <a:ea typeface="Verdana" panose="020B0604030504040204" pitchFamily="34" charset="0"/>
                        </a:rPr>
                        <a:t>September 2026 Performance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en-GB" sz="1800" dirty="0">
                          <a:solidFill>
                            <a:schemeClr val="tx1"/>
                          </a:solidFill>
                          <a:latin typeface="Verdana" panose="020B0604030504040204" pitchFamily="34" charset="0"/>
                          <a:ea typeface="Verdana" panose="020B0604030504040204" pitchFamily="34" charset="0"/>
                        </a:rPr>
                        <a:t>79.87%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849172639"/>
                  </a:ext>
                </a:extLst>
              </a:tr>
            </a:tbl>
          </a:graphicData>
        </a:graphic>
      </p:graphicFrame>
      <p:sp>
        <p:nvSpPr>
          <p:cNvPr id="12" name="TextBox 11">
            <a:extLst>
              <a:ext uri="{FF2B5EF4-FFF2-40B4-BE49-F238E27FC236}">
                <a16:creationId xmlns:a16="http://schemas.microsoft.com/office/drawing/2014/main" id="{BFA1067D-FE6F-614A-9A24-59FB93626D79}"/>
              </a:ext>
            </a:extLst>
          </p:cNvPr>
          <p:cNvSpPr txBox="1"/>
          <p:nvPr/>
        </p:nvSpPr>
        <p:spPr>
          <a:xfrm>
            <a:off x="0" y="14922"/>
            <a:ext cx="20105688" cy="584775"/>
          </a:xfrm>
          <a:prstGeom prst="rect">
            <a:avLst/>
          </a:prstGeom>
          <a:solidFill>
            <a:schemeClr val="accent1"/>
          </a:solidFill>
        </p:spPr>
        <p:txBody>
          <a:bodyPr wrap="square" rtlCol="0">
            <a:spAutoFit/>
          </a:bodyPr>
          <a:lstStyle/>
          <a:p>
            <a:pPr marL="0" marR="0" lvl="0" indent="0" algn="ctr" defTabSz="1507937" rtl="0" eaLnBrk="1" fontAlgn="auto" latinLnBrk="0" hangingPunct="1">
              <a:lnSpc>
                <a:spcPct val="100000"/>
              </a:lnSpc>
              <a:spcBef>
                <a:spcPts val="0"/>
              </a:spcBef>
              <a:spcAft>
                <a:spcPts val="1979"/>
              </a:spcAft>
              <a:buClrTx/>
              <a:buSzTx/>
              <a:buFontTx/>
              <a:buNone/>
              <a:tabLst/>
              <a:defRPr/>
            </a:pPr>
            <a:r>
              <a:rPr kumimoji="0" lang="en-GB" sz="3200" b="1" i="0" u="none" strike="noStrike" kern="1200" cap="none" spc="0" normalizeH="0" baseline="0" noProof="0" dirty="0">
                <a:ln>
                  <a:noFill/>
                </a:ln>
                <a:solidFill>
                  <a:prstClr val="white"/>
                </a:solidFill>
                <a:effectLst/>
                <a:uLnTx/>
                <a:uFillTx/>
                <a:latin typeface="Calibri" panose="020F0502020204030204"/>
                <a:ea typeface="+mn-ea"/>
                <a:cs typeface="+mn-cs"/>
              </a:rPr>
              <a:t>Care is high quality, safe, efficient and delivers the best possible outcomes for people in partnerships</a:t>
            </a:r>
          </a:p>
        </p:txBody>
      </p:sp>
      <p:sp>
        <p:nvSpPr>
          <p:cNvPr id="13" name="TextBox 12">
            <a:extLst>
              <a:ext uri="{FF2B5EF4-FFF2-40B4-BE49-F238E27FC236}">
                <a16:creationId xmlns:a16="http://schemas.microsoft.com/office/drawing/2014/main" id="{9978796F-317C-8E2A-D99C-4FF8FEF5EA27}"/>
              </a:ext>
            </a:extLst>
          </p:cNvPr>
          <p:cNvSpPr txBox="1"/>
          <p:nvPr/>
        </p:nvSpPr>
        <p:spPr>
          <a:xfrm>
            <a:off x="18591" y="8624130"/>
            <a:ext cx="20102203" cy="3139321"/>
          </a:xfrm>
          <a:prstGeom prst="rect">
            <a:avLst/>
          </a:prstGeom>
          <a:solidFill>
            <a:schemeClr val="accent1">
              <a:lumMod val="20000"/>
              <a:lumOff val="80000"/>
            </a:schemeClr>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rPr>
              <a:t>How are we doing?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effectLst/>
                <a:uLnTx/>
                <a:uFillTx/>
                <a:latin typeface="Verdana" panose="020B0604030504040204" pitchFamily="34" charset="0"/>
                <a:ea typeface="Verdana" panose="020B0604030504040204" pitchFamily="34" charset="0"/>
                <a:cs typeface="+mn-cs"/>
              </a:rPr>
              <a:t>In September 2026, the organisation reported:</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dirty="0">
                <a:latin typeface="Verdana" panose="020B0604030504040204" pitchFamily="34" charset="0"/>
                <a:ea typeface="Verdana" panose="020B0604030504040204" pitchFamily="34" charset="0"/>
              </a:rPr>
              <a:t>3,152 patients were waiting greater than 8 weeks for a reportable diagnostic test, a reduction of 1,013 from the August position</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dirty="0">
                <a:latin typeface="Verdana" panose="020B0604030504040204" pitchFamily="34" charset="0"/>
                <a:ea typeface="Verdana" panose="020B0604030504040204" pitchFamily="34" charset="0"/>
              </a:rPr>
              <a:t>An improvement </a:t>
            </a:r>
            <a:r>
              <a:rPr kumimoji="0" lang="en-GB" sz="1800" b="0" i="0" u="none" strike="noStrike" kern="1200" cap="none" spc="0" normalizeH="0" baseline="0" noProof="0" dirty="0">
                <a:ln>
                  <a:noFill/>
                </a:ln>
                <a:effectLst/>
                <a:uLnTx/>
                <a:uFillTx/>
                <a:latin typeface="Verdana" panose="020B0604030504040204" pitchFamily="34" charset="0"/>
                <a:ea typeface="Verdana" panose="020B0604030504040204" pitchFamily="34" charset="0"/>
                <a:cs typeface="+mn-cs"/>
              </a:rPr>
              <a:t>in performance against the percentage of patients waiting less than 8 weeks for a diagnostic test, with the percentage increasing to 77.42% compared to </a:t>
            </a:r>
            <a:r>
              <a:rPr lang="en-GB" dirty="0">
                <a:latin typeface="Verdana" panose="020B0604030504040204" pitchFamily="34" charset="0"/>
                <a:ea typeface="Verdana" panose="020B0604030504040204" pitchFamily="34" charset="0"/>
              </a:rPr>
              <a:t>71.50</a:t>
            </a:r>
            <a:r>
              <a:rPr kumimoji="0" lang="en-GB" sz="1800" b="0" i="0" u="none" strike="noStrike" kern="1200" cap="none" spc="0" normalizeH="0" baseline="0" noProof="0" dirty="0">
                <a:ln>
                  <a:noFill/>
                </a:ln>
                <a:effectLst/>
                <a:uLnTx/>
                <a:uFillTx/>
                <a:latin typeface="Verdana" panose="020B0604030504040204" pitchFamily="34" charset="0"/>
                <a:ea typeface="Verdana" panose="020B0604030504040204" pitchFamily="34" charset="0"/>
                <a:cs typeface="+mn-cs"/>
              </a:rPr>
              <a:t>% in August 2026.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effectLst/>
                <a:uLnTx/>
                <a:uFillTx/>
                <a:latin typeface="Verdana" panose="020B0604030504040204" pitchFamily="34" charset="0"/>
                <a:ea typeface="Verdana" panose="020B0604030504040204" pitchFamily="34" charset="0"/>
                <a:cs typeface="+mn-cs"/>
              </a:rPr>
              <a:t>837 patients waiting over 8 weeks for a diagnostic endoscopy, which is a reduction of 77 on the number of patients waiting over 8 weeks which was recorded in August 2026. </a:t>
            </a:r>
            <a:endParaRPr lang="en-GB" dirty="0">
              <a:latin typeface="Verdana" panose="020B0604030504040204" pitchFamily="34" charset="0"/>
              <a:ea typeface="Verdana" panose="020B060403050404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effectLst/>
                <a:uLnTx/>
                <a:uFillTx/>
                <a:latin typeface="Verdana" panose="020B0604030504040204" pitchFamily="34" charset="0"/>
                <a:ea typeface="Verdana" panose="020B0604030504040204" pitchFamily="34" charset="0"/>
                <a:cs typeface="+mn-cs"/>
              </a:rPr>
              <a:t>1,409 patients waiting over 8 weeks for NOUS and non-cardiac MRI, which is a reduction of 610 patients from the figures reported in August 2026. </a:t>
            </a:r>
          </a:p>
          <a:p>
            <a:pPr marR="0" lvl="0" algn="l" defTabSz="914400" rtl="0" eaLnBrk="1" fontAlgn="auto" latinLnBrk="0" hangingPunct="1">
              <a:lnSpc>
                <a:spcPct val="100000"/>
              </a:lnSpc>
              <a:spcBef>
                <a:spcPts val="0"/>
              </a:spcBef>
              <a:spcAft>
                <a:spcPts val="0"/>
              </a:spcAft>
              <a:buClrTx/>
              <a:buSzTx/>
              <a:tabLst/>
              <a:defRPr/>
            </a:pPr>
            <a:endParaRPr lang="en-GB" dirty="0">
              <a:latin typeface="Verdana" panose="020B0604030504040204" pitchFamily="34" charset="0"/>
              <a:ea typeface="Verdana" panose="020B0604030504040204" pitchFamily="34" charset="0"/>
            </a:endParaRPr>
          </a:p>
          <a:p>
            <a:pPr marR="0" lvl="0" algn="l" defTabSz="914400" rtl="0" eaLnBrk="1" fontAlgn="auto" latinLnBrk="0" hangingPunct="1">
              <a:lnSpc>
                <a:spcPct val="100000"/>
              </a:lnSpc>
              <a:spcBef>
                <a:spcPts val="0"/>
              </a:spcBef>
              <a:spcAft>
                <a:spcPts val="0"/>
              </a:spcAft>
              <a:buClrTx/>
              <a:buSzTx/>
              <a:tabLst/>
              <a:defRPr/>
            </a:pPr>
            <a:endParaRPr lang="en-GB" dirty="0">
              <a:latin typeface="Verdana" panose="020B0604030504040204" pitchFamily="34" charset="0"/>
              <a:ea typeface="Verdana" panose="020B0604030504040204" pitchFamily="34" charset="0"/>
            </a:endParaRPr>
          </a:p>
          <a:p>
            <a:pPr marR="0" lvl="0" algn="l" defTabSz="914400" rtl="0" eaLnBrk="1" fontAlgn="auto" latinLnBrk="0" hangingPunct="1">
              <a:lnSpc>
                <a:spcPct val="100000"/>
              </a:lnSpc>
              <a:spcBef>
                <a:spcPts val="0"/>
              </a:spcBef>
              <a:spcAft>
                <a:spcPts val="0"/>
              </a:spcAft>
              <a:buClrTx/>
              <a:buSzTx/>
              <a:tabLst/>
              <a:defRPr/>
            </a:pPr>
            <a:endParaRPr kumimoji="0" lang="en-GB" sz="1800" b="0" i="0" u="none" strike="noStrike" kern="1200" cap="none" spc="0" normalizeH="0" baseline="0" noProof="0" dirty="0">
              <a:ln>
                <a:noFill/>
              </a:ln>
              <a:effectLst/>
              <a:uLnTx/>
              <a:uFillTx/>
              <a:latin typeface="Verdana" panose="020B0604030504040204" pitchFamily="34" charset="0"/>
              <a:ea typeface="Verdana" panose="020B0604030504040204" pitchFamily="34" charset="0"/>
              <a:cs typeface="+mn-cs"/>
            </a:endParaRPr>
          </a:p>
        </p:txBody>
      </p:sp>
      <p:pic>
        <p:nvPicPr>
          <p:cNvPr id="5" name="Picture 4">
            <a:extLst>
              <a:ext uri="{FF2B5EF4-FFF2-40B4-BE49-F238E27FC236}">
                <a16:creationId xmlns:a16="http://schemas.microsoft.com/office/drawing/2014/main" id="{EBBAD1BA-B65B-7E43-F09E-00FB6EE8D3A2}"/>
              </a:ext>
            </a:extLst>
          </p:cNvPr>
          <p:cNvPicPr>
            <a:picLocks noChangeAspect="1"/>
          </p:cNvPicPr>
          <p:nvPr/>
        </p:nvPicPr>
        <p:blipFill>
          <a:blip r:embed="rId2"/>
          <a:stretch>
            <a:fillRect/>
          </a:stretch>
        </p:blipFill>
        <p:spPr>
          <a:xfrm>
            <a:off x="110731" y="3744645"/>
            <a:ext cx="6552189" cy="4515763"/>
          </a:xfrm>
          <a:prstGeom prst="rect">
            <a:avLst/>
          </a:prstGeom>
        </p:spPr>
      </p:pic>
      <p:pic>
        <p:nvPicPr>
          <p:cNvPr id="7" name="Picture 6">
            <a:extLst>
              <a:ext uri="{FF2B5EF4-FFF2-40B4-BE49-F238E27FC236}">
                <a16:creationId xmlns:a16="http://schemas.microsoft.com/office/drawing/2014/main" id="{F7E87A0B-768F-6405-7E10-0CB56426F295}"/>
              </a:ext>
            </a:extLst>
          </p:cNvPr>
          <p:cNvPicPr>
            <a:picLocks noChangeAspect="1"/>
          </p:cNvPicPr>
          <p:nvPr/>
        </p:nvPicPr>
        <p:blipFill>
          <a:blip r:embed="rId3"/>
          <a:stretch>
            <a:fillRect/>
          </a:stretch>
        </p:blipFill>
        <p:spPr>
          <a:xfrm>
            <a:off x="6831192" y="3743391"/>
            <a:ext cx="6477000" cy="4504502"/>
          </a:xfrm>
          <a:prstGeom prst="rect">
            <a:avLst/>
          </a:prstGeom>
        </p:spPr>
      </p:pic>
      <p:pic>
        <p:nvPicPr>
          <p:cNvPr id="15" name="Picture 14">
            <a:extLst>
              <a:ext uri="{FF2B5EF4-FFF2-40B4-BE49-F238E27FC236}">
                <a16:creationId xmlns:a16="http://schemas.microsoft.com/office/drawing/2014/main" id="{DBE933E1-C251-8E76-1F89-1FA4F4312E4F}"/>
              </a:ext>
            </a:extLst>
          </p:cNvPr>
          <p:cNvPicPr>
            <a:picLocks noChangeAspect="1"/>
          </p:cNvPicPr>
          <p:nvPr/>
        </p:nvPicPr>
        <p:blipFill>
          <a:blip r:embed="rId4"/>
          <a:stretch>
            <a:fillRect/>
          </a:stretch>
        </p:blipFill>
        <p:spPr>
          <a:xfrm>
            <a:off x="13429193" y="3726499"/>
            <a:ext cx="6595153" cy="4538285"/>
          </a:xfrm>
          <a:prstGeom prst="rect">
            <a:avLst/>
          </a:prstGeom>
        </p:spPr>
      </p:pic>
    </p:spTree>
    <p:extLst>
      <p:ext uri="{BB962C8B-B14F-4D97-AF65-F5344CB8AC3E}">
        <p14:creationId xmlns:p14="http://schemas.microsoft.com/office/powerpoint/2010/main" val="427894151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86DAAC-79DA-A92E-F928-3587428227AE}"/>
            </a:ext>
          </a:extLst>
        </p:cNvPr>
        <p:cNvGrpSpPr/>
        <p:nvPr/>
      </p:nvGrpSpPr>
      <p:grpSpPr>
        <a:xfrm>
          <a:off x="0" y="0"/>
          <a:ext cx="0" cy="0"/>
          <a:chOff x="0" y="0"/>
          <a:chExt cx="0" cy="0"/>
        </a:xfrm>
      </p:grpSpPr>
      <p:sp>
        <p:nvSpPr>
          <p:cNvPr id="11" name="TextBox 10">
            <a:extLst>
              <a:ext uri="{FF2B5EF4-FFF2-40B4-BE49-F238E27FC236}">
                <a16:creationId xmlns:a16="http://schemas.microsoft.com/office/drawing/2014/main" id="{C04285E0-C7EA-66C4-9219-50B322AE7588}"/>
              </a:ext>
            </a:extLst>
          </p:cNvPr>
          <p:cNvSpPr txBox="1"/>
          <p:nvPr/>
        </p:nvSpPr>
        <p:spPr>
          <a:xfrm>
            <a:off x="0" y="3444875"/>
            <a:ext cx="20105688" cy="4685029"/>
          </a:xfrm>
          <a:prstGeom prst="rect">
            <a:avLst/>
          </a:prstGeom>
          <a:solidFill>
            <a:schemeClr val="accent1">
              <a:lumMod val="20000"/>
              <a:lumOff val="80000"/>
            </a:schemeClr>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aphicFrame>
        <p:nvGraphicFramePr>
          <p:cNvPr id="3" name="Table 2">
            <a:extLst>
              <a:ext uri="{FF2B5EF4-FFF2-40B4-BE49-F238E27FC236}">
                <a16:creationId xmlns:a16="http://schemas.microsoft.com/office/drawing/2014/main" id="{D0CC334A-76FA-EE52-0ED5-0D531A27F9E2}"/>
              </a:ext>
            </a:extLst>
          </p:cNvPr>
          <p:cNvGraphicFramePr>
            <a:graphicFrameLocks noGrp="1"/>
          </p:cNvGraphicFramePr>
          <p:nvPr>
            <p:extLst>
              <p:ext uri="{D42A27DB-BD31-4B8C-83A1-F6EECF244321}">
                <p14:modId xmlns:p14="http://schemas.microsoft.com/office/powerpoint/2010/main" val="1742514840"/>
              </p:ext>
            </p:extLst>
          </p:nvPr>
        </p:nvGraphicFramePr>
        <p:xfrm>
          <a:off x="0" y="570708"/>
          <a:ext cx="20105688" cy="930505"/>
        </p:xfrm>
        <a:graphic>
          <a:graphicData uri="http://schemas.openxmlformats.org/drawingml/2006/table">
            <a:tbl>
              <a:tblPr firstRow="1" bandRow="1">
                <a:tableStyleId>{5C22544A-7EE6-4342-B048-85BDC9FD1C3A}</a:tableStyleId>
              </a:tblPr>
              <a:tblGrid>
                <a:gridCol w="9824244">
                  <a:extLst>
                    <a:ext uri="{9D8B030D-6E8A-4147-A177-3AD203B41FA5}">
                      <a16:colId xmlns:a16="http://schemas.microsoft.com/office/drawing/2014/main" val="1129616965"/>
                    </a:ext>
                  </a:extLst>
                </a:gridCol>
                <a:gridCol w="5255022">
                  <a:extLst>
                    <a:ext uri="{9D8B030D-6E8A-4147-A177-3AD203B41FA5}">
                      <a16:colId xmlns:a16="http://schemas.microsoft.com/office/drawing/2014/main" val="3228885332"/>
                    </a:ext>
                  </a:extLst>
                </a:gridCol>
                <a:gridCol w="5026422">
                  <a:extLst>
                    <a:ext uri="{9D8B030D-6E8A-4147-A177-3AD203B41FA5}">
                      <a16:colId xmlns:a16="http://schemas.microsoft.com/office/drawing/2014/main" val="1012310918"/>
                    </a:ext>
                  </a:extLst>
                </a:gridCol>
              </a:tblGrid>
              <a:tr h="930505">
                <a:tc>
                  <a:txBody>
                    <a:bodyPr/>
                    <a:lstStyle/>
                    <a:p>
                      <a:pPr marL="0" marR="0" lvl="0" indent="0" algn="ctr" defTabSz="1507937" rtl="0" eaLnBrk="1" fontAlgn="auto" latinLnBrk="0" hangingPunct="1">
                        <a:lnSpc>
                          <a:spcPct val="100000"/>
                        </a:lnSpc>
                        <a:spcBef>
                          <a:spcPts val="0"/>
                        </a:spcBef>
                        <a:spcAft>
                          <a:spcPts val="0"/>
                        </a:spcAft>
                        <a:buClrTx/>
                        <a:buSzTx/>
                        <a:buFontTx/>
                        <a:buNone/>
                        <a:tabLst/>
                        <a:defRPr/>
                      </a:pPr>
                      <a:r>
                        <a:rPr lang="en-GB" sz="1800" b="1" i="0" dirty="0">
                          <a:solidFill>
                            <a:schemeClr val="dk1"/>
                          </a:solidFill>
                          <a:effectLst/>
                          <a:latin typeface="Verdana" panose="020B0604030504040204" pitchFamily="34" charset="0"/>
                          <a:ea typeface="Verdana" panose="020B0604030504040204" pitchFamily="34" charset="0"/>
                          <a:cs typeface="+mn-cs"/>
                        </a:rPr>
                        <a:t>Enhanced Monitoring Target: </a:t>
                      </a:r>
                      <a:r>
                        <a:rPr lang="en-GB" sz="1800" b="0" i="0" dirty="0">
                          <a:solidFill>
                            <a:schemeClr val="tx1"/>
                          </a:solidFill>
                          <a:effectLst/>
                          <a:latin typeface="Verdana" panose="020B0604030504040204" pitchFamily="34" charset="0"/>
                          <a:ea typeface="Verdana" panose="020B0604030504040204" pitchFamily="34" charset="0"/>
                          <a:cs typeface="+mn-cs"/>
                        </a:rPr>
                        <a:t>85% of patients waiting for a diagnostic test to be waiting less than 8 weeks and maintained for 3 months</a:t>
                      </a:r>
                    </a:p>
                    <a:p>
                      <a:pPr marL="0" marR="0" lvl="0" indent="0" algn="ctr" defTabSz="1507937" rtl="0" eaLnBrk="1" fontAlgn="auto" latinLnBrk="0" hangingPunct="1">
                        <a:lnSpc>
                          <a:spcPct val="100000"/>
                        </a:lnSpc>
                        <a:spcBef>
                          <a:spcPts val="0"/>
                        </a:spcBef>
                        <a:spcAft>
                          <a:spcPts val="0"/>
                        </a:spcAft>
                        <a:buClrTx/>
                        <a:buSzTx/>
                        <a:buFontTx/>
                        <a:buNone/>
                        <a:tabLst/>
                        <a:defRPr/>
                      </a:pPr>
                      <a:endParaRPr lang="en-GB" sz="1800" b="0" i="0" dirty="0">
                        <a:solidFill>
                          <a:schemeClr val="tx1"/>
                        </a:solidFill>
                        <a:effectLst/>
                        <a:latin typeface="Verdana" panose="020B0604030504040204" pitchFamily="34" charset="0"/>
                        <a:ea typeface="Verdana" panose="020B0604030504040204" pitchFamily="34" charset="0"/>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en-GB" sz="1800" dirty="0">
                          <a:solidFill>
                            <a:schemeClr val="tx1"/>
                          </a:solidFill>
                          <a:latin typeface="Verdana" panose="020B0604030504040204" pitchFamily="34" charset="0"/>
                          <a:ea typeface="Verdana" panose="020B0604030504040204" pitchFamily="34" charset="0"/>
                        </a:rPr>
                        <a:t>September 2026 Performance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en-GB" sz="1800" dirty="0">
                          <a:solidFill>
                            <a:schemeClr val="tx1"/>
                          </a:solidFill>
                          <a:latin typeface="Verdana" panose="020B0604030504040204" pitchFamily="34" charset="0"/>
                          <a:ea typeface="Verdana" panose="020B0604030504040204" pitchFamily="34" charset="0"/>
                        </a:rPr>
                        <a:t>77.42%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3554926024"/>
                  </a:ext>
                </a:extLst>
              </a:tr>
            </a:tbl>
          </a:graphicData>
        </a:graphic>
      </p:graphicFrame>
      <p:sp>
        <p:nvSpPr>
          <p:cNvPr id="2" name="TextBox 1">
            <a:extLst>
              <a:ext uri="{FF2B5EF4-FFF2-40B4-BE49-F238E27FC236}">
                <a16:creationId xmlns:a16="http://schemas.microsoft.com/office/drawing/2014/main" id="{8FDDBE86-0EC9-C015-F370-BB14CBB45E31}"/>
              </a:ext>
            </a:extLst>
          </p:cNvPr>
          <p:cNvSpPr txBox="1"/>
          <p:nvPr/>
        </p:nvSpPr>
        <p:spPr>
          <a:xfrm>
            <a:off x="0" y="-14068"/>
            <a:ext cx="20105688" cy="584775"/>
          </a:xfrm>
          <a:prstGeom prst="rect">
            <a:avLst/>
          </a:prstGeom>
          <a:solidFill>
            <a:srgbClr val="7EB0DE"/>
          </a:solidFill>
        </p:spPr>
        <p:txBody>
          <a:bodyPr wrap="square" rtlCol="0">
            <a:spAutoFit/>
          </a:bodyPr>
          <a:lstStyle/>
          <a:p>
            <a:pPr marL="0" marR="0" lvl="0" indent="0" algn="ctr" defTabSz="1507937" rtl="0" eaLnBrk="1" fontAlgn="auto" latinLnBrk="0" hangingPunct="1">
              <a:lnSpc>
                <a:spcPct val="100000"/>
              </a:lnSpc>
              <a:spcBef>
                <a:spcPts val="0"/>
              </a:spcBef>
              <a:spcAft>
                <a:spcPts val="1979"/>
              </a:spcAft>
              <a:buClrTx/>
              <a:buSzTx/>
              <a:buFontTx/>
              <a:buNone/>
              <a:tabLst/>
              <a:defRPr/>
            </a:pPr>
            <a:r>
              <a:rPr kumimoji="0" lang="en-GB" sz="3200" b="1" i="0" u="none" strike="noStrike" kern="1200" cap="none" spc="0" normalizeH="0" baseline="0" noProof="0" dirty="0">
                <a:ln>
                  <a:noFill/>
                </a:ln>
                <a:solidFill>
                  <a:prstClr val="white"/>
                </a:solidFill>
                <a:effectLst/>
                <a:uLnTx/>
                <a:uFillTx/>
                <a:latin typeface="Calibri" panose="020F0502020204030204"/>
                <a:ea typeface="+mn-ea"/>
                <a:cs typeface="+mn-cs"/>
              </a:rPr>
              <a:t>Level 4 - Planned Care Performance</a:t>
            </a:r>
          </a:p>
        </p:txBody>
      </p:sp>
      <p:sp>
        <p:nvSpPr>
          <p:cNvPr id="8" name="TextBox 7">
            <a:extLst>
              <a:ext uri="{FF2B5EF4-FFF2-40B4-BE49-F238E27FC236}">
                <a16:creationId xmlns:a16="http://schemas.microsoft.com/office/drawing/2014/main" id="{BE90AA54-E9C0-01A8-2C53-3336F2BF88EF}"/>
              </a:ext>
            </a:extLst>
          </p:cNvPr>
          <p:cNvSpPr txBox="1"/>
          <p:nvPr/>
        </p:nvSpPr>
        <p:spPr>
          <a:xfrm>
            <a:off x="0" y="0"/>
            <a:ext cx="20105688" cy="584775"/>
          </a:xfrm>
          <a:prstGeom prst="rect">
            <a:avLst/>
          </a:prstGeom>
          <a:solidFill>
            <a:schemeClr val="accent1"/>
          </a:solidFill>
        </p:spPr>
        <p:txBody>
          <a:bodyPr wrap="square" rtlCol="0">
            <a:spAutoFit/>
          </a:bodyPr>
          <a:lstStyle/>
          <a:p>
            <a:pPr marL="0" marR="0" lvl="0" indent="0" algn="ctr" defTabSz="1507937" rtl="0" eaLnBrk="1" fontAlgn="auto" latinLnBrk="0" hangingPunct="1">
              <a:lnSpc>
                <a:spcPct val="100000"/>
              </a:lnSpc>
              <a:spcBef>
                <a:spcPts val="0"/>
              </a:spcBef>
              <a:spcAft>
                <a:spcPts val="1979"/>
              </a:spcAft>
              <a:buClrTx/>
              <a:buSzTx/>
              <a:buFontTx/>
              <a:buNone/>
              <a:tabLst/>
              <a:defRPr/>
            </a:pPr>
            <a:r>
              <a:rPr kumimoji="0" lang="en-GB" sz="3200" b="1" i="0" u="none" strike="noStrike" kern="1200" cap="none" spc="0" normalizeH="0" baseline="0" noProof="0" dirty="0">
                <a:ln>
                  <a:noFill/>
                </a:ln>
                <a:solidFill>
                  <a:prstClr val="white"/>
                </a:solidFill>
                <a:effectLst/>
                <a:uLnTx/>
                <a:uFillTx/>
                <a:latin typeface="Calibri" panose="020F0502020204030204"/>
                <a:ea typeface="+mn-ea"/>
                <a:cs typeface="+mn-cs"/>
              </a:rPr>
              <a:t>Care is high quality, safe, efficient and delivers the best possible outcomes for people in partnerships</a:t>
            </a:r>
          </a:p>
        </p:txBody>
      </p:sp>
      <p:graphicFrame>
        <p:nvGraphicFramePr>
          <p:cNvPr id="9" name="Table 8">
            <a:extLst>
              <a:ext uri="{FF2B5EF4-FFF2-40B4-BE49-F238E27FC236}">
                <a16:creationId xmlns:a16="http://schemas.microsoft.com/office/drawing/2014/main" id="{19DCBBDA-9B7F-487D-B160-680B04A1DB80}"/>
              </a:ext>
            </a:extLst>
          </p:cNvPr>
          <p:cNvGraphicFramePr>
            <a:graphicFrameLocks noGrp="1"/>
          </p:cNvGraphicFramePr>
          <p:nvPr>
            <p:extLst>
              <p:ext uri="{D42A27DB-BD31-4B8C-83A1-F6EECF244321}">
                <p14:modId xmlns:p14="http://schemas.microsoft.com/office/powerpoint/2010/main" val="1487566623"/>
              </p:ext>
            </p:extLst>
          </p:nvPr>
        </p:nvGraphicFramePr>
        <p:xfrm>
          <a:off x="0" y="1531058"/>
          <a:ext cx="20105688" cy="960618"/>
        </p:xfrm>
        <a:graphic>
          <a:graphicData uri="http://schemas.openxmlformats.org/drawingml/2006/table">
            <a:tbl>
              <a:tblPr firstRow="1" bandRow="1">
                <a:tableStyleId>{5C22544A-7EE6-4342-B048-85BDC9FD1C3A}</a:tableStyleId>
              </a:tblPr>
              <a:tblGrid>
                <a:gridCol w="9824244">
                  <a:extLst>
                    <a:ext uri="{9D8B030D-6E8A-4147-A177-3AD203B41FA5}">
                      <a16:colId xmlns:a16="http://schemas.microsoft.com/office/drawing/2014/main" val="3192344193"/>
                    </a:ext>
                  </a:extLst>
                </a:gridCol>
                <a:gridCol w="5255022">
                  <a:extLst>
                    <a:ext uri="{9D8B030D-6E8A-4147-A177-3AD203B41FA5}">
                      <a16:colId xmlns:a16="http://schemas.microsoft.com/office/drawing/2014/main" val="3818134778"/>
                    </a:ext>
                  </a:extLst>
                </a:gridCol>
                <a:gridCol w="5026422">
                  <a:extLst>
                    <a:ext uri="{9D8B030D-6E8A-4147-A177-3AD203B41FA5}">
                      <a16:colId xmlns:a16="http://schemas.microsoft.com/office/drawing/2014/main" val="2891076767"/>
                    </a:ext>
                  </a:extLst>
                </a:gridCol>
              </a:tblGrid>
              <a:tr h="960618">
                <a:tc>
                  <a:txBody>
                    <a:bodyPr/>
                    <a:lstStyle/>
                    <a:p>
                      <a:pPr marL="0" marR="0" lvl="0" indent="0" algn="ctr" defTabSz="1507937" rtl="0" eaLnBrk="1" fontAlgn="auto" latinLnBrk="0" hangingPunct="1">
                        <a:lnSpc>
                          <a:spcPct val="100000"/>
                        </a:lnSpc>
                        <a:spcBef>
                          <a:spcPts val="0"/>
                        </a:spcBef>
                        <a:spcAft>
                          <a:spcPts val="0"/>
                        </a:spcAft>
                        <a:buClrTx/>
                        <a:buSzTx/>
                        <a:buFontTx/>
                        <a:buNone/>
                        <a:tabLst/>
                        <a:defRPr/>
                      </a:pPr>
                      <a:r>
                        <a:rPr lang="en-GB" sz="1800" b="1" i="0" dirty="0">
                          <a:solidFill>
                            <a:schemeClr val="dk1"/>
                          </a:solidFill>
                          <a:effectLst/>
                          <a:latin typeface="Verdana" panose="020B0604030504040204" pitchFamily="34" charset="0"/>
                          <a:ea typeface="Verdana" panose="020B0604030504040204" pitchFamily="34" charset="0"/>
                          <a:cs typeface="+mn-cs"/>
                        </a:rPr>
                        <a:t>Enhanced Monitoring Target: </a:t>
                      </a:r>
                      <a:r>
                        <a:rPr lang="en-GB" sz="1800" b="0" i="0" dirty="0">
                          <a:solidFill>
                            <a:schemeClr val="tx1"/>
                          </a:solidFill>
                          <a:effectLst/>
                          <a:latin typeface="Verdana" panose="020B0604030504040204" pitchFamily="34" charset="0"/>
                          <a:ea typeface="Verdana" panose="020B0604030504040204" pitchFamily="34" charset="0"/>
                          <a:cs typeface="+mn-cs"/>
                        </a:rPr>
                        <a:t>85% of patients waiting for a diagnostic endoscopy to be waiting less than 8 weeks and maintained for 3 month</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en-GB" sz="1800" dirty="0">
                          <a:solidFill>
                            <a:schemeClr val="tx1"/>
                          </a:solidFill>
                          <a:latin typeface="Verdana" panose="020B0604030504040204" pitchFamily="34" charset="0"/>
                          <a:ea typeface="Verdana" panose="020B0604030504040204" pitchFamily="34" charset="0"/>
                        </a:rPr>
                        <a:t>September 2026 Performance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en-GB" sz="1800" dirty="0">
                          <a:solidFill>
                            <a:schemeClr val="tx1"/>
                          </a:solidFill>
                          <a:latin typeface="Verdana" panose="020B0604030504040204" pitchFamily="34" charset="0"/>
                          <a:ea typeface="Verdana" panose="020B0604030504040204" pitchFamily="34" charset="0"/>
                        </a:rPr>
                        <a:t>54.36%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extLst>
                  <a:ext uri="{0D108BD9-81ED-4DB2-BD59-A6C34878D82A}">
                    <a16:rowId xmlns:a16="http://schemas.microsoft.com/office/drawing/2014/main" val="2484911400"/>
                  </a:ext>
                </a:extLst>
              </a:tr>
            </a:tbl>
          </a:graphicData>
        </a:graphic>
      </p:graphicFrame>
      <p:graphicFrame>
        <p:nvGraphicFramePr>
          <p:cNvPr id="10" name="Table 9">
            <a:extLst>
              <a:ext uri="{FF2B5EF4-FFF2-40B4-BE49-F238E27FC236}">
                <a16:creationId xmlns:a16="http://schemas.microsoft.com/office/drawing/2014/main" id="{92902080-2BEE-0A4B-302D-E45A69B6AC83}"/>
              </a:ext>
            </a:extLst>
          </p:cNvPr>
          <p:cNvGraphicFramePr>
            <a:graphicFrameLocks noGrp="1"/>
          </p:cNvGraphicFramePr>
          <p:nvPr>
            <p:extLst>
              <p:ext uri="{D42A27DB-BD31-4B8C-83A1-F6EECF244321}">
                <p14:modId xmlns:p14="http://schemas.microsoft.com/office/powerpoint/2010/main" val="377851412"/>
              </p:ext>
            </p:extLst>
          </p:nvPr>
        </p:nvGraphicFramePr>
        <p:xfrm>
          <a:off x="-1" y="2521521"/>
          <a:ext cx="20105688" cy="930505"/>
        </p:xfrm>
        <a:graphic>
          <a:graphicData uri="http://schemas.openxmlformats.org/drawingml/2006/table">
            <a:tbl>
              <a:tblPr firstRow="1" bandRow="1">
                <a:tableStyleId>{5C22544A-7EE6-4342-B048-85BDC9FD1C3A}</a:tableStyleId>
              </a:tblPr>
              <a:tblGrid>
                <a:gridCol w="9824244">
                  <a:extLst>
                    <a:ext uri="{9D8B030D-6E8A-4147-A177-3AD203B41FA5}">
                      <a16:colId xmlns:a16="http://schemas.microsoft.com/office/drawing/2014/main" val="2940959609"/>
                    </a:ext>
                  </a:extLst>
                </a:gridCol>
                <a:gridCol w="5255022">
                  <a:extLst>
                    <a:ext uri="{9D8B030D-6E8A-4147-A177-3AD203B41FA5}">
                      <a16:colId xmlns:a16="http://schemas.microsoft.com/office/drawing/2014/main" val="2960219797"/>
                    </a:ext>
                  </a:extLst>
                </a:gridCol>
                <a:gridCol w="5026422">
                  <a:extLst>
                    <a:ext uri="{9D8B030D-6E8A-4147-A177-3AD203B41FA5}">
                      <a16:colId xmlns:a16="http://schemas.microsoft.com/office/drawing/2014/main" val="3353549831"/>
                    </a:ext>
                  </a:extLst>
                </a:gridCol>
              </a:tblGrid>
              <a:tr h="930505">
                <a:tc>
                  <a:txBody>
                    <a:bodyPr/>
                    <a:lstStyle/>
                    <a:p>
                      <a:pPr marL="0" marR="0" lvl="0" indent="0" algn="ctr" defTabSz="1507937" rtl="0" eaLnBrk="1" fontAlgn="auto" latinLnBrk="0" hangingPunct="1">
                        <a:lnSpc>
                          <a:spcPct val="100000"/>
                        </a:lnSpc>
                        <a:spcBef>
                          <a:spcPts val="0"/>
                        </a:spcBef>
                        <a:spcAft>
                          <a:spcPts val="0"/>
                        </a:spcAft>
                        <a:buClrTx/>
                        <a:buSzTx/>
                        <a:buFontTx/>
                        <a:buNone/>
                        <a:tabLst/>
                        <a:defRPr/>
                      </a:pPr>
                      <a:r>
                        <a:rPr lang="en-GB" sz="1800" b="1" i="0" dirty="0">
                          <a:solidFill>
                            <a:schemeClr val="dk1"/>
                          </a:solidFill>
                          <a:effectLst/>
                          <a:latin typeface="Verdana" panose="020B0604030504040204" pitchFamily="34" charset="0"/>
                          <a:ea typeface="Verdana" panose="020B0604030504040204" pitchFamily="34" charset="0"/>
                          <a:cs typeface="+mn-cs"/>
                        </a:rPr>
                        <a:t>Enhanced Monitoring Target: </a:t>
                      </a:r>
                      <a:r>
                        <a:rPr lang="en-GB" sz="1800" b="0" i="0" dirty="0">
                          <a:solidFill>
                            <a:schemeClr val="tx1"/>
                          </a:solidFill>
                          <a:effectLst/>
                          <a:latin typeface="Verdana" panose="020B0604030504040204" pitchFamily="34" charset="0"/>
                          <a:ea typeface="Verdana" panose="020B0604030504040204" pitchFamily="34" charset="0"/>
                          <a:cs typeface="+mn-cs"/>
                        </a:rPr>
                        <a:t>85% of patients waiting for a NOUS and non cardiac MRI to be waiting less than 8 weeks and maintained for 3 months.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en-GB" sz="1800" dirty="0">
                          <a:solidFill>
                            <a:schemeClr val="tx1"/>
                          </a:solidFill>
                          <a:latin typeface="Verdana" panose="020B0604030504040204" pitchFamily="34" charset="0"/>
                          <a:ea typeface="Verdana" panose="020B0604030504040204" pitchFamily="34" charset="0"/>
                        </a:rPr>
                        <a:t>September 2026 Performance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en-GB" sz="1800" dirty="0">
                          <a:solidFill>
                            <a:schemeClr val="tx1"/>
                          </a:solidFill>
                          <a:latin typeface="Verdana" panose="020B0604030504040204" pitchFamily="34" charset="0"/>
                          <a:ea typeface="Verdana" panose="020B0604030504040204" pitchFamily="34" charset="0"/>
                        </a:rPr>
                        <a:t>79.87%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849172639"/>
                  </a:ext>
                </a:extLst>
              </a:tr>
            </a:tbl>
          </a:graphicData>
        </a:graphic>
      </p:graphicFrame>
      <p:sp>
        <p:nvSpPr>
          <p:cNvPr id="12" name="TextBox 11">
            <a:extLst>
              <a:ext uri="{FF2B5EF4-FFF2-40B4-BE49-F238E27FC236}">
                <a16:creationId xmlns:a16="http://schemas.microsoft.com/office/drawing/2014/main" id="{1054A573-F424-FFF8-3237-7D3C016D1EC6}"/>
              </a:ext>
            </a:extLst>
          </p:cNvPr>
          <p:cNvSpPr txBox="1"/>
          <p:nvPr/>
        </p:nvSpPr>
        <p:spPr>
          <a:xfrm>
            <a:off x="0" y="14922"/>
            <a:ext cx="20105688" cy="584775"/>
          </a:xfrm>
          <a:prstGeom prst="rect">
            <a:avLst/>
          </a:prstGeom>
          <a:solidFill>
            <a:schemeClr val="accent1"/>
          </a:solidFill>
        </p:spPr>
        <p:txBody>
          <a:bodyPr wrap="square" rtlCol="0">
            <a:spAutoFit/>
          </a:bodyPr>
          <a:lstStyle/>
          <a:p>
            <a:pPr marL="0" marR="0" lvl="0" indent="0" algn="ctr" defTabSz="1507937" rtl="0" eaLnBrk="1" fontAlgn="auto" latinLnBrk="0" hangingPunct="1">
              <a:lnSpc>
                <a:spcPct val="100000"/>
              </a:lnSpc>
              <a:spcBef>
                <a:spcPts val="0"/>
              </a:spcBef>
              <a:spcAft>
                <a:spcPts val="1979"/>
              </a:spcAft>
              <a:buClrTx/>
              <a:buSzTx/>
              <a:buFontTx/>
              <a:buNone/>
              <a:tabLst/>
              <a:defRPr/>
            </a:pPr>
            <a:r>
              <a:rPr kumimoji="0" lang="en-GB" sz="3200" b="1" i="0" u="none" strike="noStrike" kern="1200" cap="none" spc="0" normalizeH="0" baseline="0" noProof="0" dirty="0">
                <a:ln>
                  <a:noFill/>
                </a:ln>
                <a:solidFill>
                  <a:prstClr val="white"/>
                </a:solidFill>
                <a:effectLst/>
                <a:uLnTx/>
                <a:uFillTx/>
                <a:latin typeface="Calibri" panose="020F0502020204030204"/>
                <a:ea typeface="+mn-ea"/>
                <a:cs typeface="+mn-cs"/>
              </a:rPr>
              <a:t>Care is high quality, safe, efficient and delivers the best possible outcomes for people in partnerships</a:t>
            </a:r>
          </a:p>
        </p:txBody>
      </p:sp>
      <p:sp>
        <p:nvSpPr>
          <p:cNvPr id="7" name="TextBox 6">
            <a:extLst>
              <a:ext uri="{FF2B5EF4-FFF2-40B4-BE49-F238E27FC236}">
                <a16:creationId xmlns:a16="http://schemas.microsoft.com/office/drawing/2014/main" id="{DBFF50B6-70A0-0C21-D4E5-B257B4A75937}"/>
              </a:ext>
            </a:extLst>
          </p:cNvPr>
          <p:cNvSpPr txBox="1"/>
          <p:nvPr/>
        </p:nvSpPr>
        <p:spPr>
          <a:xfrm>
            <a:off x="-29317" y="3444708"/>
            <a:ext cx="20135004" cy="7848302"/>
          </a:xfrm>
          <a:prstGeom prst="rect">
            <a:avLst/>
          </a:prstGeom>
          <a:solidFill>
            <a:schemeClr val="accent1">
              <a:lumMod val="20000"/>
              <a:lumOff val="80000"/>
            </a:schemeClr>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rPr>
              <a:t>How do we compare the rest of Wales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1" i="0" u="none" strike="noStrike" kern="1200" cap="none" spc="0" normalizeH="0" baseline="0" noProof="0" dirty="0">
              <a:ln>
                <a:noFill/>
              </a:ln>
              <a:solidFill>
                <a:prstClr val="black"/>
              </a:solidFill>
              <a:effectLst/>
              <a:highlight>
                <a:srgbClr val="FFFF00"/>
              </a:highlight>
              <a:uLnTx/>
              <a:uFillTx/>
              <a:latin typeface="Verdana" panose="020B0604030504040204" pitchFamily="34" charset="0"/>
              <a:ea typeface="Verdana" panose="020B0604030504040204" pitchFamily="34"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1" i="0" u="none" strike="noStrike" kern="1200" cap="none" spc="0" normalizeH="0" baseline="0" noProof="0" dirty="0">
              <a:ln>
                <a:noFill/>
              </a:ln>
              <a:solidFill>
                <a:prstClr val="black"/>
              </a:solidFill>
              <a:effectLst/>
              <a:highlight>
                <a:srgbClr val="FFFF00"/>
              </a:highlight>
              <a:uLnTx/>
              <a:uFillTx/>
              <a:latin typeface="Verdana" panose="020B0604030504040204" pitchFamily="34" charset="0"/>
              <a:ea typeface="Verdana" panose="020B0604030504040204" pitchFamily="34"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1" i="0" u="none" strike="noStrike" kern="1200" cap="none" spc="0" normalizeH="0" baseline="0" noProof="0" dirty="0">
              <a:ln>
                <a:noFill/>
              </a:ln>
              <a:solidFill>
                <a:prstClr val="black"/>
              </a:solidFill>
              <a:effectLst/>
              <a:highlight>
                <a:srgbClr val="FFFF00"/>
              </a:highlight>
              <a:uLnTx/>
              <a:uFillTx/>
              <a:latin typeface="Verdana" panose="020B0604030504040204" pitchFamily="34" charset="0"/>
              <a:ea typeface="Verdana" panose="020B0604030504040204" pitchFamily="34"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1" i="0" u="none" strike="noStrike" kern="1200" cap="none" spc="0" normalizeH="0" baseline="0" noProof="0" dirty="0">
              <a:ln>
                <a:noFill/>
              </a:ln>
              <a:solidFill>
                <a:prstClr val="black"/>
              </a:solidFill>
              <a:effectLst/>
              <a:highlight>
                <a:srgbClr val="FFFF00"/>
              </a:highlight>
              <a:uLnTx/>
              <a:uFillTx/>
              <a:latin typeface="Verdana" panose="020B0604030504040204" pitchFamily="34" charset="0"/>
              <a:ea typeface="Verdana" panose="020B0604030504040204" pitchFamily="34"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1" i="0" u="none" strike="noStrike" kern="1200" cap="none" spc="0" normalizeH="0" baseline="0" noProof="0" dirty="0">
              <a:ln>
                <a:noFill/>
              </a:ln>
              <a:solidFill>
                <a:prstClr val="black"/>
              </a:solidFill>
              <a:effectLst/>
              <a:highlight>
                <a:srgbClr val="FFFF00"/>
              </a:highlight>
              <a:uLnTx/>
              <a:uFillTx/>
              <a:latin typeface="Verdana" panose="020B0604030504040204" pitchFamily="34" charset="0"/>
              <a:ea typeface="Verdana" panose="020B0604030504040204" pitchFamily="34"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1" i="0" u="none" strike="noStrike" kern="1200" cap="none" spc="0" normalizeH="0" baseline="0" noProof="0" dirty="0">
              <a:ln>
                <a:noFill/>
              </a:ln>
              <a:solidFill>
                <a:prstClr val="black"/>
              </a:solidFill>
              <a:effectLst/>
              <a:highlight>
                <a:srgbClr val="FFFF00"/>
              </a:highlight>
              <a:uLnTx/>
              <a:uFillTx/>
              <a:latin typeface="Verdana" panose="020B0604030504040204" pitchFamily="34" charset="0"/>
              <a:ea typeface="Verdana" panose="020B0604030504040204" pitchFamily="34"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1" i="0" u="none" strike="noStrike" kern="1200" cap="none" spc="0" normalizeH="0" baseline="0" noProof="0" dirty="0">
              <a:ln>
                <a:noFill/>
              </a:ln>
              <a:solidFill>
                <a:prstClr val="black"/>
              </a:solidFill>
              <a:effectLst/>
              <a:highlight>
                <a:srgbClr val="FFFF00"/>
              </a:highlight>
              <a:uLnTx/>
              <a:uFillTx/>
              <a:latin typeface="Verdana" panose="020B0604030504040204" pitchFamily="34" charset="0"/>
              <a:ea typeface="Verdana" panose="020B0604030504040204" pitchFamily="34"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b="1" dirty="0">
              <a:solidFill>
                <a:prstClr val="black"/>
              </a:solidFill>
              <a:highlight>
                <a:srgbClr val="FFFF00"/>
              </a:highlight>
              <a:latin typeface="Verdana" panose="020B0604030504040204" pitchFamily="34" charset="0"/>
              <a:ea typeface="Verdana" panose="020B060403050404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b="1" dirty="0">
              <a:solidFill>
                <a:prstClr val="black"/>
              </a:solidFill>
              <a:highlight>
                <a:srgbClr val="FFFF00"/>
              </a:highlight>
              <a:latin typeface="Verdana" panose="020B0604030504040204" pitchFamily="34" charset="0"/>
              <a:ea typeface="Verdana" panose="020B060403050404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b="1" dirty="0">
              <a:solidFill>
                <a:prstClr val="black"/>
              </a:solidFill>
              <a:highlight>
                <a:srgbClr val="FFFF00"/>
              </a:highlight>
              <a:latin typeface="Verdana" panose="020B0604030504040204" pitchFamily="34" charset="0"/>
              <a:ea typeface="Verdana" panose="020B060403050404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b="1" dirty="0">
              <a:solidFill>
                <a:prstClr val="black"/>
              </a:solidFill>
              <a:latin typeface="Verdana" panose="020B0604030504040204" pitchFamily="34" charset="0"/>
              <a:ea typeface="Verdana" panose="020B0604030504040204" pitchFamily="34" charset="0"/>
            </a:endParaRPr>
          </a:p>
          <a:p>
            <a:pPr lvl="0">
              <a:defRPr/>
            </a:pPr>
            <a:r>
              <a:rPr lang="en-GB" b="1" dirty="0">
                <a:latin typeface="Verdana" panose="020B0604030504040204" pitchFamily="34" charset="0"/>
                <a:ea typeface="Verdana" panose="020B0604030504040204" pitchFamily="34" charset="0"/>
              </a:rPr>
              <a:t>What actions are we taking to improve?</a:t>
            </a:r>
          </a:p>
          <a:p>
            <a:pPr marL="285750" indent="-285750" fontAlgn="t">
              <a:buFont typeface="Arial" panose="020B0604020202020204" pitchFamily="34" charset="0"/>
              <a:buChar char="•"/>
            </a:pPr>
            <a:r>
              <a:rPr lang="en-GB" dirty="0">
                <a:latin typeface="Verdana" panose="020B0604030504040204" pitchFamily="34" charset="0"/>
                <a:ea typeface="Verdana" panose="020B0604030504040204" pitchFamily="34" charset="0"/>
              </a:rPr>
              <a:t>Welsh Government-funded diagnostics recovery programme now mobilised, with trajectories being refreshed against confirmed activity allocations. </a:t>
            </a:r>
          </a:p>
          <a:p>
            <a:pPr marL="285750" indent="-285750" fontAlgn="t">
              <a:buFont typeface="Arial" panose="020B0604020202020204" pitchFamily="34" charset="0"/>
              <a:buChar char="•"/>
            </a:pPr>
            <a:r>
              <a:rPr lang="en-GB" dirty="0">
                <a:latin typeface="Verdana" panose="020B0604030504040204" pitchFamily="34" charset="0"/>
                <a:ea typeface="Verdana" panose="020B0604030504040204" pitchFamily="34" charset="0"/>
              </a:rPr>
              <a:t>Funding and capacity prioritised to MRI, CT, Endoscopy, NOUS and Neurophysiology recovery. Seven-day MRI and CT provision, additional reporting sessions and insourcing programmes being deployed to restore the 8-week diagnostic standard. </a:t>
            </a:r>
          </a:p>
          <a:p>
            <a:pPr marL="285750" indent="-285750" fontAlgn="t">
              <a:buFont typeface="Arial" panose="020B0604020202020204" pitchFamily="34" charset="0"/>
              <a:buChar char="•"/>
            </a:pPr>
            <a:r>
              <a:rPr lang="en-GB" dirty="0">
                <a:latin typeface="Verdana" panose="020B0604030504040204" pitchFamily="34" charset="0"/>
                <a:ea typeface="Verdana" panose="020B0604030504040204" pitchFamily="34" charset="0"/>
              </a:rPr>
              <a:t>Endoscopy recovery supported through insourcing, validation, BSW accreditation and additional clinical capacity.</a:t>
            </a:r>
          </a:p>
          <a:p>
            <a:pPr marL="285750" indent="-285750" fontAlgn="t">
              <a:buFont typeface="Arial" panose="020B0604020202020204" pitchFamily="34" charset="0"/>
              <a:buChar char="•"/>
            </a:pPr>
            <a:r>
              <a:rPr lang="en-GB" dirty="0">
                <a:latin typeface="Verdana" panose="020B0604030504040204" pitchFamily="34" charset="0"/>
                <a:ea typeface="Verdana" panose="020B0604030504040204" pitchFamily="34" charset="0"/>
              </a:rPr>
              <a:t>Diagnostic validation, vetting and pathway optimisation programmes being expanded to maximise internal productivity and reduce avoidable demand. </a:t>
            </a:r>
          </a:p>
          <a:p>
            <a:pPr marL="285750" indent="-285750" fontAlgn="t">
              <a:buFont typeface="Arial" panose="020B0604020202020204" pitchFamily="34" charset="0"/>
              <a:buChar char="•"/>
            </a:pPr>
            <a:r>
              <a:rPr lang="en-GB" dirty="0">
                <a:latin typeface="Verdana" panose="020B0604030504040204" pitchFamily="34" charset="0"/>
                <a:ea typeface="Verdana" panose="020B0604030504040204" pitchFamily="34" charset="0"/>
              </a:rPr>
              <a:t>Residual sustainability pressures remain in Cellular Pathology, DEXA, Audiovestibular and radiology reporting capacity. </a:t>
            </a:r>
          </a:p>
          <a:p>
            <a:pPr marL="285750" indent="-285750" fontAlgn="t">
              <a:buFont typeface="Arial" panose="020B0604020202020204" pitchFamily="34" charset="0"/>
              <a:buChar char="•"/>
            </a:pPr>
            <a:r>
              <a:rPr lang="en-GB" dirty="0">
                <a:latin typeface="Verdana" panose="020B0604030504040204" pitchFamily="34" charset="0"/>
                <a:ea typeface="Verdana" panose="020B0604030504040204" pitchFamily="34" charset="0"/>
              </a:rPr>
              <a:t>Diagnostics Transformation Programme and Diagnostics Board providing strengthened delivery oversight, workforce planning, digital transformation and AI-enabled productivity opportunities.</a:t>
            </a:r>
          </a:p>
          <a:p>
            <a:pPr marL="285750" lvl="0" indent="-285750">
              <a:buFont typeface="Arial" panose="020B0604020202020204" pitchFamily="34" charset="0"/>
              <a:buChar char="•"/>
              <a:defRPr/>
            </a:pPr>
            <a:endParaRPr lang="en-GB" b="1" dirty="0">
              <a:solidFill>
                <a:srgbClr val="FF0000"/>
              </a:solidFill>
              <a:latin typeface="Verdana" panose="020B0604030504040204" pitchFamily="34" charset="0"/>
              <a:ea typeface="Verdana" panose="020B0604030504040204" pitchFamily="34" charset="0"/>
            </a:endParaRPr>
          </a:p>
          <a:p>
            <a:pPr lvl="0">
              <a:defRPr/>
            </a:pPr>
            <a:r>
              <a:rPr lang="en-GB" b="1" dirty="0">
                <a:solidFill>
                  <a:srgbClr val="FF0000"/>
                </a:solidFill>
                <a:latin typeface="Verdana" panose="020B0604030504040204" pitchFamily="34" charset="0"/>
                <a:ea typeface="Verdana" panose="020B0604030504040204" pitchFamily="34" charset="0"/>
              </a:rPr>
              <a:t> </a:t>
            </a:r>
            <a:r>
              <a:rPr lang="en-GB" b="1" dirty="0">
                <a:latin typeface="Verdana" panose="020B0604030504040204" pitchFamily="34" charset="0"/>
                <a:ea typeface="Verdana" panose="020B0604030504040204" pitchFamily="34" charset="0"/>
              </a:rPr>
              <a:t>What are the risks to delivery?</a:t>
            </a:r>
          </a:p>
          <a:p>
            <a:pPr marL="285750" lvl="0" indent="-285750">
              <a:buFont typeface="Arial"/>
              <a:buChar char="•"/>
              <a:defRPr/>
            </a:pPr>
            <a:r>
              <a:rPr lang="en-GB" dirty="0">
                <a:solidFill>
                  <a:prstClr val="black"/>
                </a:solidFill>
                <a:latin typeface="Verdana" panose="020B0604030504040204" pitchFamily="34" charset="0"/>
                <a:ea typeface="Verdana" panose="020B0604030504040204" pitchFamily="34" charset="0"/>
                <a:cs typeface="Calibri" panose="020F0502020204030204" pitchFamily="34" charset="0"/>
              </a:rPr>
              <a:t>Workforce market very tight, with  staff having left to join agencies and other HBs and a 2 year training window to skill up new trainees</a:t>
            </a:r>
          </a:p>
          <a:p>
            <a:pPr marL="285750" lvl="0" indent="-285750">
              <a:buFont typeface="Arial"/>
              <a:buChar char="•"/>
              <a:defRPr/>
            </a:pPr>
            <a:r>
              <a:rPr lang="en-GB" dirty="0">
                <a:solidFill>
                  <a:prstClr val="black"/>
                </a:solidFill>
                <a:latin typeface="Verdana" panose="020B0604030504040204" pitchFamily="34" charset="0"/>
                <a:ea typeface="Verdana" panose="020B0604030504040204" pitchFamily="34" charset="0"/>
                <a:cs typeface="Calibri" panose="020F0502020204030204" pitchFamily="34" charset="0"/>
              </a:rPr>
              <a:t>Sonography dependent upon returns from maternity leave.</a:t>
            </a:r>
          </a:p>
          <a:p>
            <a:pPr marL="285750" lvl="0" indent="-285750">
              <a:buFont typeface="Arial"/>
              <a:buChar char="•"/>
              <a:defRPr/>
            </a:pPr>
            <a:r>
              <a:rPr lang="en-GB" dirty="0">
                <a:solidFill>
                  <a:prstClr val="black"/>
                </a:solidFill>
                <a:latin typeface="Verdana" panose="020B0604030504040204" pitchFamily="34" charset="0"/>
                <a:ea typeface="Verdana" panose="020B0604030504040204" pitchFamily="34" charset="0"/>
                <a:cs typeface="Calibri" panose="020F0502020204030204" pitchFamily="34" charset="0"/>
              </a:rPr>
              <a:t>NP – shortage of skilled workforce,  unstructured programme for developing HSSTs in Wales (Physiologists at doctorate level who can manage own casemix) </a:t>
            </a:r>
          </a:p>
          <a:p>
            <a:pPr marL="285750" lvl="0" indent="-285750">
              <a:buFont typeface="Arial"/>
              <a:buChar char="•"/>
              <a:defRPr/>
            </a:pPr>
            <a:endParaRPr lang="en-GB" dirty="0">
              <a:solidFill>
                <a:prstClr val="black"/>
              </a:solidFill>
              <a:latin typeface="Verdana" panose="020B0604030504040204" pitchFamily="34" charset="0"/>
              <a:ea typeface="Verdana" panose="020B0604030504040204" pitchFamily="34" charset="0"/>
              <a:cs typeface="Calibri" panose="020F0502020204030204" pitchFamily="34" charset="0"/>
            </a:endParaRPr>
          </a:p>
          <a:p>
            <a:pPr marL="285750" lvl="0" indent="-285750">
              <a:buFont typeface="Arial"/>
              <a:buChar char="•"/>
              <a:defRPr/>
            </a:pPr>
            <a:endParaRPr lang="en-GB" dirty="0">
              <a:solidFill>
                <a:prstClr val="black"/>
              </a:solidFill>
              <a:latin typeface="Verdana" panose="020B0604030504040204" pitchFamily="34" charset="0"/>
              <a:ea typeface="Verdana" panose="020B0604030504040204" pitchFamily="34" charset="0"/>
              <a:cs typeface="Calibri" panose="020F0502020204030204" pitchFamily="34" charset="0"/>
            </a:endParaRPr>
          </a:p>
        </p:txBody>
      </p:sp>
      <p:pic>
        <p:nvPicPr>
          <p:cNvPr id="5" name="Picture 4">
            <a:extLst>
              <a:ext uri="{FF2B5EF4-FFF2-40B4-BE49-F238E27FC236}">
                <a16:creationId xmlns:a16="http://schemas.microsoft.com/office/drawing/2014/main" id="{29E7A632-899E-A9DE-A428-071BD6AF3EDF}"/>
              </a:ext>
            </a:extLst>
          </p:cNvPr>
          <p:cNvPicPr>
            <a:picLocks noChangeAspect="1"/>
          </p:cNvPicPr>
          <p:nvPr/>
        </p:nvPicPr>
        <p:blipFill>
          <a:blip r:embed="rId3"/>
          <a:stretch>
            <a:fillRect/>
          </a:stretch>
        </p:blipFill>
        <p:spPr>
          <a:xfrm>
            <a:off x="1681573" y="3749675"/>
            <a:ext cx="16742541" cy="2865840"/>
          </a:xfrm>
          <a:prstGeom prst="rect">
            <a:avLst/>
          </a:prstGeom>
        </p:spPr>
      </p:pic>
    </p:spTree>
    <p:extLst>
      <p:ext uri="{BB962C8B-B14F-4D97-AF65-F5344CB8AC3E}">
        <p14:creationId xmlns:p14="http://schemas.microsoft.com/office/powerpoint/2010/main" val="255248018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8EC7C9-D7AE-BC11-CFDA-D70D68D09D8A}"/>
            </a:ext>
          </a:extLst>
        </p:cNvPr>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707F189F-07C0-D24B-5BCD-EA43F3AE9900}"/>
              </a:ext>
            </a:extLst>
          </p:cNvPr>
          <p:cNvGraphicFramePr>
            <a:graphicFrameLocks noGrp="1"/>
          </p:cNvGraphicFramePr>
          <p:nvPr>
            <p:extLst>
              <p:ext uri="{D42A27DB-BD31-4B8C-83A1-F6EECF244321}">
                <p14:modId xmlns:p14="http://schemas.microsoft.com/office/powerpoint/2010/main" val="359195453"/>
              </p:ext>
            </p:extLst>
          </p:nvPr>
        </p:nvGraphicFramePr>
        <p:xfrm>
          <a:off x="0" y="570708"/>
          <a:ext cx="20105688" cy="7940041"/>
        </p:xfrm>
        <a:graphic>
          <a:graphicData uri="http://schemas.openxmlformats.org/drawingml/2006/table">
            <a:tbl>
              <a:tblPr firstRow="1" bandRow="1">
                <a:tableStyleId>{5C22544A-7EE6-4342-B048-85BDC9FD1C3A}</a:tableStyleId>
              </a:tblPr>
              <a:tblGrid>
                <a:gridCol w="9824244">
                  <a:extLst>
                    <a:ext uri="{9D8B030D-6E8A-4147-A177-3AD203B41FA5}">
                      <a16:colId xmlns:a16="http://schemas.microsoft.com/office/drawing/2014/main" val="1129616965"/>
                    </a:ext>
                  </a:extLst>
                </a:gridCol>
                <a:gridCol w="5255022">
                  <a:extLst>
                    <a:ext uri="{9D8B030D-6E8A-4147-A177-3AD203B41FA5}">
                      <a16:colId xmlns:a16="http://schemas.microsoft.com/office/drawing/2014/main" val="3228885332"/>
                    </a:ext>
                  </a:extLst>
                </a:gridCol>
                <a:gridCol w="5026422">
                  <a:extLst>
                    <a:ext uri="{9D8B030D-6E8A-4147-A177-3AD203B41FA5}">
                      <a16:colId xmlns:a16="http://schemas.microsoft.com/office/drawing/2014/main" val="1012310918"/>
                    </a:ext>
                  </a:extLst>
                </a:gridCol>
              </a:tblGrid>
              <a:tr h="877726">
                <a:tc>
                  <a:txBody>
                    <a:bodyPr/>
                    <a:lstStyle/>
                    <a:p>
                      <a:pPr marL="0" marR="0" lvl="0" indent="0" algn="ctr" defTabSz="1507937" rtl="0" eaLnBrk="1" fontAlgn="auto" latinLnBrk="0" hangingPunct="1">
                        <a:lnSpc>
                          <a:spcPct val="100000"/>
                        </a:lnSpc>
                        <a:spcBef>
                          <a:spcPts val="0"/>
                        </a:spcBef>
                        <a:spcAft>
                          <a:spcPts val="0"/>
                        </a:spcAft>
                        <a:buClrTx/>
                        <a:buSzTx/>
                        <a:buFontTx/>
                        <a:buNone/>
                        <a:tabLst/>
                        <a:defRPr/>
                      </a:pPr>
                      <a:r>
                        <a:rPr lang="en-GB" sz="1800" b="1" i="0" dirty="0">
                          <a:solidFill>
                            <a:schemeClr val="dk1"/>
                          </a:solidFill>
                          <a:effectLst/>
                          <a:latin typeface="Verdana" panose="020B0604030504040204" pitchFamily="34" charset="0"/>
                          <a:ea typeface="Verdana" panose="020B0604030504040204" pitchFamily="34" charset="0"/>
                          <a:cs typeface="+mn-cs"/>
                        </a:rPr>
                        <a:t>Enhanced Monitoring Target: </a:t>
                      </a:r>
                      <a:r>
                        <a:rPr lang="en-GB" sz="1800" b="0" i="0" dirty="0">
                          <a:solidFill>
                            <a:schemeClr val="tx1"/>
                          </a:solidFill>
                          <a:effectLst/>
                          <a:latin typeface="Verdana" panose="020B0604030504040204" pitchFamily="34" charset="0"/>
                          <a:ea typeface="Verdana" panose="020B0604030504040204" pitchFamily="34" charset="0"/>
                          <a:cs typeface="+mn-cs"/>
                        </a:rPr>
                        <a:t>90% of patients waiting for therapies to be waiting less than 14 weeks and maintained for 3 months</a:t>
                      </a:r>
                    </a:p>
                    <a:p>
                      <a:pPr marL="0" marR="0" lvl="0" indent="0" algn="ctr" defTabSz="1507937" rtl="0" eaLnBrk="1" fontAlgn="auto" latinLnBrk="0" hangingPunct="1">
                        <a:lnSpc>
                          <a:spcPct val="100000"/>
                        </a:lnSpc>
                        <a:spcBef>
                          <a:spcPts val="0"/>
                        </a:spcBef>
                        <a:spcAft>
                          <a:spcPts val="0"/>
                        </a:spcAft>
                        <a:buClrTx/>
                        <a:buSzTx/>
                        <a:buFontTx/>
                        <a:buNone/>
                        <a:tabLst/>
                        <a:defRPr/>
                      </a:pPr>
                      <a:endParaRPr lang="en-GB" sz="1800" b="0" i="0" dirty="0">
                        <a:solidFill>
                          <a:schemeClr val="tx1"/>
                        </a:solidFill>
                        <a:effectLst/>
                        <a:latin typeface="Verdana" panose="020B0604030504040204" pitchFamily="34" charset="0"/>
                        <a:ea typeface="Verdana" panose="020B0604030504040204" pitchFamily="34" charset="0"/>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en-GB" sz="1800" dirty="0">
                          <a:solidFill>
                            <a:schemeClr val="tx1"/>
                          </a:solidFill>
                          <a:latin typeface="Verdana" panose="020B0604030504040204" pitchFamily="34" charset="0"/>
                          <a:ea typeface="Verdana" panose="020B0604030504040204" pitchFamily="34" charset="0"/>
                        </a:rPr>
                        <a:t>September 2026 Performance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en-GB" sz="1800" dirty="0">
                          <a:solidFill>
                            <a:schemeClr val="tx1"/>
                          </a:solidFill>
                          <a:latin typeface="Verdana" panose="020B0604030504040204" pitchFamily="34" charset="0"/>
                          <a:ea typeface="Verdana" panose="020B0604030504040204" pitchFamily="34" charset="0"/>
                        </a:rPr>
                        <a:t>100%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extLst>
                  <a:ext uri="{0D108BD9-81ED-4DB2-BD59-A6C34878D82A}">
                    <a16:rowId xmlns:a16="http://schemas.microsoft.com/office/drawing/2014/main" val="3554926024"/>
                  </a:ext>
                </a:extLst>
              </a:tr>
              <a:tr h="7025641">
                <a:tc>
                  <a:txBody>
                    <a:bodyPr/>
                    <a:lstStyle/>
                    <a:p>
                      <a:endParaRPr lang="en-GB" sz="2000" dirty="0">
                        <a:latin typeface="Verdana" panose="020B0604030504040204" pitchFamily="34" charset="0"/>
                        <a:ea typeface="Verdan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gridSpan="2">
                  <a:txBody>
                    <a:bodyPr/>
                    <a:lstStyle/>
                    <a:p>
                      <a:r>
                        <a:rPr lang="en-GB" sz="1700" b="1" dirty="0">
                          <a:latin typeface="Verdana" panose="020B0604030504040204" pitchFamily="34" charset="0"/>
                          <a:ea typeface="Verdana" panose="020B0604030504040204" pitchFamily="34" charset="0"/>
                        </a:rPr>
                        <a:t>How are we doing? </a:t>
                      </a:r>
                    </a:p>
                    <a:p>
                      <a:pPr marL="0" marR="0" lvl="0" indent="0" algn="l" defTabSz="1507937" rtl="0" eaLnBrk="1" fontAlgn="auto" latinLnBrk="0" hangingPunct="1">
                        <a:lnSpc>
                          <a:spcPct val="100000"/>
                        </a:lnSpc>
                        <a:spcBef>
                          <a:spcPts val="0"/>
                        </a:spcBef>
                        <a:spcAft>
                          <a:spcPts val="0"/>
                        </a:spcAft>
                        <a:buClrTx/>
                        <a:buSzTx/>
                        <a:buFontTx/>
                        <a:buNone/>
                        <a:tabLst/>
                        <a:defRPr/>
                      </a:pPr>
                      <a:r>
                        <a:rPr lang="en-GB" sz="1700" b="0" kern="1200" dirty="0">
                          <a:solidFill>
                            <a:schemeClr val="tx1"/>
                          </a:solidFill>
                          <a:latin typeface="Verdana" panose="020B0604030504040204" pitchFamily="34" charset="0"/>
                          <a:ea typeface="Verdana" panose="020B0604030504040204" pitchFamily="34" charset="0"/>
                          <a:cs typeface="+mn-cs"/>
                        </a:rPr>
                        <a:t>Therapies services remain fully compliant with the escalation target, with sustained 100% delivery since July 2025. Performance is closely monitored, and assurance processes are firmly embedded to maintain this position</a:t>
                      </a:r>
                      <a:r>
                        <a:rPr lang="en-GB" sz="1700" b="0" kern="1200" dirty="0">
                          <a:solidFill>
                            <a:srgbClr val="FF0000"/>
                          </a:solidFill>
                          <a:latin typeface="Verdana" panose="020B0604030504040204" pitchFamily="34" charset="0"/>
                          <a:ea typeface="Verdana" panose="020B0604030504040204" pitchFamily="34" charset="0"/>
                          <a:cs typeface="+mn-cs"/>
                        </a:rPr>
                        <a:t>.</a:t>
                      </a:r>
                    </a:p>
                    <a:p>
                      <a:endParaRPr lang="en-GB" sz="1700" b="1" dirty="0">
                        <a:solidFill>
                          <a:srgbClr val="FF0000"/>
                        </a:solidFill>
                        <a:highlight>
                          <a:srgbClr val="FFFF00"/>
                        </a:highlight>
                        <a:latin typeface="Verdana" panose="020B0604030504040204" pitchFamily="34" charset="0"/>
                        <a:ea typeface="Verdana" panose="020B0604030504040204" pitchFamily="34" charset="0"/>
                      </a:endParaRPr>
                    </a:p>
                    <a:p>
                      <a:r>
                        <a:rPr lang="en-GB" sz="1700" b="1" dirty="0">
                          <a:solidFill>
                            <a:schemeClr val="tx1"/>
                          </a:solidFill>
                          <a:latin typeface="Verdana" panose="020B0604030504040204" pitchFamily="34" charset="0"/>
                          <a:ea typeface="Verdana" panose="020B0604030504040204" pitchFamily="34" charset="0"/>
                        </a:rPr>
                        <a:t>How do we compare across Wales? </a:t>
                      </a:r>
                    </a:p>
                    <a:p>
                      <a:pPr marL="0" marR="0" lvl="0" indent="0" algn="l" defTabSz="1507937" rtl="0" eaLnBrk="1" fontAlgn="auto" latinLnBrk="0" hangingPunct="1">
                        <a:lnSpc>
                          <a:spcPct val="100000"/>
                        </a:lnSpc>
                        <a:spcBef>
                          <a:spcPts val="0"/>
                        </a:spcBef>
                        <a:spcAft>
                          <a:spcPts val="0"/>
                        </a:spcAft>
                        <a:buClrTx/>
                        <a:buSzTx/>
                        <a:buFontTx/>
                        <a:buNone/>
                        <a:tabLst/>
                        <a:defRPr/>
                      </a:pPr>
                      <a:r>
                        <a:rPr lang="en-GB" sz="1700" b="0" kern="1200" dirty="0">
                          <a:solidFill>
                            <a:schemeClr val="tx1"/>
                          </a:solidFill>
                          <a:latin typeface="Verdana" panose="020B0604030504040204" pitchFamily="34" charset="0"/>
                          <a:ea typeface="Verdana" panose="020B0604030504040204" pitchFamily="34" charset="0"/>
                          <a:cs typeface="+mn-cs"/>
                        </a:rPr>
                        <a:t>All adult and children/young people therapy services in SBUHB have consistently met the escalation standard and demonstrate a stable position relative to peers.</a:t>
                      </a:r>
                    </a:p>
                    <a:p>
                      <a:endParaRPr lang="en-GB" sz="1700" dirty="0">
                        <a:solidFill>
                          <a:schemeClr val="tx1"/>
                        </a:solidFill>
                        <a:latin typeface="Verdana" panose="020B0604030504040204" pitchFamily="34" charset="0"/>
                        <a:ea typeface="Verdana" panose="020B0604030504040204" pitchFamily="34" charset="0"/>
                      </a:endParaRPr>
                    </a:p>
                    <a:p>
                      <a:r>
                        <a:rPr lang="en-GB" sz="1700" b="1" dirty="0">
                          <a:solidFill>
                            <a:schemeClr val="tx1"/>
                          </a:solidFill>
                          <a:latin typeface="Verdana" panose="020B0604030504040204" pitchFamily="34" charset="0"/>
                          <a:ea typeface="Verdana" panose="020B0604030504040204" pitchFamily="34" charset="0"/>
                        </a:rPr>
                        <a:t>What actions are we taking to improve?</a:t>
                      </a:r>
                    </a:p>
                    <a:p>
                      <a:pPr marL="285750" marR="0" lvl="0" indent="-285750" algn="l" defTabSz="1507937"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700" b="0" kern="1200" dirty="0">
                          <a:solidFill>
                            <a:schemeClr val="tx1"/>
                          </a:solidFill>
                          <a:latin typeface="Verdana" panose="020B0604030504040204" pitchFamily="34" charset="0"/>
                          <a:ea typeface="Verdana" panose="020B0604030504040204" pitchFamily="34" charset="0"/>
                          <a:cs typeface="+mn-cs"/>
                        </a:rPr>
                        <a:t>We continue to maintain robust capacity and demand management alongside effective job planning, refining these arrangements to ensure alignment with activity.</a:t>
                      </a:r>
                    </a:p>
                    <a:p>
                      <a:pPr marL="285750" marR="0" lvl="0" indent="-285750" algn="l" defTabSz="1507937"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700" b="0" kern="1200" dirty="0">
                          <a:solidFill>
                            <a:schemeClr val="tx1"/>
                          </a:solidFill>
                          <a:latin typeface="Verdana" panose="020B0604030504040204" pitchFamily="34" charset="0"/>
                          <a:ea typeface="Verdana" panose="020B0604030504040204" pitchFamily="34" charset="0"/>
                          <a:cs typeface="+mn-cs"/>
                        </a:rPr>
                        <a:t>Currently have bid for planned care additional funding for the physiotherapy service, due to the increased risk of breaching as a result of increased outpatient and diagnostic activity. </a:t>
                      </a:r>
                    </a:p>
                    <a:p>
                      <a:pPr marL="285750" marR="0" lvl="0" indent="-285750" algn="l" defTabSz="1507937"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700" b="0" kern="1200" dirty="0">
                          <a:solidFill>
                            <a:schemeClr val="tx1"/>
                          </a:solidFill>
                          <a:latin typeface="Verdana" panose="020B0604030504040204" pitchFamily="34" charset="0"/>
                          <a:ea typeface="Verdana" panose="020B0604030504040204" pitchFamily="34" charset="0"/>
                          <a:cs typeface="+mn-cs"/>
                        </a:rPr>
                        <a:t>In parallel, we are improving access routes and pathways to better empower patients, support self-management where appropriate, provide advice to stakeholders (e.g. schools), and optimise use of available capacity</a:t>
                      </a:r>
                    </a:p>
                    <a:p>
                      <a:r>
                        <a:rPr lang="en-GB" sz="1700" b="1" dirty="0">
                          <a:solidFill>
                            <a:schemeClr val="tx1"/>
                          </a:solidFill>
                          <a:latin typeface="Verdana" panose="020B0604030504040204" pitchFamily="34" charset="0"/>
                          <a:ea typeface="Verdana" panose="020B0604030504040204" pitchFamily="34" charset="0"/>
                        </a:rPr>
                        <a:t> </a:t>
                      </a:r>
                      <a:endParaRPr lang="en-GB" sz="1700" dirty="0">
                        <a:solidFill>
                          <a:schemeClr val="tx1"/>
                        </a:solidFill>
                        <a:latin typeface="Verdana" panose="020B0604030504040204" pitchFamily="34" charset="0"/>
                        <a:ea typeface="Verdana" panose="020B0604030504040204" pitchFamily="34" charset="0"/>
                      </a:endParaRPr>
                    </a:p>
                    <a:p>
                      <a:r>
                        <a:rPr lang="en-GB" sz="1700" b="1" dirty="0">
                          <a:solidFill>
                            <a:schemeClr val="tx1"/>
                          </a:solidFill>
                          <a:latin typeface="Verdana" panose="020B0604030504040204" pitchFamily="34" charset="0"/>
                          <a:ea typeface="Verdana" panose="020B0604030504040204" pitchFamily="34" charset="0"/>
                        </a:rPr>
                        <a:t>What are the risks to delivery?</a:t>
                      </a:r>
                    </a:p>
                    <a:p>
                      <a:pPr marL="0" marR="0" lvl="0" indent="0" algn="l" defTabSz="1507937"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1700" b="0" kern="1200" dirty="0">
                          <a:solidFill>
                            <a:schemeClr val="tx1"/>
                          </a:solidFill>
                          <a:latin typeface="Verdana" panose="020B0604030504040204" pitchFamily="34" charset="0"/>
                          <a:ea typeface="Verdana" panose="020B0604030504040204" pitchFamily="34" charset="0"/>
                          <a:cs typeface="+mn-cs"/>
                        </a:rPr>
                        <a:t>The principal risk to sustained delivery is any reduction in available capacity against a backdrop of sustained or increasing demand. There is also a need to manage clinical risk across the pathway, for example follow-up appointments. These risks are being actively managed through workforce planning, easy and early access and advice, prioritisation, and continued validation and oversight of demand trends.</a:t>
                      </a:r>
                      <a:endParaRPr lang="en-GB" sz="1700" dirty="0">
                        <a:latin typeface="Verdana" panose="020B0604030504040204" pitchFamily="34" charset="0"/>
                        <a:ea typeface="Verdan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hMerge="1">
                  <a:txBody>
                    <a:bodyPr/>
                    <a:lstStyle/>
                    <a:p>
                      <a:endParaRPr lang="en-GB"/>
                    </a:p>
                  </a:txBody>
                  <a:tcPr/>
                </a:tc>
                <a:extLst>
                  <a:ext uri="{0D108BD9-81ED-4DB2-BD59-A6C34878D82A}">
                    <a16:rowId xmlns:a16="http://schemas.microsoft.com/office/drawing/2014/main" val="3917987980"/>
                  </a:ext>
                </a:extLst>
              </a:tr>
            </a:tbl>
          </a:graphicData>
        </a:graphic>
      </p:graphicFrame>
      <p:sp>
        <p:nvSpPr>
          <p:cNvPr id="2" name="TextBox 1">
            <a:extLst>
              <a:ext uri="{FF2B5EF4-FFF2-40B4-BE49-F238E27FC236}">
                <a16:creationId xmlns:a16="http://schemas.microsoft.com/office/drawing/2014/main" id="{5D54D3AB-4653-5100-B47B-7EB90C5B3151}"/>
              </a:ext>
            </a:extLst>
          </p:cNvPr>
          <p:cNvSpPr txBox="1"/>
          <p:nvPr/>
        </p:nvSpPr>
        <p:spPr>
          <a:xfrm>
            <a:off x="0" y="-14068"/>
            <a:ext cx="20105688" cy="584775"/>
          </a:xfrm>
          <a:prstGeom prst="rect">
            <a:avLst/>
          </a:prstGeom>
          <a:solidFill>
            <a:srgbClr val="7EB0DE"/>
          </a:solidFill>
        </p:spPr>
        <p:txBody>
          <a:bodyPr wrap="square" rtlCol="0">
            <a:spAutoFit/>
          </a:bodyPr>
          <a:lstStyle/>
          <a:p>
            <a:pPr lvl="0" algn="ctr" defTabSz="1507937">
              <a:spcAft>
                <a:spcPts val="1979"/>
              </a:spcAft>
              <a:defRPr/>
            </a:pPr>
            <a:r>
              <a:rPr lang="en-GB" sz="3200" b="1" dirty="0">
                <a:solidFill>
                  <a:schemeClr val="bg1"/>
                </a:solidFill>
                <a:latin typeface="Calibri" panose="020F0502020204030204"/>
              </a:rPr>
              <a:t>Level 4 - </a:t>
            </a:r>
            <a:r>
              <a:rPr lang="en-GB" sz="3200" b="1" dirty="0">
                <a:solidFill>
                  <a:schemeClr val="bg1"/>
                </a:solidFill>
              </a:rPr>
              <a:t>Planned Care </a:t>
            </a:r>
            <a:r>
              <a:rPr lang="en-GB" sz="3200" b="1" dirty="0">
                <a:solidFill>
                  <a:schemeClr val="bg1"/>
                </a:solidFill>
                <a:latin typeface="Calibri" panose="020F0502020204030204"/>
              </a:rPr>
              <a:t>Performance</a:t>
            </a:r>
            <a:endParaRPr kumimoji="0" lang="en-GB" sz="3200" b="1" i="0" u="none" strike="noStrike" kern="1200" cap="none" spc="0" normalizeH="0" baseline="0" noProof="0" dirty="0">
              <a:ln>
                <a:noFill/>
              </a:ln>
              <a:solidFill>
                <a:schemeClr val="bg1"/>
              </a:solidFill>
              <a:effectLst/>
              <a:uLnTx/>
              <a:uFillTx/>
              <a:latin typeface="Calibri" panose="020F0502020204030204"/>
              <a:ea typeface="+mn-ea"/>
              <a:cs typeface="+mn-cs"/>
            </a:endParaRPr>
          </a:p>
        </p:txBody>
      </p:sp>
      <p:sp>
        <p:nvSpPr>
          <p:cNvPr id="4" name="TextBox 3">
            <a:extLst>
              <a:ext uri="{FF2B5EF4-FFF2-40B4-BE49-F238E27FC236}">
                <a16:creationId xmlns:a16="http://schemas.microsoft.com/office/drawing/2014/main" id="{7D44FA29-1C5E-D2F7-42FE-9384ED343AA6}"/>
              </a:ext>
            </a:extLst>
          </p:cNvPr>
          <p:cNvSpPr txBox="1"/>
          <p:nvPr/>
        </p:nvSpPr>
        <p:spPr>
          <a:xfrm>
            <a:off x="0" y="0"/>
            <a:ext cx="20105688" cy="584775"/>
          </a:xfrm>
          <a:prstGeom prst="rect">
            <a:avLst/>
          </a:prstGeom>
          <a:solidFill>
            <a:schemeClr val="accent1"/>
          </a:solidFill>
        </p:spPr>
        <p:txBody>
          <a:bodyPr wrap="square" rtlCol="0">
            <a:spAutoFit/>
          </a:bodyPr>
          <a:lstStyle/>
          <a:p>
            <a:pPr marL="0" marR="0" lvl="0" indent="0" algn="ctr" defTabSz="1507937" rtl="0" eaLnBrk="1" fontAlgn="auto" latinLnBrk="0" hangingPunct="1">
              <a:lnSpc>
                <a:spcPct val="100000"/>
              </a:lnSpc>
              <a:spcBef>
                <a:spcPts val="0"/>
              </a:spcBef>
              <a:spcAft>
                <a:spcPts val="1979"/>
              </a:spcAft>
              <a:buClrTx/>
              <a:buSzTx/>
              <a:buFontTx/>
              <a:buNone/>
              <a:tabLst/>
              <a:defRPr/>
            </a:pPr>
            <a:r>
              <a:rPr kumimoji="0" lang="en-GB" sz="3200" b="1" i="0" u="none" strike="noStrike" kern="1200" cap="none" spc="0" normalizeH="0" baseline="0" noProof="0" dirty="0">
                <a:ln>
                  <a:noFill/>
                </a:ln>
                <a:solidFill>
                  <a:prstClr val="white"/>
                </a:solidFill>
                <a:effectLst/>
                <a:uLnTx/>
                <a:uFillTx/>
                <a:latin typeface="Calibri" panose="020F0502020204030204"/>
                <a:ea typeface="+mn-ea"/>
                <a:cs typeface="+mn-cs"/>
              </a:rPr>
              <a:t>Care is high quality, safe, efficient and delivers the best possible outcomes for people in partnerships</a:t>
            </a:r>
          </a:p>
        </p:txBody>
      </p:sp>
      <p:pic>
        <p:nvPicPr>
          <p:cNvPr id="7" name="Picture 6">
            <a:extLst>
              <a:ext uri="{FF2B5EF4-FFF2-40B4-BE49-F238E27FC236}">
                <a16:creationId xmlns:a16="http://schemas.microsoft.com/office/drawing/2014/main" id="{8C22CE69-25E5-6552-1BFE-226D1F47EEBD}"/>
              </a:ext>
            </a:extLst>
          </p:cNvPr>
          <p:cNvPicPr>
            <a:picLocks noChangeAspect="1"/>
          </p:cNvPicPr>
          <p:nvPr/>
        </p:nvPicPr>
        <p:blipFill>
          <a:blip r:embed="rId3"/>
          <a:stretch>
            <a:fillRect/>
          </a:stretch>
        </p:blipFill>
        <p:spPr>
          <a:xfrm>
            <a:off x="223044" y="1997075"/>
            <a:ext cx="9372600" cy="6253546"/>
          </a:xfrm>
          <a:prstGeom prst="rect">
            <a:avLst/>
          </a:prstGeom>
        </p:spPr>
      </p:pic>
      <p:pic>
        <p:nvPicPr>
          <p:cNvPr id="10" name="Picture 9">
            <a:extLst>
              <a:ext uri="{FF2B5EF4-FFF2-40B4-BE49-F238E27FC236}">
                <a16:creationId xmlns:a16="http://schemas.microsoft.com/office/drawing/2014/main" id="{DF90571E-A894-7B43-BCD8-D3ADC0F04FBF}"/>
              </a:ext>
            </a:extLst>
          </p:cNvPr>
          <p:cNvPicPr>
            <a:picLocks noChangeAspect="1"/>
          </p:cNvPicPr>
          <p:nvPr/>
        </p:nvPicPr>
        <p:blipFill>
          <a:blip r:embed="rId4"/>
          <a:stretch>
            <a:fillRect/>
          </a:stretch>
        </p:blipFill>
        <p:spPr>
          <a:xfrm>
            <a:off x="2422325" y="8510749"/>
            <a:ext cx="15261037" cy="2610440"/>
          </a:xfrm>
          <a:prstGeom prst="rect">
            <a:avLst/>
          </a:prstGeom>
        </p:spPr>
      </p:pic>
    </p:spTree>
    <p:extLst>
      <p:ext uri="{BB962C8B-B14F-4D97-AF65-F5344CB8AC3E}">
        <p14:creationId xmlns:p14="http://schemas.microsoft.com/office/powerpoint/2010/main" val="113111134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560CF0-1755-2B75-8ED1-D26FDEF9E0D1}"/>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6599354-F0F7-C7FD-2B78-C790721AA833}"/>
              </a:ext>
            </a:extLst>
          </p:cNvPr>
          <p:cNvSpPr txBox="1"/>
          <p:nvPr/>
        </p:nvSpPr>
        <p:spPr>
          <a:xfrm>
            <a:off x="0" y="-14068"/>
            <a:ext cx="20105688" cy="584775"/>
          </a:xfrm>
          <a:prstGeom prst="rect">
            <a:avLst/>
          </a:prstGeom>
          <a:solidFill>
            <a:schemeClr val="accent5">
              <a:lumMod val="50000"/>
            </a:schemeClr>
          </a:solidFill>
        </p:spPr>
        <p:txBody>
          <a:bodyPr wrap="square" rtlCol="0">
            <a:spAutoFit/>
          </a:bodyPr>
          <a:lstStyle/>
          <a:p>
            <a:pPr marL="0" marR="0" lvl="0" indent="0" algn="ctr" defTabSz="1507937" rtl="0" eaLnBrk="1" fontAlgn="auto" latinLnBrk="0" hangingPunct="1">
              <a:lnSpc>
                <a:spcPct val="100000"/>
              </a:lnSpc>
              <a:spcBef>
                <a:spcPts val="0"/>
              </a:spcBef>
              <a:spcAft>
                <a:spcPts val="1979"/>
              </a:spcAft>
              <a:buClrTx/>
              <a:buSzTx/>
              <a:buFontTx/>
              <a:buNone/>
              <a:tabLst/>
              <a:defRPr/>
            </a:pPr>
            <a:r>
              <a:rPr kumimoji="0" lang="en-GB" sz="3200" b="1" i="0" u="none" strike="noStrike" kern="1200" cap="none" spc="0" normalizeH="0" baseline="0" noProof="0" dirty="0">
                <a:ln>
                  <a:noFill/>
                </a:ln>
                <a:solidFill>
                  <a:prstClr val="white"/>
                </a:solidFill>
                <a:effectLst/>
                <a:uLnTx/>
                <a:uFillTx/>
                <a:latin typeface="Calibri" panose="020F0502020204030204"/>
                <a:ea typeface="+mn-ea"/>
                <a:cs typeface="+mn-cs"/>
              </a:rPr>
              <a:t>Targeted Intervention (Level 3) – Mental Health</a:t>
            </a:r>
          </a:p>
        </p:txBody>
      </p:sp>
      <p:graphicFrame>
        <p:nvGraphicFramePr>
          <p:cNvPr id="3" name="Table 2">
            <a:extLst>
              <a:ext uri="{FF2B5EF4-FFF2-40B4-BE49-F238E27FC236}">
                <a16:creationId xmlns:a16="http://schemas.microsoft.com/office/drawing/2014/main" id="{5ED758E3-55E2-B9EE-4534-D422683CF3D5}"/>
              </a:ext>
            </a:extLst>
          </p:cNvPr>
          <p:cNvGraphicFramePr>
            <a:graphicFrameLocks noGrp="1"/>
          </p:cNvGraphicFramePr>
          <p:nvPr>
            <p:extLst>
              <p:ext uri="{D42A27DB-BD31-4B8C-83A1-F6EECF244321}">
                <p14:modId xmlns:p14="http://schemas.microsoft.com/office/powerpoint/2010/main" val="1137256900"/>
              </p:ext>
            </p:extLst>
          </p:nvPr>
        </p:nvGraphicFramePr>
        <p:xfrm>
          <a:off x="223044" y="1097915"/>
          <a:ext cx="19659600" cy="9113519"/>
        </p:xfrm>
        <a:graphic>
          <a:graphicData uri="http://schemas.openxmlformats.org/drawingml/2006/table">
            <a:tbl>
              <a:tblPr firstRow="1" firstCol="1" bandRow="1"/>
              <a:tblGrid>
                <a:gridCol w="4134758">
                  <a:extLst>
                    <a:ext uri="{9D8B030D-6E8A-4147-A177-3AD203B41FA5}">
                      <a16:colId xmlns:a16="http://schemas.microsoft.com/office/drawing/2014/main" val="2805236835"/>
                    </a:ext>
                  </a:extLst>
                </a:gridCol>
                <a:gridCol w="13886543">
                  <a:extLst>
                    <a:ext uri="{9D8B030D-6E8A-4147-A177-3AD203B41FA5}">
                      <a16:colId xmlns:a16="http://schemas.microsoft.com/office/drawing/2014/main" val="2249111253"/>
                    </a:ext>
                  </a:extLst>
                </a:gridCol>
                <a:gridCol w="1638299">
                  <a:extLst>
                    <a:ext uri="{9D8B030D-6E8A-4147-A177-3AD203B41FA5}">
                      <a16:colId xmlns:a16="http://schemas.microsoft.com/office/drawing/2014/main" val="2616060593"/>
                    </a:ext>
                  </a:extLst>
                </a:gridCol>
              </a:tblGrid>
              <a:tr h="263116">
                <a:tc>
                  <a:txBody>
                    <a:bodyPr/>
                    <a:lstStyle/>
                    <a:p>
                      <a:pPr>
                        <a:buNone/>
                      </a:pPr>
                      <a:r>
                        <a:rPr lang="en-GB" sz="1800" b="1">
                          <a:solidFill>
                            <a:srgbClr val="000000"/>
                          </a:solidFill>
                          <a:effectLst/>
                          <a:latin typeface="Verdana" panose="020B0604030504040204" pitchFamily="34" charset="0"/>
                          <a:ea typeface="Verdana" panose="020B0604030504040204" pitchFamily="34" charset="0"/>
                          <a:cs typeface="Aptos" panose="020B0004020202020204" pitchFamily="34" charset="0"/>
                        </a:rPr>
                        <a:t>De-escalation Criteria</a:t>
                      </a:r>
                      <a:endParaRPr lang="en-GB" sz="1800">
                        <a:effectLst/>
                        <a:latin typeface="Verdana" panose="020B0604030504040204" pitchFamily="34" charset="0"/>
                        <a:ea typeface="Verdana" panose="020B0604030504040204" pitchFamily="34" charset="0"/>
                        <a:cs typeface="Aptos" panose="020B0004020202020204" pitchFamily="34" charset="0"/>
                      </a:endParaRPr>
                    </a:p>
                  </a:txBody>
                  <a:tcPr marL="43180" marR="4318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AF6"/>
                    </a:solidFill>
                  </a:tcPr>
                </a:tc>
                <a:tc>
                  <a:txBody>
                    <a:bodyPr/>
                    <a:lstStyle/>
                    <a:p>
                      <a:pPr>
                        <a:buNone/>
                      </a:pPr>
                      <a:r>
                        <a:rPr lang="en-GB" sz="1800" b="1" dirty="0">
                          <a:solidFill>
                            <a:srgbClr val="000000"/>
                          </a:solidFill>
                          <a:effectLst/>
                          <a:latin typeface="Verdana" panose="020B0604030504040204" pitchFamily="34" charset="0"/>
                          <a:ea typeface="Verdana" panose="020B0604030504040204" pitchFamily="34" charset="0"/>
                          <a:cs typeface="Aptos" panose="020B0004020202020204" pitchFamily="34" charset="0"/>
                        </a:rPr>
                        <a:t>Actions – Updated October 2026</a:t>
                      </a:r>
                      <a:endParaRPr lang="en-GB" sz="1800" dirty="0">
                        <a:effectLst/>
                        <a:latin typeface="Verdana" panose="020B0604030504040204" pitchFamily="34" charset="0"/>
                        <a:ea typeface="Verdana" panose="020B0604030504040204" pitchFamily="34" charset="0"/>
                        <a:cs typeface="Aptos" panose="020B0004020202020204" pitchFamily="34" charset="0"/>
                      </a:endParaRPr>
                    </a:p>
                  </a:txBody>
                  <a:tcPr marL="43180" marR="4318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EEAF6"/>
                    </a:solidFill>
                  </a:tcPr>
                </a:tc>
                <a:tc>
                  <a:txBody>
                    <a:bodyPr/>
                    <a:lstStyle/>
                    <a:p>
                      <a:pPr>
                        <a:buNone/>
                      </a:pPr>
                      <a:r>
                        <a:rPr lang="en-GB" sz="1800" b="1">
                          <a:solidFill>
                            <a:srgbClr val="000000"/>
                          </a:solidFill>
                          <a:effectLst/>
                          <a:latin typeface="Verdana" panose="020B0604030504040204" pitchFamily="34" charset="0"/>
                          <a:ea typeface="Verdana" panose="020B0604030504040204" pitchFamily="34" charset="0"/>
                          <a:cs typeface="Aptos" panose="020B0004020202020204" pitchFamily="34" charset="0"/>
                        </a:rPr>
                        <a:t>RAG Status</a:t>
                      </a:r>
                      <a:endParaRPr lang="en-GB" sz="1800">
                        <a:effectLst/>
                        <a:latin typeface="Verdana" panose="020B0604030504040204" pitchFamily="34" charset="0"/>
                        <a:ea typeface="Verdana" panose="020B0604030504040204" pitchFamily="34" charset="0"/>
                        <a:cs typeface="Aptos" panose="020B0004020202020204" pitchFamily="34" charset="0"/>
                      </a:endParaRPr>
                    </a:p>
                  </a:txBody>
                  <a:tcPr marL="43180" marR="4318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EEAF6"/>
                    </a:solidFill>
                  </a:tcPr>
                </a:tc>
                <a:extLst>
                  <a:ext uri="{0D108BD9-81ED-4DB2-BD59-A6C34878D82A}">
                    <a16:rowId xmlns:a16="http://schemas.microsoft.com/office/drawing/2014/main" val="679385796"/>
                  </a:ext>
                </a:extLst>
              </a:tr>
              <a:tr h="5019674">
                <a:tc>
                  <a:txBody>
                    <a:bodyPr/>
                    <a:lstStyle/>
                    <a:p>
                      <a:pPr>
                        <a:buNone/>
                      </a:pPr>
                      <a:r>
                        <a:rPr lang="en-GB" sz="1800" b="1" dirty="0">
                          <a:solidFill>
                            <a:srgbClr val="000000"/>
                          </a:solidFill>
                          <a:effectLst/>
                          <a:latin typeface="Verdana" panose="020B0604030504040204" pitchFamily="34" charset="0"/>
                          <a:ea typeface="Verdana" panose="020B0604030504040204" pitchFamily="34" charset="0"/>
                          <a:cs typeface="Aptos" panose="020B0004020202020204" pitchFamily="34" charset="0"/>
                        </a:rPr>
                        <a:t>Immediate Concerns – Three out of six immediate concern actions have been achieved by the service. </a:t>
                      </a:r>
                      <a:r>
                        <a:rPr lang="en-GB" sz="1800" dirty="0">
                          <a:solidFill>
                            <a:srgbClr val="000000"/>
                          </a:solidFill>
                          <a:effectLst/>
                          <a:latin typeface="Verdana" panose="020B0604030504040204" pitchFamily="34" charset="0"/>
                          <a:ea typeface="Verdana" panose="020B0604030504040204" pitchFamily="34" charset="0"/>
                          <a:cs typeface="Aptos" panose="020B0004020202020204" pitchFamily="34" charset="0"/>
                        </a:rPr>
                        <a:t>The service consider there to be sufficient risk mitigations in place for two out of the three unachieved actions.</a:t>
                      </a:r>
                      <a:r>
                        <a:rPr lang="en-GB" sz="1800" b="1" dirty="0">
                          <a:solidFill>
                            <a:srgbClr val="000000"/>
                          </a:solidFill>
                          <a:effectLst/>
                          <a:latin typeface="Verdana" panose="020B0604030504040204" pitchFamily="34" charset="0"/>
                          <a:ea typeface="Verdana" panose="020B0604030504040204" pitchFamily="34" charset="0"/>
                          <a:cs typeface="Aptos" panose="020B0004020202020204" pitchFamily="34" charset="0"/>
                        </a:rPr>
                        <a:t> </a:t>
                      </a:r>
                      <a:endParaRPr lang="en-GB" sz="1800" dirty="0">
                        <a:effectLst/>
                        <a:latin typeface="Verdana" panose="020B0604030504040204" pitchFamily="34" charset="0"/>
                        <a:ea typeface="Verdana" panose="020B0604030504040204" pitchFamily="34" charset="0"/>
                        <a:cs typeface="Aptos" panose="020B0004020202020204" pitchFamily="34" charset="0"/>
                      </a:endParaRPr>
                    </a:p>
                  </a:txBody>
                  <a:tcPr marL="43180" marR="43180" marT="9525" marB="0">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7F0F9"/>
                    </a:solidFill>
                  </a:tcPr>
                </a:tc>
                <a:tc>
                  <a:txBody>
                    <a:bodyPr/>
                    <a:lstStyle/>
                    <a:p>
                      <a:pPr lvl="0"/>
                      <a:r>
                        <a:rPr lang="en-GB" sz="1800" kern="1200" dirty="0">
                          <a:solidFill>
                            <a:schemeClr val="tx1"/>
                          </a:solidFill>
                          <a:effectLst/>
                          <a:latin typeface="Verdana" panose="020B0604030504040204" pitchFamily="34" charset="0"/>
                          <a:ea typeface="Verdana" panose="020B0604030504040204" pitchFamily="34" charset="0"/>
                          <a:cs typeface="+mn-cs"/>
                        </a:rPr>
                        <a:t>In July, Capital Planning procured a new personal attack alarm system for roll out across Caswell Clinic (120k). An installation contractor has also been secured, and costs are being finalised prior to commencing installation, which will take approximately 10 months. Awaiting a start date for implementation of the new system from Capital Planning. </a:t>
                      </a:r>
                    </a:p>
                    <a:p>
                      <a:pPr lvl="0"/>
                      <a:r>
                        <a:rPr lang="en-GB" sz="1800" kern="1200" dirty="0">
                          <a:solidFill>
                            <a:schemeClr val="tx1"/>
                          </a:solidFill>
                          <a:effectLst/>
                          <a:latin typeface="Verdana" panose="020B0604030504040204" pitchFamily="34" charset="0"/>
                          <a:ea typeface="Verdana" panose="020B0604030504040204" pitchFamily="34" charset="0"/>
                          <a:cs typeface="+mn-cs"/>
                        </a:rPr>
                        <a:t>Security Framework Document ratified at Augusts Service Group Q&amp;S Meeting and now published on COIN. The service is ordering new staff lockers which are scheduled for delivery in four weeks. Implementation of the lockers will close this associated action. </a:t>
                      </a:r>
                    </a:p>
                    <a:p>
                      <a:pPr lvl="0"/>
                      <a:r>
                        <a:rPr lang="en-GB" sz="1800" kern="1200" dirty="0">
                          <a:solidFill>
                            <a:schemeClr val="tx1"/>
                          </a:solidFill>
                          <a:effectLst/>
                          <a:latin typeface="Verdana" panose="020B0604030504040204" pitchFamily="34" charset="0"/>
                          <a:ea typeface="Verdana" panose="020B0604030504040204" pitchFamily="34" charset="0"/>
                          <a:cs typeface="+mn-cs"/>
                        </a:rPr>
                        <a:t>Wall mounted boilers implemented across inpatient wards in Caswell Clinic in October (closing this outstanding action). </a:t>
                      </a:r>
                    </a:p>
                    <a:p>
                      <a:r>
                        <a:rPr lang="en-GB" sz="1800" b="1" kern="1200" dirty="0">
                          <a:solidFill>
                            <a:schemeClr val="tx1"/>
                          </a:solidFill>
                          <a:effectLst/>
                          <a:latin typeface="Verdana" panose="020B0604030504040204" pitchFamily="34" charset="0"/>
                          <a:ea typeface="Verdana" panose="020B0604030504040204" pitchFamily="34" charset="0"/>
                          <a:cs typeface="+mn-cs"/>
                        </a:rPr>
                        <a:t> </a:t>
                      </a:r>
                      <a:endParaRPr lang="en-GB" sz="1800" kern="1200" dirty="0">
                        <a:solidFill>
                          <a:schemeClr val="tx1"/>
                        </a:solidFill>
                        <a:effectLst/>
                        <a:latin typeface="Verdana" panose="020B0604030504040204" pitchFamily="34" charset="0"/>
                        <a:ea typeface="Verdana" panose="020B0604030504040204" pitchFamily="34" charset="0"/>
                        <a:cs typeface="+mn-cs"/>
                      </a:endParaRPr>
                    </a:p>
                    <a:p>
                      <a:r>
                        <a:rPr lang="en-GB" sz="1800" b="1" kern="1200" dirty="0">
                          <a:solidFill>
                            <a:schemeClr val="tx1"/>
                          </a:solidFill>
                          <a:effectLst/>
                          <a:latin typeface="Verdana" panose="020B0604030504040204" pitchFamily="34" charset="0"/>
                          <a:ea typeface="Verdana" panose="020B0604030504040204" pitchFamily="34" charset="0"/>
                          <a:cs typeface="+mn-cs"/>
                        </a:rPr>
                        <a:t> </a:t>
                      </a:r>
                      <a:endParaRPr lang="en-GB" sz="1800" kern="1200" dirty="0">
                        <a:solidFill>
                          <a:schemeClr val="tx1"/>
                        </a:solidFill>
                        <a:effectLst/>
                        <a:latin typeface="Verdana" panose="020B0604030504040204" pitchFamily="34" charset="0"/>
                        <a:ea typeface="Verdana" panose="020B0604030504040204" pitchFamily="34" charset="0"/>
                        <a:cs typeface="+mn-cs"/>
                      </a:endParaRPr>
                    </a:p>
                    <a:p>
                      <a:r>
                        <a:rPr lang="en-GB" sz="1800" b="1" u="sng" kern="1200" dirty="0">
                          <a:solidFill>
                            <a:schemeClr val="tx1"/>
                          </a:solidFill>
                          <a:effectLst/>
                          <a:latin typeface="Verdana" panose="020B0604030504040204" pitchFamily="34" charset="0"/>
                          <a:ea typeface="Verdana" panose="020B0604030504040204" pitchFamily="34" charset="0"/>
                          <a:cs typeface="+mn-cs"/>
                        </a:rPr>
                        <a:t>Priority Actions for November 2026</a:t>
                      </a:r>
                      <a:endParaRPr lang="en-GB" sz="1800" kern="1200" dirty="0">
                        <a:solidFill>
                          <a:schemeClr val="tx1"/>
                        </a:solidFill>
                        <a:effectLst/>
                        <a:latin typeface="Verdana" panose="020B0604030504040204" pitchFamily="34" charset="0"/>
                        <a:ea typeface="Verdana" panose="020B0604030504040204" pitchFamily="34" charset="0"/>
                        <a:cs typeface="+mn-cs"/>
                      </a:endParaRPr>
                    </a:p>
                    <a:p>
                      <a:r>
                        <a:rPr lang="en-GB" sz="1800" kern="1200" dirty="0">
                          <a:solidFill>
                            <a:schemeClr val="tx1"/>
                          </a:solidFill>
                          <a:effectLst/>
                          <a:latin typeface="Verdana" panose="020B0604030504040204" pitchFamily="34" charset="0"/>
                          <a:ea typeface="Verdana" panose="020B0604030504040204" pitchFamily="34" charset="0"/>
                          <a:cs typeface="+mn-cs"/>
                        </a:rPr>
                        <a:t>Estates (CTUHB) have confirmed that there is insufficient funds to complete the refurbishment of staff changing rooms in Caswell Clinic.  Despite this, the service will now procure and install 100 new staff lockers to strengthen the services governance of prohibited items entering clinical areas. The staff locker installation is currently going through the procurement process and will likely be installed within 4-6 weeks. This is the only action without sufficient risk mitigation at present</a:t>
                      </a:r>
                      <a:r>
                        <a:rPr lang="en-GB" sz="1800" kern="1200" dirty="0">
                          <a:solidFill>
                            <a:srgbClr val="000000"/>
                          </a:solidFill>
                          <a:effectLst/>
                          <a:latin typeface="Verdana" panose="020B0604030504040204" pitchFamily="34" charset="0"/>
                          <a:ea typeface="Verdana" panose="020B0604030504040204" pitchFamily="34" charset="0"/>
                          <a:cs typeface="Times New Roman" panose="02020603050405020304" pitchFamily="18" charset="0"/>
                        </a:rPr>
                        <a:t>.</a:t>
                      </a:r>
                      <a:endParaRPr lang="en-GB" sz="1800" dirty="0">
                        <a:effectLst/>
                        <a:latin typeface="Verdana" panose="020B0604030504040204" pitchFamily="34" charset="0"/>
                        <a:ea typeface="Verdana" panose="020B0604030504040204" pitchFamily="34" charset="0"/>
                        <a:cs typeface="Times New Roman" panose="02020603050405020304" pitchFamily="18" charset="0"/>
                      </a:endParaRPr>
                    </a:p>
                  </a:txBody>
                  <a:tcPr marL="68580" marR="68580"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7F0F9"/>
                    </a:solidFill>
                  </a:tcPr>
                </a:tc>
                <a:tc>
                  <a:txBody>
                    <a:bodyPr/>
                    <a:lstStyle/>
                    <a:p>
                      <a:pPr>
                        <a:buNone/>
                      </a:pPr>
                      <a:endParaRPr lang="en-GB" sz="1800">
                        <a:effectLst/>
                        <a:latin typeface="Verdana" panose="020B0604030504040204" pitchFamily="34" charset="0"/>
                        <a:ea typeface="Verdana" panose="020B0604030504040204" pitchFamily="34" charset="0"/>
                      </a:endParaRPr>
                    </a:p>
                  </a:txBody>
                  <a:tcPr marL="68580" marR="68580"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extLst>
                  <a:ext uri="{0D108BD9-81ED-4DB2-BD59-A6C34878D82A}">
                    <a16:rowId xmlns:a16="http://schemas.microsoft.com/office/drawing/2014/main" val="938411372"/>
                  </a:ext>
                </a:extLst>
              </a:tr>
              <a:tr h="3810000">
                <a:tc>
                  <a:txBody>
                    <a:bodyPr/>
                    <a:lstStyle/>
                    <a:p>
                      <a:pPr>
                        <a:buNone/>
                      </a:pPr>
                      <a:r>
                        <a:rPr lang="en-GB" sz="1800" b="1">
                          <a:solidFill>
                            <a:srgbClr val="000000"/>
                          </a:solidFill>
                          <a:effectLst/>
                          <a:latin typeface="Verdana" panose="020B0604030504040204" pitchFamily="34" charset="0"/>
                          <a:ea typeface="Verdana" panose="020B0604030504040204" pitchFamily="34" charset="0"/>
                          <a:cs typeface="Aptos" panose="020B0004020202020204" pitchFamily="34" charset="0"/>
                        </a:rPr>
                        <a:t>Wider De-escalation Measures – Fourteen actions in total with 10 complete. One action closed in August (CTP).</a:t>
                      </a:r>
                      <a:endParaRPr lang="en-GB" sz="1800">
                        <a:effectLst/>
                        <a:latin typeface="Verdana" panose="020B0604030504040204" pitchFamily="34" charset="0"/>
                        <a:ea typeface="Verdana" panose="020B0604030504040204" pitchFamily="34" charset="0"/>
                        <a:cs typeface="Aptos" panose="020B0004020202020204" pitchFamily="34" charset="0"/>
                      </a:endParaRPr>
                    </a:p>
                  </a:txBody>
                  <a:tcPr marL="43180" marR="4318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20000"/>
                        <a:lumOff val="80000"/>
                      </a:schemeClr>
                    </a:solidFill>
                  </a:tcPr>
                </a:tc>
                <a:tc>
                  <a:txBody>
                    <a:bodyPr/>
                    <a:lstStyle/>
                    <a:p>
                      <a:r>
                        <a:rPr lang="en-GB" sz="1800" b="1" u="sng" kern="1200" dirty="0">
                          <a:solidFill>
                            <a:schemeClr val="tx1"/>
                          </a:solidFill>
                          <a:effectLst/>
                          <a:latin typeface="Verdana" panose="020B0604030504040204" pitchFamily="34" charset="0"/>
                          <a:ea typeface="Verdana" panose="020B0604030504040204" pitchFamily="34" charset="0"/>
                          <a:cs typeface="+mn-cs"/>
                        </a:rPr>
                        <a:t>Priority Actions for November 2026</a:t>
                      </a:r>
                      <a:endParaRPr lang="en-GB" sz="1800" kern="1200" dirty="0">
                        <a:solidFill>
                          <a:schemeClr val="tx1"/>
                        </a:solidFill>
                        <a:effectLst/>
                        <a:latin typeface="Verdana" panose="020B0604030504040204" pitchFamily="34" charset="0"/>
                        <a:ea typeface="Verdana" panose="020B0604030504040204" pitchFamily="34" charset="0"/>
                        <a:cs typeface="+mn-cs"/>
                      </a:endParaRPr>
                    </a:p>
                    <a:p>
                      <a:r>
                        <a:rPr lang="en-GB" sz="1800" kern="1200" dirty="0">
                          <a:solidFill>
                            <a:schemeClr val="tx1"/>
                          </a:solidFill>
                          <a:effectLst/>
                          <a:latin typeface="Verdana" panose="020B0604030504040204" pitchFamily="34" charset="0"/>
                          <a:ea typeface="Verdana" panose="020B0604030504040204" pitchFamily="34" charset="0"/>
                          <a:cs typeface="+mn-cs"/>
                        </a:rPr>
                        <a:t> </a:t>
                      </a:r>
                    </a:p>
                    <a:p>
                      <a:r>
                        <a:rPr lang="en-GB" sz="1800" kern="1200" dirty="0">
                          <a:solidFill>
                            <a:schemeClr val="tx1"/>
                          </a:solidFill>
                          <a:effectLst/>
                          <a:latin typeface="Verdana" panose="020B0604030504040204" pitchFamily="34" charset="0"/>
                          <a:ea typeface="Verdana" panose="020B0604030504040204" pitchFamily="34" charset="0"/>
                          <a:cs typeface="+mn-cs"/>
                        </a:rPr>
                        <a:t>Increase risk assessment compliance for WARRN (100%) and HCR-20 (80%). Improvement plan developed by Directorate Manager and Consultant Psychologist. In month improvement reported with HCR20 compliance at 88% and WARRN at 54%. This is an ongoing priority for the service.</a:t>
                      </a:r>
                      <a:endParaRPr lang="en-GB" sz="1800" dirty="0">
                        <a:effectLst/>
                        <a:latin typeface="Verdana" panose="020B0604030504040204" pitchFamily="34" charset="0"/>
                        <a:ea typeface="Verdana" panose="020B0604030504040204" pitchFamily="34" charset="0"/>
                        <a:cs typeface="Times New Roman" panose="02020603050405020304" pitchFamily="18" charset="0"/>
                      </a:endParaRPr>
                    </a:p>
                  </a:txBody>
                  <a:tcPr marL="68580" marR="6858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20000"/>
                        <a:lumOff val="80000"/>
                      </a:schemeClr>
                    </a:solidFill>
                  </a:tcPr>
                </a:tc>
                <a:tc>
                  <a:txBody>
                    <a:bodyPr/>
                    <a:lstStyle/>
                    <a:p>
                      <a:pPr>
                        <a:buNone/>
                      </a:pPr>
                      <a:endParaRPr lang="en-GB" sz="1800" dirty="0">
                        <a:effectLst/>
                        <a:latin typeface="Verdana" panose="020B0604030504040204" pitchFamily="34" charset="0"/>
                        <a:ea typeface="Verdana" panose="020B0604030504040204" pitchFamily="34" charset="0"/>
                      </a:endParaRPr>
                    </a:p>
                  </a:txBody>
                  <a:tcPr marL="68580" marR="6858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solidFill>
                  </a:tcPr>
                </a:tc>
                <a:extLst>
                  <a:ext uri="{0D108BD9-81ED-4DB2-BD59-A6C34878D82A}">
                    <a16:rowId xmlns:a16="http://schemas.microsoft.com/office/drawing/2014/main" val="483063658"/>
                  </a:ext>
                </a:extLst>
              </a:tr>
            </a:tbl>
          </a:graphicData>
        </a:graphic>
      </p:graphicFrame>
      <p:sp>
        <p:nvSpPr>
          <p:cNvPr id="4" name="TextBox 3">
            <a:extLst>
              <a:ext uri="{FF2B5EF4-FFF2-40B4-BE49-F238E27FC236}">
                <a16:creationId xmlns:a16="http://schemas.microsoft.com/office/drawing/2014/main" id="{B5D97E1A-E870-74FC-49C1-52AEA2CE85C2}"/>
              </a:ext>
            </a:extLst>
          </p:cNvPr>
          <p:cNvSpPr txBox="1"/>
          <p:nvPr/>
        </p:nvSpPr>
        <p:spPr>
          <a:xfrm>
            <a:off x="451644" y="613132"/>
            <a:ext cx="14020800" cy="372794"/>
          </a:xfrm>
          <a:prstGeom prst="rect">
            <a:avLst/>
          </a:prstGeom>
          <a:noFill/>
        </p:spPr>
        <p:txBody>
          <a:bodyPr wrap="square">
            <a:spAutoFit/>
          </a:bodyPr>
          <a:lstStyle/>
          <a:p>
            <a:pPr marL="228600" marR="0" lvl="0" indent="0" algn="l" defTabSz="914400" rtl="0" eaLnBrk="1" fontAlgn="auto" latinLnBrk="0" hangingPunct="1">
              <a:lnSpc>
                <a:spcPct val="107000"/>
              </a:lnSpc>
              <a:spcBef>
                <a:spcPts val="0"/>
              </a:spcBef>
              <a:spcAft>
                <a:spcPts val="800"/>
              </a:spcAft>
              <a:buClrTx/>
              <a:buSzTx/>
              <a:buFontTx/>
              <a:buNone/>
              <a:tabLst/>
              <a:defRPr/>
            </a:pPr>
            <a:r>
              <a:rPr kumimoji="0" lang="en-GB" sz="1800" b="1" i="0" u="none" strike="noStrike" kern="1200" cap="none" spc="0" normalizeH="0" baseline="0" noProof="0" dirty="0">
                <a:ln>
                  <a:noFill/>
                </a:ln>
                <a:solidFill>
                  <a:srgbClr val="000000"/>
                </a:solidFill>
                <a:effectLst/>
                <a:uLnTx/>
                <a:uFillTx/>
                <a:latin typeface="Verdana" panose="020B0604030504040204" pitchFamily="34" charset="0"/>
                <a:ea typeface="Calibri" panose="020F0502020204030204" pitchFamily="34" charset="0"/>
                <a:cs typeface="Arial" panose="020B0604020202020204" pitchFamily="34" charset="0"/>
              </a:rPr>
              <a:t>Updates against the de-escalation criteria outlined by Welsh Government can be found below; </a:t>
            </a:r>
            <a:endParaRPr kumimoji="0" lang="en-GB" sz="16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1137288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0A4E3C-207E-936E-99F9-07371499C6E3}"/>
            </a:ext>
          </a:extLst>
        </p:cNvPr>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68AEAFD8-8329-9646-15F0-AB428AC09A67}"/>
              </a:ext>
            </a:extLst>
          </p:cNvPr>
          <p:cNvGraphicFramePr>
            <a:graphicFrameLocks noGrp="1"/>
          </p:cNvGraphicFramePr>
          <p:nvPr>
            <p:extLst>
              <p:ext uri="{D42A27DB-BD31-4B8C-83A1-F6EECF244321}">
                <p14:modId xmlns:p14="http://schemas.microsoft.com/office/powerpoint/2010/main" val="1699929105"/>
              </p:ext>
            </p:extLst>
          </p:nvPr>
        </p:nvGraphicFramePr>
        <p:xfrm>
          <a:off x="0" y="570708"/>
          <a:ext cx="20105688" cy="7711440"/>
        </p:xfrm>
        <a:graphic>
          <a:graphicData uri="http://schemas.openxmlformats.org/drawingml/2006/table">
            <a:tbl>
              <a:tblPr firstRow="1" bandRow="1">
                <a:tableStyleId>{5C22544A-7EE6-4342-B048-85BDC9FD1C3A}</a:tableStyleId>
              </a:tblPr>
              <a:tblGrid>
                <a:gridCol w="9824244">
                  <a:extLst>
                    <a:ext uri="{9D8B030D-6E8A-4147-A177-3AD203B41FA5}">
                      <a16:colId xmlns:a16="http://schemas.microsoft.com/office/drawing/2014/main" val="1129616965"/>
                    </a:ext>
                  </a:extLst>
                </a:gridCol>
                <a:gridCol w="5255022">
                  <a:extLst>
                    <a:ext uri="{9D8B030D-6E8A-4147-A177-3AD203B41FA5}">
                      <a16:colId xmlns:a16="http://schemas.microsoft.com/office/drawing/2014/main" val="3228885332"/>
                    </a:ext>
                  </a:extLst>
                </a:gridCol>
                <a:gridCol w="5026422">
                  <a:extLst>
                    <a:ext uri="{9D8B030D-6E8A-4147-A177-3AD203B41FA5}">
                      <a16:colId xmlns:a16="http://schemas.microsoft.com/office/drawing/2014/main" val="1012310918"/>
                    </a:ext>
                  </a:extLst>
                </a:gridCol>
              </a:tblGrid>
              <a:tr h="894171">
                <a:tc>
                  <a:txBody>
                    <a:bodyPr/>
                    <a:lstStyle/>
                    <a:p>
                      <a:pPr marL="0" marR="0" lvl="0" indent="0" algn="ctr" defTabSz="1507937" rtl="0" eaLnBrk="1" fontAlgn="auto" latinLnBrk="0" hangingPunct="1">
                        <a:lnSpc>
                          <a:spcPct val="100000"/>
                        </a:lnSpc>
                        <a:spcBef>
                          <a:spcPts val="0"/>
                        </a:spcBef>
                        <a:spcAft>
                          <a:spcPts val="0"/>
                        </a:spcAft>
                        <a:buClrTx/>
                        <a:buSzTx/>
                        <a:buFontTx/>
                        <a:buNone/>
                        <a:tabLst/>
                        <a:defRPr/>
                      </a:pPr>
                      <a:r>
                        <a:rPr lang="en-GB" sz="1800" b="1" i="0" dirty="0">
                          <a:solidFill>
                            <a:schemeClr val="dk1"/>
                          </a:solidFill>
                          <a:effectLst/>
                          <a:latin typeface="Verdana" panose="020B0604030504040204" pitchFamily="34" charset="0"/>
                          <a:ea typeface="Verdana" panose="020B0604030504040204" pitchFamily="34" charset="0"/>
                          <a:cs typeface="+mn-cs"/>
                        </a:rPr>
                        <a:t>Enhanced Monitoring Target: </a:t>
                      </a:r>
                      <a:r>
                        <a:rPr lang="en-GB" sz="1800" b="0" i="0" dirty="0">
                          <a:solidFill>
                            <a:schemeClr val="dk1"/>
                          </a:solidFill>
                          <a:effectLst/>
                          <a:latin typeface="Verdana" panose="020B0604030504040204" pitchFamily="34" charset="0"/>
                          <a:ea typeface="Verdana" panose="020B0604030504040204" pitchFamily="34" charset="0"/>
                          <a:cs typeface="+mn-cs"/>
                        </a:rPr>
                        <a:t>C-Diff: reduce the number of hospital onset infections by 40% and maintain for 3 months (from a baseline of the average number of cases in quarter 3 of 10 cases to no more than 6 per month</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en-GB" sz="1800" dirty="0">
                          <a:solidFill>
                            <a:schemeClr val="tx1"/>
                          </a:solidFill>
                          <a:latin typeface="Verdana" panose="020B0604030504040204" pitchFamily="34" charset="0"/>
                          <a:ea typeface="Verdana" panose="020B0604030504040204" pitchFamily="34" charset="0"/>
                        </a:rPr>
                        <a:t>September 2026 Performance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en-GB" sz="1800" dirty="0">
                          <a:solidFill>
                            <a:schemeClr val="tx1"/>
                          </a:solidFill>
                          <a:latin typeface="Verdana" panose="020B0604030504040204" pitchFamily="34" charset="0"/>
                          <a:ea typeface="Verdana" panose="020B0604030504040204" pitchFamily="34" charset="0"/>
                        </a:rPr>
                        <a:t>5 cases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3554926024"/>
                  </a:ext>
                </a:extLst>
              </a:tr>
              <a:tr h="6780596">
                <a:tc>
                  <a:txBody>
                    <a:bodyPr/>
                    <a:lstStyle/>
                    <a:p>
                      <a:endParaRPr lang="en-GB" sz="2000" dirty="0">
                        <a:latin typeface="Verdana" panose="020B0604030504040204" pitchFamily="34" charset="0"/>
                        <a:ea typeface="Verdan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gridSpan="2">
                  <a:txBody>
                    <a:bodyPr/>
                    <a:lstStyle/>
                    <a:p>
                      <a:r>
                        <a:rPr lang="en-GB" sz="1700" b="1" dirty="0">
                          <a:solidFill>
                            <a:schemeClr val="tx1"/>
                          </a:solidFill>
                          <a:latin typeface="Verdana" panose="020B0604030504040204" pitchFamily="34" charset="0"/>
                          <a:ea typeface="Verdana" panose="020B0604030504040204" pitchFamily="34" charset="0"/>
                        </a:rPr>
                        <a:t>How are we doing? </a:t>
                      </a:r>
                    </a:p>
                    <a:p>
                      <a:pPr lvl="0"/>
                      <a:r>
                        <a:rPr lang="en-GB" sz="1700" kern="1200" dirty="0">
                          <a:solidFill>
                            <a:schemeClr val="dk1"/>
                          </a:solidFill>
                          <a:effectLst/>
                          <a:latin typeface="Verdana" panose="020B0604030504040204" pitchFamily="34" charset="0"/>
                          <a:ea typeface="Verdana" panose="020B0604030504040204" pitchFamily="34" charset="0"/>
                          <a:cs typeface="+mn-cs"/>
                        </a:rPr>
                        <a:t>There were 5 cases of C.difficile reported as hospital onset in September 2026</a:t>
                      </a:r>
                    </a:p>
                    <a:p>
                      <a:pPr lvl="0"/>
                      <a:r>
                        <a:rPr lang="en-GB" sz="1700" kern="1200" dirty="0">
                          <a:solidFill>
                            <a:schemeClr val="dk1"/>
                          </a:solidFill>
                          <a:effectLst/>
                          <a:latin typeface="Verdana" panose="020B0604030504040204" pitchFamily="34" charset="0"/>
                          <a:ea typeface="Verdana" panose="020B0604030504040204" pitchFamily="34" charset="0"/>
                          <a:cs typeface="+mn-cs"/>
                        </a:rPr>
                        <a:t>SBUHB continues to have the highest incidence in Wales.  </a:t>
                      </a:r>
                    </a:p>
                    <a:p>
                      <a:endParaRPr lang="en-GB" sz="1700" dirty="0">
                        <a:solidFill>
                          <a:srgbClr val="FF0000"/>
                        </a:solidFill>
                        <a:latin typeface="Verdana" panose="020B0604030504040204" pitchFamily="34" charset="0"/>
                        <a:ea typeface="Verdana" panose="020B0604030504040204" pitchFamily="34" charset="0"/>
                      </a:endParaRPr>
                    </a:p>
                    <a:p>
                      <a:r>
                        <a:rPr lang="en-GB" sz="1700" b="1" dirty="0">
                          <a:solidFill>
                            <a:schemeClr val="tx1"/>
                          </a:solidFill>
                          <a:latin typeface="Verdana" panose="020B0604030504040204" pitchFamily="34" charset="0"/>
                          <a:ea typeface="Verdana" panose="020B0604030504040204" pitchFamily="34" charset="0"/>
                        </a:rPr>
                        <a:t>What actions are we taking to improve?</a:t>
                      </a:r>
                    </a:p>
                    <a:p>
                      <a:pPr marL="285750" marR="0" lvl="0" indent="-285750" algn="l" defTabSz="1507937" rtl="0" eaLnBrk="1" fontAlgn="auto" latinLnBrk="0" hangingPunct="1">
                        <a:lnSpc>
                          <a:spcPct val="100000"/>
                        </a:lnSpc>
                        <a:spcBef>
                          <a:spcPts val="0"/>
                        </a:spcBef>
                        <a:spcAft>
                          <a:spcPts val="600"/>
                        </a:spcAft>
                        <a:buClrTx/>
                        <a:buSzTx/>
                        <a:buFont typeface="Arial" panose="020B0604020202020204" pitchFamily="34" charset="0"/>
                        <a:buChar char="•"/>
                        <a:tabLst/>
                        <a:defRPr/>
                      </a:pPr>
                      <a:r>
                        <a:rPr lang="en-GB" sz="1700" kern="1200" noProof="0" dirty="0">
                          <a:solidFill>
                            <a:schemeClr val="tx1"/>
                          </a:solidFill>
                          <a:latin typeface="Verdana" panose="020B0604030504040204" pitchFamily="34" charset="0"/>
                          <a:ea typeface="Verdana" panose="020B0604030504040204" pitchFamily="34" charset="0"/>
                          <a:cs typeface="+mn-cs"/>
                        </a:rPr>
                        <a:t>Service Group level Silver cells have been established providing weekly multi-disciplinary reviews of all incidents and understanding root causes where possible and agreeing preventative actions and audits. </a:t>
                      </a:r>
                    </a:p>
                    <a:p>
                      <a:pPr marL="285750" marR="0" lvl="0" indent="-285750" algn="l" defTabSz="1507937" rtl="0" eaLnBrk="1" fontAlgn="auto" latinLnBrk="0" hangingPunct="1">
                        <a:lnSpc>
                          <a:spcPct val="100000"/>
                        </a:lnSpc>
                        <a:spcBef>
                          <a:spcPts val="0"/>
                        </a:spcBef>
                        <a:spcAft>
                          <a:spcPts val="600"/>
                        </a:spcAft>
                        <a:buClrTx/>
                        <a:buSzTx/>
                        <a:buFont typeface="Arial" panose="020B0604020202020204" pitchFamily="34" charset="0"/>
                        <a:buChar char="•"/>
                        <a:tabLst/>
                        <a:defRPr/>
                      </a:pPr>
                      <a:r>
                        <a:rPr lang="en-GB" sz="1700" kern="1200" dirty="0">
                          <a:solidFill>
                            <a:schemeClr val="tx1"/>
                          </a:solidFill>
                          <a:latin typeface="Verdana" panose="020B0604030504040204" pitchFamily="34" charset="0"/>
                          <a:ea typeface="Verdana" panose="020B0604030504040204" pitchFamily="34" charset="0"/>
                          <a:cs typeface="+mn-cs"/>
                        </a:rPr>
                        <a:t>Commenced in September 2026 a microbiology-led 3-month study: Determining the prevalence of asymptomatic C. difficile at hospital admission and assessing the feasibility of screening for C. difficile carriage on admission: Single-site pilot study.  Study timescale to finish, including 5 months to analyse results and draft report –  April 2027.</a:t>
                      </a:r>
                    </a:p>
                    <a:p>
                      <a:pPr marL="285750" marR="0" lvl="0" indent="-285750" algn="l" defTabSz="1507937" rtl="0" eaLnBrk="1" fontAlgn="auto" latinLnBrk="0" hangingPunct="1">
                        <a:lnSpc>
                          <a:spcPct val="100000"/>
                        </a:lnSpc>
                        <a:spcBef>
                          <a:spcPts val="0"/>
                        </a:spcBef>
                        <a:spcAft>
                          <a:spcPts val="600"/>
                        </a:spcAft>
                        <a:buClrTx/>
                        <a:buSzTx/>
                        <a:buFont typeface="Arial" panose="020B0604020202020204" pitchFamily="34" charset="0"/>
                        <a:buChar char="•"/>
                        <a:tabLst/>
                        <a:defRPr/>
                      </a:pPr>
                      <a:r>
                        <a:rPr lang="en-GB" sz="1700" kern="1200" dirty="0">
                          <a:solidFill>
                            <a:schemeClr val="tx1"/>
                          </a:solidFill>
                          <a:latin typeface="Verdana" panose="020B0604030504040204" pitchFamily="34" charset="0"/>
                          <a:ea typeface="Verdana" panose="020B0604030504040204" pitchFamily="34" charset="0"/>
                          <a:cs typeface="+mn-cs"/>
                        </a:rPr>
                        <a:t>During Q3, due to commence project involving enhanced lifestyle questionnaires for patients in the community who are C. difficile toxin positive - to expand our understanding of community sources of C. difficile.</a:t>
                      </a:r>
                    </a:p>
                    <a:p>
                      <a:pPr marL="285750" indent="-285750" algn="l" defTabSz="1507937" rtl="0" eaLnBrk="1" latinLnBrk="0" hangingPunct="1">
                        <a:buFont typeface="Arial" panose="020B0604020202020204" pitchFamily="34" charset="0"/>
                        <a:buChar char="•"/>
                      </a:pPr>
                      <a:endParaRPr lang="en-GB" sz="1700" kern="1200" dirty="0">
                        <a:solidFill>
                          <a:schemeClr val="tx1"/>
                        </a:solidFill>
                        <a:latin typeface="Verdana" panose="020B0604030504040204" pitchFamily="34" charset="0"/>
                        <a:ea typeface="Verdana" panose="020B0604030504040204" pitchFamily="34" charset="0"/>
                        <a:cs typeface="+mn-cs"/>
                      </a:endParaRPr>
                    </a:p>
                    <a:p>
                      <a:r>
                        <a:rPr lang="en-GB" sz="1700" b="1" dirty="0">
                          <a:solidFill>
                            <a:schemeClr val="tx1"/>
                          </a:solidFill>
                          <a:latin typeface="Verdana" panose="020B0604030504040204" pitchFamily="34" charset="0"/>
                          <a:ea typeface="Verdana" panose="020B0604030504040204" pitchFamily="34" charset="0"/>
                        </a:rPr>
                        <a:t>What are the risks to delivery? </a:t>
                      </a:r>
                    </a:p>
                    <a:p>
                      <a:pPr marL="285750" indent="-285750">
                        <a:buFont typeface="Arial" panose="020B0604020202020204" pitchFamily="34" charset="0"/>
                        <a:buChar char="•"/>
                      </a:pPr>
                      <a:r>
                        <a:rPr lang="en-GB" sz="1700" dirty="0">
                          <a:solidFill>
                            <a:schemeClr val="tx1"/>
                          </a:solidFill>
                          <a:latin typeface="Verdana" panose="020B0604030504040204" pitchFamily="34" charset="0"/>
                          <a:ea typeface="Verdana" panose="020B0604030504040204" pitchFamily="34" charset="0"/>
                        </a:rPr>
                        <a:t>Increased infection risk to service users: over crowding, bed spacing, single room availability, ratio of toilets: service users, lack of ventilation, patient acuity, co-morbidities, older inpatient populations, increasing number of clinically optimised service users.</a:t>
                      </a:r>
                    </a:p>
                    <a:p>
                      <a:pPr marL="285750" indent="-285750">
                        <a:buFont typeface="Arial" panose="020B0604020202020204" pitchFamily="34" charset="0"/>
                        <a:buChar char="•"/>
                      </a:pPr>
                      <a:r>
                        <a:rPr lang="en-GB" sz="1700" dirty="0">
                          <a:solidFill>
                            <a:schemeClr val="tx1"/>
                          </a:solidFill>
                          <a:latin typeface="Verdana" panose="020B0604030504040204" pitchFamily="34" charset="0"/>
                          <a:ea typeface="Verdana" panose="020B0604030504040204" pitchFamily="34" charset="0"/>
                        </a:rPr>
                        <a:t>Risks impacting of cleaning provision: over occupancy, reduced bed spacing, cleaning staff retention and recruitment, funding, lack of decant facility, ageing estate.</a:t>
                      </a:r>
                    </a:p>
                    <a:p>
                      <a:pPr marL="285750" marR="0" lvl="0" indent="-285750" algn="l" defTabSz="1507937"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700" kern="1200" dirty="0">
                          <a:solidFill>
                            <a:schemeClr val="tx1"/>
                          </a:solidFill>
                          <a:latin typeface="Verdana" panose="020B0604030504040204" pitchFamily="34" charset="0"/>
                          <a:ea typeface="Verdana" panose="020B0604030504040204" pitchFamily="34" charset="0"/>
                          <a:cs typeface="+mn-cs"/>
                        </a:rPr>
                        <a:t>Lack of mechanical ventilation in majority of inpatient areas increases risk of transmission of infections transmitted through the air.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hMerge="1">
                  <a:txBody>
                    <a:bodyPr/>
                    <a:lstStyle/>
                    <a:p>
                      <a:endParaRPr lang="en-GB"/>
                    </a:p>
                  </a:txBody>
                  <a:tcPr/>
                </a:tc>
                <a:extLst>
                  <a:ext uri="{0D108BD9-81ED-4DB2-BD59-A6C34878D82A}">
                    <a16:rowId xmlns:a16="http://schemas.microsoft.com/office/drawing/2014/main" val="3917987980"/>
                  </a:ext>
                </a:extLst>
              </a:tr>
            </a:tbl>
          </a:graphicData>
        </a:graphic>
      </p:graphicFrame>
      <p:sp>
        <p:nvSpPr>
          <p:cNvPr id="2" name="TextBox 1">
            <a:extLst>
              <a:ext uri="{FF2B5EF4-FFF2-40B4-BE49-F238E27FC236}">
                <a16:creationId xmlns:a16="http://schemas.microsoft.com/office/drawing/2014/main" id="{74510BDD-5A0D-C486-FCD8-EB7859AAE01D}"/>
              </a:ext>
            </a:extLst>
          </p:cNvPr>
          <p:cNvSpPr txBox="1"/>
          <p:nvPr/>
        </p:nvSpPr>
        <p:spPr>
          <a:xfrm>
            <a:off x="0" y="-14068"/>
            <a:ext cx="20105688" cy="584775"/>
          </a:xfrm>
          <a:prstGeom prst="rect">
            <a:avLst/>
          </a:prstGeom>
          <a:solidFill>
            <a:srgbClr val="7EB0DE"/>
          </a:solidFill>
        </p:spPr>
        <p:txBody>
          <a:bodyPr wrap="square" rtlCol="0">
            <a:spAutoFit/>
          </a:bodyPr>
          <a:lstStyle/>
          <a:p>
            <a:pPr marL="0" marR="0" lvl="0" indent="0" algn="ctr" defTabSz="1507937" rtl="0" eaLnBrk="1" fontAlgn="auto" latinLnBrk="0" hangingPunct="1">
              <a:lnSpc>
                <a:spcPct val="100000"/>
              </a:lnSpc>
              <a:spcBef>
                <a:spcPts val="0"/>
              </a:spcBef>
              <a:spcAft>
                <a:spcPts val="1979"/>
              </a:spcAft>
              <a:buClrTx/>
              <a:buSzTx/>
              <a:buFontTx/>
              <a:buNone/>
              <a:tabLst/>
              <a:defRPr/>
            </a:pPr>
            <a:r>
              <a:rPr kumimoji="0" lang="en-GB" sz="3200" b="1" i="0" u="none" strike="noStrike" kern="1200" cap="none" spc="0" normalizeH="0" baseline="0" noProof="0" dirty="0">
                <a:ln>
                  <a:noFill/>
                </a:ln>
                <a:solidFill>
                  <a:prstClr val="white"/>
                </a:solidFill>
                <a:effectLst/>
                <a:uLnTx/>
                <a:uFillTx/>
                <a:latin typeface="Calibri" panose="020F0502020204030204"/>
                <a:ea typeface="+mn-ea"/>
                <a:cs typeface="+mn-cs"/>
              </a:rPr>
              <a:t>Level 4 - Planned Care Performance</a:t>
            </a:r>
          </a:p>
        </p:txBody>
      </p:sp>
      <p:sp>
        <p:nvSpPr>
          <p:cNvPr id="4" name="TextBox 3">
            <a:extLst>
              <a:ext uri="{FF2B5EF4-FFF2-40B4-BE49-F238E27FC236}">
                <a16:creationId xmlns:a16="http://schemas.microsoft.com/office/drawing/2014/main" id="{3177EA7E-B9D1-A42E-F9A9-57F07ECBD901}"/>
              </a:ext>
            </a:extLst>
          </p:cNvPr>
          <p:cNvSpPr txBox="1"/>
          <p:nvPr/>
        </p:nvSpPr>
        <p:spPr>
          <a:xfrm>
            <a:off x="0" y="0"/>
            <a:ext cx="20105688" cy="584775"/>
          </a:xfrm>
          <a:prstGeom prst="rect">
            <a:avLst/>
          </a:prstGeom>
          <a:solidFill>
            <a:schemeClr val="accent1"/>
          </a:solidFill>
        </p:spPr>
        <p:txBody>
          <a:bodyPr wrap="square" rtlCol="0">
            <a:spAutoFit/>
          </a:bodyPr>
          <a:lstStyle/>
          <a:p>
            <a:pPr marL="0" marR="0" lvl="0" indent="0" algn="ctr" defTabSz="1507937" rtl="0" eaLnBrk="1" fontAlgn="auto" latinLnBrk="0" hangingPunct="1">
              <a:lnSpc>
                <a:spcPct val="100000"/>
              </a:lnSpc>
              <a:spcBef>
                <a:spcPts val="0"/>
              </a:spcBef>
              <a:spcAft>
                <a:spcPts val="1979"/>
              </a:spcAft>
              <a:buClrTx/>
              <a:buSzTx/>
              <a:buFontTx/>
              <a:buNone/>
              <a:tabLst/>
              <a:defRPr/>
            </a:pPr>
            <a:r>
              <a:rPr kumimoji="0" lang="en-GB" sz="3200" b="1" i="0" u="none" strike="noStrike" kern="1200" cap="none" spc="0" normalizeH="0" baseline="0" noProof="0" dirty="0">
                <a:ln>
                  <a:noFill/>
                </a:ln>
                <a:solidFill>
                  <a:prstClr val="white"/>
                </a:solidFill>
                <a:effectLst/>
                <a:uLnTx/>
                <a:uFillTx/>
                <a:latin typeface="Calibri" panose="020F0502020204030204"/>
                <a:ea typeface="+mn-ea"/>
                <a:cs typeface="+mn-cs"/>
              </a:rPr>
              <a:t>Care is high quality, safe, efficient and delivers the best possible outcomes for people in partnerships</a:t>
            </a:r>
          </a:p>
        </p:txBody>
      </p:sp>
      <p:pic>
        <p:nvPicPr>
          <p:cNvPr id="7" name="Picture 6">
            <a:extLst>
              <a:ext uri="{FF2B5EF4-FFF2-40B4-BE49-F238E27FC236}">
                <a16:creationId xmlns:a16="http://schemas.microsoft.com/office/drawing/2014/main" id="{BEA184F8-B57C-0260-9F11-92D4ACA40792}"/>
              </a:ext>
            </a:extLst>
          </p:cNvPr>
          <p:cNvPicPr>
            <a:picLocks noChangeAspect="1"/>
          </p:cNvPicPr>
          <p:nvPr/>
        </p:nvPicPr>
        <p:blipFill>
          <a:blip r:embed="rId3"/>
          <a:stretch>
            <a:fillRect/>
          </a:stretch>
        </p:blipFill>
        <p:spPr>
          <a:xfrm>
            <a:off x="527844" y="1768475"/>
            <a:ext cx="8915400" cy="5952786"/>
          </a:xfrm>
          <a:prstGeom prst="rect">
            <a:avLst/>
          </a:prstGeom>
        </p:spPr>
      </p:pic>
      <p:pic>
        <p:nvPicPr>
          <p:cNvPr id="10" name="Picture 9">
            <a:extLst>
              <a:ext uri="{FF2B5EF4-FFF2-40B4-BE49-F238E27FC236}">
                <a16:creationId xmlns:a16="http://schemas.microsoft.com/office/drawing/2014/main" id="{DD652B5E-BF9F-BD1A-20BD-9FCBBA554D73}"/>
              </a:ext>
            </a:extLst>
          </p:cNvPr>
          <p:cNvPicPr>
            <a:picLocks noChangeAspect="1"/>
          </p:cNvPicPr>
          <p:nvPr/>
        </p:nvPicPr>
        <p:blipFill>
          <a:blip r:embed="rId4"/>
          <a:stretch>
            <a:fillRect/>
          </a:stretch>
        </p:blipFill>
        <p:spPr>
          <a:xfrm>
            <a:off x="2275202" y="8310055"/>
            <a:ext cx="15555284" cy="2739974"/>
          </a:xfrm>
          <a:prstGeom prst="rect">
            <a:avLst/>
          </a:prstGeom>
        </p:spPr>
      </p:pic>
    </p:spTree>
    <p:extLst>
      <p:ext uri="{BB962C8B-B14F-4D97-AF65-F5344CB8AC3E}">
        <p14:creationId xmlns:p14="http://schemas.microsoft.com/office/powerpoint/2010/main" val="66142081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0B84EC-9781-4336-B9C7-CC23A0CDE549}"/>
            </a:ext>
          </a:extLst>
        </p:cNvPr>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5D2B5AA3-F6CF-6D28-6E60-2B69A4D21D1D}"/>
              </a:ext>
            </a:extLst>
          </p:cNvPr>
          <p:cNvGraphicFramePr>
            <a:graphicFrameLocks noGrp="1"/>
          </p:cNvGraphicFramePr>
          <p:nvPr>
            <p:extLst>
              <p:ext uri="{D42A27DB-BD31-4B8C-83A1-F6EECF244321}">
                <p14:modId xmlns:p14="http://schemas.microsoft.com/office/powerpoint/2010/main" val="4132475495"/>
              </p:ext>
            </p:extLst>
          </p:nvPr>
        </p:nvGraphicFramePr>
        <p:xfrm>
          <a:off x="0" y="570708"/>
          <a:ext cx="20105688" cy="7507992"/>
        </p:xfrm>
        <a:graphic>
          <a:graphicData uri="http://schemas.openxmlformats.org/drawingml/2006/table">
            <a:tbl>
              <a:tblPr firstRow="1" bandRow="1">
                <a:tableStyleId>{5C22544A-7EE6-4342-B048-85BDC9FD1C3A}</a:tableStyleId>
              </a:tblPr>
              <a:tblGrid>
                <a:gridCol w="9824244">
                  <a:extLst>
                    <a:ext uri="{9D8B030D-6E8A-4147-A177-3AD203B41FA5}">
                      <a16:colId xmlns:a16="http://schemas.microsoft.com/office/drawing/2014/main" val="1129616965"/>
                    </a:ext>
                  </a:extLst>
                </a:gridCol>
                <a:gridCol w="5255022">
                  <a:extLst>
                    <a:ext uri="{9D8B030D-6E8A-4147-A177-3AD203B41FA5}">
                      <a16:colId xmlns:a16="http://schemas.microsoft.com/office/drawing/2014/main" val="3228885332"/>
                    </a:ext>
                  </a:extLst>
                </a:gridCol>
                <a:gridCol w="5026422">
                  <a:extLst>
                    <a:ext uri="{9D8B030D-6E8A-4147-A177-3AD203B41FA5}">
                      <a16:colId xmlns:a16="http://schemas.microsoft.com/office/drawing/2014/main" val="1012310918"/>
                    </a:ext>
                  </a:extLst>
                </a:gridCol>
              </a:tblGrid>
              <a:tr h="930505">
                <a:tc>
                  <a:txBody>
                    <a:bodyPr/>
                    <a:lstStyle/>
                    <a:p>
                      <a:pPr marL="0" marR="0" lvl="0" indent="0" algn="ctr" defTabSz="1507937" rtl="0" eaLnBrk="1" fontAlgn="auto" latinLnBrk="0" hangingPunct="1">
                        <a:lnSpc>
                          <a:spcPct val="100000"/>
                        </a:lnSpc>
                        <a:spcBef>
                          <a:spcPts val="0"/>
                        </a:spcBef>
                        <a:spcAft>
                          <a:spcPts val="0"/>
                        </a:spcAft>
                        <a:buClrTx/>
                        <a:buSzTx/>
                        <a:buFontTx/>
                        <a:buNone/>
                        <a:tabLst/>
                        <a:defRPr/>
                      </a:pPr>
                      <a:r>
                        <a:rPr lang="en-GB" sz="1800" b="1" i="0" dirty="0">
                          <a:solidFill>
                            <a:schemeClr val="dk1"/>
                          </a:solidFill>
                          <a:effectLst/>
                          <a:latin typeface="Verdana" panose="020B0604030504040204" pitchFamily="34" charset="0"/>
                          <a:ea typeface="Verdana" panose="020B0604030504040204" pitchFamily="34" charset="0"/>
                          <a:cs typeface="+mn-cs"/>
                        </a:rPr>
                        <a:t>Enhanced Monitoring Target: </a:t>
                      </a:r>
                      <a:r>
                        <a:rPr lang="en-GB" sz="1800" b="0" i="0" dirty="0">
                          <a:solidFill>
                            <a:schemeClr val="dk1"/>
                          </a:solidFill>
                          <a:effectLst/>
                          <a:latin typeface="Verdana" panose="020B0604030504040204" pitchFamily="34" charset="0"/>
                          <a:ea typeface="Verdana" panose="020B0604030504040204" pitchFamily="34" charset="0"/>
                          <a:cs typeface="+mn-cs"/>
                        </a:rPr>
                        <a:t>Staph aureus: reduce the number of hospital onset infections by 25% and maintain for 3 months (from a baseline of the average number of cases in quarter 3 of 4 cases to no more than 3 per month</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en-GB" sz="1800" dirty="0">
                          <a:solidFill>
                            <a:schemeClr val="tx1"/>
                          </a:solidFill>
                          <a:latin typeface="Verdana" panose="020B0604030504040204" pitchFamily="34" charset="0"/>
                          <a:ea typeface="Verdana" panose="020B0604030504040204" pitchFamily="34" charset="0"/>
                        </a:rPr>
                        <a:t>September 2026 Performance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en-GB" sz="1800" dirty="0">
                          <a:solidFill>
                            <a:schemeClr val="tx1"/>
                          </a:solidFill>
                          <a:latin typeface="Verdana" panose="020B0604030504040204" pitchFamily="34" charset="0"/>
                          <a:ea typeface="Verdana" panose="020B0604030504040204" pitchFamily="34" charset="0"/>
                        </a:rPr>
                        <a:t>2 cases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extLst>
                  <a:ext uri="{0D108BD9-81ED-4DB2-BD59-A6C34878D82A}">
                    <a16:rowId xmlns:a16="http://schemas.microsoft.com/office/drawing/2014/main" val="3554926024"/>
                  </a:ext>
                </a:extLst>
              </a:tr>
              <a:tr h="6577487">
                <a:tc>
                  <a:txBody>
                    <a:bodyPr/>
                    <a:lstStyle/>
                    <a:p>
                      <a:endParaRPr lang="en-GB" sz="2000" dirty="0">
                        <a:latin typeface="Verdana" panose="020B0604030504040204" pitchFamily="34" charset="0"/>
                        <a:ea typeface="Verdan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gridSpan="2">
                  <a:txBody>
                    <a:bodyPr/>
                    <a:lstStyle/>
                    <a:p>
                      <a:r>
                        <a:rPr lang="en-GB" sz="1800" b="1" dirty="0">
                          <a:solidFill>
                            <a:schemeClr val="tx1"/>
                          </a:solidFill>
                          <a:latin typeface="Verdana" panose="020B0604030504040204" pitchFamily="34" charset="0"/>
                          <a:ea typeface="Verdana" panose="020B0604030504040204" pitchFamily="34" charset="0"/>
                        </a:rPr>
                        <a:t>How are we doing? </a:t>
                      </a:r>
                    </a:p>
                    <a:p>
                      <a:pPr marL="285750" indent="-285750">
                        <a:buFont typeface="Arial" panose="020B0604020202020204" pitchFamily="34" charset="0"/>
                        <a:buChar char="•"/>
                      </a:pPr>
                      <a:r>
                        <a:rPr lang="en-GB" sz="1800" dirty="0">
                          <a:solidFill>
                            <a:schemeClr val="tx1"/>
                          </a:solidFill>
                          <a:latin typeface="Verdana" panose="020B0604030504040204" pitchFamily="34" charset="0"/>
                          <a:ea typeface="Verdana" panose="020B0604030504040204" pitchFamily="34" charset="0"/>
                        </a:rPr>
                        <a:t>September 2026, 2 cases, Previous month – 4 cases</a:t>
                      </a:r>
                    </a:p>
                    <a:p>
                      <a:pPr marL="285750" indent="-285750">
                        <a:buFont typeface="Arial" panose="020B0604020202020204" pitchFamily="34" charset="0"/>
                        <a:buChar char="•"/>
                      </a:pPr>
                      <a:endParaRPr lang="en-GB" sz="1800" b="1" dirty="0">
                        <a:solidFill>
                          <a:srgbClr val="FF0000"/>
                        </a:solidFill>
                        <a:latin typeface="Verdana" panose="020B0604030504040204" pitchFamily="34" charset="0"/>
                        <a:ea typeface="Verdana" panose="020B0604030504040204" pitchFamily="34" charset="0"/>
                      </a:endParaRPr>
                    </a:p>
                    <a:p>
                      <a:r>
                        <a:rPr lang="en-GB" sz="1800" b="1" dirty="0">
                          <a:solidFill>
                            <a:schemeClr val="tx1"/>
                          </a:solidFill>
                          <a:latin typeface="Verdana" panose="020B0604030504040204" pitchFamily="34" charset="0"/>
                          <a:ea typeface="Verdana" panose="020B0604030504040204" pitchFamily="34" charset="0"/>
                        </a:rPr>
                        <a:t>What actions are we taking to improve?</a:t>
                      </a:r>
                    </a:p>
                    <a:p>
                      <a:pPr marL="285750" indent="-285750">
                        <a:buFont typeface="Arial" panose="020B0604020202020204" pitchFamily="34" charset="0"/>
                        <a:buChar char="•"/>
                      </a:pPr>
                      <a:r>
                        <a:rPr lang="en-GB" sz="1800" dirty="0">
                          <a:solidFill>
                            <a:schemeClr val="tx1"/>
                          </a:solidFill>
                          <a:latin typeface="Verdana" panose="020B0604030504040204" pitchFamily="34" charset="0"/>
                          <a:ea typeface="Verdana" panose="020B0604030504040204" pitchFamily="34" charset="0"/>
                        </a:rPr>
                        <a:t>Focus on asepsis, audits on invasive device presence  and Chlorhexidine impregnated wash cloth use. </a:t>
                      </a:r>
                    </a:p>
                    <a:p>
                      <a:pPr marL="285750" marR="0" lvl="0" indent="-285750" algn="l" defTabSz="1507937"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800" kern="1200" dirty="0">
                          <a:solidFill>
                            <a:schemeClr val="tx1"/>
                          </a:solidFill>
                          <a:latin typeface="Verdana" panose="020B0604030504040204" pitchFamily="34" charset="0"/>
                          <a:ea typeface="Verdana" panose="020B0604030504040204" pitchFamily="34" charset="0"/>
                          <a:cs typeface="+mn-cs"/>
                        </a:rPr>
                        <a:t>Executive team oversight with the Medical Director meeting regularly with the Service Group Directors.</a:t>
                      </a:r>
                    </a:p>
                    <a:p>
                      <a:pPr marL="285750" marR="0" lvl="0" indent="-285750" algn="l" defTabSz="1507937"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800" kern="1200" dirty="0">
                          <a:solidFill>
                            <a:schemeClr val="tx1"/>
                          </a:solidFill>
                          <a:latin typeface="Verdana" panose="020B0604030504040204" pitchFamily="34" charset="0"/>
                          <a:ea typeface="Verdana" panose="020B0604030504040204" pitchFamily="34" charset="0"/>
                          <a:cs typeface="+mn-cs"/>
                        </a:rPr>
                        <a:t>Gold High incidence meetings continue to take place.</a:t>
                      </a:r>
                    </a:p>
                    <a:p>
                      <a:endParaRPr lang="en-GB" sz="1800" dirty="0">
                        <a:solidFill>
                          <a:srgbClr val="FF0000"/>
                        </a:solidFill>
                        <a:latin typeface="Verdana" panose="020B0604030504040204" pitchFamily="34" charset="0"/>
                        <a:ea typeface="Verdana" panose="020B0604030504040204" pitchFamily="34" charset="0"/>
                      </a:endParaRPr>
                    </a:p>
                    <a:p>
                      <a:r>
                        <a:rPr lang="en-GB" sz="1800" b="1" dirty="0">
                          <a:solidFill>
                            <a:schemeClr val="tx1"/>
                          </a:solidFill>
                          <a:latin typeface="Verdana" panose="020B0604030504040204" pitchFamily="34" charset="0"/>
                          <a:ea typeface="Verdana" panose="020B0604030504040204" pitchFamily="34" charset="0"/>
                        </a:rPr>
                        <a:t>What are the risks to delivery?</a:t>
                      </a:r>
                    </a:p>
                    <a:p>
                      <a:pPr marL="285750" marR="0" lvl="0" indent="-285750" algn="l" defTabSz="1507937"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800" dirty="0">
                          <a:solidFill>
                            <a:schemeClr val="tx1"/>
                          </a:solidFill>
                          <a:latin typeface="Verdana" panose="020B0604030504040204" pitchFamily="34" charset="0"/>
                          <a:ea typeface="Verdana" panose="020B0604030504040204" pitchFamily="34" charset="0"/>
                        </a:rPr>
                        <a:t>Adherence with ANTT, invasive device presence and  monitoring, service user acceptance of skin decolonisation wipes - </a:t>
                      </a:r>
                      <a:r>
                        <a:rPr lang="en-GB" sz="1800" kern="1200" dirty="0">
                          <a:solidFill>
                            <a:schemeClr val="tx1"/>
                          </a:solidFill>
                          <a:latin typeface="Verdana" panose="020B0604030504040204" pitchFamily="34" charset="0"/>
                          <a:ea typeface="Verdana" panose="020B0604030504040204" pitchFamily="34" charset="0"/>
                          <a:cs typeface="+mn-cs"/>
                        </a:rPr>
                        <a:t>Refresh ANTT training package and drive with assessors to increase competency assessment </a:t>
                      </a:r>
                    </a:p>
                    <a:p>
                      <a:pPr marL="285750" marR="0" lvl="0" indent="-285750" algn="l" defTabSz="1507937"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800" kern="1200" dirty="0">
                          <a:solidFill>
                            <a:schemeClr val="tx1"/>
                          </a:solidFill>
                          <a:latin typeface="Verdana" panose="020B0604030504040204" pitchFamily="34" charset="0"/>
                          <a:ea typeface="Verdana" panose="020B0604030504040204" pitchFamily="34" charset="0"/>
                          <a:cs typeface="+mn-cs"/>
                        </a:rPr>
                        <a:t>Inability to sustain the current cleaning hours (2009 minimum standards) due to ongoing recruitment and retention of staff.  This would be further compounded when considering the additional hours required to meet the 2025 NHS Wales Standards of Healthcare Cleanliness, which have been introduced without additional national funding.</a:t>
                      </a:r>
                    </a:p>
                    <a:p>
                      <a:pPr marL="285750" indent="-285750">
                        <a:buFont typeface="Arial" panose="020B0604020202020204" pitchFamily="34" charset="0"/>
                        <a:buChar char="•"/>
                      </a:pPr>
                      <a:endParaRPr lang="en-GB" sz="1800" dirty="0">
                        <a:latin typeface="Verdana" panose="020B0604030504040204" pitchFamily="34" charset="0"/>
                        <a:ea typeface="Verdan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hMerge="1">
                  <a:txBody>
                    <a:bodyPr/>
                    <a:lstStyle/>
                    <a:p>
                      <a:endParaRPr lang="en-GB"/>
                    </a:p>
                  </a:txBody>
                  <a:tcPr/>
                </a:tc>
                <a:extLst>
                  <a:ext uri="{0D108BD9-81ED-4DB2-BD59-A6C34878D82A}">
                    <a16:rowId xmlns:a16="http://schemas.microsoft.com/office/drawing/2014/main" val="3917987980"/>
                  </a:ext>
                </a:extLst>
              </a:tr>
            </a:tbl>
          </a:graphicData>
        </a:graphic>
      </p:graphicFrame>
      <p:sp>
        <p:nvSpPr>
          <p:cNvPr id="2" name="TextBox 1">
            <a:extLst>
              <a:ext uri="{FF2B5EF4-FFF2-40B4-BE49-F238E27FC236}">
                <a16:creationId xmlns:a16="http://schemas.microsoft.com/office/drawing/2014/main" id="{11708ACA-215D-D043-1A52-57C147861EBE}"/>
              </a:ext>
            </a:extLst>
          </p:cNvPr>
          <p:cNvSpPr txBox="1"/>
          <p:nvPr/>
        </p:nvSpPr>
        <p:spPr>
          <a:xfrm>
            <a:off x="0" y="-14068"/>
            <a:ext cx="20105688" cy="584775"/>
          </a:xfrm>
          <a:prstGeom prst="rect">
            <a:avLst/>
          </a:prstGeom>
          <a:solidFill>
            <a:srgbClr val="7EB0DE"/>
          </a:solidFill>
        </p:spPr>
        <p:txBody>
          <a:bodyPr wrap="square" rtlCol="0">
            <a:spAutoFit/>
          </a:bodyPr>
          <a:lstStyle/>
          <a:p>
            <a:pPr marL="0" marR="0" lvl="0" indent="0" algn="ctr" defTabSz="1507937" rtl="0" eaLnBrk="1" fontAlgn="auto" latinLnBrk="0" hangingPunct="1">
              <a:lnSpc>
                <a:spcPct val="100000"/>
              </a:lnSpc>
              <a:spcBef>
                <a:spcPts val="0"/>
              </a:spcBef>
              <a:spcAft>
                <a:spcPts val="1979"/>
              </a:spcAft>
              <a:buClrTx/>
              <a:buSzTx/>
              <a:buFontTx/>
              <a:buNone/>
              <a:tabLst/>
              <a:defRPr/>
            </a:pPr>
            <a:r>
              <a:rPr kumimoji="0" lang="en-GB" sz="3200" b="1" i="0" u="none" strike="noStrike" kern="1200" cap="none" spc="0" normalizeH="0" baseline="0" noProof="0" dirty="0">
                <a:ln>
                  <a:noFill/>
                </a:ln>
                <a:solidFill>
                  <a:prstClr val="white"/>
                </a:solidFill>
                <a:effectLst/>
                <a:uLnTx/>
                <a:uFillTx/>
                <a:latin typeface="Calibri" panose="020F0502020204030204"/>
                <a:ea typeface="+mn-ea"/>
                <a:cs typeface="+mn-cs"/>
              </a:rPr>
              <a:t>Level 4 - Planned Care Performance</a:t>
            </a:r>
          </a:p>
        </p:txBody>
      </p:sp>
      <p:sp>
        <p:nvSpPr>
          <p:cNvPr id="4" name="TextBox 3">
            <a:extLst>
              <a:ext uri="{FF2B5EF4-FFF2-40B4-BE49-F238E27FC236}">
                <a16:creationId xmlns:a16="http://schemas.microsoft.com/office/drawing/2014/main" id="{871A5E1B-62CD-566A-473E-BE479B58032C}"/>
              </a:ext>
            </a:extLst>
          </p:cNvPr>
          <p:cNvSpPr txBox="1"/>
          <p:nvPr/>
        </p:nvSpPr>
        <p:spPr>
          <a:xfrm>
            <a:off x="0" y="0"/>
            <a:ext cx="20105688" cy="584775"/>
          </a:xfrm>
          <a:prstGeom prst="rect">
            <a:avLst/>
          </a:prstGeom>
          <a:solidFill>
            <a:schemeClr val="accent1"/>
          </a:solidFill>
        </p:spPr>
        <p:txBody>
          <a:bodyPr wrap="square" rtlCol="0">
            <a:spAutoFit/>
          </a:bodyPr>
          <a:lstStyle/>
          <a:p>
            <a:pPr marL="0" marR="0" lvl="0" indent="0" algn="ctr" defTabSz="1507937" rtl="0" eaLnBrk="1" fontAlgn="auto" latinLnBrk="0" hangingPunct="1">
              <a:lnSpc>
                <a:spcPct val="100000"/>
              </a:lnSpc>
              <a:spcBef>
                <a:spcPts val="0"/>
              </a:spcBef>
              <a:spcAft>
                <a:spcPts val="1979"/>
              </a:spcAft>
              <a:buClrTx/>
              <a:buSzTx/>
              <a:buFontTx/>
              <a:buNone/>
              <a:tabLst/>
              <a:defRPr/>
            </a:pPr>
            <a:r>
              <a:rPr kumimoji="0" lang="en-GB" sz="3200" b="1" i="0" u="none" strike="noStrike" kern="1200" cap="none" spc="0" normalizeH="0" baseline="0" noProof="0" dirty="0">
                <a:ln>
                  <a:noFill/>
                </a:ln>
                <a:solidFill>
                  <a:prstClr val="white"/>
                </a:solidFill>
                <a:effectLst/>
                <a:uLnTx/>
                <a:uFillTx/>
                <a:latin typeface="Calibri" panose="020F0502020204030204"/>
                <a:ea typeface="+mn-ea"/>
                <a:cs typeface="+mn-cs"/>
              </a:rPr>
              <a:t>Care is high quality, safe, efficient and delivers the best possible outcomes for people in partnerships</a:t>
            </a:r>
          </a:p>
        </p:txBody>
      </p:sp>
      <p:pic>
        <p:nvPicPr>
          <p:cNvPr id="7" name="Picture 6">
            <a:extLst>
              <a:ext uri="{FF2B5EF4-FFF2-40B4-BE49-F238E27FC236}">
                <a16:creationId xmlns:a16="http://schemas.microsoft.com/office/drawing/2014/main" id="{0441801E-52BB-5DDF-0996-65007E3316BC}"/>
              </a:ext>
            </a:extLst>
          </p:cNvPr>
          <p:cNvPicPr>
            <a:picLocks noChangeAspect="1"/>
          </p:cNvPicPr>
          <p:nvPr/>
        </p:nvPicPr>
        <p:blipFill>
          <a:blip r:embed="rId3"/>
          <a:stretch>
            <a:fillRect/>
          </a:stretch>
        </p:blipFill>
        <p:spPr>
          <a:xfrm>
            <a:off x="451644" y="1844675"/>
            <a:ext cx="8991600" cy="5934732"/>
          </a:xfrm>
          <a:prstGeom prst="rect">
            <a:avLst/>
          </a:prstGeom>
        </p:spPr>
      </p:pic>
      <p:pic>
        <p:nvPicPr>
          <p:cNvPr id="12" name="Picture 11">
            <a:extLst>
              <a:ext uri="{FF2B5EF4-FFF2-40B4-BE49-F238E27FC236}">
                <a16:creationId xmlns:a16="http://schemas.microsoft.com/office/drawing/2014/main" id="{256092CB-E27E-EEF3-BCB0-1427865C4152}"/>
              </a:ext>
            </a:extLst>
          </p:cNvPr>
          <p:cNvPicPr>
            <a:picLocks noChangeAspect="1"/>
          </p:cNvPicPr>
          <p:nvPr/>
        </p:nvPicPr>
        <p:blipFill>
          <a:blip r:embed="rId4"/>
          <a:stretch>
            <a:fillRect/>
          </a:stretch>
        </p:blipFill>
        <p:spPr>
          <a:xfrm>
            <a:off x="1710644" y="8169275"/>
            <a:ext cx="16684400" cy="2931356"/>
          </a:xfrm>
          <a:prstGeom prst="rect">
            <a:avLst/>
          </a:prstGeom>
        </p:spPr>
      </p:pic>
    </p:spTree>
    <p:extLst>
      <p:ext uri="{BB962C8B-B14F-4D97-AF65-F5344CB8AC3E}">
        <p14:creationId xmlns:p14="http://schemas.microsoft.com/office/powerpoint/2010/main" val="186536904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276695-1034-8D0E-35FF-8F90319B8C71}"/>
            </a:ext>
          </a:extLst>
        </p:cNvPr>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52CE9C5E-5409-DAB5-70C7-97046E794277}"/>
              </a:ext>
            </a:extLst>
          </p:cNvPr>
          <p:cNvGraphicFramePr>
            <a:graphicFrameLocks noGrp="1"/>
          </p:cNvGraphicFramePr>
          <p:nvPr>
            <p:extLst>
              <p:ext uri="{D42A27DB-BD31-4B8C-83A1-F6EECF244321}">
                <p14:modId xmlns:p14="http://schemas.microsoft.com/office/powerpoint/2010/main" val="3093428487"/>
              </p:ext>
            </p:extLst>
          </p:nvPr>
        </p:nvGraphicFramePr>
        <p:xfrm>
          <a:off x="0" y="570708"/>
          <a:ext cx="20105688" cy="7507992"/>
        </p:xfrm>
        <a:graphic>
          <a:graphicData uri="http://schemas.openxmlformats.org/drawingml/2006/table">
            <a:tbl>
              <a:tblPr firstRow="1" bandRow="1">
                <a:tableStyleId>{5C22544A-7EE6-4342-B048-85BDC9FD1C3A}</a:tableStyleId>
              </a:tblPr>
              <a:tblGrid>
                <a:gridCol w="9824244">
                  <a:extLst>
                    <a:ext uri="{9D8B030D-6E8A-4147-A177-3AD203B41FA5}">
                      <a16:colId xmlns:a16="http://schemas.microsoft.com/office/drawing/2014/main" val="1129616965"/>
                    </a:ext>
                  </a:extLst>
                </a:gridCol>
                <a:gridCol w="5255022">
                  <a:extLst>
                    <a:ext uri="{9D8B030D-6E8A-4147-A177-3AD203B41FA5}">
                      <a16:colId xmlns:a16="http://schemas.microsoft.com/office/drawing/2014/main" val="3228885332"/>
                    </a:ext>
                  </a:extLst>
                </a:gridCol>
                <a:gridCol w="5026422">
                  <a:extLst>
                    <a:ext uri="{9D8B030D-6E8A-4147-A177-3AD203B41FA5}">
                      <a16:colId xmlns:a16="http://schemas.microsoft.com/office/drawing/2014/main" val="1012310918"/>
                    </a:ext>
                  </a:extLst>
                </a:gridCol>
              </a:tblGrid>
              <a:tr h="930505">
                <a:tc>
                  <a:txBody>
                    <a:bodyPr/>
                    <a:lstStyle/>
                    <a:p>
                      <a:pPr marL="0" marR="0" lvl="0" indent="0" algn="ctr" defTabSz="1507937" rtl="0" eaLnBrk="1" fontAlgn="auto" latinLnBrk="0" hangingPunct="1">
                        <a:lnSpc>
                          <a:spcPct val="100000"/>
                        </a:lnSpc>
                        <a:spcBef>
                          <a:spcPts val="0"/>
                        </a:spcBef>
                        <a:spcAft>
                          <a:spcPts val="0"/>
                        </a:spcAft>
                        <a:buClrTx/>
                        <a:buSzTx/>
                        <a:buFontTx/>
                        <a:buNone/>
                        <a:tabLst/>
                        <a:defRPr/>
                      </a:pPr>
                      <a:r>
                        <a:rPr lang="en-GB" sz="1800" b="1" i="0" dirty="0">
                          <a:solidFill>
                            <a:schemeClr val="dk1"/>
                          </a:solidFill>
                          <a:effectLst/>
                          <a:latin typeface="Verdana" panose="020B0604030504040204" pitchFamily="34" charset="0"/>
                          <a:ea typeface="Verdana" panose="020B0604030504040204" pitchFamily="34" charset="0"/>
                          <a:cs typeface="+mn-cs"/>
                        </a:rPr>
                        <a:t>Enhanced Monitoring Target: </a:t>
                      </a:r>
                      <a:r>
                        <a:rPr lang="en-GB" sz="1800" b="0" i="0" dirty="0">
                          <a:solidFill>
                            <a:schemeClr val="dk1"/>
                          </a:solidFill>
                          <a:effectLst/>
                          <a:latin typeface="Verdana" panose="020B0604030504040204" pitchFamily="34" charset="0"/>
                          <a:ea typeface="Verdana" panose="020B0604030504040204" pitchFamily="34" charset="0"/>
                          <a:cs typeface="+mn-cs"/>
                        </a:rPr>
                        <a:t>E-coli: reduce the number of hospital onset infections by 20% and maintain for 3 months (from a baseline of the average number of · cases in quarter 3 of 5 cases to no more than 4 per month)</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en-GB" sz="1800" dirty="0">
                          <a:solidFill>
                            <a:schemeClr val="tx1"/>
                          </a:solidFill>
                          <a:latin typeface="Verdana" panose="020B0604030504040204" pitchFamily="34" charset="0"/>
                          <a:ea typeface="Verdana" panose="020B0604030504040204" pitchFamily="34" charset="0"/>
                        </a:rPr>
                        <a:t>August 2026 Performance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en-GB" sz="1800" dirty="0">
                          <a:solidFill>
                            <a:schemeClr val="tx1"/>
                          </a:solidFill>
                          <a:latin typeface="Verdana" panose="020B0604030504040204" pitchFamily="34" charset="0"/>
                          <a:ea typeface="Verdana" panose="020B0604030504040204" pitchFamily="34" charset="0"/>
                        </a:rPr>
                        <a:t>5 cases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extLst>
                  <a:ext uri="{0D108BD9-81ED-4DB2-BD59-A6C34878D82A}">
                    <a16:rowId xmlns:a16="http://schemas.microsoft.com/office/drawing/2014/main" val="3554926024"/>
                  </a:ext>
                </a:extLst>
              </a:tr>
              <a:tr h="6577487">
                <a:tc>
                  <a:txBody>
                    <a:bodyPr/>
                    <a:lstStyle/>
                    <a:p>
                      <a:endParaRPr lang="en-GB" sz="1800" dirty="0">
                        <a:latin typeface="Verdana" panose="020B0604030504040204" pitchFamily="34" charset="0"/>
                        <a:ea typeface="Verdan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gridSpan="2">
                  <a:txBody>
                    <a:bodyPr/>
                    <a:lstStyle/>
                    <a:p>
                      <a:r>
                        <a:rPr lang="en-GB" sz="1800" b="1" dirty="0">
                          <a:solidFill>
                            <a:schemeClr val="tx1"/>
                          </a:solidFill>
                          <a:latin typeface="Verdana" panose="020B0604030504040204" pitchFamily="34" charset="0"/>
                          <a:ea typeface="Verdana" panose="020B0604030504040204" pitchFamily="34" charset="0"/>
                        </a:rPr>
                        <a:t>How are we doing? </a:t>
                      </a:r>
                    </a:p>
                    <a:p>
                      <a:pPr marL="285750" marR="0" lvl="0" indent="-285750" algn="l" defTabSz="1507937"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800" dirty="0">
                          <a:solidFill>
                            <a:schemeClr val="tx1"/>
                          </a:solidFill>
                          <a:latin typeface="Verdana" panose="020B0604030504040204" pitchFamily="34" charset="0"/>
                          <a:ea typeface="Verdana" panose="020B0604030504040204" pitchFamily="34" charset="0"/>
                        </a:rPr>
                        <a:t>September 2026 – 5 Hospital Onset cases</a:t>
                      </a:r>
                    </a:p>
                    <a:p>
                      <a:pPr marL="285750" marR="0" lvl="0" indent="-285750" algn="l" defTabSz="1507937"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800" dirty="0">
                          <a:solidFill>
                            <a:schemeClr val="tx1"/>
                          </a:solidFill>
                          <a:latin typeface="Verdana" panose="020B0604030504040204" pitchFamily="34" charset="0"/>
                          <a:ea typeface="Verdana" panose="020B0604030504040204" pitchFamily="34" charset="0"/>
                        </a:rPr>
                        <a:t>August 2026 – 5 Hospital Onset cases</a:t>
                      </a:r>
                    </a:p>
                    <a:p>
                      <a:pPr marL="0" marR="0" lvl="0" indent="0" algn="l" defTabSz="1507937"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sz="1800" dirty="0">
                        <a:solidFill>
                          <a:schemeClr val="tx1"/>
                        </a:solidFill>
                        <a:highlight>
                          <a:srgbClr val="FFFF00"/>
                        </a:highlight>
                        <a:latin typeface="Verdana" panose="020B0604030504040204" pitchFamily="34" charset="0"/>
                        <a:ea typeface="Verdana" panose="020B0604030504040204" pitchFamily="34" charset="0"/>
                      </a:endParaRPr>
                    </a:p>
                    <a:p>
                      <a:r>
                        <a:rPr lang="en-GB" sz="1800" b="1" dirty="0">
                          <a:solidFill>
                            <a:schemeClr val="tx1"/>
                          </a:solidFill>
                          <a:latin typeface="Verdana" panose="020B0604030504040204" pitchFamily="34" charset="0"/>
                          <a:ea typeface="Verdana" panose="020B0604030504040204" pitchFamily="34" charset="0"/>
                        </a:rPr>
                        <a:t>What actions are we taking to improve?</a:t>
                      </a:r>
                    </a:p>
                    <a:p>
                      <a:pPr marL="285750" indent="-285750">
                        <a:buFont typeface="Arial" panose="020B0604020202020204" pitchFamily="34" charset="0"/>
                        <a:buChar char="•"/>
                      </a:pPr>
                      <a:r>
                        <a:rPr lang="en-GB" sz="1800" dirty="0">
                          <a:solidFill>
                            <a:schemeClr val="tx1"/>
                          </a:solidFill>
                          <a:latin typeface="Verdana" panose="020B0604030504040204" pitchFamily="34" charset="0"/>
                          <a:ea typeface="Verdana" panose="020B0604030504040204" pitchFamily="34" charset="0"/>
                        </a:rPr>
                        <a:t>Actions to improve quality of urine sampling, appropriate diagnosis and focus on reducing unnecessary invasive device presence. </a:t>
                      </a:r>
                    </a:p>
                    <a:p>
                      <a:pPr marL="285750" indent="-285750">
                        <a:buFont typeface="Arial" panose="020B0604020202020204" pitchFamily="34" charset="0"/>
                        <a:buChar char="•"/>
                      </a:pPr>
                      <a:r>
                        <a:rPr lang="en-GB" sz="1800" dirty="0">
                          <a:solidFill>
                            <a:schemeClr val="tx1"/>
                          </a:solidFill>
                          <a:latin typeface="Verdana" panose="020B0604030504040204" pitchFamily="34" charset="0"/>
                          <a:ea typeface="Verdana" panose="020B0604030504040204" pitchFamily="34" charset="0"/>
                        </a:rPr>
                        <a:t>Care home work to reduce urinary tracts infections. </a:t>
                      </a:r>
                    </a:p>
                    <a:p>
                      <a:pPr marL="285750" indent="-285750" algn="l" defTabSz="1507937" rtl="0" eaLnBrk="1" latinLnBrk="0" hangingPunct="1">
                        <a:buFont typeface="Arial" panose="020B0604020202020204" pitchFamily="34" charset="0"/>
                        <a:buChar char="•"/>
                      </a:pPr>
                      <a:r>
                        <a:rPr lang="en-GB" sz="1800" kern="1200" dirty="0">
                          <a:solidFill>
                            <a:schemeClr val="tx1"/>
                          </a:solidFill>
                          <a:latin typeface="Verdana" panose="020B0604030504040204" pitchFamily="34" charset="0"/>
                          <a:ea typeface="Verdana" panose="020B0604030504040204" pitchFamily="34" charset="0"/>
                          <a:cs typeface="+mn-cs"/>
                        </a:rPr>
                        <a:t>MDT case reviews for each toxin positive cases reviews are taking place within in each SG to identify themes, share learning and identify potential QI projects.</a:t>
                      </a:r>
                    </a:p>
                    <a:p>
                      <a:pPr marL="285750" indent="-285750" algn="l" defTabSz="1507937" rtl="0" eaLnBrk="1" latinLnBrk="0" hangingPunct="1">
                        <a:buFont typeface="Arial" panose="020B0604020202020204" pitchFamily="34" charset="0"/>
                        <a:buChar char="•"/>
                      </a:pPr>
                      <a:r>
                        <a:rPr lang="en-GB" sz="1800" kern="1200" dirty="0">
                          <a:solidFill>
                            <a:schemeClr val="tx1"/>
                          </a:solidFill>
                          <a:latin typeface="Verdana" panose="020B0604030504040204" pitchFamily="34" charset="0"/>
                          <a:ea typeface="Verdana" panose="020B0604030504040204" pitchFamily="34" charset="0"/>
                          <a:cs typeface="+mn-cs"/>
                        </a:rPr>
                        <a:t>There is a review and gap analysis of the NHS Wales Standards for cleanliness 2025 taking place.  Trial of new cleaning systems (microfibre). Additional UV_C cleaning equipment purchased.</a:t>
                      </a:r>
                    </a:p>
                    <a:p>
                      <a:endParaRPr lang="en-GB" sz="1800" b="1" dirty="0">
                        <a:solidFill>
                          <a:schemeClr val="tx1"/>
                        </a:solidFill>
                        <a:latin typeface="Verdana" panose="020B0604030504040204" pitchFamily="34" charset="0"/>
                        <a:ea typeface="Verdana" panose="020B0604030504040204" pitchFamily="34" charset="0"/>
                      </a:endParaRPr>
                    </a:p>
                    <a:p>
                      <a:r>
                        <a:rPr lang="en-GB" sz="1800" b="1" dirty="0">
                          <a:solidFill>
                            <a:schemeClr val="tx1"/>
                          </a:solidFill>
                          <a:latin typeface="Verdana" panose="020B0604030504040204" pitchFamily="34" charset="0"/>
                          <a:ea typeface="Verdana" panose="020B0604030504040204" pitchFamily="34" charset="0"/>
                        </a:rPr>
                        <a:t>What are the risks to delivery? </a:t>
                      </a:r>
                    </a:p>
                    <a:p>
                      <a:pPr marL="285750" marR="0" lvl="0" indent="-285750" algn="l" defTabSz="1507937"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800" kern="1200" dirty="0">
                          <a:solidFill>
                            <a:schemeClr val="tx1"/>
                          </a:solidFill>
                          <a:latin typeface="Verdana" panose="020B0604030504040204" pitchFamily="34" charset="0"/>
                          <a:ea typeface="Verdana" panose="020B0604030504040204" pitchFamily="34" charset="0"/>
                          <a:cs typeface="+mn-cs"/>
                        </a:rPr>
                        <a:t>Increased acuity, comorbidities and age of inpatient population.  Increasing numbers of clinically optimised patients.</a:t>
                      </a:r>
                    </a:p>
                    <a:p>
                      <a:pPr marL="285750" marR="0" lvl="0" indent="-285750" algn="l" defTabSz="1507937"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800" kern="1200" dirty="0">
                          <a:solidFill>
                            <a:schemeClr val="tx1"/>
                          </a:solidFill>
                          <a:latin typeface="Verdana" panose="020B0604030504040204" pitchFamily="34" charset="0"/>
                          <a:ea typeface="Verdana" panose="020B0604030504040204" pitchFamily="34" charset="0"/>
                          <a:cs typeface="+mn-cs"/>
                        </a:rPr>
                        <a:t>Inadequate ratio of toilets to inpatient population.</a:t>
                      </a:r>
                    </a:p>
                    <a:p>
                      <a:pPr marL="285750" marR="0" lvl="0" indent="-285750" algn="l" defTabSz="1507937"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800" kern="1200" dirty="0">
                          <a:solidFill>
                            <a:schemeClr val="tx1"/>
                          </a:solidFill>
                          <a:latin typeface="Verdana" panose="020B0604030504040204" pitchFamily="34" charset="0"/>
                          <a:ea typeface="Verdana" panose="020B0604030504040204" pitchFamily="34" charset="0"/>
                          <a:cs typeface="+mn-cs"/>
                        </a:rPr>
                        <a:t>Inadequate numbers of available single rooms to meet demands for isolation, thereby increasing risks of infection exposure to higher numbers of patients.</a:t>
                      </a:r>
                      <a:r>
                        <a:rPr lang="en-GB" sz="1800" dirty="0">
                          <a:solidFill>
                            <a:schemeClr val="tx1"/>
                          </a:solidFill>
                          <a:latin typeface="Verdana" panose="020B0604030504040204" pitchFamily="34" charset="0"/>
                          <a:ea typeface="Verdana" panose="020B0604030504040204" pitchFamily="34" charset="0"/>
                        </a:rPr>
                        <a:t> </a:t>
                      </a:r>
                    </a:p>
                    <a:p>
                      <a:pPr marL="285750" indent="-285750">
                        <a:buFont typeface="Arial" panose="020B0604020202020204" pitchFamily="34" charset="0"/>
                        <a:buChar char="•"/>
                      </a:pPr>
                      <a:endParaRPr lang="en-GB" sz="1800" dirty="0">
                        <a:latin typeface="Verdana" panose="020B0604030504040204" pitchFamily="34" charset="0"/>
                        <a:ea typeface="Verdan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hMerge="1">
                  <a:txBody>
                    <a:bodyPr/>
                    <a:lstStyle/>
                    <a:p>
                      <a:endParaRPr lang="en-GB"/>
                    </a:p>
                  </a:txBody>
                  <a:tcPr/>
                </a:tc>
                <a:extLst>
                  <a:ext uri="{0D108BD9-81ED-4DB2-BD59-A6C34878D82A}">
                    <a16:rowId xmlns:a16="http://schemas.microsoft.com/office/drawing/2014/main" val="3917987980"/>
                  </a:ext>
                </a:extLst>
              </a:tr>
            </a:tbl>
          </a:graphicData>
        </a:graphic>
      </p:graphicFrame>
      <p:sp>
        <p:nvSpPr>
          <p:cNvPr id="2" name="TextBox 1">
            <a:extLst>
              <a:ext uri="{FF2B5EF4-FFF2-40B4-BE49-F238E27FC236}">
                <a16:creationId xmlns:a16="http://schemas.microsoft.com/office/drawing/2014/main" id="{923946D7-2A85-853E-6C6C-ECD8E75384FF}"/>
              </a:ext>
            </a:extLst>
          </p:cNvPr>
          <p:cNvSpPr txBox="1"/>
          <p:nvPr/>
        </p:nvSpPr>
        <p:spPr>
          <a:xfrm>
            <a:off x="0" y="-14068"/>
            <a:ext cx="20105688" cy="584775"/>
          </a:xfrm>
          <a:prstGeom prst="rect">
            <a:avLst/>
          </a:prstGeom>
          <a:solidFill>
            <a:srgbClr val="7EB0DE"/>
          </a:solidFill>
        </p:spPr>
        <p:txBody>
          <a:bodyPr wrap="square" rtlCol="0">
            <a:spAutoFit/>
          </a:bodyPr>
          <a:lstStyle/>
          <a:p>
            <a:pPr marL="0" marR="0" lvl="0" indent="0" algn="ctr" defTabSz="1507937" rtl="0" eaLnBrk="1" fontAlgn="auto" latinLnBrk="0" hangingPunct="1">
              <a:lnSpc>
                <a:spcPct val="100000"/>
              </a:lnSpc>
              <a:spcBef>
                <a:spcPts val="0"/>
              </a:spcBef>
              <a:spcAft>
                <a:spcPts val="1979"/>
              </a:spcAft>
              <a:buClrTx/>
              <a:buSzTx/>
              <a:buFontTx/>
              <a:buNone/>
              <a:tabLst/>
              <a:defRPr/>
            </a:pPr>
            <a:r>
              <a:rPr kumimoji="0" lang="en-GB" sz="3200" b="1" i="0" u="none" strike="noStrike" kern="1200" cap="none" spc="0" normalizeH="0" baseline="0" noProof="0" dirty="0">
                <a:ln>
                  <a:noFill/>
                </a:ln>
                <a:solidFill>
                  <a:prstClr val="white"/>
                </a:solidFill>
                <a:effectLst/>
                <a:uLnTx/>
                <a:uFillTx/>
                <a:latin typeface="Calibri" panose="020F0502020204030204"/>
                <a:ea typeface="+mn-ea"/>
                <a:cs typeface="+mn-cs"/>
              </a:rPr>
              <a:t>Level 4 - Planned Care Performance</a:t>
            </a:r>
          </a:p>
        </p:txBody>
      </p:sp>
      <p:sp>
        <p:nvSpPr>
          <p:cNvPr id="4" name="TextBox 3">
            <a:extLst>
              <a:ext uri="{FF2B5EF4-FFF2-40B4-BE49-F238E27FC236}">
                <a16:creationId xmlns:a16="http://schemas.microsoft.com/office/drawing/2014/main" id="{850C603A-E11B-24F7-E2C2-A3111E47056B}"/>
              </a:ext>
            </a:extLst>
          </p:cNvPr>
          <p:cNvSpPr txBox="1"/>
          <p:nvPr/>
        </p:nvSpPr>
        <p:spPr>
          <a:xfrm>
            <a:off x="0" y="0"/>
            <a:ext cx="20105688" cy="584775"/>
          </a:xfrm>
          <a:prstGeom prst="rect">
            <a:avLst/>
          </a:prstGeom>
          <a:solidFill>
            <a:schemeClr val="accent1"/>
          </a:solidFill>
        </p:spPr>
        <p:txBody>
          <a:bodyPr wrap="square" rtlCol="0">
            <a:spAutoFit/>
          </a:bodyPr>
          <a:lstStyle/>
          <a:p>
            <a:pPr marL="0" marR="0" lvl="0" indent="0" algn="ctr" defTabSz="1507937" rtl="0" eaLnBrk="1" fontAlgn="auto" latinLnBrk="0" hangingPunct="1">
              <a:lnSpc>
                <a:spcPct val="100000"/>
              </a:lnSpc>
              <a:spcBef>
                <a:spcPts val="0"/>
              </a:spcBef>
              <a:spcAft>
                <a:spcPts val="1979"/>
              </a:spcAft>
              <a:buClrTx/>
              <a:buSzTx/>
              <a:buFontTx/>
              <a:buNone/>
              <a:tabLst/>
              <a:defRPr/>
            </a:pPr>
            <a:r>
              <a:rPr kumimoji="0" lang="en-GB" sz="3200" b="1" i="0" u="none" strike="noStrike" kern="1200" cap="none" spc="0" normalizeH="0" baseline="0" noProof="0" dirty="0">
                <a:ln>
                  <a:noFill/>
                </a:ln>
                <a:solidFill>
                  <a:prstClr val="white"/>
                </a:solidFill>
                <a:effectLst/>
                <a:uLnTx/>
                <a:uFillTx/>
                <a:latin typeface="Calibri" panose="020F0502020204030204"/>
                <a:ea typeface="+mn-ea"/>
                <a:cs typeface="+mn-cs"/>
              </a:rPr>
              <a:t>Care is high quality, safe, efficient and delivers the best possible outcomes for people in partnerships</a:t>
            </a:r>
          </a:p>
        </p:txBody>
      </p:sp>
      <p:pic>
        <p:nvPicPr>
          <p:cNvPr id="7" name="Picture 6">
            <a:extLst>
              <a:ext uri="{FF2B5EF4-FFF2-40B4-BE49-F238E27FC236}">
                <a16:creationId xmlns:a16="http://schemas.microsoft.com/office/drawing/2014/main" id="{9E32A1E6-DE0A-4C61-7EB8-05A296A12A46}"/>
              </a:ext>
            </a:extLst>
          </p:cNvPr>
          <p:cNvPicPr>
            <a:picLocks noChangeAspect="1"/>
          </p:cNvPicPr>
          <p:nvPr/>
        </p:nvPicPr>
        <p:blipFill>
          <a:blip r:embed="rId3"/>
          <a:stretch>
            <a:fillRect/>
          </a:stretch>
        </p:blipFill>
        <p:spPr>
          <a:xfrm>
            <a:off x="451644" y="1768474"/>
            <a:ext cx="8991600" cy="5925657"/>
          </a:xfrm>
          <a:prstGeom prst="rect">
            <a:avLst/>
          </a:prstGeom>
        </p:spPr>
      </p:pic>
      <p:pic>
        <p:nvPicPr>
          <p:cNvPr id="10" name="Picture 9">
            <a:extLst>
              <a:ext uri="{FF2B5EF4-FFF2-40B4-BE49-F238E27FC236}">
                <a16:creationId xmlns:a16="http://schemas.microsoft.com/office/drawing/2014/main" id="{E22228AC-7663-D33D-CC8C-F194C8812CB1}"/>
              </a:ext>
            </a:extLst>
          </p:cNvPr>
          <p:cNvPicPr>
            <a:picLocks noChangeAspect="1"/>
          </p:cNvPicPr>
          <p:nvPr/>
        </p:nvPicPr>
        <p:blipFill>
          <a:blip r:embed="rId4"/>
          <a:stretch>
            <a:fillRect/>
          </a:stretch>
        </p:blipFill>
        <p:spPr>
          <a:xfrm>
            <a:off x="1747044" y="8205322"/>
            <a:ext cx="16872396" cy="3062375"/>
          </a:xfrm>
          <a:prstGeom prst="rect">
            <a:avLst/>
          </a:prstGeom>
        </p:spPr>
      </p:pic>
    </p:spTree>
    <p:extLst>
      <p:ext uri="{BB962C8B-B14F-4D97-AF65-F5344CB8AC3E}">
        <p14:creationId xmlns:p14="http://schemas.microsoft.com/office/powerpoint/2010/main" val="72997402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33C9F1-501E-6073-C857-3B1E63D5B260}"/>
            </a:ext>
          </a:extLst>
        </p:cNvPr>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1A666016-E25F-0B46-6290-9294E5F31813}"/>
              </a:ext>
            </a:extLst>
          </p:cNvPr>
          <p:cNvGraphicFramePr>
            <a:graphicFrameLocks noGrp="1"/>
          </p:cNvGraphicFramePr>
          <p:nvPr>
            <p:extLst>
              <p:ext uri="{D42A27DB-BD31-4B8C-83A1-F6EECF244321}">
                <p14:modId xmlns:p14="http://schemas.microsoft.com/office/powerpoint/2010/main" val="1650671078"/>
              </p:ext>
            </p:extLst>
          </p:nvPr>
        </p:nvGraphicFramePr>
        <p:xfrm>
          <a:off x="0" y="570708"/>
          <a:ext cx="20105688" cy="7507992"/>
        </p:xfrm>
        <a:graphic>
          <a:graphicData uri="http://schemas.openxmlformats.org/drawingml/2006/table">
            <a:tbl>
              <a:tblPr firstRow="1" bandRow="1">
                <a:tableStyleId>{5C22544A-7EE6-4342-B048-85BDC9FD1C3A}</a:tableStyleId>
              </a:tblPr>
              <a:tblGrid>
                <a:gridCol w="9824244">
                  <a:extLst>
                    <a:ext uri="{9D8B030D-6E8A-4147-A177-3AD203B41FA5}">
                      <a16:colId xmlns:a16="http://schemas.microsoft.com/office/drawing/2014/main" val="1129616965"/>
                    </a:ext>
                  </a:extLst>
                </a:gridCol>
                <a:gridCol w="5255022">
                  <a:extLst>
                    <a:ext uri="{9D8B030D-6E8A-4147-A177-3AD203B41FA5}">
                      <a16:colId xmlns:a16="http://schemas.microsoft.com/office/drawing/2014/main" val="3228885332"/>
                    </a:ext>
                  </a:extLst>
                </a:gridCol>
                <a:gridCol w="5026422">
                  <a:extLst>
                    <a:ext uri="{9D8B030D-6E8A-4147-A177-3AD203B41FA5}">
                      <a16:colId xmlns:a16="http://schemas.microsoft.com/office/drawing/2014/main" val="1012310918"/>
                    </a:ext>
                  </a:extLst>
                </a:gridCol>
              </a:tblGrid>
              <a:tr h="930505">
                <a:tc>
                  <a:txBody>
                    <a:bodyPr/>
                    <a:lstStyle/>
                    <a:p>
                      <a:pPr marL="0" marR="0" lvl="0" indent="0" algn="ctr" defTabSz="1507937" rtl="0" eaLnBrk="1" fontAlgn="auto" latinLnBrk="0" hangingPunct="1">
                        <a:lnSpc>
                          <a:spcPct val="100000"/>
                        </a:lnSpc>
                        <a:spcBef>
                          <a:spcPts val="0"/>
                        </a:spcBef>
                        <a:spcAft>
                          <a:spcPts val="0"/>
                        </a:spcAft>
                        <a:buClrTx/>
                        <a:buSzTx/>
                        <a:buFontTx/>
                        <a:buNone/>
                        <a:tabLst/>
                        <a:defRPr/>
                      </a:pPr>
                      <a:r>
                        <a:rPr lang="en-GB" sz="1800" b="1" i="0" dirty="0">
                          <a:solidFill>
                            <a:schemeClr val="dk1"/>
                          </a:solidFill>
                          <a:effectLst/>
                          <a:latin typeface="Verdana" panose="020B0604030504040204" pitchFamily="34" charset="0"/>
                          <a:ea typeface="Verdana" panose="020B0604030504040204" pitchFamily="34" charset="0"/>
                          <a:cs typeface="+mn-cs"/>
                        </a:rPr>
                        <a:t>Enhanced Monitoring Target: </a:t>
                      </a:r>
                      <a:r>
                        <a:rPr lang="en-GB" sz="1800" b="0" i="0" dirty="0">
                          <a:solidFill>
                            <a:schemeClr val="dk1"/>
                          </a:solidFill>
                          <a:effectLst/>
                          <a:latin typeface="Verdana" panose="020B0604030504040204" pitchFamily="34" charset="0"/>
                          <a:ea typeface="Verdana" panose="020B0604030504040204" pitchFamily="34" charset="0"/>
                          <a:cs typeface="+mn-cs"/>
                        </a:rPr>
                        <a:t>Klebsiella: reduce the number of hospital onset infections by 10% and maintain for 3 months based on 2017/18 figures (baseline –54 cases in 2017/18, reduce to average of at most 4 per month)</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en-GB" sz="1800" dirty="0">
                          <a:solidFill>
                            <a:schemeClr val="tx1"/>
                          </a:solidFill>
                          <a:latin typeface="Verdana" panose="020B0604030504040204" pitchFamily="34" charset="0"/>
                          <a:ea typeface="Verdana" panose="020B0604030504040204" pitchFamily="34" charset="0"/>
                        </a:rPr>
                        <a:t>September 2026 Performance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en-GB" sz="1800" dirty="0">
                          <a:solidFill>
                            <a:schemeClr val="tx1"/>
                          </a:solidFill>
                          <a:latin typeface="Verdana" panose="020B0604030504040204" pitchFamily="34" charset="0"/>
                          <a:ea typeface="Verdana" panose="020B0604030504040204" pitchFamily="34" charset="0"/>
                        </a:rPr>
                        <a:t>3 cases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3554926024"/>
                  </a:ext>
                </a:extLst>
              </a:tr>
              <a:tr h="6577487">
                <a:tc>
                  <a:txBody>
                    <a:bodyPr/>
                    <a:lstStyle/>
                    <a:p>
                      <a:endParaRPr lang="en-GB" sz="2000" dirty="0">
                        <a:solidFill>
                          <a:srgbClr val="FF0000"/>
                        </a:solidFill>
                        <a:latin typeface="Verdana" panose="020B0604030504040204" pitchFamily="34" charset="0"/>
                        <a:ea typeface="Verdan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gridSpan="2">
                  <a:txBody>
                    <a:bodyPr/>
                    <a:lstStyle/>
                    <a:p>
                      <a:r>
                        <a:rPr lang="en-GB" sz="1800" b="1" u="none" dirty="0">
                          <a:solidFill>
                            <a:schemeClr val="tx1"/>
                          </a:solidFill>
                          <a:latin typeface="Verdana" panose="020B0604030504040204" pitchFamily="34" charset="0"/>
                          <a:ea typeface="Verdana" panose="020B0604030504040204" pitchFamily="34" charset="0"/>
                        </a:rPr>
                        <a:t>How are we doing</a:t>
                      </a:r>
                      <a:r>
                        <a:rPr lang="en-GB" sz="1800" u="none" dirty="0">
                          <a:solidFill>
                            <a:schemeClr val="tx1"/>
                          </a:solidFill>
                          <a:latin typeface="Verdana" panose="020B0604030504040204" pitchFamily="34" charset="0"/>
                          <a:ea typeface="Verdana" panose="020B0604030504040204" pitchFamily="34" charset="0"/>
                        </a:rPr>
                        <a:t>? </a:t>
                      </a:r>
                    </a:p>
                    <a:p>
                      <a:pPr marL="285750" marR="0" lvl="0" indent="-285750" algn="l" defTabSz="1507937"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800" u="none" dirty="0">
                          <a:solidFill>
                            <a:schemeClr val="tx1"/>
                          </a:solidFill>
                          <a:latin typeface="Verdana" panose="020B0604030504040204" pitchFamily="34" charset="0"/>
                          <a:ea typeface="Verdana" panose="020B0604030504040204" pitchFamily="34" charset="0"/>
                        </a:rPr>
                        <a:t>September 2026 – 3 2 Hospital Onset cases</a:t>
                      </a:r>
                    </a:p>
                    <a:p>
                      <a:pPr marL="285750" marR="0" lvl="0" indent="-285750" algn="l" defTabSz="1507937"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800" u="none" dirty="0">
                          <a:solidFill>
                            <a:schemeClr val="tx1"/>
                          </a:solidFill>
                          <a:latin typeface="Verdana" panose="020B0604030504040204" pitchFamily="34" charset="0"/>
                          <a:ea typeface="Verdana" panose="020B0604030504040204" pitchFamily="34" charset="0"/>
                        </a:rPr>
                        <a:t>August 2026 – 2 Hospital Onset cases</a:t>
                      </a:r>
                    </a:p>
                    <a:p>
                      <a:pPr marL="0" marR="0" lvl="0" indent="0" algn="l" defTabSz="1507937"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sz="1800" b="1" u="none" dirty="0">
                        <a:solidFill>
                          <a:schemeClr val="tx1"/>
                        </a:solidFill>
                        <a:highlight>
                          <a:srgbClr val="FFFF00"/>
                        </a:highlight>
                        <a:latin typeface="Verdana" panose="020B0604030504040204" pitchFamily="34" charset="0"/>
                        <a:ea typeface="Verdana" panose="020B0604030504040204" pitchFamily="34" charset="0"/>
                      </a:endParaRPr>
                    </a:p>
                    <a:p>
                      <a:r>
                        <a:rPr lang="en-GB" sz="1800" b="1" u="none" dirty="0">
                          <a:solidFill>
                            <a:schemeClr val="tx1"/>
                          </a:solidFill>
                          <a:latin typeface="Verdana" panose="020B0604030504040204" pitchFamily="34" charset="0"/>
                          <a:ea typeface="Verdana" panose="020B0604030504040204" pitchFamily="34" charset="0"/>
                        </a:rPr>
                        <a:t>What actions are we taking to improve?</a:t>
                      </a:r>
                    </a:p>
                    <a:p>
                      <a:pPr marL="285750" indent="-285750">
                        <a:buFont typeface="Arial" panose="020B0604020202020204" pitchFamily="34" charset="0"/>
                        <a:buChar char="•"/>
                      </a:pPr>
                      <a:r>
                        <a:rPr lang="en-GB" sz="1800" u="none" dirty="0">
                          <a:solidFill>
                            <a:schemeClr val="tx1"/>
                          </a:solidFill>
                          <a:latin typeface="Verdana" panose="020B0604030504040204" pitchFamily="34" charset="0"/>
                          <a:ea typeface="Verdana" panose="020B0604030504040204" pitchFamily="34" charset="0"/>
                        </a:rPr>
                        <a:t>Actions to improve quality of urine sampling, appropriate diagnosis and focus on reducing unnecessary invasive device presence. </a:t>
                      </a:r>
                    </a:p>
                    <a:p>
                      <a:pPr marL="285750" marR="0" lvl="0" indent="-285750" algn="l" defTabSz="1507937"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800" u="none" kern="1200" dirty="0">
                          <a:solidFill>
                            <a:schemeClr val="tx1"/>
                          </a:solidFill>
                          <a:latin typeface="Verdana" panose="020B0604030504040204" pitchFamily="34" charset="0"/>
                          <a:ea typeface="Verdana" panose="020B0604030504040204" pitchFamily="34" charset="0"/>
                          <a:cs typeface="+mn-cs"/>
                        </a:rPr>
                        <a:t>Undertaking risk-based impact assessment of new NHS Wales Standards for Healthcare Cleanliness, to identify quality and financial impact of moving towards implementation.</a:t>
                      </a:r>
                    </a:p>
                    <a:p>
                      <a:pPr marL="285750" marR="0" lvl="0" indent="-285750" algn="l" defTabSz="1507937"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800" u="none" kern="1200" dirty="0">
                          <a:solidFill>
                            <a:schemeClr val="tx1"/>
                          </a:solidFill>
                          <a:latin typeface="Verdana" panose="020B0604030504040204" pitchFamily="34" charset="0"/>
                          <a:ea typeface="Verdana" panose="020B0604030504040204" pitchFamily="34" charset="0"/>
                          <a:cs typeface="+mn-cs"/>
                        </a:rPr>
                        <a:t>Invasive device audits are being undertaken in the Audit Management and tracking system (</a:t>
                      </a:r>
                      <a:r>
                        <a:rPr lang="en-GB" sz="1800" u="none" kern="1200" dirty="0" err="1">
                          <a:solidFill>
                            <a:schemeClr val="tx1"/>
                          </a:solidFill>
                          <a:latin typeface="Verdana" panose="020B0604030504040204" pitchFamily="34" charset="0"/>
                          <a:ea typeface="Verdana" panose="020B0604030504040204" pitchFamily="34" charset="0"/>
                          <a:cs typeface="+mn-cs"/>
                        </a:rPr>
                        <a:t>AMaT</a:t>
                      </a:r>
                      <a:r>
                        <a:rPr lang="en-GB" sz="1800" u="none" kern="1200" dirty="0">
                          <a:solidFill>
                            <a:schemeClr val="tx1"/>
                          </a:solidFill>
                          <a:latin typeface="Verdana" panose="020B0604030504040204" pitchFamily="34" charset="0"/>
                          <a:ea typeface="Verdana" panose="020B0604030504040204" pitchFamily="34" charset="0"/>
                          <a:cs typeface="+mn-cs"/>
                        </a:rPr>
                        <a:t>). </a:t>
                      </a:r>
                    </a:p>
                    <a:p>
                      <a:pPr marL="285750" marR="0" lvl="0" indent="-285750" algn="l" defTabSz="1507937"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sz="1800" u="none" kern="1200" dirty="0">
                        <a:solidFill>
                          <a:schemeClr val="tx1"/>
                        </a:solidFill>
                        <a:latin typeface="Verdana" panose="020B0604030504040204" pitchFamily="34" charset="0"/>
                        <a:ea typeface="Verdana" panose="020B0604030504040204" pitchFamily="34" charset="0"/>
                        <a:cs typeface="+mn-cs"/>
                      </a:endParaRPr>
                    </a:p>
                    <a:p>
                      <a:r>
                        <a:rPr lang="en-GB" sz="1800" b="1" u="none" dirty="0">
                          <a:solidFill>
                            <a:schemeClr val="tx1"/>
                          </a:solidFill>
                          <a:latin typeface="Verdana" panose="020B0604030504040204" pitchFamily="34" charset="0"/>
                          <a:ea typeface="Verdana" panose="020B0604030504040204" pitchFamily="34" charset="0"/>
                        </a:rPr>
                        <a:t>What are the risks to delivery? </a:t>
                      </a:r>
                    </a:p>
                    <a:p>
                      <a:pPr marL="285750" indent="-285750">
                        <a:buFont typeface="Arial" panose="020B0604020202020204" pitchFamily="34" charset="0"/>
                        <a:buChar char="•"/>
                      </a:pPr>
                      <a:r>
                        <a:rPr lang="en-GB" sz="1800" u="none" dirty="0">
                          <a:solidFill>
                            <a:schemeClr val="tx1"/>
                          </a:solidFill>
                          <a:latin typeface="Verdana" panose="020B0604030504040204" pitchFamily="34" charset="0"/>
                          <a:ea typeface="Verdana" panose="020B0604030504040204" pitchFamily="34" charset="0"/>
                        </a:rPr>
                        <a:t>The increasing incidence of hepatobiliary disease  in the population of Wales, </a:t>
                      </a:r>
                      <a:r>
                        <a:rPr lang="en-GB" sz="1800" i="1" u="none" dirty="0">
                          <a:solidFill>
                            <a:schemeClr val="tx1"/>
                          </a:solidFill>
                          <a:latin typeface="Verdana" panose="020B0604030504040204" pitchFamily="34" charset="0"/>
                          <a:ea typeface="Verdana" panose="020B0604030504040204" pitchFamily="34" charset="0"/>
                        </a:rPr>
                        <a:t>Klebsiella</a:t>
                      </a:r>
                      <a:r>
                        <a:rPr lang="en-GB" sz="1800" u="none" dirty="0">
                          <a:solidFill>
                            <a:schemeClr val="tx1"/>
                          </a:solidFill>
                          <a:latin typeface="Verdana" panose="020B0604030504040204" pitchFamily="34" charset="0"/>
                          <a:ea typeface="Verdana" panose="020B0604030504040204" pitchFamily="34" charset="0"/>
                        </a:rPr>
                        <a:t> spp. bacteraemia are often associated with hepatobiliary source.</a:t>
                      </a:r>
                    </a:p>
                    <a:p>
                      <a:pPr marL="285750" indent="-285750">
                        <a:buFont typeface="Arial" panose="020B0604020202020204" pitchFamily="34" charset="0"/>
                        <a:buChar char="•"/>
                      </a:pPr>
                      <a:r>
                        <a:rPr lang="en-GB" sz="1800" u="none" kern="1200" dirty="0">
                          <a:solidFill>
                            <a:schemeClr val="tx1"/>
                          </a:solidFill>
                          <a:latin typeface="Verdana" panose="020B0604030504040204" pitchFamily="34" charset="0"/>
                          <a:ea typeface="Verdana" panose="020B0604030504040204" pitchFamily="34" charset="0"/>
                          <a:cs typeface="+mn-cs"/>
                        </a:rPr>
                        <a:t>Target time for ambulance release impact’s ability to undertake effective cleaning, not only in admission areas, but on the wards that patients are subsequently transferred to.</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u="none" kern="1200" noProof="0" dirty="0">
                          <a:solidFill>
                            <a:schemeClr val="tx1"/>
                          </a:solidFill>
                          <a:latin typeface="Verdana" panose="020B0604030504040204" pitchFamily="34" charset="0"/>
                          <a:ea typeface="Verdana" panose="020B0604030504040204" pitchFamily="34" charset="0"/>
                          <a:cs typeface="+mn-cs"/>
                        </a:rPr>
                        <a:t>Cleaning provision risks: over-occupancy, recruitment/retention, funding, no decant facility and ageing estate.</a:t>
                      </a:r>
                    </a:p>
                    <a:p>
                      <a:pPr marL="285750" indent="-285750">
                        <a:buFont typeface="Arial" panose="020B0604020202020204" pitchFamily="34" charset="0"/>
                        <a:buChar char="•"/>
                      </a:pPr>
                      <a:endParaRPr lang="en-GB" sz="1800" dirty="0">
                        <a:solidFill>
                          <a:srgbClr val="FF0000"/>
                        </a:solidFill>
                        <a:latin typeface="Verdana" panose="020B0604030504040204" pitchFamily="34" charset="0"/>
                        <a:ea typeface="Verdan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hMerge="1">
                  <a:txBody>
                    <a:bodyPr/>
                    <a:lstStyle/>
                    <a:p>
                      <a:endParaRPr lang="en-GB"/>
                    </a:p>
                  </a:txBody>
                  <a:tcPr/>
                </a:tc>
                <a:extLst>
                  <a:ext uri="{0D108BD9-81ED-4DB2-BD59-A6C34878D82A}">
                    <a16:rowId xmlns:a16="http://schemas.microsoft.com/office/drawing/2014/main" val="3917987980"/>
                  </a:ext>
                </a:extLst>
              </a:tr>
            </a:tbl>
          </a:graphicData>
        </a:graphic>
      </p:graphicFrame>
      <p:sp>
        <p:nvSpPr>
          <p:cNvPr id="2" name="TextBox 1">
            <a:extLst>
              <a:ext uri="{FF2B5EF4-FFF2-40B4-BE49-F238E27FC236}">
                <a16:creationId xmlns:a16="http://schemas.microsoft.com/office/drawing/2014/main" id="{C908D417-2F3E-7DF9-C878-9E8F8CEB1476}"/>
              </a:ext>
            </a:extLst>
          </p:cNvPr>
          <p:cNvSpPr txBox="1"/>
          <p:nvPr/>
        </p:nvSpPr>
        <p:spPr>
          <a:xfrm>
            <a:off x="0" y="-14068"/>
            <a:ext cx="20105688" cy="584775"/>
          </a:xfrm>
          <a:prstGeom prst="rect">
            <a:avLst/>
          </a:prstGeom>
          <a:solidFill>
            <a:srgbClr val="7EB0DE"/>
          </a:solidFill>
        </p:spPr>
        <p:txBody>
          <a:bodyPr wrap="square" rtlCol="0">
            <a:spAutoFit/>
          </a:bodyPr>
          <a:lstStyle/>
          <a:p>
            <a:pPr marL="0" marR="0" lvl="0" indent="0" algn="ctr" defTabSz="1507937" rtl="0" eaLnBrk="1" fontAlgn="auto" latinLnBrk="0" hangingPunct="1">
              <a:lnSpc>
                <a:spcPct val="100000"/>
              </a:lnSpc>
              <a:spcBef>
                <a:spcPts val="0"/>
              </a:spcBef>
              <a:spcAft>
                <a:spcPts val="1979"/>
              </a:spcAft>
              <a:buClrTx/>
              <a:buSzTx/>
              <a:buFontTx/>
              <a:buNone/>
              <a:tabLst/>
              <a:defRPr/>
            </a:pPr>
            <a:r>
              <a:rPr kumimoji="0" lang="en-GB" sz="3200" b="1" i="0" u="none" strike="noStrike" kern="1200" cap="none" spc="0" normalizeH="0" baseline="0" noProof="0" dirty="0">
                <a:ln>
                  <a:noFill/>
                </a:ln>
                <a:solidFill>
                  <a:prstClr val="white"/>
                </a:solidFill>
                <a:effectLst/>
                <a:uLnTx/>
                <a:uFillTx/>
                <a:latin typeface="Calibri" panose="020F0502020204030204"/>
                <a:ea typeface="+mn-ea"/>
                <a:cs typeface="+mn-cs"/>
              </a:rPr>
              <a:t>Level 4 - Planned Care Performance</a:t>
            </a:r>
          </a:p>
        </p:txBody>
      </p:sp>
      <p:sp>
        <p:nvSpPr>
          <p:cNvPr id="4" name="TextBox 3">
            <a:extLst>
              <a:ext uri="{FF2B5EF4-FFF2-40B4-BE49-F238E27FC236}">
                <a16:creationId xmlns:a16="http://schemas.microsoft.com/office/drawing/2014/main" id="{B7076B0A-16B3-4FF1-7B7A-77EF25A57DED}"/>
              </a:ext>
            </a:extLst>
          </p:cNvPr>
          <p:cNvSpPr txBox="1"/>
          <p:nvPr/>
        </p:nvSpPr>
        <p:spPr>
          <a:xfrm>
            <a:off x="0" y="0"/>
            <a:ext cx="20105688" cy="584775"/>
          </a:xfrm>
          <a:prstGeom prst="rect">
            <a:avLst/>
          </a:prstGeom>
          <a:solidFill>
            <a:schemeClr val="accent1"/>
          </a:solidFill>
        </p:spPr>
        <p:txBody>
          <a:bodyPr wrap="square" rtlCol="0">
            <a:spAutoFit/>
          </a:bodyPr>
          <a:lstStyle/>
          <a:p>
            <a:pPr marL="0" marR="0" lvl="0" indent="0" algn="ctr" defTabSz="1507937" rtl="0" eaLnBrk="1" fontAlgn="auto" latinLnBrk="0" hangingPunct="1">
              <a:lnSpc>
                <a:spcPct val="100000"/>
              </a:lnSpc>
              <a:spcBef>
                <a:spcPts val="0"/>
              </a:spcBef>
              <a:spcAft>
                <a:spcPts val="1979"/>
              </a:spcAft>
              <a:buClrTx/>
              <a:buSzTx/>
              <a:buFontTx/>
              <a:buNone/>
              <a:tabLst/>
              <a:defRPr/>
            </a:pPr>
            <a:r>
              <a:rPr kumimoji="0" lang="en-GB" sz="3200" b="1" i="0" u="none" strike="noStrike" kern="1200" cap="none" spc="0" normalizeH="0" baseline="0" noProof="0" dirty="0">
                <a:ln>
                  <a:noFill/>
                </a:ln>
                <a:solidFill>
                  <a:prstClr val="white"/>
                </a:solidFill>
                <a:effectLst/>
                <a:uLnTx/>
                <a:uFillTx/>
                <a:latin typeface="Calibri" panose="020F0502020204030204"/>
                <a:ea typeface="+mn-ea"/>
                <a:cs typeface="+mn-cs"/>
              </a:rPr>
              <a:t>Care is high quality, safe, efficient and delivers the best possible outcomes for people in partnerships</a:t>
            </a:r>
          </a:p>
        </p:txBody>
      </p:sp>
      <p:pic>
        <p:nvPicPr>
          <p:cNvPr id="6" name="Picture 5">
            <a:extLst>
              <a:ext uri="{FF2B5EF4-FFF2-40B4-BE49-F238E27FC236}">
                <a16:creationId xmlns:a16="http://schemas.microsoft.com/office/drawing/2014/main" id="{A8908814-8E7A-F02D-890A-19ABFE68F5AE}"/>
              </a:ext>
            </a:extLst>
          </p:cNvPr>
          <p:cNvPicPr>
            <a:picLocks noChangeAspect="1"/>
          </p:cNvPicPr>
          <p:nvPr/>
        </p:nvPicPr>
        <p:blipFill>
          <a:blip r:embed="rId3"/>
          <a:stretch>
            <a:fillRect/>
          </a:stretch>
        </p:blipFill>
        <p:spPr>
          <a:xfrm>
            <a:off x="527844" y="1844675"/>
            <a:ext cx="8839200" cy="5815976"/>
          </a:xfrm>
          <a:prstGeom prst="rect">
            <a:avLst/>
          </a:prstGeom>
        </p:spPr>
      </p:pic>
      <p:pic>
        <p:nvPicPr>
          <p:cNvPr id="9" name="Picture 8">
            <a:extLst>
              <a:ext uri="{FF2B5EF4-FFF2-40B4-BE49-F238E27FC236}">
                <a16:creationId xmlns:a16="http://schemas.microsoft.com/office/drawing/2014/main" id="{51F69A6B-E726-7F10-E3C9-4168F4003887}"/>
              </a:ext>
            </a:extLst>
          </p:cNvPr>
          <p:cNvPicPr>
            <a:picLocks noChangeAspect="1"/>
          </p:cNvPicPr>
          <p:nvPr/>
        </p:nvPicPr>
        <p:blipFill>
          <a:blip r:embed="rId4"/>
          <a:stretch>
            <a:fillRect/>
          </a:stretch>
        </p:blipFill>
        <p:spPr>
          <a:xfrm>
            <a:off x="2086067" y="8245475"/>
            <a:ext cx="15933554" cy="2805281"/>
          </a:xfrm>
          <a:prstGeom prst="rect">
            <a:avLst/>
          </a:prstGeom>
        </p:spPr>
      </p:pic>
    </p:spTree>
    <p:extLst>
      <p:ext uri="{BB962C8B-B14F-4D97-AF65-F5344CB8AC3E}">
        <p14:creationId xmlns:p14="http://schemas.microsoft.com/office/powerpoint/2010/main" val="138107417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B0D3DD-7D69-64AC-5156-300DB46C5102}"/>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0260347B-B2C2-569E-F4FC-7FDF1909AF45}"/>
              </a:ext>
            </a:extLst>
          </p:cNvPr>
          <p:cNvSpPr txBox="1"/>
          <p:nvPr/>
        </p:nvSpPr>
        <p:spPr>
          <a:xfrm>
            <a:off x="0" y="0"/>
            <a:ext cx="20105688" cy="553998"/>
          </a:xfrm>
          <a:prstGeom prst="rect">
            <a:avLst/>
          </a:prstGeom>
          <a:solidFill>
            <a:srgbClr val="002060"/>
          </a:solidFill>
        </p:spPr>
        <p:txBody>
          <a:bodyPr wrap="square" rtlCol="0">
            <a:spAutoFit/>
          </a:bodyPr>
          <a:lstStyle/>
          <a:p>
            <a:pPr marL="0" marR="0" lvl="0" indent="0" algn="ctr" defTabSz="914400" rtl="0" eaLnBrk="1" fontAlgn="auto" latinLnBrk="0" hangingPunct="1">
              <a:lnSpc>
                <a:spcPct val="100000"/>
              </a:lnSpc>
              <a:spcBef>
                <a:spcPts val="0"/>
              </a:spcBef>
              <a:spcAft>
                <a:spcPts val="989"/>
              </a:spcAft>
              <a:buClrTx/>
              <a:buSzTx/>
              <a:buFontTx/>
              <a:buNone/>
              <a:tabLst/>
              <a:defRPr/>
            </a:pPr>
            <a:r>
              <a:rPr kumimoji="0" lang="en-GB" sz="3000" b="1" i="0" u="none" strike="noStrike" kern="1200" cap="none" spc="0" normalizeH="0" baseline="0" noProof="0" dirty="0">
                <a:ln>
                  <a:noFill/>
                </a:ln>
                <a:solidFill>
                  <a:prstClr val="white"/>
                </a:solidFill>
                <a:effectLst/>
                <a:uLnTx/>
                <a:uFillTx/>
                <a:latin typeface="Calibri" panose="020F0502020204030204"/>
                <a:ea typeface="+mn-ea"/>
                <a:cs typeface="+mn-cs"/>
              </a:rPr>
              <a:t>Targeted Intervention (Level 4) – Maternity &amp; Neonates</a:t>
            </a:r>
          </a:p>
        </p:txBody>
      </p:sp>
      <p:graphicFrame>
        <p:nvGraphicFramePr>
          <p:cNvPr id="7" name="Table 6">
            <a:extLst>
              <a:ext uri="{FF2B5EF4-FFF2-40B4-BE49-F238E27FC236}">
                <a16:creationId xmlns:a16="http://schemas.microsoft.com/office/drawing/2014/main" id="{2925D6B2-6DFE-660F-A884-99A2E8D9B3CF}"/>
              </a:ext>
            </a:extLst>
          </p:cNvPr>
          <p:cNvGraphicFramePr>
            <a:graphicFrameLocks noGrp="1"/>
          </p:cNvGraphicFramePr>
          <p:nvPr>
            <p:extLst>
              <p:ext uri="{D42A27DB-BD31-4B8C-83A1-F6EECF244321}">
                <p14:modId xmlns:p14="http://schemas.microsoft.com/office/powerpoint/2010/main" val="1138197576"/>
              </p:ext>
            </p:extLst>
          </p:nvPr>
        </p:nvGraphicFramePr>
        <p:xfrm>
          <a:off x="-17588" y="553998"/>
          <a:ext cx="20105688" cy="10796337"/>
        </p:xfrm>
        <a:graphic>
          <a:graphicData uri="http://schemas.openxmlformats.org/drawingml/2006/table">
            <a:tbl>
              <a:tblPr firstRow="1" bandRow="1">
                <a:tableStyleId>{5C22544A-7EE6-4342-B048-85BDC9FD1C3A}</a:tableStyleId>
              </a:tblPr>
              <a:tblGrid>
                <a:gridCol w="6701589">
                  <a:extLst>
                    <a:ext uri="{9D8B030D-6E8A-4147-A177-3AD203B41FA5}">
                      <a16:colId xmlns:a16="http://schemas.microsoft.com/office/drawing/2014/main" val="2050005337"/>
                    </a:ext>
                  </a:extLst>
                </a:gridCol>
                <a:gridCol w="13404099">
                  <a:extLst>
                    <a:ext uri="{9D8B030D-6E8A-4147-A177-3AD203B41FA5}">
                      <a16:colId xmlns:a16="http://schemas.microsoft.com/office/drawing/2014/main" val="3256999765"/>
                    </a:ext>
                  </a:extLst>
                </a:gridCol>
              </a:tblGrid>
              <a:tr h="212269">
                <a:tc>
                  <a:txBody>
                    <a:bodyPr/>
                    <a:lstStyle/>
                    <a:p>
                      <a:pPr>
                        <a:lnSpc>
                          <a:spcPct val="107000"/>
                        </a:lnSpc>
                        <a:spcAft>
                          <a:spcPts val="800"/>
                        </a:spcAft>
                        <a:buNone/>
                      </a:pPr>
                      <a:r>
                        <a:rPr lang="en-GB" sz="1500" b="1" dirty="0">
                          <a:solidFill>
                            <a:srgbClr val="000000"/>
                          </a:solidFill>
                          <a:effectLst/>
                          <a:latin typeface="Verdana" panose="020B0604030504040204" pitchFamily="34" charset="0"/>
                          <a:ea typeface="Calibri" panose="020F0502020204030204" pitchFamily="34" charset="0"/>
                          <a:cs typeface="Arial" panose="020B0604020202020204" pitchFamily="34" charset="0"/>
                        </a:rPr>
                        <a:t>Criteria to Achieve</a:t>
                      </a:r>
                      <a:endParaRPr lang="en-GB" sz="15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228600">
                        <a:lnSpc>
                          <a:spcPct val="107000"/>
                        </a:lnSpc>
                        <a:spcAft>
                          <a:spcPts val="800"/>
                        </a:spcAft>
                        <a:buNone/>
                      </a:pPr>
                      <a:r>
                        <a:rPr lang="en-GB" sz="1500" b="1" dirty="0">
                          <a:solidFill>
                            <a:srgbClr val="000000"/>
                          </a:solidFill>
                          <a:effectLst/>
                          <a:latin typeface="Verdana" panose="020B0604030504040204" pitchFamily="34" charset="0"/>
                          <a:ea typeface="Calibri" panose="020F0502020204030204" pitchFamily="34" charset="0"/>
                          <a:cs typeface="Arial" panose="020B0604020202020204" pitchFamily="34" charset="0"/>
                        </a:rPr>
                        <a:t>Current Performance </a:t>
                      </a:r>
                      <a:endParaRPr lang="en-GB" sz="15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215729567"/>
                  </a:ext>
                </a:extLst>
              </a:tr>
              <a:tr h="1101760">
                <a:tc>
                  <a:txBody>
                    <a:bodyPr/>
                    <a:lstStyle/>
                    <a:p>
                      <a:pPr marL="342900" lvl="0" indent="-342900">
                        <a:lnSpc>
                          <a:spcPct val="107000"/>
                        </a:lnSpc>
                        <a:buFont typeface="Symbol" panose="05050102010706020507" pitchFamily="18" charset="2"/>
                        <a:buChar char=""/>
                      </a:pPr>
                      <a:r>
                        <a:rPr lang="en-GB" sz="1500" dirty="0">
                          <a:effectLst/>
                          <a:latin typeface="Verdana" panose="020B0604030504040204" pitchFamily="34" charset="0"/>
                          <a:ea typeface="Calibri" panose="020F0502020204030204" pitchFamily="34" charset="0"/>
                          <a:cs typeface="Arial" panose="020B0604020202020204" pitchFamily="34" charset="0"/>
                        </a:rPr>
                        <a:t>Ensure that the recommendations and actions in the Independent Review are progressed in line with agreed timescales and report progress to Welsh Government monthly, highlighting risks to delivery.</a:t>
                      </a:r>
                      <a:endParaRPr lang="en-GB" sz="15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285750" lvl="0" indent="-285750">
                        <a:lnSpc>
                          <a:spcPct val="107000"/>
                        </a:lnSpc>
                        <a:buFont typeface="Arial" panose="020B0604020202020204" pitchFamily="34" charset="0"/>
                        <a:buChar char="•"/>
                      </a:pPr>
                      <a:r>
                        <a:rPr lang="en-GB" sz="1500" dirty="0">
                          <a:solidFill>
                            <a:schemeClr val="tx1"/>
                          </a:solidFill>
                          <a:effectLst/>
                          <a:latin typeface="Verdana" panose="020B0604030504040204" pitchFamily="34" charset="0"/>
                          <a:ea typeface="Calibri" panose="020F0502020204030204" pitchFamily="34" charset="0"/>
                          <a:cs typeface="Arial" panose="020B0604020202020204" pitchFamily="34" charset="0"/>
                        </a:rPr>
                        <a:t>Perinatal improvement programme has been established Dec 2025 </a:t>
                      </a:r>
                      <a:endParaRPr lang="en-GB" sz="1500" dirty="0">
                        <a:solidFill>
                          <a:schemeClr val="tx1"/>
                        </a:solidFill>
                        <a:effectLst/>
                        <a:latin typeface="Calibri" panose="020F0502020204030204" pitchFamily="34" charset="0"/>
                        <a:ea typeface="Calibri" panose="020F0502020204030204" pitchFamily="34" charset="0"/>
                        <a:cs typeface="Arial" panose="020B0604020202020204" pitchFamily="34" charset="0"/>
                      </a:endParaRPr>
                    </a:p>
                    <a:p>
                      <a:pPr marL="285750" lvl="0" indent="-285750">
                        <a:lnSpc>
                          <a:spcPct val="107000"/>
                        </a:lnSpc>
                        <a:buFont typeface="Arial" panose="020B0604020202020204" pitchFamily="34" charset="0"/>
                        <a:buChar char="•"/>
                      </a:pPr>
                      <a:r>
                        <a:rPr lang="en-GB" sz="1500" dirty="0">
                          <a:solidFill>
                            <a:schemeClr val="tx1"/>
                          </a:solidFill>
                          <a:effectLst/>
                          <a:latin typeface="Verdana" panose="020B0604030504040204" pitchFamily="34" charset="0"/>
                          <a:ea typeface="Calibri" panose="020F0502020204030204" pitchFamily="34" charset="0"/>
                          <a:cs typeface="Arial" panose="020B0604020202020204" pitchFamily="34" charset="0"/>
                        </a:rPr>
                        <a:t>Exec led workstreams are underway Dec 2025</a:t>
                      </a:r>
                      <a:endParaRPr lang="en-GB" sz="1500" dirty="0">
                        <a:solidFill>
                          <a:schemeClr val="tx1"/>
                        </a:solidFill>
                        <a:effectLst/>
                        <a:latin typeface="Calibri" panose="020F0502020204030204" pitchFamily="34" charset="0"/>
                        <a:ea typeface="Calibri" panose="020F0502020204030204" pitchFamily="34" charset="0"/>
                        <a:cs typeface="Arial" panose="020B0604020202020204" pitchFamily="34" charset="0"/>
                      </a:endParaRPr>
                    </a:p>
                    <a:p>
                      <a:pPr marL="285750" lvl="0" indent="-285750">
                        <a:lnSpc>
                          <a:spcPct val="107000"/>
                        </a:lnSpc>
                        <a:buFont typeface="Arial" panose="020B0604020202020204" pitchFamily="34" charset="0"/>
                        <a:buChar char="•"/>
                      </a:pPr>
                      <a:r>
                        <a:rPr lang="en-GB" sz="1500" dirty="0">
                          <a:solidFill>
                            <a:schemeClr val="tx1"/>
                          </a:solidFill>
                          <a:effectLst/>
                          <a:latin typeface="Verdana" panose="020B0604030504040204" pitchFamily="34" charset="0"/>
                          <a:ea typeface="Calibri" panose="020F0502020204030204" pitchFamily="34" charset="0"/>
                          <a:cs typeface="Arial" panose="020B0604020202020204" pitchFamily="34" charset="0"/>
                        </a:rPr>
                        <a:t>Quarterly Perinatal updates to Board ongoing </a:t>
                      </a:r>
                      <a:endParaRPr lang="en-GB" sz="1500" dirty="0">
                        <a:solidFill>
                          <a:schemeClr val="tx1"/>
                        </a:solidFill>
                        <a:effectLst/>
                        <a:latin typeface="Calibri" panose="020F0502020204030204" pitchFamily="34" charset="0"/>
                        <a:ea typeface="Calibri" panose="020F0502020204030204" pitchFamily="34" charset="0"/>
                        <a:cs typeface="Arial" panose="020B0604020202020204" pitchFamily="34" charset="0"/>
                      </a:endParaRPr>
                    </a:p>
                    <a:p>
                      <a:pPr marL="285750" lvl="0" indent="-285750" algn="l" defTabSz="1507937" rtl="0" eaLnBrk="1" latinLnBrk="0" hangingPunct="1">
                        <a:lnSpc>
                          <a:spcPct val="107000"/>
                        </a:lnSpc>
                        <a:spcAft>
                          <a:spcPts val="800"/>
                        </a:spcAft>
                        <a:buFont typeface="Arial" panose="020B0604020202020204" pitchFamily="34" charset="0"/>
                        <a:buChar char="•"/>
                      </a:pPr>
                      <a:r>
                        <a:rPr lang="en-GB" sz="1500" kern="1200" dirty="0">
                          <a:solidFill>
                            <a:schemeClr val="tx1"/>
                          </a:solidFill>
                          <a:effectLst/>
                          <a:latin typeface="Verdana" panose="020B0604030504040204" pitchFamily="34" charset="0"/>
                          <a:ea typeface="Calibri" panose="020F0502020204030204" pitchFamily="34" charset="0"/>
                          <a:cs typeface="Arial" panose="020B0604020202020204" pitchFamily="34" charset="0"/>
                        </a:rPr>
                        <a:t>Final Perinatal Improvement Programme agreed by Independent Oversight Panel and Health Board July 2026; 70% of recommendations delivered to date.</a:t>
                      </a:r>
                    </a:p>
                  </a:txBody>
                  <a:tcPr marL="68580" marR="68580" marT="0" marB="0"/>
                </a:tc>
                <a:extLst>
                  <a:ext uri="{0D108BD9-81ED-4DB2-BD59-A6C34878D82A}">
                    <a16:rowId xmlns:a16="http://schemas.microsoft.com/office/drawing/2014/main" val="2081941963"/>
                  </a:ext>
                </a:extLst>
              </a:tr>
              <a:tr h="1050862">
                <a:tc>
                  <a:txBody>
                    <a:bodyPr/>
                    <a:lstStyle/>
                    <a:p>
                      <a:pPr marL="342900" lvl="0" indent="-342900">
                        <a:lnSpc>
                          <a:spcPct val="107000"/>
                        </a:lnSpc>
                        <a:buFont typeface="Symbol" panose="05050102010706020507" pitchFamily="18" charset="2"/>
                        <a:buChar char=""/>
                      </a:pPr>
                      <a:r>
                        <a:rPr lang="en-GB" sz="1500" dirty="0">
                          <a:effectLst/>
                          <a:latin typeface="Verdana" panose="020B0604030504040204" pitchFamily="34" charset="0"/>
                          <a:ea typeface="Calibri" panose="020F0502020204030204" pitchFamily="34" charset="0"/>
                          <a:cs typeface="Arial" panose="020B0604020202020204" pitchFamily="34" charset="0"/>
                        </a:rPr>
                        <a:t>Ensure that the agreed actions in the family-led review into Swansea Bay maternity services are progressed in line with agreed timescales and report progress to Welsh Government monthly, highlighting risks to delivery.</a:t>
                      </a:r>
                      <a:endParaRPr lang="en-GB" sz="15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285750" lvl="0" indent="-285750">
                        <a:buFont typeface="Arial" panose="020B0604020202020204" pitchFamily="34" charset="0"/>
                        <a:buChar char="•"/>
                      </a:pPr>
                      <a:r>
                        <a:rPr lang="en-GB" sz="1500" kern="1200" dirty="0">
                          <a:solidFill>
                            <a:schemeClr val="tx1"/>
                          </a:solidFill>
                          <a:effectLst/>
                          <a:latin typeface="Verdana" panose="020B0604030504040204" pitchFamily="34" charset="0"/>
                          <a:ea typeface="Calibri" panose="020F0502020204030204" pitchFamily="34" charset="0"/>
                          <a:cs typeface="Arial" panose="020B0604020202020204" pitchFamily="34" charset="0"/>
                        </a:rPr>
                        <a:t>The agreed actions of the family led review have been integrated to the Independent Review improvement plan – Jan 2026. 70% of recommendations delivered.</a:t>
                      </a:r>
                    </a:p>
                    <a:p>
                      <a:pPr marL="285750" lvl="0" indent="-285750">
                        <a:buFont typeface="Arial" panose="020B0604020202020204" pitchFamily="34" charset="0"/>
                        <a:buChar char="•"/>
                      </a:pPr>
                      <a:r>
                        <a:rPr lang="en-GB" sz="1500" kern="1200" dirty="0">
                          <a:solidFill>
                            <a:schemeClr val="tx1"/>
                          </a:solidFill>
                          <a:effectLst/>
                          <a:latin typeface="Verdana" panose="020B0604030504040204" pitchFamily="34" charset="0"/>
                          <a:ea typeface="Calibri" panose="020F0502020204030204" pitchFamily="34" charset="0"/>
                          <a:cs typeface="Arial" panose="020B0604020202020204" pitchFamily="34" charset="0"/>
                        </a:rPr>
                        <a:t>Reporting to Welsh Government on quarterly basis, additional independent assessment reported by Independent Observer to Cabinet Secretary on quarterly basis.</a:t>
                      </a:r>
                    </a:p>
                    <a:p>
                      <a:pPr>
                        <a:lnSpc>
                          <a:spcPct val="107000"/>
                        </a:lnSpc>
                        <a:spcAft>
                          <a:spcPts val="800"/>
                        </a:spcAft>
                        <a:buNone/>
                      </a:pPr>
                      <a:r>
                        <a:rPr lang="en-GB" sz="1500" dirty="0">
                          <a:solidFill>
                            <a:schemeClr val="tx1"/>
                          </a:solidFill>
                          <a:effectLst/>
                          <a:latin typeface="Verdana" panose="020B0604030504040204" pitchFamily="34" charset="0"/>
                          <a:ea typeface="Calibri" panose="020F0502020204030204" pitchFamily="34" charset="0"/>
                          <a:cs typeface="Arial" panose="020B0604020202020204" pitchFamily="34" charset="0"/>
                        </a:rPr>
                        <a:t> </a:t>
                      </a:r>
                      <a:endParaRPr lang="en-GB" sz="15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012782796"/>
                  </a:ext>
                </a:extLst>
              </a:tr>
              <a:tr h="736797">
                <a:tc>
                  <a:txBody>
                    <a:bodyPr/>
                    <a:lstStyle/>
                    <a:p>
                      <a:pPr marL="342900" lvl="0" indent="-342900" algn="l" defTabSz="1507937" rtl="0" eaLnBrk="1" latinLnBrk="0" hangingPunct="1">
                        <a:lnSpc>
                          <a:spcPct val="107000"/>
                        </a:lnSpc>
                        <a:buFont typeface="Symbol" panose="05050102010706020507" pitchFamily="18" charset="2"/>
                        <a:buChar char=""/>
                      </a:pPr>
                      <a:r>
                        <a:rPr lang="en-GB" sz="1500" kern="1200" dirty="0">
                          <a:solidFill>
                            <a:schemeClr val="dk1"/>
                          </a:solidFill>
                          <a:effectLst/>
                          <a:latin typeface="Verdana" panose="020B0604030504040204" pitchFamily="34" charset="0"/>
                          <a:ea typeface="Calibri" panose="020F0502020204030204" pitchFamily="34" charset="0"/>
                          <a:cs typeface="Arial" panose="020B0604020202020204" pitchFamily="34" charset="0"/>
                        </a:rPr>
                        <a:t>Receive a positive assessment from the Welsh Government independent observer on progress against the agreed maternity and neonatal action plan.</a:t>
                      </a:r>
                    </a:p>
                  </a:txBody>
                  <a:tcPr marL="68580" marR="68580" marT="0" marB="0"/>
                </a:tc>
                <a:tc>
                  <a:txBody>
                    <a:bodyPr/>
                    <a:lstStyle/>
                    <a:p>
                      <a:pPr marL="0" marR="0" lvl="0" indent="0" algn="l" defTabSz="1507937" rtl="0" eaLnBrk="1" fontAlgn="auto" latinLnBrk="0" hangingPunct="1">
                        <a:lnSpc>
                          <a:spcPct val="107000"/>
                        </a:lnSpc>
                        <a:spcBef>
                          <a:spcPts val="0"/>
                        </a:spcBef>
                        <a:spcAft>
                          <a:spcPts val="800"/>
                        </a:spcAft>
                        <a:buClrTx/>
                        <a:buSzTx/>
                        <a:buFont typeface="Symbol" panose="05050102010706020507" pitchFamily="18" charset="2"/>
                        <a:buNone/>
                        <a:tabLst/>
                        <a:defRPr/>
                      </a:pPr>
                      <a:r>
                        <a:rPr lang="en-GB" sz="1500" b="1" kern="1200" dirty="0">
                          <a:solidFill>
                            <a:schemeClr val="tx1"/>
                          </a:solidFill>
                          <a:effectLst/>
                          <a:latin typeface="Verdana" panose="020B0604030504040204" pitchFamily="34" charset="0"/>
                          <a:ea typeface="Calibri" panose="020F0502020204030204" pitchFamily="34" charset="0"/>
                          <a:cs typeface="Arial" panose="020B0604020202020204" pitchFamily="34" charset="0"/>
                        </a:rPr>
                        <a:t>Complete</a:t>
                      </a:r>
                    </a:p>
                    <a:p>
                      <a:pPr marL="285750" marR="0" lvl="0" indent="-285750" algn="l" defTabSz="1507937"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500" kern="1200" dirty="0">
                          <a:solidFill>
                            <a:schemeClr val="tx1"/>
                          </a:solidFill>
                          <a:effectLst/>
                          <a:latin typeface="Verdana" panose="020B0604030504040204" pitchFamily="34" charset="0"/>
                          <a:ea typeface="Calibri" panose="020F0502020204030204" pitchFamily="34" charset="0"/>
                          <a:cs typeface="Arial" panose="020B0604020202020204" pitchFamily="34" charset="0"/>
                        </a:rPr>
                        <a:t>Positive assessment received on 31 March 2026, full response to be brought to Health Board meeting in May 2026. </a:t>
                      </a:r>
                    </a:p>
                    <a:p>
                      <a:pPr marL="285750" marR="0" lvl="0" indent="-285750" algn="l" defTabSz="1507937"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500" kern="1200" dirty="0">
                          <a:solidFill>
                            <a:schemeClr val="tx1"/>
                          </a:solidFill>
                          <a:effectLst/>
                          <a:latin typeface="Verdana" panose="020B0604030504040204" pitchFamily="34" charset="0"/>
                          <a:ea typeface="Calibri" panose="020F0502020204030204" pitchFamily="34" charset="0"/>
                          <a:cs typeface="Arial" panose="020B0604020202020204" pitchFamily="34" charset="0"/>
                        </a:rPr>
                        <a:t>Positive progress report presented by Independent Observer to Welsh Government September 2026.</a:t>
                      </a:r>
                    </a:p>
                  </a:txBody>
                  <a:tcPr marL="68580" marR="68580" marT="0" marB="0"/>
                </a:tc>
                <a:extLst>
                  <a:ext uri="{0D108BD9-81ED-4DB2-BD59-A6C34878D82A}">
                    <a16:rowId xmlns:a16="http://schemas.microsoft.com/office/drawing/2014/main" val="1434591134"/>
                  </a:ext>
                </a:extLst>
              </a:tr>
              <a:tr h="1326083">
                <a:tc>
                  <a:txBody>
                    <a:bodyPr/>
                    <a:lstStyle/>
                    <a:p>
                      <a:pPr marL="342900" lvl="0" indent="-342900" algn="l" defTabSz="1507937" rtl="0" eaLnBrk="1" latinLnBrk="0" hangingPunct="1">
                        <a:lnSpc>
                          <a:spcPct val="107000"/>
                        </a:lnSpc>
                        <a:buFont typeface="Symbol" panose="05050102010706020507" pitchFamily="18" charset="2"/>
                        <a:buChar char=""/>
                      </a:pPr>
                      <a:r>
                        <a:rPr lang="en-GB" sz="1500" kern="1200" dirty="0">
                          <a:solidFill>
                            <a:schemeClr val="dk1"/>
                          </a:solidFill>
                          <a:effectLst/>
                          <a:latin typeface="Verdana" panose="020B0604030504040204" pitchFamily="34" charset="0"/>
                          <a:ea typeface="Calibri" panose="020F0502020204030204" pitchFamily="34" charset="0"/>
                          <a:cs typeface="Arial" panose="020B0604020202020204" pitchFamily="34" charset="0"/>
                        </a:rPr>
                        <a:t>Agree a set of sustainability conditions with Welsh Government that can be used to track improvements.</a:t>
                      </a:r>
                    </a:p>
                  </a:txBody>
                  <a:tcPr marL="68580" marR="68580" marT="0" marB="0"/>
                </a:tc>
                <a:tc>
                  <a:txBody>
                    <a:bodyPr/>
                    <a:lstStyle/>
                    <a:p>
                      <a:pPr marL="342900" marR="0" lvl="0" indent="-342900" algn="l" defTabSz="1507937" rtl="0" eaLnBrk="1" fontAlgn="auto" latinLnBrk="0" hangingPunct="1">
                        <a:lnSpc>
                          <a:spcPct val="107000"/>
                        </a:lnSpc>
                        <a:spcBef>
                          <a:spcPts val="0"/>
                        </a:spcBef>
                        <a:spcAft>
                          <a:spcPts val="0"/>
                        </a:spcAft>
                        <a:buClrTx/>
                        <a:buSzTx/>
                        <a:buFont typeface="Arial" panose="020B0604020202020204" pitchFamily="34" charset="0"/>
                        <a:buChar char="•"/>
                        <a:tabLst/>
                        <a:defRPr/>
                      </a:pPr>
                      <a:r>
                        <a:rPr lang="en-GB" sz="1500" kern="1200" dirty="0">
                          <a:solidFill>
                            <a:schemeClr val="tx1"/>
                          </a:solidFill>
                          <a:effectLst/>
                          <a:latin typeface="Verdana" panose="020B0604030504040204" pitchFamily="34" charset="0"/>
                          <a:ea typeface="Calibri" panose="020F0502020204030204" pitchFamily="34" charset="0"/>
                          <a:cs typeface="Arial" panose="020B0604020202020204" pitchFamily="34" charset="0"/>
                        </a:rPr>
                        <a:t>"Scorecard" in development mapping ten thematic recommendations with key metrics to track improvements – will be presented to Board in September 2026</a:t>
                      </a:r>
                    </a:p>
                    <a:p>
                      <a:pPr marL="342900" lvl="0" indent="-342900" algn="l" defTabSz="1507937" rtl="0" eaLnBrk="1" latinLnBrk="0" hangingPunct="1">
                        <a:lnSpc>
                          <a:spcPct val="107000"/>
                        </a:lnSpc>
                        <a:buFont typeface="Arial" panose="020B0604020202020204" pitchFamily="34" charset="0"/>
                        <a:buChar char="•"/>
                      </a:pPr>
                      <a:r>
                        <a:rPr lang="en-GB" sz="1500" kern="1200" dirty="0">
                          <a:solidFill>
                            <a:schemeClr val="tx1"/>
                          </a:solidFill>
                          <a:effectLst/>
                          <a:latin typeface="Verdana" panose="020B0604030504040204" pitchFamily="34" charset="0"/>
                          <a:ea typeface="Calibri" panose="020F0502020204030204" pitchFamily="34" charset="0"/>
                          <a:cs typeface="Arial" panose="020B0604020202020204" pitchFamily="34" charset="0"/>
                        </a:rPr>
                        <a:t>Have developed Perinatal reporting to Board through Quality &amp; Safety committee Jul 2025</a:t>
                      </a:r>
                    </a:p>
                    <a:p>
                      <a:pPr marL="342900" lvl="0" indent="-342900" algn="l" defTabSz="1507937" rtl="0" eaLnBrk="1" latinLnBrk="0" hangingPunct="1">
                        <a:lnSpc>
                          <a:spcPct val="107000"/>
                        </a:lnSpc>
                        <a:buFont typeface="Arial" panose="020B0604020202020204" pitchFamily="34" charset="0"/>
                        <a:buChar char="•"/>
                      </a:pPr>
                      <a:r>
                        <a:rPr lang="en-GB" sz="1500" kern="1200" dirty="0">
                          <a:solidFill>
                            <a:schemeClr val="tx1"/>
                          </a:solidFill>
                          <a:effectLst/>
                          <a:latin typeface="Verdana" panose="020B0604030504040204" pitchFamily="34" charset="0"/>
                          <a:ea typeface="Calibri" panose="020F0502020204030204" pitchFamily="34" charset="0"/>
                          <a:cs typeface="Arial" panose="020B0604020202020204" pitchFamily="34" charset="0"/>
                        </a:rPr>
                        <a:t>Routinely reviewing staff retention and well-being plan – revised plan signed off Jan 2026</a:t>
                      </a:r>
                    </a:p>
                    <a:p>
                      <a:pPr marL="342900" lvl="0" indent="-342900" algn="l" defTabSz="1507937" rtl="0" eaLnBrk="1" latinLnBrk="0" hangingPunct="1">
                        <a:lnSpc>
                          <a:spcPct val="107000"/>
                        </a:lnSpc>
                        <a:buFont typeface="Arial" panose="020B0604020202020204" pitchFamily="34" charset="0"/>
                        <a:buChar char="•"/>
                      </a:pPr>
                      <a:r>
                        <a:rPr lang="en-GB" sz="1500" kern="1200" dirty="0">
                          <a:solidFill>
                            <a:schemeClr val="tx1"/>
                          </a:solidFill>
                          <a:effectLst/>
                          <a:latin typeface="Verdana" panose="020B0604030504040204" pitchFamily="34" charset="0"/>
                          <a:ea typeface="Calibri" panose="020F0502020204030204" pitchFamily="34" charset="0"/>
                          <a:cs typeface="Arial" panose="020B0604020202020204" pitchFamily="34" charset="0"/>
                        </a:rPr>
                        <a:t>Pulse surveys underway – quarterly </a:t>
                      </a:r>
                    </a:p>
                    <a:p>
                      <a:pPr marL="342900" lvl="0" indent="-342900" algn="l" defTabSz="1507937" rtl="0" eaLnBrk="1" latinLnBrk="0" hangingPunct="1">
                        <a:lnSpc>
                          <a:spcPct val="107000"/>
                        </a:lnSpc>
                        <a:spcAft>
                          <a:spcPts val="800"/>
                        </a:spcAft>
                        <a:buFont typeface="Arial" panose="020B0604020202020204" pitchFamily="34" charset="0"/>
                        <a:buChar char="•"/>
                      </a:pPr>
                      <a:r>
                        <a:rPr lang="en-GB" sz="1500" kern="1200" dirty="0">
                          <a:solidFill>
                            <a:schemeClr val="tx1"/>
                          </a:solidFill>
                          <a:effectLst/>
                          <a:latin typeface="Verdana" panose="020B0604030504040204" pitchFamily="34" charset="0"/>
                          <a:ea typeface="Calibri" panose="020F0502020204030204" pitchFamily="34" charset="0"/>
                          <a:cs typeface="Arial" panose="020B0604020202020204" pitchFamily="34" charset="0"/>
                        </a:rPr>
                        <a:t>Robust Governance processes in place – Dec 2025</a:t>
                      </a:r>
                    </a:p>
                  </a:txBody>
                  <a:tcPr marL="68580" marR="68580" marT="0" marB="0"/>
                </a:tc>
                <a:extLst>
                  <a:ext uri="{0D108BD9-81ED-4DB2-BD59-A6C34878D82A}">
                    <a16:rowId xmlns:a16="http://schemas.microsoft.com/office/drawing/2014/main" val="120436488"/>
                  </a:ext>
                </a:extLst>
              </a:tr>
              <a:tr h="1156268">
                <a:tc>
                  <a:txBody>
                    <a:bodyPr/>
                    <a:lstStyle/>
                    <a:p>
                      <a:pPr marL="342900" lvl="0" indent="-342900" algn="l" defTabSz="1507937" rtl="0" eaLnBrk="1" latinLnBrk="0" hangingPunct="1">
                        <a:lnSpc>
                          <a:spcPct val="107000"/>
                        </a:lnSpc>
                        <a:spcAft>
                          <a:spcPts val="800"/>
                        </a:spcAft>
                        <a:buFont typeface="Symbol" panose="05050102010706020507" pitchFamily="18" charset="2"/>
                        <a:buChar char=""/>
                      </a:pPr>
                      <a:r>
                        <a:rPr lang="en-GB" sz="1500" kern="1200" dirty="0">
                          <a:solidFill>
                            <a:schemeClr val="dk1"/>
                          </a:solidFill>
                          <a:effectLst/>
                          <a:latin typeface="Verdana" panose="020B0604030504040204" pitchFamily="34" charset="0"/>
                          <a:ea typeface="Verdana" panose="020B0604030504040204" pitchFamily="34" charset="0"/>
                          <a:cs typeface="Arial" panose="020B0604020202020204" pitchFamily="34" charset="0"/>
                        </a:rPr>
                        <a:t>Evidence effective Board scrutiny and oversight of maternity and neonatal services.</a:t>
                      </a:r>
                    </a:p>
                  </a:txBody>
                  <a:tcPr marL="68580" marR="68580" marT="0" marB="0"/>
                </a:tc>
                <a:tc>
                  <a:txBody>
                    <a:bodyPr/>
                    <a:lstStyle/>
                    <a:p>
                      <a:r>
                        <a:rPr lang="en-GB" sz="1500" b="1" kern="1200" dirty="0">
                          <a:solidFill>
                            <a:schemeClr val="tx1"/>
                          </a:solidFill>
                          <a:effectLst/>
                          <a:latin typeface="Verdana" panose="020B0604030504040204" pitchFamily="34" charset="0"/>
                          <a:ea typeface="Verdana" panose="020B0604030504040204" pitchFamily="34" charset="0"/>
                          <a:cs typeface="+mn-cs"/>
                        </a:rPr>
                        <a:t>Complete</a:t>
                      </a:r>
                      <a:endParaRPr lang="en-GB" sz="1500" kern="1200" dirty="0">
                        <a:solidFill>
                          <a:schemeClr val="tx1"/>
                        </a:solidFill>
                        <a:effectLst/>
                        <a:latin typeface="Verdana" panose="020B0604030504040204" pitchFamily="34" charset="0"/>
                        <a:ea typeface="Verdana" panose="020B0604030504040204" pitchFamily="34" charset="0"/>
                        <a:cs typeface="+mn-cs"/>
                      </a:endParaRPr>
                    </a:p>
                    <a:p>
                      <a:pPr lvl="0"/>
                      <a:r>
                        <a:rPr lang="en-GB" sz="1500" kern="1200" dirty="0">
                          <a:solidFill>
                            <a:schemeClr val="tx1"/>
                          </a:solidFill>
                          <a:effectLst/>
                          <a:latin typeface="Verdana" panose="020B0604030504040204" pitchFamily="34" charset="0"/>
                          <a:ea typeface="Verdana" panose="020B0604030504040204" pitchFamily="34" charset="0"/>
                          <a:cs typeface="+mn-cs"/>
                        </a:rPr>
                        <a:t>Governance structure in place – July 2025; updated Dec 2025</a:t>
                      </a:r>
                    </a:p>
                    <a:p>
                      <a:pPr marL="285750" lvl="0" indent="-285750" algn="l" defTabSz="1507937" rtl="0" eaLnBrk="1" latinLnBrk="0" hangingPunct="1">
                        <a:lnSpc>
                          <a:spcPct val="107000"/>
                        </a:lnSpc>
                        <a:buFont typeface="Arial" panose="020B0604020202020204" pitchFamily="34" charset="0"/>
                        <a:buChar char="•"/>
                      </a:pPr>
                      <a:r>
                        <a:rPr lang="en-GB" sz="1500" kern="1200" dirty="0">
                          <a:solidFill>
                            <a:schemeClr val="tx1"/>
                          </a:solidFill>
                          <a:effectLst/>
                          <a:latin typeface="Verdana" panose="020B0604030504040204" pitchFamily="34" charset="0"/>
                          <a:ea typeface="Calibri" panose="020F0502020204030204" pitchFamily="34" charset="0"/>
                          <a:cs typeface="Arial" panose="020B0604020202020204" pitchFamily="34" charset="0"/>
                        </a:rPr>
                        <a:t>Although complete, we will continue to review and benchmark against other HBs on cyclical basis to seek out best practice</a:t>
                      </a:r>
                    </a:p>
                    <a:p>
                      <a:pPr marL="285750" lvl="0" indent="-285750" algn="l" defTabSz="1507937" rtl="0" eaLnBrk="1" latinLnBrk="0" hangingPunct="1">
                        <a:lnSpc>
                          <a:spcPct val="107000"/>
                        </a:lnSpc>
                        <a:buFont typeface="Arial" panose="020B0604020202020204" pitchFamily="34" charset="0"/>
                        <a:buChar char="•"/>
                      </a:pPr>
                      <a:r>
                        <a:rPr lang="en-GB" sz="1500" kern="1200" dirty="0">
                          <a:solidFill>
                            <a:schemeClr val="tx1"/>
                          </a:solidFill>
                          <a:effectLst/>
                          <a:latin typeface="Verdana" panose="020B0604030504040204" pitchFamily="34" charset="0"/>
                          <a:ea typeface="Calibri" panose="020F0502020204030204" pitchFamily="34" charset="0"/>
                          <a:cs typeface="Arial" panose="020B0604020202020204" pitchFamily="34" charset="0"/>
                        </a:rPr>
                        <a:t>Reasonable Assurance reported by draft internal audit report. Development of formal plan for transition of Perinatal Improvement Programme to business-as-usual governance and assurance to be completed November 2026. </a:t>
                      </a:r>
                    </a:p>
                  </a:txBody>
                  <a:tcPr/>
                </a:tc>
                <a:extLst>
                  <a:ext uri="{0D108BD9-81ED-4DB2-BD59-A6C34878D82A}">
                    <a16:rowId xmlns:a16="http://schemas.microsoft.com/office/drawing/2014/main" val="3096599463"/>
                  </a:ext>
                </a:extLst>
              </a:tr>
              <a:tr h="521966">
                <a:tc>
                  <a:txBody>
                    <a:bodyPr/>
                    <a:lstStyle/>
                    <a:p>
                      <a:pPr marL="342900" lvl="0" indent="-342900" algn="l" defTabSz="1507937" rtl="0" eaLnBrk="1" latinLnBrk="0" hangingPunct="1">
                        <a:lnSpc>
                          <a:spcPct val="107000"/>
                        </a:lnSpc>
                        <a:buFont typeface="Symbol" panose="05050102010706020507" pitchFamily="18" charset="2"/>
                        <a:buChar char=""/>
                      </a:pPr>
                      <a:r>
                        <a:rPr lang="en-GB" sz="1500" kern="1200" dirty="0">
                          <a:solidFill>
                            <a:schemeClr val="dk1"/>
                          </a:solidFill>
                          <a:effectLst/>
                          <a:latin typeface="Verdana" panose="020B0604030504040204" pitchFamily="34" charset="0"/>
                          <a:ea typeface="Verdana" panose="020B0604030504040204" pitchFamily="34" charset="0"/>
                          <a:cs typeface="Arial" panose="020B0604020202020204" pitchFamily="34" charset="0"/>
                        </a:rPr>
                        <a:t>Embed the maternity and neo-natal dashboard across the service to demonstrate that data is driving real decision making.</a:t>
                      </a:r>
                    </a:p>
                  </a:txBody>
                  <a:tcPr marL="68580" marR="68580" marT="0" marB="0"/>
                </a:tc>
                <a:tc>
                  <a:txBody>
                    <a:bodyPr/>
                    <a:lstStyle/>
                    <a:p>
                      <a:pPr>
                        <a:lnSpc>
                          <a:spcPct val="107000"/>
                        </a:lnSpc>
                        <a:spcAft>
                          <a:spcPts val="800"/>
                        </a:spcAft>
                        <a:buNone/>
                      </a:pPr>
                      <a:r>
                        <a:rPr lang="en-GB" sz="1500" b="1" dirty="0">
                          <a:solidFill>
                            <a:schemeClr val="tx1"/>
                          </a:solidFill>
                          <a:effectLst/>
                          <a:latin typeface="Verdana" panose="020B0604030504040204" pitchFamily="34" charset="0"/>
                          <a:ea typeface="Verdana" panose="020B0604030504040204" pitchFamily="34" charset="0"/>
                          <a:cs typeface="Arial" panose="020B0604020202020204" pitchFamily="34" charset="0"/>
                        </a:rPr>
                        <a:t>Complete</a:t>
                      </a:r>
                      <a:endParaRPr lang="en-GB" sz="1500" dirty="0">
                        <a:solidFill>
                          <a:schemeClr val="tx1"/>
                        </a:solidFill>
                        <a:effectLst/>
                        <a:latin typeface="Verdana" panose="020B0604030504040204" pitchFamily="34" charset="0"/>
                        <a:ea typeface="Verdana" panose="020B0604030504040204" pitchFamily="34" charset="0"/>
                        <a:cs typeface="Times New Roman" panose="02020603050405020304" pitchFamily="18" charset="0"/>
                      </a:endParaRPr>
                    </a:p>
                    <a:p>
                      <a:pPr>
                        <a:lnSpc>
                          <a:spcPct val="107000"/>
                        </a:lnSpc>
                        <a:spcAft>
                          <a:spcPts val="800"/>
                        </a:spcAft>
                        <a:buNone/>
                      </a:pPr>
                      <a:r>
                        <a:rPr lang="en-GB" sz="1500" dirty="0">
                          <a:solidFill>
                            <a:schemeClr val="tx1"/>
                          </a:solidFill>
                          <a:effectLst/>
                          <a:latin typeface="Verdana" panose="020B0604030504040204" pitchFamily="34" charset="0"/>
                          <a:ea typeface="Verdana" panose="020B0604030504040204" pitchFamily="34" charset="0"/>
                          <a:cs typeface="Arial" panose="020B0604020202020204" pitchFamily="34" charset="0"/>
                        </a:rPr>
                        <a:t> </a:t>
                      </a:r>
                      <a:endParaRPr lang="en-GB" sz="1500" dirty="0">
                        <a:solidFill>
                          <a:schemeClr val="tx1"/>
                        </a:solidFill>
                        <a:effectLst/>
                        <a:latin typeface="Verdana" panose="020B0604030504040204" pitchFamily="34" charset="0"/>
                        <a:ea typeface="Verdana" panose="020B060403050404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404737449"/>
                  </a:ext>
                </a:extLst>
              </a:tr>
              <a:tr h="1575389">
                <a:tc>
                  <a:txBody>
                    <a:bodyPr/>
                    <a:lstStyle/>
                    <a:p>
                      <a:pPr marL="342900" lvl="0" indent="-342900" algn="l" defTabSz="1507937" rtl="0" eaLnBrk="1" latinLnBrk="0" hangingPunct="1">
                        <a:lnSpc>
                          <a:spcPct val="107000"/>
                        </a:lnSpc>
                        <a:spcAft>
                          <a:spcPts val="800"/>
                        </a:spcAft>
                        <a:buFont typeface="Symbol" panose="05050102010706020507" pitchFamily="18" charset="2"/>
                        <a:buChar char=""/>
                      </a:pPr>
                      <a:r>
                        <a:rPr lang="en-GB" sz="1500" kern="1200" dirty="0">
                          <a:solidFill>
                            <a:schemeClr val="dk1"/>
                          </a:solidFill>
                          <a:effectLst/>
                          <a:latin typeface="Verdana" panose="020B0604030504040204" pitchFamily="34" charset="0"/>
                          <a:ea typeface="Verdana" panose="020B0604030504040204" pitchFamily="34" charset="0"/>
                          <a:cs typeface="Arial" panose="020B0604020202020204" pitchFamily="34" charset="0"/>
                        </a:rPr>
                        <a:t>Regularly review the risk register, appropriate risk management, and mitigations.</a:t>
                      </a:r>
                    </a:p>
                  </a:txBody>
                  <a:tcPr marL="68580" marR="68580" marT="0" marB="0"/>
                </a:tc>
                <a:tc>
                  <a:txBody>
                    <a:bodyPr/>
                    <a:lstStyle/>
                    <a:p>
                      <a:pPr>
                        <a:lnSpc>
                          <a:spcPct val="107000"/>
                        </a:lnSpc>
                        <a:spcAft>
                          <a:spcPts val="800"/>
                        </a:spcAft>
                        <a:buNone/>
                      </a:pPr>
                      <a:r>
                        <a:rPr lang="en-GB" sz="1500" b="1" dirty="0">
                          <a:solidFill>
                            <a:schemeClr val="tx1"/>
                          </a:solidFill>
                          <a:effectLst/>
                          <a:latin typeface="Verdana" panose="020B0604030504040204" pitchFamily="34" charset="0"/>
                          <a:ea typeface="Verdana" panose="020B0604030504040204" pitchFamily="34" charset="0"/>
                          <a:cs typeface="Arial" panose="020B0604020202020204" pitchFamily="34" charset="0"/>
                        </a:rPr>
                        <a:t>Complete </a:t>
                      </a:r>
                      <a:endParaRPr lang="en-GB" sz="1500" dirty="0">
                        <a:solidFill>
                          <a:schemeClr val="tx1"/>
                        </a:solidFill>
                        <a:effectLst/>
                        <a:latin typeface="Verdana" panose="020B0604030504040204" pitchFamily="34" charset="0"/>
                        <a:ea typeface="Verdana" panose="020B0604030504040204" pitchFamily="34" charset="0"/>
                        <a:cs typeface="Times New Roman" panose="02020603050405020304" pitchFamily="18" charset="0"/>
                      </a:endParaRPr>
                    </a:p>
                    <a:p>
                      <a:pPr marL="285750" lvl="0" indent="-285750">
                        <a:lnSpc>
                          <a:spcPct val="100000"/>
                        </a:lnSpc>
                        <a:spcAft>
                          <a:spcPts val="0"/>
                        </a:spcAft>
                        <a:buFont typeface="Arial" panose="020B0604020202020204" pitchFamily="34" charset="0"/>
                        <a:buChar char="•"/>
                      </a:pPr>
                      <a:r>
                        <a:rPr lang="en-GB" sz="1500" dirty="0">
                          <a:solidFill>
                            <a:schemeClr val="tx1"/>
                          </a:solidFill>
                          <a:effectLst/>
                          <a:latin typeface="Verdana" panose="020B0604030504040204" pitchFamily="34" charset="0"/>
                          <a:ea typeface="Verdana" panose="020B0604030504040204" pitchFamily="34" charset="0"/>
                          <a:cs typeface="Arial" panose="020B0604020202020204" pitchFamily="34" charset="0"/>
                        </a:rPr>
                        <a:t>Embedded as business-as-usual</a:t>
                      </a:r>
                    </a:p>
                    <a:p>
                      <a:pPr marL="285750" lvl="0" indent="-285750">
                        <a:lnSpc>
                          <a:spcPct val="100000"/>
                        </a:lnSpc>
                        <a:spcAft>
                          <a:spcPts val="0"/>
                        </a:spcAft>
                        <a:buFont typeface="Arial" panose="020B0604020202020204" pitchFamily="34" charset="0"/>
                        <a:buChar char="•"/>
                      </a:pPr>
                      <a:r>
                        <a:rPr lang="en-GB" sz="1500" dirty="0">
                          <a:solidFill>
                            <a:schemeClr val="tx1"/>
                          </a:solidFill>
                          <a:effectLst/>
                          <a:latin typeface="Verdana" panose="020B0604030504040204" pitchFamily="34" charset="0"/>
                          <a:ea typeface="Verdana" panose="020B0604030504040204" pitchFamily="34" charset="0"/>
                          <a:cs typeface="Arial" panose="020B0604020202020204" pitchFamily="34" charset="0"/>
                        </a:rPr>
                        <a:t>The risk register is reviewed at monthly Perinatal committee and flagged at Quality &amp; Safety Committee and through to the Board</a:t>
                      </a:r>
                    </a:p>
                    <a:p>
                      <a:pPr marL="285750" lvl="0" indent="-285750" algn="l" defTabSz="1507937" rtl="0" eaLnBrk="1" latinLnBrk="0" hangingPunct="1">
                        <a:lnSpc>
                          <a:spcPct val="100000"/>
                        </a:lnSpc>
                        <a:spcAft>
                          <a:spcPts val="0"/>
                        </a:spcAft>
                        <a:buFont typeface="Arial" panose="020B0604020202020204" pitchFamily="34" charset="0"/>
                        <a:buChar char="•"/>
                      </a:pPr>
                      <a:r>
                        <a:rPr lang="en-GB" sz="1500" kern="1200" dirty="0">
                          <a:solidFill>
                            <a:schemeClr val="tx1"/>
                          </a:solidFill>
                          <a:effectLst/>
                          <a:latin typeface="Verdana" panose="020B0604030504040204" pitchFamily="34" charset="0"/>
                          <a:ea typeface="Verdana" panose="020B0604030504040204" pitchFamily="34" charset="0"/>
                          <a:cs typeface="Arial" panose="020B0604020202020204" pitchFamily="34" charset="0"/>
                        </a:rPr>
                        <a:t>Development of an organisation-wide Learning and Improvement Group (due to launch Q3 26/27 will further embed thematic learning from LRI/NRIs, complaints and concerns processes, Listening to People, and other feedback channels.</a:t>
                      </a:r>
                    </a:p>
                    <a:p>
                      <a:pPr marL="285750" lvl="0" indent="-285750" algn="l" defTabSz="1507937" rtl="0" eaLnBrk="1" latinLnBrk="0" hangingPunct="1">
                        <a:lnSpc>
                          <a:spcPct val="100000"/>
                        </a:lnSpc>
                        <a:spcAft>
                          <a:spcPts val="0"/>
                        </a:spcAft>
                        <a:buFont typeface="Arial" panose="020B0604020202020204" pitchFamily="34" charset="0"/>
                        <a:buChar char="•"/>
                      </a:pPr>
                      <a:r>
                        <a:rPr lang="en-GB" sz="1500" kern="1200" dirty="0">
                          <a:solidFill>
                            <a:schemeClr val="tx1"/>
                          </a:solidFill>
                          <a:effectLst/>
                          <a:latin typeface="Verdana" panose="020B0604030504040204" pitchFamily="34" charset="0"/>
                          <a:ea typeface="Verdana" panose="020B0604030504040204" pitchFamily="34" charset="0"/>
                          <a:cs typeface="Arial" panose="020B0604020202020204" pitchFamily="34" charset="0"/>
                        </a:rPr>
                        <a:t>Risks requiring escalation move through governance process e.g. risk relating to split-site work and potential reconfiguration of Perinatal services to mitigate has been escalated to Health Board Corporate Risk Register </a:t>
                      </a:r>
                    </a:p>
                  </a:txBody>
                  <a:tcPr marL="68580" marR="68580" marT="0" marB="0"/>
                </a:tc>
                <a:extLst>
                  <a:ext uri="{0D108BD9-81ED-4DB2-BD59-A6C34878D82A}">
                    <a16:rowId xmlns:a16="http://schemas.microsoft.com/office/drawing/2014/main" val="3256335798"/>
                  </a:ext>
                </a:extLst>
              </a:tr>
              <a:tr h="1249270">
                <a:tc>
                  <a:txBody>
                    <a:bodyPr/>
                    <a:lstStyle/>
                    <a:p>
                      <a:pPr marL="342900" lvl="0" indent="-342900">
                        <a:lnSpc>
                          <a:spcPct val="107000"/>
                        </a:lnSpc>
                        <a:spcAft>
                          <a:spcPts val="800"/>
                        </a:spcAft>
                        <a:buFont typeface="Symbol" panose="05050102010706020507" pitchFamily="18" charset="2"/>
                        <a:buChar char=""/>
                      </a:pPr>
                      <a:r>
                        <a:rPr lang="en-GB" sz="1500" dirty="0">
                          <a:effectLst/>
                          <a:latin typeface="Verdana" panose="020B0604030504040204" pitchFamily="34" charset="0"/>
                          <a:ea typeface="Verdana" panose="020B0604030504040204" pitchFamily="34" charset="0"/>
                          <a:cs typeface="Arial" panose="020B0604020202020204" pitchFamily="34" charset="0"/>
                        </a:rPr>
                        <a:t>Regularly review against agreed outcomes to demonstrate that there is continued embedding of the LRI/NRIs, complaints and concerns process within quality governance, ensuring responses in a timely manner.</a:t>
                      </a:r>
                      <a:endParaRPr lang="en-GB" sz="1500" dirty="0">
                        <a:effectLst/>
                        <a:latin typeface="Verdana" panose="020B0604030504040204" pitchFamily="34" charset="0"/>
                        <a:ea typeface="Verdana" panose="020B0604030504040204" pitchFamily="34" charset="0"/>
                        <a:cs typeface="Times New Roman" panose="02020603050405020304" pitchFamily="18" charset="0"/>
                      </a:endParaRPr>
                    </a:p>
                  </a:txBody>
                  <a:tcPr marL="68580" marR="68580" marT="0" marB="0"/>
                </a:tc>
                <a:tc>
                  <a:txBody>
                    <a:bodyPr/>
                    <a:lstStyle/>
                    <a:p>
                      <a:pPr>
                        <a:lnSpc>
                          <a:spcPct val="107000"/>
                        </a:lnSpc>
                        <a:spcAft>
                          <a:spcPts val="800"/>
                        </a:spcAft>
                        <a:buNone/>
                      </a:pPr>
                      <a:r>
                        <a:rPr lang="en-GB" sz="1500" b="1" dirty="0">
                          <a:solidFill>
                            <a:schemeClr val="tx1"/>
                          </a:solidFill>
                          <a:effectLst/>
                          <a:latin typeface="Verdana" panose="020B0604030504040204" pitchFamily="34" charset="0"/>
                          <a:ea typeface="Verdana" panose="020B0604030504040204" pitchFamily="34" charset="0"/>
                          <a:cs typeface="Arial" panose="020B0604020202020204" pitchFamily="34" charset="0"/>
                        </a:rPr>
                        <a:t>Ongoing</a:t>
                      </a:r>
                      <a:endParaRPr lang="en-GB" sz="1500" dirty="0">
                        <a:solidFill>
                          <a:schemeClr val="tx1"/>
                        </a:solidFill>
                        <a:effectLst/>
                        <a:latin typeface="Verdana" panose="020B0604030504040204" pitchFamily="34" charset="0"/>
                        <a:ea typeface="Verdana" panose="020B0604030504040204" pitchFamily="34" charset="0"/>
                        <a:cs typeface="Times New Roman" panose="02020603050405020304" pitchFamily="18" charset="0"/>
                      </a:endParaRPr>
                    </a:p>
                    <a:p>
                      <a:pPr marL="342900" lvl="0" indent="-342900">
                        <a:lnSpc>
                          <a:spcPct val="100000"/>
                        </a:lnSpc>
                        <a:buFont typeface="Arial" panose="020B0604020202020204" pitchFamily="34" charset="0"/>
                        <a:buChar char="•"/>
                      </a:pPr>
                      <a:r>
                        <a:rPr lang="en-GB" sz="1500" dirty="0">
                          <a:solidFill>
                            <a:schemeClr val="tx1"/>
                          </a:solidFill>
                          <a:effectLst/>
                          <a:latin typeface="Verdana" panose="020B0604030504040204" pitchFamily="34" charset="0"/>
                          <a:ea typeface="Verdana" panose="020B0604030504040204" pitchFamily="34" charset="0"/>
                          <a:cs typeface="Arial" panose="020B0604020202020204" pitchFamily="34" charset="0"/>
                        </a:rPr>
                        <a:t>Monthly reporting through Perinatal Committee and Board</a:t>
                      </a:r>
                    </a:p>
                    <a:p>
                      <a:pPr marL="342900" lvl="0" indent="-342900">
                        <a:lnSpc>
                          <a:spcPct val="100000"/>
                        </a:lnSpc>
                        <a:spcAft>
                          <a:spcPts val="800"/>
                        </a:spcAft>
                        <a:buFont typeface="Arial" panose="020B0604020202020204" pitchFamily="34" charset="0"/>
                        <a:buChar char="•"/>
                      </a:pPr>
                      <a:r>
                        <a:rPr lang="en-GB" sz="1500" dirty="0">
                          <a:solidFill>
                            <a:schemeClr val="tx1"/>
                          </a:solidFill>
                          <a:effectLst/>
                          <a:latin typeface="Verdana" panose="020B0604030504040204" pitchFamily="34" charset="0"/>
                          <a:ea typeface="Verdana" panose="020B0604030504040204" pitchFamily="34" charset="0"/>
                          <a:cs typeface="Arial" panose="020B0604020202020204" pitchFamily="34" charset="0"/>
                        </a:rPr>
                        <a:t>Ward to Board reporting</a:t>
                      </a:r>
                      <a:endParaRPr lang="en-GB" sz="1500" kern="1200" dirty="0">
                        <a:solidFill>
                          <a:schemeClr val="tx1"/>
                        </a:solidFill>
                        <a:effectLst/>
                        <a:latin typeface="Verdana" panose="020B0604030504040204" pitchFamily="34" charset="0"/>
                        <a:ea typeface="Verdana" panose="020B0604030504040204" pitchFamily="34" charset="0"/>
                        <a:cs typeface="Arial" panose="020B0604020202020204" pitchFamily="34" charset="0"/>
                      </a:endParaRPr>
                    </a:p>
                    <a:p>
                      <a:pPr marL="342900" lvl="0" indent="-342900">
                        <a:lnSpc>
                          <a:spcPct val="100000"/>
                        </a:lnSpc>
                        <a:spcAft>
                          <a:spcPts val="800"/>
                        </a:spcAft>
                        <a:buFont typeface="Arial" panose="020B0604020202020204" pitchFamily="34" charset="0"/>
                        <a:buChar char="•"/>
                      </a:pPr>
                      <a:r>
                        <a:rPr lang="en-GB" sz="1500" kern="1200" dirty="0">
                          <a:solidFill>
                            <a:schemeClr val="tx1"/>
                          </a:solidFill>
                          <a:effectLst/>
                          <a:latin typeface="Verdana" panose="020B0604030504040204" pitchFamily="34" charset="0"/>
                          <a:ea typeface="Verdana" panose="020B0604030504040204" pitchFamily="34" charset="0"/>
                          <a:cs typeface="Arial" panose="020B0604020202020204" pitchFamily="34" charset="0"/>
                        </a:rPr>
                        <a:t>Development of an organisation-wide Learning and Improvement Group (due to launch Q3 26/27 will further embed thematic learning from LRI/NRIs, complaints and concerns processes, Listening to People, and other feedback channels.</a:t>
                      </a:r>
                    </a:p>
                  </a:txBody>
                  <a:tcPr marL="68580" marR="68580" marT="0" marB="0"/>
                </a:tc>
                <a:extLst>
                  <a:ext uri="{0D108BD9-81ED-4DB2-BD59-A6C34878D82A}">
                    <a16:rowId xmlns:a16="http://schemas.microsoft.com/office/drawing/2014/main" val="514377706"/>
                  </a:ext>
                </a:extLst>
              </a:tr>
              <a:tr h="970613">
                <a:tc>
                  <a:txBody>
                    <a:bodyPr/>
                    <a:lstStyle/>
                    <a:p>
                      <a:pPr marL="342900" lvl="0" indent="-342900">
                        <a:lnSpc>
                          <a:spcPct val="107000"/>
                        </a:lnSpc>
                        <a:buFont typeface="Symbol" panose="05050102010706020507" pitchFamily="18" charset="2"/>
                        <a:buChar char=""/>
                      </a:pPr>
                      <a:r>
                        <a:rPr lang="en-GB" sz="1500" dirty="0">
                          <a:effectLst/>
                          <a:latin typeface="Verdana" panose="020B0604030504040204" pitchFamily="34" charset="0"/>
                          <a:ea typeface="Verdana" panose="020B0604030504040204" pitchFamily="34" charset="0"/>
                          <a:cs typeface="Arial" panose="020B0604020202020204" pitchFamily="34" charset="0"/>
                        </a:rPr>
                        <a:t>Evidence a joint and effective PMRT meetings across the service with</a:t>
                      </a:r>
                      <a:r>
                        <a:rPr lang="en-GB" sz="1500" dirty="0">
                          <a:effectLst/>
                          <a:latin typeface="Verdana" panose="020B0604030504040204" pitchFamily="34" charset="0"/>
                          <a:ea typeface="Verdana" panose="020B0604030504040204" pitchFamily="34" charset="0"/>
                          <a:cs typeface="Times New Roman" panose="02020603050405020304" pitchFamily="18" charset="0"/>
                        </a:rPr>
                        <a:t> </a:t>
                      </a:r>
                      <a:r>
                        <a:rPr lang="en-GB" sz="1500" dirty="0">
                          <a:effectLst/>
                          <a:latin typeface="Verdana" panose="020B0604030504040204" pitchFamily="34" charset="0"/>
                          <a:ea typeface="Verdana" panose="020B0604030504040204" pitchFamily="34" charset="0"/>
                          <a:cs typeface="Arial" panose="020B0604020202020204" pitchFamily="34" charset="0"/>
                        </a:rPr>
                        <a:t>engagement of affected families.</a:t>
                      </a:r>
                      <a:endParaRPr lang="en-GB" sz="1500" dirty="0">
                        <a:effectLst/>
                        <a:latin typeface="Verdana" panose="020B0604030504040204" pitchFamily="34" charset="0"/>
                        <a:ea typeface="Verdana" panose="020B0604030504040204" pitchFamily="34" charset="0"/>
                        <a:cs typeface="Times New Roman" panose="02020603050405020304" pitchFamily="18" charset="0"/>
                      </a:endParaRPr>
                    </a:p>
                  </a:txBody>
                  <a:tcPr marL="68580" marR="68580" marT="0" marB="0"/>
                </a:tc>
                <a:tc>
                  <a:txBody>
                    <a:bodyPr/>
                    <a:lstStyle/>
                    <a:p>
                      <a:pPr>
                        <a:lnSpc>
                          <a:spcPct val="107000"/>
                        </a:lnSpc>
                        <a:spcAft>
                          <a:spcPts val="800"/>
                        </a:spcAft>
                        <a:buNone/>
                      </a:pPr>
                      <a:r>
                        <a:rPr lang="en-GB" sz="1500" b="1" dirty="0">
                          <a:solidFill>
                            <a:schemeClr val="tx1"/>
                          </a:solidFill>
                          <a:effectLst/>
                          <a:latin typeface="Verdana" panose="020B0604030504040204" pitchFamily="34" charset="0"/>
                          <a:ea typeface="Verdana" panose="020B0604030504040204" pitchFamily="34" charset="0"/>
                          <a:cs typeface="Arial" panose="020B0604020202020204" pitchFamily="34" charset="0"/>
                        </a:rPr>
                        <a:t>Ongoing</a:t>
                      </a:r>
                      <a:endParaRPr lang="en-GB" sz="1500" dirty="0">
                        <a:solidFill>
                          <a:schemeClr val="tx1"/>
                        </a:solidFill>
                        <a:effectLst/>
                        <a:latin typeface="Verdana" panose="020B0604030504040204" pitchFamily="34" charset="0"/>
                        <a:ea typeface="Verdana" panose="020B0604030504040204" pitchFamily="34" charset="0"/>
                        <a:cs typeface="Times New Roman" panose="02020603050405020304" pitchFamily="18" charset="0"/>
                      </a:endParaRPr>
                    </a:p>
                    <a:p>
                      <a:pPr marL="285750" lvl="0" indent="-285750" algn="l" defTabSz="1507937" rtl="0" eaLnBrk="1" latinLnBrk="0" hangingPunct="1">
                        <a:lnSpc>
                          <a:spcPct val="107000"/>
                        </a:lnSpc>
                        <a:spcAft>
                          <a:spcPts val="0"/>
                        </a:spcAft>
                        <a:buFont typeface="Arial" panose="020B0604020202020204" pitchFamily="34" charset="0"/>
                        <a:buChar char="•"/>
                      </a:pPr>
                      <a:r>
                        <a:rPr lang="en-GB" sz="1500" kern="1200" dirty="0">
                          <a:solidFill>
                            <a:schemeClr val="tx1"/>
                          </a:solidFill>
                          <a:effectLst/>
                          <a:latin typeface="Verdana" panose="020B0604030504040204" pitchFamily="34" charset="0"/>
                          <a:ea typeface="Verdana" panose="020B0604030504040204" pitchFamily="34" charset="0"/>
                          <a:cs typeface="Arial" panose="020B0604020202020204" pitchFamily="34" charset="0"/>
                        </a:rPr>
                        <a:t>Part of the improvement plan and reported through Perinatal committee</a:t>
                      </a:r>
                    </a:p>
                    <a:p>
                      <a:pPr marL="285750" lvl="0" indent="-285750" algn="l" defTabSz="1507937" rtl="0" eaLnBrk="1" latinLnBrk="0" hangingPunct="1">
                        <a:lnSpc>
                          <a:spcPct val="107000"/>
                        </a:lnSpc>
                        <a:spcAft>
                          <a:spcPts val="0"/>
                        </a:spcAft>
                        <a:buFont typeface="Arial" panose="020B0604020202020204" pitchFamily="34" charset="0"/>
                        <a:buChar char="•"/>
                      </a:pPr>
                      <a:r>
                        <a:rPr lang="en-GB" sz="1500" kern="1200" dirty="0">
                          <a:solidFill>
                            <a:schemeClr val="tx1"/>
                          </a:solidFill>
                          <a:effectLst/>
                          <a:latin typeface="Verdana" panose="020B0604030504040204" pitchFamily="34" charset="0"/>
                          <a:ea typeface="Verdana" panose="020B0604030504040204" pitchFamily="34" charset="0"/>
                          <a:cs typeface="Arial" panose="020B0604020202020204" pitchFamily="34" charset="0"/>
                        </a:rPr>
                        <a:t>Evidence of ongoing family engagement throughout investigations, including contact, communication, and feedback; 100% of families are engaged in investigations which trigger duty of candour. </a:t>
                      </a:r>
                    </a:p>
                  </a:txBody>
                  <a:tcPr marL="68580" marR="68580" marT="0" marB="0"/>
                </a:tc>
                <a:extLst>
                  <a:ext uri="{0D108BD9-81ED-4DB2-BD59-A6C34878D82A}">
                    <a16:rowId xmlns:a16="http://schemas.microsoft.com/office/drawing/2014/main" val="3186426611"/>
                  </a:ext>
                </a:extLst>
              </a:tr>
            </a:tbl>
          </a:graphicData>
        </a:graphic>
      </p:graphicFrame>
    </p:spTree>
    <p:extLst>
      <p:ext uri="{BB962C8B-B14F-4D97-AF65-F5344CB8AC3E}">
        <p14:creationId xmlns:p14="http://schemas.microsoft.com/office/powerpoint/2010/main" val="387333671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5E1F52-CEAC-E4A1-7AED-D8160239E45A}"/>
            </a:ext>
          </a:extLst>
        </p:cNvPr>
        <p:cNvGrpSpPr/>
        <p:nvPr/>
      </p:nvGrpSpPr>
      <p:grpSpPr>
        <a:xfrm>
          <a:off x="0" y="0"/>
          <a:ext cx="0" cy="0"/>
          <a:chOff x="0" y="0"/>
          <a:chExt cx="0" cy="0"/>
        </a:xfrm>
      </p:grpSpPr>
      <p:graphicFrame>
        <p:nvGraphicFramePr>
          <p:cNvPr id="7" name="Table 6">
            <a:extLst>
              <a:ext uri="{FF2B5EF4-FFF2-40B4-BE49-F238E27FC236}">
                <a16:creationId xmlns:a16="http://schemas.microsoft.com/office/drawing/2014/main" id="{A7615B1C-E0CD-D916-0DDA-7AEF2974AD5C}"/>
              </a:ext>
            </a:extLst>
          </p:cNvPr>
          <p:cNvGraphicFramePr>
            <a:graphicFrameLocks noGrp="1"/>
          </p:cNvGraphicFramePr>
          <p:nvPr>
            <p:extLst>
              <p:ext uri="{D42A27DB-BD31-4B8C-83A1-F6EECF244321}">
                <p14:modId xmlns:p14="http://schemas.microsoft.com/office/powerpoint/2010/main" val="1965080498"/>
              </p:ext>
            </p:extLst>
          </p:nvPr>
        </p:nvGraphicFramePr>
        <p:xfrm>
          <a:off x="-5556" y="553997"/>
          <a:ext cx="20105688" cy="10755353"/>
        </p:xfrm>
        <a:graphic>
          <a:graphicData uri="http://schemas.openxmlformats.org/drawingml/2006/table">
            <a:tbl>
              <a:tblPr firstRow="1" bandRow="1">
                <a:tableStyleId>{5C22544A-7EE6-4342-B048-85BDC9FD1C3A}</a:tableStyleId>
              </a:tblPr>
              <a:tblGrid>
                <a:gridCol w="5867400">
                  <a:extLst>
                    <a:ext uri="{9D8B030D-6E8A-4147-A177-3AD203B41FA5}">
                      <a16:colId xmlns:a16="http://schemas.microsoft.com/office/drawing/2014/main" val="2050005337"/>
                    </a:ext>
                  </a:extLst>
                </a:gridCol>
                <a:gridCol w="14238288">
                  <a:extLst>
                    <a:ext uri="{9D8B030D-6E8A-4147-A177-3AD203B41FA5}">
                      <a16:colId xmlns:a16="http://schemas.microsoft.com/office/drawing/2014/main" val="3256999765"/>
                    </a:ext>
                  </a:extLst>
                </a:gridCol>
              </a:tblGrid>
              <a:tr h="352228">
                <a:tc>
                  <a:txBody>
                    <a:bodyPr/>
                    <a:lstStyle/>
                    <a:p>
                      <a:pPr>
                        <a:lnSpc>
                          <a:spcPct val="107000"/>
                        </a:lnSpc>
                        <a:spcAft>
                          <a:spcPts val="800"/>
                        </a:spcAft>
                        <a:buNone/>
                      </a:pPr>
                      <a:r>
                        <a:rPr lang="en-GB" sz="1500" b="1" dirty="0">
                          <a:solidFill>
                            <a:schemeClr val="tx1"/>
                          </a:solidFill>
                          <a:effectLst/>
                          <a:latin typeface="Verdana" panose="020B0604030504040204" pitchFamily="34" charset="0"/>
                          <a:ea typeface="Calibri" panose="020F0502020204030204" pitchFamily="34" charset="0"/>
                          <a:cs typeface="Arial" panose="020B0604020202020204" pitchFamily="34" charset="0"/>
                        </a:rPr>
                        <a:t>Criteria to Achieve</a:t>
                      </a:r>
                      <a:endParaRPr lang="en-GB" sz="15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228600">
                        <a:lnSpc>
                          <a:spcPct val="107000"/>
                        </a:lnSpc>
                        <a:spcAft>
                          <a:spcPts val="800"/>
                        </a:spcAft>
                        <a:buNone/>
                      </a:pPr>
                      <a:r>
                        <a:rPr lang="en-GB" sz="1500" b="1" dirty="0">
                          <a:solidFill>
                            <a:schemeClr val="tx1"/>
                          </a:solidFill>
                          <a:effectLst/>
                          <a:latin typeface="Verdana" panose="020B0604030504040204" pitchFamily="34" charset="0"/>
                          <a:ea typeface="Calibri" panose="020F0502020204030204" pitchFamily="34" charset="0"/>
                          <a:cs typeface="Arial" panose="020B0604020202020204" pitchFamily="34" charset="0"/>
                        </a:rPr>
                        <a:t>Current Performance </a:t>
                      </a:r>
                      <a:endParaRPr lang="en-GB" sz="15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215729567"/>
                  </a:ext>
                </a:extLst>
              </a:tr>
              <a:tr h="841566">
                <a:tc>
                  <a:txBody>
                    <a:bodyPr/>
                    <a:lstStyle/>
                    <a:p>
                      <a:pPr marL="342900" lvl="0" indent="-342900">
                        <a:lnSpc>
                          <a:spcPct val="107000"/>
                        </a:lnSpc>
                        <a:spcAft>
                          <a:spcPts val="800"/>
                        </a:spcAft>
                        <a:buFont typeface="Symbol" panose="05050102010706020507" pitchFamily="18" charset="2"/>
                        <a:buChar char=""/>
                      </a:pPr>
                      <a:r>
                        <a:rPr lang="en-GB" sz="1500" dirty="0">
                          <a:solidFill>
                            <a:schemeClr val="tx1"/>
                          </a:solidFill>
                          <a:effectLst/>
                          <a:latin typeface="Verdana" panose="020B0604030504040204" pitchFamily="34" charset="0"/>
                          <a:ea typeface="Verdana" panose="020B0604030504040204" pitchFamily="34" charset="0"/>
                          <a:cs typeface="Arial" panose="020B0604020202020204" pitchFamily="34" charset="0"/>
                        </a:rPr>
                        <a:t>Maintain the required staffing establishment at appropriate numbers and grades.</a:t>
                      </a:r>
                      <a:endParaRPr lang="en-GB" sz="1500" dirty="0">
                        <a:solidFill>
                          <a:schemeClr val="tx1"/>
                        </a:solidFill>
                        <a:effectLst/>
                        <a:latin typeface="Verdana" panose="020B0604030504040204" pitchFamily="34" charset="0"/>
                        <a:ea typeface="Verdana" panose="020B0604030504040204" pitchFamily="34" charset="0"/>
                        <a:cs typeface="Times New Roman" panose="02020603050405020304" pitchFamily="18" charset="0"/>
                      </a:endParaRPr>
                    </a:p>
                  </a:txBody>
                  <a:tcPr marL="68580" marR="68580" marT="0" marB="0"/>
                </a:tc>
                <a:tc>
                  <a:txBody>
                    <a:bodyPr/>
                    <a:lstStyle/>
                    <a:p>
                      <a:pPr>
                        <a:lnSpc>
                          <a:spcPct val="107000"/>
                        </a:lnSpc>
                        <a:spcAft>
                          <a:spcPts val="800"/>
                        </a:spcAft>
                        <a:buNone/>
                      </a:pPr>
                      <a:r>
                        <a:rPr lang="en-GB" sz="1500" b="1" dirty="0">
                          <a:solidFill>
                            <a:schemeClr val="tx1"/>
                          </a:solidFill>
                          <a:effectLst/>
                          <a:latin typeface="Verdana" panose="020B0604030504040204" pitchFamily="34" charset="0"/>
                          <a:ea typeface="Verdana" panose="020B0604030504040204" pitchFamily="34" charset="0"/>
                          <a:cs typeface="Arial" panose="020B0604020202020204" pitchFamily="34" charset="0"/>
                        </a:rPr>
                        <a:t>Ongoing</a:t>
                      </a:r>
                      <a:endParaRPr lang="en-GB" sz="1500" dirty="0">
                        <a:solidFill>
                          <a:schemeClr val="tx1"/>
                        </a:solidFill>
                        <a:effectLst/>
                        <a:latin typeface="Verdana" panose="020B0604030504040204" pitchFamily="34" charset="0"/>
                        <a:ea typeface="Verdana" panose="020B0604030504040204" pitchFamily="34" charset="0"/>
                        <a:cs typeface="Times New Roman" panose="02020603050405020304" pitchFamily="18" charset="0"/>
                      </a:endParaRPr>
                    </a:p>
                    <a:p>
                      <a:pPr marL="285750" lvl="0" indent="-285750">
                        <a:lnSpc>
                          <a:spcPct val="107000"/>
                        </a:lnSpc>
                        <a:buFont typeface="Arial" panose="020B0604020202020204" pitchFamily="34" charset="0"/>
                        <a:buChar char="•"/>
                      </a:pPr>
                      <a:r>
                        <a:rPr lang="en-GB" sz="1500" dirty="0">
                          <a:solidFill>
                            <a:schemeClr val="tx1"/>
                          </a:solidFill>
                          <a:effectLst/>
                          <a:latin typeface="Verdana" panose="020B0604030504040204" pitchFamily="34" charset="0"/>
                          <a:ea typeface="Verdana" panose="020B0604030504040204" pitchFamily="34" charset="0"/>
                          <a:cs typeface="Arial" panose="020B0604020202020204" pitchFamily="34" charset="0"/>
                        </a:rPr>
                        <a:t>Reported monthly through Perinatal committee, into Quality &amp; Safety committee and into Board. </a:t>
                      </a:r>
                    </a:p>
                    <a:p>
                      <a:pPr marL="285750" lvl="0" indent="-285750">
                        <a:lnSpc>
                          <a:spcPct val="107000"/>
                        </a:lnSpc>
                        <a:spcAft>
                          <a:spcPts val="800"/>
                        </a:spcAft>
                        <a:buFont typeface="Arial" panose="020B0604020202020204" pitchFamily="34" charset="0"/>
                        <a:buChar char="•"/>
                      </a:pPr>
                      <a:r>
                        <a:rPr lang="en-GB" sz="1500" dirty="0">
                          <a:solidFill>
                            <a:schemeClr val="tx1"/>
                          </a:solidFill>
                          <a:effectLst/>
                          <a:latin typeface="Verdana" panose="020B0604030504040204" pitchFamily="34" charset="0"/>
                          <a:ea typeface="Verdana" panose="020B0604030504040204" pitchFamily="34" charset="0"/>
                          <a:cs typeface="Arial" panose="020B0604020202020204" pitchFamily="34" charset="0"/>
                        </a:rPr>
                        <a:t>Key element of performance report</a:t>
                      </a:r>
                    </a:p>
                  </a:txBody>
                  <a:tcPr marL="68580" marR="68580" marT="0" marB="0"/>
                </a:tc>
                <a:extLst>
                  <a:ext uri="{0D108BD9-81ED-4DB2-BD59-A6C34878D82A}">
                    <a16:rowId xmlns:a16="http://schemas.microsoft.com/office/drawing/2014/main" val="2081941963"/>
                  </a:ext>
                </a:extLst>
              </a:tr>
              <a:tr h="586627">
                <a:tc>
                  <a:txBody>
                    <a:bodyPr/>
                    <a:lstStyle/>
                    <a:p>
                      <a:pPr marL="342900" lvl="0" indent="-342900">
                        <a:lnSpc>
                          <a:spcPct val="107000"/>
                        </a:lnSpc>
                        <a:spcAft>
                          <a:spcPts val="800"/>
                        </a:spcAft>
                        <a:buFont typeface="Symbol" panose="05050102010706020507" pitchFamily="18" charset="2"/>
                        <a:buChar char=""/>
                      </a:pPr>
                      <a:r>
                        <a:rPr lang="en-GB" sz="1500" dirty="0">
                          <a:solidFill>
                            <a:schemeClr val="tx1"/>
                          </a:solidFill>
                          <a:effectLst/>
                          <a:latin typeface="Verdana" panose="020B0604030504040204" pitchFamily="34" charset="0"/>
                          <a:ea typeface="Verdana" panose="020B0604030504040204" pitchFamily="34" charset="0"/>
                          <a:cs typeface="Arial" panose="020B0604020202020204" pitchFamily="34" charset="0"/>
                        </a:rPr>
                        <a:t>Achieve and maintain training compliance rates for all staff in maternity and neonatal services.</a:t>
                      </a:r>
                      <a:endParaRPr lang="en-GB" sz="1500" dirty="0">
                        <a:solidFill>
                          <a:schemeClr val="tx1"/>
                        </a:solidFill>
                        <a:effectLst/>
                        <a:latin typeface="Verdana" panose="020B0604030504040204" pitchFamily="34" charset="0"/>
                        <a:ea typeface="Verdana" panose="020B0604030504040204" pitchFamily="34" charset="0"/>
                        <a:cs typeface="Times New Roman" panose="02020603050405020304" pitchFamily="18" charset="0"/>
                      </a:endParaRPr>
                    </a:p>
                  </a:txBody>
                  <a:tcPr marL="68580" marR="68580" marT="0" marB="0"/>
                </a:tc>
                <a:tc>
                  <a:txBody>
                    <a:bodyPr/>
                    <a:lstStyle/>
                    <a:p>
                      <a:pPr>
                        <a:lnSpc>
                          <a:spcPct val="107000"/>
                        </a:lnSpc>
                        <a:spcAft>
                          <a:spcPts val="800"/>
                        </a:spcAft>
                        <a:buNone/>
                      </a:pPr>
                      <a:r>
                        <a:rPr lang="en-GB" sz="1500" b="1" dirty="0">
                          <a:solidFill>
                            <a:schemeClr val="tx1"/>
                          </a:solidFill>
                          <a:effectLst/>
                          <a:latin typeface="Verdana" panose="020B0604030504040204" pitchFamily="34" charset="0"/>
                          <a:ea typeface="Verdana" panose="020B0604030504040204" pitchFamily="34" charset="0"/>
                          <a:cs typeface="Arial" panose="020B0604020202020204" pitchFamily="34" charset="0"/>
                        </a:rPr>
                        <a:t>Complete</a:t>
                      </a:r>
                      <a:endParaRPr lang="en-GB" sz="1500" dirty="0">
                        <a:solidFill>
                          <a:schemeClr val="tx1"/>
                        </a:solidFill>
                        <a:effectLst/>
                        <a:latin typeface="Verdana" panose="020B0604030504040204" pitchFamily="34" charset="0"/>
                        <a:ea typeface="Verdana" panose="020B0604030504040204" pitchFamily="34" charset="0"/>
                        <a:cs typeface="Times New Roman" panose="02020603050405020304" pitchFamily="18" charset="0"/>
                      </a:endParaRPr>
                    </a:p>
                    <a:p>
                      <a:pPr marL="285750" lvl="0" indent="-285750">
                        <a:lnSpc>
                          <a:spcPct val="107000"/>
                        </a:lnSpc>
                        <a:spcAft>
                          <a:spcPts val="800"/>
                        </a:spcAft>
                        <a:buFont typeface="Arial" panose="020B0604020202020204" pitchFamily="34" charset="0"/>
                        <a:buChar char="•"/>
                      </a:pPr>
                      <a:r>
                        <a:rPr lang="en-GB" sz="1500" dirty="0">
                          <a:solidFill>
                            <a:schemeClr val="tx1"/>
                          </a:solidFill>
                          <a:effectLst/>
                          <a:latin typeface="Verdana" panose="020B0604030504040204" pitchFamily="34" charset="0"/>
                          <a:ea typeface="Verdana" panose="020B0604030504040204" pitchFamily="34" charset="0"/>
                          <a:cs typeface="Arial" panose="020B0604020202020204" pitchFamily="34" charset="0"/>
                        </a:rPr>
                        <a:t>Reviewed at monthly performance and perinatal committee – key element of the report</a:t>
                      </a:r>
                    </a:p>
                  </a:txBody>
                  <a:tcPr marL="68580" marR="68580" marT="0" marB="0"/>
                </a:tc>
                <a:extLst>
                  <a:ext uri="{0D108BD9-81ED-4DB2-BD59-A6C34878D82A}">
                    <a16:rowId xmlns:a16="http://schemas.microsoft.com/office/drawing/2014/main" val="2012782796"/>
                  </a:ext>
                </a:extLst>
              </a:tr>
              <a:tr h="997235">
                <a:tc>
                  <a:txBody>
                    <a:bodyPr/>
                    <a:lstStyle/>
                    <a:p>
                      <a:pPr marL="342900" lvl="0" indent="-342900">
                        <a:lnSpc>
                          <a:spcPct val="107000"/>
                        </a:lnSpc>
                        <a:spcAft>
                          <a:spcPts val="800"/>
                        </a:spcAft>
                        <a:buFont typeface="Symbol" panose="05050102010706020507" pitchFamily="18" charset="2"/>
                        <a:buChar char=""/>
                      </a:pPr>
                      <a:r>
                        <a:rPr lang="en-GB" sz="1500" dirty="0">
                          <a:solidFill>
                            <a:schemeClr val="tx1"/>
                          </a:solidFill>
                          <a:effectLst/>
                          <a:latin typeface="Verdana" panose="020B0604030504040204" pitchFamily="34" charset="0"/>
                          <a:ea typeface="Verdana" panose="020B0604030504040204" pitchFamily="34" charset="0"/>
                          <a:cs typeface="Arial" panose="020B0604020202020204" pitchFamily="34" charset="0"/>
                        </a:rPr>
                        <a:t>Demonstrate required corrective action against Patient Reported Outcome Measures and Patient Reported Experience Measures data for maternity and neonatal services.</a:t>
                      </a:r>
                      <a:endParaRPr lang="en-GB" sz="1500" dirty="0">
                        <a:solidFill>
                          <a:schemeClr val="tx1"/>
                        </a:solidFill>
                        <a:effectLst/>
                        <a:latin typeface="Verdana" panose="020B0604030504040204" pitchFamily="34" charset="0"/>
                        <a:ea typeface="Verdana" panose="020B0604030504040204" pitchFamily="34" charset="0"/>
                        <a:cs typeface="Times New Roman" panose="02020603050405020304" pitchFamily="18" charset="0"/>
                      </a:endParaRPr>
                    </a:p>
                  </a:txBody>
                  <a:tcPr marL="68580" marR="68580" marT="0" marB="0"/>
                </a:tc>
                <a:tc>
                  <a:txBody>
                    <a:bodyPr/>
                    <a:lstStyle/>
                    <a:p>
                      <a:pPr>
                        <a:lnSpc>
                          <a:spcPct val="107000"/>
                        </a:lnSpc>
                        <a:spcAft>
                          <a:spcPts val="800"/>
                        </a:spcAft>
                        <a:buNone/>
                      </a:pPr>
                      <a:r>
                        <a:rPr lang="en-GB" sz="1500" b="1" dirty="0">
                          <a:solidFill>
                            <a:schemeClr val="tx1"/>
                          </a:solidFill>
                          <a:effectLst/>
                          <a:latin typeface="Verdana" panose="020B0604030504040204" pitchFamily="34" charset="0"/>
                          <a:ea typeface="Verdana" panose="020B0604030504040204" pitchFamily="34" charset="0"/>
                          <a:cs typeface="Arial" panose="020B0604020202020204" pitchFamily="34" charset="0"/>
                        </a:rPr>
                        <a:t>Ongoing</a:t>
                      </a:r>
                      <a:endParaRPr lang="en-GB" sz="1500" dirty="0">
                        <a:solidFill>
                          <a:schemeClr val="tx1"/>
                        </a:solidFill>
                        <a:effectLst/>
                        <a:latin typeface="Verdana" panose="020B0604030504040204" pitchFamily="34" charset="0"/>
                        <a:ea typeface="Verdana" panose="020B0604030504040204" pitchFamily="34" charset="0"/>
                        <a:cs typeface="Times New Roman" panose="02020603050405020304" pitchFamily="18" charset="0"/>
                      </a:endParaRPr>
                    </a:p>
                    <a:p>
                      <a:pPr marL="285750" lvl="0" indent="-285750">
                        <a:lnSpc>
                          <a:spcPct val="107000"/>
                        </a:lnSpc>
                        <a:buFont typeface="Arial" panose="020B0604020202020204" pitchFamily="34" charset="0"/>
                        <a:buChar char="•"/>
                      </a:pPr>
                      <a:r>
                        <a:rPr lang="en-GB" sz="1500" dirty="0">
                          <a:solidFill>
                            <a:schemeClr val="tx1"/>
                          </a:solidFill>
                          <a:effectLst/>
                          <a:latin typeface="Verdana" panose="020B0604030504040204" pitchFamily="34" charset="0"/>
                          <a:ea typeface="Verdana" panose="020B0604030504040204" pitchFamily="34" charset="0"/>
                          <a:cs typeface="Arial" panose="020B0604020202020204" pitchFamily="34" charset="0"/>
                        </a:rPr>
                        <a:t>All reported monthly through Perinatal committee, into Quality &amp; Safety committee and into Board. </a:t>
                      </a:r>
                    </a:p>
                    <a:p>
                      <a:pPr marL="285750" lvl="0" indent="-285750">
                        <a:lnSpc>
                          <a:spcPct val="107000"/>
                        </a:lnSpc>
                        <a:spcAft>
                          <a:spcPts val="800"/>
                        </a:spcAft>
                        <a:buFont typeface="Arial" panose="020B0604020202020204" pitchFamily="34" charset="0"/>
                        <a:buChar char="•"/>
                      </a:pPr>
                      <a:r>
                        <a:rPr lang="en-GB" sz="1500" dirty="0">
                          <a:solidFill>
                            <a:schemeClr val="tx1"/>
                          </a:solidFill>
                          <a:effectLst/>
                          <a:latin typeface="Verdana" panose="020B0604030504040204" pitchFamily="34" charset="0"/>
                          <a:ea typeface="Verdana" panose="020B0604030504040204" pitchFamily="34" charset="0"/>
                          <a:cs typeface="Arial" panose="020B0604020202020204" pitchFamily="34" charset="0"/>
                        </a:rPr>
                        <a:t>Additional requirements included in perinatal improvement plan</a:t>
                      </a:r>
                    </a:p>
                  </a:txBody>
                  <a:tcPr marL="68580" marR="68580" marT="0" marB="0"/>
                </a:tc>
                <a:extLst>
                  <a:ext uri="{0D108BD9-81ED-4DB2-BD59-A6C34878D82A}">
                    <a16:rowId xmlns:a16="http://schemas.microsoft.com/office/drawing/2014/main" val="1434591134"/>
                  </a:ext>
                </a:extLst>
              </a:tr>
              <a:tr h="2371202">
                <a:tc>
                  <a:txBody>
                    <a:bodyPr/>
                    <a:lstStyle/>
                    <a:p>
                      <a:pPr marL="342900" lvl="0" indent="-342900">
                        <a:lnSpc>
                          <a:spcPct val="107000"/>
                        </a:lnSpc>
                        <a:spcAft>
                          <a:spcPts val="800"/>
                        </a:spcAft>
                        <a:buFont typeface="Symbol" panose="05050102010706020507" pitchFamily="18" charset="2"/>
                        <a:buChar char=""/>
                      </a:pPr>
                      <a:r>
                        <a:rPr lang="en-GB" sz="1500" dirty="0">
                          <a:solidFill>
                            <a:schemeClr val="tx1"/>
                          </a:solidFill>
                          <a:effectLst/>
                          <a:latin typeface="Verdana" panose="020B0604030504040204" pitchFamily="34" charset="0"/>
                          <a:ea typeface="Verdana" panose="020B0604030504040204" pitchFamily="34" charset="0"/>
                          <a:cs typeface="Arial" panose="020B0604020202020204" pitchFamily="34" charset="0"/>
                        </a:rPr>
                        <a:t>Evidence how women and family feedback shapes service design within the health board.</a:t>
                      </a:r>
                      <a:endParaRPr lang="en-GB" sz="1500" dirty="0">
                        <a:solidFill>
                          <a:schemeClr val="tx1"/>
                        </a:solidFill>
                        <a:effectLst/>
                        <a:latin typeface="Verdana" panose="020B0604030504040204" pitchFamily="34" charset="0"/>
                        <a:ea typeface="Verdana" panose="020B0604030504040204" pitchFamily="34" charset="0"/>
                        <a:cs typeface="Times New Roman" panose="02020603050405020304" pitchFamily="18" charset="0"/>
                      </a:endParaRPr>
                    </a:p>
                  </a:txBody>
                  <a:tcPr marL="68580" marR="68580" marT="0" marB="0"/>
                </a:tc>
                <a:tc>
                  <a:txBody>
                    <a:bodyPr/>
                    <a:lstStyle/>
                    <a:p>
                      <a:pPr>
                        <a:lnSpc>
                          <a:spcPct val="107000"/>
                        </a:lnSpc>
                        <a:spcAft>
                          <a:spcPts val="800"/>
                        </a:spcAft>
                        <a:buNone/>
                      </a:pPr>
                      <a:r>
                        <a:rPr lang="en-GB" sz="1500" b="1" dirty="0">
                          <a:solidFill>
                            <a:schemeClr val="tx1"/>
                          </a:solidFill>
                          <a:effectLst/>
                          <a:latin typeface="Verdana" panose="020B0604030504040204" pitchFamily="34" charset="0"/>
                          <a:ea typeface="Verdana" panose="020B0604030504040204" pitchFamily="34" charset="0"/>
                          <a:cs typeface="Arial" panose="020B0604020202020204" pitchFamily="34" charset="0"/>
                        </a:rPr>
                        <a:t>Ongoing – </a:t>
                      </a:r>
                      <a:r>
                        <a:rPr lang="en-GB" sz="1500" dirty="0">
                          <a:solidFill>
                            <a:schemeClr val="tx1"/>
                          </a:solidFill>
                          <a:effectLst/>
                          <a:latin typeface="Verdana" panose="020B0604030504040204" pitchFamily="34" charset="0"/>
                          <a:ea typeface="Verdana" panose="020B0604030504040204" pitchFamily="34" charset="0"/>
                          <a:cs typeface="Arial" panose="020B0604020202020204" pitchFamily="34" charset="0"/>
                        </a:rPr>
                        <a:t>Perinatal Improvement Plan</a:t>
                      </a:r>
                      <a:r>
                        <a:rPr lang="en-GB" sz="1500" b="1" dirty="0">
                          <a:solidFill>
                            <a:schemeClr val="tx1"/>
                          </a:solidFill>
                          <a:effectLst/>
                          <a:latin typeface="Verdana" panose="020B0604030504040204" pitchFamily="34" charset="0"/>
                          <a:ea typeface="Verdana" panose="020B0604030504040204" pitchFamily="34" charset="0"/>
                          <a:cs typeface="Arial" panose="020B0604020202020204" pitchFamily="34" charset="0"/>
                        </a:rPr>
                        <a:t> </a:t>
                      </a:r>
                      <a:r>
                        <a:rPr lang="en-GB" sz="1500" dirty="0">
                          <a:solidFill>
                            <a:schemeClr val="tx1"/>
                          </a:solidFill>
                          <a:effectLst/>
                          <a:latin typeface="Verdana" panose="020B0604030504040204" pitchFamily="34" charset="0"/>
                          <a:ea typeface="Verdana" panose="020B0604030504040204" pitchFamily="34" charset="0"/>
                          <a:cs typeface="Arial" panose="020B0604020202020204" pitchFamily="34" charset="0"/>
                        </a:rPr>
                        <a:t>outlines Engagement strategy as follows:</a:t>
                      </a:r>
                      <a:endParaRPr lang="en-GB" sz="1500" dirty="0">
                        <a:solidFill>
                          <a:schemeClr val="tx1"/>
                        </a:solidFill>
                        <a:effectLst/>
                        <a:latin typeface="Verdana" panose="020B0604030504040204" pitchFamily="34" charset="0"/>
                        <a:ea typeface="Verdana" panose="020B0604030504040204" pitchFamily="34" charset="0"/>
                        <a:cs typeface="Times New Roman" panose="02020603050405020304" pitchFamily="18" charset="0"/>
                      </a:endParaRPr>
                    </a:p>
                    <a:p>
                      <a:pPr marL="285750" lvl="0" indent="-285750">
                        <a:lnSpc>
                          <a:spcPct val="107000"/>
                        </a:lnSpc>
                        <a:buFont typeface="Arial" panose="020B0604020202020204" pitchFamily="34" charset="0"/>
                        <a:buChar char="•"/>
                      </a:pPr>
                      <a:r>
                        <a:rPr lang="en-GB" sz="1500" dirty="0">
                          <a:solidFill>
                            <a:schemeClr val="tx1"/>
                          </a:solidFill>
                          <a:effectLst/>
                          <a:latin typeface="Verdana" panose="020B0604030504040204" pitchFamily="34" charset="0"/>
                          <a:ea typeface="Verdana" panose="020B0604030504040204" pitchFamily="34" charset="0"/>
                          <a:cs typeface="Arial" panose="020B0604020202020204" pitchFamily="34" charset="0"/>
                        </a:rPr>
                        <a:t>Service specific engagement undertaken by the service itself, mostly using its own contact with service users; ongoing rolling programme with reporting through Perinatal Committee.</a:t>
                      </a:r>
                    </a:p>
                    <a:p>
                      <a:pPr marL="285750" lvl="0" indent="-285750">
                        <a:lnSpc>
                          <a:spcPct val="107000"/>
                        </a:lnSpc>
                        <a:buFont typeface="Arial" panose="020B0604020202020204" pitchFamily="34" charset="0"/>
                        <a:buChar char="•"/>
                      </a:pPr>
                      <a:r>
                        <a:rPr lang="en-GB" sz="1500" dirty="0">
                          <a:solidFill>
                            <a:schemeClr val="tx1"/>
                          </a:solidFill>
                          <a:effectLst/>
                          <a:latin typeface="Verdana" panose="020B0604030504040204" pitchFamily="34" charset="0"/>
                          <a:ea typeface="Verdana" panose="020B0604030504040204" pitchFamily="34" charset="0"/>
                          <a:cs typeface="Arial" panose="020B0604020202020204" pitchFamily="34" charset="0"/>
                        </a:rPr>
                        <a:t>Service specific engagement undertaken by corporate teams, particularly DICE </a:t>
                      </a:r>
                    </a:p>
                    <a:p>
                      <a:pPr marL="285750" lvl="0" indent="-285750">
                        <a:lnSpc>
                          <a:spcPct val="107000"/>
                        </a:lnSpc>
                        <a:buFont typeface="Arial" panose="020B0604020202020204" pitchFamily="34" charset="0"/>
                        <a:buChar char="•"/>
                      </a:pPr>
                      <a:r>
                        <a:rPr lang="en-GB" sz="1500" dirty="0">
                          <a:solidFill>
                            <a:schemeClr val="tx1"/>
                          </a:solidFill>
                          <a:effectLst/>
                          <a:latin typeface="Verdana" panose="020B0604030504040204" pitchFamily="34" charset="0"/>
                          <a:ea typeface="Verdana" panose="020B0604030504040204" pitchFamily="34" charset="0"/>
                          <a:cs typeface="Arial" panose="020B0604020202020204" pitchFamily="34" charset="0"/>
                        </a:rPr>
                        <a:t>“Always on” engagement at a pan-Health Board level which sees generic engagement activity offering up insights and feedback relevant to the maternity and neonatal services. Ongoing  </a:t>
                      </a:r>
                    </a:p>
                    <a:p>
                      <a:pPr marL="285750" lvl="0" indent="-285750">
                        <a:lnSpc>
                          <a:spcPct val="107000"/>
                        </a:lnSpc>
                        <a:buFont typeface="Arial" panose="020B0604020202020204" pitchFamily="34" charset="0"/>
                        <a:buChar char="•"/>
                      </a:pPr>
                      <a:r>
                        <a:rPr lang="en-GB" sz="1500" dirty="0">
                          <a:solidFill>
                            <a:schemeClr val="tx1"/>
                          </a:solidFill>
                          <a:effectLst/>
                          <a:latin typeface="Verdana" panose="020B0604030504040204" pitchFamily="34" charset="0"/>
                          <a:ea typeface="Verdana" panose="020B0604030504040204" pitchFamily="34" charset="0"/>
                          <a:cs typeface="Arial" panose="020B0604020202020204" pitchFamily="34" charset="0"/>
                        </a:rPr>
                        <a:t>Mapping of groups across the Swansea and Neath Port Talbot areas – completed April 2026</a:t>
                      </a:r>
                    </a:p>
                    <a:p>
                      <a:pPr marL="285750" lvl="0" indent="-285750" algn="l" defTabSz="1507937" rtl="0" eaLnBrk="1" latinLnBrk="0" hangingPunct="1">
                        <a:lnSpc>
                          <a:spcPct val="107000"/>
                        </a:lnSpc>
                        <a:spcAft>
                          <a:spcPts val="800"/>
                        </a:spcAft>
                        <a:buFont typeface="Arial" panose="020B0604020202020204" pitchFamily="34" charset="0"/>
                        <a:buChar char="•"/>
                      </a:pPr>
                      <a:r>
                        <a:rPr lang="en-GB" sz="1500" kern="1200" dirty="0">
                          <a:solidFill>
                            <a:schemeClr val="tx1"/>
                          </a:solidFill>
                          <a:effectLst/>
                          <a:latin typeface="Verdana" panose="020B0604030504040204" pitchFamily="34" charset="0"/>
                          <a:ea typeface="Verdana" panose="020B0604030504040204" pitchFamily="34" charset="0"/>
                          <a:cs typeface="Arial" panose="020B0604020202020204" pitchFamily="34" charset="0"/>
                        </a:rPr>
                        <a:t>Development of a Network of Sounding Boards, including a Women's sounding board that can focus on maternal experiences, as part of the Women’s Health Plan – completed April 2026</a:t>
                      </a:r>
                    </a:p>
                  </a:txBody>
                  <a:tcPr marL="68580" marR="68580" marT="0" marB="0"/>
                </a:tc>
                <a:extLst>
                  <a:ext uri="{0D108BD9-81ED-4DB2-BD59-A6C34878D82A}">
                    <a16:rowId xmlns:a16="http://schemas.microsoft.com/office/drawing/2014/main" val="350607485"/>
                  </a:ext>
                </a:extLst>
              </a:tr>
              <a:tr h="2881082">
                <a:tc>
                  <a:txBody>
                    <a:bodyPr/>
                    <a:lstStyle/>
                    <a:p>
                      <a:pPr marL="342900" lvl="0" indent="-342900">
                        <a:lnSpc>
                          <a:spcPct val="107000"/>
                        </a:lnSpc>
                        <a:spcAft>
                          <a:spcPts val="800"/>
                        </a:spcAft>
                        <a:buFont typeface="Symbol" panose="05050102010706020507" pitchFamily="18" charset="2"/>
                        <a:buChar char=""/>
                      </a:pPr>
                      <a:r>
                        <a:rPr lang="en-GB" sz="1500" dirty="0">
                          <a:solidFill>
                            <a:schemeClr val="tx1"/>
                          </a:solidFill>
                          <a:effectLst/>
                          <a:latin typeface="Verdana" panose="020B0604030504040204" pitchFamily="34" charset="0"/>
                          <a:ea typeface="Verdana" panose="020B0604030504040204" pitchFamily="34" charset="0"/>
                          <a:cs typeface="Arial" panose="020B0604020202020204" pitchFamily="34" charset="0"/>
                        </a:rPr>
                        <a:t>Provide assurance that clinical leadership is consistent, visible, effective, and that leadership development support is in place.</a:t>
                      </a:r>
                      <a:endParaRPr lang="en-GB" sz="1500" dirty="0">
                        <a:solidFill>
                          <a:schemeClr val="tx1"/>
                        </a:solidFill>
                        <a:effectLst/>
                        <a:latin typeface="Verdana" panose="020B0604030504040204" pitchFamily="34" charset="0"/>
                        <a:ea typeface="Verdana" panose="020B0604030504040204" pitchFamily="34" charset="0"/>
                        <a:cs typeface="Times New Roman" panose="02020603050405020304" pitchFamily="18" charset="0"/>
                      </a:endParaRPr>
                    </a:p>
                  </a:txBody>
                  <a:tcPr marL="68580" marR="68580" marT="0" marB="0"/>
                </a:tc>
                <a:tc>
                  <a:txBody>
                    <a:bodyPr/>
                    <a:lstStyle/>
                    <a:p>
                      <a:pPr>
                        <a:lnSpc>
                          <a:spcPct val="107000"/>
                        </a:lnSpc>
                        <a:spcAft>
                          <a:spcPts val="800"/>
                        </a:spcAft>
                        <a:buNone/>
                      </a:pPr>
                      <a:r>
                        <a:rPr lang="en-GB" sz="1500" b="1" dirty="0">
                          <a:solidFill>
                            <a:schemeClr val="tx1"/>
                          </a:solidFill>
                          <a:effectLst/>
                          <a:latin typeface="Verdana" panose="020B0604030504040204" pitchFamily="34" charset="0"/>
                          <a:ea typeface="Verdana" panose="020B0604030504040204" pitchFamily="34" charset="0"/>
                          <a:cs typeface="Arial" panose="020B0604020202020204" pitchFamily="34" charset="0"/>
                        </a:rPr>
                        <a:t>Complete</a:t>
                      </a:r>
                      <a:endParaRPr lang="en-GB" sz="1500" dirty="0">
                        <a:solidFill>
                          <a:schemeClr val="tx1"/>
                        </a:solidFill>
                        <a:effectLst/>
                        <a:latin typeface="Verdana" panose="020B0604030504040204" pitchFamily="34" charset="0"/>
                        <a:ea typeface="Verdana" panose="020B0604030504040204" pitchFamily="34" charset="0"/>
                        <a:cs typeface="Times New Roman" panose="02020603050405020304" pitchFamily="18" charset="0"/>
                      </a:endParaRPr>
                    </a:p>
                    <a:p>
                      <a:pPr marL="285750" lvl="0" indent="-285750">
                        <a:lnSpc>
                          <a:spcPct val="107000"/>
                        </a:lnSpc>
                        <a:buFont typeface="Arial" panose="020B0604020202020204" pitchFamily="34" charset="0"/>
                        <a:buChar char="•"/>
                      </a:pPr>
                      <a:r>
                        <a:rPr lang="en-GB" sz="1500" dirty="0">
                          <a:solidFill>
                            <a:schemeClr val="tx1"/>
                          </a:solidFill>
                          <a:effectLst/>
                          <a:latin typeface="Verdana" panose="020B0604030504040204" pitchFamily="34" charset="0"/>
                          <a:ea typeface="Verdana" panose="020B0604030504040204" pitchFamily="34" charset="0"/>
                          <a:cs typeface="Arial" panose="020B0604020202020204" pitchFamily="34" charset="0"/>
                        </a:rPr>
                        <a:t>Senior clinical staff present as required by BAPM guidance; underpinned by audit cycle and key indicators which include care planning in decision making. Reported to Perinatal Committee on monthly basis, as follows:</a:t>
                      </a:r>
                    </a:p>
                    <a:p>
                      <a:pPr marL="742950" lvl="1" indent="-285750" algn="l" defTabSz="1507937" rtl="0" eaLnBrk="1" latinLnBrk="0" hangingPunct="1">
                        <a:lnSpc>
                          <a:spcPct val="107000"/>
                        </a:lnSpc>
                        <a:buFont typeface="Courier New" panose="02070309020205020404" pitchFamily="49" charset="0"/>
                        <a:buChar char="o"/>
                      </a:pPr>
                      <a:r>
                        <a:rPr lang="en-GB" sz="1500" kern="1200" dirty="0">
                          <a:solidFill>
                            <a:schemeClr val="tx1"/>
                          </a:solidFill>
                          <a:effectLst/>
                          <a:latin typeface="Verdana" panose="020B0604030504040204" pitchFamily="34" charset="0"/>
                          <a:ea typeface="Verdana" panose="020B0604030504040204" pitchFamily="34" charset="0"/>
                          <a:cs typeface="Arial" panose="020B0604020202020204" pitchFamily="34" charset="0"/>
                        </a:rPr>
                        <a:t>Neonatal senior clinician presence in complicated deliveries </a:t>
                      </a:r>
                      <a:r>
                        <a:rPr lang="en-GB" sz="1500" kern="1200" dirty="0" err="1">
                          <a:solidFill>
                            <a:schemeClr val="tx1"/>
                          </a:solidFill>
                          <a:effectLst/>
                          <a:latin typeface="Verdana" panose="020B0604030504040204" pitchFamily="34" charset="0"/>
                          <a:ea typeface="Verdana" panose="020B0604030504040204" pitchFamily="34" charset="0"/>
                          <a:cs typeface="Arial" panose="020B0604020202020204" pitchFamily="34" charset="0"/>
                        </a:rPr>
                        <a:t>inc</a:t>
                      </a:r>
                      <a:r>
                        <a:rPr lang="en-GB" sz="1500" kern="1200" dirty="0">
                          <a:solidFill>
                            <a:schemeClr val="tx1"/>
                          </a:solidFill>
                          <a:effectLst/>
                          <a:latin typeface="Verdana" panose="020B0604030504040204" pitchFamily="34" charset="0"/>
                          <a:ea typeface="Verdana" panose="020B0604030504040204" pitchFamily="34" charset="0"/>
                          <a:cs typeface="Arial" panose="020B0604020202020204" pitchFamily="34" charset="0"/>
                        </a:rPr>
                        <a:t> presence at deliveries &lt; 28 weeks gestation compliance against British Association of Perinatal Medicine (BAPM) guidelines</a:t>
                      </a:r>
                    </a:p>
                    <a:p>
                      <a:pPr marL="742950" lvl="1" indent="-285750" algn="l" defTabSz="1507937" rtl="0" eaLnBrk="1" latinLnBrk="0" hangingPunct="1">
                        <a:lnSpc>
                          <a:spcPct val="107000"/>
                        </a:lnSpc>
                        <a:buFont typeface="Courier New" panose="02070309020205020404" pitchFamily="49" charset="0"/>
                        <a:buChar char="o"/>
                      </a:pPr>
                      <a:r>
                        <a:rPr lang="en-GB" sz="1500" kern="1200" dirty="0">
                          <a:solidFill>
                            <a:schemeClr val="tx1"/>
                          </a:solidFill>
                          <a:effectLst/>
                          <a:latin typeface="Verdana" panose="020B0604030504040204" pitchFamily="34" charset="0"/>
                          <a:ea typeface="Verdana" panose="020B0604030504040204" pitchFamily="34" charset="0"/>
                          <a:cs typeface="Arial" panose="020B0604020202020204" pitchFamily="34" charset="0"/>
                        </a:rPr>
                        <a:t>Senior obstetrics presence at complicated Caesarean Section or rotational forceps deliveries as per Royal College of Obstetrician and Gynaecologists guidelines.</a:t>
                      </a:r>
                    </a:p>
                    <a:p>
                      <a:pPr marL="742950" lvl="1" indent="-285750" algn="l" defTabSz="1507937" rtl="0" eaLnBrk="1" latinLnBrk="0" hangingPunct="1">
                        <a:lnSpc>
                          <a:spcPct val="107000"/>
                        </a:lnSpc>
                        <a:buFont typeface="Courier New" panose="02070309020205020404" pitchFamily="49" charset="0"/>
                        <a:buChar char="o"/>
                      </a:pPr>
                      <a:r>
                        <a:rPr lang="en-GB" sz="1500" kern="1200" dirty="0">
                          <a:solidFill>
                            <a:schemeClr val="tx1"/>
                          </a:solidFill>
                          <a:effectLst/>
                          <a:latin typeface="Verdana" panose="020B0604030504040204" pitchFamily="34" charset="0"/>
                          <a:ea typeface="Verdana" panose="020B0604030504040204" pitchFamily="34" charset="0"/>
                          <a:cs typeface="Arial" panose="020B0604020202020204" pitchFamily="34" charset="0"/>
                        </a:rPr>
                        <a:t>All Wales Midwifery Care Guidelines in Midwifery-led Birth settings.</a:t>
                      </a:r>
                    </a:p>
                    <a:p>
                      <a:pPr marL="285750" lvl="0" indent="-285750">
                        <a:lnSpc>
                          <a:spcPct val="107000"/>
                        </a:lnSpc>
                        <a:spcAft>
                          <a:spcPts val="800"/>
                        </a:spcAft>
                        <a:buFont typeface="Arial" panose="020B0604020202020204" pitchFamily="34" charset="0"/>
                        <a:buChar char="•"/>
                      </a:pPr>
                      <a:r>
                        <a:rPr lang="en-GB" sz="1500" dirty="0">
                          <a:solidFill>
                            <a:schemeClr val="tx1"/>
                          </a:solidFill>
                          <a:effectLst/>
                          <a:latin typeface="Verdana" panose="020B0604030504040204" pitchFamily="34" charset="0"/>
                          <a:ea typeface="Verdana" panose="020B0604030504040204" pitchFamily="34" charset="0"/>
                          <a:cs typeface="Arial" panose="020B0604020202020204" pitchFamily="34" charset="0"/>
                        </a:rPr>
                        <a:t>Multidisciplinary Team Development Programme rooted in compassionate leadership, culture and behaviours to be delivered between Feb and April 2026 - </a:t>
                      </a:r>
                      <a:r>
                        <a:rPr lang="en-GB" sz="1500" kern="1200" dirty="0">
                          <a:solidFill>
                            <a:schemeClr val="tx1"/>
                          </a:solidFill>
                          <a:effectLst/>
                          <a:latin typeface="Verdana" panose="020B0604030504040204" pitchFamily="34" charset="0"/>
                          <a:ea typeface="Verdana" panose="020B0604030504040204" pitchFamily="34" charset="0"/>
                          <a:cs typeface="Arial" panose="020B0604020202020204" pitchFamily="34" charset="0"/>
                        </a:rPr>
                        <a:t>Focus on embedding the learning from the leadership development programme and consideration of next phases of cascade following the evaluation. Six month “DEEP” evaluation being presented 23 October, will inform next steps of wider rollout. </a:t>
                      </a:r>
                    </a:p>
                  </a:txBody>
                  <a:tcPr marL="68580" marR="68580" marT="0" marB="0"/>
                </a:tc>
                <a:extLst>
                  <a:ext uri="{0D108BD9-81ED-4DB2-BD59-A6C34878D82A}">
                    <a16:rowId xmlns:a16="http://schemas.microsoft.com/office/drawing/2014/main" val="1689982056"/>
                  </a:ext>
                </a:extLst>
              </a:tr>
              <a:tr h="2725413">
                <a:tc>
                  <a:txBody>
                    <a:bodyPr/>
                    <a:lstStyle/>
                    <a:p>
                      <a:pPr marL="342900" lvl="0" indent="-342900">
                        <a:lnSpc>
                          <a:spcPct val="107000"/>
                        </a:lnSpc>
                        <a:spcAft>
                          <a:spcPts val="800"/>
                        </a:spcAft>
                        <a:buFont typeface="Symbol" panose="05050102010706020507" pitchFamily="18" charset="2"/>
                        <a:buChar char=""/>
                      </a:pPr>
                      <a:r>
                        <a:rPr lang="en-GB" sz="1500" dirty="0">
                          <a:solidFill>
                            <a:schemeClr val="tx1"/>
                          </a:solidFill>
                          <a:effectLst/>
                          <a:latin typeface="Verdana" panose="020B0604030504040204" pitchFamily="34" charset="0"/>
                          <a:ea typeface="Verdana" panose="020B0604030504040204" pitchFamily="34" charset="0"/>
                          <a:cs typeface="Arial" panose="020B0604020202020204" pitchFamily="34" charset="0"/>
                        </a:rPr>
                        <a:t>Provide assurance and evidence of an improving culture through appropriate surveys, and/or qualitative assessment for maternity and neo-natal services.</a:t>
                      </a:r>
                      <a:endParaRPr lang="en-GB" sz="1500" dirty="0">
                        <a:solidFill>
                          <a:schemeClr val="tx1"/>
                        </a:solidFill>
                        <a:effectLst/>
                        <a:latin typeface="Verdana" panose="020B0604030504040204" pitchFamily="34" charset="0"/>
                        <a:ea typeface="Verdana" panose="020B0604030504040204" pitchFamily="34" charset="0"/>
                        <a:cs typeface="Times New Roman" panose="02020603050405020304" pitchFamily="18" charset="0"/>
                      </a:endParaRPr>
                    </a:p>
                  </a:txBody>
                  <a:tcPr marL="68580" marR="68580" marT="0" marB="0"/>
                </a:tc>
                <a:tc>
                  <a:txBody>
                    <a:bodyPr/>
                    <a:lstStyle/>
                    <a:p>
                      <a:pPr>
                        <a:lnSpc>
                          <a:spcPct val="107000"/>
                        </a:lnSpc>
                        <a:spcAft>
                          <a:spcPts val="800"/>
                        </a:spcAft>
                        <a:buNone/>
                      </a:pPr>
                      <a:r>
                        <a:rPr lang="en-GB" sz="1500" b="1" dirty="0">
                          <a:solidFill>
                            <a:schemeClr val="tx1"/>
                          </a:solidFill>
                          <a:effectLst/>
                          <a:latin typeface="Verdana" panose="020B0604030504040204" pitchFamily="34" charset="0"/>
                          <a:ea typeface="Verdana" panose="020B0604030504040204" pitchFamily="34" charset="0"/>
                          <a:cs typeface="Arial" panose="020B0604020202020204" pitchFamily="34" charset="0"/>
                        </a:rPr>
                        <a:t>Ongoing</a:t>
                      </a:r>
                      <a:endParaRPr lang="en-GB" sz="1500" dirty="0">
                        <a:solidFill>
                          <a:schemeClr val="tx1"/>
                        </a:solidFill>
                        <a:effectLst/>
                        <a:latin typeface="Verdana" panose="020B0604030504040204" pitchFamily="34" charset="0"/>
                        <a:ea typeface="Verdana" panose="020B0604030504040204" pitchFamily="34" charset="0"/>
                        <a:cs typeface="Times New Roman" panose="02020603050405020304" pitchFamily="18" charset="0"/>
                      </a:endParaRPr>
                    </a:p>
                    <a:p>
                      <a:pPr marL="285750" lvl="0" indent="-285750">
                        <a:lnSpc>
                          <a:spcPct val="107000"/>
                        </a:lnSpc>
                        <a:buFont typeface="Arial" panose="020B0604020202020204" pitchFamily="34" charset="0"/>
                        <a:buChar char="•"/>
                      </a:pPr>
                      <a:r>
                        <a:rPr lang="en-GB" sz="1500" dirty="0">
                          <a:solidFill>
                            <a:schemeClr val="tx1"/>
                          </a:solidFill>
                          <a:effectLst/>
                          <a:latin typeface="Verdana" panose="020B0604030504040204" pitchFamily="34" charset="0"/>
                          <a:ea typeface="Verdana" panose="020B0604030504040204" pitchFamily="34" charset="0"/>
                          <a:cs typeface="Arial" panose="020B0604020202020204" pitchFamily="34" charset="0"/>
                        </a:rPr>
                        <a:t>Reported through monthly Perinatal committee and includes:</a:t>
                      </a:r>
                    </a:p>
                    <a:p>
                      <a:pPr marL="742950" lvl="1" indent="-285750">
                        <a:lnSpc>
                          <a:spcPct val="107000"/>
                        </a:lnSpc>
                        <a:buFont typeface="Courier New" panose="02070309020205020404" pitchFamily="49" charset="0"/>
                        <a:buChar char="o"/>
                      </a:pPr>
                      <a:r>
                        <a:rPr lang="en-GB" sz="1500" dirty="0">
                          <a:solidFill>
                            <a:schemeClr val="tx1"/>
                          </a:solidFill>
                          <a:effectLst/>
                          <a:latin typeface="Verdana" panose="020B0604030504040204" pitchFamily="34" charset="0"/>
                          <a:ea typeface="Verdana" panose="020B0604030504040204" pitchFamily="34" charset="0"/>
                          <a:cs typeface="Arial" panose="020B0604020202020204" pitchFamily="34" charset="0"/>
                        </a:rPr>
                        <a:t>Workforce heat maps that cover staff feedback</a:t>
                      </a:r>
                      <a:endParaRPr lang="en-GB" sz="1500" dirty="0">
                        <a:solidFill>
                          <a:schemeClr val="tx1"/>
                        </a:solidFill>
                        <a:effectLst/>
                        <a:latin typeface="Verdana" panose="020B0604030504040204" pitchFamily="34" charset="0"/>
                        <a:ea typeface="Verdana" panose="020B0604030504040204" pitchFamily="34" charset="0"/>
                        <a:cs typeface="Times New Roman" panose="02020603050405020304" pitchFamily="18" charset="0"/>
                      </a:endParaRPr>
                    </a:p>
                    <a:p>
                      <a:pPr marL="742950" lvl="1" indent="-285750">
                        <a:lnSpc>
                          <a:spcPct val="107000"/>
                        </a:lnSpc>
                        <a:buFont typeface="Courier New" panose="02070309020205020404" pitchFamily="49" charset="0"/>
                        <a:buChar char="o"/>
                      </a:pPr>
                      <a:r>
                        <a:rPr lang="en-GB" sz="1500" dirty="0">
                          <a:solidFill>
                            <a:schemeClr val="tx1"/>
                          </a:solidFill>
                          <a:effectLst/>
                          <a:latin typeface="Verdana" panose="020B0604030504040204" pitchFamily="34" charset="0"/>
                          <a:ea typeface="Verdana" panose="020B0604030504040204" pitchFamily="34" charset="0"/>
                          <a:cs typeface="Arial" panose="020B0604020202020204" pitchFamily="34" charset="0"/>
                        </a:rPr>
                        <a:t>Patient feedback</a:t>
                      </a:r>
                      <a:endParaRPr lang="en-GB" sz="1500" dirty="0">
                        <a:solidFill>
                          <a:schemeClr val="tx1"/>
                        </a:solidFill>
                        <a:effectLst/>
                        <a:latin typeface="Verdana" panose="020B0604030504040204" pitchFamily="34" charset="0"/>
                        <a:ea typeface="Verdana" panose="020B0604030504040204" pitchFamily="34" charset="0"/>
                        <a:cs typeface="Times New Roman" panose="02020603050405020304" pitchFamily="18" charset="0"/>
                      </a:endParaRPr>
                    </a:p>
                    <a:p>
                      <a:pPr marL="742950" lvl="1" indent="-285750">
                        <a:lnSpc>
                          <a:spcPct val="107000"/>
                        </a:lnSpc>
                        <a:buFont typeface="Courier New" panose="02070309020205020404" pitchFamily="49" charset="0"/>
                        <a:buChar char="o"/>
                      </a:pPr>
                      <a:r>
                        <a:rPr lang="en-GB" sz="1500" dirty="0">
                          <a:solidFill>
                            <a:schemeClr val="tx1"/>
                          </a:solidFill>
                          <a:effectLst/>
                          <a:latin typeface="Verdana" panose="020B0604030504040204" pitchFamily="34" charset="0"/>
                          <a:ea typeface="Verdana" panose="020B0604030504040204" pitchFamily="34" charset="0"/>
                          <a:cs typeface="Arial" panose="020B0604020202020204" pitchFamily="34" charset="0"/>
                        </a:rPr>
                        <a:t>Guardian service</a:t>
                      </a:r>
                      <a:endParaRPr lang="en-GB" sz="1500" dirty="0">
                        <a:solidFill>
                          <a:schemeClr val="tx1"/>
                        </a:solidFill>
                        <a:effectLst/>
                        <a:latin typeface="Verdana" panose="020B0604030504040204" pitchFamily="34" charset="0"/>
                        <a:ea typeface="Verdana" panose="020B0604030504040204" pitchFamily="34" charset="0"/>
                        <a:cs typeface="Times New Roman" panose="02020603050405020304" pitchFamily="18" charset="0"/>
                      </a:endParaRPr>
                    </a:p>
                    <a:p>
                      <a:pPr marL="742950" lvl="1" indent="-285750">
                        <a:lnSpc>
                          <a:spcPct val="107000"/>
                        </a:lnSpc>
                        <a:buFont typeface="Courier New" panose="02070309020205020404" pitchFamily="49" charset="0"/>
                        <a:buChar char="o"/>
                      </a:pPr>
                      <a:r>
                        <a:rPr lang="en-GB" sz="1500" dirty="0">
                          <a:solidFill>
                            <a:schemeClr val="tx1"/>
                          </a:solidFill>
                          <a:effectLst/>
                          <a:latin typeface="Verdana" panose="020B0604030504040204" pitchFamily="34" charset="0"/>
                          <a:ea typeface="Verdana" panose="020B0604030504040204" pitchFamily="34" charset="0"/>
                          <a:cs typeface="Arial" panose="020B0604020202020204" pitchFamily="34" charset="0"/>
                        </a:rPr>
                        <a:t>Patient voices forum</a:t>
                      </a:r>
                      <a:endParaRPr lang="en-GB" sz="1500" dirty="0">
                        <a:solidFill>
                          <a:schemeClr val="tx1"/>
                        </a:solidFill>
                        <a:effectLst/>
                        <a:latin typeface="Verdana" panose="020B0604030504040204" pitchFamily="34" charset="0"/>
                        <a:ea typeface="Verdana" panose="020B0604030504040204" pitchFamily="34" charset="0"/>
                        <a:cs typeface="Times New Roman" panose="02020603050405020304" pitchFamily="18" charset="0"/>
                      </a:endParaRPr>
                    </a:p>
                    <a:p>
                      <a:pPr marL="742950" lvl="1" indent="-285750">
                        <a:lnSpc>
                          <a:spcPct val="107000"/>
                        </a:lnSpc>
                        <a:buFont typeface="Courier New" panose="02070309020205020404" pitchFamily="49" charset="0"/>
                        <a:buChar char="o"/>
                      </a:pPr>
                      <a:r>
                        <a:rPr lang="en-GB" sz="1500" dirty="0">
                          <a:solidFill>
                            <a:schemeClr val="tx1"/>
                          </a:solidFill>
                          <a:effectLst/>
                          <a:latin typeface="Verdana" panose="020B0604030504040204" pitchFamily="34" charset="0"/>
                          <a:ea typeface="Verdana" panose="020B0604030504040204" pitchFamily="34" charset="0"/>
                          <a:cs typeface="Arial" panose="020B0604020202020204" pitchFamily="34" charset="0"/>
                        </a:rPr>
                        <a:t>Pulse surveys</a:t>
                      </a:r>
                      <a:endParaRPr lang="en-GB" sz="1500" dirty="0">
                        <a:solidFill>
                          <a:schemeClr val="tx1"/>
                        </a:solidFill>
                        <a:effectLst/>
                        <a:latin typeface="Verdana" panose="020B0604030504040204" pitchFamily="34" charset="0"/>
                        <a:ea typeface="Verdana" panose="020B0604030504040204" pitchFamily="34" charset="0"/>
                        <a:cs typeface="Times New Roman" panose="02020603050405020304" pitchFamily="18" charset="0"/>
                      </a:endParaRPr>
                    </a:p>
                    <a:p>
                      <a:pPr marL="742950" lvl="1" indent="-285750">
                        <a:lnSpc>
                          <a:spcPct val="107000"/>
                        </a:lnSpc>
                        <a:spcAft>
                          <a:spcPts val="800"/>
                        </a:spcAft>
                        <a:buFont typeface="Courier New" panose="02070309020205020404" pitchFamily="49" charset="0"/>
                        <a:buChar char="o"/>
                      </a:pPr>
                      <a:r>
                        <a:rPr lang="en-GB" sz="1500" dirty="0">
                          <a:solidFill>
                            <a:schemeClr val="tx1"/>
                          </a:solidFill>
                          <a:effectLst/>
                          <a:latin typeface="Verdana" panose="020B0604030504040204" pitchFamily="34" charset="0"/>
                          <a:ea typeface="Verdana" panose="020B0604030504040204" pitchFamily="34" charset="0"/>
                          <a:cs typeface="Arial" panose="020B0604020202020204" pitchFamily="34" charset="0"/>
                        </a:rPr>
                        <a:t>Feedback from all visitors reporting positive change</a:t>
                      </a:r>
                    </a:p>
                    <a:p>
                      <a:pPr marL="285750" lvl="0" indent="-285750" algn="l" defTabSz="1507937" rtl="0" eaLnBrk="1" latinLnBrk="0" hangingPunct="1">
                        <a:lnSpc>
                          <a:spcPct val="107000"/>
                        </a:lnSpc>
                        <a:spcAft>
                          <a:spcPts val="800"/>
                        </a:spcAft>
                        <a:buFont typeface="Arial" panose="020B0604020202020204" pitchFamily="34" charset="0"/>
                        <a:buChar char="•"/>
                      </a:pPr>
                      <a:r>
                        <a:rPr lang="en-GB" sz="1500" kern="1200" dirty="0">
                          <a:solidFill>
                            <a:schemeClr val="tx1"/>
                          </a:solidFill>
                          <a:effectLst/>
                          <a:latin typeface="Verdana" panose="020B0604030504040204" pitchFamily="34" charset="0"/>
                          <a:ea typeface="Verdana" panose="020B0604030504040204" pitchFamily="34" charset="0"/>
                          <a:cs typeface="Arial" panose="020B0604020202020204" pitchFamily="34" charset="0"/>
                        </a:rPr>
                        <a:t>Implementation of Rate My Shift for a six-month pilot in collaboration with HEIW - pilot approved 06/26 with plan of Implementation in 10/26. Pilot now live.</a:t>
                      </a:r>
                    </a:p>
                  </a:txBody>
                  <a:tcPr marL="68580" marR="68580" marT="0" marB="0"/>
                </a:tc>
                <a:extLst>
                  <a:ext uri="{0D108BD9-81ED-4DB2-BD59-A6C34878D82A}">
                    <a16:rowId xmlns:a16="http://schemas.microsoft.com/office/drawing/2014/main" val="3005126706"/>
                  </a:ext>
                </a:extLst>
              </a:tr>
            </a:tbl>
          </a:graphicData>
        </a:graphic>
      </p:graphicFrame>
      <p:sp>
        <p:nvSpPr>
          <p:cNvPr id="3" name="TextBox 2">
            <a:extLst>
              <a:ext uri="{FF2B5EF4-FFF2-40B4-BE49-F238E27FC236}">
                <a16:creationId xmlns:a16="http://schemas.microsoft.com/office/drawing/2014/main" id="{971E939B-2605-74ED-7731-42D1AA266A8E}"/>
              </a:ext>
            </a:extLst>
          </p:cNvPr>
          <p:cNvSpPr txBox="1"/>
          <p:nvPr/>
        </p:nvSpPr>
        <p:spPr>
          <a:xfrm>
            <a:off x="-5556" y="0"/>
            <a:ext cx="20105688" cy="553998"/>
          </a:xfrm>
          <a:prstGeom prst="rect">
            <a:avLst/>
          </a:prstGeom>
          <a:solidFill>
            <a:srgbClr val="002060"/>
          </a:solidFill>
        </p:spPr>
        <p:txBody>
          <a:bodyPr wrap="square" rtlCol="0">
            <a:spAutoFit/>
          </a:bodyPr>
          <a:lstStyle/>
          <a:p>
            <a:pPr marL="0" marR="0" lvl="0" indent="0" algn="ctr" defTabSz="914400" rtl="0" eaLnBrk="1" fontAlgn="auto" latinLnBrk="0" hangingPunct="1">
              <a:lnSpc>
                <a:spcPct val="100000"/>
              </a:lnSpc>
              <a:spcBef>
                <a:spcPts val="0"/>
              </a:spcBef>
              <a:spcAft>
                <a:spcPts val="989"/>
              </a:spcAft>
              <a:buClrTx/>
              <a:buSzTx/>
              <a:buFontTx/>
              <a:buNone/>
              <a:tabLst/>
              <a:defRPr/>
            </a:pPr>
            <a:r>
              <a:rPr kumimoji="0" lang="en-GB" sz="3000" b="1" i="0" u="none" strike="noStrike" kern="1200" cap="none" spc="0" normalizeH="0" baseline="0" noProof="0" dirty="0">
                <a:ln>
                  <a:noFill/>
                </a:ln>
                <a:solidFill>
                  <a:prstClr val="white"/>
                </a:solidFill>
                <a:effectLst/>
                <a:uLnTx/>
                <a:uFillTx/>
                <a:latin typeface="Calibri" panose="020F0502020204030204"/>
                <a:ea typeface="+mn-ea"/>
                <a:cs typeface="+mn-cs"/>
              </a:rPr>
              <a:t>Targeted Intervention (Level 4) – Maternity &amp; Neonates</a:t>
            </a:r>
          </a:p>
        </p:txBody>
      </p:sp>
    </p:spTree>
    <p:extLst>
      <p:ext uri="{BB962C8B-B14F-4D97-AF65-F5344CB8AC3E}">
        <p14:creationId xmlns:p14="http://schemas.microsoft.com/office/powerpoint/2010/main" val="3139539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717F21-F590-18A1-9399-4E8E772B9393}"/>
            </a:ext>
          </a:extLst>
        </p:cNvPr>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93D7C4EF-01D2-6BA0-D5CE-FC2B22DDAC1D}"/>
              </a:ext>
            </a:extLst>
          </p:cNvPr>
          <p:cNvGraphicFramePr>
            <a:graphicFrameLocks noGrp="1"/>
          </p:cNvGraphicFramePr>
          <p:nvPr>
            <p:extLst>
              <p:ext uri="{D42A27DB-BD31-4B8C-83A1-F6EECF244321}">
                <p14:modId xmlns:p14="http://schemas.microsoft.com/office/powerpoint/2010/main" val="1177635314"/>
              </p:ext>
            </p:extLst>
          </p:nvPr>
        </p:nvGraphicFramePr>
        <p:xfrm>
          <a:off x="34549" y="570708"/>
          <a:ext cx="20105688" cy="10738642"/>
        </p:xfrm>
        <a:graphic>
          <a:graphicData uri="http://schemas.openxmlformats.org/drawingml/2006/table">
            <a:tbl>
              <a:tblPr firstRow="1" bandRow="1">
                <a:tableStyleId>{5C22544A-7EE6-4342-B048-85BDC9FD1C3A}</a:tableStyleId>
              </a:tblPr>
              <a:tblGrid>
                <a:gridCol w="9824244">
                  <a:extLst>
                    <a:ext uri="{9D8B030D-6E8A-4147-A177-3AD203B41FA5}">
                      <a16:colId xmlns:a16="http://schemas.microsoft.com/office/drawing/2014/main" val="1129616965"/>
                    </a:ext>
                  </a:extLst>
                </a:gridCol>
                <a:gridCol w="5255022">
                  <a:extLst>
                    <a:ext uri="{9D8B030D-6E8A-4147-A177-3AD203B41FA5}">
                      <a16:colId xmlns:a16="http://schemas.microsoft.com/office/drawing/2014/main" val="3228885332"/>
                    </a:ext>
                  </a:extLst>
                </a:gridCol>
                <a:gridCol w="5026422">
                  <a:extLst>
                    <a:ext uri="{9D8B030D-6E8A-4147-A177-3AD203B41FA5}">
                      <a16:colId xmlns:a16="http://schemas.microsoft.com/office/drawing/2014/main" val="1012310918"/>
                    </a:ext>
                  </a:extLst>
                </a:gridCol>
              </a:tblGrid>
              <a:tr h="1274754">
                <a:tc>
                  <a:txBody>
                    <a:bodyPr/>
                    <a:lstStyle/>
                    <a:p>
                      <a:pPr marL="0" marR="0" lvl="0" indent="0" algn="ctr" defTabSz="1507937" rtl="0" eaLnBrk="1" fontAlgn="auto" latinLnBrk="0" hangingPunct="1">
                        <a:lnSpc>
                          <a:spcPct val="100000"/>
                        </a:lnSpc>
                        <a:spcBef>
                          <a:spcPts val="0"/>
                        </a:spcBef>
                        <a:spcAft>
                          <a:spcPts val="0"/>
                        </a:spcAft>
                        <a:buClrTx/>
                        <a:buSzTx/>
                        <a:buFontTx/>
                        <a:buNone/>
                        <a:tabLst/>
                        <a:defRPr/>
                      </a:pPr>
                      <a:r>
                        <a:rPr lang="en-GB" sz="2000" b="1" i="0" dirty="0">
                          <a:solidFill>
                            <a:schemeClr val="bg1"/>
                          </a:solidFill>
                          <a:effectLst/>
                          <a:latin typeface="Verdana" panose="020B0604030504040204" pitchFamily="34" charset="0"/>
                          <a:ea typeface="Verdana" panose="020B0604030504040204" pitchFamily="34" charset="0"/>
                          <a:cs typeface="+mn-cs"/>
                        </a:rPr>
                        <a:t>TI Target: </a:t>
                      </a:r>
                      <a:r>
                        <a:rPr lang="en-GB" sz="1800" b="0" i="0" dirty="0">
                          <a:solidFill>
                            <a:schemeClr val="bg1"/>
                          </a:solidFill>
                          <a:effectLst/>
                          <a:latin typeface="Verdana" panose="020B0604030504040204" pitchFamily="34" charset="0"/>
                          <a:ea typeface="Verdana" panose="020B0604030504040204" pitchFamily="34" charset="0"/>
                          <a:cs typeface="+mn-cs"/>
                        </a:rPr>
                        <a:t>Continuous reduction in delayed pathways of care of 5% for three consecutive months and then maintained for three months (based on Oct-Dec 23 baseline)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50000"/>
                      </a:schemeClr>
                    </a:solidFill>
                  </a:tcPr>
                </a:tc>
                <a:tc>
                  <a:txBody>
                    <a:bodyPr/>
                    <a:lstStyle/>
                    <a:p>
                      <a:pPr algn="ctr"/>
                      <a:r>
                        <a:rPr lang="en-GB" sz="2000" dirty="0">
                          <a:solidFill>
                            <a:schemeClr val="tx1"/>
                          </a:solidFill>
                          <a:latin typeface="Verdana" panose="020B0604030504040204" pitchFamily="34" charset="0"/>
                          <a:ea typeface="Verdana" panose="020B0604030504040204" pitchFamily="34" charset="0"/>
                        </a:rPr>
                        <a:t>September 2026 Performance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en-GB" sz="2000" dirty="0">
                          <a:solidFill>
                            <a:schemeClr val="tx1"/>
                          </a:solidFill>
                          <a:latin typeface="Verdana" panose="020B0604030504040204" pitchFamily="34" charset="0"/>
                          <a:ea typeface="Verdana" panose="020B0604030504040204" pitchFamily="34" charset="0"/>
                        </a:rPr>
                        <a:t>180</a:t>
                      </a:r>
                    </a:p>
                    <a:p>
                      <a:pPr algn="ctr"/>
                      <a:r>
                        <a:rPr lang="en-GB" sz="2000" dirty="0">
                          <a:solidFill>
                            <a:schemeClr val="tx1"/>
                          </a:solidFill>
                          <a:latin typeface="Verdana" panose="020B0604030504040204" pitchFamily="34" charset="0"/>
                          <a:ea typeface="Verdana" panose="020B0604030504040204" pitchFamily="34" charset="0"/>
                        </a:rPr>
                        <a:t>(against a trajectory of 160 for August)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extLst>
                  <a:ext uri="{0D108BD9-81ED-4DB2-BD59-A6C34878D82A}">
                    <a16:rowId xmlns:a16="http://schemas.microsoft.com/office/drawing/2014/main" val="3554926024"/>
                  </a:ext>
                </a:extLst>
              </a:tr>
              <a:tr h="787338">
                <a:tc gridSpan="3">
                  <a:txBody>
                    <a:bodyPr/>
                    <a:lstStyle/>
                    <a:p>
                      <a:pPr marL="0" marR="0" lvl="0" indent="0" algn="ctr" defTabSz="1507937" rtl="0" eaLnBrk="1" fontAlgn="auto" latinLnBrk="0" hangingPunct="1">
                        <a:lnSpc>
                          <a:spcPct val="100000"/>
                        </a:lnSpc>
                        <a:spcBef>
                          <a:spcPts val="0"/>
                        </a:spcBef>
                        <a:spcAft>
                          <a:spcPts val="0"/>
                        </a:spcAft>
                        <a:buClrTx/>
                        <a:buSzTx/>
                        <a:buFontTx/>
                        <a:buNone/>
                        <a:tabLst/>
                        <a:defRPr/>
                      </a:pPr>
                      <a:r>
                        <a:rPr lang="en-GB" sz="1800" b="1" i="0" dirty="0">
                          <a:solidFill>
                            <a:schemeClr val="dk1"/>
                          </a:solidFill>
                          <a:effectLst/>
                          <a:latin typeface="Verdana" panose="020B0604030504040204" pitchFamily="34" charset="0"/>
                          <a:ea typeface="Verdana" panose="020B0604030504040204" pitchFamily="34" charset="0"/>
                          <a:cs typeface="+mn-cs"/>
                        </a:rPr>
                        <a:t>Breakthrough Objective: </a:t>
                      </a:r>
                      <a:r>
                        <a:rPr lang="en-GB" sz="1800" b="0" i="0" dirty="0">
                          <a:solidFill>
                            <a:schemeClr val="dk1"/>
                          </a:solidFill>
                          <a:effectLst/>
                          <a:latin typeface="Verdana" panose="020B0604030504040204" pitchFamily="34" charset="0"/>
                          <a:ea typeface="Verdana" panose="020B0604030504040204" pitchFamily="34" charset="0"/>
                          <a:cs typeface="+mn-cs"/>
                        </a:rPr>
                        <a:t>The number of Clinically Optimised patients should be &lt;100 at any one time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CE5BC"/>
                    </a:solidFill>
                  </a:tcPr>
                </a:tc>
                <a:tc hMerge="1">
                  <a:txBody>
                    <a:bodyPr/>
                    <a:lstStyle/>
                    <a:p>
                      <a:pPr algn="ctr"/>
                      <a:endParaRPr lang="en-GB" sz="2000" dirty="0">
                        <a:solidFill>
                          <a:schemeClr val="tx1"/>
                        </a:solidFill>
                        <a:latin typeface="Verdana" panose="020B0604030504040204" pitchFamily="34" charset="0"/>
                        <a:ea typeface="Verdan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hMerge="1">
                  <a:txBody>
                    <a:bodyPr/>
                    <a:lstStyle/>
                    <a:p>
                      <a:pPr algn="ctr"/>
                      <a:endParaRPr lang="en-GB" sz="2000" dirty="0">
                        <a:solidFill>
                          <a:schemeClr val="tx1"/>
                        </a:solidFill>
                        <a:latin typeface="Verdana" panose="020B0604030504040204" pitchFamily="34" charset="0"/>
                        <a:ea typeface="Verdan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extLst>
                  <a:ext uri="{0D108BD9-81ED-4DB2-BD59-A6C34878D82A}">
                    <a16:rowId xmlns:a16="http://schemas.microsoft.com/office/drawing/2014/main" val="87682202"/>
                  </a:ext>
                </a:extLst>
              </a:tr>
              <a:tr h="8676550">
                <a:tc>
                  <a:txBody>
                    <a:bodyPr/>
                    <a:lstStyle/>
                    <a:p>
                      <a:endParaRPr lang="en-GB" sz="2000" dirty="0">
                        <a:latin typeface="Verdana" panose="020B0604030504040204" pitchFamily="34" charset="0"/>
                        <a:ea typeface="Verdana" panose="020B0604030504040204" pitchFamily="34" charset="0"/>
                      </a:endParaRPr>
                    </a:p>
                    <a:p>
                      <a:endParaRPr lang="en-GB" sz="2000" dirty="0">
                        <a:latin typeface="Verdana" panose="020B0604030504040204" pitchFamily="34" charset="0"/>
                        <a:ea typeface="Verdana" panose="020B0604030504040204" pitchFamily="34" charset="0"/>
                      </a:endParaRPr>
                    </a:p>
                    <a:p>
                      <a:endParaRPr lang="en-GB" sz="2000" dirty="0">
                        <a:latin typeface="Verdana" panose="020B0604030504040204" pitchFamily="34" charset="0"/>
                        <a:ea typeface="Verdana" panose="020B0604030504040204" pitchFamily="34" charset="0"/>
                      </a:endParaRPr>
                    </a:p>
                    <a:p>
                      <a:endParaRPr lang="en-GB" sz="2000" dirty="0">
                        <a:latin typeface="Verdana" panose="020B0604030504040204" pitchFamily="34" charset="0"/>
                        <a:ea typeface="Verdana" panose="020B0604030504040204" pitchFamily="34" charset="0"/>
                      </a:endParaRPr>
                    </a:p>
                    <a:p>
                      <a:endParaRPr lang="en-GB" sz="2000" dirty="0">
                        <a:latin typeface="Verdana" panose="020B0604030504040204" pitchFamily="34" charset="0"/>
                        <a:ea typeface="Verdana" panose="020B0604030504040204" pitchFamily="34" charset="0"/>
                      </a:endParaRPr>
                    </a:p>
                    <a:p>
                      <a:endParaRPr lang="en-GB" sz="2000" dirty="0">
                        <a:latin typeface="Verdana" panose="020B0604030504040204" pitchFamily="34" charset="0"/>
                        <a:ea typeface="Verdana" panose="020B0604030504040204" pitchFamily="34" charset="0"/>
                      </a:endParaRPr>
                    </a:p>
                    <a:p>
                      <a:endParaRPr lang="en-GB" sz="2000" dirty="0">
                        <a:latin typeface="Verdana" panose="020B0604030504040204" pitchFamily="34" charset="0"/>
                        <a:ea typeface="Verdana" panose="020B0604030504040204" pitchFamily="34" charset="0"/>
                      </a:endParaRPr>
                    </a:p>
                    <a:p>
                      <a:endParaRPr lang="en-GB" sz="2000" dirty="0">
                        <a:latin typeface="Verdana" panose="020B0604030504040204" pitchFamily="34" charset="0"/>
                        <a:ea typeface="Verdana" panose="020B0604030504040204" pitchFamily="34" charset="0"/>
                      </a:endParaRPr>
                    </a:p>
                    <a:p>
                      <a:endParaRPr lang="en-GB" sz="2000" dirty="0">
                        <a:latin typeface="Verdana" panose="020B0604030504040204" pitchFamily="34" charset="0"/>
                        <a:ea typeface="Verdana" panose="020B0604030504040204" pitchFamily="34" charset="0"/>
                      </a:endParaRPr>
                    </a:p>
                    <a:p>
                      <a:endParaRPr lang="en-GB" sz="2000" dirty="0">
                        <a:latin typeface="Verdana" panose="020B0604030504040204" pitchFamily="34" charset="0"/>
                        <a:ea typeface="Verdana" panose="020B0604030504040204" pitchFamily="34" charset="0"/>
                      </a:endParaRPr>
                    </a:p>
                    <a:p>
                      <a:endParaRPr lang="en-GB" sz="2000" dirty="0">
                        <a:latin typeface="Verdana" panose="020B0604030504040204" pitchFamily="34" charset="0"/>
                        <a:ea typeface="Verdana" panose="020B0604030504040204" pitchFamily="34" charset="0"/>
                      </a:endParaRPr>
                    </a:p>
                    <a:p>
                      <a:endParaRPr lang="en-GB" sz="2000" dirty="0">
                        <a:latin typeface="Verdana" panose="020B0604030504040204" pitchFamily="34" charset="0"/>
                        <a:ea typeface="Verdana" panose="020B0604030504040204" pitchFamily="34" charset="0"/>
                      </a:endParaRPr>
                    </a:p>
                    <a:p>
                      <a:endParaRPr lang="en-GB" sz="2000" dirty="0">
                        <a:latin typeface="Verdana" panose="020B0604030504040204" pitchFamily="34" charset="0"/>
                        <a:ea typeface="Verdana" panose="020B0604030504040204" pitchFamily="34" charset="0"/>
                      </a:endParaRPr>
                    </a:p>
                    <a:p>
                      <a:endParaRPr lang="en-GB" sz="2000" dirty="0">
                        <a:latin typeface="Verdana" panose="020B0604030504040204" pitchFamily="34" charset="0"/>
                        <a:ea typeface="Verdana" panose="020B0604030504040204" pitchFamily="34" charset="0"/>
                      </a:endParaRPr>
                    </a:p>
                    <a:p>
                      <a:endParaRPr lang="en-GB" sz="2000" dirty="0">
                        <a:latin typeface="Verdana" panose="020B0604030504040204" pitchFamily="34" charset="0"/>
                        <a:ea typeface="Verdana" panose="020B0604030504040204" pitchFamily="34" charset="0"/>
                      </a:endParaRPr>
                    </a:p>
                    <a:p>
                      <a:endParaRPr lang="en-GB" sz="2000" dirty="0">
                        <a:latin typeface="Verdana" panose="020B0604030504040204" pitchFamily="34" charset="0"/>
                        <a:ea typeface="Verdana" panose="020B0604030504040204" pitchFamily="34" charset="0"/>
                      </a:endParaRPr>
                    </a:p>
                    <a:p>
                      <a:endParaRPr lang="en-GB" sz="2000" dirty="0">
                        <a:latin typeface="Verdana" panose="020B0604030504040204" pitchFamily="34" charset="0"/>
                        <a:ea typeface="Verdan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gridSpan="2">
                  <a:txBody>
                    <a:bodyPr/>
                    <a:lstStyle/>
                    <a:p>
                      <a:r>
                        <a:rPr lang="en-GB" sz="1800" b="1" dirty="0">
                          <a:latin typeface="Verdana" panose="020B0604030504040204" pitchFamily="34" charset="0"/>
                          <a:ea typeface="Verdana" panose="020B0604030504040204" pitchFamily="34" charset="0"/>
                        </a:rPr>
                        <a:t>How are we doing? </a:t>
                      </a:r>
                    </a:p>
                    <a:p>
                      <a:r>
                        <a:rPr lang="en-GB" sz="1800" b="0" dirty="0">
                          <a:solidFill>
                            <a:schemeClr val="tx1"/>
                          </a:solidFill>
                          <a:latin typeface="Verdana" panose="020B0604030504040204" pitchFamily="34" charset="0"/>
                          <a:ea typeface="Verdana" panose="020B0604030504040204" pitchFamily="34" charset="0"/>
                        </a:rPr>
                        <a:t>In September 2026, the organisation reported that there were 180 patients classified as being clinically optimised compared with 172 reported in August 2026</a:t>
                      </a:r>
                      <a:r>
                        <a:rPr lang="en-GB" sz="1800" b="1" dirty="0">
                          <a:solidFill>
                            <a:schemeClr val="tx1"/>
                          </a:solidFill>
                          <a:latin typeface="Verdana" panose="020B0604030504040204" pitchFamily="34" charset="0"/>
                          <a:ea typeface="Verdana" panose="020B0604030504040204" pitchFamily="34" charset="0"/>
                        </a:rPr>
                        <a:t>.</a:t>
                      </a:r>
                    </a:p>
                    <a:p>
                      <a:r>
                        <a:rPr lang="en-GB" sz="1800" b="0" dirty="0">
                          <a:solidFill>
                            <a:schemeClr val="tx1"/>
                          </a:solidFill>
                          <a:latin typeface="Verdana" panose="020B0604030504040204" pitchFamily="34" charset="0"/>
                          <a:ea typeface="Verdana" panose="020B0604030504040204" pitchFamily="34" charset="0"/>
                        </a:rPr>
                        <a:t>As noted in the table to the left, the number of Clinically Optimised patients in the system as of 12</a:t>
                      </a:r>
                      <a:r>
                        <a:rPr lang="en-GB" sz="1800" b="0" baseline="30000" dirty="0">
                          <a:solidFill>
                            <a:schemeClr val="tx1"/>
                          </a:solidFill>
                          <a:latin typeface="Verdana" panose="020B0604030504040204" pitchFamily="34" charset="0"/>
                          <a:ea typeface="Verdana" panose="020B0604030504040204" pitchFamily="34" charset="0"/>
                        </a:rPr>
                        <a:t>th</a:t>
                      </a:r>
                      <a:r>
                        <a:rPr lang="en-GB" sz="1800" b="0" dirty="0">
                          <a:solidFill>
                            <a:schemeClr val="tx1"/>
                          </a:solidFill>
                          <a:latin typeface="Verdana" panose="020B0604030504040204" pitchFamily="34" charset="0"/>
                          <a:ea typeface="Verdana" panose="020B0604030504040204" pitchFamily="34" charset="0"/>
                        </a:rPr>
                        <a:t> October is currently 233.</a:t>
                      </a:r>
                    </a:p>
                    <a:p>
                      <a:endParaRPr lang="en-GB" sz="1800" dirty="0">
                        <a:solidFill>
                          <a:schemeClr val="tx1"/>
                        </a:solidFill>
                        <a:highlight>
                          <a:srgbClr val="FFFF00"/>
                        </a:highlight>
                        <a:latin typeface="Verdana" panose="020B0604030504040204" pitchFamily="34" charset="0"/>
                        <a:ea typeface="Verdana" panose="020B0604030504040204" pitchFamily="34" charset="0"/>
                      </a:endParaRPr>
                    </a:p>
                    <a:p>
                      <a:r>
                        <a:rPr lang="en-GB" sz="1800" b="1" dirty="0">
                          <a:solidFill>
                            <a:schemeClr val="tx1"/>
                          </a:solidFill>
                          <a:latin typeface="Verdana" panose="020B0604030504040204" pitchFamily="34" charset="0"/>
                          <a:ea typeface="Verdana" panose="020B0604030504040204" pitchFamily="34" charset="0"/>
                        </a:rPr>
                        <a:t>What actions are we taking to improve?</a:t>
                      </a:r>
                    </a:p>
                    <a:p>
                      <a:pPr marL="285750" indent="-285750" eaLnBrk="0" fontAlgn="base" hangingPunct="0">
                        <a:spcBef>
                          <a:spcPct val="0"/>
                        </a:spcBef>
                        <a:spcAft>
                          <a:spcPct val="0"/>
                        </a:spcAft>
                        <a:buFont typeface="Arial" panose="020B0604020202020204" pitchFamily="34" charset="0"/>
                        <a:buChar char="•"/>
                      </a:pPr>
                      <a:r>
                        <a:rPr lang="en-GB" sz="1800" dirty="0">
                          <a:solidFill>
                            <a:schemeClr val="tx1"/>
                          </a:solidFill>
                          <a:latin typeface="Verdana" panose="020B0604030504040204" pitchFamily="34" charset="0"/>
                          <a:ea typeface="Verdana" panose="020B0604030504040204" pitchFamily="34" charset="0"/>
                        </a:rPr>
                        <a:t>Continue to Strengthen D2RA in line with outcomes requested by the Older Peoples Programme Board, this includes delivering the implementation plan for Pathway 1 over the next 8 weeks which has been endorsed by ROAG.  In addition, the finalisation of the P2 Workshop and starting the workshop to map and agree the processes and escalations for Pathway 3.</a:t>
                      </a:r>
                    </a:p>
                    <a:p>
                      <a:pPr marL="285750" marR="0" lvl="0" indent="-285750" algn="l" defTabSz="1507937" rtl="0" eaLnBrk="0" fontAlgn="base" latinLnBrk="0" hangingPunct="0">
                        <a:lnSpc>
                          <a:spcPct val="100000"/>
                        </a:lnSpc>
                        <a:spcBef>
                          <a:spcPct val="0"/>
                        </a:spcBef>
                        <a:spcAft>
                          <a:spcPct val="0"/>
                        </a:spcAft>
                        <a:buClrTx/>
                        <a:buSzTx/>
                        <a:buFont typeface="Arial" panose="020B0604020202020204" pitchFamily="34" charset="0"/>
                        <a:buChar char="•"/>
                        <a:tabLst/>
                        <a:defRPr/>
                      </a:pPr>
                      <a:r>
                        <a:rPr lang="en-GB" sz="1800" b="0" i="0" u="none" strike="noStrike" kern="1200" noProof="0" dirty="0">
                          <a:solidFill>
                            <a:schemeClr val="tx1"/>
                          </a:solidFill>
                          <a:latin typeface="Verdana" panose="020B0604030504040204" pitchFamily="34" charset="0"/>
                          <a:ea typeface="Verdana" panose="020B0604030504040204" pitchFamily="34" charset="0"/>
                          <a:cs typeface="Arial"/>
                        </a:rPr>
                        <a:t>Optimal hospital flow is being extended.  All pilot wards delivering 2 early morning discharges</a:t>
                      </a:r>
                      <a:endParaRPr lang="en-GB" sz="1800" dirty="0">
                        <a:solidFill>
                          <a:schemeClr val="tx1"/>
                        </a:solidFill>
                        <a:latin typeface="Verdana" panose="020B0604030504040204" pitchFamily="34" charset="0"/>
                        <a:ea typeface="Verdana" panose="020B0604030504040204" pitchFamily="34" charset="0"/>
                      </a:endParaRPr>
                    </a:p>
                    <a:p>
                      <a:pPr marL="285750" indent="-285750" eaLnBrk="0" fontAlgn="base" hangingPunct="0">
                        <a:spcBef>
                          <a:spcPct val="0"/>
                        </a:spcBef>
                        <a:spcAft>
                          <a:spcPct val="0"/>
                        </a:spcAft>
                        <a:buFont typeface="Arial" panose="020B0604020202020204" pitchFamily="34" charset="0"/>
                        <a:buChar char="•"/>
                      </a:pPr>
                      <a:r>
                        <a:rPr lang="en-GB" sz="1800" dirty="0">
                          <a:solidFill>
                            <a:schemeClr val="tx1"/>
                          </a:solidFill>
                          <a:latin typeface="Verdana" panose="020B0604030504040204" pitchFamily="34" charset="0"/>
                          <a:ea typeface="Verdana" panose="020B0604030504040204" pitchFamily="34" charset="0"/>
                        </a:rPr>
                        <a:t>Alignment work with UEC 3 Pillar Programme and Older Peoples Programme is underway.</a:t>
                      </a:r>
                    </a:p>
                    <a:p>
                      <a:pPr marL="285750" indent="-285750" eaLnBrk="0" fontAlgn="base" hangingPunct="0">
                        <a:spcBef>
                          <a:spcPct val="0"/>
                        </a:spcBef>
                        <a:spcAft>
                          <a:spcPct val="0"/>
                        </a:spcAft>
                        <a:buFont typeface="Arial" panose="020B0604020202020204" pitchFamily="34" charset="0"/>
                        <a:buChar char="•"/>
                      </a:pPr>
                      <a:r>
                        <a:rPr lang="en-GB" sz="1800" b="0" i="0" u="none" strike="noStrike" kern="1200" noProof="0" dirty="0">
                          <a:solidFill>
                            <a:schemeClr val="tx1"/>
                          </a:solidFill>
                          <a:latin typeface="Verdana" panose="020B0604030504040204" pitchFamily="34" charset="0"/>
                          <a:ea typeface="Verdana" panose="020B0604030504040204" pitchFamily="34" charset="0"/>
                          <a:cs typeface="Arial"/>
                        </a:rPr>
                        <a:t>Assessment capacity is being ringfenced to create space for assessment</a:t>
                      </a:r>
                    </a:p>
                    <a:p>
                      <a:pPr marL="285750" indent="-285750" eaLnBrk="0" fontAlgn="base" hangingPunct="0">
                        <a:spcBef>
                          <a:spcPct val="0"/>
                        </a:spcBef>
                        <a:spcAft>
                          <a:spcPct val="0"/>
                        </a:spcAft>
                        <a:buFont typeface="Arial" panose="020B0604020202020204" pitchFamily="34" charset="0"/>
                        <a:buChar char="•"/>
                      </a:pPr>
                      <a:r>
                        <a:rPr lang="en-GB" sz="1800" b="0" i="0" u="none" strike="noStrike" kern="1200" noProof="0" dirty="0">
                          <a:solidFill>
                            <a:schemeClr val="tx1"/>
                          </a:solidFill>
                          <a:latin typeface="Verdana" panose="020B0604030504040204" pitchFamily="34" charset="0"/>
                          <a:ea typeface="Verdana" panose="020B0604030504040204" pitchFamily="34" charset="0"/>
                          <a:cs typeface="Arial"/>
                        </a:rPr>
                        <a:t>Improved alignment via Regional Partnership Board on delivery of our COP reduction programme</a:t>
                      </a:r>
                      <a:endParaRPr lang="en-GB" sz="1800" dirty="0">
                        <a:solidFill>
                          <a:schemeClr val="tx1"/>
                        </a:solidFill>
                        <a:latin typeface="Verdana" panose="020B0604030504040204" pitchFamily="34" charset="0"/>
                        <a:ea typeface="Verdana" panose="020B0604030504040204" pitchFamily="34" charset="0"/>
                      </a:endParaRPr>
                    </a:p>
                    <a:p>
                      <a:pPr marL="0" indent="0" algn="l" defTabSz="1507937" rtl="0" eaLnBrk="1" latinLnBrk="0" hangingPunct="1">
                        <a:buFont typeface="Arial" panose="020B0604020202020204" pitchFamily="34" charset="0"/>
                        <a:buNone/>
                      </a:pPr>
                      <a:endParaRPr lang="en-GB" sz="1800" b="0" kern="1200" dirty="0">
                        <a:solidFill>
                          <a:schemeClr val="tx1"/>
                        </a:solidFill>
                        <a:latin typeface="Verdana" panose="020B0604030504040204" pitchFamily="34" charset="0"/>
                        <a:ea typeface="Verdana" panose="020B0604030504040204" pitchFamily="34" charset="0"/>
                        <a:cs typeface="+mn-cs"/>
                      </a:endParaRPr>
                    </a:p>
                    <a:p>
                      <a:r>
                        <a:rPr lang="en-GB" sz="1800" b="1" dirty="0">
                          <a:solidFill>
                            <a:schemeClr val="tx1"/>
                          </a:solidFill>
                          <a:latin typeface="Verdana" panose="020B0604030504040204" pitchFamily="34" charset="0"/>
                          <a:ea typeface="Verdana" panose="020B0604030504040204" pitchFamily="34" charset="0"/>
                        </a:rPr>
                        <a:t>What are the risks to delivery?</a:t>
                      </a:r>
                    </a:p>
                    <a:p>
                      <a:pPr marL="285750" marR="0" lvl="0" indent="-285750" algn="l" defTabSz="1507937"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800" b="0" kern="1200" noProof="0" dirty="0">
                          <a:solidFill>
                            <a:schemeClr val="tx1"/>
                          </a:solidFill>
                          <a:latin typeface="Verdana" panose="020B0604030504040204" pitchFamily="34" charset="0"/>
                          <a:ea typeface="Verdana" panose="020B0604030504040204" pitchFamily="34" charset="0"/>
                          <a:cs typeface="+mn-cs"/>
                        </a:rPr>
                        <a:t>Lack of agreed improvement trajectory with the Local Authority.</a:t>
                      </a:r>
                    </a:p>
                    <a:p>
                      <a:pPr marL="285750" marR="0" lvl="0" indent="-285750" algn="l" defTabSz="1507937"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800" b="1" kern="1200" noProof="0" dirty="0">
                          <a:solidFill>
                            <a:schemeClr val="tx1"/>
                          </a:solidFill>
                          <a:latin typeface="Verdana" panose="020B0604030504040204" pitchFamily="34" charset="0"/>
                          <a:ea typeface="Verdana" panose="020B0604030504040204" pitchFamily="34" charset="0"/>
                          <a:cs typeface="+mn-cs"/>
                        </a:rPr>
                        <a:t>Understanding of Pathway 1 capacity and demand </a:t>
                      </a:r>
                      <a:r>
                        <a:rPr lang="en-GB" sz="1800" b="0" kern="1200" noProof="0" dirty="0">
                          <a:solidFill>
                            <a:schemeClr val="tx1"/>
                          </a:solidFill>
                          <a:latin typeface="Verdana" panose="020B0604030504040204" pitchFamily="34" charset="0"/>
                          <a:ea typeface="Verdana" panose="020B0604030504040204" pitchFamily="34" charset="0"/>
                          <a:cs typeface="+mn-cs"/>
                        </a:rPr>
                        <a:t>– Regional Partnership Board/Health Board work stream in progress</a:t>
                      </a:r>
                    </a:p>
                    <a:p>
                      <a:pPr marL="285750" marR="0" lvl="0" indent="-285750" algn="l" defTabSz="1507937"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800" b="1" kern="1200" dirty="0">
                          <a:solidFill>
                            <a:schemeClr val="tx1"/>
                          </a:solidFill>
                          <a:latin typeface="Verdana" panose="020B0604030504040204" pitchFamily="34" charset="0"/>
                          <a:ea typeface="Verdana" panose="020B0604030504040204" pitchFamily="34" charset="0"/>
                          <a:cs typeface="+mn-cs"/>
                        </a:rPr>
                        <a:t>Workforce reallocation risk</a:t>
                      </a:r>
                      <a:r>
                        <a:rPr lang="en-GB" sz="1800" b="0" kern="1200" dirty="0">
                          <a:solidFill>
                            <a:schemeClr val="tx1"/>
                          </a:solidFill>
                          <a:latin typeface="Verdana" panose="020B0604030504040204" pitchFamily="34" charset="0"/>
                          <a:ea typeface="Verdana" panose="020B0604030504040204" pitchFamily="34" charset="0"/>
                          <a:cs typeface="+mn-cs"/>
                        </a:rPr>
                        <a:t>: shifting staff/funding (primary care → UEC) may not be achieved or sustained</a:t>
                      </a:r>
                    </a:p>
                    <a:p>
                      <a:pPr marL="285750" marR="0" lvl="0" indent="-285750" algn="l" defTabSz="1507937"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800" b="1" kern="1200" dirty="0">
                          <a:solidFill>
                            <a:schemeClr val="tx1"/>
                          </a:solidFill>
                          <a:latin typeface="Verdana" panose="020B0604030504040204" pitchFamily="34" charset="0"/>
                          <a:ea typeface="Verdana" panose="020B0604030504040204" pitchFamily="34" charset="0"/>
                          <a:cs typeface="+mn-cs"/>
                        </a:rPr>
                        <a:t>Flow dependency risk</a:t>
                      </a:r>
                      <a:r>
                        <a:rPr lang="en-GB" sz="1800" b="0" kern="1200" dirty="0">
                          <a:solidFill>
                            <a:schemeClr val="tx1"/>
                          </a:solidFill>
                          <a:latin typeface="Verdana" panose="020B0604030504040204" pitchFamily="34" charset="0"/>
                          <a:ea typeface="Verdana" panose="020B0604030504040204" pitchFamily="34" charset="0"/>
                          <a:cs typeface="+mn-cs"/>
                        </a:rPr>
                        <a:t>: plan requires sustained improvements in discharge and bed turnover, including flow of the high numbers of clinically optimised patients</a:t>
                      </a:r>
                    </a:p>
                    <a:p>
                      <a:pPr marL="0" marR="0" lvl="0" indent="0" algn="l" defTabSz="1507937"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sz="1800" b="0" kern="1200" dirty="0">
                        <a:solidFill>
                          <a:schemeClr val="tx1"/>
                        </a:solidFill>
                        <a:latin typeface="Verdana" panose="020B0604030504040204" pitchFamily="34" charset="0"/>
                        <a:ea typeface="Verdana" panose="020B0604030504040204" pitchFamily="34" charset="0"/>
                        <a:cs typeface="+mn-cs"/>
                      </a:endParaRPr>
                    </a:p>
                    <a:p>
                      <a:pPr marL="342900" indent="-342900">
                        <a:buFont typeface="Arial" panose="020B0604020202020204" pitchFamily="34" charset="0"/>
                        <a:buChar char="•"/>
                      </a:pPr>
                      <a:endParaRPr lang="en-GB" sz="2000" dirty="0">
                        <a:latin typeface="Verdana" panose="020B0604030504040204" pitchFamily="34" charset="0"/>
                        <a:ea typeface="Verdan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hMerge="1">
                  <a:txBody>
                    <a:bodyPr/>
                    <a:lstStyle/>
                    <a:p>
                      <a:endParaRPr lang="en-GB"/>
                    </a:p>
                  </a:txBody>
                  <a:tcPr/>
                </a:tc>
                <a:extLst>
                  <a:ext uri="{0D108BD9-81ED-4DB2-BD59-A6C34878D82A}">
                    <a16:rowId xmlns:a16="http://schemas.microsoft.com/office/drawing/2014/main" val="3917987980"/>
                  </a:ext>
                </a:extLst>
              </a:tr>
            </a:tbl>
          </a:graphicData>
        </a:graphic>
      </p:graphicFrame>
      <p:sp>
        <p:nvSpPr>
          <p:cNvPr id="6" name="TextBox 5">
            <a:extLst>
              <a:ext uri="{FF2B5EF4-FFF2-40B4-BE49-F238E27FC236}">
                <a16:creationId xmlns:a16="http://schemas.microsoft.com/office/drawing/2014/main" id="{62112C38-489D-2E6B-C53E-426CD855CFFB}"/>
              </a:ext>
            </a:extLst>
          </p:cNvPr>
          <p:cNvSpPr txBox="1"/>
          <p:nvPr/>
        </p:nvSpPr>
        <p:spPr>
          <a:xfrm>
            <a:off x="-5556" y="-6"/>
            <a:ext cx="20105688" cy="584775"/>
          </a:xfrm>
          <a:prstGeom prst="rect">
            <a:avLst/>
          </a:prstGeom>
          <a:solidFill>
            <a:srgbClr val="FCE5BC"/>
          </a:solidFill>
        </p:spPr>
        <p:txBody>
          <a:bodyPr wrap="square" rtlCol="0">
            <a:spAutoFit/>
          </a:bodyPr>
          <a:lstStyle/>
          <a:p>
            <a:pPr lvl="0" algn="ctr" defTabSz="1507937">
              <a:spcAft>
                <a:spcPts val="1979"/>
              </a:spcAft>
              <a:defRPr/>
            </a:pPr>
            <a:r>
              <a:rPr lang="en-GB" sz="3200" b="1" dirty="0"/>
              <a:t>Care is delivered in partnership with our communities in safe and appropriate settings, supported by innovation</a:t>
            </a:r>
            <a:endParaRPr kumimoji="0" lang="en-GB" sz="3200" b="1" i="0" u="none" strike="noStrike" kern="1200" cap="none" spc="0" normalizeH="0" baseline="0" noProof="0" dirty="0">
              <a:ln>
                <a:noFill/>
              </a:ln>
              <a:effectLst/>
              <a:uLnTx/>
              <a:uFillTx/>
              <a:latin typeface="Calibri" panose="020F0502020204030204"/>
              <a:ea typeface="+mn-ea"/>
              <a:cs typeface="+mn-cs"/>
            </a:endParaRPr>
          </a:p>
        </p:txBody>
      </p:sp>
      <p:pic>
        <p:nvPicPr>
          <p:cNvPr id="7" name="Picture 6">
            <a:extLst>
              <a:ext uri="{FF2B5EF4-FFF2-40B4-BE49-F238E27FC236}">
                <a16:creationId xmlns:a16="http://schemas.microsoft.com/office/drawing/2014/main" id="{9B84BC6B-0109-1034-E0F6-B39A7B2DF3EC}"/>
              </a:ext>
            </a:extLst>
          </p:cNvPr>
          <p:cNvPicPr>
            <a:picLocks noChangeAspect="1"/>
          </p:cNvPicPr>
          <p:nvPr/>
        </p:nvPicPr>
        <p:blipFill>
          <a:blip r:embed="rId2"/>
          <a:stretch>
            <a:fillRect/>
          </a:stretch>
        </p:blipFill>
        <p:spPr>
          <a:xfrm>
            <a:off x="451644" y="2805177"/>
            <a:ext cx="8991600" cy="4827697"/>
          </a:xfrm>
          <a:prstGeom prst="rect">
            <a:avLst/>
          </a:prstGeom>
        </p:spPr>
      </p:pic>
      <p:pic>
        <p:nvPicPr>
          <p:cNvPr id="9" name="Picture 8">
            <a:extLst>
              <a:ext uri="{FF2B5EF4-FFF2-40B4-BE49-F238E27FC236}">
                <a16:creationId xmlns:a16="http://schemas.microsoft.com/office/drawing/2014/main" id="{2B136558-3D40-ABBF-BC7C-FB9EDF9A5272}"/>
              </a:ext>
            </a:extLst>
          </p:cNvPr>
          <p:cNvPicPr>
            <a:picLocks noChangeAspect="1"/>
          </p:cNvPicPr>
          <p:nvPr/>
        </p:nvPicPr>
        <p:blipFill>
          <a:blip r:embed="rId3"/>
          <a:stretch>
            <a:fillRect/>
          </a:stretch>
        </p:blipFill>
        <p:spPr>
          <a:xfrm>
            <a:off x="1066834" y="8203588"/>
            <a:ext cx="7761219" cy="2690174"/>
          </a:xfrm>
          <a:prstGeom prst="rect">
            <a:avLst/>
          </a:prstGeom>
        </p:spPr>
      </p:pic>
    </p:spTree>
    <p:extLst>
      <p:ext uri="{BB962C8B-B14F-4D97-AF65-F5344CB8AC3E}">
        <p14:creationId xmlns:p14="http://schemas.microsoft.com/office/powerpoint/2010/main" val="170989230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3C694D-637D-CB38-3C92-58CCCB8A7550}"/>
            </a:ext>
          </a:extLst>
        </p:cNvPr>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9B9EE68A-0C4E-E3E7-C5C2-155D1CD4D91D}"/>
              </a:ext>
            </a:extLst>
          </p:cNvPr>
          <p:cNvGraphicFramePr>
            <a:graphicFrameLocks noGrp="1"/>
          </p:cNvGraphicFramePr>
          <p:nvPr>
            <p:extLst>
              <p:ext uri="{D42A27DB-BD31-4B8C-83A1-F6EECF244321}">
                <p14:modId xmlns:p14="http://schemas.microsoft.com/office/powerpoint/2010/main" val="2473496664"/>
              </p:ext>
            </p:extLst>
          </p:nvPr>
        </p:nvGraphicFramePr>
        <p:xfrm>
          <a:off x="-20796" y="570707"/>
          <a:ext cx="20105688" cy="10738643"/>
        </p:xfrm>
        <a:graphic>
          <a:graphicData uri="http://schemas.openxmlformats.org/drawingml/2006/table">
            <a:tbl>
              <a:tblPr firstRow="1" bandRow="1">
                <a:tableStyleId>{5C22544A-7EE6-4342-B048-85BDC9FD1C3A}</a:tableStyleId>
              </a:tblPr>
              <a:tblGrid>
                <a:gridCol w="9595644">
                  <a:extLst>
                    <a:ext uri="{9D8B030D-6E8A-4147-A177-3AD203B41FA5}">
                      <a16:colId xmlns:a16="http://schemas.microsoft.com/office/drawing/2014/main" val="1129616965"/>
                    </a:ext>
                  </a:extLst>
                </a:gridCol>
                <a:gridCol w="5483622">
                  <a:extLst>
                    <a:ext uri="{9D8B030D-6E8A-4147-A177-3AD203B41FA5}">
                      <a16:colId xmlns:a16="http://schemas.microsoft.com/office/drawing/2014/main" val="3228885332"/>
                    </a:ext>
                  </a:extLst>
                </a:gridCol>
                <a:gridCol w="5026422">
                  <a:extLst>
                    <a:ext uri="{9D8B030D-6E8A-4147-A177-3AD203B41FA5}">
                      <a16:colId xmlns:a16="http://schemas.microsoft.com/office/drawing/2014/main" val="1012310918"/>
                    </a:ext>
                  </a:extLst>
                </a:gridCol>
              </a:tblGrid>
              <a:tr h="971750">
                <a:tc>
                  <a:txBody>
                    <a:bodyPr/>
                    <a:lstStyle/>
                    <a:p>
                      <a:pPr marL="0" marR="0" lvl="0" indent="0" algn="ctr" defTabSz="1507937" rtl="0" eaLnBrk="1" fontAlgn="auto" latinLnBrk="0" hangingPunct="1">
                        <a:lnSpc>
                          <a:spcPct val="100000"/>
                        </a:lnSpc>
                        <a:spcBef>
                          <a:spcPts val="0"/>
                        </a:spcBef>
                        <a:spcAft>
                          <a:spcPts val="0"/>
                        </a:spcAft>
                        <a:buClrTx/>
                        <a:buSzTx/>
                        <a:buFontTx/>
                        <a:buNone/>
                        <a:tabLst/>
                        <a:defRPr/>
                      </a:pPr>
                      <a:r>
                        <a:rPr lang="en-GB" sz="2000" b="1" i="0" dirty="0">
                          <a:solidFill>
                            <a:schemeClr val="dk1"/>
                          </a:solidFill>
                          <a:effectLst/>
                          <a:latin typeface="Verdana" panose="020B0604030504040204" pitchFamily="34" charset="0"/>
                          <a:ea typeface="Verdana" panose="020B0604030504040204" pitchFamily="34" charset="0"/>
                          <a:cs typeface="+mn-cs"/>
                        </a:rPr>
                        <a:t>Breakthrough Objective: </a:t>
                      </a:r>
                      <a:r>
                        <a:rPr lang="en-GB" sz="2000" b="0" i="0" dirty="0">
                          <a:solidFill>
                            <a:schemeClr val="dk1"/>
                          </a:solidFill>
                          <a:effectLst/>
                          <a:latin typeface="Verdana" panose="020B0604030504040204" pitchFamily="34" charset="0"/>
                          <a:ea typeface="Verdana" panose="020B0604030504040204" pitchFamily="34" charset="0"/>
                          <a:cs typeface="+mn-cs"/>
                        </a:rPr>
                        <a:t>Increase in the take up of the NHS App by 25% (from a March 2026 baseline)</a:t>
                      </a:r>
                      <a:endParaRPr lang="en-GB" sz="1800" b="0" i="0" dirty="0">
                        <a:solidFill>
                          <a:schemeClr val="dk1"/>
                        </a:solidFill>
                        <a:effectLst/>
                        <a:latin typeface="Verdana" panose="020B0604030504040204" pitchFamily="34" charset="0"/>
                        <a:ea typeface="Verdana" panose="020B0604030504040204" pitchFamily="34" charset="0"/>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en-GB" sz="2000" dirty="0">
                          <a:solidFill>
                            <a:schemeClr val="tx1"/>
                          </a:solidFill>
                          <a:latin typeface="Verdana" panose="020B0604030504040204" pitchFamily="34" charset="0"/>
                          <a:ea typeface="Verdana" panose="020B0604030504040204" pitchFamily="34" charset="0"/>
                        </a:rPr>
                        <a:t>September 2026 Performance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en-GB" sz="2000" b="0" dirty="0">
                          <a:solidFill>
                            <a:schemeClr val="tx1"/>
                          </a:solidFill>
                          <a:latin typeface="Verdana" panose="020B0604030504040204" pitchFamily="34" charset="0"/>
                          <a:ea typeface="Verdana" panose="020B0604030504040204" pitchFamily="34" charset="0"/>
                        </a:rPr>
                        <a:t>107,840 registered users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extLst>
                  <a:ext uri="{0D108BD9-81ED-4DB2-BD59-A6C34878D82A}">
                    <a16:rowId xmlns:a16="http://schemas.microsoft.com/office/drawing/2014/main" val="3554926024"/>
                  </a:ext>
                </a:extLst>
              </a:tr>
              <a:tr h="9766893">
                <a:tc>
                  <a:txBody>
                    <a:bodyPr/>
                    <a:lstStyle/>
                    <a:p>
                      <a:endParaRPr lang="en-GB" sz="2000" dirty="0">
                        <a:latin typeface="Verdana" panose="020B0604030504040204" pitchFamily="34" charset="0"/>
                        <a:ea typeface="Verdana" panose="020B0604030504040204" pitchFamily="34" charset="0"/>
                      </a:endParaRPr>
                    </a:p>
                    <a:p>
                      <a:endParaRPr lang="en-GB" sz="2000" dirty="0">
                        <a:latin typeface="Verdana" panose="020B0604030504040204" pitchFamily="34" charset="0"/>
                        <a:ea typeface="Verdana" panose="020B0604030504040204" pitchFamily="34" charset="0"/>
                      </a:endParaRPr>
                    </a:p>
                    <a:p>
                      <a:endParaRPr lang="en-GB" sz="2000" dirty="0">
                        <a:latin typeface="Verdana" panose="020B0604030504040204" pitchFamily="34" charset="0"/>
                        <a:ea typeface="Verdana" panose="020B0604030504040204" pitchFamily="34" charset="0"/>
                      </a:endParaRPr>
                    </a:p>
                    <a:p>
                      <a:endParaRPr lang="en-GB" sz="2000" dirty="0">
                        <a:latin typeface="Verdana" panose="020B0604030504040204" pitchFamily="34" charset="0"/>
                        <a:ea typeface="Verdana" panose="020B0604030504040204" pitchFamily="34" charset="0"/>
                      </a:endParaRPr>
                    </a:p>
                    <a:p>
                      <a:endParaRPr lang="en-GB" sz="2000" dirty="0">
                        <a:latin typeface="Verdana" panose="020B0604030504040204" pitchFamily="34" charset="0"/>
                        <a:ea typeface="Verdana" panose="020B0604030504040204" pitchFamily="34" charset="0"/>
                      </a:endParaRPr>
                    </a:p>
                    <a:p>
                      <a:endParaRPr lang="en-GB" sz="2000" dirty="0">
                        <a:latin typeface="Verdana" panose="020B0604030504040204" pitchFamily="34" charset="0"/>
                        <a:ea typeface="Verdana" panose="020B0604030504040204" pitchFamily="34" charset="0"/>
                      </a:endParaRPr>
                    </a:p>
                    <a:p>
                      <a:endParaRPr lang="en-GB" sz="2000" dirty="0">
                        <a:latin typeface="Verdana" panose="020B0604030504040204" pitchFamily="34" charset="0"/>
                        <a:ea typeface="Verdana" panose="020B0604030504040204" pitchFamily="34" charset="0"/>
                      </a:endParaRPr>
                    </a:p>
                    <a:p>
                      <a:endParaRPr lang="en-GB" sz="2000" dirty="0">
                        <a:latin typeface="Verdana" panose="020B0604030504040204" pitchFamily="34" charset="0"/>
                        <a:ea typeface="Verdana" panose="020B0604030504040204" pitchFamily="34" charset="0"/>
                      </a:endParaRPr>
                    </a:p>
                    <a:p>
                      <a:endParaRPr lang="en-GB" sz="2000" dirty="0">
                        <a:latin typeface="Verdana" panose="020B0604030504040204" pitchFamily="34" charset="0"/>
                        <a:ea typeface="Verdana" panose="020B0604030504040204" pitchFamily="34" charset="0"/>
                      </a:endParaRPr>
                    </a:p>
                    <a:p>
                      <a:endParaRPr lang="en-GB" sz="2000" dirty="0">
                        <a:latin typeface="Verdana" panose="020B0604030504040204" pitchFamily="34" charset="0"/>
                        <a:ea typeface="Verdana" panose="020B0604030504040204" pitchFamily="34" charset="0"/>
                      </a:endParaRPr>
                    </a:p>
                    <a:p>
                      <a:endParaRPr lang="en-GB" sz="2000" dirty="0">
                        <a:latin typeface="Verdana" panose="020B0604030504040204" pitchFamily="34" charset="0"/>
                        <a:ea typeface="Verdana" panose="020B0604030504040204" pitchFamily="34" charset="0"/>
                      </a:endParaRPr>
                    </a:p>
                    <a:p>
                      <a:endParaRPr lang="en-GB" sz="2000" dirty="0">
                        <a:latin typeface="Verdana" panose="020B0604030504040204" pitchFamily="34" charset="0"/>
                        <a:ea typeface="Verdana" panose="020B0604030504040204" pitchFamily="34" charset="0"/>
                      </a:endParaRPr>
                    </a:p>
                    <a:p>
                      <a:endParaRPr lang="en-GB" sz="2000" dirty="0">
                        <a:latin typeface="Verdana" panose="020B0604030504040204" pitchFamily="34" charset="0"/>
                        <a:ea typeface="Verdana" panose="020B0604030504040204" pitchFamily="34" charset="0"/>
                      </a:endParaRPr>
                    </a:p>
                    <a:p>
                      <a:endParaRPr lang="en-GB" sz="2000" dirty="0">
                        <a:latin typeface="Verdana" panose="020B0604030504040204" pitchFamily="34" charset="0"/>
                        <a:ea typeface="Verdana" panose="020B0604030504040204" pitchFamily="34" charset="0"/>
                      </a:endParaRPr>
                    </a:p>
                    <a:p>
                      <a:endParaRPr lang="en-GB" sz="2000" dirty="0">
                        <a:latin typeface="Verdana" panose="020B0604030504040204" pitchFamily="34" charset="0"/>
                        <a:ea typeface="Verdana" panose="020B0604030504040204" pitchFamily="34" charset="0"/>
                      </a:endParaRPr>
                    </a:p>
                    <a:p>
                      <a:endParaRPr lang="en-GB" sz="2000" dirty="0">
                        <a:latin typeface="Verdana" panose="020B0604030504040204" pitchFamily="34" charset="0"/>
                        <a:ea typeface="Verdana" panose="020B0604030504040204" pitchFamily="34" charset="0"/>
                      </a:endParaRPr>
                    </a:p>
                    <a:p>
                      <a:endParaRPr lang="en-GB" sz="2000" dirty="0">
                        <a:latin typeface="Verdana" panose="020B0604030504040204" pitchFamily="34" charset="0"/>
                        <a:ea typeface="Verdana" panose="020B0604030504040204" pitchFamily="34" charset="0"/>
                      </a:endParaRPr>
                    </a:p>
                    <a:p>
                      <a:endParaRPr lang="en-GB" sz="2000" dirty="0">
                        <a:latin typeface="Verdana" panose="020B0604030504040204" pitchFamily="34" charset="0"/>
                        <a:ea typeface="Verdana" panose="020B0604030504040204" pitchFamily="34" charset="0"/>
                      </a:endParaRPr>
                    </a:p>
                    <a:p>
                      <a:endParaRPr lang="en-GB" sz="2000" dirty="0">
                        <a:latin typeface="Verdana" panose="020B0604030504040204" pitchFamily="34" charset="0"/>
                        <a:ea typeface="Verdana" panose="020B0604030504040204" pitchFamily="34" charset="0"/>
                      </a:endParaRPr>
                    </a:p>
                    <a:p>
                      <a:endParaRPr lang="en-GB" sz="2000" dirty="0">
                        <a:latin typeface="Verdana" panose="020B0604030504040204" pitchFamily="34" charset="0"/>
                        <a:ea typeface="Verdan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gridSpan="2">
                  <a:txBody>
                    <a:bodyPr/>
                    <a:lstStyle/>
                    <a:p>
                      <a:r>
                        <a:rPr lang="en-GB" sz="1600" b="1" kern="1200" dirty="0">
                          <a:solidFill>
                            <a:schemeClr val="dk1"/>
                          </a:solidFill>
                          <a:effectLst/>
                          <a:latin typeface="Verdana" panose="020B0604030504040204" pitchFamily="34" charset="0"/>
                          <a:ea typeface="Verdana" panose="020B0604030504040204" pitchFamily="34" charset="0"/>
                          <a:cs typeface="+mn-cs"/>
                        </a:rPr>
                        <a:t>How are we doing?</a:t>
                      </a:r>
                      <a:endParaRPr lang="en-GB" sz="1600" kern="1200" dirty="0">
                        <a:solidFill>
                          <a:schemeClr val="dk1"/>
                        </a:solidFill>
                        <a:effectLst/>
                        <a:latin typeface="Verdana" panose="020B0604030504040204" pitchFamily="34" charset="0"/>
                        <a:ea typeface="Verdana" panose="020B0604030504040204" pitchFamily="34" charset="0"/>
                        <a:cs typeface="+mn-cs"/>
                      </a:endParaRPr>
                    </a:p>
                    <a:p>
                      <a:pPr marL="285750" lvl="0" indent="-285750">
                        <a:buFont typeface="Arial" panose="020B0604020202020204" pitchFamily="34" charset="0"/>
                        <a:buChar char="•"/>
                      </a:pPr>
                      <a:r>
                        <a:rPr lang="en-GB" sz="1600" kern="1200" dirty="0">
                          <a:solidFill>
                            <a:schemeClr val="dk1"/>
                          </a:solidFill>
                          <a:effectLst/>
                          <a:latin typeface="Verdana" panose="020B0604030504040204" pitchFamily="34" charset="0"/>
                          <a:ea typeface="Verdana" panose="020B0604030504040204" pitchFamily="34" charset="0"/>
                          <a:cs typeface="+mn-cs"/>
                        </a:rPr>
                        <a:t>As at the end of August 2026, there were </a:t>
                      </a:r>
                      <a:r>
                        <a:rPr lang="en-GB" sz="1600" b="1" kern="1200" dirty="0">
                          <a:solidFill>
                            <a:schemeClr val="dk1"/>
                          </a:solidFill>
                          <a:effectLst/>
                          <a:latin typeface="Verdana" panose="020B0604030504040204" pitchFamily="34" charset="0"/>
                          <a:ea typeface="Verdana" panose="020B0604030504040204" pitchFamily="34" charset="0"/>
                          <a:cs typeface="+mn-cs"/>
                        </a:rPr>
                        <a:t>107,840 registered users of the NHS Wales App</a:t>
                      </a:r>
                      <a:r>
                        <a:rPr lang="en-GB" sz="1600" kern="1200" dirty="0">
                          <a:solidFill>
                            <a:schemeClr val="dk1"/>
                          </a:solidFill>
                          <a:effectLst/>
                          <a:latin typeface="Verdana" panose="020B0604030504040204" pitchFamily="34" charset="0"/>
                          <a:ea typeface="Verdana" panose="020B0604030504040204" pitchFamily="34" charset="0"/>
                          <a:cs typeface="+mn-cs"/>
                        </a:rPr>
                        <a:t> within Swansea Bay.</a:t>
                      </a:r>
                    </a:p>
                    <a:p>
                      <a:pPr marL="285750" lvl="0" indent="-285750">
                        <a:buFont typeface="Arial" panose="020B0604020202020204" pitchFamily="34" charset="0"/>
                        <a:buChar char="•"/>
                      </a:pPr>
                      <a:r>
                        <a:rPr lang="en-GB" sz="1600" kern="1200" dirty="0">
                          <a:solidFill>
                            <a:schemeClr val="dk1"/>
                          </a:solidFill>
                          <a:effectLst/>
                          <a:latin typeface="Verdana" panose="020B0604030504040204" pitchFamily="34" charset="0"/>
                          <a:ea typeface="Verdana" panose="020B0604030504040204" pitchFamily="34" charset="0"/>
                          <a:cs typeface="+mn-cs"/>
                        </a:rPr>
                        <a:t>This represents approximately </a:t>
                      </a:r>
                      <a:r>
                        <a:rPr lang="en-GB" sz="1600" b="1" kern="1200" dirty="0">
                          <a:solidFill>
                            <a:schemeClr val="dk1"/>
                          </a:solidFill>
                          <a:effectLst/>
                          <a:latin typeface="Verdana" panose="020B0604030504040204" pitchFamily="34" charset="0"/>
                          <a:ea typeface="Verdana" panose="020B0604030504040204" pitchFamily="34" charset="0"/>
                          <a:cs typeface="+mn-cs"/>
                        </a:rPr>
                        <a:t>26% uptake</a:t>
                      </a:r>
                      <a:r>
                        <a:rPr lang="en-GB" sz="1600" kern="1200" dirty="0">
                          <a:solidFill>
                            <a:schemeClr val="dk1"/>
                          </a:solidFill>
                          <a:effectLst/>
                          <a:latin typeface="Verdana" panose="020B0604030504040204" pitchFamily="34" charset="0"/>
                          <a:ea typeface="Verdana" panose="020B0604030504040204" pitchFamily="34" charset="0"/>
                          <a:cs typeface="+mn-cs"/>
                        </a:rPr>
                        <a:t> across the Swansea Bay population, demonstrating continued growth in adoption across the Health Board.</a:t>
                      </a:r>
                    </a:p>
                    <a:p>
                      <a:pPr marL="0" lvl="0" indent="0">
                        <a:buFont typeface="Arial" panose="020B0604020202020204" pitchFamily="34" charset="0"/>
                        <a:buNone/>
                      </a:pPr>
                      <a:endParaRPr lang="en-GB" sz="1600" kern="1200" dirty="0">
                        <a:solidFill>
                          <a:schemeClr val="dk1"/>
                        </a:solidFill>
                        <a:effectLst/>
                        <a:latin typeface="Verdana" panose="020B0604030504040204" pitchFamily="34" charset="0"/>
                        <a:ea typeface="Verdana" panose="020B0604030504040204" pitchFamily="34" charset="0"/>
                        <a:cs typeface="+mn-cs"/>
                      </a:endParaRPr>
                    </a:p>
                    <a:p>
                      <a:r>
                        <a:rPr lang="en-GB" sz="1600" b="1" kern="1200" dirty="0">
                          <a:solidFill>
                            <a:schemeClr val="dk1"/>
                          </a:solidFill>
                          <a:effectLst/>
                          <a:latin typeface="Verdana" panose="020B0604030504040204" pitchFamily="34" charset="0"/>
                          <a:ea typeface="Verdana" panose="020B0604030504040204" pitchFamily="34" charset="0"/>
                          <a:cs typeface="+mn-cs"/>
                        </a:rPr>
                        <a:t>How do we compare across Wales?</a:t>
                      </a:r>
                      <a:endParaRPr lang="en-GB" sz="1600" kern="1200" dirty="0">
                        <a:solidFill>
                          <a:schemeClr val="dk1"/>
                        </a:solidFill>
                        <a:effectLst/>
                        <a:latin typeface="Verdana" panose="020B0604030504040204" pitchFamily="34" charset="0"/>
                        <a:ea typeface="Verdana" panose="020B0604030504040204" pitchFamily="34" charset="0"/>
                        <a:cs typeface="+mn-cs"/>
                      </a:endParaRPr>
                    </a:p>
                    <a:p>
                      <a:pPr lvl="0"/>
                      <a:r>
                        <a:rPr lang="en-GB" sz="1600" kern="1200" dirty="0">
                          <a:solidFill>
                            <a:schemeClr val="dk1"/>
                          </a:solidFill>
                          <a:effectLst/>
                          <a:latin typeface="Verdana" panose="020B0604030504040204" pitchFamily="34" charset="0"/>
                          <a:ea typeface="Verdana" panose="020B0604030504040204" pitchFamily="34" charset="0"/>
                          <a:cs typeface="+mn-cs"/>
                        </a:rPr>
                        <a:t>Swansea Bay's uptake is comparable with some of the highest-performing Health Boards in Wales.</a:t>
                      </a:r>
                    </a:p>
                    <a:p>
                      <a:pPr lvl="0"/>
                      <a:r>
                        <a:rPr lang="en-GB" sz="1600" kern="1200" dirty="0">
                          <a:solidFill>
                            <a:schemeClr val="dk1"/>
                          </a:solidFill>
                          <a:effectLst/>
                          <a:latin typeface="Verdana" panose="020B0604030504040204" pitchFamily="34" charset="0"/>
                          <a:ea typeface="Verdana" panose="020B0604030504040204" pitchFamily="34" charset="0"/>
                          <a:cs typeface="+mn-cs"/>
                        </a:rPr>
                        <a:t>Comparative adoption rates across Health Boards are: </a:t>
                      </a:r>
                    </a:p>
                    <a:p>
                      <a:pPr lvl="1"/>
                      <a:r>
                        <a:rPr lang="en-GB" sz="1600" kern="1200" dirty="0">
                          <a:solidFill>
                            <a:schemeClr val="dk1"/>
                          </a:solidFill>
                          <a:effectLst/>
                          <a:latin typeface="Verdana" panose="020B0604030504040204" pitchFamily="34" charset="0"/>
                          <a:ea typeface="Verdana" panose="020B0604030504040204" pitchFamily="34" charset="0"/>
                          <a:cs typeface="+mn-cs"/>
                        </a:rPr>
                        <a:t>ABUHB: </a:t>
                      </a:r>
                      <a:r>
                        <a:rPr lang="en-GB" sz="1600" b="1" kern="1200" dirty="0">
                          <a:solidFill>
                            <a:schemeClr val="dk1"/>
                          </a:solidFill>
                          <a:effectLst/>
                          <a:latin typeface="Verdana" panose="020B0604030504040204" pitchFamily="34" charset="0"/>
                          <a:ea typeface="Verdana" panose="020B0604030504040204" pitchFamily="34" charset="0"/>
                          <a:cs typeface="+mn-cs"/>
                        </a:rPr>
                        <a:t>27%</a:t>
                      </a:r>
                      <a:endParaRPr lang="en-GB" sz="1600" kern="1200" dirty="0">
                        <a:solidFill>
                          <a:schemeClr val="dk1"/>
                        </a:solidFill>
                        <a:effectLst/>
                        <a:latin typeface="Verdana" panose="020B0604030504040204" pitchFamily="34" charset="0"/>
                        <a:ea typeface="Verdana" panose="020B0604030504040204" pitchFamily="34" charset="0"/>
                        <a:cs typeface="+mn-cs"/>
                      </a:endParaRPr>
                    </a:p>
                    <a:p>
                      <a:pPr lvl="1"/>
                      <a:r>
                        <a:rPr lang="en-GB" sz="1600" kern="1200" dirty="0">
                          <a:solidFill>
                            <a:schemeClr val="dk1"/>
                          </a:solidFill>
                          <a:effectLst/>
                          <a:latin typeface="Verdana" panose="020B0604030504040204" pitchFamily="34" charset="0"/>
                          <a:ea typeface="Verdana" panose="020B0604030504040204" pitchFamily="34" charset="0"/>
                          <a:cs typeface="+mn-cs"/>
                        </a:rPr>
                        <a:t>C&amp;VUHB: </a:t>
                      </a:r>
                      <a:r>
                        <a:rPr lang="en-GB" sz="1600" b="1" kern="1200" dirty="0">
                          <a:solidFill>
                            <a:schemeClr val="dk1"/>
                          </a:solidFill>
                          <a:effectLst/>
                          <a:latin typeface="Verdana" panose="020B0604030504040204" pitchFamily="34" charset="0"/>
                          <a:ea typeface="Verdana" panose="020B0604030504040204" pitchFamily="34" charset="0"/>
                          <a:cs typeface="+mn-cs"/>
                        </a:rPr>
                        <a:t>27%</a:t>
                      </a:r>
                      <a:endParaRPr lang="en-GB" sz="1600" kern="1200" dirty="0">
                        <a:solidFill>
                          <a:schemeClr val="dk1"/>
                        </a:solidFill>
                        <a:effectLst/>
                        <a:latin typeface="Verdana" panose="020B0604030504040204" pitchFamily="34" charset="0"/>
                        <a:ea typeface="Verdana" panose="020B0604030504040204" pitchFamily="34" charset="0"/>
                        <a:cs typeface="+mn-cs"/>
                      </a:endParaRPr>
                    </a:p>
                    <a:p>
                      <a:pPr lvl="1"/>
                      <a:r>
                        <a:rPr lang="en-GB" sz="1600" kern="1200" dirty="0">
                          <a:solidFill>
                            <a:schemeClr val="dk1"/>
                          </a:solidFill>
                          <a:effectLst/>
                          <a:latin typeface="Verdana" panose="020B0604030504040204" pitchFamily="34" charset="0"/>
                          <a:ea typeface="Verdana" panose="020B0604030504040204" pitchFamily="34" charset="0"/>
                          <a:cs typeface="+mn-cs"/>
                        </a:rPr>
                        <a:t>BCUHB: </a:t>
                      </a:r>
                      <a:r>
                        <a:rPr lang="en-GB" sz="1600" b="1" kern="1200" dirty="0">
                          <a:solidFill>
                            <a:schemeClr val="dk1"/>
                          </a:solidFill>
                          <a:effectLst/>
                          <a:latin typeface="Verdana" panose="020B0604030504040204" pitchFamily="34" charset="0"/>
                          <a:ea typeface="Verdana" panose="020B0604030504040204" pitchFamily="34" charset="0"/>
                          <a:cs typeface="+mn-cs"/>
                        </a:rPr>
                        <a:t>26%</a:t>
                      </a:r>
                      <a:endParaRPr lang="en-GB" sz="1600" kern="1200" dirty="0">
                        <a:solidFill>
                          <a:schemeClr val="dk1"/>
                        </a:solidFill>
                        <a:effectLst/>
                        <a:latin typeface="Verdana" panose="020B0604030504040204" pitchFamily="34" charset="0"/>
                        <a:ea typeface="Verdana" panose="020B0604030504040204" pitchFamily="34" charset="0"/>
                        <a:cs typeface="+mn-cs"/>
                      </a:endParaRPr>
                    </a:p>
                    <a:p>
                      <a:pPr lvl="1"/>
                      <a:r>
                        <a:rPr lang="en-GB" sz="1600" kern="1200" dirty="0">
                          <a:solidFill>
                            <a:schemeClr val="dk1"/>
                          </a:solidFill>
                          <a:effectLst/>
                          <a:latin typeface="Verdana" panose="020B0604030504040204" pitchFamily="34" charset="0"/>
                          <a:ea typeface="Verdana" panose="020B0604030504040204" pitchFamily="34" charset="0"/>
                          <a:cs typeface="+mn-cs"/>
                        </a:rPr>
                        <a:t>CTMUHB: </a:t>
                      </a:r>
                      <a:r>
                        <a:rPr lang="en-GB" sz="1600" b="1" kern="1200" dirty="0">
                          <a:solidFill>
                            <a:schemeClr val="dk1"/>
                          </a:solidFill>
                          <a:effectLst/>
                          <a:latin typeface="Verdana" panose="020B0604030504040204" pitchFamily="34" charset="0"/>
                          <a:ea typeface="Verdana" panose="020B0604030504040204" pitchFamily="34" charset="0"/>
                          <a:cs typeface="+mn-cs"/>
                        </a:rPr>
                        <a:t>26%</a:t>
                      </a:r>
                      <a:endParaRPr lang="en-GB" sz="1600" kern="1200" dirty="0">
                        <a:solidFill>
                          <a:schemeClr val="dk1"/>
                        </a:solidFill>
                        <a:effectLst/>
                        <a:latin typeface="Verdana" panose="020B0604030504040204" pitchFamily="34" charset="0"/>
                        <a:ea typeface="Verdana" panose="020B0604030504040204" pitchFamily="34" charset="0"/>
                        <a:cs typeface="+mn-cs"/>
                      </a:endParaRPr>
                    </a:p>
                    <a:p>
                      <a:pPr lvl="1"/>
                      <a:r>
                        <a:rPr lang="en-GB" sz="1600" b="1" kern="1200" dirty="0">
                          <a:solidFill>
                            <a:schemeClr val="dk1"/>
                          </a:solidFill>
                          <a:effectLst/>
                          <a:latin typeface="Verdana" panose="020B0604030504040204" pitchFamily="34" charset="0"/>
                          <a:ea typeface="Verdana" panose="020B0604030504040204" pitchFamily="34" charset="0"/>
                          <a:cs typeface="+mn-cs"/>
                        </a:rPr>
                        <a:t>SBUHB: 26%</a:t>
                      </a:r>
                      <a:endParaRPr lang="en-GB" sz="1600" kern="1200" dirty="0">
                        <a:solidFill>
                          <a:schemeClr val="dk1"/>
                        </a:solidFill>
                        <a:effectLst/>
                        <a:latin typeface="Verdana" panose="020B0604030504040204" pitchFamily="34" charset="0"/>
                        <a:ea typeface="Verdana" panose="020B0604030504040204" pitchFamily="34" charset="0"/>
                        <a:cs typeface="+mn-cs"/>
                      </a:endParaRPr>
                    </a:p>
                    <a:p>
                      <a:pPr lvl="1"/>
                      <a:r>
                        <a:rPr lang="en-GB" sz="1600" kern="1200" dirty="0">
                          <a:solidFill>
                            <a:schemeClr val="dk1"/>
                          </a:solidFill>
                          <a:effectLst/>
                          <a:latin typeface="Verdana" panose="020B0604030504040204" pitchFamily="34" charset="0"/>
                          <a:ea typeface="Verdana" panose="020B0604030504040204" pitchFamily="34" charset="0"/>
                          <a:cs typeface="+mn-cs"/>
                        </a:rPr>
                        <a:t>HDUHB: </a:t>
                      </a:r>
                      <a:r>
                        <a:rPr lang="en-GB" sz="1600" b="1" kern="1200" dirty="0">
                          <a:solidFill>
                            <a:schemeClr val="dk1"/>
                          </a:solidFill>
                          <a:effectLst/>
                          <a:latin typeface="Verdana" panose="020B0604030504040204" pitchFamily="34" charset="0"/>
                          <a:ea typeface="Verdana" panose="020B0604030504040204" pitchFamily="34" charset="0"/>
                          <a:cs typeface="+mn-cs"/>
                        </a:rPr>
                        <a:t>24%</a:t>
                      </a:r>
                      <a:endParaRPr lang="en-GB" sz="1600" kern="1200" dirty="0">
                        <a:solidFill>
                          <a:schemeClr val="dk1"/>
                        </a:solidFill>
                        <a:effectLst/>
                        <a:latin typeface="Verdana" panose="020B0604030504040204" pitchFamily="34" charset="0"/>
                        <a:ea typeface="Verdana" panose="020B0604030504040204" pitchFamily="34" charset="0"/>
                        <a:cs typeface="+mn-cs"/>
                      </a:endParaRPr>
                    </a:p>
                    <a:p>
                      <a:pPr lvl="1"/>
                      <a:r>
                        <a:rPr lang="en-GB" sz="1600" kern="1200" dirty="0">
                          <a:solidFill>
                            <a:schemeClr val="dk1"/>
                          </a:solidFill>
                          <a:effectLst/>
                          <a:latin typeface="Verdana" panose="020B0604030504040204" pitchFamily="34" charset="0"/>
                          <a:ea typeface="Verdana" panose="020B0604030504040204" pitchFamily="34" charset="0"/>
                          <a:cs typeface="+mn-cs"/>
                        </a:rPr>
                        <a:t>PTHB: </a:t>
                      </a:r>
                      <a:r>
                        <a:rPr lang="en-GB" sz="1600" b="1" kern="1200" dirty="0">
                          <a:solidFill>
                            <a:schemeClr val="dk1"/>
                          </a:solidFill>
                          <a:effectLst/>
                          <a:latin typeface="Verdana" panose="020B0604030504040204" pitchFamily="34" charset="0"/>
                          <a:ea typeface="Verdana" panose="020B0604030504040204" pitchFamily="34" charset="0"/>
                          <a:cs typeface="+mn-cs"/>
                        </a:rPr>
                        <a:t>24%</a:t>
                      </a:r>
                    </a:p>
                    <a:p>
                      <a:pPr lvl="1"/>
                      <a:endParaRPr lang="en-GB" sz="1600" kern="1200" dirty="0">
                        <a:solidFill>
                          <a:schemeClr val="dk1"/>
                        </a:solidFill>
                        <a:effectLst/>
                        <a:latin typeface="Verdana" panose="020B0604030504040204" pitchFamily="34" charset="0"/>
                        <a:ea typeface="Verdana" panose="020B0604030504040204" pitchFamily="34" charset="0"/>
                        <a:cs typeface="+mn-cs"/>
                      </a:endParaRPr>
                    </a:p>
                    <a:p>
                      <a:r>
                        <a:rPr lang="en-GB" sz="1600" b="1" kern="1200" dirty="0">
                          <a:solidFill>
                            <a:schemeClr val="dk1"/>
                          </a:solidFill>
                          <a:effectLst/>
                          <a:latin typeface="Verdana" panose="020B0604030504040204" pitchFamily="34" charset="0"/>
                          <a:ea typeface="Verdana" panose="020B0604030504040204" pitchFamily="34" charset="0"/>
                          <a:cs typeface="+mn-cs"/>
                        </a:rPr>
                        <a:t>What actions are we taking to improve?</a:t>
                      </a:r>
                      <a:endParaRPr lang="en-GB" sz="1600" kern="1200" dirty="0">
                        <a:solidFill>
                          <a:schemeClr val="dk1"/>
                        </a:solidFill>
                        <a:effectLst/>
                        <a:latin typeface="Verdana" panose="020B0604030504040204" pitchFamily="34" charset="0"/>
                        <a:ea typeface="Verdana" panose="020B0604030504040204" pitchFamily="34" charset="0"/>
                        <a:cs typeface="+mn-cs"/>
                      </a:endParaRPr>
                    </a:p>
                    <a:p>
                      <a:pPr marL="285750" lvl="0" indent="-285750">
                        <a:buFont typeface="Arial" panose="020B0604020202020204" pitchFamily="34" charset="0"/>
                        <a:buChar char="•"/>
                      </a:pPr>
                      <a:r>
                        <a:rPr lang="en-GB" sz="1600" kern="1200" dirty="0">
                          <a:solidFill>
                            <a:schemeClr val="dk1"/>
                          </a:solidFill>
                          <a:effectLst/>
                          <a:latin typeface="Verdana" panose="020B0604030504040204" pitchFamily="34" charset="0"/>
                          <a:ea typeface="Verdana" panose="020B0604030504040204" pitchFamily="34" charset="0"/>
                          <a:cs typeface="+mn-cs"/>
                        </a:rPr>
                        <a:t>DHCW has confirmed that Welsh Government supports individual Health Boards promoting the NHS Wales App locally, with plans for a national awareness campaign now stood down.</a:t>
                      </a:r>
                    </a:p>
                    <a:p>
                      <a:pPr marL="285750" lvl="0" indent="-285750">
                        <a:buFont typeface="Arial" panose="020B0604020202020204" pitchFamily="34" charset="0"/>
                        <a:buChar char="•"/>
                      </a:pPr>
                      <a:r>
                        <a:rPr lang="en-GB" sz="1600" kern="1200" dirty="0">
                          <a:solidFill>
                            <a:schemeClr val="dk1"/>
                          </a:solidFill>
                          <a:effectLst/>
                          <a:latin typeface="Verdana" panose="020B0604030504040204" pitchFamily="34" charset="0"/>
                          <a:ea typeface="Verdana" panose="020B0604030504040204" pitchFamily="34" charset="0"/>
                          <a:cs typeface="+mn-cs"/>
                        </a:rPr>
                        <a:t>Swansea Bay continues to promote access to the Swansea Bay Patient Portal (SBPP) through the NHS Wales App.</a:t>
                      </a:r>
                    </a:p>
                    <a:p>
                      <a:pPr marL="285750" lvl="0" indent="-285750">
                        <a:buFont typeface="Arial" panose="020B0604020202020204" pitchFamily="34" charset="0"/>
                        <a:buChar char="•"/>
                      </a:pPr>
                      <a:r>
                        <a:rPr lang="en-GB" sz="1600" kern="1200" dirty="0">
                          <a:solidFill>
                            <a:schemeClr val="dk1"/>
                          </a:solidFill>
                          <a:effectLst/>
                          <a:latin typeface="Verdana" panose="020B0604030504040204" pitchFamily="34" charset="0"/>
                          <a:ea typeface="Verdana" panose="020B0604030504040204" pitchFamily="34" charset="0"/>
                          <a:cs typeface="+mn-cs"/>
                        </a:rPr>
                        <a:t>Engagement has commenced with Primary Care and GP colleagues to support local promotion of the NHS Wales App and SBPP within GP practices and encourage patient registration.</a:t>
                      </a:r>
                    </a:p>
                    <a:p>
                      <a:pPr marL="285750" lvl="0" indent="-285750">
                        <a:buFont typeface="Arial" panose="020B0604020202020204" pitchFamily="34" charset="0"/>
                        <a:buChar char="•"/>
                      </a:pPr>
                      <a:r>
                        <a:rPr lang="en-GB" sz="1600" kern="1200" dirty="0">
                          <a:solidFill>
                            <a:schemeClr val="dk1"/>
                          </a:solidFill>
                          <a:effectLst/>
                          <a:latin typeface="Verdana" panose="020B0604030504040204" pitchFamily="34" charset="0"/>
                          <a:ea typeface="Verdana" panose="020B0604030504040204" pitchFamily="34" charset="0"/>
                          <a:cs typeface="+mn-cs"/>
                        </a:rPr>
                        <a:t>Communications activity continues to highlight the benefits of accessing SBPP through the NHS Wales App, including appointment information and clinical correspondence.</a:t>
                      </a:r>
                    </a:p>
                    <a:p>
                      <a:pPr marL="285750" lvl="0" indent="-285750">
                        <a:buFont typeface="Arial" panose="020B0604020202020204" pitchFamily="34" charset="0"/>
                        <a:buChar char="•"/>
                      </a:pPr>
                      <a:r>
                        <a:rPr lang="en-GB" sz="1600" kern="1200" dirty="0">
                          <a:solidFill>
                            <a:schemeClr val="dk1"/>
                          </a:solidFill>
                          <a:effectLst/>
                          <a:latin typeface="Verdana" panose="020B0604030504040204" pitchFamily="34" charset="0"/>
                          <a:ea typeface="Verdana" panose="020B0604030504040204" pitchFamily="34" charset="0"/>
                          <a:cs typeface="+mn-cs"/>
                        </a:rPr>
                        <a:t>Changes have been made within both the NHS Wales App and Patients Know Best (PKB) to streamline the patient journey and improve access to the Swansea Bay Patient Portal directly from the NHS Wales App, reducing barriers to registration and use.</a:t>
                      </a:r>
                    </a:p>
                    <a:p>
                      <a:pPr lvl="0"/>
                      <a:endParaRPr lang="en-GB" sz="1600" kern="1200" dirty="0">
                        <a:solidFill>
                          <a:schemeClr val="dk1"/>
                        </a:solidFill>
                        <a:effectLst/>
                        <a:latin typeface="Verdana" panose="020B0604030504040204" pitchFamily="34" charset="0"/>
                        <a:ea typeface="Verdana" panose="020B0604030504040204" pitchFamily="34" charset="0"/>
                        <a:cs typeface="+mn-cs"/>
                      </a:endParaRPr>
                    </a:p>
                    <a:p>
                      <a:r>
                        <a:rPr lang="en-GB" sz="1600" b="1" kern="1200" dirty="0">
                          <a:solidFill>
                            <a:schemeClr val="dk1"/>
                          </a:solidFill>
                          <a:effectLst/>
                          <a:latin typeface="Verdana" panose="020B0604030504040204" pitchFamily="34" charset="0"/>
                          <a:ea typeface="Verdana" panose="020B0604030504040204" pitchFamily="34" charset="0"/>
                          <a:cs typeface="+mn-cs"/>
                        </a:rPr>
                        <a:t>What are the risks to delivery?</a:t>
                      </a:r>
                      <a:endParaRPr lang="en-GB" sz="1600" kern="1200" dirty="0">
                        <a:solidFill>
                          <a:schemeClr val="dk1"/>
                        </a:solidFill>
                        <a:effectLst/>
                        <a:latin typeface="Verdana" panose="020B0604030504040204" pitchFamily="34" charset="0"/>
                        <a:ea typeface="Verdana" panose="020B0604030504040204" pitchFamily="34" charset="0"/>
                        <a:cs typeface="+mn-cs"/>
                      </a:endParaRPr>
                    </a:p>
                    <a:p>
                      <a:pPr marL="285750" lvl="0" indent="-285750">
                        <a:buFont typeface="Arial" panose="020B0604020202020204" pitchFamily="34" charset="0"/>
                        <a:buChar char="•"/>
                      </a:pPr>
                      <a:r>
                        <a:rPr lang="en-GB" sz="1600" kern="1200" dirty="0">
                          <a:solidFill>
                            <a:schemeClr val="dk1"/>
                          </a:solidFill>
                          <a:effectLst/>
                          <a:latin typeface="Verdana" panose="020B0604030504040204" pitchFamily="34" charset="0"/>
                          <a:ea typeface="Verdana" panose="020B0604030504040204" pitchFamily="34" charset="0"/>
                          <a:cs typeface="+mn-cs"/>
                        </a:rPr>
                        <a:t>Staff engagement across primary, secondary and community care remains a key dependency. Increasing uptake will require consistent reinforcement and promotion at all patient touchpoints.</a:t>
                      </a:r>
                    </a:p>
                    <a:p>
                      <a:pPr marL="285750" lvl="0" indent="-285750">
                        <a:buFont typeface="Arial" panose="020B0604020202020204" pitchFamily="34" charset="0"/>
                        <a:buChar char="•"/>
                      </a:pPr>
                      <a:r>
                        <a:rPr lang="en-GB" sz="1600" kern="1200" dirty="0">
                          <a:solidFill>
                            <a:schemeClr val="dk1"/>
                          </a:solidFill>
                          <a:effectLst/>
                          <a:latin typeface="Verdana" panose="020B0604030504040204" pitchFamily="34" charset="0"/>
                          <a:ea typeface="Verdana" panose="020B0604030504040204" pitchFamily="34" charset="0"/>
                          <a:cs typeface="+mn-cs"/>
                        </a:rPr>
                        <a:t>While local promotion is now supported, the absence of a coordinated national awareness campaign may limit public awareness and place greater reliance on local communications and engagement activity.</a:t>
                      </a:r>
                    </a:p>
                    <a:p>
                      <a:pPr marL="285750" lvl="0" indent="-285750">
                        <a:buFont typeface="Arial" panose="020B0604020202020204" pitchFamily="34" charset="0"/>
                        <a:buChar char="•"/>
                      </a:pPr>
                      <a:r>
                        <a:rPr lang="en-GB" sz="1600" kern="1200" dirty="0">
                          <a:solidFill>
                            <a:schemeClr val="dk1"/>
                          </a:solidFill>
                          <a:effectLst/>
                          <a:latin typeface="Verdana" panose="020B0604030504040204" pitchFamily="34" charset="0"/>
                          <a:ea typeface="Verdana" panose="020B0604030504040204" pitchFamily="34" charset="0"/>
                          <a:cs typeface="+mn-cs"/>
                        </a:rPr>
                        <a:t>Capacity pressures and competing priorities within GP practices may impact the consistency and reach of local promotion.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hMerge="1">
                  <a:txBody>
                    <a:bodyPr/>
                    <a:lstStyle/>
                    <a:p>
                      <a:endParaRPr lang="en-GB"/>
                    </a:p>
                  </a:txBody>
                  <a:tcPr/>
                </a:tc>
                <a:extLst>
                  <a:ext uri="{0D108BD9-81ED-4DB2-BD59-A6C34878D82A}">
                    <a16:rowId xmlns:a16="http://schemas.microsoft.com/office/drawing/2014/main" val="3917987980"/>
                  </a:ext>
                </a:extLst>
              </a:tr>
            </a:tbl>
          </a:graphicData>
        </a:graphic>
      </p:graphicFrame>
      <p:sp>
        <p:nvSpPr>
          <p:cNvPr id="2" name="TextBox 1">
            <a:extLst>
              <a:ext uri="{FF2B5EF4-FFF2-40B4-BE49-F238E27FC236}">
                <a16:creationId xmlns:a16="http://schemas.microsoft.com/office/drawing/2014/main" id="{A092B2B2-DED2-7AF3-C8F8-C752B774829A}"/>
              </a:ext>
            </a:extLst>
          </p:cNvPr>
          <p:cNvSpPr txBox="1"/>
          <p:nvPr/>
        </p:nvSpPr>
        <p:spPr>
          <a:xfrm>
            <a:off x="0" y="-14068"/>
            <a:ext cx="20105688" cy="584775"/>
          </a:xfrm>
          <a:prstGeom prst="rect">
            <a:avLst/>
          </a:prstGeom>
          <a:solidFill>
            <a:srgbClr val="FCE5BC"/>
          </a:solidFill>
        </p:spPr>
        <p:txBody>
          <a:bodyPr wrap="square" rtlCol="0">
            <a:spAutoFit/>
          </a:bodyPr>
          <a:lstStyle/>
          <a:p>
            <a:pPr lvl="0" algn="ctr" defTabSz="1507937">
              <a:spcAft>
                <a:spcPts val="1979"/>
              </a:spcAft>
              <a:defRPr/>
            </a:pPr>
            <a:r>
              <a:rPr lang="en-GB" sz="3200" b="1" dirty="0"/>
              <a:t>Care is delivered in partnership with our communities in safe and appropriate settings, supported by innovation</a:t>
            </a:r>
            <a:endParaRPr kumimoji="0" lang="en-GB" sz="3200" b="1" i="0" u="none" strike="noStrike" kern="1200" cap="none" spc="0" normalizeH="0" baseline="0" noProof="0" dirty="0">
              <a:ln>
                <a:noFill/>
              </a:ln>
              <a:effectLst/>
              <a:uLnTx/>
              <a:uFillTx/>
              <a:latin typeface="Calibri" panose="020F0502020204030204"/>
              <a:ea typeface="+mn-ea"/>
              <a:cs typeface="+mn-cs"/>
            </a:endParaRPr>
          </a:p>
        </p:txBody>
      </p:sp>
      <p:pic>
        <p:nvPicPr>
          <p:cNvPr id="5" name="Picture 4">
            <a:extLst>
              <a:ext uri="{FF2B5EF4-FFF2-40B4-BE49-F238E27FC236}">
                <a16:creationId xmlns:a16="http://schemas.microsoft.com/office/drawing/2014/main" id="{5F06B86D-1CBF-79BB-667F-8F38DFAEBA64}"/>
              </a:ext>
            </a:extLst>
          </p:cNvPr>
          <p:cNvPicPr>
            <a:picLocks noChangeAspect="1"/>
          </p:cNvPicPr>
          <p:nvPr/>
        </p:nvPicPr>
        <p:blipFill>
          <a:blip r:embed="rId2"/>
          <a:stretch>
            <a:fillRect/>
          </a:stretch>
        </p:blipFill>
        <p:spPr>
          <a:xfrm>
            <a:off x="146844" y="2911475"/>
            <a:ext cx="9270049" cy="5116407"/>
          </a:xfrm>
          <a:prstGeom prst="rect">
            <a:avLst/>
          </a:prstGeom>
        </p:spPr>
      </p:pic>
    </p:spTree>
    <p:extLst>
      <p:ext uri="{BB962C8B-B14F-4D97-AF65-F5344CB8AC3E}">
        <p14:creationId xmlns:p14="http://schemas.microsoft.com/office/powerpoint/2010/main" val="73573565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0BE08C-2896-9B90-81F1-3C7340E2CCA6}"/>
            </a:ext>
          </a:extLst>
        </p:cNvPr>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FB816AAD-9656-2C07-BBB1-FC1E870E915C}"/>
              </a:ext>
            </a:extLst>
          </p:cNvPr>
          <p:cNvGraphicFramePr>
            <a:graphicFrameLocks noGrp="1"/>
          </p:cNvGraphicFramePr>
          <p:nvPr>
            <p:extLst>
              <p:ext uri="{D42A27DB-BD31-4B8C-83A1-F6EECF244321}">
                <p14:modId xmlns:p14="http://schemas.microsoft.com/office/powerpoint/2010/main" val="3156012574"/>
              </p:ext>
            </p:extLst>
          </p:nvPr>
        </p:nvGraphicFramePr>
        <p:xfrm>
          <a:off x="0" y="570710"/>
          <a:ext cx="20105688" cy="7269480"/>
        </p:xfrm>
        <a:graphic>
          <a:graphicData uri="http://schemas.openxmlformats.org/drawingml/2006/table">
            <a:tbl>
              <a:tblPr firstRow="1" bandRow="1">
                <a:tableStyleId>{5C22544A-7EE6-4342-B048-85BDC9FD1C3A}</a:tableStyleId>
              </a:tblPr>
              <a:tblGrid>
                <a:gridCol w="9595644">
                  <a:extLst>
                    <a:ext uri="{9D8B030D-6E8A-4147-A177-3AD203B41FA5}">
                      <a16:colId xmlns:a16="http://schemas.microsoft.com/office/drawing/2014/main" val="1129616965"/>
                    </a:ext>
                  </a:extLst>
                </a:gridCol>
                <a:gridCol w="5483622">
                  <a:extLst>
                    <a:ext uri="{9D8B030D-6E8A-4147-A177-3AD203B41FA5}">
                      <a16:colId xmlns:a16="http://schemas.microsoft.com/office/drawing/2014/main" val="3228885332"/>
                    </a:ext>
                  </a:extLst>
                </a:gridCol>
                <a:gridCol w="5026422">
                  <a:extLst>
                    <a:ext uri="{9D8B030D-6E8A-4147-A177-3AD203B41FA5}">
                      <a16:colId xmlns:a16="http://schemas.microsoft.com/office/drawing/2014/main" val="1012310918"/>
                    </a:ext>
                  </a:extLst>
                </a:gridCol>
              </a:tblGrid>
              <a:tr h="681627">
                <a:tc>
                  <a:txBody>
                    <a:bodyPr/>
                    <a:lstStyle/>
                    <a:p>
                      <a:pPr marL="0" marR="0" lvl="0" indent="0" algn="ctr" defTabSz="1507937" rtl="0" eaLnBrk="1" fontAlgn="auto" latinLnBrk="0" hangingPunct="1">
                        <a:lnSpc>
                          <a:spcPct val="100000"/>
                        </a:lnSpc>
                        <a:spcBef>
                          <a:spcPts val="0"/>
                        </a:spcBef>
                        <a:spcAft>
                          <a:spcPts val="0"/>
                        </a:spcAft>
                        <a:buClrTx/>
                        <a:buSzTx/>
                        <a:buFontTx/>
                        <a:buNone/>
                        <a:tabLst/>
                        <a:defRPr/>
                      </a:pPr>
                      <a:r>
                        <a:rPr lang="en-GB" sz="2000" b="1" i="0" dirty="0">
                          <a:solidFill>
                            <a:schemeClr val="dk1"/>
                          </a:solidFill>
                          <a:effectLst/>
                          <a:latin typeface="Verdana" panose="020B0604030504040204" pitchFamily="34" charset="0"/>
                          <a:ea typeface="Verdana" panose="020B0604030504040204" pitchFamily="34" charset="0"/>
                          <a:cs typeface="+mn-cs"/>
                        </a:rPr>
                        <a:t>Breakthrough Objective: </a:t>
                      </a:r>
                      <a:r>
                        <a:rPr lang="en-GB" sz="2000" b="0" i="0" dirty="0">
                          <a:solidFill>
                            <a:schemeClr val="dk1"/>
                          </a:solidFill>
                          <a:effectLst/>
                          <a:latin typeface="Verdana" panose="020B0604030504040204" pitchFamily="34" charset="0"/>
                          <a:ea typeface="Verdana" panose="020B0604030504040204" pitchFamily="34" charset="0"/>
                          <a:cs typeface="+mn-cs"/>
                        </a:rPr>
                        <a:t>Improvement in staff health and wellbeing by 1% to reach a target of 6.04% in March 2027</a:t>
                      </a:r>
                      <a:endParaRPr lang="en-GB" sz="1800" b="0" i="0" dirty="0">
                        <a:solidFill>
                          <a:schemeClr val="dk1"/>
                        </a:solidFill>
                        <a:effectLst/>
                        <a:latin typeface="Verdana" panose="020B0604030504040204" pitchFamily="34" charset="0"/>
                        <a:ea typeface="Verdana" panose="020B0604030504040204" pitchFamily="34" charset="0"/>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en-GB" sz="2000" dirty="0">
                          <a:solidFill>
                            <a:schemeClr val="tx1"/>
                          </a:solidFill>
                          <a:latin typeface="Verdana" panose="020B0604030504040204" pitchFamily="34" charset="0"/>
                          <a:ea typeface="Verdana" panose="020B0604030504040204" pitchFamily="34" charset="0"/>
                        </a:rPr>
                        <a:t>September 2026 Performance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en-GB" sz="2000" b="0" dirty="0">
                          <a:solidFill>
                            <a:schemeClr val="tx1"/>
                          </a:solidFill>
                          <a:latin typeface="Verdana" panose="020B0604030504040204" pitchFamily="34" charset="0"/>
                          <a:ea typeface="Verdana" panose="020B0604030504040204" pitchFamily="34" charset="0"/>
                        </a:rPr>
                        <a:t>8.62%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extLst>
                  <a:ext uri="{0D108BD9-81ED-4DB2-BD59-A6C34878D82A}">
                    <a16:rowId xmlns:a16="http://schemas.microsoft.com/office/drawing/2014/main" val="3554926024"/>
                  </a:ext>
                </a:extLst>
              </a:tr>
              <a:tr h="6307338">
                <a:tc>
                  <a:txBody>
                    <a:bodyPr/>
                    <a:lstStyle/>
                    <a:p>
                      <a:endParaRPr lang="en-GB" sz="2000" dirty="0">
                        <a:latin typeface="Verdana" panose="020B0604030504040204" pitchFamily="34" charset="0"/>
                        <a:ea typeface="Verdan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gridSpan="2">
                  <a:txBody>
                    <a:bodyPr/>
                    <a:lstStyle/>
                    <a:p>
                      <a:r>
                        <a:rPr lang="en-GB" sz="1700" b="1" dirty="0">
                          <a:latin typeface="Verdana" panose="020B0604030504040204" pitchFamily="34" charset="0"/>
                          <a:ea typeface="Verdana" panose="020B0604030504040204" pitchFamily="34" charset="0"/>
                        </a:rPr>
                        <a:t>How are we doing? </a:t>
                      </a:r>
                    </a:p>
                    <a:p>
                      <a:pPr marL="0" marR="0" lvl="0" indent="0" algn="l" defTabSz="1507937" rtl="0" eaLnBrk="1" fontAlgn="auto" latinLnBrk="0" hangingPunct="1">
                        <a:lnSpc>
                          <a:spcPct val="100000"/>
                        </a:lnSpc>
                        <a:spcBef>
                          <a:spcPts val="0"/>
                        </a:spcBef>
                        <a:spcAft>
                          <a:spcPts val="0"/>
                        </a:spcAft>
                        <a:buClrTx/>
                        <a:buSzTx/>
                        <a:buFontTx/>
                        <a:buNone/>
                        <a:tabLst/>
                        <a:defRPr/>
                      </a:pPr>
                      <a:r>
                        <a:rPr lang="en-GB" sz="1700" kern="1200" dirty="0">
                          <a:solidFill>
                            <a:schemeClr val="tx1"/>
                          </a:solidFill>
                          <a:effectLst/>
                          <a:latin typeface="Verdana" panose="020B0604030504040204" pitchFamily="34" charset="0"/>
                          <a:ea typeface="Verdana" panose="020B0604030504040204" pitchFamily="34" charset="0"/>
                          <a:cs typeface="+mn-cs"/>
                        </a:rPr>
                        <a:t>The In-month sickness absence was 8.62% in September, compared to 8.59% reported in August 2026. The rolling sickness absence figure for September is 7.68%, which is an increase compared to August, where 7.58% was reported.</a:t>
                      </a:r>
                    </a:p>
                    <a:p>
                      <a:endParaRPr lang="en-GB" sz="1700" dirty="0">
                        <a:solidFill>
                          <a:schemeClr val="tx1"/>
                        </a:solidFill>
                        <a:latin typeface="Verdana" panose="020B0604030504040204" pitchFamily="34" charset="0"/>
                        <a:ea typeface="Verdana" panose="020B0604030504040204" pitchFamily="34" charset="0"/>
                      </a:endParaRPr>
                    </a:p>
                    <a:p>
                      <a:r>
                        <a:rPr lang="en-GB" sz="1700" b="1" dirty="0">
                          <a:solidFill>
                            <a:schemeClr val="tx1"/>
                          </a:solidFill>
                          <a:latin typeface="Verdana" panose="020B0604030504040204" pitchFamily="34" charset="0"/>
                          <a:ea typeface="Verdana" panose="020B0604030504040204" pitchFamily="34" charset="0"/>
                        </a:rPr>
                        <a:t>What actions are we taking to improve?</a:t>
                      </a:r>
                    </a:p>
                    <a:p>
                      <a:pPr marL="457200" marR="0" lvl="0" indent="-457200" algn="l" defTabSz="1507937"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700" kern="1200" dirty="0">
                          <a:solidFill>
                            <a:schemeClr val="tx1"/>
                          </a:solidFill>
                          <a:effectLst/>
                          <a:latin typeface="Verdana" panose="020B0604030504040204" pitchFamily="34" charset="0"/>
                          <a:ea typeface="Verdana" panose="020B0604030504040204" pitchFamily="34" charset="0"/>
                          <a:cs typeface="+mn-cs"/>
                        </a:rPr>
                        <a:t>The Health Board is currently reviewing our approach to sickness to identify opportunities for further improvement. </a:t>
                      </a:r>
                    </a:p>
                    <a:p>
                      <a:pPr marL="457200" marR="0" lvl="0" indent="-457200" algn="l" defTabSz="1507937"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700" kern="1200" dirty="0">
                          <a:solidFill>
                            <a:schemeClr val="tx1"/>
                          </a:solidFill>
                          <a:effectLst/>
                          <a:latin typeface="Verdana" panose="020B0604030504040204" pitchFamily="34" charset="0"/>
                          <a:ea typeface="Verdana" panose="020B0604030504040204" pitchFamily="34" charset="0"/>
                          <a:cs typeface="+mn-cs"/>
                        </a:rPr>
                        <a:t>The Health Board have developed a supportive framework which is an escalation framework that will provide different levels of intervention based on sickness absence levels.</a:t>
                      </a:r>
                    </a:p>
                    <a:p>
                      <a:pPr marL="457200" marR="0" lvl="0" indent="-457200" algn="l" defTabSz="1507937"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700" kern="1200" dirty="0">
                          <a:solidFill>
                            <a:schemeClr val="tx1"/>
                          </a:solidFill>
                          <a:effectLst/>
                          <a:latin typeface="Verdana" panose="020B0604030504040204" pitchFamily="34" charset="0"/>
                          <a:ea typeface="Verdana" panose="020B0604030504040204" pitchFamily="34" charset="0"/>
                          <a:cs typeface="+mn-cs"/>
                        </a:rPr>
                        <a:t>A key focus has been focussed on keeping people well in work.</a:t>
                      </a:r>
                    </a:p>
                    <a:p>
                      <a:pPr marL="457200" lvl="0" indent="-457200">
                        <a:buFont typeface="Arial" panose="020B0604020202020204" pitchFamily="34" charset="0"/>
                        <a:buChar char="•"/>
                      </a:pPr>
                      <a:r>
                        <a:rPr lang="en-GB" sz="1700" kern="1200" dirty="0">
                          <a:solidFill>
                            <a:schemeClr val="tx1"/>
                          </a:solidFill>
                          <a:effectLst/>
                          <a:latin typeface="Verdana" panose="020B0604030504040204" pitchFamily="34" charset="0"/>
                          <a:ea typeface="Verdana" panose="020B0604030504040204" pitchFamily="34" charset="0"/>
                          <a:cs typeface="+mn-cs"/>
                        </a:rPr>
                        <a:t>Strengthen data, governance, and early intervention to improve sickness absence management</a:t>
                      </a:r>
                    </a:p>
                    <a:p>
                      <a:pPr marL="457200" lvl="0" indent="-457200">
                        <a:buFont typeface="Arial" panose="020B0604020202020204" pitchFamily="34" charset="0"/>
                        <a:buChar char="•"/>
                      </a:pPr>
                      <a:r>
                        <a:rPr lang="en-GB" sz="1700" kern="1200" dirty="0">
                          <a:solidFill>
                            <a:schemeClr val="tx1"/>
                          </a:solidFill>
                          <a:effectLst/>
                          <a:latin typeface="Verdana" panose="020B0604030504040204" pitchFamily="34" charset="0"/>
                          <a:ea typeface="Verdana" panose="020B0604030504040204" pitchFamily="34" charset="0"/>
                          <a:cs typeface="+mn-cs"/>
                        </a:rPr>
                        <a:t>Maintain sickness reporting through the monthly Workforce Steering Group, feeding into R&amp;S Board</a:t>
                      </a:r>
                    </a:p>
                    <a:p>
                      <a:pPr marL="457200" lvl="0" indent="-457200">
                        <a:buFont typeface="Arial" panose="020B0604020202020204" pitchFamily="34" charset="0"/>
                        <a:buChar char="•"/>
                      </a:pPr>
                      <a:r>
                        <a:rPr lang="en-GB" sz="1700" kern="1200" dirty="0">
                          <a:solidFill>
                            <a:schemeClr val="tx1"/>
                          </a:solidFill>
                          <a:effectLst/>
                          <a:latin typeface="Verdana" panose="020B0604030504040204" pitchFamily="34" charset="0"/>
                          <a:ea typeface="Verdana" panose="020B0604030504040204" pitchFamily="34" charset="0"/>
                          <a:cs typeface="+mn-cs"/>
                        </a:rPr>
                        <a:t>Embed timely sickness reviews, return-to-work discussions, and access to wellbeing support</a:t>
                      </a:r>
                    </a:p>
                    <a:p>
                      <a:pPr marL="457200" lvl="0" indent="-457200">
                        <a:buFont typeface="Arial" panose="020B0604020202020204" pitchFamily="34" charset="0"/>
                        <a:buChar char="•"/>
                      </a:pPr>
                      <a:r>
                        <a:rPr lang="en-GB" sz="1700" kern="1200" dirty="0">
                          <a:solidFill>
                            <a:schemeClr val="tx1"/>
                          </a:solidFill>
                          <a:effectLst/>
                          <a:latin typeface="Verdana" panose="020B0604030504040204" pitchFamily="34" charset="0"/>
                          <a:ea typeface="Verdana" panose="020B0604030504040204" pitchFamily="34" charset="0"/>
                          <a:cs typeface="+mn-cs"/>
                        </a:rPr>
                        <a:t>Adopt a holistic approach to understand cultural and environmental factors influencing absence</a:t>
                      </a:r>
                    </a:p>
                    <a:p>
                      <a:pPr marL="0" lvl="0" indent="0">
                        <a:buFont typeface="Arial" panose="020B0604020202020204" pitchFamily="34" charset="0"/>
                        <a:buNone/>
                      </a:pPr>
                      <a:endParaRPr lang="en-GB" sz="1700" dirty="0">
                        <a:solidFill>
                          <a:srgbClr val="FF0000"/>
                        </a:solidFill>
                        <a:latin typeface="Verdana" panose="020B0604030504040204" pitchFamily="34" charset="0"/>
                        <a:ea typeface="Verdana" panose="020B0604030504040204" pitchFamily="34" charset="0"/>
                      </a:endParaRPr>
                    </a:p>
                    <a:p>
                      <a:r>
                        <a:rPr lang="en-GB" sz="1700" b="1" dirty="0">
                          <a:solidFill>
                            <a:schemeClr val="tx1"/>
                          </a:solidFill>
                          <a:latin typeface="Verdana" panose="020B0604030504040204" pitchFamily="34" charset="0"/>
                          <a:ea typeface="Verdana" panose="020B0604030504040204" pitchFamily="34" charset="0"/>
                        </a:rPr>
                        <a:t>What are the risks to delivery? </a:t>
                      </a:r>
                    </a:p>
                    <a:p>
                      <a:pPr marL="285750" marR="0" lvl="0" indent="-285750" algn="l" defTabSz="1507937"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700" kern="1200" dirty="0">
                          <a:solidFill>
                            <a:schemeClr val="tx1"/>
                          </a:solidFill>
                          <a:effectLst/>
                          <a:latin typeface="Verdana" panose="020B0604030504040204" pitchFamily="34" charset="0"/>
                          <a:ea typeface="Verdana" panose="020B0604030504040204" pitchFamily="34" charset="0"/>
                          <a:cs typeface="+mn-cs"/>
                        </a:rPr>
                        <a:t>Some of the risks include the cultural challenges, organisational change and capacity.</a:t>
                      </a:r>
                    </a:p>
                    <a:p>
                      <a:pPr marL="285750" marR="0" lvl="0" indent="-285750" algn="l" defTabSz="1507937"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700" dirty="0">
                          <a:solidFill>
                            <a:schemeClr val="tx1"/>
                          </a:solidFill>
                          <a:latin typeface="Verdana" panose="020B0604030504040204" pitchFamily="34" charset="0"/>
                          <a:ea typeface="Verdana" panose="020B0604030504040204" pitchFamily="34" charset="0"/>
                          <a:cs typeface="Segoe UI"/>
                        </a:rPr>
                        <a:t>Currently, reporting is retrospective and limited to a monthly view, which restricts the ability to intervene early and effectively manage sickness absence.</a:t>
                      </a:r>
                      <a:endParaRPr lang="en-GB" sz="1700" dirty="0">
                        <a:solidFill>
                          <a:schemeClr val="tx1"/>
                        </a:solidFill>
                        <a:latin typeface="Verdana" panose="020B0604030504040204" pitchFamily="34" charset="0"/>
                        <a:ea typeface="Verdan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hMerge="1">
                  <a:txBody>
                    <a:bodyPr/>
                    <a:lstStyle/>
                    <a:p>
                      <a:endParaRPr lang="en-GB"/>
                    </a:p>
                  </a:txBody>
                  <a:tcPr/>
                </a:tc>
                <a:extLst>
                  <a:ext uri="{0D108BD9-81ED-4DB2-BD59-A6C34878D82A}">
                    <a16:rowId xmlns:a16="http://schemas.microsoft.com/office/drawing/2014/main" val="3917987980"/>
                  </a:ext>
                </a:extLst>
              </a:tr>
            </a:tbl>
          </a:graphicData>
        </a:graphic>
      </p:graphicFrame>
      <p:sp>
        <p:nvSpPr>
          <p:cNvPr id="2" name="TextBox 1">
            <a:extLst>
              <a:ext uri="{FF2B5EF4-FFF2-40B4-BE49-F238E27FC236}">
                <a16:creationId xmlns:a16="http://schemas.microsoft.com/office/drawing/2014/main" id="{0A9DA482-3997-9A87-7F97-6A10E931CED6}"/>
              </a:ext>
            </a:extLst>
          </p:cNvPr>
          <p:cNvSpPr txBox="1"/>
          <p:nvPr/>
        </p:nvSpPr>
        <p:spPr>
          <a:xfrm>
            <a:off x="0" y="-14068"/>
            <a:ext cx="20105688" cy="584775"/>
          </a:xfrm>
          <a:prstGeom prst="rect">
            <a:avLst/>
          </a:prstGeom>
          <a:solidFill>
            <a:srgbClr val="FEBAEB"/>
          </a:solidFill>
        </p:spPr>
        <p:txBody>
          <a:bodyPr wrap="square" rtlCol="0">
            <a:spAutoFit/>
          </a:bodyPr>
          <a:lstStyle/>
          <a:p>
            <a:pPr lvl="0" algn="ctr" defTabSz="1507937">
              <a:spcAft>
                <a:spcPts val="1979"/>
              </a:spcAft>
              <a:defRPr/>
            </a:pPr>
            <a:r>
              <a:rPr lang="en-GB" sz="3200" b="1" dirty="0"/>
              <a:t>The health board is a great place to work where all staff feel valued and work together towards a common goal</a:t>
            </a:r>
            <a:endParaRPr kumimoji="0" lang="en-GB" sz="3200" b="1" i="0" u="none" strike="noStrike" kern="1200" cap="none" spc="0" normalizeH="0" baseline="0" noProof="0" dirty="0">
              <a:ln>
                <a:noFill/>
              </a:ln>
              <a:effectLst/>
              <a:uLnTx/>
              <a:uFillTx/>
              <a:latin typeface="Calibri" panose="020F0502020204030204"/>
              <a:ea typeface="+mn-ea"/>
              <a:cs typeface="+mn-cs"/>
            </a:endParaRPr>
          </a:p>
        </p:txBody>
      </p:sp>
      <p:pic>
        <p:nvPicPr>
          <p:cNvPr id="7" name="Picture 6">
            <a:extLst>
              <a:ext uri="{FF2B5EF4-FFF2-40B4-BE49-F238E27FC236}">
                <a16:creationId xmlns:a16="http://schemas.microsoft.com/office/drawing/2014/main" id="{05B35FC8-216D-40C0-317A-B2B1EE58F801}"/>
              </a:ext>
            </a:extLst>
          </p:cNvPr>
          <p:cNvPicPr>
            <a:picLocks noChangeAspect="1"/>
          </p:cNvPicPr>
          <p:nvPr/>
        </p:nvPicPr>
        <p:blipFill>
          <a:blip r:embed="rId3"/>
          <a:stretch>
            <a:fillRect/>
          </a:stretch>
        </p:blipFill>
        <p:spPr>
          <a:xfrm>
            <a:off x="146844" y="1692275"/>
            <a:ext cx="9372600" cy="5039693"/>
          </a:xfrm>
          <a:prstGeom prst="rect">
            <a:avLst/>
          </a:prstGeom>
        </p:spPr>
      </p:pic>
      <p:pic>
        <p:nvPicPr>
          <p:cNvPr id="9" name="Picture 8">
            <a:extLst>
              <a:ext uri="{FF2B5EF4-FFF2-40B4-BE49-F238E27FC236}">
                <a16:creationId xmlns:a16="http://schemas.microsoft.com/office/drawing/2014/main" id="{289064FA-9525-7C1B-2F07-46E2D759B9FD}"/>
              </a:ext>
            </a:extLst>
          </p:cNvPr>
          <p:cNvPicPr>
            <a:picLocks noChangeAspect="1"/>
          </p:cNvPicPr>
          <p:nvPr/>
        </p:nvPicPr>
        <p:blipFill>
          <a:blip r:embed="rId4"/>
          <a:stretch>
            <a:fillRect/>
          </a:stretch>
        </p:blipFill>
        <p:spPr>
          <a:xfrm>
            <a:off x="2737644" y="7840190"/>
            <a:ext cx="13832230" cy="3469160"/>
          </a:xfrm>
          <a:prstGeom prst="rect">
            <a:avLst/>
          </a:prstGeom>
        </p:spPr>
      </p:pic>
    </p:spTree>
    <p:extLst>
      <p:ext uri="{BB962C8B-B14F-4D97-AF65-F5344CB8AC3E}">
        <p14:creationId xmlns:p14="http://schemas.microsoft.com/office/powerpoint/2010/main" val="306499274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EDA21F-4463-E2C0-2AAE-ECBBDF686FB6}"/>
            </a:ext>
          </a:extLst>
        </p:cNvPr>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2FF97792-41F9-3E04-5A2E-1DE0B3E63D93}"/>
              </a:ext>
            </a:extLst>
          </p:cNvPr>
          <p:cNvGraphicFramePr>
            <a:graphicFrameLocks noGrp="1"/>
          </p:cNvGraphicFramePr>
          <p:nvPr>
            <p:extLst>
              <p:ext uri="{D42A27DB-BD31-4B8C-83A1-F6EECF244321}">
                <p14:modId xmlns:p14="http://schemas.microsoft.com/office/powerpoint/2010/main" val="3009429420"/>
              </p:ext>
            </p:extLst>
          </p:nvPr>
        </p:nvGraphicFramePr>
        <p:xfrm>
          <a:off x="0" y="570710"/>
          <a:ext cx="20105688" cy="10738640"/>
        </p:xfrm>
        <a:graphic>
          <a:graphicData uri="http://schemas.openxmlformats.org/drawingml/2006/table">
            <a:tbl>
              <a:tblPr firstRow="1" bandRow="1">
                <a:tableStyleId>{5C22544A-7EE6-4342-B048-85BDC9FD1C3A}</a:tableStyleId>
              </a:tblPr>
              <a:tblGrid>
                <a:gridCol w="9595644">
                  <a:extLst>
                    <a:ext uri="{9D8B030D-6E8A-4147-A177-3AD203B41FA5}">
                      <a16:colId xmlns:a16="http://schemas.microsoft.com/office/drawing/2014/main" val="1129616965"/>
                    </a:ext>
                  </a:extLst>
                </a:gridCol>
                <a:gridCol w="5483622">
                  <a:extLst>
                    <a:ext uri="{9D8B030D-6E8A-4147-A177-3AD203B41FA5}">
                      <a16:colId xmlns:a16="http://schemas.microsoft.com/office/drawing/2014/main" val="3228885332"/>
                    </a:ext>
                  </a:extLst>
                </a:gridCol>
                <a:gridCol w="5026422">
                  <a:extLst>
                    <a:ext uri="{9D8B030D-6E8A-4147-A177-3AD203B41FA5}">
                      <a16:colId xmlns:a16="http://schemas.microsoft.com/office/drawing/2014/main" val="1012310918"/>
                    </a:ext>
                  </a:extLst>
                </a:gridCol>
              </a:tblGrid>
              <a:tr h="1074174">
                <a:tc>
                  <a:txBody>
                    <a:bodyPr/>
                    <a:lstStyle/>
                    <a:p>
                      <a:pPr marL="0" marR="0" lvl="0" indent="0" algn="ctr" defTabSz="1507937" rtl="0" eaLnBrk="1" fontAlgn="auto" latinLnBrk="0" hangingPunct="1">
                        <a:lnSpc>
                          <a:spcPct val="100000"/>
                        </a:lnSpc>
                        <a:spcBef>
                          <a:spcPts val="0"/>
                        </a:spcBef>
                        <a:spcAft>
                          <a:spcPts val="0"/>
                        </a:spcAft>
                        <a:buClrTx/>
                        <a:buSzTx/>
                        <a:buFontTx/>
                        <a:buNone/>
                        <a:tabLst/>
                        <a:defRPr/>
                      </a:pPr>
                      <a:r>
                        <a:rPr lang="en-GB" sz="2000" b="1" i="0" dirty="0">
                          <a:solidFill>
                            <a:schemeClr val="dk1"/>
                          </a:solidFill>
                          <a:effectLst/>
                          <a:latin typeface="Verdana" panose="020B0604030504040204" pitchFamily="34" charset="0"/>
                          <a:ea typeface="Verdana" panose="020B0604030504040204" pitchFamily="34" charset="0"/>
                          <a:cs typeface="+mn-cs"/>
                        </a:rPr>
                        <a:t>Breakthrough Objective: </a:t>
                      </a:r>
                      <a:r>
                        <a:rPr lang="en-GB" sz="2000" b="0" i="0" dirty="0">
                          <a:solidFill>
                            <a:schemeClr val="dk1"/>
                          </a:solidFill>
                          <a:effectLst/>
                          <a:latin typeface="Verdana" panose="020B0604030504040204" pitchFamily="34" charset="0"/>
                          <a:ea typeface="Verdana" panose="020B0604030504040204" pitchFamily="34" charset="0"/>
                          <a:cs typeface="+mn-cs"/>
                        </a:rPr>
                        <a:t>Improvement in staff health and wellbeing by 1% to reach a target of 6.04% in March 2027</a:t>
                      </a:r>
                      <a:endParaRPr lang="en-GB" sz="1800" b="0" i="0" dirty="0">
                        <a:solidFill>
                          <a:schemeClr val="dk1"/>
                        </a:solidFill>
                        <a:effectLst/>
                        <a:latin typeface="Verdana" panose="020B0604030504040204" pitchFamily="34" charset="0"/>
                        <a:ea typeface="Verdana" panose="020B0604030504040204" pitchFamily="34" charset="0"/>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en-GB" sz="2000" dirty="0">
                          <a:solidFill>
                            <a:schemeClr val="tx1"/>
                          </a:solidFill>
                          <a:latin typeface="Verdana" panose="020B0604030504040204" pitchFamily="34" charset="0"/>
                          <a:ea typeface="Verdana" panose="020B0604030504040204" pitchFamily="34" charset="0"/>
                        </a:rPr>
                        <a:t>September 2026 Performance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en-GB" sz="2000" b="0" dirty="0">
                          <a:solidFill>
                            <a:schemeClr val="tx1"/>
                          </a:solidFill>
                          <a:latin typeface="Verdana" panose="020B0604030504040204" pitchFamily="34" charset="0"/>
                          <a:ea typeface="Verdana" panose="020B0604030504040204" pitchFamily="34" charset="0"/>
                        </a:rPr>
                        <a:t>8.62%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extLst>
                  <a:ext uri="{0D108BD9-81ED-4DB2-BD59-A6C34878D82A}">
                    <a16:rowId xmlns:a16="http://schemas.microsoft.com/office/drawing/2014/main" val="3554926024"/>
                  </a:ext>
                </a:extLst>
              </a:tr>
              <a:tr h="9664466">
                <a:tc gridSpan="3">
                  <a:txBody>
                    <a:bodyPr/>
                    <a:lstStyle/>
                    <a:p>
                      <a:endParaRPr lang="en-GB" sz="2000" dirty="0">
                        <a:latin typeface="Verdana" panose="020B0604030504040204" pitchFamily="34" charset="0"/>
                        <a:ea typeface="Verdan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hMerge="1">
                  <a:txBody>
                    <a:bodyPr/>
                    <a:lstStyle/>
                    <a:p>
                      <a:endParaRPr lang="en-GB" sz="1800" dirty="0">
                        <a:solidFill>
                          <a:schemeClr val="tx1"/>
                        </a:solidFill>
                        <a:latin typeface="Verdana" panose="020B0604030504040204" pitchFamily="34" charset="0"/>
                        <a:ea typeface="Verdan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hMerge="1">
                  <a:txBody>
                    <a:bodyPr/>
                    <a:lstStyle/>
                    <a:p>
                      <a:endParaRPr lang="en-GB"/>
                    </a:p>
                  </a:txBody>
                  <a:tcPr/>
                </a:tc>
                <a:extLst>
                  <a:ext uri="{0D108BD9-81ED-4DB2-BD59-A6C34878D82A}">
                    <a16:rowId xmlns:a16="http://schemas.microsoft.com/office/drawing/2014/main" val="3917987980"/>
                  </a:ext>
                </a:extLst>
              </a:tr>
            </a:tbl>
          </a:graphicData>
        </a:graphic>
      </p:graphicFrame>
      <p:sp>
        <p:nvSpPr>
          <p:cNvPr id="2" name="TextBox 1">
            <a:extLst>
              <a:ext uri="{FF2B5EF4-FFF2-40B4-BE49-F238E27FC236}">
                <a16:creationId xmlns:a16="http://schemas.microsoft.com/office/drawing/2014/main" id="{64ACE81A-7D30-8A4C-540B-21B46633A1E8}"/>
              </a:ext>
            </a:extLst>
          </p:cNvPr>
          <p:cNvSpPr txBox="1"/>
          <p:nvPr/>
        </p:nvSpPr>
        <p:spPr>
          <a:xfrm>
            <a:off x="0" y="-14068"/>
            <a:ext cx="20105688" cy="584775"/>
          </a:xfrm>
          <a:prstGeom prst="rect">
            <a:avLst/>
          </a:prstGeom>
          <a:solidFill>
            <a:srgbClr val="FEBAEB"/>
          </a:solidFill>
        </p:spPr>
        <p:txBody>
          <a:bodyPr wrap="square" rtlCol="0">
            <a:spAutoFit/>
          </a:bodyPr>
          <a:lstStyle/>
          <a:p>
            <a:pPr lvl="0" algn="ctr" defTabSz="1507937">
              <a:spcAft>
                <a:spcPts val="1979"/>
              </a:spcAft>
              <a:defRPr/>
            </a:pPr>
            <a:r>
              <a:rPr lang="en-GB" sz="3200" b="1" dirty="0"/>
              <a:t>The health board is a great place to work where all staff feel valued and work together towards a common goal</a:t>
            </a:r>
            <a:endParaRPr kumimoji="0" lang="en-GB" sz="3200" b="1" i="0" u="none" strike="noStrike" kern="1200" cap="none" spc="0" normalizeH="0" baseline="0" noProof="0" dirty="0">
              <a:ln>
                <a:noFill/>
              </a:ln>
              <a:effectLst/>
              <a:uLnTx/>
              <a:uFillTx/>
              <a:latin typeface="Calibri" panose="020F0502020204030204"/>
              <a:ea typeface="+mn-ea"/>
              <a:cs typeface="+mn-cs"/>
            </a:endParaRPr>
          </a:p>
        </p:txBody>
      </p:sp>
      <p:pic>
        <p:nvPicPr>
          <p:cNvPr id="6" name="Picture 5">
            <a:extLst>
              <a:ext uri="{FF2B5EF4-FFF2-40B4-BE49-F238E27FC236}">
                <a16:creationId xmlns:a16="http://schemas.microsoft.com/office/drawing/2014/main" id="{E3EDC5C5-661C-8666-D101-113C088246D6}"/>
              </a:ext>
            </a:extLst>
          </p:cNvPr>
          <p:cNvPicPr>
            <a:picLocks noChangeAspect="1"/>
          </p:cNvPicPr>
          <p:nvPr/>
        </p:nvPicPr>
        <p:blipFill>
          <a:blip r:embed="rId3"/>
          <a:stretch>
            <a:fillRect/>
          </a:stretch>
        </p:blipFill>
        <p:spPr>
          <a:xfrm>
            <a:off x="1054512" y="2454275"/>
            <a:ext cx="17996664" cy="7239000"/>
          </a:xfrm>
          <a:prstGeom prst="rect">
            <a:avLst/>
          </a:prstGeom>
        </p:spPr>
      </p:pic>
    </p:spTree>
    <p:extLst>
      <p:ext uri="{BB962C8B-B14F-4D97-AF65-F5344CB8AC3E}">
        <p14:creationId xmlns:p14="http://schemas.microsoft.com/office/powerpoint/2010/main" val="392720419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BD0B54-30E6-9B88-6AD2-A9AD912688A8}"/>
            </a:ext>
          </a:extLst>
        </p:cNvPr>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E52CDA20-94BF-83C6-F659-67F6576D5047}"/>
              </a:ext>
            </a:extLst>
          </p:cNvPr>
          <p:cNvGraphicFramePr>
            <a:graphicFrameLocks noGrp="1"/>
          </p:cNvGraphicFramePr>
          <p:nvPr>
            <p:extLst>
              <p:ext uri="{D42A27DB-BD31-4B8C-83A1-F6EECF244321}">
                <p14:modId xmlns:p14="http://schemas.microsoft.com/office/powerpoint/2010/main" val="5871668"/>
              </p:ext>
            </p:extLst>
          </p:nvPr>
        </p:nvGraphicFramePr>
        <p:xfrm>
          <a:off x="0" y="570708"/>
          <a:ext cx="20105688" cy="10738642"/>
        </p:xfrm>
        <a:graphic>
          <a:graphicData uri="http://schemas.openxmlformats.org/drawingml/2006/table">
            <a:tbl>
              <a:tblPr firstRow="1" bandRow="1">
                <a:tableStyleId>{5C22544A-7EE6-4342-B048-85BDC9FD1C3A}</a:tableStyleId>
              </a:tblPr>
              <a:tblGrid>
                <a:gridCol w="8757444">
                  <a:extLst>
                    <a:ext uri="{9D8B030D-6E8A-4147-A177-3AD203B41FA5}">
                      <a16:colId xmlns:a16="http://schemas.microsoft.com/office/drawing/2014/main" val="1129616965"/>
                    </a:ext>
                  </a:extLst>
                </a:gridCol>
                <a:gridCol w="6321822">
                  <a:extLst>
                    <a:ext uri="{9D8B030D-6E8A-4147-A177-3AD203B41FA5}">
                      <a16:colId xmlns:a16="http://schemas.microsoft.com/office/drawing/2014/main" val="3228885332"/>
                    </a:ext>
                  </a:extLst>
                </a:gridCol>
                <a:gridCol w="5026422">
                  <a:extLst>
                    <a:ext uri="{9D8B030D-6E8A-4147-A177-3AD203B41FA5}">
                      <a16:colId xmlns:a16="http://schemas.microsoft.com/office/drawing/2014/main" val="1012310918"/>
                    </a:ext>
                  </a:extLst>
                </a:gridCol>
              </a:tblGrid>
              <a:tr h="1144253">
                <a:tc>
                  <a:txBody>
                    <a:bodyPr/>
                    <a:lstStyle/>
                    <a:p>
                      <a:pPr marL="0" marR="0" lvl="0" indent="0" algn="ctr" defTabSz="1507937" rtl="0" eaLnBrk="1" fontAlgn="auto" latinLnBrk="0" hangingPunct="1">
                        <a:lnSpc>
                          <a:spcPct val="100000"/>
                        </a:lnSpc>
                        <a:spcBef>
                          <a:spcPts val="0"/>
                        </a:spcBef>
                        <a:spcAft>
                          <a:spcPts val="0"/>
                        </a:spcAft>
                        <a:buClrTx/>
                        <a:buSzTx/>
                        <a:buFontTx/>
                        <a:buNone/>
                        <a:tabLst/>
                        <a:defRPr/>
                      </a:pPr>
                      <a:r>
                        <a:rPr lang="en-GB" sz="2000" b="1" i="0" dirty="0">
                          <a:solidFill>
                            <a:schemeClr val="dk1"/>
                          </a:solidFill>
                          <a:effectLst/>
                          <a:latin typeface="Verdana" panose="020B0604030504040204" pitchFamily="34" charset="0"/>
                          <a:ea typeface="Verdana" panose="020B0604030504040204" pitchFamily="34" charset="0"/>
                          <a:cs typeface="+mn-cs"/>
                        </a:rPr>
                        <a:t>Breakthrough Objective: </a:t>
                      </a:r>
                      <a:r>
                        <a:rPr lang="en-GB" sz="2000" b="0" i="0" dirty="0">
                          <a:solidFill>
                            <a:schemeClr val="dk1"/>
                          </a:solidFill>
                          <a:effectLst/>
                          <a:latin typeface="Verdana" panose="020B0604030504040204" pitchFamily="34" charset="0"/>
                          <a:ea typeface="Verdana" panose="020B0604030504040204" pitchFamily="34" charset="0"/>
                          <a:cs typeface="+mn-cs"/>
                        </a:rPr>
                        <a:t>The health board is a resilient, sustainable and responsible organisation</a:t>
                      </a:r>
                      <a:endParaRPr lang="en-GB" sz="1800" b="0" i="0" dirty="0">
                        <a:solidFill>
                          <a:schemeClr val="dk1"/>
                        </a:solidFill>
                        <a:effectLst/>
                        <a:latin typeface="Verdana" panose="020B0604030504040204" pitchFamily="34" charset="0"/>
                        <a:ea typeface="Verdana" panose="020B0604030504040204" pitchFamily="34" charset="0"/>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en-GB" sz="2000" dirty="0">
                          <a:solidFill>
                            <a:schemeClr val="tx1"/>
                          </a:solidFill>
                          <a:latin typeface="Verdana" panose="020B0604030504040204" pitchFamily="34" charset="0"/>
                          <a:ea typeface="Verdana" panose="020B0604030504040204" pitchFamily="34" charset="0"/>
                        </a:rPr>
                        <a:t>September 2026 Performance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en-GB" sz="2000" b="0" dirty="0">
                          <a:solidFill>
                            <a:schemeClr val="tx1"/>
                          </a:solidFill>
                          <a:latin typeface="Verdana" panose="020B0604030504040204" pitchFamily="34" charset="0"/>
                          <a:ea typeface="Verdana" panose="020B0604030504040204" pitchFamily="34" charset="0"/>
                        </a:rPr>
                        <a:t>£7.2m Savings delivered</a:t>
                      </a:r>
                    </a:p>
                    <a:p>
                      <a:pPr algn="ctr"/>
                      <a:r>
                        <a:rPr lang="en-GB" sz="2000" b="0" dirty="0">
                          <a:solidFill>
                            <a:schemeClr val="tx1"/>
                          </a:solidFill>
                          <a:latin typeface="Verdana" panose="020B0604030504040204" pitchFamily="34" charset="0"/>
                          <a:ea typeface="Verdana" panose="020B0604030504040204" pitchFamily="34" charset="0"/>
                        </a:rPr>
                        <a:t>(against the month 3 target of £5.42m)</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3554926024"/>
                  </a:ext>
                </a:extLst>
              </a:tr>
              <a:tr h="9594389">
                <a:tc>
                  <a:txBody>
                    <a:bodyPr/>
                    <a:lstStyle/>
                    <a:p>
                      <a:pPr marL="0" marR="0" lvl="0" indent="0" algn="l" defTabSz="1507937" rtl="0" eaLnBrk="1" fontAlgn="auto" latinLnBrk="0" hangingPunct="1">
                        <a:lnSpc>
                          <a:spcPct val="100000"/>
                        </a:lnSpc>
                        <a:spcBef>
                          <a:spcPts val="0"/>
                        </a:spcBef>
                        <a:spcAft>
                          <a:spcPts val="0"/>
                        </a:spcAft>
                        <a:buClrTx/>
                        <a:buSzTx/>
                        <a:buFontTx/>
                        <a:buNone/>
                        <a:tabLst/>
                        <a:defRPr/>
                      </a:pPr>
                      <a:r>
                        <a:rPr lang="en-GB" sz="2000" b="1" dirty="0">
                          <a:latin typeface="Verdana" panose="020B0604030504040204" pitchFamily="34" charset="0"/>
                          <a:ea typeface="Verdana" panose="020B0604030504040204" pitchFamily="34" charset="0"/>
                        </a:rPr>
                        <a:t>Month 5 Performance:</a:t>
                      </a:r>
                    </a:p>
                    <a:p>
                      <a:endParaRPr lang="en-GB" sz="2000" dirty="0">
                        <a:latin typeface="Verdana" panose="020B0604030504040204" pitchFamily="34" charset="0"/>
                        <a:ea typeface="Verdan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gridSpan="2">
                  <a:txBody>
                    <a:bodyPr/>
                    <a:lstStyle/>
                    <a:p>
                      <a:r>
                        <a:rPr lang="en-GB" sz="1800" b="1" dirty="0">
                          <a:latin typeface="Verdana" panose="020B0604030504040204" pitchFamily="34" charset="0"/>
                          <a:ea typeface="Verdana" panose="020B0604030504040204" pitchFamily="34" charset="0"/>
                        </a:rPr>
                        <a:t>Overall Position</a:t>
                      </a:r>
                      <a:endParaRPr lang="en-GB" sz="1800" dirty="0">
                        <a:latin typeface="Verdana" panose="020B0604030504040204" pitchFamily="34" charset="0"/>
                        <a:ea typeface="Verdana" panose="020B0604030504040204" pitchFamily="34" charset="0"/>
                      </a:endParaRPr>
                    </a:p>
                    <a:p>
                      <a:pPr marL="342900" indent="-342900">
                        <a:buFont typeface="Arial" panose="020B0604020202020204" pitchFamily="34" charset="0"/>
                        <a:buChar char="•"/>
                      </a:pPr>
                      <a:r>
                        <a:rPr lang="en-GB" sz="2000" kern="1200" dirty="0">
                          <a:solidFill>
                            <a:schemeClr val="tx1"/>
                          </a:solidFill>
                          <a:effectLst/>
                          <a:latin typeface="Verdana" panose="020B0604030504040204" pitchFamily="34" charset="0"/>
                          <a:ea typeface="Verdana" panose="020B0604030504040204" pitchFamily="34" charset="0"/>
                          <a:cs typeface="+mn-cs"/>
                        </a:rPr>
                        <a:t>The Health Board’s actual performance against the planned deficit shows that at the end of Month 6 the reported deficit is £2.6m, which is £3.8m below the planned deficit.</a:t>
                      </a:r>
                      <a:endParaRPr lang="en-GB" sz="1400" kern="1200" dirty="0">
                        <a:solidFill>
                          <a:schemeClr val="tx1"/>
                        </a:solidFill>
                        <a:latin typeface="Verdana" panose="020B0604030504040204" pitchFamily="34" charset="0"/>
                        <a:ea typeface="Verdana" panose="020B0604030504040204" pitchFamily="34" charset="0"/>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hMerge="1">
                  <a:txBody>
                    <a:bodyPr/>
                    <a:lstStyle/>
                    <a:p>
                      <a:endParaRPr lang="en-GB"/>
                    </a:p>
                  </a:txBody>
                  <a:tcPr/>
                </a:tc>
                <a:extLst>
                  <a:ext uri="{0D108BD9-81ED-4DB2-BD59-A6C34878D82A}">
                    <a16:rowId xmlns:a16="http://schemas.microsoft.com/office/drawing/2014/main" val="3917987980"/>
                  </a:ext>
                </a:extLst>
              </a:tr>
            </a:tbl>
          </a:graphicData>
        </a:graphic>
      </p:graphicFrame>
      <p:sp>
        <p:nvSpPr>
          <p:cNvPr id="2" name="TextBox 1">
            <a:extLst>
              <a:ext uri="{FF2B5EF4-FFF2-40B4-BE49-F238E27FC236}">
                <a16:creationId xmlns:a16="http://schemas.microsoft.com/office/drawing/2014/main" id="{7AD6BE95-F17D-CBD0-D14C-AF5915C20FE7}"/>
              </a:ext>
            </a:extLst>
          </p:cNvPr>
          <p:cNvSpPr txBox="1"/>
          <p:nvPr/>
        </p:nvSpPr>
        <p:spPr>
          <a:xfrm>
            <a:off x="0" y="-14068"/>
            <a:ext cx="20105688" cy="584775"/>
          </a:xfrm>
          <a:prstGeom prst="rect">
            <a:avLst/>
          </a:prstGeom>
          <a:solidFill>
            <a:schemeClr val="accent6">
              <a:lumMod val="40000"/>
              <a:lumOff val="60000"/>
            </a:schemeClr>
          </a:solidFill>
        </p:spPr>
        <p:txBody>
          <a:bodyPr wrap="square" rtlCol="0">
            <a:spAutoFit/>
          </a:bodyPr>
          <a:lstStyle/>
          <a:p>
            <a:pPr lvl="0" algn="ctr" defTabSz="1507937">
              <a:spcAft>
                <a:spcPts val="1979"/>
              </a:spcAft>
              <a:defRPr/>
            </a:pPr>
            <a:r>
              <a:rPr lang="en-GB" sz="3200" b="1" dirty="0"/>
              <a:t>Use every NHS £ wisely</a:t>
            </a:r>
            <a:endParaRPr kumimoji="0" lang="en-GB" sz="3200" b="1" i="0" u="none" strike="noStrike" kern="1200" cap="none" spc="0" normalizeH="0" baseline="0" noProof="0" dirty="0">
              <a:ln>
                <a:noFill/>
              </a:ln>
              <a:effectLst/>
              <a:uLnTx/>
              <a:uFillTx/>
              <a:latin typeface="Calibri" panose="020F0502020204030204"/>
              <a:ea typeface="+mn-ea"/>
              <a:cs typeface="+mn-cs"/>
            </a:endParaRPr>
          </a:p>
        </p:txBody>
      </p:sp>
      <p:sp>
        <p:nvSpPr>
          <p:cNvPr id="6" name="Shape 2">
            <a:extLst>
              <a:ext uri="{FF2B5EF4-FFF2-40B4-BE49-F238E27FC236}">
                <a16:creationId xmlns:a16="http://schemas.microsoft.com/office/drawing/2014/main" id="{08B388FC-2253-D446-9407-7FF8F6972661}"/>
              </a:ext>
            </a:extLst>
          </p:cNvPr>
          <p:cNvSpPr/>
          <p:nvPr/>
        </p:nvSpPr>
        <p:spPr>
          <a:xfrm>
            <a:off x="1685341" y="2306703"/>
            <a:ext cx="5589674" cy="2442410"/>
          </a:xfrm>
          <a:prstGeom prst="roundRect">
            <a:avLst>
              <a:gd name="adj" fmla="val 6061"/>
            </a:avLst>
          </a:prstGeom>
          <a:solidFill>
            <a:srgbClr val="FFFFFF"/>
          </a:solidFill>
          <a:ln w="10160">
            <a:solidFill>
              <a:srgbClr val="D8DFEA"/>
            </a:solidFill>
            <a:prstDash val="solid"/>
          </a:ln>
        </p:spPr>
        <p:txBody>
          <a:bodyPr/>
          <a:lstStyle/>
          <a:p>
            <a:endParaRPr lang="en-GB" sz="2400"/>
          </a:p>
        </p:txBody>
      </p:sp>
      <p:sp>
        <p:nvSpPr>
          <p:cNvPr id="7" name="Shape 3">
            <a:extLst>
              <a:ext uri="{FF2B5EF4-FFF2-40B4-BE49-F238E27FC236}">
                <a16:creationId xmlns:a16="http://schemas.microsoft.com/office/drawing/2014/main" id="{9CA3B0D1-0863-6FA1-D4AC-21B481E4E63B}"/>
              </a:ext>
            </a:extLst>
          </p:cNvPr>
          <p:cNvSpPr/>
          <p:nvPr/>
        </p:nvSpPr>
        <p:spPr>
          <a:xfrm>
            <a:off x="1685341" y="2306703"/>
            <a:ext cx="149058" cy="2442410"/>
          </a:xfrm>
          <a:prstGeom prst="rect">
            <a:avLst/>
          </a:prstGeom>
          <a:solidFill>
            <a:schemeClr val="accent2">
              <a:lumMod val="75000"/>
            </a:schemeClr>
          </a:solidFill>
          <a:ln w="12700">
            <a:solidFill>
              <a:srgbClr val="A4262C"/>
            </a:solidFill>
            <a:prstDash val="solid"/>
          </a:ln>
        </p:spPr>
        <p:txBody>
          <a:bodyPr/>
          <a:lstStyle/>
          <a:p>
            <a:endParaRPr lang="en-GB">
              <a:solidFill>
                <a:srgbClr val="FFC000"/>
              </a:solidFill>
            </a:endParaRPr>
          </a:p>
        </p:txBody>
      </p:sp>
      <p:sp>
        <p:nvSpPr>
          <p:cNvPr id="9" name="Text 4">
            <a:extLst>
              <a:ext uri="{FF2B5EF4-FFF2-40B4-BE49-F238E27FC236}">
                <a16:creationId xmlns:a16="http://schemas.microsoft.com/office/drawing/2014/main" id="{8FE00E15-ED68-AD5F-B9FC-8CB4FA60956F}"/>
              </a:ext>
            </a:extLst>
          </p:cNvPr>
          <p:cNvSpPr/>
          <p:nvPr/>
        </p:nvSpPr>
        <p:spPr>
          <a:xfrm>
            <a:off x="1964824" y="2491634"/>
            <a:ext cx="5030707" cy="333055"/>
          </a:xfrm>
          <a:prstGeom prst="rect">
            <a:avLst/>
          </a:prstGeom>
          <a:noFill/>
          <a:ln/>
        </p:spPr>
        <p:txBody>
          <a:bodyPr wrap="square" lIns="0" tIns="0" rIns="0" bIns="0" rtlCol="0" anchor="ctr">
            <a:normAutofit/>
          </a:bodyPr>
          <a:lstStyle/>
          <a:p>
            <a:pPr marL="0" indent="0">
              <a:buNone/>
            </a:pPr>
            <a:r>
              <a:rPr lang="en-US" b="1" dirty="0">
                <a:solidFill>
                  <a:srgbClr val="475467"/>
                </a:solidFill>
              </a:rPr>
              <a:t>Reported Month 6 deficit</a:t>
            </a:r>
            <a:endParaRPr lang="en-US" dirty="0"/>
          </a:p>
        </p:txBody>
      </p:sp>
      <p:sp>
        <p:nvSpPr>
          <p:cNvPr id="11" name="Text 6">
            <a:extLst>
              <a:ext uri="{FF2B5EF4-FFF2-40B4-BE49-F238E27FC236}">
                <a16:creationId xmlns:a16="http://schemas.microsoft.com/office/drawing/2014/main" id="{7CB52075-6D9F-DCBC-8A53-27BD9B4E8468}"/>
              </a:ext>
            </a:extLst>
          </p:cNvPr>
          <p:cNvSpPr/>
          <p:nvPr/>
        </p:nvSpPr>
        <p:spPr>
          <a:xfrm>
            <a:off x="1952992" y="3898494"/>
            <a:ext cx="5030707" cy="629106"/>
          </a:xfrm>
          <a:prstGeom prst="rect">
            <a:avLst/>
          </a:prstGeom>
          <a:noFill/>
          <a:ln/>
        </p:spPr>
        <p:txBody>
          <a:bodyPr wrap="square" lIns="254" tIns="254" rIns="254" bIns="254" rtlCol="0" anchor="t">
            <a:normAutofit/>
          </a:bodyPr>
          <a:lstStyle/>
          <a:p>
            <a:pPr marL="0" indent="0">
              <a:buNone/>
            </a:pPr>
            <a:r>
              <a:rPr lang="en-US" sz="2000" dirty="0">
                <a:solidFill>
                  <a:srgbClr val="475467"/>
                </a:solidFill>
              </a:rPr>
              <a:t>£3.8m below than the planned monthly deficit</a:t>
            </a:r>
            <a:r>
              <a:rPr lang="en-US" sz="900" dirty="0">
                <a:solidFill>
                  <a:srgbClr val="475467"/>
                </a:solidFill>
              </a:rPr>
              <a:t>.</a:t>
            </a:r>
            <a:endParaRPr lang="en-US" sz="900" dirty="0"/>
          </a:p>
        </p:txBody>
      </p:sp>
      <p:sp>
        <p:nvSpPr>
          <p:cNvPr id="19" name="Text 5">
            <a:extLst>
              <a:ext uri="{FF2B5EF4-FFF2-40B4-BE49-F238E27FC236}">
                <a16:creationId xmlns:a16="http://schemas.microsoft.com/office/drawing/2014/main" id="{B269BCBF-B43A-87CF-3561-36F2F1FCDE93}"/>
              </a:ext>
            </a:extLst>
          </p:cNvPr>
          <p:cNvSpPr/>
          <p:nvPr/>
        </p:nvSpPr>
        <p:spPr>
          <a:xfrm>
            <a:off x="2092374" y="3096596"/>
            <a:ext cx="2468880" cy="333055"/>
          </a:xfrm>
          <a:prstGeom prst="rect">
            <a:avLst/>
          </a:prstGeom>
          <a:noFill/>
          <a:ln/>
        </p:spPr>
        <p:txBody>
          <a:bodyPr wrap="square" lIns="0" tIns="0" rIns="0" bIns="0" rtlCol="0" anchor="ctr">
            <a:noAutofit/>
          </a:bodyPr>
          <a:lstStyle/>
          <a:p>
            <a:pPr marL="0" indent="0">
              <a:buNone/>
            </a:pPr>
            <a:r>
              <a:rPr lang="en-US" sz="4000" b="1" dirty="0">
                <a:solidFill>
                  <a:schemeClr val="accent2">
                    <a:lumMod val="75000"/>
                  </a:schemeClr>
                </a:solidFill>
              </a:rPr>
              <a:t>£2.6m</a:t>
            </a:r>
            <a:endParaRPr lang="en-US" sz="4000" dirty="0">
              <a:solidFill>
                <a:schemeClr val="accent2">
                  <a:lumMod val="75000"/>
                </a:schemeClr>
              </a:solidFill>
            </a:endParaRPr>
          </a:p>
        </p:txBody>
      </p:sp>
      <p:sp>
        <p:nvSpPr>
          <p:cNvPr id="20" name="Shape 7">
            <a:extLst>
              <a:ext uri="{FF2B5EF4-FFF2-40B4-BE49-F238E27FC236}">
                <a16:creationId xmlns:a16="http://schemas.microsoft.com/office/drawing/2014/main" id="{894F34B8-52D6-BB0F-9413-B18014EFA7E8}"/>
              </a:ext>
            </a:extLst>
          </p:cNvPr>
          <p:cNvSpPr/>
          <p:nvPr/>
        </p:nvSpPr>
        <p:spPr>
          <a:xfrm>
            <a:off x="1660641" y="5119699"/>
            <a:ext cx="5605208" cy="2442409"/>
          </a:xfrm>
          <a:prstGeom prst="roundRect">
            <a:avLst>
              <a:gd name="adj" fmla="val 6061"/>
            </a:avLst>
          </a:prstGeom>
          <a:solidFill>
            <a:srgbClr val="FFFFFF"/>
          </a:solidFill>
          <a:ln w="10160">
            <a:solidFill>
              <a:srgbClr val="D8DFEA"/>
            </a:solidFill>
            <a:prstDash val="solid"/>
          </a:ln>
        </p:spPr>
        <p:txBody>
          <a:bodyPr/>
          <a:lstStyle/>
          <a:p>
            <a:endParaRPr lang="en-GB"/>
          </a:p>
        </p:txBody>
      </p:sp>
      <p:sp>
        <p:nvSpPr>
          <p:cNvPr id="21" name="Shape 8">
            <a:extLst>
              <a:ext uri="{FF2B5EF4-FFF2-40B4-BE49-F238E27FC236}">
                <a16:creationId xmlns:a16="http://schemas.microsoft.com/office/drawing/2014/main" id="{BDA4BB0B-AB21-35A2-238A-E353454A9040}"/>
              </a:ext>
            </a:extLst>
          </p:cNvPr>
          <p:cNvSpPr/>
          <p:nvPr/>
        </p:nvSpPr>
        <p:spPr>
          <a:xfrm>
            <a:off x="1669808" y="5126461"/>
            <a:ext cx="149472" cy="2442409"/>
          </a:xfrm>
          <a:prstGeom prst="rect">
            <a:avLst/>
          </a:prstGeom>
          <a:solidFill>
            <a:srgbClr val="C65D21"/>
          </a:solidFill>
          <a:ln w="12700">
            <a:solidFill>
              <a:srgbClr val="C65D21"/>
            </a:solidFill>
            <a:prstDash val="solid"/>
          </a:ln>
        </p:spPr>
        <p:txBody>
          <a:bodyPr/>
          <a:lstStyle/>
          <a:p>
            <a:endParaRPr lang="en-GB"/>
          </a:p>
        </p:txBody>
      </p:sp>
      <p:sp>
        <p:nvSpPr>
          <p:cNvPr id="22" name="Text 9">
            <a:extLst>
              <a:ext uri="{FF2B5EF4-FFF2-40B4-BE49-F238E27FC236}">
                <a16:creationId xmlns:a16="http://schemas.microsoft.com/office/drawing/2014/main" id="{CFD6D59E-D27F-5763-C3A5-444B44AC97EA}"/>
              </a:ext>
            </a:extLst>
          </p:cNvPr>
          <p:cNvSpPr/>
          <p:nvPr/>
        </p:nvSpPr>
        <p:spPr>
          <a:xfrm>
            <a:off x="1982581" y="5283763"/>
            <a:ext cx="5044687" cy="333056"/>
          </a:xfrm>
          <a:prstGeom prst="rect">
            <a:avLst/>
          </a:prstGeom>
          <a:noFill/>
          <a:ln/>
        </p:spPr>
        <p:txBody>
          <a:bodyPr wrap="square" lIns="0" tIns="0" rIns="0" bIns="0" rtlCol="0" anchor="ctr">
            <a:normAutofit/>
          </a:bodyPr>
          <a:lstStyle/>
          <a:p>
            <a:pPr marL="0" indent="0">
              <a:buNone/>
            </a:pPr>
            <a:r>
              <a:rPr lang="en-US" b="1" dirty="0">
                <a:solidFill>
                  <a:srgbClr val="475467"/>
                </a:solidFill>
              </a:rPr>
              <a:t>2026/27 planned deficit</a:t>
            </a:r>
            <a:endParaRPr lang="en-US" dirty="0"/>
          </a:p>
        </p:txBody>
      </p:sp>
      <p:sp>
        <p:nvSpPr>
          <p:cNvPr id="23" name="Text 10">
            <a:extLst>
              <a:ext uri="{FF2B5EF4-FFF2-40B4-BE49-F238E27FC236}">
                <a16:creationId xmlns:a16="http://schemas.microsoft.com/office/drawing/2014/main" id="{73B223E4-9CEE-2546-D969-C3504505A71D}"/>
              </a:ext>
            </a:extLst>
          </p:cNvPr>
          <p:cNvSpPr/>
          <p:nvPr/>
        </p:nvSpPr>
        <p:spPr>
          <a:xfrm>
            <a:off x="2020221" y="5786335"/>
            <a:ext cx="5044687" cy="666112"/>
          </a:xfrm>
          <a:prstGeom prst="rect">
            <a:avLst/>
          </a:prstGeom>
          <a:noFill/>
          <a:ln/>
        </p:spPr>
        <p:txBody>
          <a:bodyPr wrap="square" lIns="0" tIns="0" rIns="0" bIns="0" rtlCol="0" anchor="ctr">
            <a:noAutofit/>
          </a:bodyPr>
          <a:lstStyle/>
          <a:p>
            <a:pPr marL="0" indent="0">
              <a:buNone/>
            </a:pPr>
            <a:r>
              <a:rPr lang="en-US" sz="4800" b="1" dirty="0">
                <a:solidFill>
                  <a:srgbClr val="C65D21"/>
                </a:solidFill>
              </a:rPr>
              <a:t>£76.6m</a:t>
            </a:r>
            <a:endParaRPr lang="en-US" sz="4800" dirty="0"/>
          </a:p>
        </p:txBody>
      </p:sp>
      <p:sp>
        <p:nvSpPr>
          <p:cNvPr id="24" name="Text 11">
            <a:extLst>
              <a:ext uri="{FF2B5EF4-FFF2-40B4-BE49-F238E27FC236}">
                <a16:creationId xmlns:a16="http://schemas.microsoft.com/office/drawing/2014/main" id="{A74F4041-9C9C-B85A-D2DA-E25417B99F04}"/>
              </a:ext>
            </a:extLst>
          </p:cNvPr>
          <p:cNvSpPr/>
          <p:nvPr/>
        </p:nvSpPr>
        <p:spPr>
          <a:xfrm>
            <a:off x="1947436" y="6724355"/>
            <a:ext cx="5044687" cy="629105"/>
          </a:xfrm>
          <a:prstGeom prst="rect">
            <a:avLst/>
          </a:prstGeom>
          <a:noFill/>
          <a:ln/>
        </p:spPr>
        <p:txBody>
          <a:bodyPr wrap="square" lIns="254" tIns="254" rIns="254" bIns="254" rtlCol="0" anchor="t">
            <a:normAutofit/>
          </a:bodyPr>
          <a:lstStyle/>
          <a:p>
            <a:pPr marL="0" indent="0">
              <a:buNone/>
            </a:pPr>
            <a:r>
              <a:rPr lang="en-US" sz="1600" dirty="0">
                <a:solidFill>
                  <a:srgbClr val="475467"/>
                </a:solidFill>
              </a:rPr>
              <a:t>Plan not approved/accepted by Welsh Government; revised submission made 29 May 2026.</a:t>
            </a:r>
            <a:endParaRPr lang="en-US" sz="1600" dirty="0"/>
          </a:p>
        </p:txBody>
      </p:sp>
      <p:sp>
        <p:nvSpPr>
          <p:cNvPr id="25" name="Shape 17">
            <a:extLst>
              <a:ext uri="{FF2B5EF4-FFF2-40B4-BE49-F238E27FC236}">
                <a16:creationId xmlns:a16="http://schemas.microsoft.com/office/drawing/2014/main" id="{8CCCEBD3-E2E2-0002-604B-5BF62DFE1284}"/>
              </a:ext>
            </a:extLst>
          </p:cNvPr>
          <p:cNvSpPr/>
          <p:nvPr/>
        </p:nvSpPr>
        <p:spPr>
          <a:xfrm>
            <a:off x="1683795" y="7966517"/>
            <a:ext cx="5582053" cy="2538789"/>
          </a:xfrm>
          <a:prstGeom prst="roundRect">
            <a:avLst>
              <a:gd name="adj" fmla="val 6061"/>
            </a:avLst>
          </a:prstGeom>
          <a:solidFill>
            <a:srgbClr val="FFFFFF"/>
          </a:solidFill>
          <a:ln w="10160">
            <a:solidFill>
              <a:srgbClr val="D8DFEA"/>
            </a:solidFill>
            <a:prstDash val="solid"/>
          </a:ln>
        </p:spPr>
        <p:txBody>
          <a:bodyPr/>
          <a:lstStyle/>
          <a:p>
            <a:endParaRPr lang="en-GB"/>
          </a:p>
        </p:txBody>
      </p:sp>
      <p:sp>
        <p:nvSpPr>
          <p:cNvPr id="26" name="Shape 18">
            <a:extLst>
              <a:ext uri="{FF2B5EF4-FFF2-40B4-BE49-F238E27FC236}">
                <a16:creationId xmlns:a16="http://schemas.microsoft.com/office/drawing/2014/main" id="{2233822B-7C98-727F-41E6-E69476CC3CFE}"/>
              </a:ext>
            </a:extLst>
          </p:cNvPr>
          <p:cNvSpPr/>
          <p:nvPr/>
        </p:nvSpPr>
        <p:spPr>
          <a:xfrm>
            <a:off x="1683796" y="7966517"/>
            <a:ext cx="166628" cy="2538789"/>
          </a:xfrm>
          <a:prstGeom prst="rect">
            <a:avLst/>
          </a:prstGeom>
          <a:solidFill>
            <a:srgbClr val="237A57"/>
          </a:solidFill>
          <a:ln w="12700">
            <a:solidFill>
              <a:srgbClr val="237A57"/>
            </a:solidFill>
            <a:prstDash val="solid"/>
          </a:ln>
        </p:spPr>
        <p:txBody>
          <a:bodyPr/>
          <a:lstStyle/>
          <a:p>
            <a:endParaRPr lang="en-GB"/>
          </a:p>
        </p:txBody>
      </p:sp>
      <p:sp>
        <p:nvSpPr>
          <p:cNvPr id="27" name="Text 19">
            <a:extLst>
              <a:ext uri="{FF2B5EF4-FFF2-40B4-BE49-F238E27FC236}">
                <a16:creationId xmlns:a16="http://schemas.microsoft.com/office/drawing/2014/main" id="{5091CF7E-4A92-6CBA-EAC6-AAD49333077E}"/>
              </a:ext>
            </a:extLst>
          </p:cNvPr>
          <p:cNvSpPr/>
          <p:nvPr/>
        </p:nvSpPr>
        <p:spPr>
          <a:xfrm>
            <a:off x="1991181" y="8103677"/>
            <a:ext cx="4957196" cy="346199"/>
          </a:xfrm>
          <a:prstGeom prst="rect">
            <a:avLst/>
          </a:prstGeom>
          <a:noFill/>
          <a:ln/>
        </p:spPr>
        <p:txBody>
          <a:bodyPr wrap="square" lIns="0" tIns="0" rIns="0" bIns="0" rtlCol="0" anchor="ctr">
            <a:normAutofit/>
          </a:bodyPr>
          <a:lstStyle/>
          <a:p>
            <a:pPr marL="0" indent="0">
              <a:buNone/>
            </a:pPr>
            <a:r>
              <a:rPr lang="en-US" b="1" dirty="0">
                <a:solidFill>
                  <a:srgbClr val="475467"/>
                </a:solidFill>
              </a:rPr>
              <a:t>PSPP performance</a:t>
            </a:r>
            <a:endParaRPr lang="en-US" dirty="0"/>
          </a:p>
        </p:txBody>
      </p:sp>
      <p:sp>
        <p:nvSpPr>
          <p:cNvPr id="28" name="Text 20">
            <a:extLst>
              <a:ext uri="{FF2B5EF4-FFF2-40B4-BE49-F238E27FC236}">
                <a16:creationId xmlns:a16="http://schemas.microsoft.com/office/drawing/2014/main" id="{BC494238-704E-1719-869F-48EFBDF839F6}"/>
              </a:ext>
            </a:extLst>
          </p:cNvPr>
          <p:cNvSpPr/>
          <p:nvPr/>
        </p:nvSpPr>
        <p:spPr>
          <a:xfrm>
            <a:off x="1985625" y="8669644"/>
            <a:ext cx="4957196" cy="692397"/>
          </a:xfrm>
          <a:prstGeom prst="rect">
            <a:avLst/>
          </a:prstGeom>
          <a:noFill/>
          <a:ln/>
        </p:spPr>
        <p:txBody>
          <a:bodyPr wrap="square" lIns="0" tIns="0" rIns="0" bIns="0" rtlCol="0" anchor="ctr">
            <a:normAutofit lnSpcReduction="10000"/>
          </a:bodyPr>
          <a:lstStyle/>
          <a:p>
            <a:pPr marL="0" indent="0">
              <a:buNone/>
            </a:pPr>
            <a:r>
              <a:rPr lang="en-US" sz="4800" b="1" dirty="0">
                <a:solidFill>
                  <a:srgbClr val="237A57"/>
                </a:solidFill>
              </a:rPr>
              <a:t>96.65%</a:t>
            </a:r>
            <a:endParaRPr lang="en-US" sz="4800" dirty="0"/>
          </a:p>
        </p:txBody>
      </p:sp>
      <p:sp>
        <p:nvSpPr>
          <p:cNvPr id="29" name="Text 21">
            <a:extLst>
              <a:ext uri="{FF2B5EF4-FFF2-40B4-BE49-F238E27FC236}">
                <a16:creationId xmlns:a16="http://schemas.microsoft.com/office/drawing/2014/main" id="{A7E70881-1D33-9364-19B4-8251AE124114}"/>
              </a:ext>
            </a:extLst>
          </p:cNvPr>
          <p:cNvSpPr/>
          <p:nvPr/>
        </p:nvSpPr>
        <p:spPr>
          <a:xfrm>
            <a:off x="2026326" y="9675269"/>
            <a:ext cx="4957196" cy="653931"/>
          </a:xfrm>
          <a:prstGeom prst="rect">
            <a:avLst/>
          </a:prstGeom>
          <a:noFill/>
          <a:ln/>
        </p:spPr>
        <p:txBody>
          <a:bodyPr wrap="square" lIns="254" tIns="254" rIns="254" bIns="254" rtlCol="0" anchor="t">
            <a:normAutofit/>
          </a:bodyPr>
          <a:lstStyle/>
          <a:p>
            <a:pPr marL="0" indent="0">
              <a:buNone/>
            </a:pPr>
            <a:r>
              <a:rPr lang="en-US" dirty="0">
                <a:solidFill>
                  <a:srgbClr val="475467"/>
                </a:solidFill>
              </a:rPr>
              <a:t>Above the reported &gt;95% target for public sector payment policy</a:t>
            </a:r>
            <a:r>
              <a:rPr lang="en-US" sz="1400" dirty="0">
                <a:solidFill>
                  <a:srgbClr val="475467"/>
                </a:solidFill>
              </a:rPr>
              <a:t>.</a:t>
            </a:r>
            <a:endParaRPr lang="en-US" sz="1400" dirty="0"/>
          </a:p>
        </p:txBody>
      </p:sp>
      <p:pic>
        <p:nvPicPr>
          <p:cNvPr id="5" name="Picture 4">
            <a:extLst>
              <a:ext uri="{FF2B5EF4-FFF2-40B4-BE49-F238E27FC236}">
                <a16:creationId xmlns:a16="http://schemas.microsoft.com/office/drawing/2014/main" id="{C142F0E1-CD00-0405-5CC2-12FDCE5D352F}"/>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1424444" y="2869992"/>
            <a:ext cx="6416719" cy="4827542"/>
          </a:xfrm>
          <a:prstGeom prst="rect">
            <a:avLst/>
          </a:prstGeom>
          <a:noFill/>
          <a:ln>
            <a:noFill/>
          </a:ln>
        </p:spPr>
      </p:pic>
      <p:pic>
        <p:nvPicPr>
          <p:cNvPr id="12" name="Picture 11">
            <a:extLst>
              <a:ext uri="{FF2B5EF4-FFF2-40B4-BE49-F238E27FC236}">
                <a16:creationId xmlns:a16="http://schemas.microsoft.com/office/drawing/2014/main" id="{1327B60F-BE40-27FF-18EF-D1D42CE4A910}"/>
              </a:ext>
            </a:extLst>
          </p:cNvPr>
          <p:cNvPicPr>
            <a:picLocks noChangeAspect="1"/>
          </p:cNvPicPr>
          <p:nvPr/>
        </p:nvPicPr>
        <p:blipFill>
          <a:blip r:embed="rId4"/>
          <a:stretch>
            <a:fillRect/>
          </a:stretch>
        </p:blipFill>
        <p:spPr>
          <a:xfrm>
            <a:off x="9138444" y="7966517"/>
            <a:ext cx="10586650" cy="3194274"/>
          </a:xfrm>
          <a:prstGeom prst="rect">
            <a:avLst/>
          </a:prstGeom>
        </p:spPr>
      </p:pic>
    </p:spTree>
    <p:extLst>
      <p:ext uri="{BB962C8B-B14F-4D97-AF65-F5344CB8AC3E}">
        <p14:creationId xmlns:p14="http://schemas.microsoft.com/office/powerpoint/2010/main" val="238512083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B3F000-33D2-116C-B703-9F3E9274969A}"/>
            </a:ext>
          </a:extLst>
        </p:cNvPr>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1C34A209-7A6F-69E6-BB92-A3AF82174F9A}"/>
              </a:ext>
            </a:extLst>
          </p:cNvPr>
          <p:cNvGraphicFramePr>
            <a:graphicFrameLocks noGrp="1"/>
          </p:cNvGraphicFramePr>
          <p:nvPr>
            <p:extLst>
              <p:ext uri="{D42A27DB-BD31-4B8C-83A1-F6EECF244321}">
                <p14:modId xmlns:p14="http://schemas.microsoft.com/office/powerpoint/2010/main" val="1854843417"/>
              </p:ext>
            </p:extLst>
          </p:nvPr>
        </p:nvGraphicFramePr>
        <p:xfrm>
          <a:off x="0" y="570708"/>
          <a:ext cx="20105688" cy="10738642"/>
        </p:xfrm>
        <a:graphic>
          <a:graphicData uri="http://schemas.openxmlformats.org/drawingml/2006/table">
            <a:tbl>
              <a:tblPr firstRow="1" bandRow="1">
                <a:tableStyleId>{5C22544A-7EE6-4342-B048-85BDC9FD1C3A}</a:tableStyleId>
              </a:tblPr>
              <a:tblGrid>
                <a:gridCol w="9595644">
                  <a:extLst>
                    <a:ext uri="{9D8B030D-6E8A-4147-A177-3AD203B41FA5}">
                      <a16:colId xmlns:a16="http://schemas.microsoft.com/office/drawing/2014/main" val="1129616965"/>
                    </a:ext>
                  </a:extLst>
                </a:gridCol>
                <a:gridCol w="5483622">
                  <a:extLst>
                    <a:ext uri="{9D8B030D-6E8A-4147-A177-3AD203B41FA5}">
                      <a16:colId xmlns:a16="http://schemas.microsoft.com/office/drawing/2014/main" val="3228885332"/>
                    </a:ext>
                  </a:extLst>
                </a:gridCol>
                <a:gridCol w="5026422">
                  <a:extLst>
                    <a:ext uri="{9D8B030D-6E8A-4147-A177-3AD203B41FA5}">
                      <a16:colId xmlns:a16="http://schemas.microsoft.com/office/drawing/2014/main" val="1012310918"/>
                    </a:ext>
                  </a:extLst>
                </a:gridCol>
              </a:tblGrid>
              <a:tr h="1144253">
                <a:tc>
                  <a:txBody>
                    <a:bodyPr/>
                    <a:lstStyle/>
                    <a:p>
                      <a:pPr marL="0" marR="0" lvl="0" indent="0" algn="ctr" defTabSz="1507937" rtl="0" eaLnBrk="1" fontAlgn="auto" latinLnBrk="0" hangingPunct="1">
                        <a:lnSpc>
                          <a:spcPct val="100000"/>
                        </a:lnSpc>
                        <a:spcBef>
                          <a:spcPts val="0"/>
                        </a:spcBef>
                        <a:spcAft>
                          <a:spcPts val="0"/>
                        </a:spcAft>
                        <a:buClrTx/>
                        <a:buSzTx/>
                        <a:buFontTx/>
                        <a:buNone/>
                        <a:tabLst/>
                        <a:defRPr/>
                      </a:pPr>
                      <a:r>
                        <a:rPr lang="en-GB" sz="2000" b="1" i="0" dirty="0">
                          <a:solidFill>
                            <a:schemeClr val="dk1"/>
                          </a:solidFill>
                          <a:effectLst/>
                          <a:latin typeface="Verdana" panose="020B0604030504040204" pitchFamily="34" charset="0"/>
                          <a:ea typeface="Verdana" panose="020B0604030504040204" pitchFamily="34" charset="0"/>
                          <a:cs typeface="+mn-cs"/>
                        </a:rPr>
                        <a:t>Breakthrough Objective: </a:t>
                      </a:r>
                      <a:r>
                        <a:rPr lang="en-GB" sz="2000" b="0" i="0" dirty="0">
                          <a:solidFill>
                            <a:schemeClr val="dk1"/>
                          </a:solidFill>
                          <a:effectLst/>
                          <a:latin typeface="Verdana" panose="020B0604030504040204" pitchFamily="34" charset="0"/>
                          <a:ea typeface="Verdana" panose="020B0604030504040204" pitchFamily="34" charset="0"/>
                          <a:cs typeface="+mn-cs"/>
                        </a:rPr>
                        <a:t>The health board is a resilient, sustainable and responsible organisation</a:t>
                      </a:r>
                      <a:endParaRPr lang="en-GB" sz="1800" b="0" i="0" dirty="0">
                        <a:solidFill>
                          <a:schemeClr val="dk1"/>
                        </a:solidFill>
                        <a:effectLst/>
                        <a:latin typeface="Verdana" panose="020B0604030504040204" pitchFamily="34" charset="0"/>
                        <a:ea typeface="Verdana" panose="020B0604030504040204" pitchFamily="34" charset="0"/>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en-GB" sz="2000" dirty="0">
                          <a:solidFill>
                            <a:schemeClr val="tx1"/>
                          </a:solidFill>
                          <a:latin typeface="Verdana" panose="020B0604030504040204" pitchFamily="34" charset="0"/>
                          <a:ea typeface="Verdana" panose="020B0604030504040204" pitchFamily="34" charset="0"/>
                        </a:rPr>
                        <a:t>September 2026 Performance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en-GB" sz="2000" b="0" dirty="0">
                          <a:solidFill>
                            <a:schemeClr val="tx1"/>
                          </a:solidFill>
                          <a:latin typeface="Verdana" panose="020B0604030504040204" pitchFamily="34" charset="0"/>
                          <a:ea typeface="Verdana" panose="020B0604030504040204" pitchFamily="34" charset="0"/>
                        </a:rPr>
                        <a:t>£7.2m Savings delivered</a:t>
                      </a:r>
                    </a:p>
                    <a:p>
                      <a:pPr algn="ctr"/>
                      <a:r>
                        <a:rPr lang="en-GB" sz="2000" b="0" dirty="0">
                          <a:solidFill>
                            <a:schemeClr val="tx1"/>
                          </a:solidFill>
                          <a:latin typeface="Verdana" panose="020B0604030504040204" pitchFamily="34" charset="0"/>
                          <a:ea typeface="Verdana" panose="020B0604030504040204" pitchFamily="34" charset="0"/>
                        </a:rPr>
                        <a:t>(against the month 3 target of £5.42m)</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3554926024"/>
                  </a:ext>
                </a:extLst>
              </a:tr>
              <a:tr h="9594389">
                <a:tc>
                  <a:txBody>
                    <a:bodyPr/>
                    <a:lstStyle/>
                    <a:p>
                      <a:r>
                        <a:rPr lang="en-GB" sz="2000" b="1" dirty="0">
                          <a:solidFill>
                            <a:schemeClr val="tx1"/>
                          </a:solidFill>
                          <a:latin typeface="Verdana" panose="020B0604030504040204" pitchFamily="34" charset="0"/>
                          <a:ea typeface="Verdana" panose="020B0604030504040204" pitchFamily="34" charset="0"/>
                        </a:rPr>
                        <a:t>Main drivers in Month 5:</a:t>
                      </a:r>
                    </a:p>
                    <a:p>
                      <a:pPr marL="342900" indent="-342900" algn="l" defTabSz="1507937" rtl="0" eaLnBrk="1" latinLnBrk="0" hangingPunct="1">
                        <a:buFont typeface="Arial" panose="020B0604020202020204" pitchFamily="34" charset="0"/>
                        <a:buChar char="•"/>
                      </a:pPr>
                      <a:r>
                        <a:rPr lang="en-GB" sz="2000" kern="1200" dirty="0">
                          <a:solidFill>
                            <a:schemeClr val="tx1"/>
                          </a:solidFill>
                          <a:latin typeface="Verdana" panose="020B0604030504040204" pitchFamily="34" charset="0"/>
                          <a:ea typeface="Verdana" panose="020B0604030504040204" pitchFamily="34" charset="0"/>
                          <a:cs typeface="+mn-cs"/>
                        </a:rPr>
                        <a:t>The in-month delivery in Month 6, was £7.2m against a target of £5.4m and remains the key driver of the Health Board overspend.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2000" kern="1200" dirty="0">
                          <a:solidFill>
                            <a:schemeClr val="tx1"/>
                          </a:solidFill>
                          <a:latin typeface="Verdana" panose="020B0604030504040204" pitchFamily="34" charset="0"/>
                          <a:ea typeface="Verdana" panose="020B0604030504040204" pitchFamily="34" charset="0"/>
                          <a:cs typeface="+mn-cs"/>
                        </a:rPr>
                        <a:t>Income increased by £1.2m between month 5 and 6. A one-off refund from our card services provider for catering income arrears was received in month.</a:t>
                      </a:r>
                      <a:r>
                        <a:rPr lang="en-GB" sz="2000" strike="noStrike" kern="1200" dirty="0">
                          <a:solidFill>
                            <a:schemeClr val="dk1"/>
                          </a:solidFill>
                          <a:effectLst/>
                          <a:latin typeface="Arial" panose="020B0604020202020204" pitchFamily="34" charset="0"/>
                          <a:ea typeface="+mn-ea"/>
                          <a:cs typeface="Arial" panose="020B0604020202020204" pitchFamily="34" charset="0"/>
                        </a:rPr>
                        <a:t> </a:t>
                      </a:r>
                      <a:r>
                        <a:rPr lang="en-GB" sz="2000" kern="1200" dirty="0">
                          <a:solidFill>
                            <a:schemeClr val="tx1"/>
                          </a:solidFill>
                          <a:latin typeface="Verdana" panose="020B0604030504040204" pitchFamily="34" charset="0"/>
                          <a:ea typeface="Verdana" panose="020B0604030504040204" pitchFamily="34" charset="0"/>
                          <a:cs typeface="+mn-cs"/>
                        </a:rPr>
                        <a:t>Dental contract income underperformed in-month by £0.1m</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2000" kern="1200" dirty="0">
                          <a:solidFill>
                            <a:schemeClr val="tx1"/>
                          </a:solidFill>
                          <a:latin typeface="Verdana" panose="020B0604030504040204" pitchFamily="34" charset="0"/>
                          <a:ea typeface="Verdana" panose="020B0604030504040204" pitchFamily="34" charset="0"/>
                          <a:cs typeface="+mn-cs"/>
                        </a:rPr>
                        <a:t>The actual variable pay spend at Month 06 was £4.7m. Which is a reduction of £0.5m from Month 5.</a:t>
                      </a:r>
                    </a:p>
                    <a:p>
                      <a:pPr marL="342900" marR="0" lvl="0" indent="-342900" algn="l" defTabSz="1507937"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sz="2000" kern="1200" dirty="0">
                        <a:solidFill>
                          <a:schemeClr val="tx1"/>
                        </a:solidFill>
                        <a:latin typeface="Verdana" panose="020B0604030504040204" pitchFamily="34" charset="0"/>
                        <a:ea typeface="Verdana" panose="020B0604030504040204" pitchFamily="34" charset="0"/>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gridSpan="2">
                  <a:txBody>
                    <a:bodyPr/>
                    <a:lstStyle/>
                    <a:p>
                      <a:r>
                        <a:rPr lang="en-GB" sz="2000" b="1" dirty="0">
                          <a:latin typeface="Verdana" panose="020B0604030504040204" pitchFamily="34" charset="0"/>
                          <a:ea typeface="Verdana" panose="020B0604030504040204" pitchFamily="34" charset="0"/>
                        </a:rPr>
                        <a:t>Other Spend Indicators</a:t>
                      </a:r>
                    </a:p>
                    <a:p>
                      <a:pPr marL="342900" marR="0" lvl="0" indent="-342900" algn="l" defTabSz="1507937"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2000" kern="1200" dirty="0">
                          <a:solidFill>
                            <a:schemeClr val="tx1"/>
                          </a:solidFill>
                          <a:latin typeface="Verdana" panose="020B0604030504040204" pitchFamily="34" charset="0"/>
                          <a:ea typeface="Verdana" panose="020B0604030504040204" pitchFamily="34" charset="0"/>
                          <a:cs typeface="+mn-cs"/>
                        </a:rPr>
                        <a:t>In Month 6 CHC was overspent by £0.6m, (Month 5, £0.6m), with a minimal change in case numbers. Given this position the impact of CHC has been clearly set out as a risk.</a:t>
                      </a:r>
                    </a:p>
                    <a:p>
                      <a:pPr marL="342900" marR="0" lvl="0" indent="-342900" algn="l" defTabSz="1507937"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2000" kern="1200" dirty="0">
                          <a:solidFill>
                            <a:schemeClr val="tx1"/>
                          </a:solidFill>
                          <a:latin typeface="Verdana" panose="020B0604030504040204" pitchFamily="34" charset="0"/>
                          <a:ea typeface="Verdana" panose="020B0604030504040204" pitchFamily="34" charset="0"/>
                          <a:cs typeface="+mn-cs"/>
                        </a:rPr>
                        <a:t>Overall, Month 6 pay was lower than Month 5 by £0.6m. The level of vacancies are partly offsetting the pressures in medical and dental and nursing linked to high levels of sickness absence and a continuation of staffing surge bed capacity.  This is linked to the increased Grip &amp; Control in place to oversee recruitment, an element has been converted into savings on a YTD basis in Month 6. </a:t>
                      </a:r>
                    </a:p>
                    <a:p>
                      <a:pPr marL="285750" marR="0" lvl="0" indent="-285750" algn="just"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endParaRPr lang="en-GB" sz="2000" strike="noStrike" kern="1200" dirty="0">
                        <a:solidFill>
                          <a:schemeClr val="dk1"/>
                        </a:solidFill>
                        <a:effectLst/>
                        <a:latin typeface="Arial" panose="020B0604020202020204" pitchFamily="34" charset="0"/>
                        <a:ea typeface="+mn-ea"/>
                        <a:cs typeface="Arial" panose="020B0604020202020204" pitchFamily="34" charset="0"/>
                      </a:endParaRPr>
                    </a:p>
                    <a:p>
                      <a:pPr marL="342900" marR="0" lvl="0" indent="-342900" algn="l" defTabSz="1507937"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sz="2000" kern="1200" dirty="0">
                        <a:solidFill>
                          <a:schemeClr val="tx1"/>
                        </a:solidFill>
                        <a:latin typeface="Verdana" panose="020B0604030504040204" pitchFamily="34" charset="0"/>
                        <a:ea typeface="Verdana" panose="020B0604030504040204" pitchFamily="34" charset="0"/>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hMerge="1">
                  <a:txBody>
                    <a:bodyPr/>
                    <a:lstStyle/>
                    <a:p>
                      <a:endParaRPr lang="en-GB"/>
                    </a:p>
                  </a:txBody>
                  <a:tcPr/>
                </a:tc>
                <a:extLst>
                  <a:ext uri="{0D108BD9-81ED-4DB2-BD59-A6C34878D82A}">
                    <a16:rowId xmlns:a16="http://schemas.microsoft.com/office/drawing/2014/main" val="3917987980"/>
                  </a:ext>
                </a:extLst>
              </a:tr>
            </a:tbl>
          </a:graphicData>
        </a:graphic>
      </p:graphicFrame>
      <p:sp>
        <p:nvSpPr>
          <p:cNvPr id="2" name="TextBox 1">
            <a:extLst>
              <a:ext uri="{FF2B5EF4-FFF2-40B4-BE49-F238E27FC236}">
                <a16:creationId xmlns:a16="http://schemas.microsoft.com/office/drawing/2014/main" id="{27D5292B-EE7B-EC4F-4A90-4DE8A20B3203}"/>
              </a:ext>
            </a:extLst>
          </p:cNvPr>
          <p:cNvSpPr txBox="1"/>
          <p:nvPr/>
        </p:nvSpPr>
        <p:spPr>
          <a:xfrm>
            <a:off x="0" y="-14068"/>
            <a:ext cx="20105688" cy="584775"/>
          </a:xfrm>
          <a:prstGeom prst="rect">
            <a:avLst/>
          </a:prstGeom>
          <a:solidFill>
            <a:schemeClr val="accent6">
              <a:lumMod val="40000"/>
              <a:lumOff val="60000"/>
            </a:schemeClr>
          </a:solidFill>
        </p:spPr>
        <p:txBody>
          <a:bodyPr wrap="square" rtlCol="0">
            <a:spAutoFit/>
          </a:bodyPr>
          <a:lstStyle/>
          <a:p>
            <a:pPr lvl="0" algn="ctr" defTabSz="1507937">
              <a:spcAft>
                <a:spcPts val="1979"/>
              </a:spcAft>
              <a:defRPr/>
            </a:pPr>
            <a:r>
              <a:rPr lang="en-GB" sz="3200" b="1" dirty="0"/>
              <a:t>Use every NHS £ wisely</a:t>
            </a:r>
            <a:endParaRPr kumimoji="0" lang="en-GB" sz="3200" b="1" i="0" u="none" strike="noStrike" kern="1200" cap="none" spc="0" normalizeH="0" baseline="0" noProof="0" dirty="0">
              <a:ln>
                <a:noFill/>
              </a:ln>
              <a:effectLst/>
              <a:uLnTx/>
              <a:uFillTx/>
              <a:latin typeface="Calibri" panose="020F0502020204030204"/>
              <a:ea typeface="+mn-ea"/>
              <a:cs typeface="+mn-cs"/>
            </a:endParaRPr>
          </a:p>
        </p:txBody>
      </p:sp>
      <p:pic>
        <p:nvPicPr>
          <p:cNvPr id="4" name="Picture 3">
            <a:extLst>
              <a:ext uri="{FF2B5EF4-FFF2-40B4-BE49-F238E27FC236}">
                <a16:creationId xmlns:a16="http://schemas.microsoft.com/office/drawing/2014/main" id="{1B286A4A-1D08-5D5E-13FD-A9523DC8B7FC}"/>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194294" y="4892674"/>
            <a:ext cx="9412039" cy="6289587"/>
          </a:xfrm>
          <a:prstGeom prst="rect">
            <a:avLst/>
          </a:prstGeom>
          <a:noFill/>
        </p:spPr>
      </p:pic>
      <p:pic>
        <p:nvPicPr>
          <p:cNvPr id="5" name="Picture 4">
            <a:extLst>
              <a:ext uri="{FF2B5EF4-FFF2-40B4-BE49-F238E27FC236}">
                <a16:creationId xmlns:a16="http://schemas.microsoft.com/office/drawing/2014/main" id="{C6614DDE-6DD0-F253-54EC-7C5EE2449F1B}"/>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99244" y="4892674"/>
            <a:ext cx="8839200" cy="6289587"/>
          </a:xfrm>
          <a:prstGeom prst="rect">
            <a:avLst/>
          </a:prstGeom>
          <a:noFill/>
        </p:spPr>
      </p:pic>
    </p:spTree>
    <p:extLst>
      <p:ext uri="{BB962C8B-B14F-4D97-AF65-F5344CB8AC3E}">
        <p14:creationId xmlns:p14="http://schemas.microsoft.com/office/powerpoint/2010/main" val="286412164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3D2020-8896-8CF0-B8E4-E9DF2246C9AA}"/>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48C84C60-980E-F43E-B138-3B50683FA103}"/>
              </a:ext>
            </a:extLst>
          </p:cNvPr>
          <p:cNvSpPr txBox="1">
            <a:spLocks/>
          </p:cNvSpPr>
          <p:nvPr/>
        </p:nvSpPr>
        <p:spPr>
          <a:xfrm>
            <a:off x="1348251" y="3749675"/>
            <a:ext cx="17409186" cy="2810464"/>
          </a:xfrm>
          <a:prstGeom prst="rect">
            <a:avLst/>
          </a:prstGeom>
        </p:spPr>
        <p:txBody>
          <a:bodyPr/>
          <a:lstStyle>
            <a:lvl1pPr marL="0" indent="0" algn="l" defTabSz="914400" rtl="0" eaLnBrk="1" latinLnBrk="0" hangingPunct="1">
              <a:lnSpc>
                <a:spcPct val="100000"/>
              </a:lnSpc>
              <a:spcBef>
                <a:spcPts val="0"/>
              </a:spcBef>
              <a:spcAft>
                <a:spcPts val="1800"/>
              </a:spcAft>
              <a:buFont typeface="Arial" panose="020B0604020202020204" pitchFamily="34" charset="0"/>
              <a:buNone/>
              <a:defRPr sz="2000" kern="1200">
                <a:solidFill>
                  <a:schemeClr val="bg1"/>
                </a:solidFill>
                <a:latin typeface="Arial" panose="020B0604020202020204" pitchFamily="34" charset="0"/>
                <a:ea typeface="+mn-ea"/>
                <a:cs typeface="Arial" panose="020B0604020202020204" pitchFamily="34" charset="0"/>
              </a:defRPr>
            </a:lvl1pPr>
            <a:lvl2pPr marL="216000" indent="-216000" algn="l" defTabSz="914400" rtl="0" eaLnBrk="1" latinLnBrk="0" hangingPunct="1">
              <a:lnSpc>
                <a:spcPct val="100000"/>
              </a:lnSpc>
              <a:spcBef>
                <a:spcPts val="0"/>
              </a:spcBef>
              <a:spcAft>
                <a:spcPts val="1800"/>
              </a:spcAft>
              <a:buFont typeface="Arial" panose="020B0604020202020204" pitchFamily="34" charset="0"/>
              <a:buChar char="•"/>
              <a:defRPr sz="2000" kern="1200">
                <a:solidFill>
                  <a:schemeClr val="bg1"/>
                </a:solidFill>
                <a:latin typeface="Arial" panose="020B0604020202020204" pitchFamily="34" charset="0"/>
                <a:ea typeface="+mn-ea"/>
                <a:cs typeface="Arial" panose="020B0604020202020204" pitchFamily="34" charset="0"/>
              </a:defRPr>
            </a:lvl2pPr>
            <a:lvl3pPr marL="0" indent="0" algn="l" defTabSz="914400" rtl="0" eaLnBrk="1" latinLnBrk="0" hangingPunct="1">
              <a:lnSpc>
                <a:spcPct val="100000"/>
              </a:lnSpc>
              <a:spcBef>
                <a:spcPts val="0"/>
              </a:spcBef>
              <a:spcAft>
                <a:spcPts val="1800"/>
              </a:spcAft>
              <a:buFont typeface="Arial" panose="020B0604020202020204" pitchFamily="34" charset="0"/>
              <a:buNone/>
              <a:defRPr sz="2000" b="1" kern="1200">
                <a:solidFill>
                  <a:schemeClr val="bg1"/>
                </a:solidFill>
                <a:latin typeface="Arial" panose="020B0604020202020204" pitchFamily="34" charset="0"/>
                <a:ea typeface="+mn-ea"/>
                <a:cs typeface="Arial" panose="020B0604020202020204" pitchFamily="34" charset="0"/>
              </a:defRPr>
            </a:lvl3pPr>
            <a:lvl4pPr marL="0" indent="0" algn="l" defTabSz="914400" rtl="0" eaLnBrk="1" latinLnBrk="0" hangingPunct="1">
              <a:lnSpc>
                <a:spcPct val="100000"/>
              </a:lnSpc>
              <a:spcBef>
                <a:spcPts val="0"/>
              </a:spcBef>
              <a:spcAft>
                <a:spcPts val="1800"/>
              </a:spcAft>
              <a:buFont typeface="Arial" panose="020B0604020202020204" pitchFamily="34" charset="0"/>
              <a:buNone/>
              <a:defRPr sz="2000" kern="1200">
                <a:solidFill>
                  <a:schemeClr val="bg1"/>
                </a:solidFill>
                <a:latin typeface="Arial" panose="020B0604020202020204" pitchFamily="34" charset="0"/>
                <a:ea typeface="+mn-ea"/>
                <a:cs typeface="Arial" panose="020B0604020202020204" pitchFamily="34" charset="0"/>
              </a:defRPr>
            </a:lvl4pPr>
            <a:lvl5pPr marL="0" indent="0" algn="l" defTabSz="914400" rtl="0" eaLnBrk="1" latinLnBrk="0" hangingPunct="1">
              <a:lnSpc>
                <a:spcPct val="100000"/>
              </a:lnSpc>
              <a:spcBef>
                <a:spcPts val="0"/>
              </a:spcBef>
              <a:spcAft>
                <a:spcPts val="1800"/>
              </a:spcAft>
              <a:buFont typeface="Arial" panose="020B0604020202020204" pitchFamily="34" charset="0"/>
              <a:buNone/>
              <a:defRPr sz="2000" kern="1200">
                <a:solidFill>
                  <a:schemeClr val="bg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GB" sz="4400" b="1" dirty="0">
                <a:latin typeface="Verdana" panose="020B0604030504040204" pitchFamily="34" charset="0"/>
                <a:ea typeface="Verdana" panose="020B0604030504040204" pitchFamily="34" charset="0"/>
              </a:rPr>
              <a:t>Section 3: </a:t>
            </a:r>
          </a:p>
          <a:p>
            <a:pPr algn="ctr"/>
            <a:r>
              <a:rPr lang="en-GB" sz="4400" dirty="0">
                <a:latin typeface="Verdana" panose="020B0604030504040204" pitchFamily="34" charset="0"/>
                <a:ea typeface="Verdana" panose="020B0604030504040204" pitchFamily="34" charset="0"/>
              </a:rPr>
              <a:t>Summary of the performance against the NHS Wales Performance Framework Measures 2026-27</a:t>
            </a:r>
          </a:p>
          <a:p>
            <a:endParaRPr lang="en-GB" dirty="0"/>
          </a:p>
        </p:txBody>
      </p:sp>
    </p:spTree>
    <p:extLst>
      <p:ext uri="{BB962C8B-B14F-4D97-AF65-F5344CB8AC3E}">
        <p14:creationId xmlns:p14="http://schemas.microsoft.com/office/powerpoint/2010/main" val="369585953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6B5F87-B02A-3BAD-2585-E74DD9AA838E}"/>
            </a:ext>
          </a:extLst>
        </p:cNvPr>
        <p:cNvGrpSpPr/>
        <p:nvPr/>
      </p:nvGrpSpPr>
      <p:grpSpPr>
        <a:xfrm>
          <a:off x="0" y="0"/>
          <a:ext cx="0" cy="0"/>
          <a:chOff x="0" y="0"/>
          <a:chExt cx="0" cy="0"/>
        </a:xfrm>
      </p:grpSpPr>
      <p:graphicFrame>
        <p:nvGraphicFramePr>
          <p:cNvPr id="5" name="Table 4">
            <a:extLst>
              <a:ext uri="{FF2B5EF4-FFF2-40B4-BE49-F238E27FC236}">
                <a16:creationId xmlns:a16="http://schemas.microsoft.com/office/drawing/2014/main" id="{BFEE0760-62DA-7BD1-09BE-3D3F716B9A25}"/>
              </a:ext>
            </a:extLst>
          </p:cNvPr>
          <p:cNvGraphicFramePr>
            <a:graphicFrameLocks noGrp="1"/>
          </p:cNvGraphicFramePr>
          <p:nvPr/>
        </p:nvGraphicFramePr>
        <p:xfrm>
          <a:off x="1442319" y="739813"/>
          <a:ext cx="17754446" cy="10285792"/>
        </p:xfrm>
        <a:graphic>
          <a:graphicData uri="http://schemas.openxmlformats.org/drawingml/2006/table">
            <a:tbl>
              <a:tblPr/>
              <a:tblGrid>
                <a:gridCol w="5359087">
                  <a:extLst>
                    <a:ext uri="{9D8B030D-6E8A-4147-A177-3AD203B41FA5}">
                      <a16:colId xmlns:a16="http://schemas.microsoft.com/office/drawing/2014/main" val="3150741542"/>
                    </a:ext>
                  </a:extLst>
                </a:gridCol>
                <a:gridCol w="1575052">
                  <a:extLst>
                    <a:ext uri="{9D8B030D-6E8A-4147-A177-3AD203B41FA5}">
                      <a16:colId xmlns:a16="http://schemas.microsoft.com/office/drawing/2014/main" val="1293364930"/>
                    </a:ext>
                  </a:extLst>
                </a:gridCol>
                <a:gridCol w="6074467">
                  <a:extLst>
                    <a:ext uri="{9D8B030D-6E8A-4147-A177-3AD203B41FA5}">
                      <a16:colId xmlns:a16="http://schemas.microsoft.com/office/drawing/2014/main" val="444904566"/>
                    </a:ext>
                  </a:extLst>
                </a:gridCol>
                <a:gridCol w="1727817">
                  <a:extLst>
                    <a:ext uri="{9D8B030D-6E8A-4147-A177-3AD203B41FA5}">
                      <a16:colId xmlns:a16="http://schemas.microsoft.com/office/drawing/2014/main" val="3495919459"/>
                    </a:ext>
                  </a:extLst>
                </a:gridCol>
                <a:gridCol w="1712222">
                  <a:extLst>
                    <a:ext uri="{9D8B030D-6E8A-4147-A177-3AD203B41FA5}">
                      <a16:colId xmlns:a16="http://schemas.microsoft.com/office/drawing/2014/main" val="4198536635"/>
                    </a:ext>
                  </a:extLst>
                </a:gridCol>
                <a:gridCol w="1305801">
                  <a:extLst>
                    <a:ext uri="{9D8B030D-6E8A-4147-A177-3AD203B41FA5}">
                      <a16:colId xmlns:a16="http://schemas.microsoft.com/office/drawing/2014/main" val="1650970669"/>
                    </a:ext>
                  </a:extLst>
                </a:gridCol>
              </a:tblGrid>
              <a:tr h="545634">
                <a:tc gridSpan="6">
                  <a:txBody>
                    <a:bodyPr/>
                    <a:lstStyle/>
                    <a:p>
                      <a:pPr algn="ctr" fontAlgn="b">
                        <a:buNone/>
                      </a:pPr>
                      <a:r>
                        <a:rPr lang="en-GB" sz="1600" b="1" i="0" u="none" strike="noStrike" dirty="0">
                          <a:solidFill>
                            <a:srgbClr val="000000"/>
                          </a:solidFill>
                          <a:effectLst/>
                          <a:latin typeface="Verdana" panose="020B0604030504040204" pitchFamily="34" charset="0"/>
                        </a:rPr>
                        <a:t>Quadruple Aim 1:  People in Wales have improved health and well-being with better prevention and self-management</a:t>
                      </a:r>
                      <a:endParaRPr lang="en-GB" sz="1600" b="1" i="0" u="none" strike="noStrike" dirty="0">
                        <a:solidFill>
                          <a:srgbClr val="000000"/>
                        </a:solidFill>
                        <a:effectLst/>
                        <a:latin typeface="Verdana" panose="020B0604030504040204" pitchFamily="34" charset="0"/>
                        <a:ea typeface="Verdana" panose="020B0604030504040204" pitchFamily="34" charset="0"/>
                      </a:endParaRPr>
                    </a:p>
                  </a:txBody>
                  <a:tcPr marL="0" marR="0" marT="0" marB="0" anchor="b">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BF1A7"/>
                    </a:solidFill>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pPr algn="l" fontAlgn="b">
                        <a:buNone/>
                      </a:pPr>
                      <a:endParaRPr lang="en-GB" sz="1400" b="1" i="0" u="none" strike="noStrike" dirty="0">
                        <a:solidFill>
                          <a:srgbClr val="000000"/>
                        </a:solidFill>
                        <a:effectLst/>
                        <a:latin typeface="Verdana" panose="020B0604030504040204" pitchFamily="34" charset="0"/>
                        <a:ea typeface="Verdana" panose="020B0604030504040204" pitchFamily="34" charset="0"/>
                      </a:endParaRPr>
                    </a:p>
                  </a:txBody>
                  <a:tcPr marL="0" marR="0" marT="0" marB="0" anchor="b">
                    <a:lnL>
                      <a:noFill/>
                    </a:lnL>
                    <a:lnR>
                      <a:noFill/>
                    </a:lnR>
                    <a:lnT>
                      <a:noFill/>
                    </a:lnT>
                    <a:lnB w="6350" cap="flat" cmpd="sng" algn="ctr">
                      <a:solidFill>
                        <a:srgbClr val="000000"/>
                      </a:solidFill>
                      <a:prstDash val="solid"/>
                      <a:round/>
                      <a:headEnd type="none" w="med" len="med"/>
                      <a:tailEnd type="none" w="med" len="med"/>
                    </a:lnB>
                    <a:solidFill>
                      <a:srgbClr val="A6C9EC"/>
                    </a:solidFill>
                  </a:tcPr>
                </a:tc>
                <a:tc hMerge="1">
                  <a:txBody>
                    <a:bodyPr/>
                    <a:lstStyle/>
                    <a:p>
                      <a:endParaRPr lang="en-GB"/>
                    </a:p>
                  </a:txBody>
                  <a:tcPr/>
                </a:tc>
                <a:extLst>
                  <a:ext uri="{0D108BD9-81ED-4DB2-BD59-A6C34878D82A}">
                    <a16:rowId xmlns:a16="http://schemas.microsoft.com/office/drawing/2014/main" val="2954874721"/>
                  </a:ext>
                </a:extLst>
              </a:tr>
              <a:tr h="630116">
                <a:tc>
                  <a:txBody>
                    <a:bodyPr/>
                    <a:lstStyle/>
                    <a:p>
                      <a:pPr algn="ctr" fontAlgn="b">
                        <a:buNone/>
                      </a:pPr>
                      <a:r>
                        <a:rPr lang="en-GB" sz="1600" b="1" i="0" u="none" strike="noStrike" dirty="0">
                          <a:solidFill>
                            <a:srgbClr val="000000"/>
                          </a:solidFill>
                          <a:effectLst/>
                          <a:latin typeface="Verdana" panose="020B0604030504040204" pitchFamily="34" charset="0"/>
                          <a:ea typeface="Verdana" panose="020B0604030504040204" pitchFamily="34" charset="0"/>
                        </a:rPr>
                        <a:t>Performance Measure</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D0D0"/>
                    </a:solidFill>
                  </a:tcPr>
                </a:tc>
                <a:tc>
                  <a:txBody>
                    <a:bodyPr/>
                    <a:lstStyle/>
                    <a:p>
                      <a:pPr algn="ctr" fontAlgn="b">
                        <a:buNone/>
                      </a:pPr>
                      <a:r>
                        <a:rPr lang="en-GB" sz="1600" b="1" i="0" u="none" strike="noStrike">
                          <a:solidFill>
                            <a:srgbClr val="000000"/>
                          </a:solidFill>
                          <a:effectLst/>
                          <a:latin typeface="Verdana" panose="020B0604030504040204" pitchFamily="34" charset="0"/>
                          <a:ea typeface="Verdana" panose="020B0604030504040204" pitchFamily="34" charset="0"/>
                        </a:rPr>
                        <a:t>Target</a:t>
                      </a:r>
                    </a:p>
                  </a:txBody>
                  <a:tcPr marL="0" marR="0" marT="0" marB="0" anchor="ctr">
                    <a:lnL w="6350" cap="flat" cmpd="sng" algn="ctr">
                      <a:solidFill>
                        <a:srgbClr val="000000"/>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D0D0"/>
                    </a:solidFill>
                  </a:tcPr>
                </a:tc>
                <a:tc>
                  <a:txBody>
                    <a:bodyPr/>
                    <a:lstStyle/>
                    <a:p>
                      <a:pPr algn="ctr" fontAlgn="b">
                        <a:buNone/>
                      </a:pPr>
                      <a:r>
                        <a:rPr lang="en-GB" sz="1600" b="1" i="0" u="none" strike="noStrike">
                          <a:solidFill>
                            <a:srgbClr val="000000"/>
                          </a:solidFill>
                          <a:effectLst/>
                          <a:latin typeface="Verdana" panose="020B0604030504040204" pitchFamily="34" charset="0"/>
                          <a:ea typeface="Verdana" panose="020B0604030504040204" pitchFamily="34" charset="0"/>
                        </a:rPr>
                        <a:t>Data</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D0D0D0"/>
                    </a:solidFill>
                  </a:tcPr>
                </a:tc>
                <a:tc gridSpan="2">
                  <a:txBody>
                    <a:bodyPr/>
                    <a:lstStyle/>
                    <a:p>
                      <a:pPr algn="ctr" fontAlgn="b">
                        <a:buNone/>
                      </a:pPr>
                      <a:r>
                        <a:rPr lang="en-GB" sz="1600" b="1" i="0" u="none" strike="noStrike" dirty="0">
                          <a:solidFill>
                            <a:srgbClr val="000000"/>
                          </a:solidFill>
                          <a:effectLst/>
                          <a:latin typeface="Verdana" panose="020B0604030504040204" pitchFamily="34" charset="0"/>
                          <a:ea typeface="Verdana" panose="020B0604030504040204" pitchFamily="34" charset="0"/>
                        </a:rPr>
                        <a:t>Latest Position</a:t>
                      </a:r>
                    </a:p>
                  </a:txBody>
                  <a:tcPr marL="0" marR="0" marT="0" marB="0" anchor="ctr">
                    <a:lnL w="635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D0D0"/>
                    </a:solidFill>
                  </a:tcPr>
                </a:tc>
                <a:tc hMerge="1">
                  <a:txBody>
                    <a:bodyPr/>
                    <a:lstStyle/>
                    <a:p>
                      <a:pPr algn="ctr" fontAlgn="b">
                        <a:buNone/>
                      </a:pPr>
                      <a:endParaRPr lang="en-GB" sz="1400" b="1" i="0" u="none" strike="noStrike">
                        <a:solidFill>
                          <a:srgbClr val="000000"/>
                        </a:solidFill>
                        <a:effectLst/>
                        <a:latin typeface="Verdana" panose="020B0604030504040204" pitchFamily="34" charset="0"/>
                        <a:ea typeface="Verdana" panose="020B060403050404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D0D0"/>
                    </a:solidFill>
                  </a:tcPr>
                </a:tc>
                <a:tc>
                  <a:txBody>
                    <a:bodyPr/>
                    <a:lstStyle/>
                    <a:p>
                      <a:pPr algn="ctr" fontAlgn="ctr">
                        <a:buNone/>
                      </a:pPr>
                      <a:r>
                        <a:rPr lang="en-GB" sz="1600" b="1" i="0" u="none" strike="noStrike" dirty="0">
                          <a:solidFill>
                            <a:srgbClr val="000000"/>
                          </a:solidFill>
                          <a:effectLst/>
                          <a:latin typeface="Verdana" panose="020B0604030504040204" pitchFamily="34" charset="0"/>
                          <a:ea typeface="Verdana" panose="020B0604030504040204" pitchFamily="34" charset="0"/>
                        </a:rPr>
                        <a:t>Frequency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D0D0"/>
                    </a:solidFill>
                  </a:tcPr>
                </a:tc>
                <a:extLst>
                  <a:ext uri="{0D108BD9-81ED-4DB2-BD59-A6C34878D82A}">
                    <a16:rowId xmlns:a16="http://schemas.microsoft.com/office/drawing/2014/main" val="1383911150"/>
                  </a:ext>
                </a:extLst>
              </a:tr>
              <a:tr h="2360483">
                <a:tc>
                  <a:txBody>
                    <a:bodyPr/>
                    <a:lstStyle/>
                    <a:p>
                      <a:pPr algn="ctr" fontAlgn="t">
                        <a:buNone/>
                      </a:pPr>
                      <a:r>
                        <a:rPr lang="en-GB" sz="1300" b="0" i="0" u="none" strike="noStrike" dirty="0">
                          <a:solidFill>
                            <a:srgbClr val="000000"/>
                          </a:solidFill>
                          <a:effectLst/>
                          <a:latin typeface="Verdana" panose="020B0604030504040204" pitchFamily="34" charset="0"/>
                        </a:rPr>
                        <a:t>Percentage of adult smokers who make a quit attempt via smoking cessation services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F1A7"/>
                    </a:solidFill>
                  </a:tcPr>
                </a:tc>
                <a:tc>
                  <a:txBody>
                    <a:bodyPr/>
                    <a:lstStyle/>
                    <a:p>
                      <a:pPr algn="ctr" fontAlgn="ctr">
                        <a:buNone/>
                      </a:pPr>
                      <a:r>
                        <a:rPr lang="en-GB" sz="1300" b="0" i="0" u="none" strike="noStrike" dirty="0">
                          <a:solidFill>
                            <a:srgbClr val="000000"/>
                          </a:solidFill>
                          <a:effectLst/>
                          <a:latin typeface="Verdana" panose="020B0604030504040204" pitchFamily="34" charset="0"/>
                        </a:rPr>
                        <a:t>1.5% Target </a:t>
                      </a:r>
                    </a:p>
                    <a:p>
                      <a:pPr algn="ctr" fontAlgn="ctr">
                        <a:buNone/>
                      </a:pPr>
                      <a:r>
                        <a:rPr lang="en-GB" sz="1300" b="0" i="0" u="none" strike="noStrike" dirty="0">
                          <a:solidFill>
                            <a:srgbClr val="000000"/>
                          </a:solidFill>
                          <a:effectLst/>
                          <a:latin typeface="Verdana" panose="020B0604030504040204" pitchFamily="34" charset="0"/>
                        </a:rPr>
                        <a:t>(Q1 2026-27)</a:t>
                      </a:r>
                    </a:p>
                  </a:txBody>
                  <a:tcPr marL="0" marR="0" marT="0" marB="0" anchor="ctr">
                    <a:lnL w="6350" cap="flat" cmpd="sng" algn="ctr">
                      <a:solidFill>
                        <a:srgbClr val="000000"/>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buNone/>
                      </a:pPr>
                      <a:endParaRPr lang="en-GB" sz="4900" dirty="0"/>
                    </a:p>
                  </a:txBody>
                  <a:tcPr marL="150791" marR="150791" marT="75396" marB="75396"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FFFF"/>
                    </a:solidFill>
                  </a:tcPr>
                </a:tc>
                <a:tc>
                  <a:txBody>
                    <a:bodyPr/>
                    <a:lstStyle/>
                    <a:p>
                      <a:pPr algn="ctr" fontAlgn="b">
                        <a:buNone/>
                      </a:pPr>
                      <a:r>
                        <a:rPr lang="en-GB" sz="1300" b="0" i="0" u="none" strike="noStrike" dirty="0">
                          <a:solidFill>
                            <a:schemeClr val="tx1"/>
                          </a:solidFill>
                          <a:effectLst/>
                          <a:latin typeface="Verdana" panose="020B0604030504040204" pitchFamily="34" charset="0"/>
                        </a:rPr>
                        <a:t> 1.24%</a:t>
                      </a:r>
                    </a:p>
                  </a:txBody>
                  <a:tcPr marL="0" marR="0" marT="0" marB="0" anchor="ctr">
                    <a:lnL w="635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buNone/>
                      </a:pPr>
                      <a:r>
                        <a:rPr lang="en-GB" sz="1300" b="0" i="0" u="none" strike="noStrike" dirty="0">
                          <a:solidFill>
                            <a:srgbClr val="000000"/>
                          </a:solidFill>
                          <a:effectLst/>
                          <a:latin typeface="Verdana" panose="020B0604030504040204" pitchFamily="34" charset="0"/>
                        </a:rPr>
                        <a:t>Q1 2026/27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en-GB" sz="1300" b="0" i="0" u="none" strike="noStrike" dirty="0">
                          <a:solidFill>
                            <a:srgbClr val="000000"/>
                          </a:solidFill>
                          <a:effectLst/>
                          <a:latin typeface="Verdana" panose="020B0604030504040204" pitchFamily="34" charset="0"/>
                        </a:rPr>
                        <a:t>Quarterly</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940105439"/>
                  </a:ext>
                </a:extLst>
              </a:tr>
              <a:tr h="2154946">
                <a:tc>
                  <a:txBody>
                    <a:bodyPr/>
                    <a:lstStyle/>
                    <a:p>
                      <a:pPr algn="ctr" fontAlgn="t">
                        <a:buNone/>
                      </a:pPr>
                      <a:r>
                        <a:rPr lang="en-GB" sz="1300" b="0" i="0" u="none" strike="noStrike" dirty="0">
                          <a:solidFill>
                            <a:srgbClr val="000000"/>
                          </a:solidFill>
                          <a:effectLst/>
                          <a:latin typeface="Verdana" panose="020B0604030504040204" pitchFamily="34" charset="0"/>
                        </a:rPr>
                        <a:t>Percentage of adult smokers who make a quit attempt via smoking cessation services &amp; co-validated at 4 weeks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F1A7"/>
                    </a:solidFill>
                  </a:tcPr>
                </a:tc>
                <a:tc>
                  <a:txBody>
                    <a:bodyPr/>
                    <a:lstStyle/>
                    <a:p>
                      <a:pPr algn="ctr" fontAlgn="b">
                        <a:buNone/>
                      </a:pPr>
                      <a:r>
                        <a:rPr lang="en-GB" sz="1300" b="0" i="0" u="none" strike="noStrike" dirty="0">
                          <a:solidFill>
                            <a:srgbClr val="000000"/>
                          </a:solidFill>
                          <a:effectLst/>
                          <a:latin typeface="Verdana" panose="020B0604030504040204" pitchFamily="34" charset="0"/>
                          <a:ea typeface="Verdana" panose="020B0604030504040204" pitchFamily="34" charset="0"/>
                        </a:rPr>
                        <a:t>40%</a:t>
                      </a:r>
                    </a:p>
                  </a:txBody>
                  <a:tcPr marL="0" marR="0" marT="0" marB="0" anchor="ctr">
                    <a:lnL w="6350" cap="flat" cmpd="sng" algn="ctr">
                      <a:solidFill>
                        <a:srgbClr val="000000"/>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buNone/>
                      </a:pPr>
                      <a:endParaRPr lang="en-GB" sz="4900" dirty="0"/>
                    </a:p>
                  </a:txBody>
                  <a:tcPr marL="150791" marR="150791" marT="75396" marB="75396"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b">
                        <a:buNone/>
                      </a:pPr>
                      <a:r>
                        <a:rPr lang="en-GB" sz="1300" b="0" i="0" u="none" strike="noStrike" dirty="0">
                          <a:solidFill>
                            <a:srgbClr val="000000"/>
                          </a:solidFill>
                          <a:effectLst/>
                          <a:latin typeface="Verdana" panose="020B0604030504040204" pitchFamily="34" charset="0"/>
                        </a:rPr>
                        <a:t>41.02%</a:t>
                      </a:r>
                    </a:p>
                  </a:txBody>
                  <a:tcPr marL="0" marR="0" marT="0" marB="0" anchor="ctr">
                    <a:lnL w="635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b">
                        <a:buNone/>
                      </a:pPr>
                      <a:r>
                        <a:rPr lang="en-GB" sz="1300" b="0" i="0" u="none" strike="noStrike" dirty="0">
                          <a:solidFill>
                            <a:srgbClr val="000000"/>
                          </a:solidFill>
                          <a:effectLst/>
                          <a:latin typeface="Verdana" panose="020B0604030504040204" pitchFamily="34" charset="0"/>
                        </a:rPr>
                        <a:t>Q1 2026/27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en-GB" sz="1300" b="0" i="0" u="none" strike="noStrike" dirty="0">
                          <a:solidFill>
                            <a:srgbClr val="000000"/>
                          </a:solidFill>
                          <a:effectLst/>
                          <a:latin typeface="Verdana" panose="020B0604030504040204" pitchFamily="34" charset="0"/>
                        </a:rPr>
                        <a:t>Quarterly</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487717510"/>
                  </a:ext>
                </a:extLst>
              </a:tr>
              <a:tr h="2321387">
                <a:tc>
                  <a:txBody>
                    <a:bodyPr/>
                    <a:lstStyle/>
                    <a:p>
                      <a:pPr algn="ctr" fontAlgn="t">
                        <a:buNone/>
                      </a:pPr>
                      <a:r>
                        <a:rPr lang="en-GB" sz="1300" b="0" i="0" u="none" strike="noStrike" dirty="0">
                          <a:solidFill>
                            <a:srgbClr val="000000"/>
                          </a:solidFill>
                          <a:effectLst/>
                          <a:latin typeface="Verdana" panose="020B0604030504040204" pitchFamily="34" charset="0"/>
                        </a:rPr>
                        <a:t>Percentage of children who are up to date with the scheduled vaccinations by age 5 (‘4 in 1’ preschool booster, the Hib/</a:t>
                      </a:r>
                      <a:r>
                        <a:rPr lang="en-GB" sz="1300" b="0" i="0" u="none" strike="noStrike" dirty="0" err="1">
                          <a:solidFill>
                            <a:srgbClr val="000000"/>
                          </a:solidFill>
                          <a:effectLst/>
                          <a:latin typeface="Verdana" panose="020B0604030504040204" pitchFamily="34" charset="0"/>
                        </a:rPr>
                        <a:t>MenC</a:t>
                      </a:r>
                      <a:r>
                        <a:rPr lang="en-GB" sz="1300" b="0" i="0" u="none" strike="noStrike" dirty="0">
                          <a:solidFill>
                            <a:srgbClr val="000000"/>
                          </a:solidFill>
                          <a:effectLst/>
                          <a:latin typeface="Verdana" panose="020B0604030504040204" pitchFamily="34" charset="0"/>
                        </a:rPr>
                        <a:t> booster and the second MMR dose)</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F1A7"/>
                    </a:solid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GB" sz="1300" b="0" i="0" u="none" strike="noStrike" dirty="0">
                          <a:solidFill>
                            <a:srgbClr val="000000"/>
                          </a:solidFill>
                          <a:effectLst/>
                          <a:latin typeface="Verdana" panose="020B0604030504040204" pitchFamily="34" charset="0"/>
                          <a:ea typeface="Verdana" panose="020B0604030504040204" pitchFamily="34" charset="0"/>
                        </a:rPr>
                        <a:t>95%</a:t>
                      </a:r>
                    </a:p>
                  </a:txBody>
                  <a:tcPr marL="0" marR="0" marT="0" marB="0" anchor="ctr">
                    <a:lnL w="6350" cap="flat" cmpd="sng" algn="ctr">
                      <a:solidFill>
                        <a:srgbClr val="000000"/>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buNone/>
                      </a:pPr>
                      <a:endParaRPr lang="en-GB" sz="4900" dirty="0"/>
                    </a:p>
                  </a:txBody>
                  <a:tcPr marL="150791" marR="150791" marT="75396" marB="75396"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FFFF"/>
                    </a:solidFill>
                  </a:tcPr>
                </a:tc>
                <a:tc>
                  <a:txBody>
                    <a:bodyPr/>
                    <a:lstStyle/>
                    <a:p>
                      <a:pPr algn="ctr" fontAlgn="b">
                        <a:buNone/>
                      </a:pPr>
                      <a:r>
                        <a:rPr lang="en-GB" sz="1300" b="0" i="0" u="none" strike="noStrike" dirty="0">
                          <a:solidFill>
                            <a:srgbClr val="000000"/>
                          </a:solidFill>
                          <a:effectLst/>
                          <a:latin typeface="Verdana" panose="020B0604030504040204" pitchFamily="34" charset="0"/>
                        </a:rPr>
                        <a:t> 88.5%</a:t>
                      </a:r>
                    </a:p>
                  </a:txBody>
                  <a:tcPr marL="0" marR="0" marT="0" marB="0" anchor="ctr">
                    <a:lnL w="635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buNone/>
                      </a:pPr>
                      <a:r>
                        <a:rPr lang="en-GB" sz="1300" b="0" i="0" u="none" strike="noStrike" dirty="0">
                          <a:solidFill>
                            <a:srgbClr val="000000"/>
                          </a:solidFill>
                          <a:effectLst/>
                          <a:latin typeface="Verdana" panose="020B0604030504040204" pitchFamily="34" charset="0"/>
                        </a:rPr>
                        <a:t> June 2026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en-GB" sz="1300" b="0" i="0" u="none" strike="noStrike" dirty="0">
                          <a:solidFill>
                            <a:srgbClr val="000000"/>
                          </a:solidFill>
                          <a:effectLst/>
                          <a:latin typeface="Verdana" panose="020B0604030504040204" pitchFamily="34" charset="0"/>
                        </a:rPr>
                        <a:t>Quarterly</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470910968"/>
                  </a:ext>
                </a:extLst>
              </a:tr>
              <a:tr h="2273226">
                <a:tc>
                  <a:txBody>
                    <a:bodyPr/>
                    <a:lstStyle/>
                    <a:p>
                      <a:pPr algn="ctr" fontAlgn="t">
                        <a:buNone/>
                      </a:pPr>
                      <a:r>
                        <a:rPr lang="en-GB" sz="1300" b="0" i="0" u="none" strike="noStrike" dirty="0">
                          <a:solidFill>
                            <a:srgbClr val="000000"/>
                          </a:solidFill>
                          <a:effectLst/>
                          <a:latin typeface="Verdana" panose="020B0604030504040204" pitchFamily="34" charset="0"/>
                        </a:rPr>
                        <a:t>Percentage of children receiving the Human Papillomavirus (HPV) vaccination by the age of 15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F1A7"/>
                    </a:solidFill>
                  </a:tcPr>
                </a:tc>
                <a:tc>
                  <a:txBody>
                    <a:bodyPr/>
                    <a:lstStyle/>
                    <a:p>
                      <a:pPr algn="ctr" fontAlgn="b">
                        <a:buNone/>
                      </a:pPr>
                      <a:r>
                        <a:rPr lang="en-GB" sz="1300" b="0" i="0" u="none" strike="noStrike" dirty="0">
                          <a:solidFill>
                            <a:srgbClr val="000000"/>
                          </a:solidFill>
                          <a:effectLst/>
                          <a:latin typeface="Verdana" panose="020B0604030504040204" pitchFamily="34" charset="0"/>
                          <a:ea typeface="Verdana" panose="020B0604030504040204" pitchFamily="34" charset="0"/>
                        </a:rPr>
                        <a:t>95%</a:t>
                      </a:r>
                    </a:p>
                  </a:txBody>
                  <a:tcPr marL="0" marR="0" marT="0" marB="0" anchor="ctr">
                    <a:lnL w="6350" cap="flat" cmpd="sng" algn="ctr">
                      <a:solidFill>
                        <a:srgbClr val="000000"/>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GB" sz="1600" b="0" i="0" u="none" strike="noStrike" dirty="0">
                          <a:solidFill>
                            <a:srgbClr val="000000"/>
                          </a:solidFill>
                          <a:effectLst/>
                          <a:latin typeface="Verdana" panose="020B0604030504040204" pitchFamily="34" charset="0"/>
                          <a:ea typeface="Verdana" panose="020B0604030504040204" pitchFamily="34" charset="0"/>
                        </a:rPr>
                        <a:t> </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b">
                        <a:buNone/>
                      </a:pPr>
                      <a:r>
                        <a:rPr lang="en-GB" sz="1300" b="0" i="0" u="none" strike="noStrike" dirty="0">
                          <a:solidFill>
                            <a:srgbClr val="000000"/>
                          </a:solidFill>
                          <a:effectLst/>
                          <a:latin typeface="Verdana" panose="020B0604030504040204" pitchFamily="34" charset="0"/>
                        </a:rPr>
                        <a:t> 86.4%</a:t>
                      </a:r>
                    </a:p>
                  </a:txBody>
                  <a:tcPr marL="0" marR="0" marT="0" marB="0" anchor="ctr">
                    <a:lnL w="635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buNone/>
                      </a:pPr>
                      <a:r>
                        <a:rPr lang="en-GB" sz="1300" b="0" i="0" u="none" strike="noStrike" dirty="0">
                          <a:solidFill>
                            <a:srgbClr val="000000"/>
                          </a:solidFill>
                          <a:effectLst/>
                          <a:latin typeface="Verdana" panose="020B0604030504040204" pitchFamily="34" charset="0"/>
                        </a:rPr>
                        <a:t>June 2026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en-GB" sz="1300" b="0" i="0" u="none" strike="noStrike" dirty="0">
                          <a:solidFill>
                            <a:srgbClr val="000000"/>
                          </a:solidFill>
                          <a:effectLst/>
                          <a:latin typeface="Verdana" panose="020B0604030504040204" pitchFamily="34" charset="0"/>
                        </a:rPr>
                        <a:t>Quarterly</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489214570"/>
                  </a:ext>
                </a:extLst>
              </a:tr>
            </a:tbl>
          </a:graphicData>
        </a:graphic>
      </p:graphicFrame>
      <p:sp>
        <p:nvSpPr>
          <p:cNvPr id="12" name="TextBox 11">
            <a:extLst>
              <a:ext uri="{FF2B5EF4-FFF2-40B4-BE49-F238E27FC236}">
                <a16:creationId xmlns:a16="http://schemas.microsoft.com/office/drawing/2014/main" id="{E81220A4-D499-6CA0-2427-0E24E81E52A0}"/>
              </a:ext>
            </a:extLst>
          </p:cNvPr>
          <p:cNvSpPr txBox="1"/>
          <p:nvPr/>
        </p:nvSpPr>
        <p:spPr>
          <a:xfrm>
            <a:off x="89" y="50"/>
            <a:ext cx="20105511" cy="461537"/>
          </a:xfrm>
          <a:prstGeom prst="rect">
            <a:avLst/>
          </a:prstGeom>
          <a:solidFill>
            <a:schemeClr val="tx2">
              <a:lumMod val="75000"/>
              <a:lumOff val="25000"/>
            </a:schemeClr>
          </a:solidFill>
        </p:spPr>
        <p:txBody>
          <a:bodyPr wrap="square" rtlCol="0">
            <a:spAutoFit/>
          </a:bodyPr>
          <a:lstStyle/>
          <a:p>
            <a:pPr algn="ctr" defTabSz="1507937">
              <a:spcAft>
                <a:spcPts val="989"/>
              </a:spcAft>
              <a:defRPr/>
            </a:pPr>
            <a:r>
              <a:rPr lang="en-GB" sz="2399" b="1" dirty="0">
                <a:solidFill>
                  <a:prstClr val="white"/>
                </a:solidFill>
                <a:latin typeface="Verdana" panose="020B0604030504040204" pitchFamily="34" charset="0"/>
                <a:ea typeface="Verdana" panose="020B0604030504040204" pitchFamily="34" charset="0"/>
              </a:rPr>
              <a:t>NHS Wales Performance Framework Measures 2026-27</a:t>
            </a:r>
          </a:p>
        </p:txBody>
      </p:sp>
      <p:pic>
        <p:nvPicPr>
          <p:cNvPr id="6" name="Picture 5">
            <a:extLst>
              <a:ext uri="{FF2B5EF4-FFF2-40B4-BE49-F238E27FC236}">
                <a16:creationId xmlns:a16="http://schemas.microsoft.com/office/drawing/2014/main" id="{5A960054-A1F4-18DD-F2CB-E31308C4760D}"/>
              </a:ext>
            </a:extLst>
          </p:cNvPr>
          <p:cNvPicPr>
            <a:picLocks noChangeAspect="1"/>
          </p:cNvPicPr>
          <p:nvPr/>
        </p:nvPicPr>
        <p:blipFill>
          <a:blip r:embed="rId2"/>
          <a:stretch>
            <a:fillRect/>
          </a:stretch>
        </p:blipFill>
        <p:spPr>
          <a:xfrm>
            <a:off x="8478963" y="1955882"/>
            <a:ext cx="5900156" cy="2280638"/>
          </a:xfrm>
          <a:prstGeom prst="rect">
            <a:avLst/>
          </a:prstGeom>
        </p:spPr>
      </p:pic>
      <p:pic>
        <p:nvPicPr>
          <p:cNvPr id="8" name="Picture 7">
            <a:extLst>
              <a:ext uri="{FF2B5EF4-FFF2-40B4-BE49-F238E27FC236}">
                <a16:creationId xmlns:a16="http://schemas.microsoft.com/office/drawing/2014/main" id="{E6E23013-1F98-1364-C284-643C31A66427}"/>
              </a:ext>
            </a:extLst>
          </p:cNvPr>
          <p:cNvPicPr>
            <a:picLocks noChangeAspect="1"/>
          </p:cNvPicPr>
          <p:nvPr/>
        </p:nvPicPr>
        <p:blipFill>
          <a:blip r:embed="rId3"/>
          <a:stretch>
            <a:fillRect/>
          </a:stretch>
        </p:blipFill>
        <p:spPr>
          <a:xfrm>
            <a:off x="8443061" y="4332067"/>
            <a:ext cx="5900156" cy="2058613"/>
          </a:xfrm>
          <a:prstGeom prst="rect">
            <a:avLst/>
          </a:prstGeom>
        </p:spPr>
      </p:pic>
      <p:pic>
        <p:nvPicPr>
          <p:cNvPr id="10" name="Picture 9">
            <a:extLst>
              <a:ext uri="{FF2B5EF4-FFF2-40B4-BE49-F238E27FC236}">
                <a16:creationId xmlns:a16="http://schemas.microsoft.com/office/drawing/2014/main" id="{44D5D8F4-A833-34C8-A535-1BCAC49F034B}"/>
              </a:ext>
            </a:extLst>
          </p:cNvPr>
          <p:cNvPicPr>
            <a:picLocks noChangeAspect="1"/>
          </p:cNvPicPr>
          <p:nvPr/>
        </p:nvPicPr>
        <p:blipFill>
          <a:blip r:embed="rId4"/>
          <a:stretch>
            <a:fillRect/>
          </a:stretch>
        </p:blipFill>
        <p:spPr>
          <a:xfrm>
            <a:off x="8478962" y="6486228"/>
            <a:ext cx="5864254" cy="2238128"/>
          </a:xfrm>
          <a:prstGeom prst="rect">
            <a:avLst/>
          </a:prstGeom>
        </p:spPr>
      </p:pic>
      <p:pic>
        <p:nvPicPr>
          <p:cNvPr id="13" name="Picture 12">
            <a:extLst>
              <a:ext uri="{FF2B5EF4-FFF2-40B4-BE49-F238E27FC236}">
                <a16:creationId xmlns:a16="http://schemas.microsoft.com/office/drawing/2014/main" id="{B6205F0F-2733-67FD-31BC-C400270B7F28}"/>
              </a:ext>
            </a:extLst>
          </p:cNvPr>
          <p:cNvPicPr>
            <a:picLocks noChangeAspect="1"/>
          </p:cNvPicPr>
          <p:nvPr/>
        </p:nvPicPr>
        <p:blipFill>
          <a:blip r:embed="rId5"/>
          <a:stretch>
            <a:fillRect/>
          </a:stretch>
        </p:blipFill>
        <p:spPr>
          <a:xfrm>
            <a:off x="8478962" y="8845673"/>
            <a:ext cx="5900155" cy="2058612"/>
          </a:xfrm>
          <a:prstGeom prst="rect">
            <a:avLst/>
          </a:prstGeom>
        </p:spPr>
      </p:pic>
    </p:spTree>
    <p:extLst>
      <p:ext uri="{BB962C8B-B14F-4D97-AF65-F5344CB8AC3E}">
        <p14:creationId xmlns:p14="http://schemas.microsoft.com/office/powerpoint/2010/main" val="160196550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AB7E67-4576-3501-0B8C-33D6F7027A87}"/>
            </a:ext>
          </a:extLst>
        </p:cNvPr>
        <p:cNvGrpSpPr/>
        <p:nvPr/>
      </p:nvGrpSpPr>
      <p:grpSpPr>
        <a:xfrm>
          <a:off x="0" y="0"/>
          <a:ext cx="0" cy="0"/>
          <a:chOff x="0" y="0"/>
          <a:chExt cx="0" cy="0"/>
        </a:xfrm>
      </p:grpSpPr>
      <p:graphicFrame>
        <p:nvGraphicFramePr>
          <p:cNvPr id="5" name="Table 4">
            <a:extLst>
              <a:ext uri="{FF2B5EF4-FFF2-40B4-BE49-F238E27FC236}">
                <a16:creationId xmlns:a16="http://schemas.microsoft.com/office/drawing/2014/main" id="{B432F6BC-C762-AA04-6FA9-42D07B2036FB}"/>
              </a:ext>
            </a:extLst>
          </p:cNvPr>
          <p:cNvGraphicFramePr>
            <a:graphicFrameLocks noGrp="1"/>
          </p:cNvGraphicFramePr>
          <p:nvPr/>
        </p:nvGraphicFramePr>
        <p:xfrm>
          <a:off x="1442319" y="739813"/>
          <a:ext cx="17754446" cy="10001071"/>
        </p:xfrm>
        <a:graphic>
          <a:graphicData uri="http://schemas.openxmlformats.org/drawingml/2006/table">
            <a:tbl>
              <a:tblPr/>
              <a:tblGrid>
                <a:gridCol w="5359087">
                  <a:extLst>
                    <a:ext uri="{9D8B030D-6E8A-4147-A177-3AD203B41FA5}">
                      <a16:colId xmlns:a16="http://schemas.microsoft.com/office/drawing/2014/main" val="3150741542"/>
                    </a:ext>
                  </a:extLst>
                </a:gridCol>
                <a:gridCol w="1575052">
                  <a:extLst>
                    <a:ext uri="{9D8B030D-6E8A-4147-A177-3AD203B41FA5}">
                      <a16:colId xmlns:a16="http://schemas.microsoft.com/office/drawing/2014/main" val="1293364930"/>
                    </a:ext>
                  </a:extLst>
                </a:gridCol>
                <a:gridCol w="6074467">
                  <a:extLst>
                    <a:ext uri="{9D8B030D-6E8A-4147-A177-3AD203B41FA5}">
                      <a16:colId xmlns:a16="http://schemas.microsoft.com/office/drawing/2014/main" val="444904566"/>
                    </a:ext>
                  </a:extLst>
                </a:gridCol>
                <a:gridCol w="1727817">
                  <a:extLst>
                    <a:ext uri="{9D8B030D-6E8A-4147-A177-3AD203B41FA5}">
                      <a16:colId xmlns:a16="http://schemas.microsoft.com/office/drawing/2014/main" val="3495919459"/>
                    </a:ext>
                  </a:extLst>
                </a:gridCol>
                <a:gridCol w="1712222">
                  <a:extLst>
                    <a:ext uri="{9D8B030D-6E8A-4147-A177-3AD203B41FA5}">
                      <a16:colId xmlns:a16="http://schemas.microsoft.com/office/drawing/2014/main" val="4198536635"/>
                    </a:ext>
                  </a:extLst>
                </a:gridCol>
                <a:gridCol w="1305801">
                  <a:extLst>
                    <a:ext uri="{9D8B030D-6E8A-4147-A177-3AD203B41FA5}">
                      <a16:colId xmlns:a16="http://schemas.microsoft.com/office/drawing/2014/main" val="1650970669"/>
                    </a:ext>
                  </a:extLst>
                </a:gridCol>
              </a:tblGrid>
              <a:tr h="545634">
                <a:tc gridSpan="6">
                  <a:txBody>
                    <a:bodyPr/>
                    <a:lstStyle/>
                    <a:p>
                      <a:pPr algn="ctr" fontAlgn="b">
                        <a:buNone/>
                      </a:pPr>
                      <a:r>
                        <a:rPr lang="en-GB" sz="1600" b="1" i="0" u="none" strike="noStrike" dirty="0">
                          <a:solidFill>
                            <a:srgbClr val="000000"/>
                          </a:solidFill>
                          <a:effectLst/>
                          <a:latin typeface="Verdana" panose="020B0604030504040204" pitchFamily="34" charset="0"/>
                        </a:rPr>
                        <a:t>Quadruple Aim 1:  People in Wales have improved health and well-being with better prevention and self-management</a:t>
                      </a:r>
                      <a:endParaRPr lang="en-GB" sz="1600" b="1" i="0" u="none" strike="noStrike" dirty="0">
                        <a:solidFill>
                          <a:srgbClr val="000000"/>
                        </a:solidFill>
                        <a:effectLst/>
                        <a:latin typeface="Verdana" panose="020B0604030504040204" pitchFamily="34" charset="0"/>
                        <a:ea typeface="Verdana" panose="020B0604030504040204" pitchFamily="34" charset="0"/>
                      </a:endParaRPr>
                    </a:p>
                  </a:txBody>
                  <a:tcPr marL="0" marR="0" marT="0" marB="0" anchor="b">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BF1A7"/>
                    </a:solidFill>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pPr algn="l" fontAlgn="b">
                        <a:buNone/>
                      </a:pPr>
                      <a:endParaRPr lang="en-GB" sz="1400" b="1" i="0" u="none" strike="noStrike" dirty="0">
                        <a:solidFill>
                          <a:srgbClr val="000000"/>
                        </a:solidFill>
                        <a:effectLst/>
                        <a:latin typeface="Verdana" panose="020B0604030504040204" pitchFamily="34" charset="0"/>
                        <a:ea typeface="Verdana" panose="020B0604030504040204" pitchFamily="34" charset="0"/>
                      </a:endParaRPr>
                    </a:p>
                  </a:txBody>
                  <a:tcPr marL="0" marR="0" marT="0" marB="0" anchor="b">
                    <a:lnL>
                      <a:noFill/>
                    </a:lnL>
                    <a:lnR>
                      <a:noFill/>
                    </a:lnR>
                    <a:lnT>
                      <a:noFill/>
                    </a:lnT>
                    <a:lnB w="6350" cap="flat" cmpd="sng" algn="ctr">
                      <a:solidFill>
                        <a:srgbClr val="000000"/>
                      </a:solidFill>
                      <a:prstDash val="solid"/>
                      <a:round/>
                      <a:headEnd type="none" w="med" len="med"/>
                      <a:tailEnd type="none" w="med" len="med"/>
                    </a:lnB>
                    <a:solidFill>
                      <a:srgbClr val="A6C9EC"/>
                    </a:solidFill>
                  </a:tcPr>
                </a:tc>
                <a:tc hMerge="1">
                  <a:txBody>
                    <a:bodyPr/>
                    <a:lstStyle/>
                    <a:p>
                      <a:endParaRPr lang="en-GB"/>
                    </a:p>
                  </a:txBody>
                  <a:tcPr/>
                </a:tc>
                <a:extLst>
                  <a:ext uri="{0D108BD9-81ED-4DB2-BD59-A6C34878D82A}">
                    <a16:rowId xmlns:a16="http://schemas.microsoft.com/office/drawing/2014/main" val="2954874721"/>
                  </a:ext>
                </a:extLst>
              </a:tr>
              <a:tr h="630116">
                <a:tc>
                  <a:txBody>
                    <a:bodyPr/>
                    <a:lstStyle/>
                    <a:p>
                      <a:pPr algn="ctr" fontAlgn="b">
                        <a:buNone/>
                      </a:pPr>
                      <a:r>
                        <a:rPr lang="en-GB" sz="1600" b="1" i="0" u="none" strike="noStrike" dirty="0">
                          <a:solidFill>
                            <a:srgbClr val="000000"/>
                          </a:solidFill>
                          <a:effectLst/>
                          <a:latin typeface="Verdana" panose="020B0604030504040204" pitchFamily="34" charset="0"/>
                          <a:ea typeface="Verdana" panose="020B0604030504040204" pitchFamily="34" charset="0"/>
                        </a:rPr>
                        <a:t>Performance Measure</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D0D0"/>
                    </a:solidFill>
                  </a:tcPr>
                </a:tc>
                <a:tc>
                  <a:txBody>
                    <a:bodyPr/>
                    <a:lstStyle/>
                    <a:p>
                      <a:pPr algn="ctr" fontAlgn="b">
                        <a:buNone/>
                      </a:pPr>
                      <a:r>
                        <a:rPr lang="en-GB" sz="1600" b="1" i="0" u="none" strike="noStrike">
                          <a:solidFill>
                            <a:srgbClr val="000000"/>
                          </a:solidFill>
                          <a:effectLst/>
                          <a:latin typeface="Verdana" panose="020B0604030504040204" pitchFamily="34" charset="0"/>
                          <a:ea typeface="Verdana" panose="020B0604030504040204" pitchFamily="34" charset="0"/>
                        </a:rPr>
                        <a:t>Target</a:t>
                      </a:r>
                    </a:p>
                  </a:txBody>
                  <a:tcPr marL="0" marR="0" marT="0" marB="0" anchor="ctr">
                    <a:lnL w="6350" cap="flat" cmpd="sng" algn="ctr">
                      <a:solidFill>
                        <a:srgbClr val="000000"/>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D0D0"/>
                    </a:solidFill>
                  </a:tcPr>
                </a:tc>
                <a:tc>
                  <a:txBody>
                    <a:bodyPr/>
                    <a:lstStyle/>
                    <a:p>
                      <a:pPr algn="ctr" fontAlgn="b">
                        <a:buNone/>
                      </a:pPr>
                      <a:r>
                        <a:rPr lang="en-GB" sz="1600" b="1" i="0" u="none" strike="noStrike">
                          <a:solidFill>
                            <a:srgbClr val="000000"/>
                          </a:solidFill>
                          <a:effectLst/>
                          <a:latin typeface="Verdana" panose="020B0604030504040204" pitchFamily="34" charset="0"/>
                          <a:ea typeface="Verdana" panose="020B0604030504040204" pitchFamily="34" charset="0"/>
                        </a:rPr>
                        <a:t>Data</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D0D0D0"/>
                    </a:solidFill>
                  </a:tcPr>
                </a:tc>
                <a:tc gridSpan="2">
                  <a:txBody>
                    <a:bodyPr/>
                    <a:lstStyle/>
                    <a:p>
                      <a:pPr algn="ctr" fontAlgn="b">
                        <a:buNone/>
                      </a:pPr>
                      <a:r>
                        <a:rPr lang="en-GB" sz="1600" b="1" i="0" u="none" strike="noStrike" dirty="0">
                          <a:solidFill>
                            <a:srgbClr val="000000"/>
                          </a:solidFill>
                          <a:effectLst/>
                          <a:latin typeface="Verdana" panose="020B0604030504040204" pitchFamily="34" charset="0"/>
                          <a:ea typeface="Verdana" panose="020B0604030504040204" pitchFamily="34" charset="0"/>
                        </a:rPr>
                        <a:t>Latest Position</a:t>
                      </a:r>
                    </a:p>
                  </a:txBody>
                  <a:tcPr marL="0" marR="0" marT="0" marB="0" anchor="ctr">
                    <a:lnL w="635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D0D0"/>
                    </a:solidFill>
                  </a:tcPr>
                </a:tc>
                <a:tc hMerge="1">
                  <a:txBody>
                    <a:bodyPr/>
                    <a:lstStyle/>
                    <a:p>
                      <a:pPr algn="ctr" fontAlgn="b">
                        <a:buNone/>
                      </a:pPr>
                      <a:endParaRPr lang="en-GB" sz="1400" b="1" i="0" u="none" strike="noStrike">
                        <a:solidFill>
                          <a:srgbClr val="000000"/>
                        </a:solidFill>
                        <a:effectLst/>
                        <a:latin typeface="Verdana" panose="020B0604030504040204" pitchFamily="34" charset="0"/>
                        <a:ea typeface="Verdana" panose="020B060403050404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D0D0"/>
                    </a:solidFill>
                  </a:tcPr>
                </a:tc>
                <a:tc>
                  <a:txBody>
                    <a:bodyPr/>
                    <a:lstStyle/>
                    <a:p>
                      <a:pPr algn="ctr" fontAlgn="ctr">
                        <a:buNone/>
                      </a:pPr>
                      <a:r>
                        <a:rPr lang="en-GB" sz="1600" b="1" i="0" u="none" strike="noStrike" dirty="0">
                          <a:solidFill>
                            <a:srgbClr val="000000"/>
                          </a:solidFill>
                          <a:effectLst/>
                          <a:latin typeface="Verdana" panose="020B0604030504040204" pitchFamily="34" charset="0"/>
                          <a:ea typeface="Verdana" panose="020B0604030504040204" pitchFamily="34" charset="0"/>
                        </a:rPr>
                        <a:t>Frequency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D0D0"/>
                    </a:solidFill>
                  </a:tcPr>
                </a:tc>
                <a:extLst>
                  <a:ext uri="{0D108BD9-81ED-4DB2-BD59-A6C34878D82A}">
                    <a16:rowId xmlns:a16="http://schemas.microsoft.com/office/drawing/2014/main" val="1383911150"/>
                  </a:ext>
                </a:extLst>
              </a:tr>
              <a:tr h="2360483">
                <a:tc>
                  <a:txBody>
                    <a:bodyPr/>
                    <a:lstStyle/>
                    <a:p>
                      <a:pPr algn="ctr" fontAlgn="t">
                        <a:buNone/>
                      </a:pPr>
                      <a:r>
                        <a:rPr lang="en-GB" sz="1300" b="0" i="0" u="none" strike="noStrike" dirty="0">
                          <a:solidFill>
                            <a:srgbClr val="000000"/>
                          </a:solidFill>
                          <a:effectLst/>
                          <a:latin typeface="Verdana" panose="020B0604030504040204" pitchFamily="34" charset="0"/>
                        </a:rPr>
                        <a:t>Percentage uptake of the influenza vaccination amongst adults aged 65 years and over</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F1A7"/>
                    </a:solidFill>
                  </a:tcPr>
                </a:tc>
                <a:tc>
                  <a:txBody>
                    <a:bodyPr/>
                    <a:lstStyle/>
                    <a:p>
                      <a:pPr algn="ctr" fontAlgn="b">
                        <a:buNone/>
                      </a:pPr>
                      <a:r>
                        <a:rPr lang="en-GB" sz="1300" b="0" i="0" u="none" strike="noStrike" dirty="0">
                          <a:solidFill>
                            <a:srgbClr val="000000"/>
                          </a:solidFill>
                          <a:effectLst/>
                          <a:latin typeface="Verdana" panose="020B0604030504040204" pitchFamily="34" charset="0"/>
                          <a:ea typeface="Verdana" panose="020B0604030504040204" pitchFamily="34" charset="0"/>
                        </a:rPr>
                        <a:t>75%</a:t>
                      </a:r>
                    </a:p>
                  </a:txBody>
                  <a:tcPr marL="0" marR="0" marT="0" marB="0" anchor="ctr">
                    <a:lnL w="6350" cap="flat" cmpd="sng" algn="ctr">
                      <a:solidFill>
                        <a:srgbClr val="000000"/>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buNone/>
                      </a:pPr>
                      <a:r>
                        <a:rPr lang="en-GB" sz="1600" b="0" i="0" u="none" strike="noStrike" dirty="0">
                          <a:solidFill>
                            <a:srgbClr val="000000"/>
                          </a:solidFill>
                          <a:effectLst/>
                          <a:latin typeface="Verdana" panose="020B0604030504040204" pitchFamily="34" charset="0"/>
                          <a:ea typeface="Verdana" panose="020B0604030504040204" pitchFamily="34" charset="0"/>
                        </a:rPr>
                        <a:t> </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FFFF"/>
                    </a:solidFill>
                  </a:tcPr>
                </a:tc>
                <a:tc>
                  <a:txBody>
                    <a:bodyPr/>
                    <a:lstStyle/>
                    <a:p>
                      <a:pPr algn="ctr" fontAlgn="b">
                        <a:buNone/>
                      </a:pPr>
                      <a:r>
                        <a:rPr lang="en-GB" sz="1300" b="0" i="0" u="none" strike="noStrike" dirty="0">
                          <a:solidFill>
                            <a:srgbClr val="000000"/>
                          </a:solidFill>
                          <a:effectLst/>
                          <a:latin typeface="Verdana" panose="020B0604030504040204" pitchFamily="34" charset="0"/>
                        </a:rPr>
                        <a:t> 68.9%</a:t>
                      </a:r>
                    </a:p>
                  </a:txBody>
                  <a:tcPr marL="0" marR="0" marT="0" marB="0" anchor="ctr">
                    <a:lnL w="635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buNone/>
                      </a:pPr>
                      <a:r>
                        <a:rPr lang="en-GB" sz="1300" b="0" i="0" u="none" strike="noStrike" dirty="0">
                          <a:solidFill>
                            <a:srgbClr val="000000"/>
                          </a:solidFill>
                          <a:effectLst/>
                          <a:latin typeface="Verdana" panose="020B0604030504040204" pitchFamily="34" charset="0"/>
                        </a:rPr>
                        <a:t>2025/26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en-GB" sz="1300" b="0" i="0" u="none" strike="noStrike" dirty="0">
                          <a:solidFill>
                            <a:srgbClr val="000000"/>
                          </a:solidFill>
                          <a:effectLst/>
                          <a:latin typeface="Verdana" panose="020B0604030504040204" pitchFamily="34" charset="0"/>
                        </a:rPr>
                        <a:t>Monthly</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940105439"/>
                  </a:ext>
                </a:extLst>
              </a:tr>
              <a:tr h="2154946">
                <a:tc>
                  <a:txBody>
                    <a:bodyPr/>
                    <a:lstStyle/>
                    <a:p>
                      <a:pPr algn="ctr" fontAlgn="t">
                        <a:buNone/>
                      </a:pPr>
                      <a:r>
                        <a:rPr lang="en-GB" sz="1300" b="0" i="0" u="none" strike="noStrike" dirty="0">
                          <a:solidFill>
                            <a:srgbClr val="000000"/>
                          </a:solidFill>
                          <a:effectLst/>
                          <a:latin typeface="Verdana" panose="020B0604030504040204" pitchFamily="34" charset="0"/>
                        </a:rPr>
                        <a:t>Percentage uptake of the Respiratory Syncytial Virus (RSV) for those turning 75 years old</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F1A7"/>
                    </a:solidFill>
                  </a:tcPr>
                </a:tc>
                <a:tc>
                  <a:txBody>
                    <a:bodyPr/>
                    <a:lstStyle/>
                    <a:p>
                      <a:pPr algn="ctr" fontAlgn="b">
                        <a:buNone/>
                      </a:pPr>
                      <a:r>
                        <a:rPr lang="en-GB" sz="1300" b="0" i="0" u="none" strike="noStrike" dirty="0">
                          <a:solidFill>
                            <a:srgbClr val="000000"/>
                          </a:solidFill>
                          <a:effectLst/>
                          <a:latin typeface="Verdana" panose="020B0604030504040204" pitchFamily="34" charset="0"/>
                        </a:rPr>
                        <a:t>70%</a:t>
                      </a:r>
                    </a:p>
                  </a:txBody>
                  <a:tcPr marL="0" marR="0" marT="0" marB="0" anchor="ctr">
                    <a:lnL w="6350" cap="flat" cmpd="sng" algn="ctr">
                      <a:solidFill>
                        <a:srgbClr val="000000"/>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endParaRPr lang="en-GB" sz="1200" b="0" i="0" u="none" strike="noStrike" dirty="0">
                        <a:solidFill>
                          <a:srgbClr val="000000"/>
                        </a:solidFill>
                        <a:effectLst/>
                        <a:latin typeface="Aptos Narrow" panose="020B0004020202020204" pitchFamily="34" charset="0"/>
                      </a:endParaRP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b">
                        <a:buNone/>
                      </a:pPr>
                      <a:r>
                        <a:rPr lang="en-GB" sz="1300" b="0" i="0" u="none" strike="noStrike" dirty="0">
                          <a:solidFill>
                            <a:srgbClr val="000000"/>
                          </a:solidFill>
                          <a:effectLst/>
                          <a:latin typeface="Verdana" panose="020B0604030504040204" pitchFamily="34" charset="0"/>
                        </a:rPr>
                        <a:t>47.1%</a:t>
                      </a:r>
                    </a:p>
                  </a:txBody>
                  <a:tcPr marL="0" marR="0" marT="0" marB="0" anchor="ctr">
                    <a:lnL w="635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a:txBody>
                    <a:bodyPr/>
                    <a:lstStyle/>
                    <a:p>
                      <a:pPr algn="ctr" fontAlgn="b">
                        <a:buNone/>
                      </a:pPr>
                      <a:r>
                        <a:rPr lang="en-GB" sz="1300" b="0" i="0" u="none" strike="noStrike" dirty="0">
                          <a:solidFill>
                            <a:srgbClr val="000000"/>
                          </a:solidFill>
                          <a:effectLst/>
                          <a:latin typeface="Verdana" panose="020B0604030504040204" pitchFamily="34" charset="0"/>
                        </a:rPr>
                        <a:t>July 2026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en-GB" sz="1300" b="0" i="0" u="none" strike="noStrike" dirty="0">
                          <a:solidFill>
                            <a:srgbClr val="000000"/>
                          </a:solidFill>
                          <a:effectLst/>
                          <a:latin typeface="Verdana" panose="020B0604030504040204" pitchFamily="34" charset="0"/>
                        </a:rPr>
                        <a:t>Monthly</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487717510"/>
                  </a:ext>
                </a:extLst>
              </a:tr>
              <a:tr h="2154946">
                <a:tc>
                  <a:txBody>
                    <a:bodyPr/>
                    <a:lstStyle/>
                    <a:p>
                      <a:pPr algn="ctr" fontAlgn="t">
                        <a:buNone/>
                      </a:pPr>
                      <a:r>
                        <a:rPr lang="en-GB" sz="1300" b="0" i="0" u="none" strike="noStrike" dirty="0">
                          <a:solidFill>
                            <a:srgbClr val="000000"/>
                          </a:solidFill>
                          <a:effectLst/>
                          <a:latin typeface="Verdana" panose="020B0604030504040204" pitchFamily="34" charset="0"/>
                        </a:rPr>
                        <a:t>Percentage of Adult population receiving NHS Dental Care over a 24-month period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F1A7"/>
                    </a:solidFill>
                  </a:tcPr>
                </a:tc>
                <a:tc>
                  <a:txBody>
                    <a:bodyPr/>
                    <a:lstStyle/>
                    <a:p>
                      <a:pPr algn="ctr" fontAlgn="b">
                        <a:buNone/>
                      </a:pPr>
                      <a:r>
                        <a:rPr lang="en-GB" sz="1300" b="0" i="0" u="none" strike="noStrike" dirty="0">
                          <a:solidFill>
                            <a:srgbClr val="000000"/>
                          </a:solidFill>
                          <a:effectLst/>
                          <a:latin typeface="Verdana" panose="020B0604030504040204" pitchFamily="34" charset="0"/>
                        </a:rPr>
                        <a:t>Improvement compared to the same period in the previous year</a:t>
                      </a:r>
                    </a:p>
                  </a:txBody>
                  <a:tcPr marL="0" marR="0" marT="0" marB="0" anchor="ctr">
                    <a:lnL w="6350" cap="flat" cmpd="sng" algn="ctr">
                      <a:solidFill>
                        <a:srgbClr val="000000"/>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endParaRPr lang="en-GB" sz="1200" b="0" i="0" u="none" strike="noStrike" dirty="0">
                        <a:solidFill>
                          <a:srgbClr val="000000"/>
                        </a:solidFill>
                        <a:effectLst/>
                        <a:latin typeface="Aptos Narrow" panose="020B0004020202020204" pitchFamily="34" charset="0"/>
                      </a:endParaRP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b">
                        <a:buNone/>
                      </a:pPr>
                      <a:r>
                        <a:rPr lang="en-GB" sz="1300" b="0" i="0" u="none" strike="noStrike" dirty="0">
                          <a:solidFill>
                            <a:srgbClr val="000000"/>
                          </a:solidFill>
                          <a:effectLst/>
                          <a:latin typeface="Verdana" panose="020B0604030504040204" pitchFamily="34" charset="0"/>
                        </a:rPr>
                        <a:t>43.2%</a:t>
                      </a:r>
                    </a:p>
                  </a:txBody>
                  <a:tcPr marL="0" marR="0" marT="0" marB="0" anchor="ctr">
                    <a:lnL w="635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b">
                        <a:buNone/>
                      </a:pPr>
                      <a:r>
                        <a:rPr lang="en-GB" sz="1300" b="0" i="0" u="none" strike="noStrike" dirty="0">
                          <a:solidFill>
                            <a:srgbClr val="000000"/>
                          </a:solidFill>
                          <a:effectLst/>
                          <a:latin typeface="Verdana" panose="020B0604030504040204" pitchFamily="34" charset="0"/>
                        </a:rPr>
                        <a:t>Q4 2025/26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GB" sz="1300" b="0" i="0" u="none" strike="noStrike" dirty="0">
                          <a:solidFill>
                            <a:srgbClr val="000000"/>
                          </a:solidFill>
                          <a:effectLst/>
                          <a:latin typeface="Verdana" panose="020B0604030504040204" pitchFamily="34" charset="0"/>
                        </a:rPr>
                        <a:t>Quarterly</a:t>
                      </a:r>
                    </a:p>
                    <a:p>
                      <a:pPr algn="ctr" fontAlgn="ctr">
                        <a:buNone/>
                      </a:pPr>
                      <a:endParaRPr lang="en-GB" sz="1300" b="0" i="0" u="none" strike="noStrike" dirty="0">
                        <a:solidFill>
                          <a:srgbClr val="000000"/>
                        </a:solidFill>
                        <a:effectLst/>
                        <a:latin typeface="Verdana" panose="020B060403050404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4107933988"/>
                  </a:ext>
                </a:extLst>
              </a:tr>
              <a:tr h="2154946">
                <a:tc>
                  <a:txBody>
                    <a:bodyPr/>
                    <a:lstStyle/>
                    <a:p>
                      <a:pPr marL="0" marR="0" lvl="0" indent="0" algn="ctr" defTabSz="914400" rtl="0" eaLnBrk="1" fontAlgn="t" latinLnBrk="0" hangingPunct="1">
                        <a:lnSpc>
                          <a:spcPct val="100000"/>
                        </a:lnSpc>
                        <a:spcBef>
                          <a:spcPts val="0"/>
                        </a:spcBef>
                        <a:spcAft>
                          <a:spcPts val="0"/>
                        </a:spcAft>
                        <a:buClrTx/>
                        <a:buSzTx/>
                        <a:buFontTx/>
                        <a:buNone/>
                        <a:tabLst/>
                        <a:defRPr/>
                      </a:pPr>
                      <a:r>
                        <a:rPr lang="en-GB" sz="1300" b="0" i="0" u="none" strike="noStrike" dirty="0">
                          <a:solidFill>
                            <a:srgbClr val="000000"/>
                          </a:solidFill>
                          <a:effectLst/>
                          <a:latin typeface="Verdana" panose="020B0604030504040204" pitchFamily="34" charset="0"/>
                        </a:rPr>
                        <a:t>Percentage of Children population receiving NHS Dental Care over a 12-month period </a:t>
                      </a:r>
                    </a:p>
                    <a:p>
                      <a:pPr algn="ctr" fontAlgn="t">
                        <a:buNone/>
                      </a:pPr>
                      <a:endParaRPr lang="en-GB" sz="1300" b="0" i="0" u="none" strike="noStrike" dirty="0">
                        <a:solidFill>
                          <a:srgbClr val="000000"/>
                        </a:solidFill>
                        <a:effectLst/>
                        <a:latin typeface="Verdana" panose="020B060403050404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F1A7"/>
                    </a:solidFill>
                  </a:tcPr>
                </a:tc>
                <a:tc>
                  <a:txBody>
                    <a:bodyPr/>
                    <a:lstStyle/>
                    <a:p>
                      <a:pPr algn="ctr" fontAlgn="b">
                        <a:buNone/>
                      </a:pPr>
                      <a:r>
                        <a:rPr lang="en-GB" sz="1300" b="0" i="0" u="none" strike="noStrike" dirty="0">
                          <a:solidFill>
                            <a:srgbClr val="000000"/>
                          </a:solidFill>
                          <a:effectLst/>
                          <a:latin typeface="Verdana" panose="020B0604030504040204" pitchFamily="34" charset="0"/>
                        </a:rPr>
                        <a:t>Improvement compared to the same period in the previous year</a:t>
                      </a:r>
                    </a:p>
                  </a:txBody>
                  <a:tcPr marL="0" marR="0" marT="0" marB="0" anchor="ctr">
                    <a:lnL w="6350" cap="flat" cmpd="sng" algn="ctr">
                      <a:solidFill>
                        <a:srgbClr val="000000"/>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endParaRPr lang="en-GB" sz="1200" b="0" i="0" u="none" strike="noStrike" dirty="0">
                        <a:solidFill>
                          <a:srgbClr val="000000"/>
                        </a:solidFill>
                        <a:effectLst/>
                        <a:latin typeface="Aptos Narrow" panose="020B0004020202020204" pitchFamily="34" charset="0"/>
                      </a:endParaRP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b">
                        <a:buNone/>
                      </a:pPr>
                      <a:r>
                        <a:rPr lang="en-GB" sz="1300" b="0" i="0" u="none" strike="noStrike" dirty="0">
                          <a:solidFill>
                            <a:srgbClr val="000000"/>
                          </a:solidFill>
                          <a:effectLst/>
                          <a:latin typeface="Verdana" panose="020B0604030504040204" pitchFamily="34" charset="0"/>
                        </a:rPr>
                        <a:t>53.8%</a:t>
                      </a:r>
                    </a:p>
                  </a:txBody>
                  <a:tcPr marL="0" marR="0" marT="0" marB="0" anchor="ctr">
                    <a:lnL w="635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GB" sz="1300" b="0" i="0" u="none" strike="noStrike" dirty="0">
                          <a:solidFill>
                            <a:srgbClr val="000000"/>
                          </a:solidFill>
                          <a:effectLst/>
                          <a:latin typeface="Verdana" panose="020B0604030504040204" pitchFamily="34" charset="0"/>
                        </a:rPr>
                        <a:t>Q4 2025/26</a:t>
                      </a:r>
                    </a:p>
                    <a:p>
                      <a:pPr algn="ctr" fontAlgn="b">
                        <a:buNone/>
                      </a:pPr>
                      <a:endParaRPr lang="en-GB" sz="1300" b="0" i="0" u="none" strike="noStrike" dirty="0">
                        <a:solidFill>
                          <a:srgbClr val="000000"/>
                        </a:solidFill>
                        <a:effectLst/>
                        <a:latin typeface="Verdana" panose="020B060403050404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GB" sz="1300" b="0" i="0" u="none" strike="noStrike" dirty="0">
                          <a:solidFill>
                            <a:srgbClr val="000000"/>
                          </a:solidFill>
                          <a:effectLst/>
                          <a:latin typeface="Verdana" panose="020B0604030504040204" pitchFamily="34" charset="0"/>
                        </a:rPr>
                        <a:t>Quarterly</a:t>
                      </a:r>
                    </a:p>
                    <a:p>
                      <a:pPr algn="ctr" fontAlgn="ctr">
                        <a:buNone/>
                      </a:pPr>
                      <a:endParaRPr lang="en-GB" sz="1300" b="0" i="0" u="none" strike="noStrike" dirty="0">
                        <a:solidFill>
                          <a:srgbClr val="000000"/>
                        </a:solidFill>
                        <a:effectLst/>
                        <a:latin typeface="Verdana" panose="020B060403050404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334407036"/>
                  </a:ext>
                </a:extLst>
              </a:tr>
            </a:tbl>
          </a:graphicData>
        </a:graphic>
      </p:graphicFrame>
      <p:sp>
        <p:nvSpPr>
          <p:cNvPr id="12" name="TextBox 11">
            <a:extLst>
              <a:ext uri="{FF2B5EF4-FFF2-40B4-BE49-F238E27FC236}">
                <a16:creationId xmlns:a16="http://schemas.microsoft.com/office/drawing/2014/main" id="{71CCB355-70D3-DC50-1684-074924DA0EFB}"/>
              </a:ext>
            </a:extLst>
          </p:cNvPr>
          <p:cNvSpPr txBox="1"/>
          <p:nvPr/>
        </p:nvSpPr>
        <p:spPr>
          <a:xfrm>
            <a:off x="89" y="50"/>
            <a:ext cx="20105511" cy="461537"/>
          </a:xfrm>
          <a:prstGeom prst="rect">
            <a:avLst/>
          </a:prstGeom>
          <a:solidFill>
            <a:schemeClr val="tx2">
              <a:lumMod val="75000"/>
              <a:lumOff val="25000"/>
            </a:schemeClr>
          </a:solidFill>
        </p:spPr>
        <p:txBody>
          <a:bodyPr wrap="square" rtlCol="0">
            <a:spAutoFit/>
          </a:bodyPr>
          <a:lstStyle/>
          <a:p>
            <a:pPr algn="ctr" defTabSz="1507937">
              <a:spcAft>
                <a:spcPts val="989"/>
              </a:spcAft>
              <a:defRPr/>
            </a:pPr>
            <a:r>
              <a:rPr lang="en-GB" sz="2399" b="1" dirty="0">
                <a:solidFill>
                  <a:prstClr val="white"/>
                </a:solidFill>
                <a:latin typeface="Verdana" panose="020B0604030504040204" pitchFamily="34" charset="0"/>
                <a:ea typeface="Verdana" panose="020B0604030504040204" pitchFamily="34" charset="0"/>
              </a:rPr>
              <a:t>NHS Wales Performance Framework Measures 2026-27</a:t>
            </a:r>
          </a:p>
        </p:txBody>
      </p:sp>
      <p:pic>
        <p:nvPicPr>
          <p:cNvPr id="3" name="Picture 2">
            <a:extLst>
              <a:ext uri="{FF2B5EF4-FFF2-40B4-BE49-F238E27FC236}">
                <a16:creationId xmlns:a16="http://schemas.microsoft.com/office/drawing/2014/main" id="{76DFB7C5-CB2F-0728-A05F-4EB1BF5A1756}"/>
              </a:ext>
            </a:extLst>
          </p:cNvPr>
          <p:cNvPicPr>
            <a:picLocks noChangeAspect="1"/>
          </p:cNvPicPr>
          <p:nvPr/>
        </p:nvPicPr>
        <p:blipFill>
          <a:blip r:embed="rId2"/>
          <a:stretch>
            <a:fillRect/>
          </a:stretch>
        </p:blipFill>
        <p:spPr>
          <a:xfrm>
            <a:off x="8452524" y="1994338"/>
            <a:ext cx="5880847" cy="2250412"/>
          </a:xfrm>
          <a:prstGeom prst="rect">
            <a:avLst/>
          </a:prstGeom>
        </p:spPr>
      </p:pic>
      <p:pic>
        <p:nvPicPr>
          <p:cNvPr id="4" name="Picture 3">
            <a:extLst>
              <a:ext uri="{FF2B5EF4-FFF2-40B4-BE49-F238E27FC236}">
                <a16:creationId xmlns:a16="http://schemas.microsoft.com/office/drawing/2014/main" id="{353963C2-CE28-C312-F618-5952F15B9FA2}"/>
              </a:ext>
            </a:extLst>
          </p:cNvPr>
          <p:cNvPicPr>
            <a:picLocks noChangeAspect="1"/>
          </p:cNvPicPr>
          <p:nvPr/>
        </p:nvPicPr>
        <p:blipFill>
          <a:blip r:embed="rId3"/>
          <a:stretch>
            <a:fillRect/>
          </a:stretch>
        </p:blipFill>
        <p:spPr>
          <a:xfrm>
            <a:off x="8452524" y="4354704"/>
            <a:ext cx="5880847" cy="1982123"/>
          </a:xfrm>
          <a:prstGeom prst="rect">
            <a:avLst/>
          </a:prstGeom>
        </p:spPr>
      </p:pic>
      <p:pic>
        <p:nvPicPr>
          <p:cNvPr id="7" name="Picture 6">
            <a:extLst>
              <a:ext uri="{FF2B5EF4-FFF2-40B4-BE49-F238E27FC236}">
                <a16:creationId xmlns:a16="http://schemas.microsoft.com/office/drawing/2014/main" id="{6D6729CB-5B92-D8AB-DD40-60528A585806}"/>
              </a:ext>
            </a:extLst>
          </p:cNvPr>
          <p:cNvPicPr>
            <a:picLocks noChangeAspect="1"/>
          </p:cNvPicPr>
          <p:nvPr/>
        </p:nvPicPr>
        <p:blipFill>
          <a:blip r:embed="rId4"/>
          <a:stretch>
            <a:fillRect/>
          </a:stretch>
        </p:blipFill>
        <p:spPr>
          <a:xfrm>
            <a:off x="8452524" y="6555087"/>
            <a:ext cx="5880847" cy="1982123"/>
          </a:xfrm>
          <a:prstGeom prst="rect">
            <a:avLst/>
          </a:prstGeom>
        </p:spPr>
      </p:pic>
      <p:pic>
        <p:nvPicPr>
          <p:cNvPr id="9" name="Picture 8">
            <a:extLst>
              <a:ext uri="{FF2B5EF4-FFF2-40B4-BE49-F238E27FC236}">
                <a16:creationId xmlns:a16="http://schemas.microsoft.com/office/drawing/2014/main" id="{DDCD1580-B7BE-1D95-B12B-52172E647BB9}"/>
              </a:ext>
            </a:extLst>
          </p:cNvPr>
          <p:cNvPicPr>
            <a:picLocks noChangeAspect="1"/>
          </p:cNvPicPr>
          <p:nvPr/>
        </p:nvPicPr>
        <p:blipFill>
          <a:blip r:embed="rId5"/>
          <a:stretch>
            <a:fillRect/>
          </a:stretch>
        </p:blipFill>
        <p:spPr>
          <a:xfrm>
            <a:off x="8452525" y="8647984"/>
            <a:ext cx="5880846" cy="1982123"/>
          </a:xfrm>
          <a:prstGeom prst="rect">
            <a:avLst/>
          </a:prstGeom>
        </p:spPr>
      </p:pic>
    </p:spTree>
    <p:extLst>
      <p:ext uri="{BB962C8B-B14F-4D97-AF65-F5344CB8AC3E}">
        <p14:creationId xmlns:p14="http://schemas.microsoft.com/office/powerpoint/2010/main" val="387756667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D47615-CEDF-E16F-BEC2-289CE15999D3}"/>
            </a:ext>
          </a:extLst>
        </p:cNvPr>
        <p:cNvGrpSpPr/>
        <p:nvPr/>
      </p:nvGrpSpPr>
      <p:grpSpPr>
        <a:xfrm>
          <a:off x="0" y="0"/>
          <a:ext cx="0" cy="0"/>
          <a:chOff x="0" y="0"/>
          <a:chExt cx="0" cy="0"/>
        </a:xfrm>
      </p:grpSpPr>
      <p:graphicFrame>
        <p:nvGraphicFramePr>
          <p:cNvPr id="5" name="Table 4">
            <a:extLst>
              <a:ext uri="{FF2B5EF4-FFF2-40B4-BE49-F238E27FC236}">
                <a16:creationId xmlns:a16="http://schemas.microsoft.com/office/drawing/2014/main" id="{9D4B9D86-F47D-6C8A-C5E5-D117C6498267}"/>
              </a:ext>
            </a:extLst>
          </p:cNvPr>
          <p:cNvGraphicFramePr>
            <a:graphicFrameLocks noGrp="1"/>
          </p:cNvGraphicFramePr>
          <p:nvPr/>
        </p:nvGraphicFramePr>
        <p:xfrm>
          <a:off x="1442319" y="739813"/>
          <a:ext cx="17754446" cy="10285792"/>
        </p:xfrm>
        <a:graphic>
          <a:graphicData uri="http://schemas.openxmlformats.org/drawingml/2006/table">
            <a:tbl>
              <a:tblPr/>
              <a:tblGrid>
                <a:gridCol w="5359087">
                  <a:extLst>
                    <a:ext uri="{9D8B030D-6E8A-4147-A177-3AD203B41FA5}">
                      <a16:colId xmlns:a16="http://schemas.microsoft.com/office/drawing/2014/main" val="3150741542"/>
                    </a:ext>
                  </a:extLst>
                </a:gridCol>
                <a:gridCol w="1575052">
                  <a:extLst>
                    <a:ext uri="{9D8B030D-6E8A-4147-A177-3AD203B41FA5}">
                      <a16:colId xmlns:a16="http://schemas.microsoft.com/office/drawing/2014/main" val="1293364930"/>
                    </a:ext>
                  </a:extLst>
                </a:gridCol>
                <a:gridCol w="6074467">
                  <a:extLst>
                    <a:ext uri="{9D8B030D-6E8A-4147-A177-3AD203B41FA5}">
                      <a16:colId xmlns:a16="http://schemas.microsoft.com/office/drawing/2014/main" val="444904566"/>
                    </a:ext>
                  </a:extLst>
                </a:gridCol>
                <a:gridCol w="1727817">
                  <a:extLst>
                    <a:ext uri="{9D8B030D-6E8A-4147-A177-3AD203B41FA5}">
                      <a16:colId xmlns:a16="http://schemas.microsoft.com/office/drawing/2014/main" val="3495919459"/>
                    </a:ext>
                  </a:extLst>
                </a:gridCol>
                <a:gridCol w="1712222">
                  <a:extLst>
                    <a:ext uri="{9D8B030D-6E8A-4147-A177-3AD203B41FA5}">
                      <a16:colId xmlns:a16="http://schemas.microsoft.com/office/drawing/2014/main" val="4198536635"/>
                    </a:ext>
                  </a:extLst>
                </a:gridCol>
                <a:gridCol w="1305801">
                  <a:extLst>
                    <a:ext uri="{9D8B030D-6E8A-4147-A177-3AD203B41FA5}">
                      <a16:colId xmlns:a16="http://schemas.microsoft.com/office/drawing/2014/main" val="1650970669"/>
                    </a:ext>
                  </a:extLst>
                </a:gridCol>
              </a:tblGrid>
              <a:tr h="545634">
                <a:tc gridSpan="6">
                  <a:txBody>
                    <a:bodyPr/>
                    <a:lstStyle/>
                    <a:p>
                      <a:pPr algn="ctr" fontAlgn="b">
                        <a:buNone/>
                      </a:pPr>
                      <a:r>
                        <a:rPr lang="en-GB" sz="1600" b="1" i="0" u="none" strike="noStrike" dirty="0">
                          <a:solidFill>
                            <a:srgbClr val="000000"/>
                          </a:solidFill>
                          <a:effectLst/>
                          <a:latin typeface="Verdana" panose="020B0604030504040204" pitchFamily="34" charset="0"/>
                          <a:ea typeface="Verdana" panose="020B0604030504040204" pitchFamily="34" charset="0"/>
                        </a:rPr>
                        <a:t>Quadruple Aim 2:  People in Wales have better quality and more accessible health and social care services, enabled by digital and supported by engagement.</a:t>
                      </a:r>
                    </a:p>
                  </a:txBody>
                  <a:tcPr marL="0" marR="0" marT="0" marB="0" anchor="b">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2">
                        <a:lumMod val="40000"/>
                        <a:lumOff val="60000"/>
                      </a:schemeClr>
                    </a:solidFill>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pPr algn="l" fontAlgn="b">
                        <a:buNone/>
                      </a:pPr>
                      <a:endParaRPr lang="en-GB" sz="1400" b="1" i="0" u="none" strike="noStrike" dirty="0">
                        <a:solidFill>
                          <a:srgbClr val="000000"/>
                        </a:solidFill>
                        <a:effectLst/>
                        <a:latin typeface="Verdana" panose="020B0604030504040204" pitchFamily="34" charset="0"/>
                        <a:ea typeface="Verdana" panose="020B0604030504040204" pitchFamily="34" charset="0"/>
                      </a:endParaRPr>
                    </a:p>
                  </a:txBody>
                  <a:tcPr marL="0" marR="0" marT="0" marB="0" anchor="b">
                    <a:lnL>
                      <a:noFill/>
                    </a:lnL>
                    <a:lnR>
                      <a:noFill/>
                    </a:lnR>
                    <a:lnT>
                      <a:noFill/>
                    </a:lnT>
                    <a:lnB w="6350" cap="flat" cmpd="sng" algn="ctr">
                      <a:solidFill>
                        <a:srgbClr val="000000"/>
                      </a:solidFill>
                      <a:prstDash val="solid"/>
                      <a:round/>
                      <a:headEnd type="none" w="med" len="med"/>
                      <a:tailEnd type="none" w="med" len="med"/>
                    </a:lnB>
                    <a:solidFill>
                      <a:srgbClr val="A6C9EC"/>
                    </a:solidFill>
                  </a:tcPr>
                </a:tc>
                <a:tc hMerge="1">
                  <a:txBody>
                    <a:bodyPr/>
                    <a:lstStyle/>
                    <a:p>
                      <a:endParaRPr lang="en-GB"/>
                    </a:p>
                  </a:txBody>
                  <a:tcPr/>
                </a:tc>
                <a:extLst>
                  <a:ext uri="{0D108BD9-81ED-4DB2-BD59-A6C34878D82A}">
                    <a16:rowId xmlns:a16="http://schemas.microsoft.com/office/drawing/2014/main" val="2954874721"/>
                  </a:ext>
                </a:extLst>
              </a:tr>
              <a:tr h="630116">
                <a:tc>
                  <a:txBody>
                    <a:bodyPr/>
                    <a:lstStyle/>
                    <a:p>
                      <a:pPr algn="ctr" fontAlgn="b">
                        <a:buNone/>
                      </a:pPr>
                      <a:r>
                        <a:rPr lang="en-GB" sz="1600" b="1" i="0" u="none" strike="noStrike" dirty="0">
                          <a:solidFill>
                            <a:srgbClr val="000000"/>
                          </a:solidFill>
                          <a:effectLst/>
                          <a:latin typeface="Verdana" panose="020B0604030504040204" pitchFamily="34" charset="0"/>
                          <a:ea typeface="Verdana" panose="020B0604030504040204" pitchFamily="34" charset="0"/>
                        </a:rPr>
                        <a:t>Performance Measure</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D0D0"/>
                    </a:solidFill>
                  </a:tcPr>
                </a:tc>
                <a:tc>
                  <a:txBody>
                    <a:bodyPr/>
                    <a:lstStyle/>
                    <a:p>
                      <a:pPr algn="ctr" fontAlgn="b">
                        <a:buNone/>
                      </a:pPr>
                      <a:r>
                        <a:rPr lang="en-GB" sz="1600" b="1" i="0" u="none" strike="noStrike">
                          <a:solidFill>
                            <a:srgbClr val="000000"/>
                          </a:solidFill>
                          <a:effectLst/>
                          <a:latin typeface="Verdana" panose="020B0604030504040204" pitchFamily="34" charset="0"/>
                          <a:ea typeface="Verdana" panose="020B0604030504040204" pitchFamily="34" charset="0"/>
                        </a:rPr>
                        <a:t>Target</a:t>
                      </a:r>
                    </a:p>
                  </a:txBody>
                  <a:tcPr marL="0" marR="0" marT="0" marB="0" anchor="ctr">
                    <a:lnL w="6350" cap="flat" cmpd="sng" algn="ctr">
                      <a:solidFill>
                        <a:srgbClr val="000000"/>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D0D0"/>
                    </a:solidFill>
                  </a:tcPr>
                </a:tc>
                <a:tc>
                  <a:txBody>
                    <a:bodyPr/>
                    <a:lstStyle/>
                    <a:p>
                      <a:pPr algn="ctr" fontAlgn="b">
                        <a:buNone/>
                      </a:pPr>
                      <a:r>
                        <a:rPr lang="en-GB" sz="1600" b="1" i="0" u="none" strike="noStrike">
                          <a:solidFill>
                            <a:srgbClr val="000000"/>
                          </a:solidFill>
                          <a:effectLst/>
                          <a:latin typeface="Verdana" panose="020B0604030504040204" pitchFamily="34" charset="0"/>
                          <a:ea typeface="Verdana" panose="020B0604030504040204" pitchFamily="34" charset="0"/>
                        </a:rPr>
                        <a:t>Data</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D0D0D0"/>
                    </a:solidFill>
                  </a:tcPr>
                </a:tc>
                <a:tc gridSpan="2">
                  <a:txBody>
                    <a:bodyPr/>
                    <a:lstStyle/>
                    <a:p>
                      <a:pPr algn="ctr" fontAlgn="b">
                        <a:buNone/>
                      </a:pPr>
                      <a:r>
                        <a:rPr lang="en-GB" sz="1600" b="1" i="0" u="none" strike="noStrike" dirty="0">
                          <a:solidFill>
                            <a:srgbClr val="000000"/>
                          </a:solidFill>
                          <a:effectLst/>
                          <a:latin typeface="Verdana" panose="020B0604030504040204" pitchFamily="34" charset="0"/>
                          <a:ea typeface="Verdana" panose="020B0604030504040204" pitchFamily="34" charset="0"/>
                        </a:rPr>
                        <a:t>Latest Position</a:t>
                      </a:r>
                    </a:p>
                  </a:txBody>
                  <a:tcPr marL="0" marR="0" marT="0" marB="0" anchor="ctr">
                    <a:lnL w="635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D0D0"/>
                    </a:solidFill>
                  </a:tcPr>
                </a:tc>
                <a:tc hMerge="1">
                  <a:txBody>
                    <a:bodyPr/>
                    <a:lstStyle/>
                    <a:p>
                      <a:pPr algn="ctr" fontAlgn="b">
                        <a:buNone/>
                      </a:pPr>
                      <a:endParaRPr lang="en-GB" sz="1400" b="1" i="0" u="none" strike="noStrike">
                        <a:solidFill>
                          <a:srgbClr val="000000"/>
                        </a:solidFill>
                        <a:effectLst/>
                        <a:latin typeface="Verdana" panose="020B0604030504040204" pitchFamily="34" charset="0"/>
                        <a:ea typeface="Verdana" panose="020B060403050404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D0D0"/>
                    </a:solidFill>
                  </a:tcPr>
                </a:tc>
                <a:tc>
                  <a:txBody>
                    <a:bodyPr/>
                    <a:lstStyle/>
                    <a:p>
                      <a:pPr algn="ctr" fontAlgn="ctr">
                        <a:buNone/>
                      </a:pPr>
                      <a:r>
                        <a:rPr lang="en-GB" sz="1600" b="1" i="0" u="none" strike="noStrike" dirty="0">
                          <a:solidFill>
                            <a:srgbClr val="000000"/>
                          </a:solidFill>
                          <a:effectLst/>
                          <a:latin typeface="Verdana" panose="020B0604030504040204" pitchFamily="34" charset="0"/>
                          <a:ea typeface="Verdana" panose="020B0604030504040204" pitchFamily="34" charset="0"/>
                        </a:rPr>
                        <a:t>Frequency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D0D0"/>
                    </a:solidFill>
                  </a:tcPr>
                </a:tc>
                <a:extLst>
                  <a:ext uri="{0D108BD9-81ED-4DB2-BD59-A6C34878D82A}">
                    <a16:rowId xmlns:a16="http://schemas.microsoft.com/office/drawing/2014/main" val="1383911150"/>
                  </a:ext>
                </a:extLst>
              </a:tr>
              <a:tr h="2360483">
                <a:tc>
                  <a:txBody>
                    <a:bodyPr/>
                    <a:lstStyle/>
                    <a:p>
                      <a:pPr algn="ctr" fontAlgn="t">
                        <a:buNone/>
                      </a:pPr>
                      <a:r>
                        <a:rPr lang="en-GB" sz="1300" b="0" i="0" u="none" strike="noStrike" dirty="0">
                          <a:solidFill>
                            <a:srgbClr val="000000"/>
                          </a:solidFill>
                          <a:effectLst/>
                          <a:latin typeface="Verdana" panose="020B0604030504040204" pitchFamily="34" charset="0"/>
                          <a:ea typeface="Verdana" panose="020B0604030504040204" pitchFamily="34" charset="0"/>
                        </a:rPr>
                        <a:t>Percentage of Local Primary Mental Health Support Service (LPMHSS) assessments undertaken within (up to and including) 28 days from the date of receipt of referral for adults aged under 18 years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algn="ctr" fontAlgn="t">
                        <a:buNone/>
                      </a:pPr>
                      <a:endParaRPr lang="en-GB" sz="1300" b="0" i="0" u="none" strike="noStrike" dirty="0">
                        <a:solidFill>
                          <a:srgbClr val="000000"/>
                        </a:solidFill>
                        <a:effectLst/>
                        <a:latin typeface="Verdana" panose="020B0604030504040204" pitchFamily="34" charset="0"/>
                        <a:ea typeface="Verdana" panose="020B0604030504040204" pitchFamily="34" charset="0"/>
                      </a:endParaRPr>
                    </a:p>
                    <a:p>
                      <a:pPr algn="ctr" fontAlgn="t">
                        <a:buNone/>
                      </a:pPr>
                      <a:endParaRPr lang="en-GB" sz="1300" b="0" i="0" u="none" strike="noStrike" dirty="0">
                        <a:solidFill>
                          <a:srgbClr val="000000"/>
                        </a:solidFill>
                        <a:effectLst/>
                        <a:latin typeface="Verdana" panose="020B0604030504040204" pitchFamily="34" charset="0"/>
                        <a:ea typeface="Verdana" panose="020B0604030504040204" pitchFamily="34" charset="0"/>
                      </a:endParaRPr>
                    </a:p>
                    <a:p>
                      <a:pPr algn="ctr" fontAlgn="t">
                        <a:buNone/>
                      </a:pPr>
                      <a:endParaRPr lang="en-GB" sz="1300" b="0" i="0" u="none" strike="noStrike" dirty="0">
                        <a:solidFill>
                          <a:srgbClr val="000000"/>
                        </a:solidFill>
                        <a:effectLst/>
                        <a:latin typeface="Verdana" panose="020B0604030504040204" pitchFamily="34" charset="0"/>
                        <a:ea typeface="Verdana" panose="020B0604030504040204" pitchFamily="34" charset="0"/>
                      </a:endParaRPr>
                    </a:p>
                    <a:p>
                      <a:pPr algn="ctr" fontAlgn="t">
                        <a:buNone/>
                      </a:pPr>
                      <a:endParaRPr lang="en-GB" sz="1300" b="0" i="0" u="none" strike="noStrike" dirty="0">
                        <a:solidFill>
                          <a:srgbClr val="000000"/>
                        </a:solidFill>
                        <a:effectLst/>
                        <a:latin typeface="Verdana" panose="020B0604030504040204" pitchFamily="34" charset="0"/>
                        <a:ea typeface="Verdana" panose="020B0604030504040204" pitchFamily="34" charset="0"/>
                      </a:endParaRPr>
                    </a:p>
                    <a:p>
                      <a:pPr algn="ctr" fontAlgn="t">
                        <a:buNone/>
                      </a:pPr>
                      <a:endParaRPr lang="en-GB" sz="1300" b="0" i="0" u="none" strike="noStrike" dirty="0">
                        <a:solidFill>
                          <a:srgbClr val="000000"/>
                        </a:solidFill>
                        <a:effectLst/>
                        <a:latin typeface="Verdana" panose="020B0604030504040204" pitchFamily="34" charset="0"/>
                        <a:ea typeface="Verdana" panose="020B0604030504040204" pitchFamily="34" charset="0"/>
                      </a:endParaRPr>
                    </a:p>
                    <a:p>
                      <a:pPr algn="ctr" fontAlgn="t">
                        <a:buNone/>
                      </a:pPr>
                      <a:r>
                        <a:rPr lang="en-GB" sz="1300" b="0" i="0" u="none" strike="noStrike" dirty="0">
                          <a:solidFill>
                            <a:srgbClr val="000000"/>
                          </a:solidFill>
                          <a:effectLst/>
                          <a:latin typeface="Verdana" panose="020B0604030504040204" pitchFamily="34" charset="0"/>
                          <a:ea typeface="Verdana" panose="020B0604030504040204" pitchFamily="34" charset="0"/>
                        </a:rPr>
                        <a:t>80%</a:t>
                      </a:r>
                    </a:p>
                  </a:txBody>
                  <a:tcPr marL="0" marR="0" marT="0" marB="0">
                    <a:lnL w="6350" cap="flat" cmpd="sng" algn="ctr">
                      <a:solidFill>
                        <a:srgbClr val="000000"/>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buNone/>
                      </a:pPr>
                      <a:endParaRPr lang="en-GB" sz="1300" b="0" i="0" u="none" strike="noStrike" dirty="0">
                        <a:solidFill>
                          <a:srgbClr val="000000"/>
                        </a:solidFill>
                        <a:effectLst/>
                        <a:latin typeface="Verdana" panose="020B0604030504040204" pitchFamily="34" charset="0"/>
                        <a:ea typeface="Verdana" panose="020B0604030504040204" pitchFamily="34" charset="0"/>
                      </a:endParaRP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FFFF"/>
                    </a:solidFill>
                  </a:tcPr>
                </a:tc>
                <a:tc>
                  <a:txBody>
                    <a:bodyPr/>
                    <a:lstStyle/>
                    <a:p>
                      <a:pPr algn="ctr" fontAlgn="b">
                        <a:buNone/>
                      </a:pPr>
                      <a:r>
                        <a:rPr lang="en-GB" sz="1300" b="0" i="0" u="none" strike="noStrike" dirty="0">
                          <a:solidFill>
                            <a:srgbClr val="000000"/>
                          </a:solidFill>
                          <a:effectLst/>
                          <a:latin typeface="Verdana" panose="020B0604030504040204" pitchFamily="34" charset="0"/>
                          <a:ea typeface="Verdana" panose="020B0604030504040204" pitchFamily="34" charset="0"/>
                        </a:rPr>
                        <a:t>98%</a:t>
                      </a:r>
                    </a:p>
                  </a:txBody>
                  <a:tcPr marL="0" marR="0" marT="0" marB="0" anchor="ctr">
                    <a:lnL w="635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n-GB" sz="1300" b="0" i="0" u="none" strike="noStrike" kern="1200" cap="none" spc="0" normalizeH="0" baseline="0" noProof="0" dirty="0">
                          <a:ln>
                            <a:noFill/>
                          </a:ln>
                          <a:solidFill>
                            <a:srgbClr val="000000"/>
                          </a:solidFill>
                          <a:effectLst/>
                          <a:uLnTx/>
                          <a:uFillTx/>
                          <a:latin typeface="Verdana" panose="020B0604030504040204" pitchFamily="34" charset="0"/>
                          <a:ea typeface="Verdana" panose="020B0604030504040204" pitchFamily="34" charset="0"/>
                          <a:cs typeface="+mn-cs"/>
                        </a:rPr>
                        <a:t>September 2026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en-GB" sz="1300" b="0" i="0" u="none" strike="noStrike" dirty="0">
                          <a:solidFill>
                            <a:srgbClr val="000000"/>
                          </a:solidFill>
                          <a:effectLst/>
                          <a:latin typeface="Verdana" panose="020B0604030504040204" pitchFamily="34" charset="0"/>
                          <a:ea typeface="Verdana" panose="020B0604030504040204" pitchFamily="34" charset="0"/>
                        </a:rPr>
                        <a:t>Monthly</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940105439"/>
                  </a:ext>
                </a:extLst>
              </a:tr>
              <a:tr h="2154946">
                <a:tc>
                  <a:txBody>
                    <a:bodyPr/>
                    <a:lstStyle/>
                    <a:p>
                      <a:pPr algn="ctr" fontAlgn="t">
                        <a:buNone/>
                      </a:pPr>
                      <a:r>
                        <a:rPr lang="en-GB" sz="1300" b="0" i="0" u="none" strike="noStrike" dirty="0">
                          <a:solidFill>
                            <a:srgbClr val="000000"/>
                          </a:solidFill>
                          <a:effectLst/>
                          <a:latin typeface="Verdana" panose="020B0604030504040204" pitchFamily="34" charset="0"/>
                          <a:ea typeface="Verdana" panose="020B0604030504040204" pitchFamily="34" charset="0"/>
                        </a:rPr>
                        <a:t>Percentage of therapeutic interventions started within (up to and including) 28 days following an assessment by Local Primary Mental Health Support Service (LPMHSS) for adults aged under 18 years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algn="ctr" fontAlgn="t">
                        <a:buNone/>
                      </a:pPr>
                      <a:endParaRPr lang="en-GB" sz="1300" b="0" i="0" u="none" strike="noStrike" dirty="0">
                        <a:solidFill>
                          <a:srgbClr val="000000"/>
                        </a:solidFill>
                        <a:effectLst/>
                        <a:latin typeface="Verdana" panose="020B0604030504040204" pitchFamily="34" charset="0"/>
                        <a:ea typeface="Verdana" panose="020B0604030504040204" pitchFamily="34" charset="0"/>
                      </a:endParaRPr>
                    </a:p>
                    <a:p>
                      <a:pPr algn="ctr" fontAlgn="t">
                        <a:buNone/>
                      </a:pPr>
                      <a:endParaRPr lang="en-GB" sz="1300" b="0" i="0" u="none" strike="noStrike" dirty="0">
                        <a:solidFill>
                          <a:srgbClr val="000000"/>
                        </a:solidFill>
                        <a:effectLst/>
                        <a:latin typeface="Verdana" panose="020B0604030504040204" pitchFamily="34" charset="0"/>
                        <a:ea typeface="Verdana" panose="020B0604030504040204" pitchFamily="34" charset="0"/>
                      </a:endParaRPr>
                    </a:p>
                    <a:p>
                      <a:pPr algn="ctr" fontAlgn="t">
                        <a:buNone/>
                      </a:pPr>
                      <a:endParaRPr lang="en-GB" sz="1300" b="0" i="0" u="none" strike="noStrike" dirty="0">
                        <a:solidFill>
                          <a:srgbClr val="000000"/>
                        </a:solidFill>
                        <a:effectLst/>
                        <a:latin typeface="Verdana" panose="020B0604030504040204" pitchFamily="34" charset="0"/>
                        <a:ea typeface="Verdana" panose="020B0604030504040204" pitchFamily="34" charset="0"/>
                      </a:endParaRPr>
                    </a:p>
                    <a:p>
                      <a:pPr algn="ctr" fontAlgn="t">
                        <a:buNone/>
                      </a:pPr>
                      <a:endParaRPr lang="en-GB" sz="1300" b="0" i="0" u="none" strike="noStrike" dirty="0">
                        <a:solidFill>
                          <a:srgbClr val="000000"/>
                        </a:solidFill>
                        <a:effectLst/>
                        <a:latin typeface="Verdana" panose="020B0604030504040204" pitchFamily="34" charset="0"/>
                        <a:ea typeface="Verdana" panose="020B0604030504040204" pitchFamily="34" charset="0"/>
                      </a:endParaRPr>
                    </a:p>
                    <a:p>
                      <a:pPr algn="ctr" fontAlgn="t">
                        <a:buNone/>
                      </a:pPr>
                      <a:r>
                        <a:rPr lang="en-GB" sz="1300" b="0" i="0" u="none" strike="noStrike" dirty="0">
                          <a:solidFill>
                            <a:srgbClr val="000000"/>
                          </a:solidFill>
                          <a:effectLst/>
                          <a:latin typeface="Verdana" panose="020B0604030504040204" pitchFamily="34" charset="0"/>
                          <a:ea typeface="Verdana" panose="020B0604030504040204" pitchFamily="34" charset="0"/>
                        </a:rPr>
                        <a:t>80%</a:t>
                      </a:r>
                    </a:p>
                  </a:txBody>
                  <a:tcPr marL="0" marR="0" marT="0" marB="0">
                    <a:lnL w="6350" cap="flat" cmpd="sng" algn="ctr">
                      <a:solidFill>
                        <a:srgbClr val="000000"/>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endParaRPr lang="en-GB" sz="1300" b="0" i="0" u="none" strike="noStrike" dirty="0">
                        <a:solidFill>
                          <a:srgbClr val="000000"/>
                        </a:solidFill>
                        <a:effectLst/>
                        <a:latin typeface="Verdana" panose="020B0604030504040204" pitchFamily="34" charset="0"/>
                        <a:ea typeface="Verdana" panose="020B0604030504040204" pitchFamily="34" charset="0"/>
                      </a:endParaRP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b">
                        <a:buNone/>
                      </a:pPr>
                      <a:r>
                        <a:rPr lang="en-GB" sz="1300" b="0" i="0" u="none" strike="noStrike" dirty="0">
                          <a:solidFill>
                            <a:srgbClr val="000000"/>
                          </a:solidFill>
                          <a:effectLst/>
                          <a:latin typeface="Verdana" panose="020B0604030504040204" pitchFamily="34" charset="0"/>
                          <a:ea typeface="Verdana" panose="020B0604030504040204" pitchFamily="34" charset="0"/>
                        </a:rPr>
                        <a:t>82%</a:t>
                      </a:r>
                    </a:p>
                  </a:txBody>
                  <a:tcPr marL="0" marR="0" marT="0" marB="0" anchor="ctr">
                    <a:lnL w="635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n-GB" sz="1300" b="0" i="0" u="none" strike="noStrike" kern="1200" cap="none" spc="0" normalizeH="0" baseline="0" noProof="0" dirty="0">
                          <a:ln>
                            <a:noFill/>
                          </a:ln>
                          <a:solidFill>
                            <a:srgbClr val="000000"/>
                          </a:solidFill>
                          <a:effectLst/>
                          <a:uLnTx/>
                          <a:uFillTx/>
                          <a:latin typeface="Verdana" panose="020B0604030504040204" pitchFamily="34" charset="0"/>
                          <a:ea typeface="Verdana" panose="020B0604030504040204" pitchFamily="34" charset="0"/>
                          <a:cs typeface="+mn-cs"/>
                        </a:rPr>
                        <a:t>September 2026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en-GB" sz="1300" b="0" i="0" u="none" strike="noStrike" dirty="0">
                          <a:solidFill>
                            <a:srgbClr val="000000"/>
                          </a:solidFill>
                          <a:effectLst/>
                          <a:latin typeface="Verdana" panose="020B0604030504040204" pitchFamily="34" charset="0"/>
                          <a:ea typeface="Verdana" panose="020B0604030504040204" pitchFamily="34" charset="0"/>
                        </a:rPr>
                        <a:t>Monthly</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487717510"/>
                  </a:ext>
                </a:extLst>
              </a:tr>
              <a:tr h="2321387">
                <a:tc>
                  <a:txBody>
                    <a:bodyPr/>
                    <a:lstStyle/>
                    <a:p>
                      <a:pPr algn="ctr" fontAlgn="t">
                        <a:buNone/>
                      </a:pPr>
                      <a:r>
                        <a:rPr lang="en-GB" sz="1300" b="0" i="0" u="none" strike="noStrike" dirty="0">
                          <a:solidFill>
                            <a:srgbClr val="000000"/>
                          </a:solidFill>
                          <a:effectLst/>
                          <a:latin typeface="Verdana" panose="020B0604030504040204" pitchFamily="34" charset="0"/>
                          <a:ea typeface="Verdana" panose="020B0604030504040204" pitchFamily="34" charset="0"/>
                        </a:rPr>
                        <a:t>Percentage of Local Primary Mental Health Support Service (LPMHSS) assessments undertaken within (up to and including) 28 days from the date of receipt of referral for adults aged 18 years and over</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algn="ctr" fontAlgn="t">
                        <a:buNone/>
                      </a:pPr>
                      <a:endParaRPr lang="en-GB" sz="1300" b="0" i="0" u="none" strike="noStrike" dirty="0">
                        <a:solidFill>
                          <a:srgbClr val="000000"/>
                        </a:solidFill>
                        <a:effectLst/>
                        <a:latin typeface="Verdana" panose="020B0604030504040204" pitchFamily="34" charset="0"/>
                        <a:ea typeface="Verdana" panose="020B0604030504040204" pitchFamily="34" charset="0"/>
                      </a:endParaRPr>
                    </a:p>
                    <a:p>
                      <a:pPr algn="ctr" fontAlgn="t">
                        <a:buNone/>
                      </a:pPr>
                      <a:endParaRPr lang="en-GB" sz="1300" b="0" i="0" u="none" strike="noStrike" dirty="0">
                        <a:solidFill>
                          <a:srgbClr val="000000"/>
                        </a:solidFill>
                        <a:effectLst/>
                        <a:latin typeface="Verdana" panose="020B0604030504040204" pitchFamily="34" charset="0"/>
                        <a:ea typeface="Verdana" panose="020B0604030504040204" pitchFamily="34" charset="0"/>
                      </a:endParaRPr>
                    </a:p>
                    <a:p>
                      <a:pPr algn="ctr" fontAlgn="t">
                        <a:buNone/>
                      </a:pPr>
                      <a:endParaRPr lang="en-GB" sz="1300" b="0" i="0" u="none" strike="noStrike" dirty="0">
                        <a:solidFill>
                          <a:srgbClr val="000000"/>
                        </a:solidFill>
                        <a:effectLst/>
                        <a:latin typeface="Verdana" panose="020B0604030504040204" pitchFamily="34" charset="0"/>
                        <a:ea typeface="Verdana" panose="020B0604030504040204" pitchFamily="34" charset="0"/>
                      </a:endParaRPr>
                    </a:p>
                    <a:p>
                      <a:pPr algn="ctr" fontAlgn="t">
                        <a:buNone/>
                      </a:pPr>
                      <a:endParaRPr lang="en-GB" sz="1300" b="0" i="0" u="none" strike="noStrike" dirty="0">
                        <a:solidFill>
                          <a:srgbClr val="000000"/>
                        </a:solidFill>
                        <a:effectLst/>
                        <a:latin typeface="Verdana" panose="020B0604030504040204" pitchFamily="34" charset="0"/>
                        <a:ea typeface="Verdana" panose="020B0604030504040204" pitchFamily="34" charset="0"/>
                      </a:endParaRPr>
                    </a:p>
                    <a:p>
                      <a:pPr algn="ctr" fontAlgn="t">
                        <a:buNone/>
                      </a:pPr>
                      <a:endParaRPr lang="en-GB" sz="1300" b="0" i="0" u="none" strike="noStrike" dirty="0">
                        <a:solidFill>
                          <a:srgbClr val="000000"/>
                        </a:solidFill>
                        <a:effectLst/>
                        <a:latin typeface="Verdana" panose="020B0604030504040204" pitchFamily="34" charset="0"/>
                        <a:ea typeface="Verdana" panose="020B0604030504040204" pitchFamily="34" charset="0"/>
                      </a:endParaRPr>
                    </a:p>
                    <a:p>
                      <a:pPr algn="ctr" fontAlgn="t">
                        <a:buNone/>
                      </a:pPr>
                      <a:r>
                        <a:rPr lang="en-GB" sz="1300" b="0" i="0" u="none" strike="noStrike" dirty="0">
                          <a:solidFill>
                            <a:srgbClr val="000000"/>
                          </a:solidFill>
                          <a:effectLst/>
                          <a:latin typeface="Verdana" panose="020B0604030504040204" pitchFamily="34" charset="0"/>
                          <a:ea typeface="Verdana" panose="020B0604030504040204" pitchFamily="34" charset="0"/>
                        </a:rPr>
                        <a:t>80%</a:t>
                      </a:r>
                    </a:p>
                  </a:txBody>
                  <a:tcPr marL="0" marR="0" marT="0" marB="0">
                    <a:lnL w="6350" cap="flat" cmpd="sng" algn="ctr">
                      <a:solidFill>
                        <a:srgbClr val="000000"/>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endParaRPr lang="en-GB" sz="1300" b="0" i="0" u="none" strike="noStrike" dirty="0">
                        <a:solidFill>
                          <a:srgbClr val="000000"/>
                        </a:solidFill>
                        <a:effectLst/>
                        <a:latin typeface="Verdana" panose="020B0604030504040204" pitchFamily="34" charset="0"/>
                        <a:ea typeface="Verdana" panose="020B0604030504040204" pitchFamily="34" charset="0"/>
                      </a:endParaRP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FFFF"/>
                    </a:solidFill>
                  </a:tcPr>
                </a:tc>
                <a:tc>
                  <a:txBody>
                    <a:bodyPr/>
                    <a:lstStyle/>
                    <a:p>
                      <a:pPr algn="ctr" fontAlgn="b">
                        <a:buNone/>
                      </a:pPr>
                      <a:r>
                        <a:rPr lang="en-GB" sz="1300" b="0" i="0" u="none" strike="noStrike" dirty="0">
                          <a:solidFill>
                            <a:srgbClr val="000000"/>
                          </a:solidFill>
                          <a:effectLst/>
                          <a:latin typeface="Verdana" panose="020B0604030504040204" pitchFamily="34" charset="0"/>
                          <a:ea typeface="Verdana" panose="020B0604030504040204" pitchFamily="34" charset="0"/>
                        </a:rPr>
                        <a:t> 95%</a:t>
                      </a:r>
                    </a:p>
                  </a:txBody>
                  <a:tcPr marL="0" marR="0" marT="0" marB="0" anchor="ctr">
                    <a:lnL w="635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n-GB" sz="1300" b="0" i="0" u="none" strike="noStrike" kern="1200" cap="none" spc="0" normalizeH="0" baseline="0" noProof="0" dirty="0">
                          <a:ln>
                            <a:noFill/>
                          </a:ln>
                          <a:solidFill>
                            <a:srgbClr val="000000"/>
                          </a:solidFill>
                          <a:effectLst/>
                          <a:uLnTx/>
                          <a:uFillTx/>
                          <a:latin typeface="Verdana" panose="020B0604030504040204" pitchFamily="34" charset="0"/>
                          <a:ea typeface="Verdana" panose="020B0604030504040204" pitchFamily="34" charset="0"/>
                          <a:cs typeface="+mn-cs"/>
                        </a:rPr>
                        <a:t>September 2026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en-GB" sz="1300" b="0" i="0" u="none" strike="noStrike" dirty="0">
                          <a:solidFill>
                            <a:srgbClr val="000000"/>
                          </a:solidFill>
                          <a:effectLst/>
                          <a:latin typeface="Verdana" panose="020B0604030504040204" pitchFamily="34" charset="0"/>
                          <a:ea typeface="Verdana" panose="020B0604030504040204" pitchFamily="34" charset="0"/>
                        </a:rPr>
                        <a:t>Monthly</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470910968"/>
                  </a:ext>
                </a:extLst>
              </a:tr>
              <a:tr h="2273226">
                <a:tc>
                  <a:txBody>
                    <a:bodyPr/>
                    <a:lstStyle/>
                    <a:p>
                      <a:pPr algn="ctr" fontAlgn="t">
                        <a:buNone/>
                      </a:pPr>
                      <a:r>
                        <a:rPr lang="en-GB" sz="1300" b="0" i="0" u="none" strike="noStrike" dirty="0">
                          <a:solidFill>
                            <a:srgbClr val="000000"/>
                          </a:solidFill>
                          <a:effectLst/>
                          <a:latin typeface="Verdana" panose="020B0604030504040204" pitchFamily="34" charset="0"/>
                          <a:ea typeface="Verdana" panose="020B0604030504040204" pitchFamily="34" charset="0"/>
                        </a:rPr>
                        <a:t>Percentage of therapeutic interventions started within (up to and including) 28 days following an assessment by Local Primary Mental Health Support Service (LPMHSS) for adults aged 18 years and over</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algn="ctr" fontAlgn="t">
                        <a:buNone/>
                      </a:pPr>
                      <a:endParaRPr lang="en-GB" sz="1300" b="0" i="0" u="none" strike="noStrike" dirty="0">
                        <a:solidFill>
                          <a:srgbClr val="000000"/>
                        </a:solidFill>
                        <a:effectLst/>
                        <a:latin typeface="Verdana" panose="020B0604030504040204" pitchFamily="34" charset="0"/>
                        <a:ea typeface="Verdana" panose="020B0604030504040204" pitchFamily="34" charset="0"/>
                      </a:endParaRPr>
                    </a:p>
                    <a:p>
                      <a:pPr algn="ctr" fontAlgn="t">
                        <a:buNone/>
                      </a:pPr>
                      <a:endParaRPr lang="en-GB" sz="1300" b="0" i="0" u="none" strike="noStrike" dirty="0">
                        <a:solidFill>
                          <a:srgbClr val="000000"/>
                        </a:solidFill>
                        <a:effectLst/>
                        <a:latin typeface="Verdana" panose="020B0604030504040204" pitchFamily="34" charset="0"/>
                        <a:ea typeface="Verdana" panose="020B0604030504040204" pitchFamily="34" charset="0"/>
                      </a:endParaRPr>
                    </a:p>
                    <a:p>
                      <a:pPr algn="ctr" fontAlgn="t">
                        <a:buNone/>
                      </a:pPr>
                      <a:endParaRPr lang="en-GB" sz="1300" b="0" i="0" u="none" strike="noStrike" dirty="0">
                        <a:solidFill>
                          <a:srgbClr val="000000"/>
                        </a:solidFill>
                        <a:effectLst/>
                        <a:latin typeface="Verdana" panose="020B0604030504040204" pitchFamily="34" charset="0"/>
                        <a:ea typeface="Verdana" panose="020B0604030504040204" pitchFamily="34" charset="0"/>
                      </a:endParaRPr>
                    </a:p>
                    <a:p>
                      <a:pPr algn="ctr" fontAlgn="t">
                        <a:buNone/>
                      </a:pPr>
                      <a:endParaRPr lang="en-GB" sz="1300" b="0" i="0" u="none" strike="noStrike" dirty="0">
                        <a:solidFill>
                          <a:srgbClr val="000000"/>
                        </a:solidFill>
                        <a:effectLst/>
                        <a:latin typeface="Verdana" panose="020B0604030504040204" pitchFamily="34" charset="0"/>
                        <a:ea typeface="Verdana" panose="020B0604030504040204" pitchFamily="34" charset="0"/>
                      </a:endParaRPr>
                    </a:p>
                    <a:p>
                      <a:pPr algn="ctr" fontAlgn="t">
                        <a:buNone/>
                      </a:pPr>
                      <a:r>
                        <a:rPr lang="en-GB" sz="1300" b="0" i="0" u="none" strike="noStrike" dirty="0">
                          <a:solidFill>
                            <a:srgbClr val="000000"/>
                          </a:solidFill>
                          <a:effectLst/>
                          <a:latin typeface="Verdana" panose="020B0604030504040204" pitchFamily="34" charset="0"/>
                          <a:ea typeface="Verdana" panose="020B0604030504040204" pitchFamily="34" charset="0"/>
                        </a:rPr>
                        <a:t>80%</a:t>
                      </a:r>
                    </a:p>
                  </a:txBody>
                  <a:tcPr marL="0" marR="0" marT="0" marB="0">
                    <a:lnL w="6350" cap="flat" cmpd="sng" algn="ctr">
                      <a:solidFill>
                        <a:srgbClr val="000000"/>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endParaRPr lang="en-GB" sz="1200" b="0" i="0" u="none" strike="noStrike" dirty="0">
                        <a:solidFill>
                          <a:srgbClr val="000000"/>
                        </a:solidFill>
                        <a:effectLst/>
                        <a:latin typeface="Verdana" panose="020B0604030504040204" pitchFamily="34" charset="0"/>
                        <a:ea typeface="Verdana" panose="020B0604030504040204" pitchFamily="34" charset="0"/>
                      </a:endParaRP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b">
                        <a:buNone/>
                      </a:pPr>
                      <a:r>
                        <a:rPr lang="en-GB" sz="1300" b="0" i="0" u="none" strike="noStrike" dirty="0">
                          <a:solidFill>
                            <a:srgbClr val="000000"/>
                          </a:solidFill>
                          <a:effectLst/>
                          <a:latin typeface="Verdana" panose="020B0604030504040204" pitchFamily="34" charset="0"/>
                          <a:ea typeface="Verdana" panose="020B0604030504040204" pitchFamily="34" charset="0"/>
                        </a:rPr>
                        <a:t>88% </a:t>
                      </a:r>
                    </a:p>
                  </a:txBody>
                  <a:tcPr marL="0" marR="0" marT="0" marB="0" anchor="ctr">
                    <a:lnL w="635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n-GB" sz="1300" b="0" i="0" u="none" strike="noStrike" kern="1200" cap="none" spc="0" normalizeH="0" baseline="0" noProof="0" dirty="0">
                          <a:ln>
                            <a:noFill/>
                          </a:ln>
                          <a:solidFill>
                            <a:srgbClr val="000000"/>
                          </a:solidFill>
                          <a:effectLst/>
                          <a:uLnTx/>
                          <a:uFillTx/>
                          <a:latin typeface="Verdana" panose="020B0604030504040204" pitchFamily="34" charset="0"/>
                          <a:ea typeface="Verdana" panose="020B0604030504040204" pitchFamily="34" charset="0"/>
                          <a:cs typeface="+mn-cs"/>
                        </a:rPr>
                        <a:t>September 2026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en-GB" sz="1300" b="0" i="0" u="none" strike="noStrike" dirty="0">
                          <a:solidFill>
                            <a:srgbClr val="000000"/>
                          </a:solidFill>
                          <a:effectLst/>
                          <a:latin typeface="Verdana" panose="020B0604030504040204" pitchFamily="34" charset="0"/>
                          <a:ea typeface="Verdana" panose="020B0604030504040204" pitchFamily="34" charset="0"/>
                        </a:rPr>
                        <a:t>Monthly</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489214570"/>
                  </a:ext>
                </a:extLst>
              </a:tr>
            </a:tbl>
          </a:graphicData>
        </a:graphic>
      </p:graphicFrame>
      <p:sp>
        <p:nvSpPr>
          <p:cNvPr id="12" name="TextBox 11">
            <a:extLst>
              <a:ext uri="{FF2B5EF4-FFF2-40B4-BE49-F238E27FC236}">
                <a16:creationId xmlns:a16="http://schemas.microsoft.com/office/drawing/2014/main" id="{6C2CA2B4-5E20-8A37-40DB-4B53F7951AF9}"/>
              </a:ext>
            </a:extLst>
          </p:cNvPr>
          <p:cNvSpPr txBox="1"/>
          <p:nvPr/>
        </p:nvSpPr>
        <p:spPr>
          <a:xfrm>
            <a:off x="89" y="50"/>
            <a:ext cx="20105511" cy="461537"/>
          </a:xfrm>
          <a:prstGeom prst="rect">
            <a:avLst/>
          </a:prstGeom>
          <a:solidFill>
            <a:schemeClr val="tx2">
              <a:lumMod val="75000"/>
              <a:lumOff val="25000"/>
            </a:schemeClr>
          </a:solidFill>
        </p:spPr>
        <p:txBody>
          <a:bodyPr wrap="square" rtlCol="0">
            <a:spAutoFit/>
          </a:bodyPr>
          <a:lstStyle/>
          <a:p>
            <a:pPr algn="ctr" defTabSz="1507937">
              <a:spcAft>
                <a:spcPts val="989"/>
              </a:spcAft>
              <a:defRPr/>
            </a:pPr>
            <a:r>
              <a:rPr lang="en-GB" sz="2399" b="1" dirty="0">
                <a:solidFill>
                  <a:prstClr val="white"/>
                </a:solidFill>
                <a:latin typeface="Verdana" panose="020B0604030504040204" pitchFamily="34" charset="0"/>
                <a:ea typeface="Verdana" panose="020B0604030504040204" pitchFamily="34" charset="0"/>
              </a:rPr>
              <a:t>NHS Wales Performance Framework Measures 2026-27</a:t>
            </a:r>
          </a:p>
        </p:txBody>
      </p:sp>
      <p:pic>
        <p:nvPicPr>
          <p:cNvPr id="3" name="Picture 2">
            <a:extLst>
              <a:ext uri="{FF2B5EF4-FFF2-40B4-BE49-F238E27FC236}">
                <a16:creationId xmlns:a16="http://schemas.microsoft.com/office/drawing/2014/main" id="{B7E2047F-6E13-7790-66A3-60116B9EE295}"/>
              </a:ext>
            </a:extLst>
          </p:cNvPr>
          <p:cNvPicPr>
            <a:picLocks noChangeAspect="1"/>
          </p:cNvPicPr>
          <p:nvPr/>
        </p:nvPicPr>
        <p:blipFill>
          <a:blip r:embed="rId3"/>
          <a:stretch>
            <a:fillRect/>
          </a:stretch>
        </p:blipFill>
        <p:spPr>
          <a:xfrm>
            <a:off x="8438568" y="6605812"/>
            <a:ext cx="5886698" cy="2048158"/>
          </a:xfrm>
          <a:prstGeom prst="rect">
            <a:avLst/>
          </a:prstGeom>
        </p:spPr>
      </p:pic>
      <p:pic>
        <p:nvPicPr>
          <p:cNvPr id="6" name="Picture 5">
            <a:extLst>
              <a:ext uri="{FF2B5EF4-FFF2-40B4-BE49-F238E27FC236}">
                <a16:creationId xmlns:a16="http://schemas.microsoft.com/office/drawing/2014/main" id="{4F990FE2-6CA6-9218-CA54-EA2460E75CF6}"/>
              </a:ext>
            </a:extLst>
          </p:cNvPr>
          <p:cNvPicPr>
            <a:picLocks noChangeAspect="1"/>
          </p:cNvPicPr>
          <p:nvPr/>
        </p:nvPicPr>
        <p:blipFill>
          <a:blip r:embed="rId4"/>
          <a:stretch>
            <a:fillRect/>
          </a:stretch>
        </p:blipFill>
        <p:spPr>
          <a:xfrm>
            <a:off x="8438568" y="8763101"/>
            <a:ext cx="5886698" cy="2262502"/>
          </a:xfrm>
          <a:prstGeom prst="rect">
            <a:avLst/>
          </a:prstGeom>
        </p:spPr>
      </p:pic>
      <p:pic>
        <p:nvPicPr>
          <p:cNvPr id="4" name="Picture 3">
            <a:extLst>
              <a:ext uri="{FF2B5EF4-FFF2-40B4-BE49-F238E27FC236}">
                <a16:creationId xmlns:a16="http://schemas.microsoft.com/office/drawing/2014/main" id="{4E65DBB7-901F-7FC4-156A-059298925F63}"/>
              </a:ext>
            </a:extLst>
          </p:cNvPr>
          <p:cNvPicPr>
            <a:picLocks noChangeAspect="1"/>
          </p:cNvPicPr>
          <p:nvPr/>
        </p:nvPicPr>
        <p:blipFill>
          <a:blip r:embed="rId5"/>
          <a:stretch>
            <a:fillRect/>
          </a:stretch>
        </p:blipFill>
        <p:spPr>
          <a:xfrm>
            <a:off x="8438566" y="1964867"/>
            <a:ext cx="5886698" cy="2209626"/>
          </a:xfrm>
          <a:prstGeom prst="rect">
            <a:avLst/>
          </a:prstGeom>
        </p:spPr>
      </p:pic>
      <p:pic>
        <p:nvPicPr>
          <p:cNvPr id="9" name="Picture 8">
            <a:extLst>
              <a:ext uri="{FF2B5EF4-FFF2-40B4-BE49-F238E27FC236}">
                <a16:creationId xmlns:a16="http://schemas.microsoft.com/office/drawing/2014/main" id="{5BB925D8-DA2A-EF9D-6ACA-646AD387AFF3}"/>
              </a:ext>
            </a:extLst>
          </p:cNvPr>
          <p:cNvPicPr>
            <a:picLocks noChangeAspect="1"/>
          </p:cNvPicPr>
          <p:nvPr/>
        </p:nvPicPr>
        <p:blipFill>
          <a:blip r:embed="rId6"/>
          <a:stretch>
            <a:fillRect/>
          </a:stretch>
        </p:blipFill>
        <p:spPr>
          <a:xfrm>
            <a:off x="8438566" y="4392754"/>
            <a:ext cx="5886698" cy="1994799"/>
          </a:xfrm>
          <a:prstGeom prst="rect">
            <a:avLst/>
          </a:prstGeom>
        </p:spPr>
      </p:pic>
    </p:spTree>
    <p:extLst>
      <p:ext uri="{BB962C8B-B14F-4D97-AF65-F5344CB8AC3E}">
        <p14:creationId xmlns:p14="http://schemas.microsoft.com/office/powerpoint/2010/main" val="334235171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BFE64F-A9A4-4690-9905-601793019471}"/>
            </a:ext>
          </a:extLst>
        </p:cNvPr>
        <p:cNvGrpSpPr/>
        <p:nvPr/>
      </p:nvGrpSpPr>
      <p:grpSpPr>
        <a:xfrm>
          <a:off x="0" y="0"/>
          <a:ext cx="0" cy="0"/>
          <a:chOff x="0" y="0"/>
          <a:chExt cx="0" cy="0"/>
        </a:xfrm>
      </p:grpSpPr>
      <p:graphicFrame>
        <p:nvGraphicFramePr>
          <p:cNvPr id="5" name="Table 4">
            <a:extLst>
              <a:ext uri="{FF2B5EF4-FFF2-40B4-BE49-F238E27FC236}">
                <a16:creationId xmlns:a16="http://schemas.microsoft.com/office/drawing/2014/main" id="{624592B6-C30D-4D3B-00A6-C08C66B48BA4}"/>
              </a:ext>
            </a:extLst>
          </p:cNvPr>
          <p:cNvGraphicFramePr>
            <a:graphicFrameLocks noGrp="1"/>
          </p:cNvGraphicFramePr>
          <p:nvPr/>
        </p:nvGraphicFramePr>
        <p:xfrm>
          <a:off x="1442319" y="739813"/>
          <a:ext cx="17754446" cy="10285792"/>
        </p:xfrm>
        <a:graphic>
          <a:graphicData uri="http://schemas.openxmlformats.org/drawingml/2006/table">
            <a:tbl>
              <a:tblPr/>
              <a:tblGrid>
                <a:gridCol w="5359087">
                  <a:extLst>
                    <a:ext uri="{9D8B030D-6E8A-4147-A177-3AD203B41FA5}">
                      <a16:colId xmlns:a16="http://schemas.microsoft.com/office/drawing/2014/main" val="3150741542"/>
                    </a:ext>
                  </a:extLst>
                </a:gridCol>
                <a:gridCol w="1575052">
                  <a:extLst>
                    <a:ext uri="{9D8B030D-6E8A-4147-A177-3AD203B41FA5}">
                      <a16:colId xmlns:a16="http://schemas.microsoft.com/office/drawing/2014/main" val="1293364930"/>
                    </a:ext>
                  </a:extLst>
                </a:gridCol>
                <a:gridCol w="6074467">
                  <a:extLst>
                    <a:ext uri="{9D8B030D-6E8A-4147-A177-3AD203B41FA5}">
                      <a16:colId xmlns:a16="http://schemas.microsoft.com/office/drawing/2014/main" val="444904566"/>
                    </a:ext>
                  </a:extLst>
                </a:gridCol>
                <a:gridCol w="1727817">
                  <a:extLst>
                    <a:ext uri="{9D8B030D-6E8A-4147-A177-3AD203B41FA5}">
                      <a16:colId xmlns:a16="http://schemas.microsoft.com/office/drawing/2014/main" val="3495919459"/>
                    </a:ext>
                  </a:extLst>
                </a:gridCol>
                <a:gridCol w="1712222">
                  <a:extLst>
                    <a:ext uri="{9D8B030D-6E8A-4147-A177-3AD203B41FA5}">
                      <a16:colId xmlns:a16="http://schemas.microsoft.com/office/drawing/2014/main" val="4198536635"/>
                    </a:ext>
                  </a:extLst>
                </a:gridCol>
                <a:gridCol w="1305801">
                  <a:extLst>
                    <a:ext uri="{9D8B030D-6E8A-4147-A177-3AD203B41FA5}">
                      <a16:colId xmlns:a16="http://schemas.microsoft.com/office/drawing/2014/main" val="1650970669"/>
                    </a:ext>
                  </a:extLst>
                </a:gridCol>
              </a:tblGrid>
              <a:tr h="545634">
                <a:tc gridSpan="6">
                  <a:txBody>
                    <a:bodyPr/>
                    <a:lstStyle/>
                    <a:p>
                      <a:pPr algn="ctr" fontAlgn="b">
                        <a:buNone/>
                      </a:pPr>
                      <a:r>
                        <a:rPr lang="en-GB" sz="1600" b="1" i="0" u="none" strike="noStrike" dirty="0">
                          <a:solidFill>
                            <a:srgbClr val="000000"/>
                          </a:solidFill>
                          <a:effectLst/>
                          <a:latin typeface="Verdana" panose="020B0604030504040204" pitchFamily="34" charset="0"/>
                          <a:ea typeface="Verdana" panose="020B0604030504040204" pitchFamily="34" charset="0"/>
                        </a:rPr>
                        <a:t>Quadruple Aim 2:  People in Wales have better quality and more accessible health and social care services, enabled by digital and supported by engagement.</a:t>
                      </a:r>
                    </a:p>
                  </a:txBody>
                  <a:tcPr marL="0" marR="0" marT="0" marB="0" anchor="b">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2">
                        <a:lumMod val="40000"/>
                        <a:lumOff val="60000"/>
                      </a:schemeClr>
                    </a:solidFill>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pPr algn="l" fontAlgn="b">
                        <a:buNone/>
                      </a:pPr>
                      <a:endParaRPr lang="en-GB" sz="1400" b="1" i="0" u="none" strike="noStrike" dirty="0">
                        <a:solidFill>
                          <a:srgbClr val="000000"/>
                        </a:solidFill>
                        <a:effectLst/>
                        <a:latin typeface="Verdana" panose="020B0604030504040204" pitchFamily="34" charset="0"/>
                        <a:ea typeface="Verdana" panose="020B0604030504040204" pitchFamily="34" charset="0"/>
                      </a:endParaRPr>
                    </a:p>
                  </a:txBody>
                  <a:tcPr marL="0" marR="0" marT="0" marB="0" anchor="b">
                    <a:lnL>
                      <a:noFill/>
                    </a:lnL>
                    <a:lnR>
                      <a:noFill/>
                    </a:lnR>
                    <a:lnT>
                      <a:noFill/>
                    </a:lnT>
                    <a:lnB w="6350" cap="flat" cmpd="sng" algn="ctr">
                      <a:solidFill>
                        <a:srgbClr val="000000"/>
                      </a:solidFill>
                      <a:prstDash val="solid"/>
                      <a:round/>
                      <a:headEnd type="none" w="med" len="med"/>
                      <a:tailEnd type="none" w="med" len="med"/>
                    </a:lnB>
                    <a:solidFill>
                      <a:srgbClr val="A6C9EC"/>
                    </a:solidFill>
                  </a:tcPr>
                </a:tc>
                <a:tc hMerge="1">
                  <a:txBody>
                    <a:bodyPr/>
                    <a:lstStyle/>
                    <a:p>
                      <a:endParaRPr lang="en-GB"/>
                    </a:p>
                  </a:txBody>
                  <a:tcPr/>
                </a:tc>
                <a:extLst>
                  <a:ext uri="{0D108BD9-81ED-4DB2-BD59-A6C34878D82A}">
                    <a16:rowId xmlns:a16="http://schemas.microsoft.com/office/drawing/2014/main" val="2954874721"/>
                  </a:ext>
                </a:extLst>
              </a:tr>
              <a:tr h="630116">
                <a:tc>
                  <a:txBody>
                    <a:bodyPr/>
                    <a:lstStyle/>
                    <a:p>
                      <a:pPr algn="ctr" fontAlgn="b">
                        <a:buNone/>
                      </a:pPr>
                      <a:r>
                        <a:rPr lang="en-GB" sz="1600" b="1" i="0" u="none" strike="noStrike" dirty="0">
                          <a:solidFill>
                            <a:srgbClr val="000000"/>
                          </a:solidFill>
                          <a:effectLst/>
                          <a:latin typeface="Verdana" panose="020B0604030504040204" pitchFamily="34" charset="0"/>
                          <a:ea typeface="Verdana" panose="020B0604030504040204" pitchFamily="34" charset="0"/>
                        </a:rPr>
                        <a:t>Performance Measure</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D0D0"/>
                    </a:solidFill>
                  </a:tcPr>
                </a:tc>
                <a:tc>
                  <a:txBody>
                    <a:bodyPr/>
                    <a:lstStyle/>
                    <a:p>
                      <a:pPr algn="ctr" fontAlgn="b">
                        <a:buNone/>
                      </a:pPr>
                      <a:r>
                        <a:rPr lang="en-GB" sz="1600" b="1" i="0" u="none" strike="noStrike">
                          <a:solidFill>
                            <a:srgbClr val="000000"/>
                          </a:solidFill>
                          <a:effectLst/>
                          <a:latin typeface="Verdana" panose="020B0604030504040204" pitchFamily="34" charset="0"/>
                          <a:ea typeface="Verdana" panose="020B0604030504040204" pitchFamily="34" charset="0"/>
                        </a:rPr>
                        <a:t>Target</a:t>
                      </a:r>
                    </a:p>
                  </a:txBody>
                  <a:tcPr marL="0" marR="0" marT="0" marB="0" anchor="ctr">
                    <a:lnL w="6350" cap="flat" cmpd="sng" algn="ctr">
                      <a:solidFill>
                        <a:srgbClr val="000000"/>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D0D0"/>
                    </a:solidFill>
                  </a:tcPr>
                </a:tc>
                <a:tc>
                  <a:txBody>
                    <a:bodyPr/>
                    <a:lstStyle/>
                    <a:p>
                      <a:pPr algn="ctr" fontAlgn="b">
                        <a:buNone/>
                      </a:pPr>
                      <a:r>
                        <a:rPr lang="en-GB" sz="1600" b="1" i="0" u="none" strike="noStrike">
                          <a:solidFill>
                            <a:srgbClr val="000000"/>
                          </a:solidFill>
                          <a:effectLst/>
                          <a:latin typeface="Verdana" panose="020B0604030504040204" pitchFamily="34" charset="0"/>
                          <a:ea typeface="Verdana" panose="020B0604030504040204" pitchFamily="34" charset="0"/>
                        </a:rPr>
                        <a:t>Data</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D0D0D0"/>
                    </a:solidFill>
                  </a:tcPr>
                </a:tc>
                <a:tc gridSpan="2">
                  <a:txBody>
                    <a:bodyPr/>
                    <a:lstStyle/>
                    <a:p>
                      <a:pPr algn="ctr" fontAlgn="b">
                        <a:buNone/>
                      </a:pPr>
                      <a:r>
                        <a:rPr lang="en-GB" sz="1600" b="1" i="0" u="none" strike="noStrike" dirty="0">
                          <a:solidFill>
                            <a:srgbClr val="000000"/>
                          </a:solidFill>
                          <a:effectLst/>
                          <a:latin typeface="Verdana" panose="020B0604030504040204" pitchFamily="34" charset="0"/>
                          <a:ea typeface="Verdana" panose="020B0604030504040204" pitchFamily="34" charset="0"/>
                        </a:rPr>
                        <a:t>Latest Position</a:t>
                      </a:r>
                    </a:p>
                  </a:txBody>
                  <a:tcPr marL="0" marR="0" marT="0" marB="0" anchor="ctr">
                    <a:lnL w="635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D0D0"/>
                    </a:solidFill>
                  </a:tcPr>
                </a:tc>
                <a:tc hMerge="1">
                  <a:txBody>
                    <a:bodyPr/>
                    <a:lstStyle/>
                    <a:p>
                      <a:pPr algn="ctr" fontAlgn="b">
                        <a:buNone/>
                      </a:pPr>
                      <a:endParaRPr lang="en-GB" sz="1400" b="1" i="0" u="none" strike="noStrike">
                        <a:solidFill>
                          <a:srgbClr val="000000"/>
                        </a:solidFill>
                        <a:effectLst/>
                        <a:latin typeface="Verdana" panose="020B0604030504040204" pitchFamily="34" charset="0"/>
                        <a:ea typeface="Verdana" panose="020B060403050404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D0D0"/>
                    </a:solidFill>
                  </a:tcPr>
                </a:tc>
                <a:tc>
                  <a:txBody>
                    <a:bodyPr/>
                    <a:lstStyle/>
                    <a:p>
                      <a:pPr algn="ctr" fontAlgn="ctr">
                        <a:buNone/>
                      </a:pPr>
                      <a:r>
                        <a:rPr lang="en-GB" sz="1600" b="1" i="0" u="none" strike="noStrike" dirty="0">
                          <a:solidFill>
                            <a:srgbClr val="000000"/>
                          </a:solidFill>
                          <a:effectLst/>
                          <a:latin typeface="Verdana" panose="020B0604030504040204" pitchFamily="34" charset="0"/>
                          <a:ea typeface="Verdana" panose="020B0604030504040204" pitchFamily="34" charset="0"/>
                        </a:rPr>
                        <a:t>Frequency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D0D0"/>
                    </a:solidFill>
                  </a:tcPr>
                </a:tc>
                <a:extLst>
                  <a:ext uri="{0D108BD9-81ED-4DB2-BD59-A6C34878D82A}">
                    <a16:rowId xmlns:a16="http://schemas.microsoft.com/office/drawing/2014/main" val="1383911150"/>
                  </a:ext>
                </a:extLst>
              </a:tr>
              <a:tr h="2360483">
                <a:tc>
                  <a:txBody>
                    <a:bodyPr/>
                    <a:lstStyle/>
                    <a:p>
                      <a:pPr algn="ctr" fontAlgn="t">
                        <a:buNone/>
                      </a:pPr>
                      <a:r>
                        <a:rPr lang="en-GB" sz="1300" b="0" i="0" u="none" strike="noStrike" dirty="0">
                          <a:solidFill>
                            <a:srgbClr val="000000"/>
                          </a:solidFill>
                          <a:effectLst/>
                          <a:latin typeface="Verdana" panose="020B0604030504040204" pitchFamily="34" charset="0"/>
                          <a:ea typeface="Verdana" panose="020B0604030504040204" pitchFamily="34" charset="0"/>
                        </a:rPr>
                        <a:t>Percentage of children and young people waiting less than 26 weeks to start an ADHD or ASD neurodevelopment assessment</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algn="ctr" fontAlgn="t">
                        <a:buNone/>
                      </a:pPr>
                      <a:endParaRPr lang="en-GB" sz="1300" b="0" i="0" u="none" strike="noStrike" dirty="0">
                        <a:solidFill>
                          <a:srgbClr val="000000"/>
                        </a:solidFill>
                        <a:effectLst/>
                        <a:latin typeface="Verdana" panose="020B0604030504040204" pitchFamily="34" charset="0"/>
                        <a:ea typeface="Verdana" panose="020B0604030504040204" pitchFamily="34" charset="0"/>
                      </a:endParaRPr>
                    </a:p>
                    <a:p>
                      <a:pPr algn="ctr" fontAlgn="t">
                        <a:buNone/>
                      </a:pPr>
                      <a:endParaRPr lang="en-GB" sz="1300" b="0" i="0" u="none" strike="noStrike" dirty="0">
                        <a:solidFill>
                          <a:srgbClr val="000000"/>
                        </a:solidFill>
                        <a:effectLst/>
                        <a:latin typeface="Verdana" panose="020B0604030504040204" pitchFamily="34" charset="0"/>
                        <a:ea typeface="Verdana" panose="020B0604030504040204" pitchFamily="34" charset="0"/>
                      </a:endParaRPr>
                    </a:p>
                    <a:p>
                      <a:pPr algn="ctr" fontAlgn="t">
                        <a:buNone/>
                      </a:pPr>
                      <a:endParaRPr lang="en-GB" sz="1300" b="0" i="0" u="none" strike="noStrike" dirty="0">
                        <a:solidFill>
                          <a:srgbClr val="000000"/>
                        </a:solidFill>
                        <a:effectLst/>
                        <a:latin typeface="Verdana" panose="020B0604030504040204" pitchFamily="34" charset="0"/>
                        <a:ea typeface="Verdana" panose="020B0604030504040204" pitchFamily="34" charset="0"/>
                      </a:endParaRPr>
                    </a:p>
                    <a:p>
                      <a:pPr algn="ctr" fontAlgn="t">
                        <a:buNone/>
                      </a:pPr>
                      <a:endParaRPr lang="en-GB" sz="1300" b="0" i="0" u="none" strike="noStrike" dirty="0">
                        <a:solidFill>
                          <a:srgbClr val="000000"/>
                        </a:solidFill>
                        <a:effectLst/>
                        <a:latin typeface="Verdana" panose="020B0604030504040204" pitchFamily="34" charset="0"/>
                        <a:ea typeface="Verdana" panose="020B0604030504040204" pitchFamily="34" charset="0"/>
                      </a:endParaRPr>
                    </a:p>
                    <a:p>
                      <a:pPr algn="ctr" fontAlgn="t">
                        <a:buNone/>
                      </a:pPr>
                      <a:endParaRPr lang="en-GB" sz="1300" b="0" i="0" u="none" strike="noStrike" dirty="0">
                        <a:solidFill>
                          <a:srgbClr val="000000"/>
                        </a:solidFill>
                        <a:effectLst/>
                        <a:latin typeface="Verdana" panose="020B0604030504040204" pitchFamily="34" charset="0"/>
                        <a:ea typeface="Verdana" panose="020B0604030504040204" pitchFamily="34" charset="0"/>
                      </a:endParaRPr>
                    </a:p>
                    <a:p>
                      <a:pPr algn="ctr" fontAlgn="t">
                        <a:buNone/>
                      </a:pPr>
                      <a:r>
                        <a:rPr lang="en-GB" sz="1300" b="0" i="0" u="none" strike="noStrike" dirty="0">
                          <a:solidFill>
                            <a:srgbClr val="000000"/>
                          </a:solidFill>
                          <a:effectLst/>
                          <a:latin typeface="Verdana" panose="020B0604030504040204" pitchFamily="34" charset="0"/>
                          <a:ea typeface="Verdana" panose="020B0604030504040204" pitchFamily="34" charset="0"/>
                        </a:rPr>
                        <a:t>80%</a:t>
                      </a:r>
                    </a:p>
                  </a:txBody>
                  <a:tcPr marL="0" marR="0" marT="0" marB="0">
                    <a:lnL w="6350" cap="flat" cmpd="sng" algn="ctr">
                      <a:solidFill>
                        <a:srgbClr val="000000"/>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buNone/>
                      </a:pPr>
                      <a:endParaRPr lang="en-GB" sz="1300" b="0" i="0" u="none" strike="noStrike" dirty="0">
                        <a:solidFill>
                          <a:srgbClr val="000000"/>
                        </a:solidFill>
                        <a:effectLst/>
                        <a:latin typeface="Verdana" panose="020B0604030504040204" pitchFamily="34" charset="0"/>
                        <a:ea typeface="Verdana" panose="020B0604030504040204" pitchFamily="34" charset="0"/>
                      </a:endParaRP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FFFF"/>
                    </a:solidFill>
                  </a:tcPr>
                </a:tc>
                <a:tc>
                  <a:txBody>
                    <a:bodyPr/>
                    <a:lstStyle/>
                    <a:p>
                      <a:pPr algn="ctr" fontAlgn="b">
                        <a:buNone/>
                      </a:pPr>
                      <a:r>
                        <a:rPr lang="en-GB" sz="1300" b="0" i="0" u="none" strike="noStrike" dirty="0">
                          <a:solidFill>
                            <a:srgbClr val="000000"/>
                          </a:solidFill>
                          <a:effectLst/>
                          <a:latin typeface="Verdana" panose="020B0604030504040204" pitchFamily="34" charset="0"/>
                          <a:ea typeface="Verdana" panose="020B0604030504040204" pitchFamily="34" charset="0"/>
                        </a:rPr>
                        <a:t> 34.30%</a:t>
                      </a:r>
                    </a:p>
                  </a:txBody>
                  <a:tcPr marL="0" marR="0" marT="0" marB="0" anchor="ctr">
                    <a:lnL w="635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n-GB" sz="1300" b="0" i="0" u="none" strike="noStrike" kern="1200" cap="none" spc="0" normalizeH="0" baseline="0" noProof="0" dirty="0">
                          <a:ln>
                            <a:noFill/>
                          </a:ln>
                          <a:solidFill>
                            <a:srgbClr val="000000"/>
                          </a:solidFill>
                          <a:effectLst/>
                          <a:uLnTx/>
                          <a:uFillTx/>
                          <a:latin typeface="Verdana" panose="020B0604030504040204" pitchFamily="34" charset="0"/>
                          <a:ea typeface="Verdana" panose="020B0604030504040204" pitchFamily="34" charset="0"/>
                          <a:cs typeface="+mn-cs"/>
                        </a:rPr>
                        <a:t>September 2026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en-GB" sz="1300" b="0" i="0" u="none" strike="noStrike" dirty="0">
                          <a:solidFill>
                            <a:srgbClr val="000000"/>
                          </a:solidFill>
                          <a:effectLst/>
                          <a:latin typeface="Verdana" panose="020B0604030504040204" pitchFamily="34" charset="0"/>
                          <a:ea typeface="Verdana" panose="020B0604030504040204" pitchFamily="34" charset="0"/>
                        </a:rPr>
                        <a:t>Monthly</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940105439"/>
                  </a:ext>
                </a:extLst>
              </a:tr>
              <a:tr h="2154946">
                <a:tc>
                  <a:txBody>
                    <a:bodyPr/>
                    <a:lstStyle/>
                    <a:p>
                      <a:pPr algn="ctr" fontAlgn="t">
                        <a:buNone/>
                      </a:pPr>
                      <a:r>
                        <a:rPr lang="en-GB" sz="1300" b="0" i="0" u="none" strike="noStrike" dirty="0">
                          <a:solidFill>
                            <a:srgbClr val="000000"/>
                          </a:solidFill>
                          <a:effectLst/>
                          <a:latin typeface="Verdana" panose="020B0604030504040204" pitchFamily="34" charset="0"/>
                          <a:ea typeface="Verdana" panose="020B0604030504040204" pitchFamily="34" charset="0"/>
                        </a:rPr>
                        <a:t>Percentage of patients waiting less than 26 weeks to start a psychological therapy in Specialist Adult Mental Health</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algn="ctr" fontAlgn="t">
                        <a:buNone/>
                      </a:pPr>
                      <a:endParaRPr lang="en-GB" sz="1300" b="0" i="0" u="none" strike="noStrike" dirty="0">
                        <a:solidFill>
                          <a:srgbClr val="000000"/>
                        </a:solidFill>
                        <a:effectLst/>
                        <a:latin typeface="Verdana" panose="020B0604030504040204" pitchFamily="34" charset="0"/>
                        <a:ea typeface="Verdana" panose="020B0604030504040204" pitchFamily="34" charset="0"/>
                      </a:endParaRPr>
                    </a:p>
                    <a:p>
                      <a:pPr algn="ctr" fontAlgn="t">
                        <a:buNone/>
                      </a:pPr>
                      <a:endParaRPr lang="en-GB" sz="1300" b="0" i="0" u="none" strike="noStrike" dirty="0">
                        <a:solidFill>
                          <a:srgbClr val="000000"/>
                        </a:solidFill>
                        <a:effectLst/>
                        <a:latin typeface="Verdana" panose="020B0604030504040204" pitchFamily="34" charset="0"/>
                        <a:ea typeface="Verdana" panose="020B0604030504040204" pitchFamily="34" charset="0"/>
                      </a:endParaRPr>
                    </a:p>
                    <a:p>
                      <a:pPr algn="ctr" fontAlgn="t">
                        <a:buNone/>
                      </a:pPr>
                      <a:endParaRPr lang="en-GB" sz="1300" b="0" i="0" u="none" strike="noStrike" dirty="0">
                        <a:solidFill>
                          <a:srgbClr val="000000"/>
                        </a:solidFill>
                        <a:effectLst/>
                        <a:latin typeface="Verdana" panose="020B0604030504040204" pitchFamily="34" charset="0"/>
                        <a:ea typeface="Verdana" panose="020B0604030504040204" pitchFamily="34" charset="0"/>
                      </a:endParaRPr>
                    </a:p>
                    <a:p>
                      <a:pPr algn="ctr" fontAlgn="t">
                        <a:buNone/>
                      </a:pPr>
                      <a:endParaRPr lang="en-GB" sz="1300" b="0" i="0" u="none" strike="noStrike" dirty="0">
                        <a:solidFill>
                          <a:srgbClr val="000000"/>
                        </a:solidFill>
                        <a:effectLst/>
                        <a:latin typeface="Verdana" panose="020B0604030504040204" pitchFamily="34" charset="0"/>
                        <a:ea typeface="Verdana" panose="020B0604030504040204" pitchFamily="34" charset="0"/>
                      </a:endParaRPr>
                    </a:p>
                    <a:p>
                      <a:pPr algn="ctr" fontAlgn="t">
                        <a:buNone/>
                      </a:pPr>
                      <a:endParaRPr lang="en-GB" sz="1300" b="0" i="0" u="none" strike="noStrike" dirty="0">
                        <a:solidFill>
                          <a:srgbClr val="000000"/>
                        </a:solidFill>
                        <a:effectLst/>
                        <a:latin typeface="Verdana" panose="020B0604030504040204" pitchFamily="34" charset="0"/>
                        <a:ea typeface="Verdana" panose="020B0604030504040204" pitchFamily="34" charset="0"/>
                      </a:endParaRPr>
                    </a:p>
                    <a:p>
                      <a:pPr algn="ctr" fontAlgn="t">
                        <a:buNone/>
                      </a:pPr>
                      <a:r>
                        <a:rPr lang="en-GB" sz="1300" b="0" i="0" u="none" strike="noStrike" dirty="0">
                          <a:solidFill>
                            <a:srgbClr val="000000"/>
                          </a:solidFill>
                          <a:effectLst/>
                          <a:latin typeface="Verdana" panose="020B0604030504040204" pitchFamily="34" charset="0"/>
                          <a:ea typeface="Verdana" panose="020B0604030504040204" pitchFamily="34" charset="0"/>
                        </a:rPr>
                        <a:t>80%</a:t>
                      </a:r>
                    </a:p>
                  </a:txBody>
                  <a:tcPr marL="0" marR="0" marT="0" marB="0">
                    <a:lnL w="6350" cap="flat" cmpd="sng" algn="ctr">
                      <a:solidFill>
                        <a:srgbClr val="000000"/>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endParaRPr lang="en-GB" sz="1300" b="0" i="0" u="none" strike="noStrike" dirty="0">
                        <a:solidFill>
                          <a:srgbClr val="000000"/>
                        </a:solidFill>
                        <a:effectLst/>
                        <a:latin typeface="Verdana" panose="020B0604030504040204" pitchFamily="34" charset="0"/>
                        <a:ea typeface="Verdana" panose="020B0604030504040204" pitchFamily="34" charset="0"/>
                      </a:endParaRP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b">
                        <a:buNone/>
                      </a:pPr>
                      <a:r>
                        <a:rPr lang="en-GB" sz="1300" b="0" i="0" u="none" strike="noStrike" kern="1200" dirty="0">
                          <a:solidFill>
                            <a:srgbClr val="000000"/>
                          </a:solidFill>
                          <a:effectLst/>
                          <a:latin typeface="Verdana" panose="020B0604030504040204" pitchFamily="34" charset="0"/>
                          <a:ea typeface="Verdana" panose="020B0604030504040204" pitchFamily="34" charset="0"/>
                          <a:cs typeface="+mn-cs"/>
                        </a:rPr>
                        <a:t>37.5% </a:t>
                      </a:r>
                    </a:p>
                  </a:txBody>
                  <a:tcPr marL="0" marR="0" marT="0" marB="0" anchor="ctr">
                    <a:lnL w="635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n-GB" sz="1300" b="0" i="0" u="none" strike="noStrike" kern="1200" cap="none" spc="0" normalizeH="0" baseline="0" noProof="0" dirty="0">
                          <a:ln>
                            <a:noFill/>
                          </a:ln>
                          <a:solidFill>
                            <a:srgbClr val="000000"/>
                          </a:solidFill>
                          <a:effectLst/>
                          <a:uLnTx/>
                          <a:uFillTx/>
                          <a:latin typeface="Verdana" panose="020B0604030504040204" pitchFamily="34" charset="0"/>
                          <a:ea typeface="Verdana" panose="020B0604030504040204" pitchFamily="34" charset="0"/>
                          <a:cs typeface="+mn-cs"/>
                        </a:rPr>
                        <a:t>September 2026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en-GB" sz="1300" b="0" i="0" u="none" strike="noStrike" dirty="0">
                          <a:solidFill>
                            <a:srgbClr val="000000"/>
                          </a:solidFill>
                          <a:effectLst/>
                          <a:latin typeface="Verdana" panose="020B0604030504040204" pitchFamily="34" charset="0"/>
                          <a:ea typeface="Verdana" panose="020B0604030504040204" pitchFamily="34" charset="0"/>
                        </a:rPr>
                        <a:t>Monthly</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487717510"/>
                  </a:ext>
                </a:extLst>
              </a:tr>
              <a:tr h="2321387">
                <a:tc>
                  <a:txBody>
                    <a:bodyPr/>
                    <a:lstStyle/>
                    <a:p>
                      <a:pPr algn="ctr" fontAlgn="t">
                        <a:buNone/>
                      </a:pPr>
                      <a:r>
                        <a:rPr lang="en-GB" sz="1300" b="0" i="0" u="none" strike="noStrike" dirty="0">
                          <a:solidFill>
                            <a:srgbClr val="000000"/>
                          </a:solidFill>
                          <a:effectLst/>
                          <a:latin typeface="Verdana" panose="020B0604030504040204" pitchFamily="34" charset="0"/>
                          <a:ea typeface="Verdana" panose="020B0604030504040204" pitchFamily="34" charset="0"/>
                        </a:rPr>
                        <a:t>Percentage of people to have a heartbeat restored after a period of cardiac arrest which is subsequently retained until arrival at hospital (Return Of Spontaneous Circulation)</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algn="ctr" fontAlgn="t">
                        <a:buNone/>
                      </a:pPr>
                      <a:endParaRPr lang="en-GB" sz="1300" b="0" i="0" u="none" strike="noStrike" dirty="0">
                        <a:solidFill>
                          <a:srgbClr val="000000"/>
                        </a:solidFill>
                        <a:effectLst/>
                        <a:latin typeface="Verdana" panose="020B0604030504040204" pitchFamily="34" charset="0"/>
                        <a:ea typeface="Verdana" panose="020B0604030504040204" pitchFamily="34" charset="0"/>
                      </a:endParaRPr>
                    </a:p>
                    <a:p>
                      <a:pPr algn="ctr" fontAlgn="t">
                        <a:buNone/>
                      </a:pPr>
                      <a:endParaRPr lang="en-GB" sz="1300" b="0" i="0" u="none" strike="noStrike" dirty="0">
                        <a:solidFill>
                          <a:srgbClr val="000000"/>
                        </a:solidFill>
                        <a:effectLst/>
                        <a:latin typeface="Verdana" panose="020B0604030504040204" pitchFamily="34" charset="0"/>
                        <a:ea typeface="Verdana" panose="020B0604030504040204" pitchFamily="34" charset="0"/>
                      </a:endParaRPr>
                    </a:p>
                    <a:p>
                      <a:pPr algn="ctr" fontAlgn="t">
                        <a:buNone/>
                      </a:pPr>
                      <a:endParaRPr lang="en-GB" sz="1300" b="0" i="0" u="none" strike="noStrike" dirty="0">
                        <a:solidFill>
                          <a:srgbClr val="000000"/>
                        </a:solidFill>
                        <a:effectLst/>
                        <a:latin typeface="Verdana" panose="020B0604030504040204" pitchFamily="34" charset="0"/>
                        <a:ea typeface="Verdana" panose="020B0604030504040204" pitchFamily="34" charset="0"/>
                      </a:endParaRPr>
                    </a:p>
                    <a:p>
                      <a:pPr algn="ctr" fontAlgn="t">
                        <a:buNone/>
                      </a:pPr>
                      <a:endParaRPr lang="en-GB" sz="1300" b="0" i="0" u="none" strike="noStrike" dirty="0">
                        <a:solidFill>
                          <a:srgbClr val="000000"/>
                        </a:solidFill>
                        <a:effectLst/>
                        <a:latin typeface="Verdana" panose="020B0604030504040204" pitchFamily="34" charset="0"/>
                        <a:ea typeface="Verdana" panose="020B0604030504040204" pitchFamily="34" charset="0"/>
                      </a:endParaRPr>
                    </a:p>
                    <a:p>
                      <a:pPr algn="ctr" fontAlgn="t">
                        <a:buNone/>
                      </a:pPr>
                      <a:r>
                        <a:rPr lang="en-GB" sz="1300" b="0" i="0" u="none" strike="noStrike" dirty="0">
                          <a:solidFill>
                            <a:srgbClr val="000000"/>
                          </a:solidFill>
                          <a:effectLst/>
                          <a:latin typeface="Verdana" panose="020B0604030504040204" pitchFamily="34" charset="0"/>
                          <a:ea typeface="Verdana" panose="020B0604030504040204" pitchFamily="34" charset="0"/>
                        </a:rPr>
                        <a:t>End of quarter on end quarter improvement</a:t>
                      </a:r>
                    </a:p>
                  </a:txBody>
                  <a:tcPr marL="0" marR="0" marT="0" marB="0">
                    <a:lnL w="6350" cap="flat" cmpd="sng" algn="ctr">
                      <a:solidFill>
                        <a:srgbClr val="000000"/>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endParaRPr lang="en-GB" sz="1300" b="0" i="0" u="none" strike="noStrike" dirty="0">
                        <a:solidFill>
                          <a:srgbClr val="000000"/>
                        </a:solidFill>
                        <a:effectLst/>
                        <a:latin typeface="Verdana" panose="020B0604030504040204" pitchFamily="34" charset="0"/>
                        <a:ea typeface="Verdana" panose="020B0604030504040204" pitchFamily="34" charset="0"/>
                      </a:endParaRP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FFFF"/>
                    </a:solidFill>
                  </a:tcPr>
                </a:tc>
                <a:tc>
                  <a:txBody>
                    <a:bodyPr/>
                    <a:lstStyle/>
                    <a:p>
                      <a:pPr algn="ctr" fontAlgn="b">
                        <a:buNone/>
                      </a:pPr>
                      <a:r>
                        <a:rPr lang="en-GB" sz="1300" b="0" i="0" u="none" strike="noStrike" kern="1200" dirty="0">
                          <a:solidFill>
                            <a:srgbClr val="000000"/>
                          </a:solidFill>
                          <a:effectLst/>
                          <a:latin typeface="Verdana" panose="020B0604030504040204" pitchFamily="34" charset="0"/>
                          <a:ea typeface="Verdana" panose="020B0604030504040204" pitchFamily="34" charset="0"/>
                          <a:cs typeface="+mn-cs"/>
                        </a:rPr>
                        <a:t>14.3% </a:t>
                      </a:r>
                    </a:p>
                  </a:txBody>
                  <a:tcPr marL="0" marR="0" marT="0" marB="0" anchor="ctr">
                    <a:lnL w="635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n-GB" sz="1300" b="0" i="0" u="none" strike="noStrike" kern="1200" cap="none" spc="0" normalizeH="0" baseline="0" noProof="0" dirty="0">
                          <a:ln>
                            <a:noFill/>
                          </a:ln>
                          <a:solidFill>
                            <a:srgbClr val="000000"/>
                          </a:solidFill>
                          <a:effectLst/>
                          <a:uLnTx/>
                          <a:uFillTx/>
                          <a:latin typeface="Verdana" panose="020B0604030504040204" pitchFamily="34" charset="0"/>
                          <a:ea typeface="Verdana" panose="020B0604030504040204" pitchFamily="34" charset="0"/>
                          <a:cs typeface="+mn-cs"/>
                        </a:rPr>
                        <a:t>August 2026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en-GB" sz="1300" b="0" i="0" u="none" strike="noStrike" dirty="0">
                          <a:solidFill>
                            <a:srgbClr val="000000"/>
                          </a:solidFill>
                          <a:effectLst/>
                          <a:latin typeface="Verdana" panose="020B0604030504040204" pitchFamily="34" charset="0"/>
                          <a:ea typeface="Verdana" panose="020B0604030504040204" pitchFamily="34" charset="0"/>
                        </a:rPr>
                        <a:t>Monthly</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470910968"/>
                  </a:ext>
                </a:extLst>
              </a:tr>
              <a:tr h="2273226">
                <a:tc>
                  <a:txBody>
                    <a:bodyPr/>
                    <a:lstStyle/>
                    <a:p>
                      <a:pPr algn="ctr" fontAlgn="t">
                        <a:buNone/>
                      </a:pPr>
                      <a:r>
                        <a:rPr lang="en-GB" sz="1300" b="0" i="0" u="none" strike="noStrike" dirty="0">
                          <a:solidFill>
                            <a:schemeClr val="tx1"/>
                          </a:solidFill>
                          <a:effectLst/>
                          <a:latin typeface="Verdana" panose="020B0604030504040204" pitchFamily="34" charset="0"/>
                          <a:ea typeface="Verdana" panose="020B0604030504040204" pitchFamily="34" charset="0"/>
                        </a:rPr>
                        <a:t>Median emergency ambulance response time to purple: arrest category calls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algn="ctr" fontAlgn="t">
                        <a:buNone/>
                      </a:pPr>
                      <a:endParaRPr lang="en-GB" sz="1300" b="0" i="0" u="none" strike="noStrike" dirty="0">
                        <a:solidFill>
                          <a:schemeClr val="tx1"/>
                        </a:solidFill>
                        <a:effectLst/>
                        <a:latin typeface="Verdana" panose="020B0604030504040204" pitchFamily="34" charset="0"/>
                        <a:ea typeface="Verdana" panose="020B0604030504040204" pitchFamily="34" charset="0"/>
                      </a:endParaRPr>
                    </a:p>
                    <a:p>
                      <a:pPr algn="ctr" fontAlgn="t">
                        <a:buNone/>
                      </a:pPr>
                      <a:endParaRPr lang="en-GB" sz="1300" b="0" i="0" u="none" strike="noStrike" dirty="0">
                        <a:solidFill>
                          <a:schemeClr val="tx1"/>
                        </a:solidFill>
                        <a:effectLst/>
                        <a:latin typeface="Verdana" panose="020B0604030504040204" pitchFamily="34" charset="0"/>
                        <a:ea typeface="Verdana" panose="020B0604030504040204" pitchFamily="34" charset="0"/>
                      </a:endParaRPr>
                    </a:p>
                    <a:p>
                      <a:pPr algn="ctr" fontAlgn="t">
                        <a:buNone/>
                      </a:pPr>
                      <a:endParaRPr lang="en-GB" sz="1300" b="0" i="0" u="none" strike="noStrike" dirty="0">
                        <a:solidFill>
                          <a:schemeClr val="tx1"/>
                        </a:solidFill>
                        <a:effectLst/>
                        <a:latin typeface="Verdana" panose="020B0604030504040204" pitchFamily="34" charset="0"/>
                        <a:ea typeface="Verdana" panose="020B0604030504040204" pitchFamily="34" charset="0"/>
                      </a:endParaRPr>
                    </a:p>
                    <a:p>
                      <a:pPr algn="ctr" fontAlgn="t">
                        <a:buNone/>
                      </a:pPr>
                      <a:endParaRPr lang="en-GB" sz="1300" b="0" i="0" u="none" strike="noStrike" dirty="0">
                        <a:solidFill>
                          <a:schemeClr val="tx1"/>
                        </a:solidFill>
                        <a:effectLst/>
                        <a:latin typeface="Verdana" panose="020B0604030504040204" pitchFamily="34" charset="0"/>
                        <a:ea typeface="Verdana" panose="020B0604030504040204" pitchFamily="34" charset="0"/>
                      </a:endParaRPr>
                    </a:p>
                    <a:p>
                      <a:pPr algn="ctr" fontAlgn="t">
                        <a:buNone/>
                      </a:pPr>
                      <a:r>
                        <a:rPr lang="en-GB" sz="1300" b="0" i="0" u="none" strike="noStrike" dirty="0">
                          <a:solidFill>
                            <a:schemeClr val="tx1"/>
                          </a:solidFill>
                          <a:effectLst/>
                          <a:latin typeface="Verdana" panose="020B0604030504040204" pitchFamily="34" charset="0"/>
                          <a:ea typeface="Verdana" panose="020B0604030504040204" pitchFamily="34" charset="0"/>
                        </a:rPr>
                        <a:t>6-8 Minutes</a:t>
                      </a:r>
                    </a:p>
                  </a:txBody>
                  <a:tcPr marL="0" marR="0" marT="0" marB="0">
                    <a:lnL w="6350" cap="flat" cmpd="sng" algn="ctr">
                      <a:solidFill>
                        <a:srgbClr val="000000"/>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GB" sz="1300" b="0" i="0" u="none" strike="noStrike" dirty="0">
                          <a:solidFill>
                            <a:srgbClr val="000000"/>
                          </a:solidFill>
                          <a:effectLst/>
                          <a:latin typeface="Verdana" panose="020B0604030504040204" pitchFamily="34" charset="0"/>
                          <a:ea typeface="Verdana" panose="020B0604030504040204" pitchFamily="34" charset="0"/>
                        </a:rPr>
                        <a:t> </a:t>
                      </a:r>
                      <a:endParaRPr lang="en-GB" sz="1200" b="0" i="0" u="none" strike="noStrike" dirty="0">
                        <a:solidFill>
                          <a:srgbClr val="000000"/>
                        </a:solidFill>
                        <a:effectLst/>
                        <a:latin typeface="Verdana" panose="020B0604030504040204" pitchFamily="34" charset="0"/>
                        <a:ea typeface="Verdana" panose="020B0604030504040204" pitchFamily="34" charset="0"/>
                      </a:endParaRP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b">
                        <a:buNone/>
                      </a:pPr>
                      <a:r>
                        <a:rPr lang="en-GB" sz="1300" b="0" i="0" u="none" strike="noStrike" dirty="0">
                          <a:solidFill>
                            <a:schemeClr val="tx1"/>
                          </a:solidFill>
                          <a:effectLst/>
                          <a:latin typeface="Verdana" panose="020B0604030504040204" pitchFamily="34" charset="0"/>
                          <a:ea typeface="Verdana" panose="020B0604030504040204" pitchFamily="34" charset="0"/>
                        </a:rPr>
                        <a:t> 7.07</a:t>
                      </a:r>
                    </a:p>
                  </a:txBody>
                  <a:tcPr marL="0" marR="0" marT="0" marB="0" anchor="ctr">
                    <a:lnL w="635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b">
                        <a:buNone/>
                      </a:pPr>
                      <a:r>
                        <a:rPr lang="en-GB" sz="1300" b="0" i="0" u="none" strike="noStrike" dirty="0">
                          <a:solidFill>
                            <a:schemeClr val="tx1"/>
                          </a:solidFill>
                          <a:effectLst/>
                          <a:latin typeface="Verdana" panose="020B0604030504040204" pitchFamily="34" charset="0"/>
                          <a:ea typeface="Verdana" panose="020B0604030504040204" pitchFamily="34" charset="0"/>
                        </a:rPr>
                        <a:t> August 2026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en-GB" sz="1300" b="0" i="0" u="none" strike="noStrike" dirty="0">
                          <a:solidFill>
                            <a:schemeClr val="tx1"/>
                          </a:solidFill>
                          <a:effectLst/>
                          <a:latin typeface="Verdana" panose="020B0604030504040204" pitchFamily="34" charset="0"/>
                          <a:ea typeface="Verdana" panose="020B0604030504040204" pitchFamily="34" charset="0"/>
                        </a:rPr>
                        <a:t>Monthly</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489214570"/>
                  </a:ext>
                </a:extLst>
              </a:tr>
            </a:tbl>
          </a:graphicData>
        </a:graphic>
      </p:graphicFrame>
      <p:sp>
        <p:nvSpPr>
          <p:cNvPr id="12" name="TextBox 11">
            <a:extLst>
              <a:ext uri="{FF2B5EF4-FFF2-40B4-BE49-F238E27FC236}">
                <a16:creationId xmlns:a16="http://schemas.microsoft.com/office/drawing/2014/main" id="{AFBF9876-4AD9-5EE3-4305-C6290C1B2AC5}"/>
              </a:ext>
            </a:extLst>
          </p:cNvPr>
          <p:cNvSpPr txBox="1"/>
          <p:nvPr/>
        </p:nvSpPr>
        <p:spPr>
          <a:xfrm>
            <a:off x="89" y="50"/>
            <a:ext cx="20105511" cy="461537"/>
          </a:xfrm>
          <a:prstGeom prst="rect">
            <a:avLst/>
          </a:prstGeom>
          <a:solidFill>
            <a:schemeClr val="tx2">
              <a:lumMod val="75000"/>
              <a:lumOff val="25000"/>
            </a:schemeClr>
          </a:solidFill>
        </p:spPr>
        <p:txBody>
          <a:bodyPr wrap="square" rtlCol="0">
            <a:spAutoFit/>
          </a:bodyPr>
          <a:lstStyle/>
          <a:p>
            <a:pPr algn="ctr" defTabSz="1507937">
              <a:spcAft>
                <a:spcPts val="989"/>
              </a:spcAft>
              <a:defRPr/>
            </a:pPr>
            <a:r>
              <a:rPr lang="en-GB" sz="2399" b="1" dirty="0">
                <a:solidFill>
                  <a:prstClr val="white"/>
                </a:solidFill>
                <a:latin typeface="Verdana" panose="020B0604030504040204" pitchFamily="34" charset="0"/>
                <a:ea typeface="Verdana" panose="020B0604030504040204" pitchFamily="34" charset="0"/>
              </a:rPr>
              <a:t>NHS Wales Performance Framework Measures 2026-27</a:t>
            </a:r>
          </a:p>
        </p:txBody>
      </p:sp>
      <p:pic>
        <p:nvPicPr>
          <p:cNvPr id="8" name="Picture 7">
            <a:extLst>
              <a:ext uri="{FF2B5EF4-FFF2-40B4-BE49-F238E27FC236}">
                <a16:creationId xmlns:a16="http://schemas.microsoft.com/office/drawing/2014/main" id="{4331B357-2B92-8A38-FE65-0A6260FD0CA5}"/>
              </a:ext>
            </a:extLst>
          </p:cNvPr>
          <p:cNvPicPr>
            <a:picLocks noChangeAspect="1"/>
          </p:cNvPicPr>
          <p:nvPr/>
        </p:nvPicPr>
        <p:blipFill>
          <a:blip r:embed="rId3"/>
          <a:stretch>
            <a:fillRect/>
          </a:stretch>
        </p:blipFill>
        <p:spPr>
          <a:xfrm>
            <a:off x="8421283" y="1975874"/>
            <a:ext cx="5936898" cy="2117033"/>
          </a:xfrm>
          <a:prstGeom prst="rect">
            <a:avLst/>
          </a:prstGeom>
        </p:spPr>
      </p:pic>
      <p:pic>
        <p:nvPicPr>
          <p:cNvPr id="10" name="Picture 9">
            <a:extLst>
              <a:ext uri="{FF2B5EF4-FFF2-40B4-BE49-F238E27FC236}">
                <a16:creationId xmlns:a16="http://schemas.microsoft.com/office/drawing/2014/main" id="{7B01FFCC-62CE-D6B5-BDF6-3975731A8A7B}"/>
              </a:ext>
            </a:extLst>
          </p:cNvPr>
          <p:cNvPicPr>
            <a:picLocks noChangeAspect="1"/>
          </p:cNvPicPr>
          <p:nvPr/>
        </p:nvPicPr>
        <p:blipFill>
          <a:blip r:embed="rId4"/>
          <a:stretch>
            <a:fillRect/>
          </a:stretch>
        </p:blipFill>
        <p:spPr>
          <a:xfrm>
            <a:off x="8421284" y="4311167"/>
            <a:ext cx="5886698" cy="2117033"/>
          </a:xfrm>
          <a:prstGeom prst="rect">
            <a:avLst/>
          </a:prstGeom>
        </p:spPr>
      </p:pic>
      <p:pic>
        <p:nvPicPr>
          <p:cNvPr id="4" name="Picture 3">
            <a:extLst>
              <a:ext uri="{FF2B5EF4-FFF2-40B4-BE49-F238E27FC236}">
                <a16:creationId xmlns:a16="http://schemas.microsoft.com/office/drawing/2014/main" id="{C24C0771-3813-9CF7-9BD3-EBE9DD2A9C10}"/>
              </a:ext>
            </a:extLst>
          </p:cNvPr>
          <p:cNvPicPr>
            <a:picLocks noChangeAspect="1"/>
          </p:cNvPicPr>
          <p:nvPr/>
        </p:nvPicPr>
        <p:blipFill>
          <a:blip r:embed="rId5"/>
          <a:stretch>
            <a:fillRect/>
          </a:stretch>
        </p:blipFill>
        <p:spPr>
          <a:xfrm>
            <a:off x="8421283" y="6485181"/>
            <a:ext cx="5945008" cy="2241720"/>
          </a:xfrm>
          <a:prstGeom prst="rect">
            <a:avLst/>
          </a:prstGeom>
        </p:spPr>
      </p:pic>
      <p:pic>
        <p:nvPicPr>
          <p:cNvPr id="9" name="Picture 8">
            <a:extLst>
              <a:ext uri="{FF2B5EF4-FFF2-40B4-BE49-F238E27FC236}">
                <a16:creationId xmlns:a16="http://schemas.microsoft.com/office/drawing/2014/main" id="{0540FFA2-0B5F-2FB7-B2A4-30D97E81B93B}"/>
              </a:ext>
            </a:extLst>
          </p:cNvPr>
          <p:cNvPicPr>
            <a:picLocks noChangeAspect="1"/>
          </p:cNvPicPr>
          <p:nvPr/>
        </p:nvPicPr>
        <p:blipFill>
          <a:blip r:embed="rId6"/>
          <a:stretch>
            <a:fillRect/>
          </a:stretch>
        </p:blipFill>
        <p:spPr>
          <a:xfrm>
            <a:off x="8421283" y="8783881"/>
            <a:ext cx="5945008" cy="2112589"/>
          </a:xfrm>
          <a:prstGeom prst="rect">
            <a:avLst/>
          </a:prstGeom>
        </p:spPr>
      </p:pic>
    </p:spTree>
    <p:extLst>
      <p:ext uri="{BB962C8B-B14F-4D97-AF65-F5344CB8AC3E}">
        <p14:creationId xmlns:p14="http://schemas.microsoft.com/office/powerpoint/2010/main" val="108049725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4FD4A3-D5E7-4361-874E-A70BF8CBAE27}"/>
            </a:ext>
          </a:extLst>
        </p:cNvPr>
        <p:cNvGrpSpPr/>
        <p:nvPr/>
      </p:nvGrpSpPr>
      <p:grpSpPr>
        <a:xfrm>
          <a:off x="0" y="0"/>
          <a:ext cx="0" cy="0"/>
          <a:chOff x="0" y="0"/>
          <a:chExt cx="0" cy="0"/>
        </a:xfrm>
      </p:grpSpPr>
      <p:graphicFrame>
        <p:nvGraphicFramePr>
          <p:cNvPr id="5" name="Table 4">
            <a:extLst>
              <a:ext uri="{FF2B5EF4-FFF2-40B4-BE49-F238E27FC236}">
                <a16:creationId xmlns:a16="http://schemas.microsoft.com/office/drawing/2014/main" id="{BB609211-1962-2911-7DF5-D9B9E5EAA534}"/>
              </a:ext>
            </a:extLst>
          </p:cNvPr>
          <p:cNvGraphicFramePr>
            <a:graphicFrameLocks noGrp="1"/>
          </p:cNvGraphicFramePr>
          <p:nvPr/>
        </p:nvGraphicFramePr>
        <p:xfrm>
          <a:off x="1442319" y="739813"/>
          <a:ext cx="17754446" cy="10285791"/>
        </p:xfrm>
        <a:graphic>
          <a:graphicData uri="http://schemas.openxmlformats.org/drawingml/2006/table">
            <a:tbl>
              <a:tblPr/>
              <a:tblGrid>
                <a:gridCol w="5359087">
                  <a:extLst>
                    <a:ext uri="{9D8B030D-6E8A-4147-A177-3AD203B41FA5}">
                      <a16:colId xmlns:a16="http://schemas.microsoft.com/office/drawing/2014/main" val="3150741542"/>
                    </a:ext>
                  </a:extLst>
                </a:gridCol>
                <a:gridCol w="1575052">
                  <a:extLst>
                    <a:ext uri="{9D8B030D-6E8A-4147-A177-3AD203B41FA5}">
                      <a16:colId xmlns:a16="http://schemas.microsoft.com/office/drawing/2014/main" val="1293364930"/>
                    </a:ext>
                  </a:extLst>
                </a:gridCol>
                <a:gridCol w="6074467">
                  <a:extLst>
                    <a:ext uri="{9D8B030D-6E8A-4147-A177-3AD203B41FA5}">
                      <a16:colId xmlns:a16="http://schemas.microsoft.com/office/drawing/2014/main" val="444904566"/>
                    </a:ext>
                  </a:extLst>
                </a:gridCol>
                <a:gridCol w="1727817">
                  <a:extLst>
                    <a:ext uri="{9D8B030D-6E8A-4147-A177-3AD203B41FA5}">
                      <a16:colId xmlns:a16="http://schemas.microsoft.com/office/drawing/2014/main" val="3495919459"/>
                    </a:ext>
                  </a:extLst>
                </a:gridCol>
                <a:gridCol w="1712222">
                  <a:extLst>
                    <a:ext uri="{9D8B030D-6E8A-4147-A177-3AD203B41FA5}">
                      <a16:colId xmlns:a16="http://schemas.microsoft.com/office/drawing/2014/main" val="4198536635"/>
                    </a:ext>
                  </a:extLst>
                </a:gridCol>
                <a:gridCol w="1305801">
                  <a:extLst>
                    <a:ext uri="{9D8B030D-6E8A-4147-A177-3AD203B41FA5}">
                      <a16:colId xmlns:a16="http://schemas.microsoft.com/office/drawing/2014/main" val="1650970669"/>
                    </a:ext>
                  </a:extLst>
                </a:gridCol>
              </a:tblGrid>
              <a:tr h="545634">
                <a:tc gridSpan="6">
                  <a:txBody>
                    <a:bodyPr/>
                    <a:lstStyle/>
                    <a:p>
                      <a:pPr algn="ctr" fontAlgn="b">
                        <a:buNone/>
                      </a:pPr>
                      <a:r>
                        <a:rPr lang="en-GB" sz="1600" b="1" i="0" u="none" strike="noStrike" dirty="0">
                          <a:solidFill>
                            <a:srgbClr val="000000"/>
                          </a:solidFill>
                          <a:effectLst/>
                          <a:latin typeface="Verdana" panose="020B0604030504040204" pitchFamily="34" charset="0"/>
                          <a:ea typeface="Verdana" panose="020B0604030504040204" pitchFamily="34" charset="0"/>
                        </a:rPr>
                        <a:t>Quadruple Aim 2:  People in Wales have better quality and more accessible health and social care services, enabled by digital and supported by engagement.</a:t>
                      </a:r>
                    </a:p>
                  </a:txBody>
                  <a:tcPr marL="0" marR="0" marT="0" marB="0" anchor="b">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2">
                        <a:lumMod val="40000"/>
                        <a:lumOff val="60000"/>
                      </a:schemeClr>
                    </a:solidFill>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pPr algn="l" fontAlgn="b">
                        <a:buNone/>
                      </a:pPr>
                      <a:endParaRPr lang="en-GB" sz="1400" b="1" i="0" u="none" strike="noStrike" dirty="0">
                        <a:solidFill>
                          <a:srgbClr val="000000"/>
                        </a:solidFill>
                        <a:effectLst/>
                        <a:latin typeface="Verdana" panose="020B0604030504040204" pitchFamily="34" charset="0"/>
                        <a:ea typeface="Verdana" panose="020B0604030504040204" pitchFamily="34" charset="0"/>
                      </a:endParaRPr>
                    </a:p>
                  </a:txBody>
                  <a:tcPr marL="0" marR="0" marT="0" marB="0" anchor="b">
                    <a:lnL>
                      <a:noFill/>
                    </a:lnL>
                    <a:lnR>
                      <a:noFill/>
                    </a:lnR>
                    <a:lnT>
                      <a:noFill/>
                    </a:lnT>
                    <a:lnB w="6350" cap="flat" cmpd="sng" algn="ctr">
                      <a:solidFill>
                        <a:srgbClr val="000000"/>
                      </a:solidFill>
                      <a:prstDash val="solid"/>
                      <a:round/>
                      <a:headEnd type="none" w="med" len="med"/>
                      <a:tailEnd type="none" w="med" len="med"/>
                    </a:lnB>
                    <a:solidFill>
                      <a:srgbClr val="A6C9EC"/>
                    </a:solidFill>
                  </a:tcPr>
                </a:tc>
                <a:tc hMerge="1">
                  <a:txBody>
                    <a:bodyPr/>
                    <a:lstStyle/>
                    <a:p>
                      <a:endParaRPr lang="en-GB"/>
                    </a:p>
                  </a:txBody>
                  <a:tcPr/>
                </a:tc>
                <a:extLst>
                  <a:ext uri="{0D108BD9-81ED-4DB2-BD59-A6C34878D82A}">
                    <a16:rowId xmlns:a16="http://schemas.microsoft.com/office/drawing/2014/main" val="2954874721"/>
                  </a:ext>
                </a:extLst>
              </a:tr>
              <a:tr h="630116">
                <a:tc>
                  <a:txBody>
                    <a:bodyPr/>
                    <a:lstStyle/>
                    <a:p>
                      <a:pPr algn="ctr" fontAlgn="b">
                        <a:buNone/>
                      </a:pPr>
                      <a:r>
                        <a:rPr lang="en-GB" sz="1600" b="1" i="0" u="none" strike="noStrike" dirty="0">
                          <a:solidFill>
                            <a:srgbClr val="000000"/>
                          </a:solidFill>
                          <a:effectLst/>
                          <a:latin typeface="Verdana" panose="020B0604030504040204" pitchFamily="34" charset="0"/>
                          <a:ea typeface="Verdana" panose="020B0604030504040204" pitchFamily="34" charset="0"/>
                        </a:rPr>
                        <a:t>Performance Measure</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D0D0"/>
                    </a:solidFill>
                  </a:tcPr>
                </a:tc>
                <a:tc>
                  <a:txBody>
                    <a:bodyPr/>
                    <a:lstStyle/>
                    <a:p>
                      <a:pPr algn="ctr" fontAlgn="b">
                        <a:buNone/>
                      </a:pPr>
                      <a:r>
                        <a:rPr lang="en-GB" sz="1600" b="1" i="0" u="none" strike="noStrike">
                          <a:solidFill>
                            <a:srgbClr val="000000"/>
                          </a:solidFill>
                          <a:effectLst/>
                          <a:latin typeface="Verdana" panose="020B0604030504040204" pitchFamily="34" charset="0"/>
                          <a:ea typeface="Verdana" panose="020B0604030504040204" pitchFamily="34" charset="0"/>
                        </a:rPr>
                        <a:t>Target</a:t>
                      </a:r>
                    </a:p>
                  </a:txBody>
                  <a:tcPr marL="0" marR="0" marT="0" marB="0" anchor="ctr">
                    <a:lnL w="6350" cap="flat" cmpd="sng" algn="ctr">
                      <a:solidFill>
                        <a:srgbClr val="000000"/>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D0D0"/>
                    </a:solidFill>
                  </a:tcPr>
                </a:tc>
                <a:tc>
                  <a:txBody>
                    <a:bodyPr/>
                    <a:lstStyle/>
                    <a:p>
                      <a:pPr algn="ctr" fontAlgn="b">
                        <a:buNone/>
                      </a:pPr>
                      <a:r>
                        <a:rPr lang="en-GB" sz="1600" b="1" i="0" u="none" strike="noStrike">
                          <a:solidFill>
                            <a:srgbClr val="000000"/>
                          </a:solidFill>
                          <a:effectLst/>
                          <a:latin typeface="Verdana" panose="020B0604030504040204" pitchFamily="34" charset="0"/>
                          <a:ea typeface="Verdana" panose="020B0604030504040204" pitchFamily="34" charset="0"/>
                        </a:rPr>
                        <a:t>Data</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D0D0D0"/>
                    </a:solidFill>
                  </a:tcPr>
                </a:tc>
                <a:tc gridSpan="2">
                  <a:txBody>
                    <a:bodyPr/>
                    <a:lstStyle/>
                    <a:p>
                      <a:pPr algn="ctr" fontAlgn="b">
                        <a:buNone/>
                      </a:pPr>
                      <a:r>
                        <a:rPr lang="en-GB" sz="1600" b="1" i="0" u="none" strike="noStrike" dirty="0">
                          <a:solidFill>
                            <a:srgbClr val="000000"/>
                          </a:solidFill>
                          <a:effectLst/>
                          <a:latin typeface="Verdana" panose="020B0604030504040204" pitchFamily="34" charset="0"/>
                          <a:ea typeface="Verdana" panose="020B0604030504040204" pitchFamily="34" charset="0"/>
                        </a:rPr>
                        <a:t>Latest Position</a:t>
                      </a:r>
                    </a:p>
                  </a:txBody>
                  <a:tcPr marL="0" marR="0" marT="0" marB="0" anchor="ctr">
                    <a:lnL w="635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D0D0"/>
                    </a:solidFill>
                  </a:tcPr>
                </a:tc>
                <a:tc hMerge="1">
                  <a:txBody>
                    <a:bodyPr/>
                    <a:lstStyle/>
                    <a:p>
                      <a:pPr algn="ctr" fontAlgn="b">
                        <a:buNone/>
                      </a:pPr>
                      <a:endParaRPr lang="en-GB" sz="1400" b="1" i="0" u="none" strike="noStrike">
                        <a:solidFill>
                          <a:srgbClr val="000000"/>
                        </a:solidFill>
                        <a:effectLst/>
                        <a:latin typeface="Verdana" panose="020B0604030504040204" pitchFamily="34" charset="0"/>
                        <a:ea typeface="Verdana" panose="020B060403050404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D0D0"/>
                    </a:solidFill>
                  </a:tcPr>
                </a:tc>
                <a:tc>
                  <a:txBody>
                    <a:bodyPr/>
                    <a:lstStyle/>
                    <a:p>
                      <a:pPr algn="ctr" fontAlgn="ctr">
                        <a:buNone/>
                      </a:pPr>
                      <a:r>
                        <a:rPr lang="en-GB" sz="1600" b="1" i="0" u="none" strike="noStrike" dirty="0">
                          <a:solidFill>
                            <a:srgbClr val="000000"/>
                          </a:solidFill>
                          <a:effectLst/>
                          <a:latin typeface="Verdana" panose="020B0604030504040204" pitchFamily="34" charset="0"/>
                          <a:ea typeface="Verdana" panose="020B0604030504040204" pitchFamily="34" charset="0"/>
                        </a:rPr>
                        <a:t>Frequency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D0D0"/>
                    </a:solidFill>
                  </a:tcPr>
                </a:tc>
                <a:extLst>
                  <a:ext uri="{0D108BD9-81ED-4DB2-BD59-A6C34878D82A}">
                    <a16:rowId xmlns:a16="http://schemas.microsoft.com/office/drawing/2014/main" val="1383911150"/>
                  </a:ext>
                </a:extLst>
              </a:tr>
              <a:tr h="2360483">
                <a:tc>
                  <a:txBody>
                    <a:bodyPr/>
                    <a:lstStyle/>
                    <a:p>
                      <a:pPr algn="ctr" fontAlgn="t">
                        <a:buNone/>
                      </a:pPr>
                      <a:r>
                        <a:rPr lang="en-GB" sz="1300" b="0" i="0" u="none" strike="noStrike" dirty="0">
                          <a:solidFill>
                            <a:schemeClr val="tx1"/>
                          </a:solidFill>
                          <a:effectLst/>
                          <a:latin typeface="Verdana" panose="020B0604030504040204" pitchFamily="34" charset="0"/>
                          <a:ea typeface="Verdana" panose="020B0604030504040204" pitchFamily="34" charset="0"/>
                        </a:rPr>
                        <a:t>Median emergency ambulance response time to red: emergency category calls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algn="ctr" fontAlgn="t">
                        <a:buNone/>
                      </a:pPr>
                      <a:endParaRPr lang="en-GB" sz="1300" b="0" i="0" u="none" strike="noStrike" dirty="0">
                        <a:solidFill>
                          <a:schemeClr val="tx1"/>
                        </a:solidFill>
                        <a:effectLst/>
                        <a:latin typeface="Verdana" panose="020B0604030504040204" pitchFamily="34" charset="0"/>
                        <a:ea typeface="Verdana" panose="020B0604030504040204" pitchFamily="34" charset="0"/>
                      </a:endParaRPr>
                    </a:p>
                    <a:p>
                      <a:pPr algn="ctr" fontAlgn="t">
                        <a:buNone/>
                      </a:pPr>
                      <a:endParaRPr lang="en-GB" sz="1300" b="0" i="0" u="none" strike="noStrike" dirty="0">
                        <a:solidFill>
                          <a:schemeClr val="tx1"/>
                        </a:solidFill>
                        <a:effectLst/>
                        <a:latin typeface="Verdana" panose="020B0604030504040204" pitchFamily="34" charset="0"/>
                        <a:ea typeface="Verdana" panose="020B0604030504040204" pitchFamily="34" charset="0"/>
                      </a:endParaRPr>
                    </a:p>
                    <a:p>
                      <a:pPr algn="ctr" fontAlgn="t">
                        <a:buNone/>
                      </a:pPr>
                      <a:endParaRPr lang="en-GB" sz="1300" b="0" i="0" u="none" strike="noStrike" dirty="0">
                        <a:solidFill>
                          <a:schemeClr val="tx1"/>
                        </a:solidFill>
                        <a:effectLst/>
                        <a:latin typeface="Verdana" panose="020B0604030504040204" pitchFamily="34" charset="0"/>
                        <a:ea typeface="Verdana" panose="020B0604030504040204" pitchFamily="34" charset="0"/>
                      </a:endParaRPr>
                    </a:p>
                    <a:p>
                      <a:pPr algn="ctr" fontAlgn="t">
                        <a:buNone/>
                      </a:pPr>
                      <a:endParaRPr lang="en-GB" sz="1300" b="0" i="0" u="none" strike="noStrike" dirty="0">
                        <a:solidFill>
                          <a:schemeClr val="tx1"/>
                        </a:solidFill>
                        <a:effectLst/>
                        <a:latin typeface="Verdana" panose="020B0604030504040204" pitchFamily="34" charset="0"/>
                        <a:ea typeface="Verdana" panose="020B0604030504040204" pitchFamily="34" charset="0"/>
                      </a:endParaRPr>
                    </a:p>
                    <a:p>
                      <a:pPr algn="ctr" fontAlgn="t">
                        <a:buNone/>
                      </a:pPr>
                      <a:endParaRPr lang="en-GB" sz="1300" b="0" i="0" u="none" strike="noStrike" dirty="0">
                        <a:solidFill>
                          <a:schemeClr val="tx1"/>
                        </a:solidFill>
                        <a:effectLst/>
                        <a:latin typeface="Verdana" panose="020B0604030504040204" pitchFamily="34" charset="0"/>
                        <a:ea typeface="Verdana" panose="020B0604030504040204" pitchFamily="34" charset="0"/>
                      </a:endParaRPr>
                    </a:p>
                    <a:p>
                      <a:pPr algn="ctr" fontAlgn="t">
                        <a:buNone/>
                      </a:pPr>
                      <a:r>
                        <a:rPr lang="en-GB" sz="1300" b="0" i="0" u="none" strike="noStrike" dirty="0">
                          <a:solidFill>
                            <a:schemeClr val="tx1"/>
                          </a:solidFill>
                          <a:effectLst/>
                          <a:latin typeface="Verdana" panose="020B0604030504040204" pitchFamily="34" charset="0"/>
                          <a:ea typeface="Verdana" panose="020B0604030504040204" pitchFamily="34" charset="0"/>
                        </a:rPr>
                        <a:t>6-8 Minutes</a:t>
                      </a:r>
                    </a:p>
                  </a:txBody>
                  <a:tcPr marL="0" marR="0" marT="0" marB="0">
                    <a:lnL w="6350" cap="flat" cmpd="sng" algn="ctr">
                      <a:solidFill>
                        <a:srgbClr val="000000"/>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buNone/>
                      </a:pPr>
                      <a:endParaRPr lang="en-GB" sz="1300" b="0" i="0" u="none" strike="noStrike" dirty="0">
                        <a:solidFill>
                          <a:srgbClr val="000000"/>
                        </a:solidFill>
                        <a:effectLst/>
                        <a:latin typeface="Verdana" panose="020B0604030504040204" pitchFamily="34" charset="0"/>
                        <a:ea typeface="Verdana" panose="020B0604030504040204" pitchFamily="34" charset="0"/>
                      </a:endParaRP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FFFF"/>
                    </a:solidFill>
                  </a:tcPr>
                </a:tc>
                <a:tc>
                  <a:txBody>
                    <a:bodyPr/>
                    <a:lstStyle/>
                    <a:p>
                      <a:pPr algn="ctr" fontAlgn="b">
                        <a:buNone/>
                      </a:pPr>
                      <a:r>
                        <a:rPr lang="en-GB" sz="1300" b="0" i="0" u="none" strike="noStrike" dirty="0">
                          <a:solidFill>
                            <a:schemeClr val="tx1"/>
                          </a:solidFill>
                          <a:effectLst/>
                          <a:latin typeface="Verdana" panose="020B0604030504040204" pitchFamily="34" charset="0"/>
                          <a:ea typeface="Verdana" panose="020B0604030504040204" pitchFamily="34" charset="0"/>
                        </a:rPr>
                        <a:t> 9.28</a:t>
                      </a:r>
                    </a:p>
                  </a:txBody>
                  <a:tcPr marL="0" marR="0" marT="0" marB="0" anchor="ctr">
                    <a:lnL w="635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a:txBody>
                    <a:bodyPr/>
                    <a:lstStyle/>
                    <a:p>
                      <a:pPr algn="ctr" fontAlgn="b">
                        <a:buNone/>
                      </a:pPr>
                      <a:r>
                        <a:rPr lang="en-GB" sz="1300" b="0" i="0" u="none" strike="noStrike" dirty="0">
                          <a:solidFill>
                            <a:schemeClr val="tx1"/>
                          </a:solidFill>
                          <a:effectLst/>
                          <a:latin typeface="Verdana" panose="020B0604030504040204" pitchFamily="34" charset="0"/>
                          <a:ea typeface="Verdana" panose="020B0604030504040204" pitchFamily="34" charset="0"/>
                        </a:rPr>
                        <a:t>August 2026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en-GB" sz="1300" b="0" i="0" u="none" strike="noStrike" dirty="0">
                          <a:solidFill>
                            <a:schemeClr val="tx1"/>
                          </a:solidFill>
                          <a:effectLst/>
                          <a:latin typeface="Verdana" panose="020B0604030504040204" pitchFamily="34" charset="0"/>
                          <a:ea typeface="Verdana" panose="020B0604030504040204" pitchFamily="34" charset="0"/>
                        </a:rPr>
                        <a:t>Monthly</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940105439"/>
                  </a:ext>
                </a:extLst>
              </a:tr>
              <a:tr h="2154946">
                <a:tc>
                  <a:txBody>
                    <a:bodyPr/>
                    <a:lstStyle/>
                    <a:p>
                      <a:pPr algn="ctr" fontAlgn="t">
                        <a:buNone/>
                      </a:pPr>
                      <a:r>
                        <a:rPr lang="en-GB" sz="1300" b="0" i="0" u="none" strike="noStrike" dirty="0">
                          <a:solidFill>
                            <a:schemeClr val="tx1"/>
                          </a:solidFill>
                          <a:effectLst/>
                          <a:latin typeface="Verdana" panose="020B0604030504040204" pitchFamily="34" charset="0"/>
                          <a:ea typeface="Verdana" panose="020B0604030504040204" pitchFamily="34" charset="0"/>
                        </a:rPr>
                        <a:t>Number of ambulance patient handovers over 45 minutes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algn="ctr" fontAlgn="t">
                        <a:buNone/>
                      </a:pPr>
                      <a:endParaRPr lang="en-GB" sz="1300" b="0" i="0" u="none" strike="noStrike" dirty="0">
                        <a:solidFill>
                          <a:schemeClr val="tx1"/>
                        </a:solidFill>
                        <a:effectLst/>
                        <a:latin typeface="Verdana" panose="020B0604030504040204" pitchFamily="34" charset="0"/>
                        <a:ea typeface="Verdana" panose="020B0604030504040204" pitchFamily="34" charset="0"/>
                      </a:endParaRPr>
                    </a:p>
                    <a:p>
                      <a:pPr algn="ctr" fontAlgn="t">
                        <a:buNone/>
                      </a:pPr>
                      <a:endParaRPr lang="en-GB" sz="1300" b="0" i="0" u="none" strike="noStrike" dirty="0">
                        <a:solidFill>
                          <a:schemeClr val="tx1"/>
                        </a:solidFill>
                        <a:effectLst/>
                        <a:latin typeface="Verdana" panose="020B0604030504040204" pitchFamily="34" charset="0"/>
                        <a:ea typeface="Verdana" panose="020B0604030504040204" pitchFamily="34" charset="0"/>
                      </a:endParaRPr>
                    </a:p>
                    <a:p>
                      <a:pPr algn="ctr" fontAlgn="t">
                        <a:buNone/>
                      </a:pPr>
                      <a:endParaRPr lang="en-GB" sz="1300" b="0" i="0" u="none" strike="noStrike" dirty="0">
                        <a:solidFill>
                          <a:schemeClr val="tx1"/>
                        </a:solidFill>
                        <a:effectLst/>
                        <a:latin typeface="Verdana" panose="020B0604030504040204" pitchFamily="34" charset="0"/>
                        <a:ea typeface="Verdana" panose="020B0604030504040204" pitchFamily="34" charset="0"/>
                      </a:endParaRPr>
                    </a:p>
                    <a:p>
                      <a:pPr algn="ctr" fontAlgn="t">
                        <a:buNone/>
                      </a:pPr>
                      <a:endParaRPr lang="en-GB" sz="1300" b="0" i="0" u="none" strike="noStrike" dirty="0">
                        <a:solidFill>
                          <a:schemeClr val="tx1"/>
                        </a:solidFill>
                        <a:effectLst/>
                        <a:latin typeface="Verdana" panose="020B0604030504040204" pitchFamily="34" charset="0"/>
                        <a:ea typeface="Verdana" panose="020B0604030504040204" pitchFamily="34" charset="0"/>
                      </a:endParaRPr>
                    </a:p>
                    <a:p>
                      <a:pPr algn="ctr" fontAlgn="t">
                        <a:buNone/>
                      </a:pPr>
                      <a:endParaRPr lang="en-GB" sz="1300" b="0" i="0" u="none" strike="noStrike" dirty="0">
                        <a:solidFill>
                          <a:schemeClr val="tx1"/>
                        </a:solidFill>
                        <a:effectLst/>
                        <a:latin typeface="Verdana" panose="020B0604030504040204" pitchFamily="34" charset="0"/>
                        <a:ea typeface="Verdana" panose="020B0604030504040204" pitchFamily="34" charset="0"/>
                      </a:endParaRPr>
                    </a:p>
                    <a:p>
                      <a:pPr algn="ctr" fontAlgn="t">
                        <a:buNone/>
                      </a:pPr>
                      <a:r>
                        <a:rPr lang="en-GB" sz="1300" b="0" i="0" u="none" strike="noStrike" dirty="0">
                          <a:solidFill>
                            <a:schemeClr val="tx1"/>
                          </a:solidFill>
                          <a:effectLst/>
                          <a:latin typeface="Verdana" panose="020B0604030504040204" pitchFamily="34" charset="0"/>
                          <a:ea typeface="Verdana" panose="020B0604030504040204" pitchFamily="34" charset="0"/>
                        </a:rPr>
                        <a:t>0</a:t>
                      </a:r>
                    </a:p>
                  </a:txBody>
                  <a:tcPr marL="0" marR="0" marT="0" marB="0">
                    <a:lnL w="6350" cap="flat" cmpd="sng" algn="ctr">
                      <a:solidFill>
                        <a:srgbClr val="000000"/>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endParaRPr lang="en-GB" sz="1300" b="0" i="0" u="none" strike="noStrike" dirty="0">
                        <a:solidFill>
                          <a:schemeClr val="tx1"/>
                        </a:solidFill>
                        <a:effectLst/>
                        <a:latin typeface="Verdana" panose="020B0604030504040204" pitchFamily="34" charset="0"/>
                        <a:ea typeface="Verdana" panose="020B0604030504040204" pitchFamily="34" charset="0"/>
                      </a:endParaRP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ctr">
                        <a:buNone/>
                      </a:pPr>
                      <a:r>
                        <a:rPr lang="en-GB" sz="1300" b="0" i="0" u="none" strike="noStrike" dirty="0">
                          <a:solidFill>
                            <a:schemeClr val="tx1"/>
                          </a:solidFill>
                          <a:effectLst/>
                          <a:latin typeface="Verdana" panose="020B0604030504040204" pitchFamily="34" charset="0"/>
                          <a:ea typeface="Verdana" panose="020B0604030504040204" pitchFamily="34" charset="0"/>
                        </a:rPr>
                        <a:t> 856</a:t>
                      </a:r>
                    </a:p>
                  </a:txBody>
                  <a:tcPr marL="0" marR="0" marT="0" marB="0" anchor="ctr">
                    <a:lnL w="635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a:txBody>
                    <a:bodyPr/>
                    <a:lstStyle/>
                    <a:p>
                      <a:pPr algn="ctr" fontAlgn="b">
                        <a:buNone/>
                      </a:pPr>
                      <a:r>
                        <a:rPr lang="en-GB" sz="1300" b="0" i="0" u="none" strike="noStrike" dirty="0">
                          <a:solidFill>
                            <a:schemeClr val="tx1"/>
                          </a:solidFill>
                          <a:effectLst/>
                          <a:latin typeface="Verdana" panose="020B0604030504040204" pitchFamily="34" charset="0"/>
                          <a:ea typeface="Verdana" panose="020B0604030504040204" pitchFamily="34" charset="0"/>
                        </a:rPr>
                        <a:t>September 2026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en-GB" sz="1300" b="0" i="0" u="none" strike="noStrike" dirty="0">
                          <a:solidFill>
                            <a:schemeClr val="tx1"/>
                          </a:solidFill>
                          <a:effectLst/>
                          <a:latin typeface="Verdana" panose="020B0604030504040204" pitchFamily="34" charset="0"/>
                          <a:ea typeface="Verdana" panose="020B0604030504040204" pitchFamily="34" charset="0"/>
                        </a:rPr>
                        <a:t>Monthly</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487717510"/>
                  </a:ext>
                </a:extLst>
              </a:tr>
              <a:tr h="2321387">
                <a:tc>
                  <a:txBody>
                    <a:bodyPr/>
                    <a:lstStyle/>
                    <a:p>
                      <a:pPr algn="ctr" fontAlgn="t">
                        <a:buNone/>
                      </a:pPr>
                      <a:r>
                        <a:rPr lang="en-GB" sz="1300" b="0" i="0" u="none" strike="noStrike" dirty="0">
                          <a:solidFill>
                            <a:schemeClr val="tx1"/>
                          </a:solidFill>
                          <a:effectLst/>
                          <a:latin typeface="Verdana" panose="020B0604030504040204" pitchFamily="34" charset="0"/>
                          <a:ea typeface="Verdana" panose="020B0604030504040204" pitchFamily="34" charset="0"/>
                        </a:rPr>
                        <a:t>Percentage of ambulance patient handovers within 15 minutes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algn="ctr" fontAlgn="t">
                        <a:buNone/>
                      </a:pPr>
                      <a:endParaRPr lang="en-GB" sz="1300" b="0" i="0" u="none" strike="noStrike" dirty="0">
                        <a:solidFill>
                          <a:schemeClr val="tx1"/>
                        </a:solidFill>
                        <a:effectLst/>
                        <a:latin typeface="Verdana" panose="020B0604030504040204" pitchFamily="34" charset="0"/>
                        <a:ea typeface="Verdana" panose="020B0604030504040204" pitchFamily="34" charset="0"/>
                      </a:endParaRPr>
                    </a:p>
                    <a:p>
                      <a:pPr algn="ctr" fontAlgn="t">
                        <a:buNone/>
                      </a:pPr>
                      <a:endParaRPr lang="en-GB" sz="1300" b="0" i="0" u="none" strike="noStrike" dirty="0">
                        <a:solidFill>
                          <a:schemeClr val="tx1"/>
                        </a:solidFill>
                        <a:effectLst/>
                        <a:latin typeface="Verdana" panose="020B0604030504040204" pitchFamily="34" charset="0"/>
                        <a:ea typeface="Verdana" panose="020B0604030504040204" pitchFamily="34" charset="0"/>
                      </a:endParaRPr>
                    </a:p>
                    <a:p>
                      <a:pPr algn="ctr" fontAlgn="t">
                        <a:buNone/>
                      </a:pPr>
                      <a:endParaRPr lang="en-GB" sz="1300" b="0" i="0" u="none" strike="noStrike" dirty="0">
                        <a:solidFill>
                          <a:schemeClr val="tx1"/>
                        </a:solidFill>
                        <a:effectLst/>
                        <a:latin typeface="Verdana" panose="020B0604030504040204" pitchFamily="34" charset="0"/>
                        <a:ea typeface="Verdana" panose="020B0604030504040204" pitchFamily="34" charset="0"/>
                      </a:endParaRPr>
                    </a:p>
                    <a:p>
                      <a:pPr algn="ctr" fontAlgn="t">
                        <a:buNone/>
                      </a:pPr>
                      <a:endParaRPr lang="en-GB" sz="1300" b="0" i="0" u="none" strike="noStrike" dirty="0">
                        <a:solidFill>
                          <a:schemeClr val="tx1"/>
                        </a:solidFill>
                        <a:effectLst/>
                        <a:latin typeface="Verdana" panose="020B0604030504040204" pitchFamily="34" charset="0"/>
                        <a:ea typeface="Verdana" panose="020B0604030504040204" pitchFamily="34" charset="0"/>
                      </a:endParaRPr>
                    </a:p>
                    <a:p>
                      <a:pPr algn="ctr" fontAlgn="t">
                        <a:buNone/>
                      </a:pPr>
                      <a:endParaRPr lang="en-GB" sz="1300" b="0" i="0" u="none" strike="noStrike" dirty="0">
                        <a:solidFill>
                          <a:schemeClr val="tx1"/>
                        </a:solidFill>
                        <a:effectLst/>
                        <a:latin typeface="Verdana" panose="020B0604030504040204" pitchFamily="34" charset="0"/>
                        <a:ea typeface="Verdana" panose="020B0604030504040204" pitchFamily="34" charset="0"/>
                      </a:endParaRPr>
                    </a:p>
                    <a:p>
                      <a:pPr algn="ctr" fontAlgn="t">
                        <a:buNone/>
                      </a:pPr>
                      <a:r>
                        <a:rPr lang="en-GB" sz="1300" b="0" i="0" u="none" strike="noStrike" dirty="0">
                          <a:solidFill>
                            <a:schemeClr val="tx1"/>
                          </a:solidFill>
                          <a:effectLst/>
                          <a:latin typeface="Verdana" panose="020B0604030504040204" pitchFamily="34" charset="0"/>
                          <a:ea typeface="Verdana" panose="020B0604030504040204" pitchFamily="34" charset="0"/>
                        </a:rPr>
                        <a:t>80%</a:t>
                      </a:r>
                    </a:p>
                  </a:txBody>
                  <a:tcPr marL="0" marR="0" marT="0" marB="0">
                    <a:lnL w="6350" cap="flat" cmpd="sng" algn="ctr">
                      <a:solidFill>
                        <a:srgbClr val="000000"/>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buNone/>
                      </a:pPr>
                      <a:endParaRPr lang="en-GB" sz="1300" b="0" i="0" u="none" strike="noStrike" dirty="0">
                        <a:solidFill>
                          <a:schemeClr val="tx1"/>
                        </a:solidFill>
                        <a:effectLst/>
                        <a:latin typeface="Verdana" panose="020B0604030504040204" pitchFamily="34" charset="0"/>
                        <a:ea typeface="Verdana" panose="020B0604030504040204" pitchFamily="34" charset="0"/>
                      </a:endParaRP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FFFF"/>
                    </a:solidFill>
                  </a:tcPr>
                </a:tc>
                <a:tc>
                  <a:txBody>
                    <a:bodyPr/>
                    <a:lstStyle/>
                    <a:p>
                      <a:pPr algn="ctr" fontAlgn="ctr">
                        <a:buNone/>
                      </a:pPr>
                      <a:r>
                        <a:rPr lang="en-GB" sz="1300" b="0" i="0" u="none" strike="noStrike" dirty="0">
                          <a:solidFill>
                            <a:schemeClr val="tx1"/>
                          </a:solidFill>
                          <a:effectLst/>
                          <a:latin typeface="Verdana" panose="020B0604030504040204" pitchFamily="34" charset="0"/>
                          <a:ea typeface="Verdana" panose="020B0604030504040204" pitchFamily="34" charset="0"/>
                        </a:rPr>
                        <a:t> 14.30%</a:t>
                      </a:r>
                    </a:p>
                  </a:txBody>
                  <a:tcPr marL="0" marR="0" marT="0" marB="0" anchor="ctr">
                    <a:lnL w="635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a:txBody>
                    <a:bodyPr/>
                    <a:lstStyle/>
                    <a:p>
                      <a:pPr algn="ctr" fontAlgn="b">
                        <a:buNone/>
                      </a:pPr>
                      <a:r>
                        <a:rPr lang="en-GB" sz="1300" b="0" i="0" u="none" strike="noStrike" dirty="0">
                          <a:solidFill>
                            <a:schemeClr val="tx1"/>
                          </a:solidFill>
                          <a:effectLst/>
                          <a:latin typeface="Verdana" panose="020B0604030504040204" pitchFamily="34" charset="0"/>
                          <a:ea typeface="Verdana" panose="020B0604030504040204" pitchFamily="34" charset="0"/>
                        </a:rPr>
                        <a:t>September 2026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en-GB" sz="1300" b="0" i="0" u="none" strike="noStrike" dirty="0">
                          <a:solidFill>
                            <a:schemeClr val="tx1"/>
                          </a:solidFill>
                          <a:effectLst/>
                          <a:latin typeface="Verdana" panose="020B0604030504040204" pitchFamily="34" charset="0"/>
                          <a:ea typeface="Verdana" panose="020B0604030504040204" pitchFamily="34" charset="0"/>
                        </a:rPr>
                        <a:t>Monthly</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470910968"/>
                  </a:ext>
                </a:extLst>
              </a:tr>
              <a:tr h="2273226">
                <a:tc>
                  <a:txBody>
                    <a:bodyPr/>
                    <a:lstStyle/>
                    <a:p>
                      <a:pPr algn="ctr" fontAlgn="t">
                        <a:buNone/>
                      </a:pPr>
                      <a:r>
                        <a:rPr lang="en-GB" sz="1300" b="0" i="0" u="none" strike="noStrike" dirty="0">
                          <a:solidFill>
                            <a:srgbClr val="000000"/>
                          </a:solidFill>
                          <a:effectLst/>
                          <a:latin typeface="Verdana" panose="020B0604030504040204" pitchFamily="34" charset="0"/>
                          <a:ea typeface="Verdana" panose="020B0604030504040204" pitchFamily="34" charset="0"/>
                        </a:rPr>
                        <a:t>Percentage of patients who spend less than 4 hours in all major and minor emergency care (i.e. A&amp;E) facilities from arrival until admission, transfer or discharge</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algn="ctr" fontAlgn="t">
                        <a:buNone/>
                      </a:pPr>
                      <a:endParaRPr lang="en-GB" sz="1300" b="0" i="0" u="none" strike="noStrike" dirty="0">
                        <a:solidFill>
                          <a:srgbClr val="000000"/>
                        </a:solidFill>
                        <a:effectLst/>
                        <a:latin typeface="Verdana" panose="020B0604030504040204" pitchFamily="34" charset="0"/>
                        <a:ea typeface="Verdana" panose="020B0604030504040204" pitchFamily="34" charset="0"/>
                      </a:endParaRPr>
                    </a:p>
                    <a:p>
                      <a:pPr algn="ctr" fontAlgn="t">
                        <a:buNone/>
                      </a:pPr>
                      <a:endParaRPr lang="en-GB" sz="1300" b="0" i="0" u="none" strike="noStrike" dirty="0">
                        <a:solidFill>
                          <a:srgbClr val="000000"/>
                        </a:solidFill>
                        <a:effectLst/>
                        <a:latin typeface="Verdana" panose="020B0604030504040204" pitchFamily="34" charset="0"/>
                        <a:ea typeface="Verdana" panose="020B0604030504040204" pitchFamily="34" charset="0"/>
                      </a:endParaRPr>
                    </a:p>
                    <a:p>
                      <a:pPr algn="ctr" fontAlgn="t">
                        <a:buNone/>
                      </a:pPr>
                      <a:endParaRPr lang="en-GB" sz="1300" b="0" i="0" u="none" strike="noStrike" dirty="0">
                        <a:solidFill>
                          <a:srgbClr val="000000"/>
                        </a:solidFill>
                        <a:effectLst/>
                        <a:latin typeface="Verdana" panose="020B0604030504040204" pitchFamily="34" charset="0"/>
                        <a:ea typeface="Verdana" panose="020B0604030504040204" pitchFamily="34" charset="0"/>
                      </a:endParaRPr>
                    </a:p>
                    <a:p>
                      <a:pPr algn="ctr" fontAlgn="t">
                        <a:buNone/>
                      </a:pPr>
                      <a:endParaRPr lang="en-GB" sz="1300" b="0" i="0" u="none" strike="noStrike" dirty="0">
                        <a:solidFill>
                          <a:srgbClr val="000000"/>
                        </a:solidFill>
                        <a:effectLst/>
                        <a:latin typeface="Verdana" panose="020B0604030504040204" pitchFamily="34" charset="0"/>
                        <a:ea typeface="Verdana" panose="020B0604030504040204" pitchFamily="34" charset="0"/>
                      </a:endParaRPr>
                    </a:p>
                    <a:p>
                      <a:pPr algn="ctr" fontAlgn="t">
                        <a:buNone/>
                      </a:pPr>
                      <a:endParaRPr lang="en-GB" sz="1300" b="0" i="0" u="none" strike="noStrike" dirty="0">
                        <a:solidFill>
                          <a:srgbClr val="000000"/>
                        </a:solidFill>
                        <a:effectLst/>
                        <a:latin typeface="Verdana" panose="020B0604030504040204" pitchFamily="34" charset="0"/>
                        <a:ea typeface="Verdana" panose="020B0604030504040204" pitchFamily="34" charset="0"/>
                      </a:endParaRPr>
                    </a:p>
                    <a:p>
                      <a:pPr algn="ctr" fontAlgn="t">
                        <a:buNone/>
                      </a:pPr>
                      <a:r>
                        <a:rPr lang="en-GB" sz="1300" b="0" i="0" u="none" strike="noStrike" dirty="0">
                          <a:solidFill>
                            <a:srgbClr val="000000"/>
                          </a:solidFill>
                          <a:effectLst/>
                          <a:latin typeface="Verdana" panose="020B0604030504040204" pitchFamily="34" charset="0"/>
                          <a:ea typeface="Verdana" panose="020B0604030504040204" pitchFamily="34" charset="0"/>
                        </a:rPr>
                        <a:t>95%</a:t>
                      </a:r>
                    </a:p>
                  </a:txBody>
                  <a:tcPr marL="0" marR="0" marT="0" marB="0">
                    <a:lnL w="6350" cap="flat" cmpd="sng" algn="ctr">
                      <a:solidFill>
                        <a:srgbClr val="000000"/>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endParaRPr lang="en-GB" sz="1300" b="0" i="0" u="none" strike="noStrike" dirty="0">
                        <a:solidFill>
                          <a:schemeClr val="tx1"/>
                        </a:solidFill>
                        <a:effectLst/>
                        <a:highlight>
                          <a:srgbClr val="FFFF00"/>
                        </a:highlight>
                        <a:latin typeface="Verdana" panose="020B0604030504040204" pitchFamily="34" charset="0"/>
                        <a:ea typeface="Verdana" panose="020B0604030504040204" pitchFamily="34" charset="0"/>
                      </a:endParaRP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b">
                        <a:buNone/>
                      </a:pPr>
                      <a:r>
                        <a:rPr lang="en-GB" sz="1300" b="0" i="0" u="none" strike="noStrike" dirty="0">
                          <a:solidFill>
                            <a:srgbClr val="000000"/>
                          </a:solidFill>
                          <a:effectLst/>
                          <a:latin typeface="Verdana" panose="020B0604030504040204" pitchFamily="34" charset="0"/>
                          <a:ea typeface="Verdana" panose="020B0604030504040204" pitchFamily="34" charset="0"/>
                        </a:rPr>
                        <a:t> 71.29%</a:t>
                      </a:r>
                    </a:p>
                  </a:txBody>
                  <a:tcPr marL="0" marR="0" marT="0" marB="0" anchor="ctr">
                    <a:lnL w="635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endParaRPr lang="en-GB" sz="1300" b="0" i="0" u="none" strike="noStrike" dirty="0">
                        <a:solidFill>
                          <a:schemeClr val="tx1"/>
                        </a:solidFill>
                        <a:effectLst/>
                        <a:latin typeface="Verdana" panose="020B0604030504040204" pitchFamily="34" charset="0"/>
                        <a:ea typeface="Verdana" panose="020B0604030504040204" pitchFamily="34" charset="0"/>
                      </a:endParaRPr>
                    </a:p>
                    <a:p>
                      <a:pPr marL="0" marR="0" lvl="0" indent="0" algn="ctr" defTabSz="914400" rtl="0" eaLnBrk="1" fontAlgn="b" latinLnBrk="0" hangingPunct="1">
                        <a:lnSpc>
                          <a:spcPct val="100000"/>
                        </a:lnSpc>
                        <a:spcBef>
                          <a:spcPts val="0"/>
                        </a:spcBef>
                        <a:spcAft>
                          <a:spcPts val="0"/>
                        </a:spcAft>
                        <a:buClrTx/>
                        <a:buSzTx/>
                        <a:buFontTx/>
                        <a:buNone/>
                        <a:tabLst/>
                        <a:defRPr/>
                      </a:pPr>
                      <a:r>
                        <a:rPr lang="en-GB" sz="1300" b="0" i="0" u="none" strike="noStrike" dirty="0">
                          <a:solidFill>
                            <a:schemeClr val="tx1"/>
                          </a:solidFill>
                          <a:effectLst/>
                          <a:latin typeface="Verdana" panose="020B0604030504040204" pitchFamily="34" charset="0"/>
                          <a:ea typeface="Verdana" panose="020B0604030504040204" pitchFamily="34" charset="0"/>
                        </a:rPr>
                        <a:t>September 2026 </a:t>
                      </a:r>
                    </a:p>
                    <a:p>
                      <a:pPr algn="ctr" fontAlgn="b">
                        <a:buNone/>
                      </a:pPr>
                      <a:r>
                        <a:rPr lang="en-GB" sz="1300" b="0" i="0" u="none" strike="noStrike" dirty="0">
                          <a:solidFill>
                            <a:srgbClr val="000000"/>
                          </a:solidFill>
                          <a:effectLst/>
                          <a:latin typeface="Verdana" panose="020B0604030504040204" pitchFamily="34" charset="0"/>
                          <a:ea typeface="Verdana" panose="020B060403050404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en-GB" sz="1300" b="0" i="0" u="none" strike="noStrike" dirty="0">
                          <a:solidFill>
                            <a:srgbClr val="000000"/>
                          </a:solidFill>
                          <a:effectLst/>
                          <a:latin typeface="Verdana" panose="020B0604030504040204" pitchFamily="34" charset="0"/>
                          <a:ea typeface="Verdana" panose="020B0604030504040204" pitchFamily="34" charset="0"/>
                        </a:rPr>
                        <a:t>Monthly</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489214570"/>
                  </a:ext>
                </a:extLst>
              </a:tr>
            </a:tbl>
          </a:graphicData>
        </a:graphic>
      </p:graphicFrame>
      <p:sp>
        <p:nvSpPr>
          <p:cNvPr id="12" name="TextBox 11">
            <a:extLst>
              <a:ext uri="{FF2B5EF4-FFF2-40B4-BE49-F238E27FC236}">
                <a16:creationId xmlns:a16="http://schemas.microsoft.com/office/drawing/2014/main" id="{8830731F-A1AB-CF79-5DE6-854902D36C8A}"/>
              </a:ext>
            </a:extLst>
          </p:cNvPr>
          <p:cNvSpPr txBox="1"/>
          <p:nvPr/>
        </p:nvSpPr>
        <p:spPr>
          <a:xfrm>
            <a:off x="89" y="50"/>
            <a:ext cx="20105511" cy="461537"/>
          </a:xfrm>
          <a:prstGeom prst="rect">
            <a:avLst/>
          </a:prstGeom>
          <a:solidFill>
            <a:schemeClr val="tx2">
              <a:lumMod val="75000"/>
              <a:lumOff val="25000"/>
            </a:schemeClr>
          </a:solidFill>
        </p:spPr>
        <p:txBody>
          <a:bodyPr wrap="square" rtlCol="0">
            <a:spAutoFit/>
          </a:bodyPr>
          <a:lstStyle/>
          <a:p>
            <a:pPr algn="ctr" defTabSz="1507937">
              <a:spcAft>
                <a:spcPts val="989"/>
              </a:spcAft>
              <a:defRPr/>
            </a:pPr>
            <a:r>
              <a:rPr lang="en-GB" sz="2399" b="1" dirty="0">
                <a:solidFill>
                  <a:prstClr val="white"/>
                </a:solidFill>
                <a:latin typeface="Verdana" panose="020B0604030504040204" pitchFamily="34" charset="0"/>
                <a:ea typeface="Verdana" panose="020B0604030504040204" pitchFamily="34" charset="0"/>
              </a:rPr>
              <a:t>NHS Wales Performance Framework Measures 2026-27</a:t>
            </a:r>
          </a:p>
        </p:txBody>
      </p:sp>
      <p:pic>
        <p:nvPicPr>
          <p:cNvPr id="8" name="Picture 7">
            <a:extLst>
              <a:ext uri="{FF2B5EF4-FFF2-40B4-BE49-F238E27FC236}">
                <a16:creationId xmlns:a16="http://schemas.microsoft.com/office/drawing/2014/main" id="{2AF62C84-D5CB-719D-632B-53DA0202C5E3}"/>
              </a:ext>
            </a:extLst>
          </p:cNvPr>
          <p:cNvPicPr>
            <a:picLocks noChangeAspect="1"/>
          </p:cNvPicPr>
          <p:nvPr/>
        </p:nvPicPr>
        <p:blipFill>
          <a:blip r:embed="rId3"/>
          <a:stretch>
            <a:fillRect/>
          </a:stretch>
        </p:blipFill>
        <p:spPr>
          <a:xfrm>
            <a:off x="8452061" y="1969610"/>
            <a:ext cx="5945006" cy="2241720"/>
          </a:xfrm>
          <a:prstGeom prst="rect">
            <a:avLst/>
          </a:prstGeom>
        </p:spPr>
      </p:pic>
      <p:pic>
        <p:nvPicPr>
          <p:cNvPr id="10" name="Picture 9">
            <a:extLst>
              <a:ext uri="{FF2B5EF4-FFF2-40B4-BE49-F238E27FC236}">
                <a16:creationId xmlns:a16="http://schemas.microsoft.com/office/drawing/2014/main" id="{2B05D763-7BAC-109C-E90C-B455C7D97999}"/>
              </a:ext>
            </a:extLst>
          </p:cNvPr>
          <p:cNvPicPr>
            <a:picLocks noChangeAspect="1"/>
          </p:cNvPicPr>
          <p:nvPr/>
        </p:nvPicPr>
        <p:blipFill>
          <a:blip r:embed="rId4"/>
          <a:stretch>
            <a:fillRect/>
          </a:stretch>
        </p:blipFill>
        <p:spPr>
          <a:xfrm>
            <a:off x="8452059" y="4352023"/>
            <a:ext cx="5945006" cy="1966852"/>
          </a:xfrm>
          <a:prstGeom prst="rect">
            <a:avLst/>
          </a:prstGeom>
        </p:spPr>
      </p:pic>
      <p:pic>
        <p:nvPicPr>
          <p:cNvPr id="4" name="Picture 3">
            <a:extLst>
              <a:ext uri="{FF2B5EF4-FFF2-40B4-BE49-F238E27FC236}">
                <a16:creationId xmlns:a16="http://schemas.microsoft.com/office/drawing/2014/main" id="{1528EAEF-1F68-3CBC-73D2-B8C598A4B464}"/>
              </a:ext>
            </a:extLst>
          </p:cNvPr>
          <p:cNvPicPr>
            <a:picLocks noChangeAspect="1"/>
          </p:cNvPicPr>
          <p:nvPr/>
        </p:nvPicPr>
        <p:blipFill>
          <a:blip r:embed="rId5"/>
          <a:stretch>
            <a:fillRect/>
          </a:stretch>
        </p:blipFill>
        <p:spPr>
          <a:xfrm>
            <a:off x="8452059" y="6492461"/>
            <a:ext cx="5945006" cy="2195993"/>
          </a:xfrm>
          <a:prstGeom prst="rect">
            <a:avLst/>
          </a:prstGeom>
        </p:spPr>
      </p:pic>
      <p:pic>
        <p:nvPicPr>
          <p:cNvPr id="9" name="Picture 8">
            <a:extLst>
              <a:ext uri="{FF2B5EF4-FFF2-40B4-BE49-F238E27FC236}">
                <a16:creationId xmlns:a16="http://schemas.microsoft.com/office/drawing/2014/main" id="{2DC03C43-4C18-E9F7-0113-EE9C7D9EA433}"/>
              </a:ext>
            </a:extLst>
          </p:cNvPr>
          <p:cNvPicPr>
            <a:picLocks noChangeAspect="1"/>
          </p:cNvPicPr>
          <p:nvPr/>
        </p:nvPicPr>
        <p:blipFill>
          <a:blip r:embed="rId6"/>
          <a:stretch>
            <a:fillRect/>
          </a:stretch>
        </p:blipFill>
        <p:spPr>
          <a:xfrm>
            <a:off x="8452059" y="8775087"/>
            <a:ext cx="5871319" cy="2163884"/>
          </a:xfrm>
          <a:prstGeom prst="rect">
            <a:avLst/>
          </a:prstGeom>
        </p:spPr>
      </p:pic>
    </p:spTree>
    <p:extLst>
      <p:ext uri="{BB962C8B-B14F-4D97-AF65-F5344CB8AC3E}">
        <p14:creationId xmlns:p14="http://schemas.microsoft.com/office/powerpoint/2010/main" val="131475104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604355-8E02-11BD-DC26-01FEC33DB4BA}"/>
            </a:ext>
          </a:extLst>
        </p:cNvPr>
        <p:cNvGrpSpPr/>
        <p:nvPr/>
      </p:nvGrpSpPr>
      <p:grpSpPr>
        <a:xfrm>
          <a:off x="0" y="0"/>
          <a:ext cx="0" cy="0"/>
          <a:chOff x="0" y="0"/>
          <a:chExt cx="0" cy="0"/>
        </a:xfrm>
      </p:grpSpPr>
      <p:graphicFrame>
        <p:nvGraphicFramePr>
          <p:cNvPr id="5" name="Table 4">
            <a:extLst>
              <a:ext uri="{FF2B5EF4-FFF2-40B4-BE49-F238E27FC236}">
                <a16:creationId xmlns:a16="http://schemas.microsoft.com/office/drawing/2014/main" id="{B846A3D7-B2AD-D151-DD63-BC3038043898}"/>
              </a:ext>
            </a:extLst>
          </p:cNvPr>
          <p:cNvGraphicFramePr>
            <a:graphicFrameLocks noGrp="1"/>
          </p:cNvGraphicFramePr>
          <p:nvPr/>
        </p:nvGraphicFramePr>
        <p:xfrm>
          <a:off x="1442319" y="739813"/>
          <a:ext cx="17755290" cy="5691179"/>
        </p:xfrm>
        <a:graphic>
          <a:graphicData uri="http://schemas.openxmlformats.org/drawingml/2006/table">
            <a:tbl>
              <a:tblPr/>
              <a:tblGrid>
                <a:gridCol w="5359087">
                  <a:extLst>
                    <a:ext uri="{9D8B030D-6E8A-4147-A177-3AD203B41FA5}">
                      <a16:colId xmlns:a16="http://schemas.microsoft.com/office/drawing/2014/main" val="3150741542"/>
                    </a:ext>
                  </a:extLst>
                </a:gridCol>
                <a:gridCol w="1575052">
                  <a:extLst>
                    <a:ext uri="{9D8B030D-6E8A-4147-A177-3AD203B41FA5}">
                      <a16:colId xmlns:a16="http://schemas.microsoft.com/office/drawing/2014/main" val="1293364930"/>
                    </a:ext>
                  </a:extLst>
                </a:gridCol>
                <a:gridCol w="6074467">
                  <a:extLst>
                    <a:ext uri="{9D8B030D-6E8A-4147-A177-3AD203B41FA5}">
                      <a16:colId xmlns:a16="http://schemas.microsoft.com/office/drawing/2014/main" val="444904566"/>
                    </a:ext>
                  </a:extLst>
                </a:gridCol>
                <a:gridCol w="1727817">
                  <a:extLst>
                    <a:ext uri="{9D8B030D-6E8A-4147-A177-3AD203B41FA5}">
                      <a16:colId xmlns:a16="http://schemas.microsoft.com/office/drawing/2014/main" val="3495919459"/>
                    </a:ext>
                  </a:extLst>
                </a:gridCol>
                <a:gridCol w="1712222">
                  <a:extLst>
                    <a:ext uri="{9D8B030D-6E8A-4147-A177-3AD203B41FA5}">
                      <a16:colId xmlns:a16="http://schemas.microsoft.com/office/drawing/2014/main" val="4198536635"/>
                    </a:ext>
                  </a:extLst>
                </a:gridCol>
                <a:gridCol w="1306645">
                  <a:extLst>
                    <a:ext uri="{9D8B030D-6E8A-4147-A177-3AD203B41FA5}">
                      <a16:colId xmlns:a16="http://schemas.microsoft.com/office/drawing/2014/main" val="1650970669"/>
                    </a:ext>
                  </a:extLst>
                </a:gridCol>
              </a:tblGrid>
              <a:tr h="545634">
                <a:tc gridSpan="6">
                  <a:txBody>
                    <a:bodyPr/>
                    <a:lstStyle/>
                    <a:p>
                      <a:pPr algn="ctr" fontAlgn="b">
                        <a:buNone/>
                      </a:pPr>
                      <a:r>
                        <a:rPr lang="en-GB" sz="1600" b="1" i="0" u="none" strike="noStrike" dirty="0">
                          <a:solidFill>
                            <a:srgbClr val="000000"/>
                          </a:solidFill>
                          <a:effectLst/>
                          <a:latin typeface="Verdana" panose="020B0604030504040204" pitchFamily="34" charset="0"/>
                          <a:ea typeface="Verdana" panose="020B0604030504040204" pitchFamily="34" charset="0"/>
                        </a:rPr>
                        <a:t>Quadruple Aim 2:  People in Wales have better quality and more accessible health and social care services, enabled by digital and supported by engagement.</a:t>
                      </a:r>
                    </a:p>
                  </a:txBody>
                  <a:tcPr marL="0" marR="0" marT="0" marB="0" anchor="b">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2">
                        <a:lumMod val="40000"/>
                        <a:lumOff val="60000"/>
                      </a:schemeClr>
                    </a:solidFill>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pPr algn="l" fontAlgn="b">
                        <a:buNone/>
                      </a:pPr>
                      <a:endParaRPr lang="en-GB" sz="1400" b="1" i="0" u="none" strike="noStrike" dirty="0">
                        <a:solidFill>
                          <a:srgbClr val="000000"/>
                        </a:solidFill>
                        <a:effectLst/>
                        <a:latin typeface="Verdana" panose="020B0604030504040204" pitchFamily="34" charset="0"/>
                        <a:ea typeface="Verdana" panose="020B0604030504040204" pitchFamily="34" charset="0"/>
                      </a:endParaRPr>
                    </a:p>
                  </a:txBody>
                  <a:tcPr marL="0" marR="0" marT="0" marB="0" anchor="b">
                    <a:lnL>
                      <a:noFill/>
                    </a:lnL>
                    <a:lnR>
                      <a:noFill/>
                    </a:lnR>
                    <a:lnT>
                      <a:noFill/>
                    </a:lnT>
                    <a:lnB w="6350" cap="flat" cmpd="sng" algn="ctr">
                      <a:solidFill>
                        <a:srgbClr val="000000"/>
                      </a:solidFill>
                      <a:prstDash val="solid"/>
                      <a:round/>
                      <a:headEnd type="none" w="med" len="med"/>
                      <a:tailEnd type="none" w="med" len="med"/>
                    </a:lnB>
                    <a:solidFill>
                      <a:srgbClr val="A6C9EC"/>
                    </a:solidFill>
                  </a:tcPr>
                </a:tc>
                <a:tc hMerge="1">
                  <a:txBody>
                    <a:bodyPr/>
                    <a:lstStyle/>
                    <a:p>
                      <a:endParaRPr lang="en-GB"/>
                    </a:p>
                  </a:txBody>
                  <a:tcPr/>
                </a:tc>
                <a:extLst>
                  <a:ext uri="{0D108BD9-81ED-4DB2-BD59-A6C34878D82A}">
                    <a16:rowId xmlns:a16="http://schemas.microsoft.com/office/drawing/2014/main" val="2954874721"/>
                  </a:ext>
                </a:extLst>
              </a:tr>
              <a:tr h="630116">
                <a:tc>
                  <a:txBody>
                    <a:bodyPr/>
                    <a:lstStyle/>
                    <a:p>
                      <a:pPr algn="ctr" fontAlgn="b">
                        <a:buNone/>
                      </a:pPr>
                      <a:r>
                        <a:rPr lang="en-GB" sz="1600" b="1" i="0" u="none" strike="noStrike" dirty="0">
                          <a:solidFill>
                            <a:srgbClr val="000000"/>
                          </a:solidFill>
                          <a:effectLst/>
                          <a:latin typeface="Verdana" panose="020B0604030504040204" pitchFamily="34" charset="0"/>
                          <a:ea typeface="Verdana" panose="020B0604030504040204" pitchFamily="34" charset="0"/>
                        </a:rPr>
                        <a:t>Performance Measure</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D0D0"/>
                    </a:solidFill>
                  </a:tcPr>
                </a:tc>
                <a:tc>
                  <a:txBody>
                    <a:bodyPr/>
                    <a:lstStyle/>
                    <a:p>
                      <a:pPr algn="ctr" fontAlgn="b">
                        <a:buNone/>
                      </a:pPr>
                      <a:r>
                        <a:rPr lang="en-GB" sz="1600" b="1" i="0" u="none" strike="noStrike">
                          <a:solidFill>
                            <a:srgbClr val="000000"/>
                          </a:solidFill>
                          <a:effectLst/>
                          <a:latin typeface="Verdana" panose="020B0604030504040204" pitchFamily="34" charset="0"/>
                          <a:ea typeface="Verdana" panose="020B0604030504040204" pitchFamily="34" charset="0"/>
                        </a:rPr>
                        <a:t>Target</a:t>
                      </a:r>
                    </a:p>
                  </a:txBody>
                  <a:tcPr marL="0" marR="0" marT="0" marB="0" anchor="ctr">
                    <a:lnL w="6350" cap="flat" cmpd="sng" algn="ctr">
                      <a:solidFill>
                        <a:srgbClr val="000000"/>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D0D0"/>
                    </a:solidFill>
                  </a:tcPr>
                </a:tc>
                <a:tc>
                  <a:txBody>
                    <a:bodyPr/>
                    <a:lstStyle/>
                    <a:p>
                      <a:pPr algn="ctr" fontAlgn="b">
                        <a:buNone/>
                      </a:pPr>
                      <a:r>
                        <a:rPr lang="en-GB" sz="1600" b="1" i="0" u="none" strike="noStrike">
                          <a:solidFill>
                            <a:srgbClr val="000000"/>
                          </a:solidFill>
                          <a:effectLst/>
                          <a:latin typeface="Verdana" panose="020B0604030504040204" pitchFamily="34" charset="0"/>
                          <a:ea typeface="Verdana" panose="020B0604030504040204" pitchFamily="34" charset="0"/>
                        </a:rPr>
                        <a:t>Data</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D0D0D0"/>
                    </a:solidFill>
                  </a:tcPr>
                </a:tc>
                <a:tc gridSpan="2">
                  <a:txBody>
                    <a:bodyPr/>
                    <a:lstStyle/>
                    <a:p>
                      <a:pPr algn="ctr" fontAlgn="b">
                        <a:buNone/>
                      </a:pPr>
                      <a:r>
                        <a:rPr lang="en-GB" sz="1600" b="1" i="0" u="none" strike="noStrike" dirty="0">
                          <a:solidFill>
                            <a:srgbClr val="000000"/>
                          </a:solidFill>
                          <a:effectLst/>
                          <a:latin typeface="Verdana" panose="020B0604030504040204" pitchFamily="34" charset="0"/>
                          <a:ea typeface="Verdana" panose="020B0604030504040204" pitchFamily="34" charset="0"/>
                        </a:rPr>
                        <a:t>Latest Position</a:t>
                      </a:r>
                    </a:p>
                  </a:txBody>
                  <a:tcPr marL="0" marR="0" marT="0" marB="0" anchor="ctr">
                    <a:lnL w="635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D0D0"/>
                    </a:solidFill>
                  </a:tcPr>
                </a:tc>
                <a:tc hMerge="1">
                  <a:txBody>
                    <a:bodyPr/>
                    <a:lstStyle/>
                    <a:p>
                      <a:pPr algn="ctr" fontAlgn="b">
                        <a:buNone/>
                      </a:pPr>
                      <a:endParaRPr lang="en-GB" sz="1400" b="1" i="0" u="none" strike="noStrike">
                        <a:solidFill>
                          <a:srgbClr val="000000"/>
                        </a:solidFill>
                        <a:effectLst/>
                        <a:latin typeface="Verdana" panose="020B0604030504040204" pitchFamily="34" charset="0"/>
                        <a:ea typeface="Verdana" panose="020B060403050404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D0D0"/>
                    </a:solidFill>
                  </a:tcPr>
                </a:tc>
                <a:tc>
                  <a:txBody>
                    <a:bodyPr/>
                    <a:lstStyle/>
                    <a:p>
                      <a:pPr algn="ctr" fontAlgn="ctr">
                        <a:buNone/>
                      </a:pPr>
                      <a:r>
                        <a:rPr lang="en-GB" sz="1600" b="1" i="0" u="none" strike="noStrike" dirty="0">
                          <a:solidFill>
                            <a:srgbClr val="000000"/>
                          </a:solidFill>
                          <a:effectLst/>
                          <a:latin typeface="Verdana" panose="020B0604030504040204" pitchFamily="34" charset="0"/>
                          <a:ea typeface="Verdana" panose="020B0604030504040204" pitchFamily="34" charset="0"/>
                        </a:rPr>
                        <a:t>Frequency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D0D0"/>
                    </a:solidFill>
                  </a:tcPr>
                </a:tc>
                <a:extLst>
                  <a:ext uri="{0D108BD9-81ED-4DB2-BD59-A6C34878D82A}">
                    <a16:rowId xmlns:a16="http://schemas.microsoft.com/office/drawing/2014/main" val="1383911150"/>
                  </a:ext>
                </a:extLst>
              </a:tr>
              <a:tr h="2360483">
                <a:tc>
                  <a:txBody>
                    <a:bodyPr/>
                    <a:lstStyle/>
                    <a:p>
                      <a:pPr algn="ctr" fontAlgn="t">
                        <a:buNone/>
                      </a:pPr>
                      <a:r>
                        <a:rPr lang="en-GB" sz="1300" b="0" i="0" u="none" strike="noStrike" dirty="0">
                          <a:solidFill>
                            <a:srgbClr val="000000"/>
                          </a:solidFill>
                          <a:effectLst/>
                          <a:latin typeface="Verdana" panose="020B0604030504040204" pitchFamily="34" charset="0"/>
                          <a:ea typeface="Verdana" panose="020B0604030504040204" pitchFamily="34" charset="0"/>
                        </a:rPr>
                        <a:t>Number of adults waiting more than 14 weeks for all audiology pathways (to include new and existing pathways for hearing aids, tinnitus and balance)</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algn="ctr" fontAlgn="t">
                        <a:buNone/>
                      </a:pPr>
                      <a:endParaRPr lang="en-GB" sz="1300" b="0" i="0" u="none" strike="noStrike" dirty="0">
                        <a:solidFill>
                          <a:srgbClr val="000000"/>
                        </a:solidFill>
                        <a:effectLst/>
                        <a:latin typeface="Verdana" panose="020B0604030504040204" pitchFamily="34" charset="0"/>
                        <a:ea typeface="Verdana" panose="020B0604030504040204" pitchFamily="34" charset="0"/>
                      </a:endParaRPr>
                    </a:p>
                    <a:p>
                      <a:pPr algn="ctr" fontAlgn="t">
                        <a:buNone/>
                      </a:pPr>
                      <a:endParaRPr lang="en-GB" sz="1300" b="0" i="0" u="none" strike="noStrike" dirty="0">
                        <a:solidFill>
                          <a:srgbClr val="000000"/>
                        </a:solidFill>
                        <a:effectLst/>
                        <a:latin typeface="Verdana" panose="020B0604030504040204" pitchFamily="34" charset="0"/>
                        <a:ea typeface="Verdana" panose="020B0604030504040204" pitchFamily="34" charset="0"/>
                      </a:endParaRPr>
                    </a:p>
                    <a:p>
                      <a:pPr algn="ctr" fontAlgn="t">
                        <a:buNone/>
                      </a:pPr>
                      <a:endParaRPr lang="en-GB" sz="1300" b="0" i="0" u="none" strike="noStrike" dirty="0">
                        <a:solidFill>
                          <a:srgbClr val="000000"/>
                        </a:solidFill>
                        <a:effectLst/>
                        <a:latin typeface="Verdana" panose="020B0604030504040204" pitchFamily="34" charset="0"/>
                        <a:ea typeface="Verdana" panose="020B0604030504040204" pitchFamily="34" charset="0"/>
                      </a:endParaRPr>
                    </a:p>
                    <a:p>
                      <a:pPr algn="ctr" fontAlgn="t">
                        <a:buNone/>
                      </a:pPr>
                      <a:endParaRPr lang="en-GB" sz="1300" b="0" i="0" u="none" strike="noStrike" dirty="0">
                        <a:solidFill>
                          <a:srgbClr val="000000"/>
                        </a:solidFill>
                        <a:effectLst/>
                        <a:latin typeface="Verdana" panose="020B0604030504040204" pitchFamily="34" charset="0"/>
                        <a:ea typeface="Verdana" panose="020B0604030504040204" pitchFamily="34" charset="0"/>
                      </a:endParaRPr>
                    </a:p>
                    <a:p>
                      <a:pPr algn="ctr" fontAlgn="t">
                        <a:buNone/>
                      </a:pPr>
                      <a:endParaRPr lang="en-GB" sz="1300" b="0" i="0" u="none" strike="noStrike" dirty="0">
                        <a:solidFill>
                          <a:srgbClr val="000000"/>
                        </a:solidFill>
                        <a:effectLst/>
                        <a:latin typeface="Verdana" panose="020B0604030504040204" pitchFamily="34" charset="0"/>
                        <a:ea typeface="Verdana" panose="020B0604030504040204" pitchFamily="34" charset="0"/>
                      </a:endParaRPr>
                    </a:p>
                    <a:p>
                      <a:pPr algn="ctr" fontAlgn="t">
                        <a:buNone/>
                      </a:pPr>
                      <a:r>
                        <a:rPr lang="en-GB" sz="1300" b="0" i="0" u="none" strike="noStrike" dirty="0">
                          <a:solidFill>
                            <a:srgbClr val="000000"/>
                          </a:solidFill>
                          <a:effectLst/>
                          <a:latin typeface="Verdana" panose="020B0604030504040204" pitchFamily="34" charset="0"/>
                          <a:ea typeface="Verdana" panose="020B0604030504040204" pitchFamily="34" charset="0"/>
                        </a:rPr>
                        <a:t>0</a:t>
                      </a:r>
                    </a:p>
                  </a:txBody>
                  <a:tcPr marL="0" marR="0" marT="0" marB="0">
                    <a:lnL w="6350" cap="flat" cmpd="sng" algn="ctr">
                      <a:solidFill>
                        <a:srgbClr val="000000"/>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buNone/>
                      </a:pPr>
                      <a:endParaRPr lang="en-GB" sz="1300" b="0" i="0" u="none" strike="noStrike" dirty="0">
                        <a:solidFill>
                          <a:schemeClr val="tx1"/>
                        </a:solidFill>
                        <a:effectLst/>
                        <a:latin typeface="Verdana" panose="020B0604030504040204" pitchFamily="34" charset="0"/>
                        <a:ea typeface="Verdana" panose="020B0604030504040204" pitchFamily="34" charset="0"/>
                      </a:endParaRP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FFFF"/>
                    </a:solidFill>
                  </a:tcPr>
                </a:tc>
                <a:tc>
                  <a:txBody>
                    <a:bodyPr/>
                    <a:lstStyle/>
                    <a:p>
                      <a:pPr algn="ctr" fontAlgn="t">
                        <a:buNone/>
                      </a:pPr>
                      <a:r>
                        <a:rPr lang="en-GB" sz="1300" b="0" i="0" u="none" strike="noStrike" dirty="0">
                          <a:solidFill>
                            <a:srgbClr val="000000"/>
                          </a:solidFill>
                          <a:effectLst/>
                          <a:latin typeface="Verdana" panose="020B0604030504040204" pitchFamily="34" charset="0"/>
                          <a:ea typeface="Verdana" panose="020B0604030504040204" pitchFamily="34" charset="0"/>
                        </a:rPr>
                        <a:t>32</a:t>
                      </a:r>
                    </a:p>
                  </a:txBody>
                  <a:tcPr marL="0" marR="0" marT="0" marB="0" anchor="ctr">
                    <a:lnL w="635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a:txBody>
                    <a:bodyPr/>
                    <a:lstStyle/>
                    <a:p>
                      <a:pPr algn="ctr" fontAlgn="t">
                        <a:buNone/>
                      </a:pPr>
                      <a:r>
                        <a:rPr lang="en-GB" sz="1300" b="0" i="0" u="none" strike="noStrike" dirty="0">
                          <a:solidFill>
                            <a:srgbClr val="000000"/>
                          </a:solidFill>
                          <a:effectLst/>
                          <a:latin typeface="Verdana" panose="020B0604030504040204" pitchFamily="34" charset="0"/>
                          <a:ea typeface="Verdana" panose="020B0604030504040204" pitchFamily="34" charset="0"/>
                        </a:rPr>
                        <a:t>September 2026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en-GB" sz="1300" b="0" i="0" u="none" strike="noStrike" dirty="0">
                          <a:solidFill>
                            <a:srgbClr val="000000"/>
                          </a:solidFill>
                          <a:effectLst/>
                          <a:latin typeface="Verdana" panose="020B0604030504040204" pitchFamily="34" charset="0"/>
                          <a:ea typeface="Verdana" panose="020B0604030504040204" pitchFamily="34" charset="0"/>
                        </a:rPr>
                        <a:t>Monthly</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940105439"/>
                  </a:ext>
                </a:extLst>
              </a:tr>
              <a:tr h="2154946">
                <a:tc>
                  <a:txBody>
                    <a:bodyPr/>
                    <a:lstStyle/>
                    <a:p>
                      <a:pPr algn="ctr" fontAlgn="t">
                        <a:buNone/>
                      </a:pPr>
                      <a:r>
                        <a:rPr lang="en-GB" sz="1300" b="0" i="0" u="none" strike="noStrike" dirty="0">
                          <a:solidFill>
                            <a:srgbClr val="000000"/>
                          </a:solidFill>
                          <a:effectLst/>
                          <a:latin typeface="Verdana" panose="020B0604030504040204" pitchFamily="34" charset="0"/>
                          <a:ea typeface="Verdana" panose="020B0604030504040204" pitchFamily="34" charset="0"/>
                        </a:rPr>
                        <a:t>Number of children waiting more than 6 weeks for all audiology pathways (to include new assessment and intervention pathways)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algn="ctr" fontAlgn="t">
                        <a:buNone/>
                      </a:pPr>
                      <a:endParaRPr lang="en-GB" sz="1300" b="0" i="0" u="none" strike="noStrike" dirty="0">
                        <a:solidFill>
                          <a:srgbClr val="000000"/>
                        </a:solidFill>
                        <a:effectLst/>
                        <a:latin typeface="Verdana" panose="020B0604030504040204" pitchFamily="34" charset="0"/>
                        <a:ea typeface="Verdana" panose="020B0604030504040204" pitchFamily="34" charset="0"/>
                      </a:endParaRPr>
                    </a:p>
                    <a:p>
                      <a:pPr algn="ctr" fontAlgn="t">
                        <a:buNone/>
                      </a:pPr>
                      <a:endParaRPr lang="en-GB" sz="1300" b="0" i="0" u="none" strike="noStrike" dirty="0">
                        <a:solidFill>
                          <a:srgbClr val="000000"/>
                        </a:solidFill>
                        <a:effectLst/>
                        <a:latin typeface="Verdana" panose="020B0604030504040204" pitchFamily="34" charset="0"/>
                        <a:ea typeface="Verdana" panose="020B0604030504040204" pitchFamily="34" charset="0"/>
                      </a:endParaRPr>
                    </a:p>
                    <a:p>
                      <a:pPr algn="ctr" fontAlgn="t">
                        <a:buNone/>
                      </a:pPr>
                      <a:endParaRPr lang="en-GB" sz="1300" b="0" i="0" u="none" strike="noStrike" dirty="0">
                        <a:solidFill>
                          <a:srgbClr val="000000"/>
                        </a:solidFill>
                        <a:effectLst/>
                        <a:latin typeface="Verdana" panose="020B0604030504040204" pitchFamily="34" charset="0"/>
                        <a:ea typeface="Verdana" panose="020B0604030504040204" pitchFamily="34" charset="0"/>
                      </a:endParaRPr>
                    </a:p>
                    <a:p>
                      <a:pPr algn="ctr" fontAlgn="t">
                        <a:buNone/>
                      </a:pPr>
                      <a:endParaRPr lang="en-GB" sz="1300" b="0" i="0" u="none" strike="noStrike" dirty="0">
                        <a:solidFill>
                          <a:srgbClr val="000000"/>
                        </a:solidFill>
                        <a:effectLst/>
                        <a:latin typeface="Verdana" panose="020B0604030504040204" pitchFamily="34" charset="0"/>
                        <a:ea typeface="Verdana" panose="020B0604030504040204" pitchFamily="34" charset="0"/>
                      </a:endParaRPr>
                    </a:p>
                    <a:p>
                      <a:pPr algn="ctr" fontAlgn="t">
                        <a:buNone/>
                      </a:pPr>
                      <a:endParaRPr lang="en-GB" sz="1300" b="0" i="0" u="none" strike="noStrike" dirty="0">
                        <a:solidFill>
                          <a:srgbClr val="000000"/>
                        </a:solidFill>
                        <a:effectLst/>
                        <a:latin typeface="Verdana" panose="020B0604030504040204" pitchFamily="34" charset="0"/>
                        <a:ea typeface="Verdana" panose="020B0604030504040204" pitchFamily="34" charset="0"/>
                      </a:endParaRPr>
                    </a:p>
                    <a:p>
                      <a:pPr algn="ctr" fontAlgn="t">
                        <a:buNone/>
                      </a:pPr>
                      <a:r>
                        <a:rPr lang="en-GB" sz="1300" b="0" i="0" u="none" strike="noStrike" dirty="0">
                          <a:solidFill>
                            <a:srgbClr val="000000"/>
                          </a:solidFill>
                          <a:effectLst/>
                          <a:latin typeface="Verdana" panose="020B0604030504040204" pitchFamily="34" charset="0"/>
                          <a:ea typeface="Verdana" panose="020B0604030504040204" pitchFamily="34" charset="0"/>
                        </a:rPr>
                        <a:t>0</a:t>
                      </a:r>
                    </a:p>
                  </a:txBody>
                  <a:tcPr marL="0" marR="0" marT="0" marB="0">
                    <a:lnL w="6350" cap="flat" cmpd="sng" algn="ctr">
                      <a:solidFill>
                        <a:srgbClr val="000000"/>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GB" sz="1300" b="0" i="0" u="none" strike="noStrike" dirty="0">
                          <a:solidFill>
                            <a:srgbClr val="000000"/>
                          </a:solidFill>
                          <a:effectLst/>
                          <a:highlight>
                            <a:srgbClr val="FFFF00"/>
                          </a:highlight>
                          <a:latin typeface="Verdana" panose="020B0604030504040204" pitchFamily="34" charset="0"/>
                          <a:ea typeface="Verdana" panose="020B0604030504040204" pitchFamily="34" charset="0"/>
                        </a:rPr>
                        <a:t> </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t">
                        <a:buNone/>
                      </a:pPr>
                      <a:r>
                        <a:rPr lang="en-GB" sz="1300" b="0" i="0" u="none" strike="noStrike" dirty="0">
                          <a:solidFill>
                            <a:srgbClr val="000000"/>
                          </a:solidFill>
                          <a:effectLst/>
                          <a:latin typeface="Verdana" panose="020B0604030504040204" pitchFamily="34" charset="0"/>
                          <a:ea typeface="Verdana" panose="020B0604030504040204" pitchFamily="34" charset="0"/>
                        </a:rPr>
                        <a:t> 106</a:t>
                      </a:r>
                    </a:p>
                  </a:txBody>
                  <a:tcPr marL="0" marR="0" marT="0" marB="0" anchor="ctr">
                    <a:lnL w="635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a:txBody>
                    <a:bodyPr/>
                    <a:lstStyle/>
                    <a:p>
                      <a:pPr algn="ctr" fontAlgn="t">
                        <a:buNone/>
                      </a:pPr>
                      <a:r>
                        <a:rPr lang="en-GB" sz="1300" b="0" i="0" u="none" strike="noStrike" dirty="0">
                          <a:solidFill>
                            <a:srgbClr val="000000"/>
                          </a:solidFill>
                          <a:effectLst/>
                          <a:latin typeface="Verdana" panose="020B0604030504040204" pitchFamily="34" charset="0"/>
                          <a:ea typeface="Verdana" panose="020B0604030504040204" pitchFamily="34" charset="0"/>
                        </a:rPr>
                        <a:t>September 2026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en-GB" sz="1300" b="0" i="0" u="none" strike="noStrike" dirty="0">
                          <a:solidFill>
                            <a:srgbClr val="000000"/>
                          </a:solidFill>
                          <a:effectLst/>
                          <a:latin typeface="Verdana" panose="020B0604030504040204" pitchFamily="34" charset="0"/>
                          <a:ea typeface="Verdana" panose="020B0604030504040204" pitchFamily="34" charset="0"/>
                        </a:rPr>
                        <a:t>Monthly</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487717510"/>
                  </a:ext>
                </a:extLst>
              </a:tr>
            </a:tbl>
          </a:graphicData>
        </a:graphic>
      </p:graphicFrame>
      <p:sp>
        <p:nvSpPr>
          <p:cNvPr id="12" name="TextBox 11">
            <a:extLst>
              <a:ext uri="{FF2B5EF4-FFF2-40B4-BE49-F238E27FC236}">
                <a16:creationId xmlns:a16="http://schemas.microsoft.com/office/drawing/2014/main" id="{C023E77C-3769-F105-334E-58DADA7CAA73}"/>
              </a:ext>
            </a:extLst>
          </p:cNvPr>
          <p:cNvSpPr txBox="1"/>
          <p:nvPr/>
        </p:nvSpPr>
        <p:spPr>
          <a:xfrm>
            <a:off x="89" y="50"/>
            <a:ext cx="20105511" cy="461537"/>
          </a:xfrm>
          <a:prstGeom prst="rect">
            <a:avLst/>
          </a:prstGeom>
          <a:solidFill>
            <a:schemeClr val="tx2">
              <a:lumMod val="75000"/>
              <a:lumOff val="25000"/>
            </a:schemeClr>
          </a:solidFill>
        </p:spPr>
        <p:txBody>
          <a:bodyPr wrap="square" rtlCol="0">
            <a:spAutoFit/>
          </a:bodyPr>
          <a:lstStyle/>
          <a:p>
            <a:pPr algn="ctr" defTabSz="1507937">
              <a:spcAft>
                <a:spcPts val="989"/>
              </a:spcAft>
              <a:defRPr/>
            </a:pPr>
            <a:r>
              <a:rPr lang="en-GB" sz="2399" b="1" dirty="0">
                <a:solidFill>
                  <a:prstClr val="white"/>
                </a:solidFill>
                <a:latin typeface="Verdana" panose="020B0604030504040204" pitchFamily="34" charset="0"/>
                <a:ea typeface="Verdana" panose="020B0604030504040204" pitchFamily="34" charset="0"/>
              </a:rPr>
              <a:t>NHS Wales Performance Framework Measures 2026-27</a:t>
            </a:r>
          </a:p>
        </p:txBody>
      </p:sp>
      <p:pic>
        <p:nvPicPr>
          <p:cNvPr id="9" name="Picture 8">
            <a:extLst>
              <a:ext uri="{FF2B5EF4-FFF2-40B4-BE49-F238E27FC236}">
                <a16:creationId xmlns:a16="http://schemas.microsoft.com/office/drawing/2014/main" id="{792DAC67-F3EF-80AE-4BF4-B4A1390671C7}"/>
              </a:ext>
            </a:extLst>
          </p:cNvPr>
          <p:cNvPicPr>
            <a:picLocks noChangeAspect="1"/>
          </p:cNvPicPr>
          <p:nvPr/>
        </p:nvPicPr>
        <p:blipFill>
          <a:blip r:embed="rId3"/>
          <a:stretch>
            <a:fillRect/>
          </a:stretch>
        </p:blipFill>
        <p:spPr>
          <a:xfrm>
            <a:off x="8413917" y="1974650"/>
            <a:ext cx="5875440" cy="2225968"/>
          </a:xfrm>
          <a:prstGeom prst="rect">
            <a:avLst/>
          </a:prstGeom>
        </p:spPr>
      </p:pic>
      <p:pic>
        <p:nvPicPr>
          <p:cNvPr id="11" name="Picture 10">
            <a:extLst>
              <a:ext uri="{FF2B5EF4-FFF2-40B4-BE49-F238E27FC236}">
                <a16:creationId xmlns:a16="http://schemas.microsoft.com/office/drawing/2014/main" id="{A4505F85-3F71-459A-9852-590E93504DC4}"/>
              </a:ext>
            </a:extLst>
          </p:cNvPr>
          <p:cNvPicPr>
            <a:picLocks noChangeAspect="1"/>
          </p:cNvPicPr>
          <p:nvPr/>
        </p:nvPicPr>
        <p:blipFill>
          <a:blip r:embed="rId4"/>
          <a:stretch>
            <a:fillRect/>
          </a:stretch>
        </p:blipFill>
        <p:spPr>
          <a:xfrm>
            <a:off x="8413917" y="4371930"/>
            <a:ext cx="5875440" cy="1875141"/>
          </a:xfrm>
          <a:prstGeom prst="rect">
            <a:avLst/>
          </a:prstGeom>
        </p:spPr>
      </p:pic>
    </p:spTree>
    <p:extLst>
      <p:ext uri="{BB962C8B-B14F-4D97-AF65-F5344CB8AC3E}">
        <p14:creationId xmlns:p14="http://schemas.microsoft.com/office/powerpoint/2010/main" val="286414806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0D85AE-A0E0-8888-624D-2515344D5CE2}"/>
            </a:ext>
          </a:extLst>
        </p:cNvPr>
        <p:cNvGrpSpPr/>
        <p:nvPr/>
      </p:nvGrpSpPr>
      <p:grpSpPr>
        <a:xfrm>
          <a:off x="0" y="0"/>
          <a:ext cx="0" cy="0"/>
          <a:chOff x="0" y="0"/>
          <a:chExt cx="0" cy="0"/>
        </a:xfrm>
      </p:grpSpPr>
      <p:graphicFrame>
        <p:nvGraphicFramePr>
          <p:cNvPr id="5" name="Table 4">
            <a:extLst>
              <a:ext uri="{FF2B5EF4-FFF2-40B4-BE49-F238E27FC236}">
                <a16:creationId xmlns:a16="http://schemas.microsoft.com/office/drawing/2014/main" id="{6BC88BA3-4097-2FDB-1793-58B7A628CB94}"/>
              </a:ext>
            </a:extLst>
          </p:cNvPr>
          <p:cNvGraphicFramePr>
            <a:graphicFrameLocks noGrp="1"/>
          </p:cNvGraphicFramePr>
          <p:nvPr/>
        </p:nvGraphicFramePr>
        <p:xfrm>
          <a:off x="1442319" y="739813"/>
          <a:ext cx="17754446" cy="5691179"/>
        </p:xfrm>
        <a:graphic>
          <a:graphicData uri="http://schemas.openxmlformats.org/drawingml/2006/table">
            <a:tbl>
              <a:tblPr/>
              <a:tblGrid>
                <a:gridCol w="5359087">
                  <a:extLst>
                    <a:ext uri="{9D8B030D-6E8A-4147-A177-3AD203B41FA5}">
                      <a16:colId xmlns:a16="http://schemas.microsoft.com/office/drawing/2014/main" val="3150741542"/>
                    </a:ext>
                  </a:extLst>
                </a:gridCol>
                <a:gridCol w="1575052">
                  <a:extLst>
                    <a:ext uri="{9D8B030D-6E8A-4147-A177-3AD203B41FA5}">
                      <a16:colId xmlns:a16="http://schemas.microsoft.com/office/drawing/2014/main" val="1293364930"/>
                    </a:ext>
                  </a:extLst>
                </a:gridCol>
                <a:gridCol w="6074467">
                  <a:extLst>
                    <a:ext uri="{9D8B030D-6E8A-4147-A177-3AD203B41FA5}">
                      <a16:colId xmlns:a16="http://schemas.microsoft.com/office/drawing/2014/main" val="444904566"/>
                    </a:ext>
                  </a:extLst>
                </a:gridCol>
                <a:gridCol w="1727817">
                  <a:extLst>
                    <a:ext uri="{9D8B030D-6E8A-4147-A177-3AD203B41FA5}">
                      <a16:colId xmlns:a16="http://schemas.microsoft.com/office/drawing/2014/main" val="3495919459"/>
                    </a:ext>
                  </a:extLst>
                </a:gridCol>
                <a:gridCol w="1712222">
                  <a:extLst>
                    <a:ext uri="{9D8B030D-6E8A-4147-A177-3AD203B41FA5}">
                      <a16:colId xmlns:a16="http://schemas.microsoft.com/office/drawing/2014/main" val="4198536635"/>
                    </a:ext>
                  </a:extLst>
                </a:gridCol>
                <a:gridCol w="1305801">
                  <a:extLst>
                    <a:ext uri="{9D8B030D-6E8A-4147-A177-3AD203B41FA5}">
                      <a16:colId xmlns:a16="http://schemas.microsoft.com/office/drawing/2014/main" val="1650970669"/>
                    </a:ext>
                  </a:extLst>
                </a:gridCol>
              </a:tblGrid>
              <a:tr h="545634">
                <a:tc gridSpan="6">
                  <a:txBody>
                    <a:bodyPr/>
                    <a:lstStyle/>
                    <a:p>
                      <a:pPr algn="ctr" fontAlgn="b">
                        <a:buNone/>
                      </a:pPr>
                      <a:r>
                        <a:rPr lang="en-GB" sz="1600" b="1" i="0" u="none" strike="noStrike" dirty="0">
                          <a:solidFill>
                            <a:srgbClr val="000000"/>
                          </a:solidFill>
                          <a:effectLst/>
                          <a:latin typeface="Verdana" panose="020B0604030504040204" pitchFamily="34" charset="0"/>
                          <a:ea typeface="Verdana" panose="020B0604030504040204" pitchFamily="34" charset="0"/>
                        </a:rPr>
                        <a:t>Quadruple Aim 3: The health and social care workforce in Wales is motivated and sustainable</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6">
                        <a:lumMod val="20000"/>
                        <a:lumOff val="80000"/>
                      </a:schemeClr>
                    </a:solidFill>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pPr algn="l" fontAlgn="b">
                        <a:buNone/>
                      </a:pPr>
                      <a:endParaRPr lang="en-GB" sz="1400" b="1" i="0" u="none" strike="noStrike" dirty="0">
                        <a:solidFill>
                          <a:srgbClr val="000000"/>
                        </a:solidFill>
                        <a:effectLst/>
                        <a:latin typeface="Verdana" panose="020B0604030504040204" pitchFamily="34" charset="0"/>
                        <a:ea typeface="Verdana" panose="020B0604030504040204" pitchFamily="34" charset="0"/>
                      </a:endParaRPr>
                    </a:p>
                  </a:txBody>
                  <a:tcPr marL="0" marR="0" marT="0" marB="0" anchor="b">
                    <a:lnL>
                      <a:noFill/>
                    </a:lnL>
                    <a:lnR>
                      <a:noFill/>
                    </a:lnR>
                    <a:lnT>
                      <a:noFill/>
                    </a:lnT>
                    <a:lnB w="6350" cap="flat" cmpd="sng" algn="ctr">
                      <a:solidFill>
                        <a:srgbClr val="000000"/>
                      </a:solidFill>
                      <a:prstDash val="solid"/>
                      <a:round/>
                      <a:headEnd type="none" w="med" len="med"/>
                      <a:tailEnd type="none" w="med" len="med"/>
                    </a:lnB>
                    <a:solidFill>
                      <a:srgbClr val="A6C9EC"/>
                    </a:solidFill>
                  </a:tcPr>
                </a:tc>
                <a:tc hMerge="1">
                  <a:txBody>
                    <a:bodyPr/>
                    <a:lstStyle/>
                    <a:p>
                      <a:endParaRPr lang="en-GB"/>
                    </a:p>
                  </a:txBody>
                  <a:tcPr/>
                </a:tc>
                <a:extLst>
                  <a:ext uri="{0D108BD9-81ED-4DB2-BD59-A6C34878D82A}">
                    <a16:rowId xmlns:a16="http://schemas.microsoft.com/office/drawing/2014/main" val="2954874721"/>
                  </a:ext>
                </a:extLst>
              </a:tr>
              <a:tr h="630116">
                <a:tc>
                  <a:txBody>
                    <a:bodyPr/>
                    <a:lstStyle/>
                    <a:p>
                      <a:pPr algn="ctr" fontAlgn="b">
                        <a:buNone/>
                      </a:pPr>
                      <a:r>
                        <a:rPr lang="en-GB" sz="1600" b="1" i="0" u="none" strike="noStrike" dirty="0">
                          <a:solidFill>
                            <a:srgbClr val="000000"/>
                          </a:solidFill>
                          <a:effectLst/>
                          <a:latin typeface="Verdana" panose="020B0604030504040204" pitchFamily="34" charset="0"/>
                          <a:ea typeface="Verdana" panose="020B0604030504040204" pitchFamily="34" charset="0"/>
                        </a:rPr>
                        <a:t>Performance Measure</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D0D0"/>
                    </a:solidFill>
                  </a:tcPr>
                </a:tc>
                <a:tc>
                  <a:txBody>
                    <a:bodyPr/>
                    <a:lstStyle/>
                    <a:p>
                      <a:pPr algn="ctr" fontAlgn="b">
                        <a:buNone/>
                      </a:pPr>
                      <a:r>
                        <a:rPr lang="en-GB" sz="1600" b="1" i="0" u="none" strike="noStrike">
                          <a:solidFill>
                            <a:srgbClr val="000000"/>
                          </a:solidFill>
                          <a:effectLst/>
                          <a:latin typeface="Verdana" panose="020B0604030504040204" pitchFamily="34" charset="0"/>
                          <a:ea typeface="Verdana" panose="020B0604030504040204" pitchFamily="34" charset="0"/>
                        </a:rPr>
                        <a:t>Target</a:t>
                      </a:r>
                    </a:p>
                  </a:txBody>
                  <a:tcPr marL="0" marR="0" marT="0" marB="0" anchor="ctr">
                    <a:lnL w="6350" cap="flat" cmpd="sng" algn="ctr">
                      <a:solidFill>
                        <a:srgbClr val="000000"/>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D0D0"/>
                    </a:solidFill>
                  </a:tcPr>
                </a:tc>
                <a:tc>
                  <a:txBody>
                    <a:bodyPr/>
                    <a:lstStyle/>
                    <a:p>
                      <a:pPr algn="ctr" fontAlgn="b">
                        <a:buNone/>
                      </a:pPr>
                      <a:r>
                        <a:rPr lang="en-GB" sz="1600" b="1" i="0" u="none" strike="noStrike" dirty="0">
                          <a:solidFill>
                            <a:srgbClr val="000000"/>
                          </a:solidFill>
                          <a:effectLst/>
                          <a:latin typeface="Verdana" panose="020B0604030504040204" pitchFamily="34" charset="0"/>
                          <a:ea typeface="Verdana" panose="020B0604030504040204" pitchFamily="34" charset="0"/>
                        </a:rPr>
                        <a:t>Data</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D0D0D0"/>
                    </a:solidFill>
                  </a:tcPr>
                </a:tc>
                <a:tc gridSpan="2">
                  <a:txBody>
                    <a:bodyPr/>
                    <a:lstStyle/>
                    <a:p>
                      <a:pPr algn="ctr" fontAlgn="b">
                        <a:buNone/>
                      </a:pPr>
                      <a:r>
                        <a:rPr lang="en-GB" sz="1600" b="1" i="0" u="none" strike="noStrike" dirty="0">
                          <a:solidFill>
                            <a:srgbClr val="000000"/>
                          </a:solidFill>
                          <a:effectLst/>
                          <a:latin typeface="Verdana" panose="020B0604030504040204" pitchFamily="34" charset="0"/>
                          <a:ea typeface="Verdana" panose="020B0604030504040204" pitchFamily="34" charset="0"/>
                        </a:rPr>
                        <a:t>Latest Position</a:t>
                      </a:r>
                    </a:p>
                  </a:txBody>
                  <a:tcPr marL="0" marR="0" marT="0" marB="0" anchor="ctr">
                    <a:lnL w="635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D0D0"/>
                    </a:solidFill>
                  </a:tcPr>
                </a:tc>
                <a:tc hMerge="1">
                  <a:txBody>
                    <a:bodyPr/>
                    <a:lstStyle/>
                    <a:p>
                      <a:pPr algn="ctr" fontAlgn="b">
                        <a:buNone/>
                      </a:pPr>
                      <a:endParaRPr lang="en-GB" sz="1400" b="1" i="0" u="none" strike="noStrike">
                        <a:solidFill>
                          <a:srgbClr val="000000"/>
                        </a:solidFill>
                        <a:effectLst/>
                        <a:latin typeface="Verdana" panose="020B0604030504040204" pitchFamily="34" charset="0"/>
                        <a:ea typeface="Verdana" panose="020B060403050404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D0D0"/>
                    </a:solidFill>
                  </a:tcPr>
                </a:tc>
                <a:tc>
                  <a:txBody>
                    <a:bodyPr/>
                    <a:lstStyle/>
                    <a:p>
                      <a:pPr algn="ctr" fontAlgn="ctr">
                        <a:buNone/>
                      </a:pPr>
                      <a:r>
                        <a:rPr lang="en-GB" sz="1600" b="1" i="0" u="none" strike="noStrike" dirty="0">
                          <a:solidFill>
                            <a:srgbClr val="000000"/>
                          </a:solidFill>
                          <a:effectLst/>
                          <a:latin typeface="Verdana" panose="020B0604030504040204" pitchFamily="34" charset="0"/>
                          <a:ea typeface="Verdana" panose="020B0604030504040204" pitchFamily="34" charset="0"/>
                        </a:rPr>
                        <a:t>Frequency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D0D0"/>
                    </a:solidFill>
                  </a:tcPr>
                </a:tc>
                <a:extLst>
                  <a:ext uri="{0D108BD9-81ED-4DB2-BD59-A6C34878D82A}">
                    <a16:rowId xmlns:a16="http://schemas.microsoft.com/office/drawing/2014/main" val="1383911150"/>
                  </a:ext>
                </a:extLst>
              </a:tr>
              <a:tr h="2360483">
                <a:tc>
                  <a:txBody>
                    <a:bodyPr/>
                    <a:lstStyle/>
                    <a:p>
                      <a:pPr algn="ctr" fontAlgn="t">
                        <a:buNone/>
                      </a:pPr>
                      <a:r>
                        <a:rPr lang="en-GB" sz="1300" b="0" i="0" kern="1200" dirty="0">
                          <a:solidFill>
                            <a:schemeClr val="tx1"/>
                          </a:solidFill>
                          <a:effectLst/>
                          <a:latin typeface="Verdana" panose="020B0604030504040204" pitchFamily="34" charset="0"/>
                          <a:ea typeface="Verdana" panose="020B0604030504040204" pitchFamily="34" charset="0"/>
                          <a:cs typeface="+mn-cs"/>
                        </a:rPr>
                        <a:t>Turnover rate of nurse, midwifery, medical and dental registered staff leaving NHS Wales</a:t>
                      </a:r>
                      <a:endParaRPr lang="en-GB" sz="300" b="0" i="0" u="none" strike="noStrike" dirty="0">
                        <a:solidFill>
                          <a:schemeClr val="tx1"/>
                        </a:solidFill>
                        <a:effectLst/>
                        <a:latin typeface="Verdana" panose="020B0604030504040204" pitchFamily="34" charset="0"/>
                        <a:ea typeface="Verdana" panose="020B060403050404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algn="ctr" fontAlgn="b">
                        <a:buNone/>
                      </a:pPr>
                      <a:r>
                        <a:rPr lang="en-GB" sz="1600" b="0" i="0" u="none" strike="noStrike" dirty="0">
                          <a:solidFill>
                            <a:srgbClr val="000000"/>
                          </a:solidFill>
                          <a:effectLst/>
                          <a:latin typeface="Verdana" panose="020B0604030504040204" pitchFamily="34" charset="0"/>
                          <a:ea typeface="Verdana" panose="020B0604030504040204" pitchFamily="34" charset="0"/>
                        </a:rPr>
                        <a:t>Rolling 12- month reduction</a:t>
                      </a:r>
                    </a:p>
                  </a:txBody>
                  <a:tcPr marL="0" marR="0" marT="0" marB="0" anchor="ctr">
                    <a:lnL w="6350" cap="flat" cmpd="sng" algn="ctr">
                      <a:solidFill>
                        <a:srgbClr val="000000"/>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buNone/>
                      </a:pPr>
                      <a:r>
                        <a:rPr lang="en-GB" sz="1600" b="0" i="0" u="none" strike="noStrike" dirty="0">
                          <a:solidFill>
                            <a:srgbClr val="000000"/>
                          </a:solidFill>
                          <a:effectLst/>
                          <a:latin typeface="Verdana" panose="020B0604030504040204" pitchFamily="34" charset="0"/>
                          <a:ea typeface="Verdana" panose="020B0604030504040204" pitchFamily="34" charset="0"/>
                        </a:rPr>
                        <a:t> </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FFFF"/>
                    </a:solidFill>
                  </a:tcPr>
                </a:tc>
                <a:tc>
                  <a:txBody>
                    <a:bodyPr/>
                    <a:lstStyle/>
                    <a:p>
                      <a:pPr algn="ctr" fontAlgn="b">
                        <a:buNone/>
                      </a:pPr>
                      <a:r>
                        <a:rPr lang="en-GB" sz="1600" b="0" i="0" u="none" strike="noStrike" dirty="0">
                          <a:solidFill>
                            <a:srgbClr val="000000"/>
                          </a:solidFill>
                          <a:effectLst/>
                          <a:latin typeface="Verdana" panose="020B0604030504040204" pitchFamily="34" charset="0"/>
                          <a:ea typeface="Verdana" panose="020B0604030504040204" pitchFamily="34" charset="0"/>
                        </a:rPr>
                        <a:t>5.7%</a:t>
                      </a:r>
                    </a:p>
                  </a:txBody>
                  <a:tcPr marL="0" marR="0" marT="0" marB="0" anchor="ctr">
                    <a:lnL w="635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ctr">
                        <a:buNone/>
                      </a:pPr>
                      <a:r>
                        <a:rPr lang="en-GB" sz="1600" b="0" i="0" u="none" strike="noStrike" dirty="0">
                          <a:solidFill>
                            <a:srgbClr val="000000"/>
                          </a:solidFill>
                          <a:effectLst/>
                          <a:latin typeface="Verdana" panose="020B0604030504040204" pitchFamily="34" charset="0"/>
                          <a:ea typeface="Verdana" panose="020B0604030504040204" pitchFamily="34" charset="0"/>
                        </a:rPr>
                        <a:t>July 2026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en-GB" sz="1600" b="0" i="0" u="none" strike="noStrike" dirty="0">
                          <a:solidFill>
                            <a:srgbClr val="000000"/>
                          </a:solidFill>
                          <a:effectLst/>
                          <a:latin typeface="Verdana" panose="020B0604030504040204" pitchFamily="34" charset="0"/>
                          <a:ea typeface="Verdana" panose="020B0604030504040204" pitchFamily="34" charset="0"/>
                        </a:rPr>
                        <a:t>Monthly</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940105439"/>
                  </a:ext>
                </a:extLst>
              </a:tr>
              <a:tr h="2154946">
                <a:tc>
                  <a:txBody>
                    <a:bodyPr/>
                    <a:lstStyle/>
                    <a:p>
                      <a:pPr algn="ctr" fontAlgn="t">
                        <a:buNone/>
                      </a:pPr>
                      <a:r>
                        <a:rPr lang="en-GB" sz="1300" b="0" i="0" kern="1200" dirty="0">
                          <a:solidFill>
                            <a:schemeClr val="tx1"/>
                          </a:solidFill>
                          <a:effectLst/>
                          <a:latin typeface="Verdana" panose="020B0604030504040204" pitchFamily="34" charset="0"/>
                          <a:ea typeface="Verdana" panose="020B0604030504040204" pitchFamily="34" charset="0"/>
                          <a:cs typeface="+mn-cs"/>
                        </a:rPr>
                        <a:t>Agency spend (£000s)</a:t>
                      </a:r>
                      <a:endParaRPr lang="en-GB" sz="300" b="0" i="0" u="none" strike="noStrike" dirty="0">
                        <a:solidFill>
                          <a:schemeClr val="tx1"/>
                        </a:solidFill>
                        <a:effectLst/>
                        <a:latin typeface="Verdana" panose="020B0604030504040204" pitchFamily="34" charset="0"/>
                        <a:ea typeface="Verdana" panose="020B060403050404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algn="ctr" fontAlgn="b">
                        <a:buNone/>
                      </a:pPr>
                      <a:r>
                        <a:rPr lang="en-GB" sz="1600" b="0" i="0" u="none" strike="noStrike" dirty="0">
                          <a:solidFill>
                            <a:srgbClr val="000000"/>
                          </a:solidFill>
                          <a:effectLst/>
                          <a:latin typeface="Verdana" panose="020B0604030504040204" pitchFamily="34" charset="0"/>
                          <a:ea typeface="Verdana" panose="020B0604030504040204" pitchFamily="34" charset="0"/>
                        </a:rPr>
                        <a:t>30% reduction from 2025-26  outturn</a:t>
                      </a:r>
                    </a:p>
                  </a:txBody>
                  <a:tcPr marL="0" marR="0" marT="0" marB="0" anchor="ctr">
                    <a:lnL w="6350" cap="flat" cmpd="sng" algn="ctr">
                      <a:solidFill>
                        <a:srgbClr val="000000"/>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endParaRPr lang="en-GB" sz="1600" b="0" i="0" u="none" strike="noStrike" dirty="0">
                        <a:solidFill>
                          <a:srgbClr val="000000"/>
                        </a:solidFill>
                        <a:effectLst/>
                        <a:highlight>
                          <a:srgbClr val="FFFF00"/>
                        </a:highlight>
                        <a:latin typeface="Verdana" panose="020B0604030504040204" pitchFamily="34" charset="0"/>
                        <a:ea typeface="Verdana" panose="020B0604030504040204" pitchFamily="34" charset="0"/>
                      </a:endParaRP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b">
                        <a:buNone/>
                      </a:pPr>
                      <a:r>
                        <a:rPr lang="en-GB" sz="1600" b="0" i="0" u="none" strike="noStrike" dirty="0">
                          <a:solidFill>
                            <a:srgbClr val="000000"/>
                          </a:solidFill>
                          <a:effectLst/>
                          <a:latin typeface="Verdana" panose="020B0604030504040204" pitchFamily="34" charset="0"/>
                          <a:ea typeface="Verdana" panose="020B0604030504040204" pitchFamily="34" charset="0"/>
                        </a:rPr>
                        <a:t>£1,051</a:t>
                      </a:r>
                    </a:p>
                  </a:txBody>
                  <a:tcPr marL="0" marR="0" marT="0" marB="0" anchor="ctr">
                    <a:lnL w="635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ctr">
                        <a:buNone/>
                      </a:pPr>
                      <a:r>
                        <a:rPr lang="en-GB" sz="1600" b="0" i="0" u="none" strike="noStrike" dirty="0">
                          <a:solidFill>
                            <a:srgbClr val="000000"/>
                          </a:solidFill>
                          <a:effectLst/>
                          <a:latin typeface="Verdana" panose="020B0604030504040204" pitchFamily="34" charset="0"/>
                          <a:ea typeface="Verdana" panose="020B0604030504040204" pitchFamily="34" charset="0"/>
                        </a:rPr>
                        <a:t>September 2026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en-GB" sz="1600" b="0" i="0" u="none" strike="noStrike" dirty="0">
                          <a:solidFill>
                            <a:srgbClr val="000000"/>
                          </a:solidFill>
                          <a:effectLst/>
                          <a:latin typeface="Verdana" panose="020B0604030504040204" pitchFamily="34" charset="0"/>
                          <a:ea typeface="Verdana" panose="020B0604030504040204" pitchFamily="34" charset="0"/>
                        </a:rPr>
                        <a:t>Monthly</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487717510"/>
                  </a:ext>
                </a:extLst>
              </a:tr>
            </a:tbl>
          </a:graphicData>
        </a:graphic>
      </p:graphicFrame>
      <p:sp>
        <p:nvSpPr>
          <p:cNvPr id="4" name="TextBox 3">
            <a:extLst>
              <a:ext uri="{FF2B5EF4-FFF2-40B4-BE49-F238E27FC236}">
                <a16:creationId xmlns:a16="http://schemas.microsoft.com/office/drawing/2014/main" id="{90BAE510-760E-D53F-7DC0-623BD5B6A546}"/>
              </a:ext>
            </a:extLst>
          </p:cNvPr>
          <p:cNvSpPr txBox="1"/>
          <p:nvPr/>
        </p:nvSpPr>
        <p:spPr>
          <a:xfrm>
            <a:off x="89" y="50"/>
            <a:ext cx="20105511" cy="461537"/>
          </a:xfrm>
          <a:prstGeom prst="rect">
            <a:avLst/>
          </a:prstGeom>
          <a:solidFill>
            <a:schemeClr val="tx2">
              <a:lumMod val="75000"/>
              <a:lumOff val="25000"/>
            </a:schemeClr>
          </a:solidFill>
        </p:spPr>
        <p:txBody>
          <a:bodyPr wrap="square" rtlCol="0">
            <a:spAutoFit/>
          </a:bodyPr>
          <a:lstStyle/>
          <a:p>
            <a:pPr algn="ctr" defTabSz="1507937">
              <a:spcAft>
                <a:spcPts val="989"/>
              </a:spcAft>
              <a:defRPr/>
            </a:pPr>
            <a:r>
              <a:rPr lang="en-GB" sz="2399" b="1" dirty="0">
                <a:solidFill>
                  <a:prstClr val="white"/>
                </a:solidFill>
                <a:latin typeface="Verdana" panose="020B0604030504040204" pitchFamily="34" charset="0"/>
                <a:ea typeface="Verdana" panose="020B0604030504040204" pitchFamily="34" charset="0"/>
              </a:rPr>
              <a:t>NHS Wales Performance Framework Measures 2026-27</a:t>
            </a:r>
          </a:p>
        </p:txBody>
      </p:sp>
      <p:pic>
        <p:nvPicPr>
          <p:cNvPr id="3" name="Picture 2">
            <a:extLst>
              <a:ext uri="{FF2B5EF4-FFF2-40B4-BE49-F238E27FC236}">
                <a16:creationId xmlns:a16="http://schemas.microsoft.com/office/drawing/2014/main" id="{A3563CA8-1F07-B756-536D-C937D71736E5}"/>
              </a:ext>
            </a:extLst>
          </p:cNvPr>
          <p:cNvPicPr>
            <a:picLocks noChangeAspect="1"/>
          </p:cNvPicPr>
          <p:nvPr/>
        </p:nvPicPr>
        <p:blipFill>
          <a:blip r:embed="rId2"/>
          <a:stretch>
            <a:fillRect/>
          </a:stretch>
        </p:blipFill>
        <p:spPr>
          <a:xfrm>
            <a:off x="8461781" y="1917725"/>
            <a:ext cx="5881436" cy="2282892"/>
          </a:xfrm>
          <a:prstGeom prst="rect">
            <a:avLst/>
          </a:prstGeom>
        </p:spPr>
      </p:pic>
      <p:pic>
        <p:nvPicPr>
          <p:cNvPr id="7" name="Picture 6">
            <a:extLst>
              <a:ext uri="{FF2B5EF4-FFF2-40B4-BE49-F238E27FC236}">
                <a16:creationId xmlns:a16="http://schemas.microsoft.com/office/drawing/2014/main" id="{2F9AF705-46FD-8370-73DE-E056C79D68FA}"/>
              </a:ext>
            </a:extLst>
          </p:cNvPr>
          <p:cNvPicPr>
            <a:picLocks noChangeAspect="1"/>
          </p:cNvPicPr>
          <p:nvPr/>
        </p:nvPicPr>
        <p:blipFill>
          <a:blip r:embed="rId3"/>
          <a:stretch>
            <a:fillRect/>
          </a:stretch>
        </p:blipFill>
        <p:spPr>
          <a:xfrm>
            <a:off x="8461780" y="4380815"/>
            <a:ext cx="5881434" cy="2050177"/>
          </a:xfrm>
          <a:prstGeom prst="rect">
            <a:avLst/>
          </a:prstGeom>
        </p:spPr>
      </p:pic>
    </p:spTree>
    <p:extLst>
      <p:ext uri="{BB962C8B-B14F-4D97-AF65-F5344CB8AC3E}">
        <p14:creationId xmlns:p14="http://schemas.microsoft.com/office/powerpoint/2010/main" val="50628787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70BAC5-0EF7-FAFA-786C-25F6206239BE}"/>
            </a:ext>
          </a:extLst>
        </p:cNvPr>
        <p:cNvGrpSpPr/>
        <p:nvPr/>
      </p:nvGrpSpPr>
      <p:grpSpPr>
        <a:xfrm>
          <a:off x="0" y="0"/>
          <a:ext cx="0" cy="0"/>
          <a:chOff x="0" y="0"/>
          <a:chExt cx="0" cy="0"/>
        </a:xfrm>
      </p:grpSpPr>
      <p:graphicFrame>
        <p:nvGraphicFramePr>
          <p:cNvPr id="5" name="Table 4">
            <a:extLst>
              <a:ext uri="{FF2B5EF4-FFF2-40B4-BE49-F238E27FC236}">
                <a16:creationId xmlns:a16="http://schemas.microsoft.com/office/drawing/2014/main" id="{AD5FF996-80F0-B3CB-A1AE-A53E852BFD64}"/>
              </a:ext>
            </a:extLst>
          </p:cNvPr>
          <p:cNvGraphicFramePr>
            <a:graphicFrameLocks noGrp="1"/>
          </p:cNvGraphicFramePr>
          <p:nvPr/>
        </p:nvGraphicFramePr>
        <p:xfrm>
          <a:off x="1442319" y="739813"/>
          <a:ext cx="17754446" cy="10285791"/>
        </p:xfrm>
        <a:graphic>
          <a:graphicData uri="http://schemas.openxmlformats.org/drawingml/2006/table">
            <a:tbl>
              <a:tblPr/>
              <a:tblGrid>
                <a:gridCol w="5359087">
                  <a:extLst>
                    <a:ext uri="{9D8B030D-6E8A-4147-A177-3AD203B41FA5}">
                      <a16:colId xmlns:a16="http://schemas.microsoft.com/office/drawing/2014/main" val="3150741542"/>
                    </a:ext>
                  </a:extLst>
                </a:gridCol>
                <a:gridCol w="1575052">
                  <a:extLst>
                    <a:ext uri="{9D8B030D-6E8A-4147-A177-3AD203B41FA5}">
                      <a16:colId xmlns:a16="http://schemas.microsoft.com/office/drawing/2014/main" val="1293364930"/>
                    </a:ext>
                  </a:extLst>
                </a:gridCol>
                <a:gridCol w="6074467">
                  <a:extLst>
                    <a:ext uri="{9D8B030D-6E8A-4147-A177-3AD203B41FA5}">
                      <a16:colId xmlns:a16="http://schemas.microsoft.com/office/drawing/2014/main" val="444904566"/>
                    </a:ext>
                  </a:extLst>
                </a:gridCol>
                <a:gridCol w="1727817">
                  <a:extLst>
                    <a:ext uri="{9D8B030D-6E8A-4147-A177-3AD203B41FA5}">
                      <a16:colId xmlns:a16="http://schemas.microsoft.com/office/drawing/2014/main" val="3495919459"/>
                    </a:ext>
                  </a:extLst>
                </a:gridCol>
                <a:gridCol w="1712222">
                  <a:extLst>
                    <a:ext uri="{9D8B030D-6E8A-4147-A177-3AD203B41FA5}">
                      <a16:colId xmlns:a16="http://schemas.microsoft.com/office/drawing/2014/main" val="4198536635"/>
                    </a:ext>
                  </a:extLst>
                </a:gridCol>
                <a:gridCol w="1305801">
                  <a:extLst>
                    <a:ext uri="{9D8B030D-6E8A-4147-A177-3AD203B41FA5}">
                      <a16:colId xmlns:a16="http://schemas.microsoft.com/office/drawing/2014/main" val="1650970669"/>
                    </a:ext>
                  </a:extLst>
                </a:gridCol>
              </a:tblGrid>
              <a:tr h="545634">
                <a:tc gridSpan="6">
                  <a:txBody>
                    <a:bodyPr/>
                    <a:lstStyle/>
                    <a:p>
                      <a:pPr algn="ctr" fontAlgn="b">
                        <a:buNone/>
                      </a:pPr>
                      <a:r>
                        <a:rPr lang="en-GB" sz="1600" b="1" i="0" u="none" strike="noStrike" kern="1200" dirty="0">
                          <a:solidFill>
                            <a:srgbClr val="000000"/>
                          </a:solidFill>
                          <a:effectLst/>
                          <a:latin typeface="Verdana" panose="020B0604030504040204" pitchFamily="34" charset="0"/>
                          <a:ea typeface="Verdana" panose="020B0604030504040204" pitchFamily="34" charset="0"/>
                          <a:cs typeface="+mn-cs"/>
                        </a:rPr>
                        <a:t>Quadruple</a:t>
                      </a:r>
                      <a:r>
                        <a:rPr lang="en-GB" sz="1600" b="1" i="0" u="none" strike="noStrike" dirty="0">
                          <a:solidFill>
                            <a:srgbClr val="000000"/>
                          </a:solidFill>
                          <a:effectLst/>
                          <a:latin typeface="Verdana" panose="020B0604030504040204" pitchFamily="34" charset="0"/>
                          <a:ea typeface="Verdana" panose="020B0604030504040204" pitchFamily="34" charset="0"/>
                        </a:rPr>
                        <a:t> Aim 4:  Wales has a higher value health and social care system that has demonstrated rapid improvement and innovation, enabled by data and focused on outcomes.</a:t>
                      </a:r>
                    </a:p>
                  </a:txBody>
                  <a:tcPr marL="0" marR="0" marT="0" marB="0" anchor="b">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tx2">
                        <a:lumMod val="25000"/>
                        <a:lumOff val="75000"/>
                      </a:schemeClr>
                    </a:solidFill>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pPr algn="l" fontAlgn="b">
                        <a:buNone/>
                      </a:pPr>
                      <a:endParaRPr lang="en-GB" sz="1400" b="1" i="0" u="none" strike="noStrike" dirty="0">
                        <a:solidFill>
                          <a:srgbClr val="000000"/>
                        </a:solidFill>
                        <a:effectLst/>
                        <a:latin typeface="Verdana" panose="020B0604030504040204" pitchFamily="34" charset="0"/>
                        <a:ea typeface="Verdana" panose="020B0604030504040204" pitchFamily="34" charset="0"/>
                      </a:endParaRPr>
                    </a:p>
                  </a:txBody>
                  <a:tcPr marL="0" marR="0" marT="0" marB="0" anchor="b">
                    <a:lnL>
                      <a:noFill/>
                    </a:lnL>
                    <a:lnR>
                      <a:noFill/>
                    </a:lnR>
                    <a:lnT>
                      <a:noFill/>
                    </a:lnT>
                    <a:lnB w="6350" cap="flat" cmpd="sng" algn="ctr">
                      <a:solidFill>
                        <a:srgbClr val="000000"/>
                      </a:solidFill>
                      <a:prstDash val="solid"/>
                      <a:round/>
                      <a:headEnd type="none" w="med" len="med"/>
                      <a:tailEnd type="none" w="med" len="med"/>
                    </a:lnB>
                    <a:solidFill>
                      <a:srgbClr val="A6C9EC"/>
                    </a:solidFill>
                  </a:tcPr>
                </a:tc>
                <a:tc hMerge="1">
                  <a:txBody>
                    <a:bodyPr/>
                    <a:lstStyle/>
                    <a:p>
                      <a:endParaRPr lang="en-GB"/>
                    </a:p>
                  </a:txBody>
                  <a:tcPr/>
                </a:tc>
                <a:extLst>
                  <a:ext uri="{0D108BD9-81ED-4DB2-BD59-A6C34878D82A}">
                    <a16:rowId xmlns:a16="http://schemas.microsoft.com/office/drawing/2014/main" val="2954874721"/>
                  </a:ext>
                </a:extLst>
              </a:tr>
              <a:tr h="630116">
                <a:tc>
                  <a:txBody>
                    <a:bodyPr/>
                    <a:lstStyle/>
                    <a:p>
                      <a:pPr algn="ctr" fontAlgn="b">
                        <a:buNone/>
                      </a:pPr>
                      <a:r>
                        <a:rPr lang="en-GB" sz="1600" b="1" i="0" u="none" strike="noStrike" dirty="0">
                          <a:solidFill>
                            <a:srgbClr val="000000"/>
                          </a:solidFill>
                          <a:effectLst/>
                          <a:latin typeface="Verdana" panose="020B0604030504040204" pitchFamily="34" charset="0"/>
                          <a:ea typeface="Verdana" panose="020B0604030504040204" pitchFamily="34" charset="0"/>
                        </a:rPr>
                        <a:t>Performance Measure</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D0D0"/>
                    </a:solidFill>
                  </a:tcPr>
                </a:tc>
                <a:tc>
                  <a:txBody>
                    <a:bodyPr/>
                    <a:lstStyle/>
                    <a:p>
                      <a:pPr algn="ctr" fontAlgn="b">
                        <a:buNone/>
                      </a:pPr>
                      <a:r>
                        <a:rPr lang="en-GB" sz="1600" b="1" i="0" u="none" strike="noStrike">
                          <a:solidFill>
                            <a:srgbClr val="000000"/>
                          </a:solidFill>
                          <a:effectLst/>
                          <a:latin typeface="Verdana" panose="020B0604030504040204" pitchFamily="34" charset="0"/>
                          <a:ea typeface="Verdana" panose="020B0604030504040204" pitchFamily="34" charset="0"/>
                        </a:rPr>
                        <a:t>Target</a:t>
                      </a:r>
                    </a:p>
                  </a:txBody>
                  <a:tcPr marL="0" marR="0" marT="0" marB="0" anchor="ctr">
                    <a:lnL w="6350" cap="flat" cmpd="sng" algn="ctr">
                      <a:solidFill>
                        <a:srgbClr val="000000"/>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D0D0"/>
                    </a:solidFill>
                  </a:tcPr>
                </a:tc>
                <a:tc>
                  <a:txBody>
                    <a:bodyPr/>
                    <a:lstStyle/>
                    <a:p>
                      <a:pPr algn="ctr" fontAlgn="b">
                        <a:buNone/>
                      </a:pPr>
                      <a:r>
                        <a:rPr lang="en-GB" sz="1600" b="1" i="0" u="none" strike="noStrike">
                          <a:solidFill>
                            <a:srgbClr val="000000"/>
                          </a:solidFill>
                          <a:effectLst/>
                          <a:latin typeface="Verdana" panose="020B0604030504040204" pitchFamily="34" charset="0"/>
                          <a:ea typeface="Verdana" panose="020B0604030504040204" pitchFamily="34" charset="0"/>
                        </a:rPr>
                        <a:t>Data</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D0D0D0"/>
                    </a:solidFill>
                  </a:tcPr>
                </a:tc>
                <a:tc gridSpan="2">
                  <a:txBody>
                    <a:bodyPr/>
                    <a:lstStyle/>
                    <a:p>
                      <a:pPr algn="ctr" fontAlgn="b">
                        <a:buNone/>
                      </a:pPr>
                      <a:r>
                        <a:rPr lang="en-GB" sz="1600" b="1" i="0" u="none" strike="noStrike" dirty="0">
                          <a:solidFill>
                            <a:srgbClr val="000000"/>
                          </a:solidFill>
                          <a:effectLst/>
                          <a:latin typeface="Verdana" panose="020B0604030504040204" pitchFamily="34" charset="0"/>
                          <a:ea typeface="Verdana" panose="020B0604030504040204" pitchFamily="34" charset="0"/>
                        </a:rPr>
                        <a:t>Latest Position</a:t>
                      </a:r>
                    </a:p>
                  </a:txBody>
                  <a:tcPr marL="0" marR="0" marT="0" marB="0" anchor="ctr">
                    <a:lnL w="635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D0D0"/>
                    </a:solidFill>
                  </a:tcPr>
                </a:tc>
                <a:tc hMerge="1">
                  <a:txBody>
                    <a:bodyPr/>
                    <a:lstStyle/>
                    <a:p>
                      <a:pPr algn="ctr" fontAlgn="b">
                        <a:buNone/>
                      </a:pPr>
                      <a:endParaRPr lang="en-GB" sz="1400" b="1" i="0" u="none" strike="noStrike">
                        <a:solidFill>
                          <a:srgbClr val="000000"/>
                        </a:solidFill>
                        <a:effectLst/>
                        <a:latin typeface="Verdana" panose="020B0604030504040204" pitchFamily="34" charset="0"/>
                        <a:ea typeface="Verdana" panose="020B060403050404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D0D0"/>
                    </a:solidFill>
                  </a:tcPr>
                </a:tc>
                <a:tc>
                  <a:txBody>
                    <a:bodyPr/>
                    <a:lstStyle/>
                    <a:p>
                      <a:pPr algn="ctr" fontAlgn="ctr">
                        <a:buNone/>
                      </a:pPr>
                      <a:r>
                        <a:rPr lang="en-GB" sz="1600" b="1" i="0" u="none" strike="noStrike" dirty="0">
                          <a:solidFill>
                            <a:srgbClr val="000000"/>
                          </a:solidFill>
                          <a:effectLst/>
                          <a:latin typeface="Verdana" panose="020B0604030504040204" pitchFamily="34" charset="0"/>
                          <a:ea typeface="Verdana" panose="020B0604030504040204" pitchFamily="34" charset="0"/>
                        </a:rPr>
                        <a:t>Frequency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D0D0"/>
                    </a:solidFill>
                  </a:tcPr>
                </a:tc>
                <a:extLst>
                  <a:ext uri="{0D108BD9-81ED-4DB2-BD59-A6C34878D82A}">
                    <a16:rowId xmlns:a16="http://schemas.microsoft.com/office/drawing/2014/main" val="1383911150"/>
                  </a:ext>
                </a:extLst>
              </a:tr>
              <a:tr h="2360483">
                <a:tc>
                  <a:txBody>
                    <a:bodyPr/>
                    <a:lstStyle/>
                    <a:p>
                      <a:pPr algn="ctr" fontAlgn="t">
                        <a:buNone/>
                      </a:pPr>
                      <a:r>
                        <a:rPr lang="en-GB" sz="1300" b="0" i="0" u="none" strike="noStrike" dirty="0">
                          <a:solidFill>
                            <a:schemeClr val="tx1"/>
                          </a:solidFill>
                          <a:effectLst/>
                          <a:latin typeface="Verdana" panose="020B0604030504040204" pitchFamily="34" charset="0"/>
                          <a:ea typeface="Verdana" panose="020B0604030504040204" pitchFamily="34" charset="0"/>
                        </a:rPr>
                        <a:t>Percentage of episodes clinically coded within one reporting month post episode discharge end date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lumMod val="25000"/>
                        <a:lumOff val="75000"/>
                      </a:schemeClr>
                    </a:solidFill>
                  </a:tcPr>
                </a:tc>
                <a:tc>
                  <a:txBody>
                    <a:bodyPr/>
                    <a:lstStyle/>
                    <a:p>
                      <a:pPr algn="ctr" fontAlgn="ctr">
                        <a:buNone/>
                      </a:pPr>
                      <a:r>
                        <a:rPr lang="en-GB" sz="1300" b="0" i="0" u="none" strike="noStrike" dirty="0">
                          <a:solidFill>
                            <a:srgbClr val="000000"/>
                          </a:solidFill>
                          <a:effectLst/>
                          <a:latin typeface="Verdana" panose="020B0604030504040204" pitchFamily="34" charset="0"/>
                          <a:ea typeface="Verdana" panose="020B0604030504040204" pitchFamily="34" charset="0"/>
                        </a:rPr>
                        <a:t>95%</a:t>
                      </a:r>
                    </a:p>
                  </a:txBody>
                  <a:tcPr marL="0" marR="0" marT="0" marB="0" anchor="ctr">
                    <a:lnL w="6350" cap="flat" cmpd="sng" algn="ctr">
                      <a:solidFill>
                        <a:srgbClr val="000000"/>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buNone/>
                      </a:pPr>
                      <a:endParaRPr lang="en-GB" sz="1300" b="0" i="0" u="none" strike="noStrike" dirty="0">
                        <a:solidFill>
                          <a:schemeClr val="tx1"/>
                        </a:solidFill>
                        <a:effectLst/>
                        <a:latin typeface="Verdana" panose="020B0604030504040204" pitchFamily="34" charset="0"/>
                        <a:ea typeface="Verdana" panose="020B0604030504040204" pitchFamily="34" charset="0"/>
                      </a:endParaRP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FFFF"/>
                    </a:solidFill>
                  </a:tcPr>
                </a:tc>
                <a:tc>
                  <a:txBody>
                    <a:bodyPr/>
                    <a:lstStyle/>
                    <a:p>
                      <a:pPr algn="ctr" fontAlgn="t">
                        <a:buNone/>
                      </a:pPr>
                      <a:r>
                        <a:rPr lang="en-GB" sz="1300" b="0" i="0" u="none" strike="noStrike" dirty="0">
                          <a:solidFill>
                            <a:srgbClr val="000000"/>
                          </a:solidFill>
                          <a:effectLst/>
                          <a:latin typeface="Verdana" panose="020B0604030504040204" pitchFamily="34" charset="0"/>
                          <a:ea typeface="Verdana" panose="020B0604030504040204" pitchFamily="34" charset="0"/>
                        </a:rPr>
                        <a:t>70% </a:t>
                      </a:r>
                    </a:p>
                  </a:txBody>
                  <a:tcPr marL="0" marR="0" marT="0" marB="0" anchor="ctr">
                    <a:lnL w="635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a:txBody>
                    <a:bodyPr/>
                    <a:lstStyle/>
                    <a:p>
                      <a:pPr algn="ctr" fontAlgn="ctr">
                        <a:buNone/>
                      </a:pPr>
                      <a:r>
                        <a:rPr lang="en-GB" sz="1300" b="0" i="0" u="none" strike="noStrike" dirty="0">
                          <a:solidFill>
                            <a:srgbClr val="000000"/>
                          </a:solidFill>
                          <a:effectLst/>
                          <a:latin typeface="Verdana" panose="020B0604030504040204" pitchFamily="34" charset="0"/>
                          <a:ea typeface="Verdana" panose="020B0604030504040204" pitchFamily="34" charset="0"/>
                        </a:rPr>
                        <a:t> August 2026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en-GB" sz="1300" b="0" i="0" u="none" strike="noStrike" dirty="0">
                          <a:solidFill>
                            <a:srgbClr val="000000"/>
                          </a:solidFill>
                          <a:effectLst/>
                          <a:latin typeface="Verdana" panose="020B0604030504040204" pitchFamily="34" charset="0"/>
                          <a:ea typeface="Verdana" panose="020B0604030504040204" pitchFamily="34" charset="0"/>
                        </a:rPr>
                        <a:t>Monthly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940105439"/>
                  </a:ext>
                </a:extLst>
              </a:tr>
              <a:tr h="2154946">
                <a:tc>
                  <a:txBody>
                    <a:bodyPr/>
                    <a:lstStyle/>
                    <a:p>
                      <a:pPr algn="ctr" fontAlgn="t">
                        <a:buNone/>
                      </a:pPr>
                      <a:r>
                        <a:rPr lang="en-GB" sz="1300" b="0" i="0" u="none" strike="noStrike" dirty="0">
                          <a:solidFill>
                            <a:schemeClr val="tx1"/>
                          </a:solidFill>
                          <a:effectLst/>
                          <a:latin typeface="Verdana" panose="020B0604030504040204" pitchFamily="34" charset="0"/>
                          <a:ea typeface="Verdana" panose="020B0604030504040204" pitchFamily="34" charset="0"/>
                        </a:rPr>
                        <a:t>Nationally reportable incidents open over 12 months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lumMod val="25000"/>
                        <a:lumOff val="75000"/>
                      </a:schemeClr>
                    </a:solidFill>
                  </a:tcPr>
                </a:tc>
                <a:tc>
                  <a:txBody>
                    <a:bodyPr/>
                    <a:lstStyle/>
                    <a:p>
                      <a:pPr algn="ctr" fontAlgn="b">
                        <a:buNone/>
                      </a:pPr>
                      <a:r>
                        <a:rPr lang="en-GB" sz="1300" b="0" i="0" u="none" strike="noStrike" dirty="0">
                          <a:solidFill>
                            <a:srgbClr val="000000"/>
                          </a:solidFill>
                          <a:effectLst/>
                          <a:latin typeface="Verdana" panose="020B0604030504040204" pitchFamily="34" charset="0"/>
                          <a:ea typeface="Verdana" panose="020B060403050404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endParaRPr lang="en-GB" sz="1300" b="0" i="0" u="none" strike="noStrike" dirty="0">
                        <a:solidFill>
                          <a:schemeClr val="tx1"/>
                        </a:solidFill>
                        <a:effectLst/>
                        <a:latin typeface="Verdana" panose="020B0604030504040204" pitchFamily="34" charset="0"/>
                        <a:ea typeface="Verdana" panose="020B0604030504040204" pitchFamily="34" charset="0"/>
                      </a:endParaRP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t">
                        <a:buNone/>
                      </a:pPr>
                      <a:r>
                        <a:rPr lang="en-GB" sz="1300" b="0" i="0" u="none" strike="noStrike" dirty="0">
                          <a:solidFill>
                            <a:srgbClr val="000000"/>
                          </a:solidFill>
                          <a:effectLst/>
                          <a:latin typeface="Verdana" panose="020B0604030504040204" pitchFamily="34" charset="0"/>
                          <a:ea typeface="Verdana" panose="020B0604030504040204" pitchFamily="34" charset="0"/>
                        </a:rPr>
                        <a:t>1</a:t>
                      </a:r>
                    </a:p>
                  </a:txBody>
                  <a:tcPr marL="0" marR="0" marT="0" marB="0" anchor="ctr">
                    <a:lnL w="635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a:txBody>
                    <a:bodyPr/>
                    <a:lstStyle/>
                    <a:p>
                      <a:pPr algn="ctr" fontAlgn="ctr">
                        <a:buNone/>
                      </a:pPr>
                      <a:r>
                        <a:rPr lang="en-GB" sz="1300" b="0" i="0" u="none" strike="noStrike" dirty="0">
                          <a:solidFill>
                            <a:srgbClr val="000000"/>
                          </a:solidFill>
                          <a:effectLst/>
                          <a:latin typeface="Verdana" panose="020B0604030504040204" pitchFamily="34" charset="0"/>
                          <a:ea typeface="Verdana" panose="020B0604030504040204" pitchFamily="34" charset="0"/>
                        </a:rPr>
                        <a:t> September 2026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en-GB" sz="1300" b="0" i="0" u="none" strike="noStrike" dirty="0">
                          <a:solidFill>
                            <a:srgbClr val="000000"/>
                          </a:solidFill>
                          <a:effectLst/>
                          <a:latin typeface="Verdana" panose="020B0604030504040204" pitchFamily="34" charset="0"/>
                          <a:ea typeface="Verdana" panose="020B0604030504040204" pitchFamily="34" charset="0"/>
                        </a:rPr>
                        <a:t> Monthly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487717510"/>
                  </a:ext>
                </a:extLst>
              </a:tr>
              <a:tr h="2321387">
                <a:tc>
                  <a:txBody>
                    <a:bodyPr/>
                    <a:lstStyle/>
                    <a:p>
                      <a:pPr algn="ctr" fontAlgn="t">
                        <a:buNone/>
                      </a:pPr>
                      <a:r>
                        <a:rPr lang="en-GB" sz="1300" b="0" kern="1200" dirty="0">
                          <a:solidFill>
                            <a:schemeClr val="tx1"/>
                          </a:solidFill>
                          <a:effectLst/>
                          <a:latin typeface="Verdana" panose="020B0604030504040204" pitchFamily="34" charset="0"/>
                          <a:ea typeface="Verdana" panose="020B0604030504040204" pitchFamily="34" charset="0"/>
                          <a:cs typeface="+mn-cs"/>
                        </a:rPr>
                        <a:t>Gabapentin and pregabalin DDDs per 1,000 patients</a:t>
                      </a:r>
                      <a:endParaRPr lang="en-GB" sz="1300" b="0" i="0" u="none" strike="noStrike" dirty="0">
                        <a:solidFill>
                          <a:schemeClr val="tx1"/>
                        </a:solidFill>
                        <a:effectLst/>
                        <a:latin typeface="Verdana" panose="020B0604030504040204" pitchFamily="34" charset="0"/>
                        <a:ea typeface="Verdana" panose="020B060403050404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lumMod val="25000"/>
                        <a:lumOff val="75000"/>
                      </a:schemeClr>
                    </a:solidFill>
                  </a:tcPr>
                </a:tc>
                <a:tc>
                  <a:txBody>
                    <a:bodyPr/>
                    <a:lstStyle/>
                    <a:p>
                      <a:pPr algn="ctr" fontAlgn="t">
                        <a:buNone/>
                      </a:pPr>
                      <a:r>
                        <a:rPr lang="en-GB" sz="1300" b="0" kern="1200" dirty="0">
                          <a:solidFill>
                            <a:schemeClr val="tx1"/>
                          </a:solidFill>
                          <a:effectLst/>
                          <a:latin typeface="Verdana" panose="020B0604030504040204" pitchFamily="34" charset="0"/>
                          <a:ea typeface="Verdana" panose="020B0604030504040204" pitchFamily="34" charset="0"/>
                          <a:cs typeface="+mn-cs"/>
                        </a:rPr>
                        <a:t>10% reduction compared to same period in the previous year</a:t>
                      </a:r>
                      <a:endParaRPr lang="en-GB" sz="200" b="0" i="0" u="none" strike="noStrike" dirty="0">
                        <a:solidFill>
                          <a:schemeClr val="tx1"/>
                        </a:solidFill>
                        <a:effectLst/>
                        <a:latin typeface="Verdana" panose="020B0604030504040204" pitchFamily="34" charset="0"/>
                        <a:ea typeface="Verdana" panose="020B060403050404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buNone/>
                      </a:pPr>
                      <a:endParaRPr lang="en-GB" sz="1300" b="0" i="0" u="none" strike="noStrike" dirty="0">
                        <a:solidFill>
                          <a:schemeClr val="tx1"/>
                        </a:solidFill>
                        <a:effectLst/>
                        <a:latin typeface="Verdana" panose="020B0604030504040204" pitchFamily="34" charset="0"/>
                        <a:ea typeface="Verdana" panose="020B0604030504040204" pitchFamily="34" charset="0"/>
                      </a:endParaRP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FFFF"/>
                    </a:solidFill>
                  </a:tcPr>
                </a:tc>
                <a:tc>
                  <a:txBody>
                    <a:bodyPr/>
                    <a:lstStyle/>
                    <a:p>
                      <a:pPr algn="ctr" fontAlgn="ctr">
                        <a:buNone/>
                      </a:pPr>
                      <a:r>
                        <a:rPr lang="en-GB" sz="1300" b="0" i="0" u="none" strike="noStrike" dirty="0">
                          <a:solidFill>
                            <a:schemeClr val="tx1"/>
                          </a:solidFill>
                          <a:effectLst/>
                          <a:latin typeface="Verdana" panose="020B0604030504040204" pitchFamily="34" charset="0"/>
                          <a:ea typeface="Verdana" panose="020B0604030504040204" pitchFamily="34" charset="0"/>
                        </a:rPr>
                        <a:t>1401.04</a:t>
                      </a:r>
                    </a:p>
                  </a:txBody>
                  <a:tcPr marL="0" marR="0" marT="0" marB="0" anchor="ctr">
                    <a:lnL w="635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GB" sz="1300" b="0" i="0" u="none" strike="noStrike" dirty="0">
                          <a:solidFill>
                            <a:srgbClr val="000000"/>
                          </a:solidFill>
                          <a:effectLst/>
                          <a:latin typeface="Verdana" panose="020B0604030504040204" pitchFamily="34" charset="0"/>
                        </a:rPr>
                        <a:t>Q1 2026/27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en-GB" sz="1300" b="0" i="0" u="none" strike="noStrike" dirty="0">
                          <a:solidFill>
                            <a:srgbClr val="000000"/>
                          </a:solidFill>
                          <a:effectLst/>
                          <a:latin typeface="Verdana" panose="020B0604030504040204" pitchFamily="34" charset="0"/>
                        </a:rPr>
                        <a:t>Quarterly</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470910968"/>
                  </a:ext>
                </a:extLst>
              </a:tr>
              <a:tr h="2273226">
                <a:tc>
                  <a:txBody>
                    <a:bodyPr/>
                    <a:lstStyle/>
                    <a:p>
                      <a:pPr algn="ctr" fontAlgn="t">
                        <a:buNone/>
                      </a:pPr>
                      <a:r>
                        <a:rPr lang="en-GB" sz="1300" b="0" kern="1200" dirty="0">
                          <a:solidFill>
                            <a:schemeClr val="tx1"/>
                          </a:solidFill>
                          <a:effectLst/>
                          <a:latin typeface="Verdana" panose="020B0604030504040204" pitchFamily="34" charset="0"/>
                          <a:ea typeface="Verdana" panose="020B0604030504040204" pitchFamily="34" charset="0"/>
                          <a:cs typeface="+mn-cs"/>
                        </a:rPr>
                        <a:t>Average quantity per item prescribed from start period for the reference basket of medicines</a:t>
                      </a:r>
                      <a:endParaRPr lang="en-GB" sz="1300" b="0" i="0" u="none" strike="noStrike" dirty="0">
                        <a:solidFill>
                          <a:schemeClr val="tx1"/>
                        </a:solidFill>
                        <a:effectLst/>
                        <a:latin typeface="Verdana" panose="020B0604030504040204" pitchFamily="34" charset="0"/>
                        <a:ea typeface="Verdana" panose="020B060403050404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lumMod val="25000"/>
                        <a:lumOff val="75000"/>
                      </a:schemeClr>
                    </a:solidFill>
                  </a:tcPr>
                </a:tc>
                <a:tc>
                  <a:txBody>
                    <a:bodyPr/>
                    <a:lstStyle/>
                    <a:p>
                      <a:pPr algn="ctr" fontAlgn="t">
                        <a:buNone/>
                      </a:pPr>
                      <a:r>
                        <a:rPr lang="en-GB" sz="1300" b="0" i="0" u="none" strike="noStrike" dirty="0">
                          <a:solidFill>
                            <a:schemeClr val="tx1"/>
                          </a:solidFill>
                          <a:effectLst/>
                          <a:latin typeface="Verdana" panose="020B0604030504040204" pitchFamily="34" charset="0"/>
                          <a:ea typeface="Verdana" panose="020B0604030504040204" pitchFamily="34" charset="0"/>
                        </a:rPr>
                        <a:t>35</a:t>
                      </a:r>
                    </a:p>
                  </a:txBody>
                  <a:tcPr marL="0" marR="0" marT="0" marB="0" anchor="ctr">
                    <a:lnL w="6350" cap="flat" cmpd="sng" algn="ctr">
                      <a:solidFill>
                        <a:srgbClr val="000000"/>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endParaRPr lang="en-GB" sz="1300" b="0" i="0" u="none" strike="noStrike" dirty="0">
                        <a:solidFill>
                          <a:schemeClr val="tx1"/>
                        </a:solidFill>
                        <a:effectLst/>
                        <a:latin typeface="Verdana" panose="020B0604030504040204" pitchFamily="34" charset="0"/>
                        <a:ea typeface="Verdana" panose="020B0604030504040204" pitchFamily="34" charset="0"/>
                      </a:endParaRP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ctr">
                        <a:buNone/>
                      </a:pPr>
                      <a:r>
                        <a:rPr lang="en-GB" sz="1300" b="0" i="0" u="none" strike="noStrike" dirty="0">
                          <a:solidFill>
                            <a:schemeClr val="tx1"/>
                          </a:solidFill>
                          <a:effectLst/>
                          <a:latin typeface="Verdana" panose="020B0604030504040204" pitchFamily="34" charset="0"/>
                          <a:ea typeface="Verdana" panose="020B0604030504040204" pitchFamily="34" charset="0"/>
                        </a:rPr>
                        <a:t>30.65</a:t>
                      </a:r>
                    </a:p>
                  </a:txBody>
                  <a:tcPr marL="0" marR="0" marT="0" marB="0" anchor="ctr">
                    <a:lnL w="635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buNone/>
                      </a:pPr>
                      <a:r>
                        <a:rPr lang="en-GB" sz="1300" b="0" i="0" u="none" strike="noStrike" dirty="0">
                          <a:solidFill>
                            <a:schemeClr val="tx1"/>
                          </a:solidFill>
                          <a:effectLst/>
                          <a:latin typeface="Verdana" panose="020B0604030504040204" pitchFamily="34" charset="0"/>
                          <a:ea typeface="Verdana" panose="020B0604030504040204" pitchFamily="34" charset="0"/>
                        </a:rPr>
                        <a:t>July 2026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en-GB" sz="1300" b="0" i="0" u="none" strike="noStrike" dirty="0">
                          <a:solidFill>
                            <a:schemeClr val="tx1"/>
                          </a:solidFill>
                          <a:effectLst/>
                          <a:latin typeface="Verdana" panose="020B0604030504040204" pitchFamily="34" charset="0"/>
                          <a:ea typeface="Verdana" panose="020B0604030504040204" pitchFamily="34" charset="0"/>
                        </a:rPr>
                        <a:t>Monthly</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489214570"/>
                  </a:ext>
                </a:extLst>
              </a:tr>
            </a:tbl>
          </a:graphicData>
        </a:graphic>
      </p:graphicFrame>
      <p:sp>
        <p:nvSpPr>
          <p:cNvPr id="12" name="TextBox 11">
            <a:extLst>
              <a:ext uri="{FF2B5EF4-FFF2-40B4-BE49-F238E27FC236}">
                <a16:creationId xmlns:a16="http://schemas.microsoft.com/office/drawing/2014/main" id="{72D95ABF-AF48-94F5-0DA2-CEF04F3C36B7}"/>
              </a:ext>
            </a:extLst>
          </p:cNvPr>
          <p:cNvSpPr txBox="1"/>
          <p:nvPr/>
        </p:nvSpPr>
        <p:spPr>
          <a:xfrm>
            <a:off x="89" y="50"/>
            <a:ext cx="20105511" cy="461537"/>
          </a:xfrm>
          <a:prstGeom prst="rect">
            <a:avLst/>
          </a:prstGeom>
          <a:solidFill>
            <a:schemeClr val="tx2">
              <a:lumMod val="75000"/>
              <a:lumOff val="25000"/>
            </a:schemeClr>
          </a:solidFill>
        </p:spPr>
        <p:txBody>
          <a:bodyPr wrap="square" rtlCol="0">
            <a:spAutoFit/>
          </a:bodyPr>
          <a:lstStyle/>
          <a:p>
            <a:pPr algn="ctr" defTabSz="1507937">
              <a:spcAft>
                <a:spcPts val="989"/>
              </a:spcAft>
              <a:defRPr/>
            </a:pPr>
            <a:r>
              <a:rPr lang="en-GB" sz="2399" b="1" dirty="0">
                <a:solidFill>
                  <a:prstClr val="white"/>
                </a:solidFill>
                <a:latin typeface="Verdana" panose="020B0604030504040204" pitchFamily="34" charset="0"/>
                <a:ea typeface="Verdana" panose="020B0604030504040204" pitchFamily="34" charset="0"/>
              </a:rPr>
              <a:t>NHS Wales Performance Framework Measures 2026-27</a:t>
            </a:r>
          </a:p>
        </p:txBody>
      </p:sp>
      <p:pic>
        <p:nvPicPr>
          <p:cNvPr id="7" name="Picture 6">
            <a:extLst>
              <a:ext uri="{FF2B5EF4-FFF2-40B4-BE49-F238E27FC236}">
                <a16:creationId xmlns:a16="http://schemas.microsoft.com/office/drawing/2014/main" id="{574949DF-73B6-4A85-A47D-D21456E132E1}"/>
              </a:ext>
            </a:extLst>
          </p:cNvPr>
          <p:cNvPicPr>
            <a:picLocks noChangeAspect="1"/>
          </p:cNvPicPr>
          <p:nvPr/>
        </p:nvPicPr>
        <p:blipFill>
          <a:blip r:embed="rId2"/>
          <a:stretch>
            <a:fillRect/>
          </a:stretch>
        </p:blipFill>
        <p:spPr>
          <a:xfrm>
            <a:off x="8441163" y="6519186"/>
            <a:ext cx="5892206" cy="2151316"/>
          </a:xfrm>
          <a:prstGeom prst="rect">
            <a:avLst/>
          </a:prstGeom>
        </p:spPr>
      </p:pic>
      <p:pic>
        <p:nvPicPr>
          <p:cNvPr id="3" name="Picture 2">
            <a:extLst>
              <a:ext uri="{FF2B5EF4-FFF2-40B4-BE49-F238E27FC236}">
                <a16:creationId xmlns:a16="http://schemas.microsoft.com/office/drawing/2014/main" id="{475D9CA5-0A9A-2348-530C-CB5449548F8E}"/>
              </a:ext>
            </a:extLst>
          </p:cNvPr>
          <p:cNvPicPr>
            <a:picLocks noChangeAspect="1"/>
          </p:cNvPicPr>
          <p:nvPr/>
        </p:nvPicPr>
        <p:blipFill>
          <a:blip r:embed="rId3"/>
          <a:stretch>
            <a:fillRect/>
          </a:stretch>
        </p:blipFill>
        <p:spPr>
          <a:xfrm>
            <a:off x="8441163" y="1943243"/>
            <a:ext cx="5892206" cy="2220841"/>
          </a:xfrm>
          <a:prstGeom prst="rect">
            <a:avLst/>
          </a:prstGeom>
        </p:spPr>
      </p:pic>
      <p:pic>
        <p:nvPicPr>
          <p:cNvPr id="4" name="Picture 3">
            <a:extLst>
              <a:ext uri="{FF2B5EF4-FFF2-40B4-BE49-F238E27FC236}">
                <a16:creationId xmlns:a16="http://schemas.microsoft.com/office/drawing/2014/main" id="{FD292A12-0457-7487-C785-272DD7565413}"/>
              </a:ext>
            </a:extLst>
          </p:cNvPr>
          <p:cNvPicPr>
            <a:picLocks noChangeAspect="1"/>
          </p:cNvPicPr>
          <p:nvPr/>
        </p:nvPicPr>
        <p:blipFill>
          <a:blip r:embed="rId4"/>
          <a:stretch>
            <a:fillRect/>
          </a:stretch>
        </p:blipFill>
        <p:spPr>
          <a:xfrm>
            <a:off x="8441162" y="4336307"/>
            <a:ext cx="5892206" cy="2010655"/>
          </a:xfrm>
          <a:prstGeom prst="rect">
            <a:avLst/>
          </a:prstGeom>
        </p:spPr>
      </p:pic>
      <p:pic>
        <p:nvPicPr>
          <p:cNvPr id="8" name="Picture 7">
            <a:extLst>
              <a:ext uri="{FF2B5EF4-FFF2-40B4-BE49-F238E27FC236}">
                <a16:creationId xmlns:a16="http://schemas.microsoft.com/office/drawing/2014/main" id="{F56AC25F-36B3-3D51-3C89-704404CA3E3A}"/>
              </a:ext>
            </a:extLst>
          </p:cNvPr>
          <p:cNvPicPr>
            <a:picLocks noChangeAspect="1"/>
          </p:cNvPicPr>
          <p:nvPr/>
        </p:nvPicPr>
        <p:blipFill>
          <a:blip r:embed="rId5"/>
          <a:stretch>
            <a:fillRect/>
          </a:stretch>
        </p:blipFill>
        <p:spPr>
          <a:xfrm>
            <a:off x="8441160" y="8755917"/>
            <a:ext cx="5892206" cy="2151316"/>
          </a:xfrm>
          <a:prstGeom prst="rect">
            <a:avLst/>
          </a:prstGeom>
        </p:spPr>
      </p:pic>
    </p:spTree>
    <p:extLst>
      <p:ext uri="{BB962C8B-B14F-4D97-AF65-F5344CB8AC3E}">
        <p14:creationId xmlns:p14="http://schemas.microsoft.com/office/powerpoint/2010/main" val="42086121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97469E-35A8-2258-8E8F-ECFAECE554D3}"/>
            </a:ext>
          </a:extLst>
        </p:cNvPr>
        <p:cNvGrpSpPr/>
        <p:nvPr/>
      </p:nvGrpSpPr>
      <p:grpSpPr>
        <a:xfrm>
          <a:off x="0" y="0"/>
          <a:ext cx="0" cy="0"/>
          <a:chOff x="0" y="0"/>
          <a:chExt cx="0" cy="0"/>
        </a:xfrm>
      </p:grpSpPr>
      <p:graphicFrame>
        <p:nvGraphicFramePr>
          <p:cNvPr id="5" name="Table 4">
            <a:extLst>
              <a:ext uri="{FF2B5EF4-FFF2-40B4-BE49-F238E27FC236}">
                <a16:creationId xmlns:a16="http://schemas.microsoft.com/office/drawing/2014/main" id="{1E2014CE-8737-28D8-7F0B-C7449E390B42}"/>
              </a:ext>
            </a:extLst>
          </p:cNvPr>
          <p:cNvGraphicFramePr>
            <a:graphicFrameLocks noGrp="1"/>
          </p:cNvGraphicFramePr>
          <p:nvPr/>
        </p:nvGraphicFramePr>
        <p:xfrm>
          <a:off x="1442319" y="739813"/>
          <a:ext cx="17754446" cy="8012566"/>
        </p:xfrm>
        <a:graphic>
          <a:graphicData uri="http://schemas.openxmlformats.org/drawingml/2006/table">
            <a:tbl>
              <a:tblPr/>
              <a:tblGrid>
                <a:gridCol w="5359087">
                  <a:extLst>
                    <a:ext uri="{9D8B030D-6E8A-4147-A177-3AD203B41FA5}">
                      <a16:colId xmlns:a16="http://schemas.microsoft.com/office/drawing/2014/main" val="3150741542"/>
                    </a:ext>
                  </a:extLst>
                </a:gridCol>
                <a:gridCol w="1575052">
                  <a:extLst>
                    <a:ext uri="{9D8B030D-6E8A-4147-A177-3AD203B41FA5}">
                      <a16:colId xmlns:a16="http://schemas.microsoft.com/office/drawing/2014/main" val="1293364930"/>
                    </a:ext>
                  </a:extLst>
                </a:gridCol>
                <a:gridCol w="6074467">
                  <a:extLst>
                    <a:ext uri="{9D8B030D-6E8A-4147-A177-3AD203B41FA5}">
                      <a16:colId xmlns:a16="http://schemas.microsoft.com/office/drawing/2014/main" val="444904566"/>
                    </a:ext>
                  </a:extLst>
                </a:gridCol>
                <a:gridCol w="1727817">
                  <a:extLst>
                    <a:ext uri="{9D8B030D-6E8A-4147-A177-3AD203B41FA5}">
                      <a16:colId xmlns:a16="http://schemas.microsoft.com/office/drawing/2014/main" val="3495919459"/>
                    </a:ext>
                  </a:extLst>
                </a:gridCol>
                <a:gridCol w="1712222">
                  <a:extLst>
                    <a:ext uri="{9D8B030D-6E8A-4147-A177-3AD203B41FA5}">
                      <a16:colId xmlns:a16="http://schemas.microsoft.com/office/drawing/2014/main" val="4198536635"/>
                    </a:ext>
                  </a:extLst>
                </a:gridCol>
                <a:gridCol w="1305801">
                  <a:extLst>
                    <a:ext uri="{9D8B030D-6E8A-4147-A177-3AD203B41FA5}">
                      <a16:colId xmlns:a16="http://schemas.microsoft.com/office/drawing/2014/main" val="1650970669"/>
                    </a:ext>
                  </a:extLst>
                </a:gridCol>
              </a:tblGrid>
              <a:tr h="545634">
                <a:tc gridSpan="6">
                  <a:txBody>
                    <a:bodyPr/>
                    <a:lstStyle/>
                    <a:p>
                      <a:pPr algn="ctr" fontAlgn="b">
                        <a:buNone/>
                      </a:pPr>
                      <a:r>
                        <a:rPr lang="en-GB" sz="1600" b="1" i="0" u="none" strike="noStrike" kern="1200" dirty="0">
                          <a:solidFill>
                            <a:srgbClr val="000000"/>
                          </a:solidFill>
                          <a:effectLst/>
                          <a:latin typeface="Verdana" panose="020B0604030504040204" pitchFamily="34" charset="0"/>
                          <a:ea typeface="Verdana" panose="020B0604030504040204" pitchFamily="34" charset="0"/>
                          <a:cs typeface="+mn-cs"/>
                        </a:rPr>
                        <a:t>Quadruple</a:t>
                      </a:r>
                      <a:r>
                        <a:rPr lang="en-GB" sz="1600" b="1" i="0" u="none" strike="noStrike" dirty="0">
                          <a:solidFill>
                            <a:srgbClr val="000000"/>
                          </a:solidFill>
                          <a:effectLst/>
                          <a:latin typeface="Verdana" panose="020B0604030504040204" pitchFamily="34" charset="0"/>
                          <a:ea typeface="Verdana" panose="020B0604030504040204" pitchFamily="34" charset="0"/>
                        </a:rPr>
                        <a:t> Aim 4:  Wales has a higher value health and social care system that has demonstrated rapid improvement and innovation, enabled by data and focused on outcomes.</a:t>
                      </a:r>
                    </a:p>
                  </a:txBody>
                  <a:tcPr marL="0" marR="0" marT="0" marB="0" anchor="b">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tx2">
                        <a:lumMod val="25000"/>
                        <a:lumOff val="75000"/>
                      </a:schemeClr>
                    </a:solidFill>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pPr algn="l" fontAlgn="b">
                        <a:buNone/>
                      </a:pPr>
                      <a:endParaRPr lang="en-GB" sz="1400" b="1" i="0" u="none" strike="noStrike" dirty="0">
                        <a:solidFill>
                          <a:srgbClr val="000000"/>
                        </a:solidFill>
                        <a:effectLst/>
                        <a:latin typeface="Verdana" panose="020B0604030504040204" pitchFamily="34" charset="0"/>
                        <a:ea typeface="Verdana" panose="020B0604030504040204" pitchFamily="34" charset="0"/>
                      </a:endParaRPr>
                    </a:p>
                  </a:txBody>
                  <a:tcPr marL="0" marR="0" marT="0" marB="0" anchor="b">
                    <a:lnL>
                      <a:noFill/>
                    </a:lnL>
                    <a:lnR>
                      <a:noFill/>
                    </a:lnR>
                    <a:lnT>
                      <a:noFill/>
                    </a:lnT>
                    <a:lnB w="6350" cap="flat" cmpd="sng" algn="ctr">
                      <a:solidFill>
                        <a:srgbClr val="000000"/>
                      </a:solidFill>
                      <a:prstDash val="solid"/>
                      <a:round/>
                      <a:headEnd type="none" w="med" len="med"/>
                      <a:tailEnd type="none" w="med" len="med"/>
                    </a:lnB>
                    <a:solidFill>
                      <a:srgbClr val="A6C9EC"/>
                    </a:solidFill>
                  </a:tcPr>
                </a:tc>
                <a:tc hMerge="1">
                  <a:txBody>
                    <a:bodyPr/>
                    <a:lstStyle/>
                    <a:p>
                      <a:endParaRPr lang="en-GB"/>
                    </a:p>
                  </a:txBody>
                  <a:tcPr/>
                </a:tc>
                <a:extLst>
                  <a:ext uri="{0D108BD9-81ED-4DB2-BD59-A6C34878D82A}">
                    <a16:rowId xmlns:a16="http://schemas.microsoft.com/office/drawing/2014/main" val="2954874721"/>
                  </a:ext>
                </a:extLst>
              </a:tr>
              <a:tr h="630116">
                <a:tc>
                  <a:txBody>
                    <a:bodyPr/>
                    <a:lstStyle/>
                    <a:p>
                      <a:pPr algn="ctr" fontAlgn="b">
                        <a:buNone/>
                      </a:pPr>
                      <a:r>
                        <a:rPr lang="en-GB" sz="1600" b="1" i="0" u="none" strike="noStrike" dirty="0">
                          <a:solidFill>
                            <a:srgbClr val="000000"/>
                          </a:solidFill>
                          <a:effectLst/>
                          <a:latin typeface="Verdana" panose="020B0604030504040204" pitchFamily="34" charset="0"/>
                          <a:ea typeface="Verdana" panose="020B0604030504040204" pitchFamily="34" charset="0"/>
                        </a:rPr>
                        <a:t>Performance Measure</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D0D0"/>
                    </a:solidFill>
                  </a:tcPr>
                </a:tc>
                <a:tc>
                  <a:txBody>
                    <a:bodyPr/>
                    <a:lstStyle/>
                    <a:p>
                      <a:pPr algn="ctr" fontAlgn="b">
                        <a:buNone/>
                      </a:pPr>
                      <a:r>
                        <a:rPr lang="en-GB" sz="1600" b="1" i="0" u="none" strike="noStrike">
                          <a:solidFill>
                            <a:srgbClr val="000000"/>
                          </a:solidFill>
                          <a:effectLst/>
                          <a:latin typeface="Verdana" panose="020B0604030504040204" pitchFamily="34" charset="0"/>
                          <a:ea typeface="Verdana" panose="020B0604030504040204" pitchFamily="34" charset="0"/>
                        </a:rPr>
                        <a:t>Target</a:t>
                      </a:r>
                    </a:p>
                  </a:txBody>
                  <a:tcPr marL="0" marR="0" marT="0" marB="0" anchor="ctr">
                    <a:lnL w="6350" cap="flat" cmpd="sng" algn="ctr">
                      <a:solidFill>
                        <a:srgbClr val="000000"/>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D0D0"/>
                    </a:solidFill>
                  </a:tcPr>
                </a:tc>
                <a:tc>
                  <a:txBody>
                    <a:bodyPr/>
                    <a:lstStyle/>
                    <a:p>
                      <a:pPr algn="ctr" fontAlgn="b">
                        <a:buNone/>
                      </a:pPr>
                      <a:r>
                        <a:rPr lang="en-GB" sz="1600" b="1" i="0" u="none" strike="noStrike">
                          <a:solidFill>
                            <a:srgbClr val="000000"/>
                          </a:solidFill>
                          <a:effectLst/>
                          <a:latin typeface="Verdana" panose="020B0604030504040204" pitchFamily="34" charset="0"/>
                          <a:ea typeface="Verdana" panose="020B0604030504040204" pitchFamily="34" charset="0"/>
                        </a:rPr>
                        <a:t>Data</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D0D0D0"/>
                    </a:solidFill>
                  </a:tcPr>
                </a:tc>
                <a:tc gridSpan="2">
                  <a:txBody>
                    <a:bodyPr/>
                    <a:lstStyle/>
                    <a:p>
                      <a:pPr algn="ctr" fontAlgn="b">
                        <a:buNone/>
                      </a:pPr>
                      <a:r>
                        <a:rPr lang="en-GB" sz="1600" b="1" i="0" u="none" strike="noStrike" dirty="0">
                          <a:solidFill>
                            <a:srgbClr val="000000"/>
                          </a:solidFill>
                          <a:effectLst/>
                          <a:latin typeface="Verdana" panose="020B0604030504040204" pitchFamily="34" charset="0"/>
                          <a:ea typeface="Verdana" panose="020B0604030504040204" pitchFamily="34" charset="0"/>
                        </a:rPr>
                        <a:t>Latest Position</a:t>
                      </a:r>
                    </a:p>
                  </a:txBody>
                  <a:tcPr marL="0" marR="0" marT="0" marB="0" anchor="ctr">
                    <a:lnL w="635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D0D0"/>
                    </a:solidFill>
                  </a:tcPr>
                </a:tc>
                <a:tc hMerge="1">
                  <a:txBody>
                    <a:bodyPr/>
                    <a:lstStyle/>
                    <a:p>
                      <a:pPr algn="ctr" fontAlgn="b">
                        <a:buNone/>
                      </a:pPr>
                      <a:endParaRPr lang="en-GB" sz="1400" b="1" i="0" u="none" strike="noStrike">
                        <a:solidFill>
                          <a:srgbClr val="000000"/>
                        </a:solidFill>
                        <a:effectLst/>
                        <a:latin typeface="Verdana" panose="020B0604030504040204" pitchFamily="34" charset="0"/>
                        <a:ea typeface="Verdana" panose="020B060403050404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D0D0"/>
                    </a:solidFill>
                  </a:tcPr>
                </a:tc>
                <a:tc>
                  <a:txBody>
                    <a:bodyPr/>
                    <a:lstStyle/>
                    <a:p>
                      <a:pPr algn="ctr" fontAlgn="ctr">
                        <a:buNone/>
                      </a:pPr>
                      <a:r>
                        <a:rPr lang="en-GB" sz="1600" b="1" i="0" u="none" strike="noStrike" dirty="0">
                          <a:solidFill>
                            <a:srgbClr val="000000"/>
                          </a:solidFill>
                          <a:effectLst/>
                          <a:latin typeface="Verdana" panose="020B0604030504040204" pitchFamily="34" charset="0"/>
                          <a:ea typeface="Verdana" panose="020B0604030504040204" pitchFamily="34" charset="0"/>
                        </a:rPr>
                        <a:t>Frequency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D0D0"/>
                    </a:solidFill>
                  </a:tcPr>
                </a:tc>
                <a:extLst>
                  <a:ext uri="{0D108BD9-81ED-4DB2-BD59-A6C34878D82A}">
                    <a16:rowId xmlns:a16="http://schemas.microsoft.com/office/drawing/2014/main" val="1383911150"/>
                  </a:ext>
                </a:extLst>
              </a:tr>
              <a:tr h="2360483">
                <a:tc>
                  <a:txBody>
                    <a:bodyPr/>
                    <a:lstStyle/>
                    <a:p>
                      <a:pPr algn="ctr" fontAlgn="t">
                        <a:buNone/>
                      </a:pPr>
                      <a:r>
                        <a:rPr lang="en-GB" sz="1300" b="0" kern="1200" dirty="0">
                          <a:solidFill>
                            <a:schemeClr val="tx1"/>
                          </a:solidFill>
                          <a:effectLst/>
                          <a:latin typeface="Verdana" panose="020B0604030504040204" pitchFamily="34" charset="0"/>
                          <a:ea typeface="Verdana" panose="020B0604030504040204" pitchFamily="34" charset="0"/>
                          <a:cs typeface="+mn-cs"/>
                        </a:rPr>
                        <a:t>Number of low Global Warming Potential (GWP) inhalers as a percentage of all inhalers prescribed</a:t>
                      </a:r>
                      <a:endParaRPr lang="en-GB" sz="1300" b="0" i="0" u="none" strike="noStrike" dirty="0">
                        <a:solidFill>
                          <a:srgbClr val="000000"/>
                        </a:solidFill>
                        <a:effectLst/>
                        <a:latin typeface="Verdana" panose="020B0604030504040204" pitchFamily="34" charset="0"/>
                        <a:ea typeface="Verdana" panose="020B060403050404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lumMod val="25000"/>
                        <a:lumOff val="75000"/>
                      </a:schemeClr>
                    </a:solidFill>
                  </a:tcPr>
                </a:tc>
                <a:tc>
                  <a:txBody>
                    <a:bodyPr/>
                    <a:lstStyle/>
                    <a:p>
                      <a:pPr algn="ctr" fontAlgn="t">
                        <a:buNone/>
                      </a:pPr>
                      <a:r>
                        <a:rPr lang="en-GB" sz="1300" b="0" i="0" u="none" strike="noStrike" dirty="0">
                          <a:solidFill>
                            <a:srgbClr val="000000"/>
                          </a:solidFill>
                          <a:effectLst/>
                          <a:latin typeface="Verdana" panose="020B0604030504040204" pitchFamily="34" charset="0"/>
                          <a:ea typeface="Verdana" panose="020B0604030504040204" pitchFamily="34" charset="0"/>
                        </a:rPr>
                        <a:t>60.6%</a:t>
                      </a:r>
                    </a:p>
                  </a:txBody>
                  <a:tcPr marL="0" marR="0" marT="0" marB="0" anchor="ctr">
                    <a:lnL w="6350" cap="flat" cmpd="sng" algn="ctr">
                      <a:solidFill>
                        <a:srgbClr val="000000"/>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buNone/>
                      </a:pPr>
                      <a:endParaRPr lang="en-GB" sz="1300" b="0" i="0" u="none" strike="noStrike" dirty="0">
                        <a:solidFill>
                          <a:srgbClr val="000000"/>
                        </a:solidFill>
                        <a:effectLst/>
                        <a:latin typeface="Verdana" panose="020B0604030504040204" pitchFamily="34" charset="0"/>
                        <a:ea typeface="Verdana" panose="020B0604030504040204" pitchFamily="34" charset="0"/>
                      </a:endParaRP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FFFF"/>
                    </a:solidFill>
                  </a:tcPr>
                </a:tc>
                <a:tc>
                  <a:txBody>
                    <a:bodyPr/>
                    <a:lstStyle/>
                    <a:p>
                      <a:pPr algn="ctr" fontAlgn="b">
                        <a:buNone/>
                      </a:pPr>
                      <a:r>
                        <a:rPr lang="en-GB" sz="1300" b="0" i="0" u="none" strike="noStrike" dirty="0">
                          <a:solidFill>
                            <a:srgbClr val="000000"/>
                          </a:solidFill>
                          <a:effectLst/>
                          <a:latin typeface="Verdana" panose="020B0604030504040204" pitchFamily="34" charset="0"/>
                          <a:ea typeface="Verdana" panose="020B0604030504040204" pitchFamily="34" charset="0"/>
                        </a:rPr>
                        <a:t>46.23%</a:t>
                      </a:r>
                    </a:p>
                  </a:txBody>
                  <a:tcPr marL="0" marR="0" marT="0" marB="0" anchor="ctr">
                    <a:lnL w="635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GB" sz="1300" b="0" i="0" u="none" strike="noStrike" dirty="0">
                          <a:solidFill>
                            <a:srgbClr val="000000"/>
                          </a:solidFill>
                          <a:effectLst/>
                          <a:latin typeface="Verdana" panose="020B0604030504040204" pitchFamily="34" charset="0"/>
                        </a:rPr>
                        <a:t>Q1 2026/27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en-GB" sz="1300" b="0" i="0" u="none" strike="noStrike" dirty="0">
                          <a:solidFill>
                            <a:srgbClr val="000000"/>
                          </a:solidFill>
                          <a:effectLst/>
                          <a:latin typeface="Verdana" panose="020B0604030504040204" pitchFamily="34" charset="0"/>
                        </a:rPr>
                        <a:t>Quarterly</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940105439"/>
                  </a:ext>
                </a:extLst>
              </a:tr>
              <a:tr h="2154946">
                <a:tc>
                  <a:txBody>
                    <a:bodyPr/>
                    <a:lstStyle/>
                    <a:p>
                      <a:pPr algn="ctr" fontAlgn="t">
                        <a:buNone/>
                      </a:pPr>
                      <a:r>
                        <a:rPr lang="en-GB" sz="1300" b="0" i="0" u="none" strike="noStrike" dirty="0">
                          <a:solidFill>
                            <a:schemeClr val="tx1"/>
                          </a:solidFill>
                          <a:effectLst/>
                          <a:latin typeface="Verdana" panose="020B0604030504040204" pitchFamily="34" charset="0"/>
                          <a:ea typeface="Verdana" panose="020B0604030504040204" pitchFamily="34" charset="0"/>
                        </a:rPr>
                        <a:t>Number of never events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lumMod val="25000"/>
                        <a:lumOff val="75000"/>
                      </a:schemeClr>
                    </a:solidFill>
                  </a:tcPr>
                </a:tc>
                <a:tc>
                  <a:txBody>
                    <a:bodyPr/>
                    <a:lstStyle/>
                    <a:p>
                      <a:pPr algn="ctr" fontAlgn="b">
                        <a:buNone/>
                      </a:pPr>
                      <a:r>
                        <a:rPr lang="en-GB" sz="1300" b="0" i="0" u="none" strike="noStrike" dirty="0">
                          <a:solidFill>
                            <a:srgbClr val="000000"/>
                          </a:solidFill>
                          <a:effectLst/>
                          <a:latin typeface="Verdana" panose="020B0604030504040204" pitchFamily="34" charset="0"/>
                          <a:ea typeface="Verdana" panose="020B060403050404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GB" sz="1300" b="0" i="0" u="none" strike="noStrike" dirty="0">
                          <a:solidFill>
                            <a:srgbClr val="000000"/>
                          </a:solidFill>
                          <a:effectLst/>
                          <a:latin typeface="Verdana" panose="020B0604030504040204" pitchFamily="34" charset="0"/>
                          <a:ea typeface="Verdana" panose="020B0604030504040204" pitchFamily="34" charset="0"/>
                        </a:rPr>
                        <a:t> </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t">
                        <a:buNone/>
                      </a:pPr>
                      <a:r>
                        <a:rPr lang="en-GB" sz="1300" b="0" i="0" u="none" strike="noStrike" dirty="0">
                          <a:solidFill>
                            <a:srgbClr val="000000"/>
                          </a:solidFill>
                          <a:effectLst/>
                          <a:latin typeface="Verdana" panose="020B0604030504040204" pitchFamily="34" charset="0"/>
                          <a:ea typeface="Verdana" panose="020B0604030504040204" pitchFamily="34" charset="0"/>
                        </a:rPr>
                        <a:t>0 </a:t>
                      </a:r>
                    </a:p>
                  </a:txBody>
                  <a:tcPr marL="0" marR="0" marT="0" marB="0" anchor="ctr">
                    <a:lnL w="635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ctr">
                        <a:buNone/>
                      </a:pPr>
                      <a:r>
                        <a:rPr lang="en-GB" sz="1300" b="0" i="0" u="none" strike="noStrike" dirty="0">
                          <a:solidFill>
                            <a:srgbClr val="000000"/>
                          </a:solidFill>
                          <a:effectLst/>
                          <a:latin typeface="Verdana" panose="020B0604030504040204" pitchFamily="34" charset="0"/>
                          <a:ea typeface="Verdana" panose="020B0604030504040204" pitchFamily="34" charset="0"/>
                        </a:rPr>
                        <a:t> September 2026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en-GB" sz="1300" b="0" i="0" u="none" strike="noStrike" dirty="0">
                          <a:solidFill>
                            <a:srgbClr val="000000"/>
                          </a:solidFill>
                          <a:effectLst/>
                          <a:latin typeface="Verdana" panose="020B0604030504040204" pitchFamily="34" charset="0"/>
                          <a:ea typeface="Verdana" panose="020B0604030504040204" pitchFamily="34" charset="0"/>
                        </a:rPr>
                        <a:t> Monthly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487717510"/>
                  </a:ext>
                </a:extLst>
              </a:tr>
              <a:tr h="2321387">
                <a:tc>
                  <a:txBody>
                    <a:bodyPr/>
                    <a:lstStyle/>
                    <a:p>
                      <a:pPr algn="ctr" fontAlgn="t">
                        <a:buNone/>
                      </a:pPr>
                      <a:r>
                        <a:rPr lang="en-GB" sz="1300" b="0" i="0" u="none" strike="noStrike" dirty="0">
                          <a:solidFill>
                            <a:schemeClr val="tx1"/>
                          </a:solidFill>
                          <a:effectLst/>
                          <a:latin typeface="Verdana" panose="020B0604030504040204" pitchFamily="34" charset="0"/>
                          <a:ea typeface="Verdana" panose="020B0604030504040204" pitchFamily="34" charset="0"/>
                        </a:rPr>
                        <a:t>Overall HB patient experience score</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lumMod val="25000"/>
                        <a:lumOff val="75000"/>
                      </a:schemeClr>
                    </a:solidFill>
                  </a:tcPr>
                </a:tc>
                <a:tc>
                  <a:txBody>
                    <a:bodyPr/>
                    <a:lstStyle/>
                    <a:p>
                      <a:pPr algn="ctr" fontAlgn="b">
                        <a:buNone/>
                      </a:pPr>
                      <a:r>
                        <a:rPr lang="en-GB" sz="1300" b="0" i="0" u="none" strike="noStrike" dirty="0">
                          <a:solidFill>
                            <a:srgbClr val="000000"/>
                          </a:solidFill>
                          <a:effectLst/>
                          <a:latin typeface="Verdana" panose="020B0604030504040204" pitchFamily="34" charset="0"/>
                          <a:ea typeface="Verdana" panose="020B0604030504040204" pitchFamily="34" charset="0"/>
                        </a:rPr>
                        <a:t>85%</a:t>
                      </a:r>
                    </a:p>
                  </a:txBody>
                  <a:tcPr marL="0" marR="0" marT="0" marB="0" anchor="ctr">
                    <a:lnL w="6350" cap="flat" cmpd="sng" algn="ctr">
                      <a:solidFill>
                        <a:srgbClr val="000000"/>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buNone/>
                      </a:pPr>
                      <a:r>
                        <a:rPr lang="en-GB" sz="1300" b="0" i="0" u="none" strike="noStrike" dirty="0">
                          <a:solidFill>
                            <a:srgbClr val="000000"/>
                          </a:solidFill>
                          <a:effectLst/>
                          <a:highlight>
                            <a:srgbClr val="FFFF00"/>
                          </a:highlight>
                          <a:latin typeface="Verdana" panose="020B0604030504040204" pitchFamily="34" charset="0"/>
                          <a:ea typeface="Verdana" panose="020B0604030504040204" pitchFamily="34" charset="0"/>
                        </a:rPr>
                        <a:t> </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FFFF"/>
                    </a:solidFill>
                  </a:tcPr>
                </a:tc>
                <a:tc>
                  <a:txBody>
                    <a:bodyPr/>
                    <a:lstStyle/>
                    <a:p>
                      <a:pPr algn="ctr" fontAlgn="b">
                        <a:buNone/>
                      </a:pPr>
                      <a:r>
                        <a:rPr lang="en-GB" sz="1300" b="0" i="0" u="none" strike="noStrike" dirty="0">
                          <a:solidFill>
                            <a:srgbClr val="000000"/>
                          </a:solidFill>
                          <a:effectLst/>
                          <a:latin typeface="Verdana" panose="020B0604030504040204" pitchFamily="34" charset="0"/>
                          <a:ea typeface="Verdana" panose="020B0604030504040204" pitchFamily="34" charset="0"/>
                        </a:rPr>
                        <a:t> 91%</a:t>
                      </a:r>
                    </a:p>
                  </a:txBody>
                  <a:tcPr marL="0" marR="0" marT="0" marB="0" anchor="ctr">
                    <a:lnL w="635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ctr">
                        <a:buNone/>
                      </a:pPr>
                      <a:r>
                        <a:rPr lang="en-GB" sz="1300" b="0" i="0" u="none" strike="noStrike" dirty="0">
                          <a:solidFill>
                            <a:srgbClr val="000000"/>
                          </a:solidFill>
                          <a:effectLst/>
                          <a:latin typeface="Verdana" panose="020B0604030504040204" pitchFamily="34" charset="0"/>
                          <a:ea typeface="Verdana" panose="020B0604030504040204" pitchFamily="34" charset="0"/>
                        </a:rPr>
                        <a:t> September 2026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en-GB" sz="1300" b="0" i="0" u="none" strike="noStrike" dirty="0">
                          <a:solidFill>
                            <a:srgbClr val="000000"/>
                          </a:solidFill>
                          <a:effectLst/>
                          <a:latin typeface="Verdana" panose="020B0604030504040204" pitchFamily="34" charset="0"/>
                          <a:ea typeface="Verdana" panose="020B0604030504040204" pitchFamily="34" charset="0"/>
                        </a:rPr>
                        <a:t> Monthly</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470910968"/>
                  </a:ext>
                </a:extLst>
              </a:tr>
            </a:tbl>
          </a:graphicData>
        </a:graphic>
      </p:graphicFrame>
      <p:sp>
        <p:nvSpPr>
          <p:cNvPr id="12" name="TextBox 11">
            <a:extLst>
              <a:ext uri="{FF2B5EF4-FFF2-40B4-BE49-F238E27FC236}">
                <a16:creationId xmlns:a16="http://schemas.microsoft.com/office/drawing/2014/main" id="{53CEEA2E-B450-A10A-E93F-D21FDD7A59A4}"/>
              </a:ext>
            </a:extLst>
          </p:cNvPr>
          <p:cNvSpPr txBox="1"/>
          <p:nvPr/>
        </p:nvSpPr>
        <p:spPr>
          <a:xfrm>
            <a:off x="89" y="50"/>
            <a:ext cx="20105511" cy="461537"/>
          </a:xfrm>
          <a:prstGeom prst="rect">
            <a:avLst/>
          </a:prstGeom>
          <a:solidFill>
            <a:schemeClr val="tx2">
              <a:lumMod val="75000"/>
              <a:lumOff val="25000"/>
            </a:schemeClr>
          </a:solidFill>
        </p:spPr>
        <p:txBody>
          <a:bodyPr wrap="square" rtlCol="0">
            <a:spAutoFit/>
          </a:bodyPr>
          <a:lstStyle/>
          <a:p>
            <a:pPr algn="ctr" defTabSz="1507937">
              <a:spcAft>
                <a:spcPts val="989"/>
              </a:spcAft>
              <a:defRPr/>
            </a:pPr>
            <a:r>
              <a:rPr lang="en-GB" sz="2399" b="1" dirty="0">
                <a:solidFill>
                  <a:prstClr val="white"/>
                </a:solidFill>
                <a:latin typeface="Verdana" panose="020B0604030504040204" pitchFamily="34" charset="0"/>
                <a:ea typeface="Verdana" panose="020B0604030504040204" pitchFamily="34" charset="0"/>
              </a:rPr>
              <a:t>NHS Wales Performance Framework Measures 2026-27</a:t>
            </a:r>
          </a:p>
        </p:txBody>
      </p:sp>
      <p:pic>
        <p:nvPicPr>
          <p:cNvPr id="8" name="Picture 7">
            <a:extLst>
              <a:ext uri="{FF2B5EF4-FFF2-40B4-BE49-F238E27FC236}">
                <a16:creationId xmlns:a16="http://schemas.microsoft.com/office/drawing/2014/main" id="{1A95EBAD-F5D8-F4D8-3F4A-465FA04D24B3}"/>
              </a:ext>
            </a:extLst>
          </p:cNvPr>
          <p:cNvPicPr>
            <a:picLocks noChangeAspect="1"/>
          </p:cNvPicPr>
          <p:nvPr/>
        </p:nvPicPr>
        <p:blipFill>
          <a:blip r:embed="rId2"/>
          <a:stretch>
            <a:fillRect/>
          </a:stretch>
        </p:blipFill>
        <p:spPr>
          <a:xfrm>
            <a:off x="8415855" y="1923402"/>
            <a:ext cx="5891461" cy="2295166"/>
          </a:xfrm>
          <a:prstGeom prst="rect">
            <a:avLst/>
          </a:prstGeom>
        </p:spPr>
      </p:pic>
      <p:pic>
        <p:nvPicPr>
          <p:cNvPr id="3" name="Picture 2">
            <a:extLst>
              <a:ext uri="{FF2B5EF4-FFF2-40B4-BE49-F238E27FC236}">
                <a16:creationId xmlns:a16="http://schemas.microsoft.com/office/drawing/2014/main" id="{9FBCB3F4-A463-84E5-48B5-439C515EE4D0}"/>
              </a:ext>
            </a:extLst>
          </p:cNvPr>
          <p:cNvPicPr>
            <a:picLocks noChangeAspect="1"/>
          </p:cNvPicPr>
          <p:nvPr/>
        </p:nvPicPr>
        <p:blipFill>
          <a:blip r:embed="rId3"/>
          <a:stretch>
            <a:fillRect/>
          </a:stretch>
        </p:blipFill>
        <p:spPr>
          <a:xfrm>
            <a:off x="8415855" y="6457212"/>
            <a:ext cx="5891461" cy="2220383"/>
          </a:xfrm>
          <a:prstGeom prst="rect">
            <a:avLst/>
          </a:prstGeom>
        </p:spPr>
      </p:pic>
      <p:pic>
        <p:nvPicPr>
          <p:cNvPr id="6" name="Picture 5">
            <a:extLst>
              <a:ext uri="{FF2B5EF4-FFF2-40B4-BE49-F238E27FC236}">
                <a16:creationId xmlns:a16="http://schemas.microsoft.com/office/drawing/2014/main" id="{F0A0B166-71F6-6E30-68FF-1FEB297C9ED5}"/>
              </a:ext>
            </a:extLst>
          </p:cNvPr>
          <p:cNvPicPr>
            <a:picLocks noChangeAspect="1"/>
          </p:cNvPicPr>
          <p:nvPr/>
        </p:nvPicPr>
        <p:blipFill>
          <a:blip r:embed="rId4"/>
          <a:stretch>
            <a:fillRect/>
          </a:stretch>
        </p:blipFill>
        <p:spPr>
          <a:xfrm>
            <a:off x="8541515" y="4377493"/>
            <a:ext cx="5765801" cy="1920794"/>
          </a:xfrm>
          <a:prstGeom prst="rect">
            <a:avLst/>
          </a:prstGeom>
        </p:spPr>
      </p:pic>
    </p:spTree>
    <p:extLst>
      <p:ext uri="{BB962C8B-B14F-4D97-AF65-F5344CB8AC3E}">
        <p14:creationId xmlns:p14="http://schemas.microsoft.com/office/powerpoint/2010/main" val="201282508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645E12-8D54-CA2E-4AEB-BAE0C666C739}"/>
            </a:ext>
          </a:extLst>
        </p:cNvPr>
        <p:cNvGrpSpPr/>
        <p:nvPr/>
      </p:nvGrpSpPr>
      <p:grpSpPr>
        <a:xfrm>
          <a:off x="0" y="0"/>
          <a:ext cx="0" cy="0"/>
          <a:chOff x="0" y="0"/>
          <a:chExt cx="0" cy="0"/>
        </a:xfrm>
      </p:grpSpPr>
      <p:graphicFrame>
        <p:nvGraphicFramePr>
          <p:cNvPr id="5" name="Table 4">
            <a:extLst>
              <a:ext uri="{FF2B5EF4-FFF2-40B4-BE49-F238E27FC236}">
                <a16:creationId xmlns:a16="http://schemas.microsoft.com/office/drawing/2014/main" id="{EB9A3D36-366F-1674-3EB2-09CE0F918FF9}"/>
              </a:ext>
            </a:extLst>
          </p:cNvPr>
          <p:cNvGraphicFramePr>
            <a:graphicFrameLocks noGrp="1"/>
          </p:cNvGraphicFramePr>
          <p:nvPr/>
        </p:nvGraphicFramePr>
        <p:xfrm>
          <a:off x="1442319" y="739813"/>
          <a:ext cx="17754446" cy="10285791"/>
        </p:xfrm>
        <a:graphic>
          <a:graphicData uri="http://schemas.openxmlformats.org/drawingml/2006/table">
            <a:tbl>
              <a:tblPr/>
              <a:tblGrid>
                <a:gridCol w="5359087">
                  <a:extLst>
                    <a:ext uri="{9D8B030D-6E8A-4147-A177-3AD203B41FA5}">
                      <a16:colId xmlns:a16="http://schemas.microsoft.com/office/drawing/2014/main" val="3150741542"/>
                    </a:ext>
                  </a:extLst>
                </a:gridCol>
                <a:gridCol w="1575052">
                  <a:extLst>
                    <a:ext uri="{9D8B030D-6E8A-4147-A177-3AD203B41FA5}">
                      <a16:colId xmlns:a16="http://schemas.microsoft.com/office/drawing/2014/main" val="1293364930"/>
                    </a:ext>
                  </a:extLst>
                </a:gridCol>
                <a:gridCol w="6074467">
                  <a:extLst>
                    <a:ext uri="{9D8B030D-6E8A-4147-A177-3AD203B41FA5}">
                      <a16:colId xmlns:a16="http://schemas.microsoft.com/office/drawing/2014/main" val="444904566"/>
                    </a:ext>
                  </a:extLst>
                </a:gridCol>
                <a:gridCol w="1727817">
                  <a:extLst>
                    <a:ext uri="{9D8B030D-6E8A-4147-A177-3AD203B41FA5}">
                      <a16:colId xmlns:a16="http://schemas.microsoft.com/office/drawing/2014/main" val="3495919459"/>
                    </a:ext>
                  </a:extLst>
                </a:gridCol>
                <a:gridCol w="1712222">
                  <a:extLst>
                    <a:ext uri="{9D8B030D-6E8A-4147-A177-3AD203B41FA5}">
                      <a16:colId xmlns:a16="http://schemas.microsoft.com/office/drawing/2014/main" val="4198536635"/>
                    </a:ext>
                  </a:extLst>
                </a:gridCol>
                <a:gridCol w="1305801">
                  <a:extLst>
                    <a:ext uri="{9D8B030D-6E8A-4147-A177-3AD203B41FA5}">
                      <a16:colId xmlns:a16="http://schemas.microsoft.com/office/drawing/2014/main" val="1650970669"/>
                    </a:ext>
                  </a:extLst>
                </a:gridCol>
              </a:tblGrid>
              <a:tr h="545634">
                <a:tc gridSpan="6">
                  <a:txBody>
                    <a:bodyPr/>
                    <a:lstStyle/>
                    <a:p>
                      <a:pPr algn="ctr" fontAlgn="b">
                        <a:buNone/>
                      </a:pPr>
                      <a:r>
                        <a:rPr lang="en-GB" sz="1600" b="1" i="0" u="none" strike="noStrike" dirty="0">
                          <a:solidFill>
                            <a:srgbClr val="000000"/>
                          </a:solidFill>
                          <a:effectLst/>
                          <a:latin typeface="Verdana" panose="020B0604030504040204" pitchFamily="34" charset="0"/>
                          <a:ea typeface="Verdana" panose="020B0604030504040204" pitchFamily="34" charset="0"/>
                        </a:rPr>
                        <a:t>Stroke</a:t>
                      </a:r>
                    </a:p>
                  </a:txBody>
                  <a:tcPr marL="0" marR="0" marT="0" marB="0" anchor="b">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E7F0F9"/>
                    </a:solidFill>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pPr algn="l" fontAlgn="b">
                        <a:buNone/>
                      </a:pPr>
                      <a:endParaRPr lang="en-GB" sz="1400" b="1" i="0" u="none" strike="noStrike" dirty="0">
                        <a:solidFill>
                          <a:srgbClr val="000000"/>
                        </a:solidFill>
                        <a:effectLst/>
                        <a:latin typeface="Verdana" panose="020B0604030504040204" pitchFamily="34" charset="0"/>
                        <a:ea typeface="Verdana" panose="020B0604030504040204" pitchFamily="34" charset="0"/>
                      </a:endParaRPr>
                    </a:p>
                  </a:txBody>
                  <a:tcPr marL="0" marR="0" marT="0" marB="0" anchor="b">
                    <a:lnL>
                      <a:noFill/>
                    </a:lnL>
                    <a:lnR>
                      <a:noFill/>
                    </a:lnR>
                    <a:lnT>
                      <a:noFill/>
                    </a:lnT>
                    <a:lnB w="6350" cap="flat" cmpd="sng" algn="ctr">
                      <a:solidFill>
                        <a:srgbClr val="000000"/>
                      </a:solidFill>
                      <a:prstDash val="solid"/>
                      <a:round/>
                      <a:headEnd type="none" w="med" len="med"/>
                      <a:tailEnd type="none" w="med" len="med"/>
                    </a:lnB>
                    <a:solidFill>
                      <a:srgbClr val="A6C9EC"/>
                    </a:solidFill>
                  </a:tcPr>
                </a:tc>
                <a:tc hMerge="1">
                  <a:txBody>
                    <a:bodyPr/>
                    <a:lstStyle/>
                    <a:p>
                      <a:endParaRPr lang="en-GB"/>
                    </a:p>
                  </a:txBody>
                  <a:tcPr/>
                </a:tc>
                <a:extLst>
                  <a:ext uri="{0D108BD9-81ED-4DB2-BD59-A6C34878D82A}">
                    <a16:rowId xmlns:a16="http://schemas.microsoft.com/office/drawing/2014/main" val="2954874721"/>
                  </a:ext>
                </a:extLst>
              </a:tr>
              <a:tr h="630116">
                <a:tc>
                  <a:txBody>
                    <a:bodyPr/>
                    <a:lstStyle/>
                    <a:p>
                      <a:pPr algn="ctr" fontAlgn="b">
                        <a:buNone/>
                      </a:pPr>
                      <a:r>
                        <a:rPr lang="en-GB" sz="1600" b="1" i="0" u="none" strike="noStrike" dirty="0">
                          <a:solidFill>
                            <a:srgbClr val="000000"/>
                          </a:solidFill>
                          <a:effectLst/>
                          <a:latin typeface="Verdana" panose="020B0604030504040204" pitchFamily="34" charset="0"/>
                          <a:ea typeface="Verdana" panose="020B0604030504040204" pitchFamily="34" charset="0"/>
                        </a:rPr>
                        <a:t>Performance Measure</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D0D0"/>
                    </a:solidFill>
                  </a:tcPr>
                </a:tc>
                <a:tc>
                  <a:txBody>
                    <a:bodyPr/>
                    <a:lstStyle/>
                    <a:p>
                      <a:pPr algn="ctr" fontAlgn="b">
                        <a:buNone/>
                      </a:pPr>
                      <a:r>
                        <a:rPr lang="en-GB" sz="1600" b="1" i="0" u="none" strike="noStrike">
                          <a:solidFill>
                            <a:srgbClr val="000000"/>
                          </a:solidFill>
                          <a:effectLst/>
                          <a:latin typeface="Verdana" panose="020B0604030504040204" pitchFamily="34" charset="0"/>
                          <a:ea typeface="Verdana" panose="020B0604030504040204" pitchFamily="34" charset="0"/>
                        </a:rPr>
                        <a:t>Target</a:t>
                      </a:r>
                    </a:p>
                  </a:txBody>
                  <a:tcPr marL="0" marR="0" marT="0" marB="0" anchor="ctr">
                    <a:lnL w="6350" cap="flat" cmpd="sng" algn="ctr">
                      <a:solidFill>
                        <a:srgbClr val="000000"/>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D0D0"/>
                    </a:solidFill>
                  </a:tcPr>
                </a:tc>
                <a:tc>
                  <a:txBody>
                    <a:bodyPr/>
                    <a:lstStyle/>
                    <a:p>
                      <a:pPr algn="ctr" fontAlgn="b">
                        <a:buNone/>
                      </a:pPr>
                      <a:r>
                        <a:rPr lang="en-GB" sz="1600" b="1" i="0" u="none" strike="noStrike">
                          <a:solidFill>
                            <a:srgbClr val="000000"/>
                          </a:solidFill>
                          <a:effectLst/>
                          <a:latin typeface="Verdana" panose="020B0604030504040204" pitchFamily="34" charset="0"/>
                          <a:ea typeface="Verdana" panose="020B0604030504040204" pitchFamily="34" charset="0"/>
                        </a:rPr>
                        <a:t>Data</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D0D0D0"/>
                    </a:solidFill>
                  </a:tcPr>
                </a:tc>
                <a:tc gridSpan="2">
                  <a:txBody>
                    <a:bodyPr/>
                    <a:lstStyle/>
                    <a:p>
                      <a:pPr algn="ctr" fontAlgn="b">
                        <a:buNone/>
                      </a:pPr>
                      <a:r>
                        <a:rPr lang="en-GB" sz="1600" b="1" i="0" u="none" strike="noStrike" dirty="0">
                          <a:solidFill>
                            <a:srgbClr val="000000"/>
                          </a:solidFill>
                          <a:effectLst/>
                          <a:latin typeface="Verdana" panose="020B0604030504040204" pitchFamily="34" charset="0"/>
                          <a:ea typeface="Verdana" panose="020B0604030504040204" pitchFamily="34" charset="0"/>
                        </a:rPr>
                        <a:t>Latest Position</a:t>
                      </a:r>
                    </a:p>
                  </a:txBody>
                  <a:tcPr marL="0" marR="0" marT="0" marB="0" anchor="ctr">
                    <a:lnL w="635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D0D0"/>
                    </a:solidFill>
                  </a:tcPr>
                </a:tc>
                <a:tc hMerge="1">
                  <a:txBody>
                    <a:bodyPr/>
                    <a:lstStyle/>
                    <a:p>
                      <a:pPr algn="ctr" fontAlgn="b">
                        <a:buNone/>
                      </a:pPr>
                      <a:endParaRPr lang="en-GB" sz="1400" b="1" i="0" u="none" strike="noStrike">
                        <a:solidFill>
                          <a:srgbClr val="000000"/>
                        </a:solidFill>
                        <a:effectLst/>
                        <a:latin typeface="Verdana" panose="020B0604030504040204" pitchFamily="34" charset="0"/>
                        <a:ea typeface="Verdana" panose="020B060403050404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D0D0"/>
                    </a:solidFill>
                  </a:tcPr>
                </a:tc>
                <a:tc>
                  <a:txBody>
                    <a:bodyPr/>
                    <a:lstStyle/>
                    <a:p>
                      <a:pPr algn="ctr" fontAlgn="ctr">
                        <a:buNone/>
                      </a:pPr>
                      <a:r>
                        <a:rPr lang="en-GB" sz="1600" b="1" i="0" u="none" strike="noStrike" dirty="0">
                          <a:solidFill>
                            <a:srgbClr val="000000"/>
                          </a:solidFill>
                          <a:effectLst/>
                          <a:latin typeface="Verdana" panose="020B0604030504040204" pitchFamily="34" charset="0"/>
                          <a:ea typeface="Verdana" panose="020B0604030504040204" pitchFamily="34" charset="0"/>
                        </a:rPr>
                        <a:t>Frequency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D0D0"/>
                    </a:solidFill>
                  </a:tcPr>
                </a:tc>
                <a:extLst>
                  <a:ext uri="{0D108BD9-81ED-4DB2-BD59-A6C34878D82A}">
                    <a16:rowId xmlns:a16="http://schemas.microsoft.com/office/drawing/2014/main" val="1383911150"/>
                  </a:ext>
                </a:extLst>
              </a:tr>
              <a:tr h="2360483">
                <a:tc>
                  <a:txBody>
                    <a:bodyPr/>
                    <a:lstStyle/>
                    <a:p>
                      <a:pPr algn="ctr" fontAlgn="t">
                        <a:buNone/>
                      </a:pPr>
                      <a:r>
                        <a:rPr lang="en-GB" sz="1600" b="0" i="0" u="none" strike="noStrike" dirty="0">
                          <a:solidFill>
                            <a:schemeClr val="tx1"/>
                          </a:solidFill>
                          <a:effectLst/>
                          <a:latin typeface="Verdana" panose="020B0604030504040204" pitchFamily="34" charset="0"/>
                          <a:ea typeface="Verdana" panose="020B0604030504040204" pitchFamily="34" charset="0"/>
                        </a:rPr>
                        <a:t>% of patients Thrombolysed</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F0F9"/>
                    </a:solidFill>
                  </a:tcPr>
                </a:tc>
                <a:tc>
                  <a:txBody>
                    <a:bodyPr/>
                    <a:lstStyle/>
                    <a:p>
                      <a:pPr algn="ctr" fontAlgn="ctr">
                        <a:buNone/>
                      </a:pPr>
                      <a:r>
                        <a:rPr lang="en-GB" sz="1600" b="0" i="0" u="none" strike="noStrike" dirty="0">
                          <a:solidFill>
                            <a:srgbClr val="000000"/>
                          </a:solidFill>
                          <a:effectLst/>
                          <a:latin typeface="Verdana" panose="020B0604030504040204" pitchFamily="34" charset="0"/>
                          <a:ea typeface="Verdana" panose="020B0604030504040204" pitchFamily="34" charset="0"/>
                        </a:rPr>
                        <a:t>20%</a:t>
                      </a:r>
                    </a:p>
                  </a:txBody>
                  <a:tcPr marL="0" marR="0" marT="0" marB="0" anchor="ctr">
                    <a:lnL w="6350" cap="flat" cmpd="sng" algn="ctr">
                      <a:solidFill>
                        <a:srgbClr val="000000"/>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buNone/>
                      </a:pPr>
                      <a:endParaRPr lang="en-GB" sz="4900" dirty="0"/>
                    </a:p>
                  </a:txBody>
                  <a:tcPr marL="150791" marR="150791" marT="75396" marB="75396"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FFFF"/>
                    </a:solidFill>
                  </a:tcPr>
                </a:tc>
                <a:tc>
                  <a:txBody>
                    <a:bodyPr/>
                    <a:lstStyle/>
                    <a:p>
                      <a:pPr algn="ctr" fontAlgn="t">
                        <a:buNone/>
                      </a:pPr>
                      <a:r>
                        <a:rPr lang="en-GB" sz="1600" b="0" i="0" u="none" strike="noStrike" dirty="0">
                          <a:solidFill>
                            <a:srgbClr val="000000"/>
                          </a:solidFill>
                          <a:effectLst/>
                          <a:latin typeface="Verdana" panose="020B0604030504040204" pitchFamily="34" charset="0"/>
                          <a:ea typeface="Verdana" panose="020B0604030504040204" pitchFamily="34" charset="0"/>
                        </a:rPr>
                        <a:t> 12.7%</a:t>
                      </a:r>
                    </a:p>
                  </a:txBody>
                  <a:tcPr marL="0" marR="0" marT="0" marB="0" anchor="ctr">
                    <a:lnL w="635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a:txBody>
                    <a:bodyPr/>
                    <a:lstStyle/>
                    <a:p>
                      <a:pPr algn="ctr" fontAlgn="ctr">
                        <a:buNone/>
                      </a:pPr>
                      <a:r>
                        <a:rPr lang="en-GB" sz="1600" b="0" i="0" u="none" strike="noStrike" dirty="0">
                          <a:solidFill>
                            <a:srgbClr val="000000"/>
                          </a:solidFill>
                          <a:effectLst/>
                          <a:latin typeface="Verdana" panose="020B0604030504040204" pitchFamily="34" charset="0"/>
                          <a:ea typeface="Verdana" panose="020B0604030504040204" pitchFamily="34" charset="0"/>
                        </a:rPr>
                        <a:t>August 2026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en-GB" sz="1600" b="0" i="0" u="none" strike="noStrike" dirty="0">
                          <a:solidFill>
                            <a:srgbClr val="000000"/>
                          </a:solidFill>
                          <a:effectLst/>
                          <a:latin typeface="Verdana" panose="020B0604030504040204" pitchFamily="34" charset="0"/>
                          <a:ea typeface="Verdana" panose="020B0604030504040204" pitchFamily="34" charset="0"/>
                        </a:rPr>
                        <a:t>Monthly</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940105439"/>
                  </a:ext>
                </a:extLst>
              </a:tr>
              <a:tr h="2154946">
                <a:tc>
                  <a:txBody>
                    <a:bodyPr/>
                    <a:lstStyle/>
                    <a:p>
                      <a:pPr algn="ctr" fontAlgn="t">
                        <a:buNone/>
                      </a:pPr>
                      <a:r>
                        <a:rPr lang="en-GB" sz="1600" b="0" i="0" u="none" strike="noStrike" dirty="0">
                          <a:solidFill>
                            <a:schemeClr val="tx1"/>
                          </a:solidFill>
                          <a:effectLst/>
                          <a:latin typeface="Verdana" panose="020B0604030504040204" pitchFamily="34" charset="0"/>
                          <a:ea typeface="Verdana" panose="020B0604030504040204" pitchFamily="34" charset="0"/>
                        </a:rPr>
                        <a:t>% door to needle within 30 minutes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F0F9"/>
                    </a:solidFill>
                  </a:tcPr>
                </a:tc>
                <a:tc>
                  <a:txBody>
                    <a:bodyPr/>
                    <a:lstStyle/>
                    <a:p>
                      <a:pPr algn="ctr" fontAlgn="b">
                        <a:buNone/>
                      </a:pPr>
                      <a:r>
                        <a:rPr lang="en-GB" sz="1600" b="0" i="0" u="none" strike="noStrike" dirty="0">
                          <a:solidFill>
                            <a:srgbClr val="000000"/>
                          </a:solidFill>
                          <a:effectLst/>
                          <a:latin typeface="Verdana" panose="020B0604030504040204" pitchFamily="34" charset="0"/>
                          <a:ea typeface="Verdana" panose="020B0604030504040204" pitchFamily="34" charset="0"/>
                        </a:rPr>
                        <a:t>95%</a:t>
                      </a:r>
                    </a:p>
                  </a:txBody>
                  <a:tcPr marL="0" marR="0" marT="0" marB="0" anchor="ctr">
                    <a:lnL w="6350" cap="flat" cmpd="sng" algn="ctr">
                      <a:solidFill>
                        <a:srgbClr val="000000"/>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buNone/>
                      </a:pPr>
                      <a:endParaRPr lang="en-GB" sz="4900" dirty="0"/>
                    </a:p>
                  </a:txBody>
                  <a:tcPr marL="150791" marR="150791" marT="75396" marB="75396"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t">
                        <a:buNone/>
                      </a:pPr>
                      <a:r>
                        <a:rPr lang="en-GB" sz="1600" b="0" i="0" u="none" strike="noStrike" dirty="0">
                          <a:solidFill>
                            <a:srgbClr val="000000"/>
                          </a:solidFill>
                          <a:effectLst/>
                          <a:latin typeface="Verdana" panose="020B0604030504040204" pitchFamily="34" charset="0"/>
                          <a:ea typeface="Verdana" panose="020B060403050404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a:txBody>
                    <a:bodyPr/>
                    <a:lstStyle/>
                    <a:p>
                      <a:pPr algn="ctr" fontAlgn="ctr">
                        <a:buNone/>
                      </a:pPr>
                      <a:r>
                        <a:rPr lang="en-GB" sz="1600" b="0" i="0" u="none" strike="noStrike" dirty="0">
                          <a:solidFill>
                            <a:srgbClr val="000000"/>
                          </a:solidFill>
                          <a:effectLst/>
                          <a:latin typeface="Verdana" panose="020B0604030504040204" pitchFamily="34" charset="0"/>
                          <a:ea typeface="Verdana" panose="020B0604030504040204" pitchFamily="34" charset="0"/>
                        </a:rPr>
                        <a:t>August 2026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en-GB" sz="1600" b="0" i="0" u="none" strike="noStrike" dirty="0">
                          <a:solidFill>
                            <a:srgbClr val="000000"/>
                          </a:solidFill>
                          <a:effectLst/>
                          <a:latin typeface="Verdana" panose="020B0604030504040204" pitchFamily="34" charset="0"/>
                          <a:ea typeface="Verdana" panose="020B0604030504040204" pitchFamily="34" charset="0"/>
                        </a:rPr>
                        <a:t>Monthly</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487717510"/>
                  </a:ext>
                </a:extLst>
              </a:tr>
              <a:tr h="2321387">
                <a:tc>
                  <a:txBody>
                    <a:bodyPr/>
                    <a:lstStyle/>
                    <a:p>
                      <a:pPr algn="ctr" fontAlgn="t">
                        <a:buNone/>
                      </a:pPr>
                      <a:r>
                        <a:rPr lang="en-GB" sz="1600" b="0" i="0" u="none" strike="noStrike" dirty="0">
                          <a:solidFill>
                            <a:schemeClr val="tx1"/>
                          </a:solidFill>
                          <a:effectLst/>
                          <a:latin typeface="Verdana" panose="020B0604030504040204" pitchFamily="34" charset="0"/>
                          <a:ea typeface="Verdana" panose="020B0604030504040204" pitchFamily="34" charset="0"/>
                        </a:rPr>
                        <a:t>% received mechanical thrombectomy</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F0F9"/>
                    </a:solidFill>
                  </a:tcPr>
                </a:tc>
                <a:tc>
                  <a:txBody>
                    <a:bodyPr/>
                    <a:lstStyle/>
                    <a:p>
                      <a:pPr algn="ctr" fontAlgn="b">
                        <a:buNone/>
                      </a:pPr>
                      <a:r>
                        <a:rPr lang="en-GB" sz="1600" b="0" i="0" u="none" strike="noStrike" dirty="0">
                          <a:solidFill>
                            <a:srgbClr val="000000"/>
                          </a:solidFill>
                          <a:effectLst/>
                          <a:latin typeface="Verdana" panose="020B0604030504040204" pitchFamily="34" charset="0"/>
                          <a:ea typeface="Verdana" panose="020B0604030504040204" pitchFamily="34" charset="0"/>
                        </a:rPr>
                        <a:t>10%</a:t>
                      </a:r>
                    </a:p>
                  </a:txBody>
                  <a:tcPr marL="0" marR="0" marT="0" marB="0" anchor="ctr">
                    <a:lnL w="6350" cap="flat" cmpd="sng" algn="ctr">
                      <a:solidFill>
                        <a:srgbClr val="000000"/>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buNone/>
                      </a:pPr>
                      <a:r>
                        <a:rPr lang="en-GB" sz="1600" b="0" i="0" u="none" strike="noStrike" dirty="0">
                          <a:solidFill>
                            <a:srgbClr val="000000"/>
                          </a:solidFill>
                          <a:effectLst/>
                          <a:latin typeface="Verdana" panose="020B0604030504040204" pitchFamily="34" charset="0"/>
                          <a:ea typeface="Verdana" panose="020B0604030504040204" pitchFamily="34" charset="0"/>
                        </a:rPr>
                        <a:t> </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FFFF"/>
                    </a:solidFill>
                  </a:tcPr>
                </a:tc>
                <a:tc>
                  <a:txBody>
                    <a:bodyPr/>
                    <a:lstStyle/>
                    <a:p>
                      <a:pPr algn="ctr" fontAlgn="t">
                        <a:buNone/>
                      </a:pPr>
                      <a:r>
                        <a:rPr lang="en-GB" sz="1600" b="0" i="0" u="none" strike="noStrike" dirty="0">
                          <a:solidFill>
                            <a:srgbClr val="000000"/>
                          </a:solidFill>
                          <a:effectLst/>
                          <a:latin typeface="Verdana" panose="020B0604030504040204" pitchFamily="34" charset="0"/>
                          <a:ea typeface="Verdana" panose="020B0604030504040204" pitchFamily="34" charset="0"/>
                        </a:rPr>
                        <a:t>1.8%</a:t>
                      </a:r>
                    </a:p>
                  </a:txBody>
                  <a:tcPr marL="0" marR="0" marT="0" marB="0" anchor="ctr">
                    <a:lnL w="635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a:txBody>
                    <a:bodyPr/>
                    <a:lstStyle/>
                    <a:p>
                      <a:pPr algn="ctr" fontAlgn="ctr">
                        <a:buNone/>
                      </a:pPr>
                      <a:r>
                        <a:rPr lang="en-GB" sz="1600" b="0" i="0" u="none" strike="noStrike" dirty="0">
                          <a:solidFill>
                            <a:srgbClr val="000000"/>
                          </a:solidFill>
                          <a:effectLst/>
                          <a:latin typeface="Verdana" panose="020B0604030504040204" pitchFamily="34" charset="0"/>
                          <a:ea typeface="Verdana" panose="020B0604030504040204" pitchFamily="34" charset="0"/>
                        </a:rPr>
                        <a:t>August 2026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en-GB" sz="1600" b="0" i="0" u="none" strike="noStrike" dirty="0">
                          <a:solidFill>
                            <a:srgbClr val="000000"/>
                          </a:solidFill>
                          <a:effectLst/>
                          <a:latin typeface="Verdana" panose="020B0604030504040204" pitchFamily="34" charset="0"/>
                          <a:ea typeface="Verdana" panose="020B0604030504040204" pitchFamily="34" charset="0"/>
                        </a:rPr>
                        <a:t>Monthly</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470910968"/>
                  </a:ext>
                </a:extLst>
              </a:tr>
              <a:tr h="2273226">
                <a:tc>
                  <a:txBody>
                    <a:bodyPr/>
                    <a:lstStyle/>
                    <a:p>
                      <a:pPr algn="ctr" fontAlgn="t">
                        <a:buNone/>
                      </a:pPr>
                      <a:r>
                        <a:rPr lang="en-GB" sz="1600" b="0" i="0" u="none" strike="noStrike" dirty="0">
                          <a:solidFill>
                            <a:schemeClr val="tx1"/>
                          </a:solidFill>
                          <a:effectLst/>
                          <a:latin typeface="Verdana" panose="020B0604030504040204" pitchFamily="34" charset="0"/>
                          <a:ea typeface="Verdana" panose="020B0604030504040204" pitchFamily="34" charset="0"/>
                        </a:rPr>
                        <a:t>% received CT scan within 20 minutes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F0F9"/>
                    </a:solidFill>
                  </a:tcPr>
                </a:tc>
                <a:tc>
                  <a:txBody>
                    <a:bodyPr/>
                    <a:lstStyle/>
                    <a:p>
                      <a:pPr algn="ctr" fontAlgn="b">
                        <a:buNone/>
                      </a:pPr>
                      <a:r>
                        <a:rPr lang="en-GB" sz="1600" b="0" i="0" u="none" strike="noStrike" dirty="0">
                          <a:solidFill>
                            <a:srgbClr val="000000"/>
                          </a:solidFill>
                          <a:effectLst/>
                          <a:latin typeface="Verdana" panose="020B0604030504040204" pitchFamily="34" charset="0"/>
                          <a:ea typeface="Verdana" panose="020B0604030504040204" pitchFamily="34" charset="0"/>
                        </a:rPr>
                        <a:t>40%</a:t>
                      </a:r>
                    </a:p>
                  </a:txBody>
                  <a:tcPr marL="0" marR="0" marT="0" marB="0" anchor="ctr">
                    <a:lnL w="6350" cap="flat" cmpd="sng" algn="ctr">
                      <a:solidFill>
                        <a:srgbClr val="000000"/>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GB" sz="1600" b="0" i="0" u="none" strike="noStrike" dirty="0">
                          <a:solidFill>
                            <a:srgbClr val="000000"/>
                          </a:solidFill>
                          <a:effectLst/>
                          <a:latin typeface="Verdana" panose="020B0604030504040204" pitchFamily="34" charset="0"/>
                          <a:ea typeface="Verdana" panose="020B0604030504040204" pitchFamily="34" charset="0"/>
                        </a:rPr>
                        <a:t> </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b">
                        <a:buNone/>
                      </a:pPr>
                      <a:r>
                        <a:rPr lang="en-GB" sz="1600" b="0" i="0" u="none" strike="noStrike" dirty="0">
                          <a:solidFill>
                            <a:srgbClr val="000000"/>
                          </a:solidFill>
                          <a:effectLst/>
                          <a:latin typeface="Verdana" panose="020B0604030504040204" pitchFamily="34" charset="0"/>
                          <a:ea typeface="Verdana" panose="020B0604030504040204" pitchFamily="34" charset="0"/>
                        </a:rPr>
                        <a:t>5.5%</a:t>
                      </a:r>
                    </a:p>
                  </a:txBody>
                  <a:tcPr marL="0" marR="0" marT="0" marB="0" anchor="ctr">
                    <a:lnL w="635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a:txBody>
                    <a:bodyPr/>
                    <a:lstStyle/>
                    <a:p>
                      <a:pPr algn="ctr" fontAlgn="ctr">
                        <a:buNone/>
                      </a:pPr>
                      <a:r>
                        <a:rPr lang="en-GB" sz="1600" b="0" i="0" u="none" strike="noStrike" dirty="0">
                          <a:solidFill>
                            <a:srgbClr val="000000"/>
                          </a:solidFill>
                          <a:effectLst/>
                          <a:latin typeface="Verdana" panose="020B0604030504040204" pitchFamily="34" charset="0"/>
                          <a:ea typeface="Verdana" panose="020B0604030504040204" pitchFamily="34" charset="0"/>
                        </a:rPr>
                        <a:t>August 2026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en-GB" sz="1600" b="0" i="0" u="none" strike="noStrike" dirty="0">
                          <a:solidFill>
                            <a:srgbClr val="000000"/>
                          </a:solidFill>
                          <a:effectLst/>
                          <a:latin typeface="Verdana" panose="020B0604030504040204" pitchFamily="34" charset="0"/>
                          <a:ea typeface="Verdana" panose="020B0604030504040204" pitchFamily="34" charset="0"/>
                        </a:rPr>
                        <a:t>Monthly</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489214570"/>
                  </a:ext>
                </a:extLst>
              </a:tr>
            </a:tbl>
          </a:graphicData>
        </a:graphic>
      </p:graphicFrame>
      <p:sp>
        <p:nvSpPr>
          <p:cNvPr id="12" name="TextBox 11">
            <a:extLst>
              <a:ext uri="{FF2B5EF4-FFF2-40B4-BE49-F238E27FC236}">
                <a16:creationId xmlns:a16="http://schemas.microsoft.com/office/drawing/2014/main" id="{7D74C3B6-BC85-0219-0A3C-F0E325021765}"/>
              </a:ext>
            </a:extLst>
          </p:cNvPr>
          <p:cNvSpPr txBox="1"/>
          <p:nvPr/>
        </p:nvSpPr>
        <p:spPr>
          <a:xfrm>
            <a:off x="89" y="50"/>
            <a:ext cx="20105511" cy="461537"/>
          </a:xfrm>
          <a:prstGeom prst="rect">
            <a:avLst/>
          </a:prstGeom>
          <a:solidFill>
            <a:schemeClr val="tx2">
              <a:lumMod val="75000"/>
              <a:lumOff val="25000"/>
            </a:schemeClr>
          </a:solidFill>
        </p:spPr>
        <p:txBody>
          <a:bodyPr wrap="square" rtlCol="0">
            <a:spAutoFit/>
          </a:bodyPr>
          <a:lstStyle/>
          <a:p>
            <a:pPr algn="ctr" defTabSz="1507937">
              <a:spcAft>
                <a:spcPts val="989"/>
              </a:spcAft>
              <a:defRPr/>
            </a:pPr>
            <a:r>
              <a:rPr lang="en-GB" sz="2399" b="1" dirty="0">
                <a:solidFill>
                  <a:prstClr val="white"/>
                </a:solidFill>
                <a:latin typeface="Verdana" panose="020B0604030504040204" pitchFamily="34" charset="0"/>
                <a:ea typeface="Verdana" panose="020B0604030504040204" pitchFamily="34" charset="0"/>
              </a:rPr>
              <a:t>SBUHB Local Watch Metrics</a:t>
            </a:r>
          </a:p>
        </p:txBody>
      </p:sp>
      <p:pic>
        <p:nvPicPr>
          <p:cNvPr id="3" name="Picture 2">
            <a:extLst>
              <a:ext uri="{FF2B5EF4-FFF2-40B4-BE49-F238E27FC236}">
                <a16:creationId xmlns:a16="http://schemas.microsoft.com/office/drawing/2014/main" id="{325EDBFA-9DE5-1BBB-2CD7-699954FF24C2}"/>
              </a:ext>
            </a:extLst>
          </p:cNvPr>
          <p:cNvPicPr>
            <a:picLocks noChangeAspect="1"/>
          </p:cNvPicPr>
          <p:nvPr/>
        </p:nvPicPr>
        <p:blipFill>
          <a:blip r:embed="rId3"/>
          <a:stretch>
            <a:fillRect/>
          </a:stretch>
        </p:blipFill>
        <p:spPr>
          <a:xfrm>
            <a:off x="8420648" y="1953659"/>
            <a:ext cx="5958471" cy="2229006"/>
          </a:xfrm>
          <a:prstGeom prst="rect">
            <a:avLst/>
          </a:prstGeom>
        </p:spPr>
      </p:pic>
      <p:pic>
        <p:nvPicPr>
          <p:cNvPr id="6" name="Picture 5">
            <a:extLst>
              <a:ext uri="{FF2B5EF4-FFF2-40B4-BE49-F238E27FC236}">
                <a16:creationId xmlns:a16="http://schemas.microsoft.com/office/drawing/2014/main" id="{57FBCDAF-48E3-4CF9-6B27-44F7E19774E4}"/>
              </a:ext>
            </a:extLst>
          </p:cNvPr>
          <p:cNvPicPr>
            <a:picLocks noChangeAspect="1"/>
          </p:cNvPicPr>
          <p:nvPr/>
        </p:nvPicPr>
        <p:blipFill>
          <a:blip r:embed="rId4"/>
          <a:stretch>
            <a:fillRect/>
          </a:stretch>
        </p:blipFill>
        <p:spPr>
          <a:xfrm>
            <a:off x="8420648" y="4391182"/>
            <a:ext cx="5958471" cy="2010655"/>
          </a:xfrm>
          <a:prstGeom prst="rect">
            <a:avLst/>
          </a:prstGeom>
        </p:spPr>
      </p:pic>
      <p:pic>
        <p:nvPicPr>
          <p:cNvPr id="8" name="Picture 7">
            <a:extLst>
              <a:ext uri="{FF2B5EF4-FFF2-40B4-BE49-F238E27FC236}">
                <a16:creationId xmlns:a16="http://schemas.microsoft.com/office/drawing/2014/main" id="{08AF2D10-629D-6D6C-895F-1222E82AB1E5}"/>
              </a:ext>
            </a:extLst>
          </p:cNvPr>
          <p:cNvPicPr>
            <a:picLocks noChangeAspect="1"/>
          </p:cNvPicPr>
          <p:nvPr/>
        </p:nvPicPr>
        <p:blipFill>
          <a:blip r:embed="rId5"/>
          <a:stretch>
            <a:fillRect/>
          </a:stretch>
        </p:blipFill>
        <p:spPr>
          <a:xfrm>
            <a:off x="8420648" y="6535510"/>
            <a:ext cx="5958471" cy="2178209"/>
          </a:xfrm>
          <a:prstGeom prst="rect">
            <a:avLst/>
          </a:prstGeom>
        </p:spPr>
      </p:pic>
      <p:pic>
        <p:nvPicPr>
          <p:cNvPr id="10" name="Picture 9">
            <a:extLst>
              <a:ext uri="{FF2B5EF4-FFF2-40B4-BE49-F238E27FC236}">
                <a16:creationId xmlns:a16="http://schemas.microsoft.com/office/drawing/2014/main" id="{BB1ED504-F1FB-BA60-CCEE-B2467F527455}"/>
              </a:ext>
            </a:extLst>
          </p:cNvPr>
          <p:cNvPicPr>
            <a:picLocks noChangeAspect="1"/>
          </p:cNvPicPr>
          <p:nvPr/>
        </p:nvPicPr>
        <p:blipFill>
          <a:blip r:embed="rId6"/>
          <a:stretch>
            <a:fillRect/>
          </a:stretch>
        </p:blipFill>
        <p:spPr>
          <a:xfrm>
            <a:off x="8420648" y="8764849"/>
            <a:ext cx="5958471" cy="2209626"/>
          </a:xfrm>
          <a:prstGeom prst="rect">
            <a:avLst/>
          </a:prstGeom>
        </p:spPr>
      </p:pic>
    </p:spTree>
    <p:extLst>
      <p:ext uri="{BB962C8B-B14F-4D97-AF65-F5344CB8AC3E}">
        <p14:creationId xmlns:p14="http://schemas.microsoft.com/office/powerpoint/2010/main" val="424925228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2C9F6C-C97F-73CF-534F-68FDBAE8A482}"/>
            </a:ext>
          </a:extLst>
        </p:cNvPr>
        <p:cNvGrpSpPr/>
        <p:nvPr/>
      </p:nvGrpSpPr>
      <p:grpSpPr>
        <a:xfrm>
          <a:off x="0" y="0"/>
          <a:ext cx="0" cy="0"/>
          <a:chOff x="0" y="0"/>
          <a:chExt cx="0" cy="0"/>
        </a:xfrm>
      </p:grpSpPr>
      <p:graphicFrame>
        <p:nvGraphicFramePr>
          <p:cNvPr id="5" name="Table 4">
            <a:extLst>
              <a:ext uri="{FF2B5EF4-FFF2-40B4-BE49-F238E27FC236}">
                <a16:creationId xmlns:a16="http://schemas.microsoft.com/office/drawing/2014/main" id="{DC207CAF-1FBD-63CD-A1F5-067E7F3E776A}"/>
              </a:ext>
            </a:extLst>
          </p:cNvPr>
          <p:cNvGraphicFramePr>
            <a:graphicFrameLocks noGrp="1"/>
          </p:cNvGraphicFramePr>
          <p:nvPr/>
        </p:nvGraphicFramePr>
        <p:xfrm>
          <a:off x="1442319" y="739813"/>
          <a:ext cx="17754446" cy="10285791"/>
        </p:xfrm>
        <a:graphic>
          <a:graphicData uri="http://schemas.openxmlformats.org/drawingml/2006/table">
            <a:tbl>
              <a:tblPr/>
              <a:tblGrid>
                <a:gridCol w="5359087">
                  <a:extLst>
                    <a:ext uri="{9D8B030D-6E8A-4147-A177-3AD203B41FA5}">
                      <a16:colId xmlns:a16="http://schemas.microsoft.com/office/drawing/2014/main" val="3150741542"/>
                    </a:ext>
                  </a:extLst>
                </a:gridCol>
                <a:gridCol w="1575052">
                  <a:extLst>
                    <a:ext uri="{9D8B030D-6E8A-4147-A177-3AD203B41FA5}">
                      <a16:colId xmlns:a16="http://schemas.microsoft.com/office/drawing/2014/main" val="1293364930"/>
                    </a:ext>
                  </a:extLst>
                </a:gridCol>
                <a:gridCol w="6074467">
                  <a:extLst>
                    <a:ext uri="{9D8B030D-6E8A-4147-A177-3AD203B41FA5}">
                      <a16:colId xmlns:a16="http://schemas.microsoft.com/office/drawing/2014/main" val="444904566"/>
                    </a:ext>
                  </a:extLst>
                </a:gridCol>
                <a:gridCol w="1727817">
                  <a:extLst>
                    <a:ext uri="{9D8B030D-6E8A-4147-A177-3AD203B41FA5}">
                      <a16:colId xmlns:a16="http://schemas.microsoft.com/office/drawing/2014/main" val="3495919459"/>
                    </a:ext>
                  </a:extLst>
                </a:gridCol>
                <a:gridCol w="1712222">
                  <a:extLst>
                    <a:ext uri="{9D8B030D-6E8A-4147-A177-3AD203B41FA5}">
                      <a16:colId xmlns:a16="http://schemas.microsoft.com/office/drawing/2014/main" val="4198536635"/>
                    </a:ext>
                  </a:extLst>
                </a:gridCol>
                <a:gridCol w="1305801">
                  <a:extLst>
                    <a:ext uri="{9D8B030D-6E8A-4147-A177-3AD203B41FA5}">
                      <a16:colId xmlns:a16="http://schemas.microsoft.com/office/drawing/2014/main" val="1650970669"/>
                    </a:ext>
                  </a:extLst>
                </a:gridCol>
              </a:tblGrid>
              <a:tr h="545634">
                <a:tc gridSpan="6">
                  <a:txBody>
                    <a:bodyPr/>
                    <a:lstStyle/>
                    <a:p>
                      <a:pPr algn="ctr" fontAlgn="b">
                        <a:buNone/>
                      </a:pPr>
                      <a:r>
                        <a:rPr lang="en-GB" sz="1600" b="1" i="0" u="none" strike="noStrike" dirty="0">
                          <a:solidFill>
                            <a:srgbClr val="000000"/>
                          </a:solidFill>
                          <a:effectLst/>
                          <a:latin typeface="Verdana" panose="020B0604030504040204" pitchFamily="34" charset="0"/>
                          <a:ea typeface="Verdana" panose="020B0604030504040204" pitchFamily="34" charset="0"/>
                        </a:rPr>
                        <a:t>Stroke</a:t>
                      </a:r>
                    </a:p>
                  </a:txBody>
                  <a:tcPr marL="0" marR="0" marT="0" marB="0" anchor="b">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E7F0F9"/>
                    </a:solidFill>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pPr algn="l" fontAlgn="b">
                        <a:buNone/>
                      </a:pPr>
                      <a:endParaRPr lang="en-GB" sz="1400" b="1" i="0" u="none" strike="noStrike" dirty="0">
                        <a:solidFill>
                          <a:srgbClr val="000000"/>
                        </a:solidFill>
                        <a:effectLst/>
                        <a:latin typeface="Verdana" panose="020B0604030504040204" pitchFamily="34" charset="0"/>
                        <a:ea typeface="Verdana" panose="020B0604030504040204" pitchFamily="34" charset="0"/>
                      </a:endParaRPr>
                    </a:p>
                  </a:txBody>
                  <a:tcPr marL="0" marR="0" marT="0" marB="0" anchor="b">
                    <a:lnL>
                      <a:noFill/>
                    </a:lnL>
                    <a:lnR>
                      <a:noFill/>
                    </a:lnR>
                    <a:lnT>
                      <a:noFill/>
                    </a:lnT>
                    <a:lnB w="6350" cap="flat" cmpd="sng" algn="ctr">
                      <a:solidFill>
                        <a:srgbClr val="000000"/>
                      </a:solidFill>
                      <a:prstDash val="solid"/>
                      <a:round/>
                      <a:headEnd type="none" w="med" len="med"/>
                      <a:tailEnd type="none" w="med" len="med"/>
                    </a:lnB>
                    <a:solidFill>
                      <a:srgbClr val="A6C9EC"/>
                    </a:solidFill>
                  </a:tcPr>
                </a:tc>
                <a:tc hMerge="1">
                  <a:txBody>
                    <a:bodyPr/>
                    <a:lstStyle/>
                    <a:p>
                      <a:endParaRPr lang="en-GB"/>
                    </a:p>
                  </a:txBody>
                  <a:tcPr/>
                </a:tc>
                <a:extLst>
                  <a:ext uri="{0D108BD9-81ED-4DB2-BD59-A6C34878D82A}">
                    <a16:rowId xmlns:a16="http://schemas.microsoft.com/office/drawing/2014/main" val="2954874721"/>
                  </a:ext>
                </a:extLst>
              </a:tr>
              <a:tr h="630116">
                <a:tc>
                  <a:txBody>
                    <a:bodyPr/>
                    <a:lstStyle/>
                    <a:p>
                      <a:pPr algn="ctr" fontAlgn="b">
                        <a:buNone/>
                      </a:pPr>
                      <a:r>
                        <a:rPr lang="en-GB" sz="1600" b="1" i="0" u="none" strike="noStrike" dirty="0">
                          <a:solidFill>
                            <a:srgbClr val="000000"/>
                          </a:solidFill>
                          <a:effectLst/>
                          <a:latin typeface="Verdana" panose="020B0604030504040204" pitchFamily="34" charset="0"/>
                          <a:ea typeface="Verdana" panose="020B0604030504040204" pitchFamily="34" charset="0"/>
                        </a:rPr>
                        <a:t>Performance Measure</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D0D0"/>
                    </a:solidFill>
                  </a:tcPr>
                </a:tc>
                <a:tc>
                  <a:txBody>
                    <a:bodyPr/>
                    <a:lstStyle/>
                    <a:p>
                      <a:pPr algn="ctr" fontAlgn="b">
                        <a:buNone/>
                      </a:pPr>
                      <a:r>
                        <a:rPr lang="en-GB" sz="1600" b="1" i="0" u="none" strike="noStrike">
                          <a:solidFill>
                            <a:srgbClr val="000000"/>
                          </a:solidFill>
                          <a:effectLst/>
                          <a:latin typeface="Verdana" panose="020B0604030504040204" pitchFamily="34" charset="0"/>
                          <a:ea typeface="Verdana" panose="020B0604030504040204" pitchFamily="34" charset="0"/>
                        </a:rPr>
                        <a:t>Target</a:t>
                      </a:r>
                    </a:p>
                  </a:txBody>
                  <a:tcPr marL="0" marR="0" marT="0" marB="0" anchor="ctr">
                    <a:lnL w="6350" cap="flat" cmpd="sng" algn="ctr">
                      <a:solidFill>
                        <a:srgbClr val="000000"/>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D0D0"/>
                    </a:solidFill>
                  </a:tcPr>
                </a:tc>
                <a:tc>
                  <a:txBody>
                    <a:bodyPr/>
                    <a:lstStyle/>
                    <a:p>
                      <a:pPr algn="ctr" fontAlgn="b">
                        <a:buNone/>
                      </a:pPr>
                      <a:r>
                        <a:rPr lang="en-GB" sz="1600" b="1" i="0" u="none" strike="noStrike">
                          <a:solidFill>
                            <a:srgbClr val="000000"/>
                          </a:solidFill>
                          <a:effectLst/>
                          <a:latin typeface="Verdana" panose="020B0604030504040204" pitchFamily="34" charset="0"/>
                          <a:ea typeface="Verdana" panose="020B0604030504040204" pitchFamily="34" charset="0"/>
                        </a:rPr>
                        <a:t>Data</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D0D0D0"/>
                    </a:solidFill>
                  </a:tcPr>
                </a:tc>
                <a:tc gridSpan="2">
                  <a:txBody>
                    <a:bodyPr/>
                    <a:lstStyle/>
                    <a:p>
                      <a:pPr algn="ctr" fontAlgn="b">
                        <a:buNone/>
                      </a:pPr>
                      <a:r>
                        <a:rPr lang="en-GB" sz="1600" b="1" i="0" u="none" strike="noStrike" dirty="0">
                          <a:solidFill>
                            <a:srgbClr val="000000"/>
                          </a:solidFill>
                          <a:effectLst/>
                          <a:latin typeface="Verdana" panose="020B0604030504040204" pitchFamily="34" charset="0"/>
                          <a:ea typeface="Verdana" panose="020B0604030504040204" pitchFamily="34" charset="0"/>
                        </a:rPr>
                        <a:t>Latest Position</a:t>
                      </a:r>
                    </a:p>
                  </a:txBody>
                  <a:tcPr marL="0" marR="0" marT="0" marB="0" anchor="ctr">
                    <a:lnL w="635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D0D0"/>
                    </a:solidFill>
                  </a:tcPr>
                </a:tc>
                <a:tc hMerge="1">
                  <a:txBody>
                    <a:bodyPr/>
                    <a:lstStyle/>
                    <a:p>
                      <a:pPr algn="ctr" fontAlgn="b">
                        <a:buNone/>
                      </a:pPr>
                      <a:endParaRPr lang="en-GB" sz="1400" b="1" i="0" u="none" strike="noStrike">
                        <a:solidFill>
                          <a:srgbClr val="000000"/>
                        </a:solidFill>
                        <a:effectLst/>
                        <a:latin typeface="Verdana" panose="020B0604030504040204" pitchFamily="34" charset="0"/>
                        <a:ea typeface="Verdana" panose="020B060403050404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D0D0"/>
                    </a:solidFill>
                  </a:tcPr>
                </a:tc>
                <a:tc>
                  <a:txBody>
                    <a:bodyPr/>
                    <a:lstStyle/>
                    <a:p>
                      <a:pPr algn="ctr" fontAlgn="ctr">
                        <a:buNone/>
                      </a:pPr>
                      <a:r>
                        <a:rPr lang="en-GB" sz="1600" b="1" i="0" u="none" strike="noStrike" dirty="0">
                          <a:solidFill>
                            <a:srgbClr val="000000"/>
                          </a:solidFill>
                          <a:effectLst/>
                          <a:latin typeface="Verdana" panose="020B0604030504040204" pitchFamily="34" charset="0"/>
                          <a:ea typeface="Verdana" panose="020B0604030504040204" pitchFamily="34" charset="0"/>
                        </a:rPr>
                        <a:t>Frequency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D0D0"/>
                    </a:solidFill>
                  </a:tcPr>
                </a:tc>
                <a:extLst>
                  <a:ext uri="{0D108BD9-81ED-4DB2-BD59-A6C34878D82A}">
                    <a16:rowId xmlns:a16="http://schemas.microsoft.com/office/drawing/2014/main" val="1383911150"/>
                  </a:ext>
                </a:extLst>
              </a:tr>
              <a:tr h="2360483">
                <a:tc>
                  <a:txBody>
                    <a:bodyPr/>
                    <a:lstStyle/>
                    <a:p>
                      <a:pPr algn="ctr" fontAlgn="t">
                        <a:buNone/>
                      </a:pPr>
                      <a:r>
                        <a:rPr lang="en-GB" sz="1600" b="0" i="0" u="none" strike="noStrike" dirty="0">
                          <a:solidFill>
                            <a:schemeClr val="tx1"/>
                          </a:solidFill>
                          <a:effectLst/>
                          <a:latin typeface="Verdana" panose="020B0604030504040204" pitchFamily="34" charset="0"/>
                          <a:ea typeface="Verdana" panose="020B0604030504040204" pitchFamily="34" charset="0"/>
                        </a:rPr>
                        <a:t>% admission within 4 hours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F0F9"/>
                    </a:solidFill>
                  </a:tcPr>
                </a:tc>
                <a:tc>
                  <a:txBody>
                    <a:bodyPr/>
                    <a:lstStyle/>
                    <a:p>
                      <a:pPr algn="ctr" fontAlgn="b">
                        <a:buNone/>
                      </a:pPr>
                      <a:r>
                        <a:rPr lang="en-GB" sz="1600" b="0" i="0" u="none" strike="noStrike" dirty="0">
                          <a:solidFill>
                            <a:srgbClr val="000000"/>
                          </a:solidFill>
                          <a:effectLst/>
                          <a:latin typeface="Verdana" panose="020B0604030504040204" pitchFamily="34" charset="0"/>
                          <a:ea typeface="Verdana" panose="020B0604030504040204" pitchFamily="34" charset="0"/>
                        </a:rPr>
                        <a:t>95%</a:t>
                      </a:r>
                    </a:p>
                  </a:txBody>
                  <a:tcPr marL="0" marR="0" marT="0" marB="0" anchor="ctr">
                    <a:lnL w="6350" cap="flat" cmpd="sng" algn="ctr">
                      <a:solidFill>
                        <a:srgbClr val="000000"/>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buNone/>
                      </a:pPr>
                      <a:endParaRPr lang="en-GB" sz="1600" b="0" i="0" u="none" strike="noStrike" dirty="0">
                        <a:solidFill>
                          <a:srgbClr val="000000"/>
                        </a:solidFill>
                        <a:effectLst/>
                        <a:latin typeface="Verdana" panose="020B0604030504040204" pitchFamily="34" charset="0"/>
                        <a:ea typeface="Verdana" panose="020B0604030504040204" pitchFamily="34" charset="0"/>
                      </a:endParaRP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FFFF"/>
                    </a:solidFill>
                  </a:tcPr>
                </a:tc>
                <a:tc>
                  <a:txBody>
                    <a:bodyPr/>
                    <a:lstStyle/>
                    <a:p>
                      <a:pPr algn="ctr" fontAlgn="b">
                        <a:buNone/>
                      </a:pPr>
                      <a:r>
                        <a:rPr lang="en-GB" sz="1600" b="0" i="0" u="none" strike="noStrike" dirty="0">
                          <a:solidFill>
                            <a:srgbClr val="000000"/>
                          </a:solidFill>
                          <a:effectLst/>
                          <a:latin typeface="Verdana" panose="020B0604030504040204" pitchFamily="34" charset="0"/>
                          <a:ea typeface="Verdana" panose="020B0604030504040204" pitchFamily="34" charset="0"/>
                        </a:rPr>
                        <a:t>35.8%</a:t>
                      </a:r>
                    </a:p>
                  </a:txBody>
                  <a:tcPr marL="0" marR="0" marT="0" marB="0" anchor="ctr">
                    <a:lnL w="635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a:txBody>
                    <a:bodyPr/>
                    <a:lstStyle/>
                    <a:p>
                      <a:pPr algn="ctr" fontAlgn="ctr">
                        <a:buNone/>
                      </a:pPr>
                      <a:r>
                        <a:rPr lang="en-GB" sz="1600" b="0" i="0" u="none" strike="noStrike" dirty="0">
                          <a:solidFill>
                            <a:srgbClr val="000000"/>
                          </a:solidFill>
                          <a:effectLst/>
                          <a:latin typeface="Verdana" panose="020B0604030504040204" pitchFamily="34" charset="0"/>
                          <a:ea typeface="Verdana" panose="020B0604030504040204" pitchFamily="34" charset="0"/>
                        </a:rPr>
                        <a:t>August 2026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en-GB" sz="1600" b="0" i="0" u="none" strike="noStrike" dirty="0">
                          <a:solidFill>
                            <a:srgbClr val="000000"/>
                          </a:solidFill>
                          <a:effectLst/>
                          <a:latin typeface="Verdana" panose="020B0604030504040204" pitchFamily="34" charset="0"/>
                          <a:ea typeface="Verdana" panose="020B0604030504040204" pitchFamily="34" charset="0"/>
                        </a:rPr>
                        <a:t>Monthly</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940105439"/>
                  </a:ext>
                </a:extLst>
              </a:tr>
              <a:tr h="2154946">
                <a:tc>
                  <a:txBody>
                    <a:bodyPr/>
                    <a:lstStyle/>
                    <a:p>
                      <a:pPr algn="ctr" fontAlgn="t">
                        <a:buNone/>
                      </a:pPr>
                      <a:r>
                        <a:rPr lang="en-GB" sz="1600" b="0" i="0" u="none" strike="noStrike" dirty="0">
                          <a:solidFill>
                            <a:schemeClr val="tx1"/>
                          </a:solidFill>
                          <a:effectLst/>
                          <a:latin typeface="Verdana" panose="020B0604030504040204" pitchFamily="34" charset="0"/>
                          <a:ea typeface="Verdana" panose="020B0604030504040204" pitchFamily="34" charset="0"/>
                        </a:rPr>
                        <a:t>% received swallow screening within 4 hours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F0F9"/>
                    </a:solidFill>
                  </a:tcPr>
                </a:tc>
                <a:tc>
                  <a:txBody>
                    <a:bodyPr/>
                    <a:lstStyle/>
                    <a:p>
                      <a:pPr algn="ctr" fontAlgn="ctr">
                        <a:buNone/>
                      </a:pPr>
                      <a:r>
                        <a:rPr lang="en-GB" sz="1600" b="0" i="0" u="none" strike="noStrike" dirty="0">
                          <a:solidFill>
                            <a:srgbClr val="000000"/>
                          </a:solidFill>
                          <a:effectLst/>
                          <a:latin typeface="Verdana" panose="020B0604030504040204" pitchFamily="34" charset="0"/>
                          <a:ea typeface="Verdana" panose="020B0604030504040204" pitchFamily="34" charset="0"/>
                        </a:rPr>
                        <a:t>95%</a:t>
                      </a:r>
                    </a:p>
                  </a:txBody>
                  <a:tcPr marL="0" marR="0" marT="0" marB="0" anchor="ctr">
                    <a:lnL w="6350" cap="flat" cmpd="sng" algn="ctr">
                      <a:solidFill>
                        <a:srgbClr val="000000"/>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endParaRPr lang="en-GB" sz="1600" b="0" i="0" u="none" strike="noStrike" dirty="0">
                        <a:solidFill>
                          <a:srgbClr val="000000"/>
                        </a:solidFill>
                        <a:effectLst/>
                        <a:latin typeface="Verdana" panose="020B0604030504040204" pitchFamily="34" charset="0"/>
                        <a:ea typeface="Verdana" panose="020B0604030504040204" pitchFamily="34" charset="0"/>
                      </a:endParaRP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t">
                        <a:buNone/>
                      </a:pPr>
                      <a:r>
                        <a:rPr lang="en-GB" sz="1600" b="0" i="0" u="none" strike="noStrike" dirty="0">
                          <a:solidFill>
                            <a:srgbClr val="000000"/>
                          </a:solidFill>
                          <a:effectLst/>
                          <a:latin typeface="Verdana" panose="020B0604030504040204" pitchFamily="34" charset="0"/>
                          <a:ea typeface="Verdana" panose="020B0604030504040204" pitchFamily="34" charset="0"/>
                        </a:rPr>
                        <a:t>80.0%</a:t>
                      </a:r>
                    </a:p>
                  </a:txBody>
                  <a:tcPr marL="0" marR="0" marT="0" marB="0" anchor="ctr">
                    <a:lnL w="635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a:txBody>
                    <a:bodyPr/>
                    <a:lstStyle/>
                    <a:p>
                      <a:pPr algn="ctr" fontAlgn="ctr">
                        <a:buNone/>
                      </a:pPr>
                      <a:r>
                        <a:rPr lang="en-GB" sz="1600" b="0" i="0" u="none" strike="noStrike" dirty="0">
                          <a:solidFill>
                            <a:srgbClr val="000000"/>
                          </a:solidFill>
                          <a:effectLst/>
                          <a:latin typeface="Verdana" panose="020B0604030504040204" pitchFamily="34" charset="0"/>
                          <a:ea typeface="Verdana" panose="020B0604030504040204" pitchFamily="34" charset="0"/>
                        </a:rPr>
                        <a:t>August 2026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en-GB" sz="1600" b="0" i="0" u="none" strike="noStrike" dirty="0">
                          <a:solidFill>
                            <a:srgbClr val="000000"/>
                          </a:solidFill>
                          <a:effectLst/>
                          <a:latin typeface="Verdana" panose="020B0604030504040204" pitchFamily="34" charset="0"/>
                          <a:ea typeface="Verdana" panose="020B0604030504040204" pitchFamily="34" charset="0"/>
                        </a:rPr>
                        <a:t>Monthly</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487717510"/>
                  </a:ext>
                </a:extLst>
              </a:tr>
              <a:tr h="2321387">
                <a:tc>
                  <a:txBody>
                    <a:bodyPr/>
                    <a:lstStyle/>
                    <a:p>
                      <a:pPr algn="ctr" fontAlgn="t">
                        <a:buNone/>
                      </a:pPr>
                      <a:r>
                        <a:rPr lang="en-GB" sz="1600" b="0" i="0" u="none" strike="noStrike" dirty="0">
                          <a:solidFill>
                            <a:schemeClr val="tx1"/>
                          </a:solidFill>
                          <a:effectLst/>
                          <a:latin typeface="Verdana" panose="020B0604030504040204" pitchFamily="34" charset="0"/>
                          <a:ea typeface="Verdana" panose="020B0604030504040204" pitchFamily="34" charset="0"/>
                        </a:rPr>
                        <a:t>% assessed by a Stroke Consultant within 14 hours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F0F9"/>
                    </a:solidFill>
                  </a:tcPr>
                </a:tc>
                <a:tc>
                  <a:txBody>
                    <a:bodyPr/>
                    <a:lstStyle/>
                    <a:p>
                      <a:pPr algn="ctr" fontAlgn="b">
                        <a:buNone/>
                      </a:pPr>
                      <a:r>
                        <a:rPr lang="en-GB" sz="1600" b="0" i="0" u="none" strike="noStrike" dirty="0">
                          <a:solidFill>
                            <a:srgbClr val="000000"/>
                          </a:solidFill>
                          <a:effectLst/>
                          <a:latin typeface="Verdana" panose="020B0604030504040204" pitchFamily="34" charset="0"/>
                          <a:ea typeface="Verdana" panose="020B0604030504040204" pitchFamily="34" charset="0"/>
                        </a:rPr>
                        <a:t>95%</a:t>
                      </a:r>
                    </a:p>
                  </a:txBody>
                  <a:tcPr marL="0" marR="0" marT="0" marB="0" anchor="ctr">
                    <a:lnL w="6350" cap="flat" cmpd="sng" algn="ctr">
                      <a:solidFill>
                        <a:srgbClr val="000000"/>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buNone/>
                      </a:pPr>
                      <a:endParaRPr lang="en-GB" sz="1600" b="0" i="0" u="none" strike="noStrike" dirty="0">
                        <a:solidFill>
                          <a:srgbClr val="000000"/>
                        </a:solidFill>
                        <a:effectLst/>
                        <a:latin typeface="Verdana" panose="020B0604030504040204" pitchFamily="34" charset="0"/>
                        <a:ea typeface="Verdana" panose="020B0604030504040204" pitchFamily="34" charset="0"/>
                      </a:endParaRP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FFFF"/>
                    </a:solidFill>
                  </a:tcPr>
                </a:tc>
                <a:tc>
                  <a:txBody>
                    <a:bodyPr/>
                    <a:lstStyle/>
                    <a:p>
                      <a:pPr algn="ctr" fontAlgn="t">
                        <a:buNone/>
                      </a:pPr>
                      <a:r>
                        <a:rPr lang="en-GB" sz="1600" b="0" i="0" u="none" strike="noStrike" dirty="0">
                          <a:solidFill>
                            <a:srgbClr val="000000"/>
                          </a:solidFill>
                          <a:effectLst/>
                          <a:latin typeface="Verdana" panose="020B0604030504040204" pitchFamily="34" charset="0"/>
                          <a:ea typeface="Verdana" panose="020B0604030504040204" pitchFamily="34" charset="0"/>
                        </a:rPr>
                        <a:t>54.5%</a:t>
                      </a:r>
                    </a:p>
                  </a:txBody>
                  <a:tcPr marL="0" marR="0" marT="0" marB="0" anchor="ctr">
                    <a:lnL w="635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a:txBody>
                    <a:bodyPr/>
                    <a:lstStyle/>
                    <a:p>
                      <a:pPr algn="ctr" fontAlgn="ctr">
                        <a:buNone/>
                      </a:pPr>
                      <a:r>
                        <a:rPr lang="en-GB" sz="1600" b="0" i="0" u="none" strike="noStrike" dirty="0">
                          <a:solidFill>
                            <a:srgbClr val="000000"/>
                          </a:solidFill>
                          <a:effectLst/>
                          <a:latin typeface="Verdana" panose="020B0604030504040204" pitchFamily="34" charset="0"/>
                          <a:ea typeface="Verdana" panose="020B0604030504040204" pitchFamily="34" charset="0"/>
                        </a:rPr>
                        <a:t>August 2026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en-GB" sz="1600" b="0" i="0" u="none" strike="noStrike" dirty="0">
                          <a:solidFill>
                            <a:srgbClr val="000000"/>
                          </a:solidFill>
                          <a:effectLst/>
                          <a:latin typeface="Verdana" panose="020B0604030504040204" pitchFamily="34" charset="0"/>
                          <a:ea typeface="Verdana" panose="020B0604030504040204" pitchFamily="34" charset="0"/>
                        </a:rPr>
                        <a:t>Monthly</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470910968"/>
                  </a:ext>
                </a:extLst>
              </a:tr>
              <a:tr h="2273226">
                <a:tc>
                  <a:txBody>
                    <a:bodyPr/>
                    <a:lstStyle/>
                    <a:p>
                      <a:pPr algn="ctr" fontAlgn="t">
                        <a:buNone/>
                      </a:pPr>
                      <a:r>
                        <a:rPr lang="en-GB" sz="1600" b="0" i="0" u="none" strike="noStrike" dirty="0">
                          <a:solidFill>
                            <a:schemeClr val="tx1"/>
                          </a:solidFill>
                          <a:effectLst/>
                          <a:latin typeface="Verdana" panose="020B0604030504040204" pitchFamily="34" charset="0"/>
                          <a:ea typeface="Verdana" panose="020B0604030504040204" pitchFamily="34" charset="0"/>
                        </a:rPr>
                        <a:t>% received occupational therapy within 24 hours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F0F9"/>
                    </a:solidFill>
                  </a:tcPr>
                </a:tc>
                <a:tc>
                  <a:txBody>
                    <a:bodyPr/>
                    <a:lstStyle/>
                    <a:p>
                      <a:pPr algn="ctr" fontAlgn="b">
                        <a:buNone/>
                      </a:pPr>
                      <a:r>
                        <a:rPr lang="en-GB" sz="1600" b="0" i="0" u="none" strike="noStrike" dirty="0">
                          <a:solidFill>
                            <a:srgbClr val="000000"/>
                          </a:solidFill>
                          <a:effectLst/>
                          <a:latin typeface="Verdana" panose="020B0604030504040204" pitchFamily="34" charset="0"/>
                          <a:ea typeface="Verdana" panose="020B0604030504040204" pitchFamily="34" charset="0"/>
                        </a:rPr>
                        <a:t>95%</a:t>
                      </a:r>
                    </a:p>
                  </a:txBody>
                  <a:tcPr marL="0" marR="0" marT="0" marB="0" anchor="ctr">
                    <a:lnL w="6350" cap="flat" cmpd="sng" algn="ctr">
                      <a:solidFill>
                        <a:srgbClr val="000000"/>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GB" sz="1600" b="0" i="0" u="none" strike="noStrike" dirty="0">
                          <a:solidFill>
                            <a:srgbClr val="000000"/>
                          </a:solidFill>
                          <a:effectLst/>
                          <a:latin typeface="Verdana" panose="020B0604030504040204" pitchFamily="34" charset="0"/>
                          <a:ea typeface="Verdana" panose="020B0604030504040204" pitchFamily="34" charset="0"/>
                        </a:rPr>
                        <a:t> </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t">
                        <a:buNone/>
                      </a:pPr>
                      <a:r>
                        <a:rPr lang="en-GB" sz="1600" b="0" i="0" u="none" strike="noStrike" dirty="0">
                          <a:solidFill>
                            <a:srgbClr val="000000"/>
                          </a:solidFill>
                          <a:effectLst/>
                          <a:latin typeface="Verdana" panose="020B0604030504040204" pitchFamily="34" charset="0"/>
                          <a:ea typeface="Verdana" panose="020B0604030504040204" pitchFamily="34" charset="0"/>
                        </a:rPr>
                        <a:t>63.3%</a:t>
                      </a:r>
                    </a:p>
                  </a:txBody>
                  <a:tcPr marL="0" marR="0" marT="0" marB="0" anchor="ctr">
                    <a:lnL w="635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a:txBody>
                    <a:bodyPr/>
                    <a:lstStyle/>
                    <a:p>
                      <a:pPr algn="ctr" fontAlgn="ctr">
                        <a:buNone/>
                      </a:pPr>
                      <a:r>
                        <a:rPr lang="en-GB" sz="1600" b="0" i="0" u="none" strike="noStrike" dirty="0">
                          <a:solidFill>
                            <a:srgbClr val="000000"/>
                          </a:solidFill>
                          <a:effectLst/>
                          <a:latin typeface="Verdana" panose="020B0604030504040204" pitchFamily="34" charset="0"/>
                          <a:ea typeface="Verdana" panose="020B0604030504040204" pitchFamily="34" charset="0"/>
                        </a:rPr>
                        <a:t>August 2026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en-GB" sz="1600" b="0" i="0" u="none" strike="noStrike" dirty="0">
                          <a:solidFill>
                            <a:srgbClr val="000000"/>
                          </a:solidFill>
                          <a:effectLst/>
                          <a:latin typeface="Verdana" panose="020B0604030504040204" pitchFamily="34" charset="0"/>
                          <a:ea typeface="Verdana" panose="020B0604030504040204" pitchFamily="34" charset="0"/>
                        </a:rPr>
                        <a:t>Monthly</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489214570"/>
                  </a:ext>
                </a:extLst>
              </a:tr>
            </a:tbl>
          </a:graphicData>
        </a:graphic>
      </p:graphicFrame>
      <p:sp>
        <p:nvSpPr>
          <p:cNvPr id="12" name="TextBox 11">
            <a:extLst>
              <a:ext uri="{FF2B5EF4-FFF2-40B4-BE49-F238E27FC236}">
                <a16:creationId xmlns:a16="http://schemas.microsoft.com/office/drawing/2014/main" id="{7593E99B-B3B0-E168-7EDC-E98EE97AEDA0}"/>
              </a:ext>
            </a:extLst>
          </p:cNvPr>
          <p:cNvSpPr txBox="1"/>
          <p:nvPr/>
        </p:nvSpPr>
        <p:spPr>
          <a:xfrm>
            <a:off x="89" y="50"/>
            <a:ext cx="20105511" cy="461537"/>
          </a:xfrm>
          <a:prstGeom prst="rect">
            <a:avLst/>
          </a:prstGeom>
          <a:solidFill>
            <a:schemeClr val="tx2">
              <a:lumMod val="75000"/>
              <a:lumOff val="25000"/>
            </a:schemeClr>
          </a:solidFill>
        </p:spPr>
        <p:txBody>
          <a:bodyPr wrap="square" rtlCol="0">
            <a:spAutoFit/>
          </a:bodyPr>
          <a:lstStyle/>
          <a:p>
            <a:pPr algn="ctr" defTabSz="1507937">
              <a:spcAft>
                <a:spcPts val="989"/>
              </a:spcAft>
              <a:defRPr/>
            </a:pPr>
            <a:r>
              <a:rPr lang="en-GB" sz="2399" b="1" dirty="0">
                <a:solidFill>
                  <a:prstClr val="white"/>
                </a:solidFill>
                <a:latin typeface="Verdana" panose="020B0604030504040204" pitchFamily="34" charset="0"/>
                <a:ea typeface="Verdana" panose="020B0604030504040204" pitchFamily="34" charset="0"/>
              </a:rPr>
              <a:t>SBUHB Local Watch Metrics</a:t>
            </a:r>
          </a:p>
        </p:txBody>
      </p:sp>
      <p:pic>
        <p:nvPicPr>
          <p:cNvPr id="3" name="Picture 2">
            <a:extLst>
              <a:ext uri="{FF2B5EF4-FFF2-40B4-BE49-F238E27FC236}">
                <a16:creationId xmlns:a16="http://schemas.microsoft.com/office/drawing/2014/main" id="{E7692891-D734-D9BA-ADE7-18710695EF02}"/>
              </a:ext>
            </a:extLst>
          </p:cNvPr>
          <p:cNvPicPr>
            <a:picLocks noChangeAspect="1"/>
          </p:cNvPicPr>
          <p:nvPr/>
        </p:nvPicPr>
        <p:blipFill>
          <a:blip r:embed="rId2"/>
          <a:stretch>
            <a:fillRect/>
          </a:stretch>
        </p:blipFill>
        <p:spPr>
          <a:xfrm>
            <a:off x="8434112" y="1934201"/>
            <a:ext cx="5945006" cy="2266415"/>
          </a:xfrm>
          <a:prstGeom prst="rect">
            <a:avLst/>
          </a:prstGeom>
        </p:spPr>
      </p:pic>
      <p:pic>
        <p:nvPicPr>
          <p:cNvPr id="6" name="Picture 5">
            <a:extLst>
              <a:ext uri="{FF2B5EF4-FFF2-40B4-BE49-F238E27FC236}">
                <a16:creationId xmlns:a16="http://schemas.microsoft.com/office/drawing/2014/main" id="{C76980DD-F08D-B510-4DAD-0036BC449D78}"/>
              </a:ext>
            </a:extLst>
          </p:cNvPr>
          <p:cNvPicPr>
            <a:picLocks noChangeAspect="1"/>
          </p:cNvPicPr>
          <p:nvPr/>
        </p:nvPicPr>
        <p:blipFill>
          <a:blip r:embed="rId3"/>
          <a:stretch>
            <a:fillRect/>
          </a:stretch>
        </p:blipFill>
        <p:spPr>
          <a:xfrm>
            <a:off x="8434113" y="4418875"/>
            <a:ext cx="5945004" cy="1970983"/>
          </a:xfrm>
          <a:prstGeom prst="rect">
            <a:avLst/>
          </a:prstGeom>
        </p:spPr>
      </p:pic>
      <p:pic>
        <p:nvPicPr>
          <p:cNvPr id="8" name="Picture 7">
            <a:extLst>
              <a:ext uri="{FF2B5EF4-FFF2-40B4-BE49-F238E27FC236}">
                <a16:creationId xmlns:a16="http://schemas.microsoft.com/office/drawing/2014/main" id="{E09C58F0-12F7-9B85-18CC-6E219101FD9F}"/>
              </a:ext>
            </a:extLst>
          </p:cNvPr>
          <p:cNvPicPr>
            <a:picLocks noChangeAspect="1"/>
          </p:cNvPicPr>
          <p:nvPr/>
        </p:nvPicPr>
        <p:blipFill>
          <a:blip r:embed="rId4"/>
          <a:stretch>
            <a:fillRect/>
          </a:stretch>
        </p:blipFill>
        <p:spPr>
          <a:xfrm>
            <a:off x="8434113" y="6475478"/>
            <a:ext cx="5945004" cy="2232253"/>
          </a:xfrm>
          <a:prstGeom prst="rect">
            <a:avLst/>
          </a:prstGeom>
        </p:spPr>
      </p:pic>
      <p:pic>
        <p:nvPicPr>
          <p:cNvPr id="10" name="Picture 9">
            <a:extLst>
              <a:ext uri="{FF2B5EF4-FFF2-40B4-BE49-F238E27FC236}">
                <a16:creationId xmlns:a16="http://schemas.microsoft.com/office/drawing/2014/main" id="{632D25EC-AAF0-98D6-0ED5-A32F9535DA2D}"/>
              </a:ext>
            </a:extLst>
          </p:cNvPr>
          <p:cNvPicPr>
            <a:picLocks noChangeAspect="1"/>
          </p:cNvPicPr>
          <p:nvPr/>
        </p:nvPicPr>
        <p:blipFill>
          <a:blip r:embed="rId5"/>
          <a:stretch>
            <a:fillRect/>
          </a:stretch>
        </p:blipFill>
        <p:spPr>
          <a:xfrm>
            <a:off x="8434111" y="8793351"/>
            <a:ext cx="5945004" cy="2232253"/>
          </a:xfrm>
          <a:prstGeom prst="rect">
            <a:avLst/>
          </a:prstGeom>
        </p:spPr>
      </p:pic>
    </p:spTree>
    <p:extLst>
      <p:ext uri="{BB962C8B-B14F-4D97-AF65-F5344CB8AC3E}">
        <p14:creationId xmlns:p14="http://schemas.microsoft.com/office/powerpoint/2010/main" val="213481583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7DAD66-CBC8-52E2-B1F3-1582AFE220D0}"/>
            </a:ext>
          </a:extLst>
        </p:cNvPr>
        <p:cNvGrpSpPr/>
        <p:nvPr/>
      </p:nvGrpSpPr>
      <p:grpSpPr>
        <a:xfrm>
          <a:off x="0" y="0"/>
          <a:ext cx="0" cy="0"/>
          <a:chOff x="0" y="0"/>
          <a:chExt cx="0" cy="0"/>
        </a:xfrm>
      </p:grpSpPr>
      <p:graphicFrame>
        <p:nvGraphicFramePr>
          <p:cNvPr id="5" name="Table 4">
            <a:extLst>
              <a:ext uri="{FF2B5EF4-FFF2-40B4-BE49-F238E27FC236}">
                <a16:creationId xmlns:a16="http://schemas.microsoft.com/office/drawing/2014/main" id="{9B132EC8-8D99-BD49-5EEC-471DCA4A7E84}"/>
              </a:ext>
            </a:extLst>
          </p:cNvPr>
          <p:cNvGraphicFramePr>
            <a:graphicFrameLocks noGrp="1"/>
          </p:cNvGraphicFramePr>
          <p:nvPr/>
        </p:nvGraphicFramePr>
        <p:xfrm>
          <a:off x="1442319" y="739813"/>
          <a:ext cx="17754446" cy="5691179"/>
        </p:xfrm>
        <a:graphic>
          <a:graphicData uri="http://schemas.openxmlformats.org/drawingml/2006/table">
            <a:tbl>
              <a:tblPr/>
              <a:tblGrid>
                <a:gridCol w="5359087">
                  <a:extLst>
                    <a:ext uri="{9D8B030D-6E8A-4147-A177-3AD203B41FA5}">
                      <a16:colId xmlns:a16="http://schemas.microsoft.com/office/drawing/2014/main" val="3150741542"/>
                    </a:ext>
                  </a:extLst>
                </a:gridCol>
                <a:gridCol w="1575052">
                  <a:extLst>
                    <a:ext uri="{9D8B030D-6E8A-4147-A177-3AD203B41FA5}">
                      <a16:colId xmlns:a16="http://schemas.microsoft.com/office/drawing/2014/main" val="1293364930"/>
                    </a:ext>
                  </a:extLst>
                </a:gridCol>
                <a:gridCol w="6074467">
                  <a:extLst>
                    <a:ext uri="{9D8B030D-6E8A-4147-A177-3AD203B41FA5}">
                      <a16:colId xmlns:a16="http://schemas.microsoft.com/office/drawing/2014/main" val="444904566"/>
                    </a:ext>
                  </a:extLst>
                </a:gridCol>
                <a:gridCol w="1727817">
                  <a:extLst>
                    <a:ext uri="{9D8B030D-6E8A-4147-A177-3AD203B41FA5}">
                      <a16:colId xmlns:a16="http://schemas.microsoft.com/office/drawing/2014/main" val="3495919459"/>
                    </a:ext>
                  </a:extLst>
                </a:gridCol>
                <a:gridCol w="1712222">
                  <a:extLst>
                    <a:ext uri="{9D8B030D-6E8A-4147-A177-3AD203B41FA5}">
                      <a16:colId xmlns:a16="http://schemas.microsoft.com/office/drawing/2014/main" val="4198536635"/>
                    </a:ext>
                  </a:extLst>
                </a:gridCol>
                <a:gridCol w="1305801">
                  <a:extLst>
                    <a:ext uri="{9D8B030D-6E8A-4147-A177-3AD203B41FA5}">
                      <a16:colId xmlns:a16="http://schemas.microsoft.com/office/drawing/2014/main" val="1650970669"/>
                    </a:ext>
                  </a:extLst>
                </a:gridCol>
              </a:tblGrid>
              <a:tr h="545634">
                <a:tc gridSpan="6">
                  <a:txBody>
                    <a:bodyPr/>
                    <a:lstStyle/>
                    <a:p>
                      <a:pPr algn="ctr" fontAlgn="b">
                        <a:buNone/>
                      </a:pPr>
                      <a:r>
                        <a:rPr lang="en-GB" sz="1600" b="1" i="0" u="none" strike="noStrike" dirty="0">
                          <a:solidFill>
                            <a:srgbClr val="000000"/>
                          </a:solidFill>
                          <a:effectLst/>
                          <a:latin typeface="Verdana" panose="020B0604030504040204" pitchFamily="34" charset="0"/>
                          <a:ea typeface="Verdana" panose="020B0604030504040204" pitchFamily="34" charset="0"/>
                        </a:rPr>
                        <a:t>Stroke</a:t>
                      </a:r>
                    </a:p>
                  </a:txBody>
                  <a:tcPr marL="0" marR="0" marT="0" marB="0" anchor="b">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E7F0F9"/>
                    </a:solidFill>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pPr algn="l" fontAlgn="b">
                        <a:buNone/>
                      </a:pPr>
                      <a:endParaRPr lang="en-GB" sz="1400" b="1" i="0" u="none" strike="noStrike" dirty="0">
                        <a:solidFill>
                          <a:srgbClr val="000000"/>
                        </a:solidFill>
                        <a:effectLst/>
                        <a:latin typeface="Verdana" panose="020B0604030504040204" pitchFamily="34" charset="0"/>
                        <a:ea typeface="Verdana" panose="020B0604030504040204" pitchFamily="34" charset="0"/>
                      </a:endParaRPr>
                    </a:p>
                  </a:txBody>
                  <a:tcPr marL="0" marR="0" marT="0" marB="0" anchor="b">
                    <a:lnL>
                      <a:noFill/>
                    </a:lnL>
                    <a:lnR>
                      <a:noFill/>
                    </a:lnR>
                    <a:lnT>
                      <a:noFill/>
                    </a:lnT>
                    <a:lnB w="6350" cap="flat" cmpd="sng" algn="ctr">
                      <a:solidFill>
                        <a:srgbClr val="000000"/>
                      </a:solidFill>
                      <a:prstDash val="solid"/>
                      <a:round/>
                      <a:headEnd type="none" w="med" len="med"/>
                      <a:tailEnd type="none" w="med" len="med"/>
                    </a:lnB>
                    <a:solidFill>
                      <a:srgbClr val="A6C9EC"/>
                    </a:solidFill>
                  </a:tcPr>
                </a:tc>
                <a:tc hMerge="1">
                  <a:txBody>
                    <a:bodyPr/>
                    <a:lstStyle/>
                    <a:p>
                      <a:endParaRPr lang="en-GB"/>
                    </a:p>
                  </a:txBody>
                  <a:tcPr/>
                </a:tc>
                <a:extLst>
                  <a:ext uri="{0D108BD9-81ED-4DB2-BD59-A6C34878D82A}">
                    <a16:rowId xmlns:a16="http://schemas.microsoft.com/office/drawing/2014/main" val="2954874721"/>
                  </a:ext>
                </a:extLst>
              </a:tr>
              <a:tr h="630116">
                <a:tc>
                  <a:txBody>
                    <a:bodyPr/>
                    <a:lstStyle/>
                    <a:p>
                      <a:pPr algn="ctr" fontAlgn="b">
                        <a:buNone/>
                      </a:pPr>
                      <a:r>
                        <a:rPr lang="en-GB" sz="1600" b="1" i="0" u="none" strike="noStrike" dirty="0">
                          <a:solidFill>
                            <a:srgbClr val="000000"/>
                          </a:solidFill>
                          <a:effectLst/>
                          <a:latin typeface="Verdana" panose="020B0604030504040204" pitchFamily="34" charset="0"/>
                          <a:ea typeface="Verdana" panose="020B0604030504040204" pitchFamily="34" charset="0"/>
                        </a:rPr>
                        <a:t>Performance Measure</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D0D0"/>
                    </a:solidFill>
                  </a:tcPr>
                </a:tc>
                <a:tc>
                  <a:txBody>
                    <a:bodyPr/>
                    <a:lstStyle/>
                    <a:p>
                      <a:pPr algn="ctr" fontAlgn="b">
                        <a:buNone/>
                      </a:pPr>
                      <a:r>
                        <a:rPr lang="en-GB" sz="1600" b="1" i="0" u="none" strike="noStrike">
                          <a:solidFill>
                            <a:srgbClr val="000000"/>
                          </a:solidFill>
                          <a:effectLst/>
                          <a:latin typeface="Verdana" panose="020B0604030504040204" pitchFamily="34" charset="0"/>
                          <a:ea typeface="Verdana" panose="020B0604030504040204" pitchFamily="34" charset="0"/>
                        </a:rPr>
                        <a:t>Target</a:t>
                      </a:r>
                    </a:p>
                  </a:txBody>
                  <a:tcPr marL="0" marR="0" marT="0" marB="0" anchor="ctr">
                    <a:lnL w="6350" cap="flat" cmpd="sng" algn="ctr">
                      <a:solidFill>
                        <a:srgbClr val="000000"/>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D0D0"/>
                    </a:solidFill>
                  </a:tcPr>
                </a:tc>
                <a:tc>
                  <a:txBody>
                    <a:bodyPr/>
                    <a:lstStyle/>
                    <a:p>
                      <a:pPr algn="ctr" fontAlgn="b">
                        <a:buNone/>
                      </a:pPr>
                      <a:r>
                        <a:rPr lang="en-GB" sz="1600" b="1" i="0" u="none" strike="noStrike">
                          <a:solidFill>
                            <a:srgbClr val="000000"/>
                          </a:solidFill>
                          <a:effectLst/>
                          <a:latin typeface="Verdana" panose="020B0604030504040204" pitchFamily="34" charset="0"/>
                          <a:ea typeface="Verdana" panose="020B0604030504040204" pitchFamily="34" charset="0"/>
                        </a:rPr>
                        <a:t>Data</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D0D0D0"/>
                    </a:solidFill>
                  </a:tcPr>
                </a:tc>
                <a:tc gridSpan="2">
                  <a:txBody>
                    <a:bodyPr/>
                    <a:lstStyle/>
                    <a:p>
                      <a:pPr algn="ctr" fontAlgn="b">
                        <a:buNone/>
                      </a:pPr>
                      <a:r>
                        <a:rPr lang="en-GB" sz="1600" b="1" i="0" u="none" strike="noStrike" dirty="0">
                          <a:solidFill>
                            <a:srgbClr val="000000"/>
                          </a:solidFill>
                          <a:effectLst/>
                          <a:latin typeface="Verdana" panose="020B0604030504040204" pitchFamily="34" charset="0"/>
                          <a:ea typeface="Verdana" panose="020B0604030504040204" pitchFamily="34" charset="0"/>
                        </a:rPr>
                        <a:t>Latest Position</a:t>
                      </a:r>
                    </a:p>
                  </a:txBody>
                  <a:tcPr marL="0" marR="0" marT="0" marB="0" anchor="ctr">
                    <a:lnL w="635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D0D0"/>
                    </a:solidFill>
                  </a:tcPr>
                </a:tc>
                <a:tc hMerge="1">
                  <a:txBody>
                    <a:bodyPr/>
                    <a:lstStyle/>
                    <a:p>
                      <a:pPr algn="ctr" fontAlgn="b">
                        <a:buNone/>
                      </a:pPr>
                      <a:endParaRPr lang="en-GB" sz="1400" b="1" i="0" u="none" strike="noStrike">
                        <a:solidFill>
                          <a:srgbClr val="000000"/>
                        </a:solidFill>
                        <a:effectLst/>
                        <a:latin typeface="Verdana" panose="020B0604030504040204" pitchFamily="34" charset="0"/>
                        <a:ea typeface="Verdana" panose="020B060403050404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D0D0"/>
                    </a:solidFill>
                  </a:tcPr>
                </a:tc>
                <a:tc>
                  <a:txBody>
                    <a:bodyPr/>
                    <a:lstStyle/>
                    <a:p>
                      <a:pPr algn="ctr" fontAlgn="ctr">
                        <a:buNone/>
                      </a:pPr>
                      <a:r>
                        <a:rPr lang="en-GB" sz="1600" b="1" i="0" u="none" strike="noStrike" dirty="0">
                          <a:solidFill>
                            <a:srgbClr val="000000"/>
                          </a:solidFill>
                          <a:effectLst/>
                          <a:latin typeface="Verdana" panose="020B0604030504040204" pitchFamily="34" charset="0"/>
                          <a:ea typeface="Verdana" panose="020B0604030504040204" pitchFamily="34" charset="0"/>
                        </a:rPr>
                        <a:t>Frequency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D0D0"/>
                    </a:solidFill>
                  </a:tcPr>
                </a:tc>
                <a:extLst>
                  <a:ext uri="{0D108BD9-81ED-4DB2-BD59-A6C34878D82A}">
                    <a16:rowId xmlns:a16="http://schemas.microsoft.com/office/drawing/2014/main" val="1383911150"/>
                  </a:ext>
                </a:extLst>
              </a:tr>
              <a:tr h="2360483">
                <a:tc>
                  <a:txBody>
                    <a:bodyPr/>
                    <a:lstStyle/>
                    <a:p>
                      <a:pPr algn="ctr" fontAlgn="t">
                        <a:buNone/>
                      </a:pPr>
                      <a:r>
                        <a:rPr lang="en-GB" sz="1600" b="0" i="0" u="none" strike="noStrike" dirty="0">
                          <a:solidFill>
                            <a:schemeClr val="tx1"/>
                          </a:solidFill>
                          <a:effectLst/>
                          <a:latin typeface="Verdana" panose="020B0604030504040204" pitchFamily="34" charset="0"/>
                          <a:ea typeface="Verdana" panose="020B0604030504040204" pitchFamily="34" charset="0"/>
                        </a:rPr>
                        <a:t>% received physiotherapy within 24 hours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F0F9"/>
                    </a:solidFill>
                  </a:tcPr>
                </a:tc>
                <a:tc>
                  <a:txBody>
                    <a:bodyPr/>
                    <a:lstStyle/>
                    <a:p>
                      <a:pPr algn="ctr" fontAlgn="b">
                        <a:buNone/>
                      </a:pPr>
                      <a:r>
                        <a:rPr lang="en-GB" sz="1600" b="0" i="0" u="none" strike="noStrike" dirty="0">
                          <a:solidFill>
                            <a:srgbClr val="000000"/>
                          </a:solidFill>
                          <a:effectLst/>
                          <a:latin typeface="Verdana" panose="020B0604030504040204" pitchFamily="34" charset="0"/>
                          <a:ea typeface="Verdana" panose="020B0604030504040204" pitchFamily="34" charset="0"/>
                        </a:rPr>
                        <a:t>95%</a:t>
                      </a:r>
                    </a:p>
                  </a:txBody>
                  <a:tcPr marL="0" marR="0" marT="0" marB="0" anchor="ctr">
                    <a:lnL w="6350" cap="flat" cmpd="sng" algn="ctr">
                      <a:solidFill>
                        <a:srgbClr val="000000"/>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buNone/>
                      </a:pPr>
                      <a:r>
                        <a:rPr lang="en-GB" sz="1600" b="0" i="0" u="none" strike="noStrike" dirty="0">
                          <a:solidFill>
                            <a:srgbClr val="000000"/>
                          </a:solidFill>
                          <a:effectLst/>
                          <a:latin typeface="Verdana" panose="020B0604030504040204" pitchFamily="34" charset="0"/>
                          <a:ea typeface="Verdana" panose="020B0604030504040204" pitchFamily="34" charset="0"/>
                        </a:rPr>
                        <a:t> </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FFFF"/>
                    </a:solidFill>
                  </a:tcPr>
                </a:tc>
                <a:tc>
                  <a:txBody>
                    <a:bodyPr/>
                    <a:lstStyle/>
                    <a:p>
                      <a:pPr algn="ctr" fontAlgn="b">
                        <a:buNone/>
                      </a:pPr>
                      <a:r>
                        <a:rPr lang="en-GB" sz="1600" b="0" i="0" u="none" strike="noStrike" dirty="0">
                          <a:solidFill>
                            <a:srgbClr val="000000"/>
                          </a:solidFill>
                          <a:effectLst/>
                          <a:latin typeface="Verdana" panose="020B0604030504040204" pitchFamily="34" charset="0"/>
                          <a:ea typeface="Verdana" panose="020B0604030504040204" pitchFamily="34" charset="0"/>
                        </a:rPr>
                        <a:t>67.4%</a:t>
                      </a:r>
                    </a:p>
                  </a:txBody>
                  <a:tcPr marL="0" marR="0" marT="0" marB="0" anchor="ctr">
                    <a:lnL w="635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a:txBody>
                    <a:bodyPr/>
                    <a:lstStyle/>
                    <a:p>
                      <a:pPr algn="ctr" fontAlgn="ctr">
                        <a:buNone/>
                      </a:pPr>
                      <a:r>
                        <a:rPr lang="en-GB" sz="1600" b="0" i="0" u="none" strike="noStrike" dirty="0">
                          <a:solidFill>
                            <a:srgbClr val="000000"/>
                          </a:solidFill>
                          <a:effectLst/>
                          <a:latin typeface="Verdana" panose="020B0604030504040204" pitchFamily="34" charset="0"/>
                          <a:ea typeface="Verdana" panose="020B0604030504040204" pitchFamily="34" charset="0"/>
                        </a:rPr>
                        <a:t>August 2026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en-GB" sz="1600" b="0" i="0" u="none" strike="noStrike" dirty="0">
                          <a:solidFill>
                            <a:srgbClr val="000000"/>
                          </a:solidFill>
                          <a:effectLst/>
                          <a:latin typeface="Verdana" panose="020B0604030504040204" pitchFamily="34" charset="0"/>
                          <a:ea typeface="Verdana" panose="020B0604030504040204" pitchFamily="34" charset="0"/>
                        </a:rPr>
                        <a:t>Monthly</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940105439"/>
                  </a:ext>
                </a:extLst>
              </a:tr>
              <a:tr h="2154946">
                <a:tc>
                  <a:txBody>
                    <a:bodyPr/>
                    <a:lstStyle/>
                    <a:p>
                      <a:pPr algn="ctr" fontAlgn="t">
                        <a:buNone/>
                      </a:pPr>
                      <a:r>
                        <a:rPr lang="en-GB" sz="1600" b="0" i="0" u="none" strike="noStrike" dirty="0">
                          <a:solidFill>
                            <a:schemeClr val="tx1"/>
                          </a:solidFill>
                          <a:effectLst/>
                          <a:latin typeface="Verdana" panose="020B0604030504040204" pitchFamily="34" charset="0"/>
                          <a:ea typeface="Verdana" panose="020B0604030504040204" pitchFamily="34" charset="0"/>
                        </a:rPr>
                        <a:t>% received SALT within 72 hours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F0F9"/>
                    </a:solidFill>
                  </a:tcPr>
                </a:tc>
                <a:tc>
                  <a:txBody>
                    <a:bodyPr/>
                    <a:lstStyle/>
                    <a:p>
                      <a:pPr algn="ctr" fontAlgn="b">
                        <a:buNone/>
                      </a:pPr>
                      <a:r>
                        <a:rPr lang="en-GB" sz="1600" b="0" i="0" u="none" strike="noStrike" dirty="0">
                          <a:solidFill>
                            <a:srgbClr val="000000"/>
                          </a:solidFill>
                          <a:effectLst/>
                          <a:latin typeface="Verdana" panose="020B0604030504040204" pitchFamily="34" charset="0"/>
                          <a:ea typeface="Verdana" panose="020B0604030504040204" pitchFamily="34" charset="0"/>
                        </a:rPr>
                        <a:t>95%</a:t>
                      </a:r>
                    </a:p>
                  </a:txBody>
                  <a:tcPr marL="0" marR="0" marT="0" marB="0" anchor="ctr">
                    <a:lnL w="6350" cap="flat" cmpd="sng" algn="ctr">
                      <a:solidFill>
                        <a:srgbClr val="000000"/>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endParaRPr lang="en-GB" sz="1600" b="0" i="0" u="none" strike="noStrike" dirty="0">
                        <a:solidFill>
                          <a:srgbClr val="000000"/>
                        </a:solidFill>
                        <a:effectLst/>
                        <a:latin typeface="Verdana" panose="020B0604030504040204" pitchFamily="34" charset="0"/>
                        <a:ea typeface="Verdana" panose="020B0604030504040204" pitchFamily="34" charset="0"/>
                      </a:endParaRP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b">
                        <a:buNone/>
                      </a:pPr>
                      <a:r>
                        <a:rPr lang="en-GB" sz="1600" b="0" i="0" u="none" strike="noStrike" dirty="0">
                          <a:solidFill>
                            <a:srgbClr val="000000"/>
                          </a:solidFill>
                          <a:effectLst/>
                          <a:latin typeface="Verdana" panose="020B0604030504040204" pitchFamily="34" charset="0"/>
                          <a:ea typeface="Verdana" panose="020B0604030504040204" pitchFamily="34" charset="0"/>
                        </a:rPr>
                        <a:t>79.3%</a:t>
                      </a:r>
                    </a:p>
                  </a:txBody>
                  <a:tcPr marL="0" marR="0" marT="0" marB="0" anchor="ctr">
                    <a:lnL w="635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a:txBody>
                    <a:bodyPr/>
                    <a:lstStyle/>
                    <a:p>
                      <a:pPr algn="ctr" fontAlgn="ctr">
                        <a:buNone/>
                      </a:pPr>
                      <a:r>
                        <a:rPr lang="en-GB" sz="1600" b="0" i="0" u="none" strike="noStrike" dirty="0">
                          <a:solidFill>
                            <a:srgbClr val="000000"/>
                          </a:solidFill>
                          <a:effectLst/>
                          <a:latin typeface="Verdana" panose="020B0604030504040204" pitchFamily="34" charset="0"/>
                          <a:ea typeface="Verdana" panose="020B0604030504040204" pitchFamily="34" charset="0"/>
                        </a:rPr>
                        <a:t>August 2026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en-GB" sz="1600" b="0" i="0" u="none" strike="noStrike" dirty="0">
                          <a:solidFill>
                            <a:srgbClr val="000000"/>
                          </a:solidFill>
                          <a:effectLst/>
                          <a:latin typeface="Verdana" panose="020B0604030504040204" pitchFamily="34" charset="0"/>
                          <a:ea typeface="Verdana" panose="020B0604030504040204" pitchFamily="34" charset="0"/>
                        </a:rPr>
                        <a:t>Monthly</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487717510"/>
                  </a:ext>
                </a:extLst>
              </a:tr>
            </a:tbl>
          </a:graphicData>
        </a:graphic>
      </p:graphicFrame>
      <p:sp>
        <p:nvSpPr>
          <p:cNvPr id="12" name="TextBox 11">
            <a:extLst>
              <a:ext uri="{FF2B5EF4-FFF2-40B4-BE49-F238E27FC236}">
                <a16:creationId xmlns:a16="http://schemas.microsoft.com/office/drawing/2014/main" id="{AAECF542-F2DB-6ABE-1163-EDCD787C89CF}"/>
              </a:ext>
            </a:extLst>
          </p:cNvPr>
          <p:cNvSpPr txBox="1"/>
          <p:nvPr/>
        </p:nvSpPr>
        <p:spPr>
          <a:xfrm>
            <a:off x="89" y="50"/>
            <a:ext cx="20105511" cy="461537"/>
          </a:xfrm>
          <a:prstGeom prst="rect">
            <a:avLst/>
          </a:prstGeom>
          <a:solidFill>
            <a:schemeClr val="tx2">
              <a:lumMod val="75000"/>
              <a:lumOff val="25000"/>
            </a:schemeClr>
          </a:solidFill>
        </p:spPr>
        <p:txBody>
          <a:bodyPr wrap="square" rtlCol="0">
            <a:spAutoFit/>
          </a:bodyPr>
          <a:lstStyle/>
          <a:p>
            <a:pPr algn="ctr" defTabSz="1507937">
              <a:spcAft>
                <a:spcPts val="989"/>
              </a:spcAft>
              <a:defRPr/>
            </a:pPr>
            <a:r>
              <a:rPr lang="en-GB" sz="2399" b="1" dirty="0">
                <a:solidFill>
                  <a:prstClr val="white"/>
                </a:solidFill>
                <a:latin typeface="Verdana" panose="020B0604030504040204" pitchFamily="34" charset="0"/>
                <a:ea typeface="Verdana" panose="020B0604030504040204" pitchFamily="34" charset="0"/>
              </a:rPr>
              <a:t>SBUHB Local Watch Metrics</a:t>
            </a:r>
          </a:p>
        </p:txBody>
      </p:sp>
      <p:pic>
        <p:nvPicPr>
          <p:cNvPr id="3" name="Picture 2">
            <a:extLst>
              <a:ext uri="{FF2B5EF4-FFF2-40B4-BE49-F238E27FC236}">
                <a16:creationId xmlns:a16="http://schemas.microsoft.com/office/drawing/2014/main" id="{A5BC2017-93C6-B738-983F-076656F80006}"/>
              </a:ext>
            </a:extLst>
          </p:cNvPr>
          <p:cNvPicPr>
            <a:picLocks noChangeAspect="1"/>
          </p:cNvPicPr>
          <p:nvPr/>
        </p:nvPicPr>
        <p:blipFill>
          <a:blip r:embed="rId2"/>
          <a:stretch>
            <a:fillRect/>
          </a:stretch>
        </p:blipFill>
        <p:spPr>
          <a:xfrm>
            <a:off x="8403446" y="1976835"/>
            <a:ext cx="5975672" cy="2293402"/>
          </a:xfrm>
          <a:prstGeom prst="rect">
            <a:avLst/>
          </a:prstGeom>
        </p:spPr>
      </p:pic>
      <p:pic>
        <p:nvPicPr>
          <p:cNvPr id="6" name="Picture 5">
            <a:extLst>
              <a:ext uri="{FF2B5EF4-FFF2-40B4-BE49-F238E27FC236}">
                <a16:creationId xmlns:a16="http://schemas.microsoft.com/office/drawing/2014/main" id="{3DB79DF9-BC6E-0943-D940-66E9451AB8EA}"/>
              </a:ext>
            </a:extLst>
          </p:cNvPr>
          <p:cNvPicPr>
            <a:picLocks noChangeAspect="1"/>
          </p:cNvPicPr>
          <p:nvPr/>
        </p:nvPicPr>
        <p:blipFill>
          <a:blip r:embed="rId3"/>
          <a:stretch>
            <a:fillRect/>
          </a:stretch>
        </p:blipFill>
        <p:spPr>
          <a:xfrm>
            <a:off x="8403446" y="4339178"/>
            <a:ext cx="5975671" cy="2022871"/>
          </a:xfrm>
          <a:prstGeom prst="rect">
            <a:avLst/>
          </a:prstGeom>
        </p:spPr>
      </p:pic>
    </p:spTree>
    <p:extLst>
      <p:ext uri="{BB962C8B-B14F-4D97-AF65-F5344CB8AC3E}">
        <p14:creationId xmlns:p14="http://schemas.microsoft.com/office/powerpoint/2010/main" val="92710111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B17E46-B36C-A75F-D211-A53917765690}"/>
            </a:ext>
          </a:extLst>
        </p:cNvPr>
        <p:cNvGrpSpPr/>
        <p:nvPr/>
      </p:nvGrpSpPr>
      <p:grpSpPr>
        <a:xfrm>
          <a:off x="0" y="0"/>
          <a:ext cx="0" cy="0"/>
          <a:chOff x="0" y="0"/>
          <a:chExt cx="0" cy="0"/>
        </a:xfrm>
      </p:grpSpPr>
      <p:graphicFrame>
        <p:nvGraphicFramePr>
          <p:cNvPr id="5" name="Table 4">
            <a:extLst>
              <a:ext uri="{FF2B5EF4-FFF2-40B4-BE49-F238E27FC236}">
                <a16:creationId xmlns:a16="http://schemas.microsoft.com/office/drawing/2014/main" id="{F9FD3D98-CBEA-1E23-996D-71AA63178841}"/>
              </a:ext>
            </a:extLst>
          </p:cNvPr>
          <p:cNvGraphicFramePr>
            <a:graphicFrameLocks noGrp="1"/>
          </p:cNvGraphicFramePr>
          <p:nvPr/>
        </p:nvGraphicFramePr>
        <p:xfrm>
          <a:off x="1442319" y="739813"/>
          <a:ext cx="17754446" cy="10285791"/>
        </p:xfrm>
        <a:graphic>
          <a:graphicData uri="http://schemas.openxmlformats.org/drawingml/2006/table">
            <a:tbl>
              <a:tblPr/>
              <a:tblGrid>
                <a:gridCol w="5359087">
                  <a:extLst>
                    <a:ext uri="{9D8B030D-6E8A-4147-A177-3AD203B41FA5}">
                      <a16:colId xmlns:a16="http://schemas.microsoft.com/office/drawing/2014/main" val="3150741542"/>
                    </a:ext>
                  </a:extLst>
                </a:gridCol>
                <a:gridCol w="1575052">
                  <a:extLst>
                    <a:ext uri="{9D8B030D-6E8A-4147-A177-3AD203B41FA5}">
                      <a16:colId xmlns:a16="http://schemas.microsoft.com/office/drawing/2014/main" val="1293364930"/>
                    </a:ext>
                  </a:extLst>
                </a:gridCol>
                <a:gridCol w="6074467">
                  <a:extLst>
                    <a:ext uri="{9D8B030D-6E8A-4147-A177-3AD203B41FA5}">
                      <a16:colId xmlns:a16="http://schemas.microsoft.com/office/drawing/2014/main" val="444904566"/>
                    </a:ext>
                  </a:extLst>
                </a:gridCol>
                <a:gridCol w="1727817">
                  <a:extLst>
                    <a:ext uri="{9D8B030D-6E8A-4147-A177-3AD203B41FA5}">
                      <a16:colId xmlns:a16="http://schemas.microsoft.com/office/drawing/2014/main" val="3495919459"/>
                    </a:ext>
                  </a:extLst>
                </a:gridCol>
                <a:gridCol w="1712222">
                  <a:extLst>
                    <a:ext uri="{9D8B030D-6E8A-4147-A177-3AD203B41FA5}">
                      <a16:colId xmlns:a16="http://schemas.microsoft.com/office/drawing/2014/main" val="4198536635"/>
                    </a:ext>
                  </a:extLst>
                </a:gridCol>
                <a:gridCol w="1305801">
                  <a:extLst>
                    <a:ext uri="{9D8B030D-6E8A-4147-A177-3AD203B41FA5}">
                      <a16:colId xmlns:a16="http://schemas.microsoft.com/office/drawing/2014/main" val="1650970669"/>
                    </a:ext>
                  </a:extLst>
                </a:gridCol>
              </a:tblGrid>
              <a:tr h="545634">
                <a:tc gridSpan="6">
                  <a:txBody>
                    <a:bodyPr/>
                    <a:lstStyle/>
                    <a:p>
                      <a:pPr algn="ctr" fontAlgn="b">
                        <a:buNone/>
                      </a:pPr>
                      <a:r>
                        <a:rPr lang="en-GB" sz="1600" b="1" i="0" u="none" strike="noStrike" dirty="0">
                          <a:solidFill>
                            <a:srgbClr val="000000"/>
                          </a:solidFill>
                          <a:effectLst/>
                          <a:latin typeface="Verdana" panose="020B0604030504040204" pitchFamily="34" charset="0"/>
                          <a:ea typeface="Verdana" panose="020B0604030504040204" pitchFamily="34" charset="0"/>
                        </a:rPr>
                        <a:t>Theatres</a:t>
                      </a:r>
                    </a:p>
                  </a:txBody>
                  <a:tcPr marL="0" marR="0" marT="0" marB="0" anchor="b">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E7F0F9"/>
                    </a:solidFill>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pPr algn="l" fontAlgn="b">
                        <a:buNone/>
                      </a:pPr>
                      <a:endParaRPr lang="en-GB" sz="1400" b="1" i="0" u="none" strike="noStrike" dirty="0">
                        <a:solidFill>
                          <a:srgbClr val="000000"/>
                        </a:solidFill>
                        <a:effectLst/>
                        <a:latin typeface="Verdana" panose="020B0604030504040204" pitchFamily="34" charset="0"/>
                        <a:ea typeface="Verdana" panose="020B0604030504040204" pitchFamily="34" charset="0"/>
                      </a:endParaRPr>
                    </a:p>
                  </a:txBody>
                  <a:tcPr marL="0" marR="0" marT="0" marB="0" anchor="b">
                    <a:lnL>
                      <a:noFill/>
                    </a:lnL>
                    <a:lnR>
                      <a:noFill/>
                    </a:lnR>
                    <a:lnT>
                      <a:noFill/>
                    </a:lnT>
                    <a:lnB w="6350" cap="flat" cmpd="sng" algn="ctr">
                      <a:solidFill>
                        <a:srgbClr val="000000"/>
                      </a:solidFill>
                      <a:prstDash val="solid"/>
                      <a:round/>
                      <a:headEnd type="none" w="med" len="med"/>
                      <a:tailEnd type="none" w="med" len="med"/>
                    </a:lnB>
                    <a:solidFill>
                      <a:srgbClr val="A6C9EC"/>
                    </a:solidFill>
                  </a:tcPr>
                </a:tc>
                <a:tc hMerge="1">
                  <a:txBody>
                    <a:bodyPr/>
                    <a:lstStyle/>
                    <a:p>
                      <a:endParaRPr lang="en-GB"/>
                    </a:p>
                  </a:txBody>
                  <a:tcPr/>
                </a:tc>
                <a:extLst>
                  <a:ext uri="{0D108BD9-81ED-4DB2-BD59-A6C34878D82A}">
                    <a16:rowId xmlns:a16="http://schemas.microsoft.com/office/drawing/2014/main" val="2954874721"/>
                  </a:ext>
                </a:extLst>
              </a:tr>
              <a:tr h="630116">
                <a:tc>
                  <a:txBody>
                    <a:bodyPr/>
                    <a:lstStyle/>
                    <a:p>
                      <a:pPr algn="ctr" fontAlgn="b">
                        <a:buNone/>
                      </a:pPr>
                      <a:r>
                        <a:rPr lang="en-GB" sz="1600" b="1" i="0" u="none" strike="noStrike" dirty="0">
                          <a:solidFill>
                            <a:srgbClr val="000000"/>
                          </a:solidFill>
                          <a:effectLst/>
                          <a:latin typeface="Verdana" panose="020B0604030504040204" pitchFamily="34" charset="0"/>
                          <a:ea typeface="Verdana" panose="020B0604030504040204" pitchFamily="34" charset="0"/>
                        </a:rPr>
                        <a:t>Performance Measure</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D0D0"/>
                    </a:solidFill>
                  </a:tcPr>
                </a:tc>
                <a:tc>
                  <a:txBody>
                    <a:bodyPr/>
                    <a:lstStyle/>
                    <a:p>
                      <a:pPr algn="ctr" fontAlgn="b">
                        <a:buNone/>
                      </a:pPr>
                      <a:r>
                        <a:rPr lang="en-GB" sz="1600" b="1" i="0" u="none" strike="noStrike">
                          <a:solidFill>
                            <a:srgbClr val="000000"/>
                          </a:solidFill>
                          <a:effectLst/>
                          <a:latin typeface="Verdana" panose="020B0604030504040204" pitchFamily="34" charset="0"/>
                          <a:ea typeface="Verdana" panose="020B0604030504040204" pitchFamily="34" charset="0"/>
                        </a:rPr>
                        <a:t>Target</a:t>
                      </a:r>
                    </a:p>
                  </a:txBody>
                  <a:tcPr marL="0" marR="0" marT="0" marB="0" anchor="ctr">
                    <a:lnL w="6350" cap="flat" cmpd="sng" algn="ctr">
                      <a:solidFill>
                        <a:srgbClr val="000000"/>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D0D0"/>
                    </a:solidFill>
                  </a:tcPr>
                </a:tc>
                <a:tc>
                  <a:txBody>
                    <a:bodyPr/>
                    <a:lstStyle/>
                    <a:p>
                      <a:pPr algn="ctr" fontAlgn="b">
                        <a:buNone/>
                      </a:pPr>
                      <a:r>
                        <a:rPr lang="en-GB" sz="1600" b="1" i="0" u="none" strike="noStrike">
                          <a:solidFill>
                            <a:srgbClr val="000000"/>
                          </a:solidFill>
                          <a:effectLst/>
                          <a:latin typeface="Verdana" panose="020B0604030504040204" pitchFamily="34" charset="0"/>
                          <a:ea typeface="Verdana" panose="020B0604030504040204" pitchFamily="34" charset="0"/>
                        </a:rPr>
                        <a:t>Data</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D0D0D0"/>
                    </a:solidFill>
                  </a:tcPr>
                </a:tc>
                <a:tc gridSpan="2">
                  <a:txBody>
                    <a:bodyPr/>
                    <a:lstStyle/>
                    <a:p>
                      <a:pPr algn="ctr" fontAlgn="b">
                        <a:buNone/>
                      </a:pPr>
                      <a:r>
                        <a:rPr lang="en-GB" sz="1600" b="1" i="0" u="none" strike="noStrike" dirty="0">
                          <a:solidFill>
                            <a:srgbClr val="000000"/>
                          </a:solidFill>
                          <a:effectLst/>
                          <a:latin typeface="Verdana" panose="020B0604030504040204" pitchFamily="34" charset="0"/>
                          <a:ea typeface="Verdana" panose="020B0604030504040204" pitchFamily="34" charset="0"/>
                        </a:rPr>
                        <a:t>Latest Position</a:t>
                      </a:r>
                    </a:p>
                  </a:txBody>
                  <a:tcPr marL="0" marR="0" marT="0" marB="0" anchor="ctr">
                    <a:lnL w="635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D0D0"/>
                    </a:solidFill>
                  </a:tcPr>
                </a:tc>
                <a:tc hMerge="1">
                  <a:txBody>
                    <a:bodyPr/>
                    <a:lstStyle/>
                    <a:p>
                      <a:pPr algn="ctr" fontAlgn="b">
                        <a:buNone/>
                      </a:pPr>
                      <a:endParaRPr lang="en-GB" sz="1400" b="1" i="0" u="none" strike="noStrike">
                        <a:solidFill>
                          <a:srgbClr val="000000"/>
                        </a:solidFill>
                        <a:effectLst/>
                        <a:latin typeface="Verdana" panose="020B0604030504040204" pitchFamily="34" charset="0"/>
                        <a:ea typeface="Verdana" panose="020B060403050404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D0D0"/>
                    </a:solidFill>
                  </a:tcPr>
                </a:tc>
                <a:tc>
                  <a:txBody>
                    <a:bodyPr/>
                    <a:lstStyle/>
                    <a:p>
                      <a:pPr algn="ctr" fontAlgn="ctr">
                        <a:buNone/>
                      </a:pPr>
                      <a:r>
                        <a:rPr lang="en-GB" sz="1600" b="1" i="0" u="none" strike="noStrike" dirty="0">
                          <a:solidFill>
                            <a:srgbClr val="000000"/>
                          </a:solidFill>
                          <a:effectLst/>
                          <a:latin typeface="Verdana" panose="020B0604030504040204" pitchFamily="34" charset="0"/>
                          <a:ea typeface="Verdana" panose="020B0604030504040204" pitchFamily="34" charset="0"/>
                        </a:rPr>
                        <a:t>Frequency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D0D0"/>
                    </a:solidFill>
                  </a:tcPr>
                </a:tc>
                <a:extLst>
                  <a:ext uri="{0D108BD9-81ED-4DB2-BD59-A6C34878D82A}">
                    <a16:rowId xmlns:a16="http://schemas.microsoft.com/office/drawing/2014/main" val="1383911150"/>
                  </a:ext>
                </a:extLst>
              </a:tr>
              <a:tr h="2360483">
                <a:tc>
                  <a:txBody>
                    <a:bodyPr/>
                    <a:lstStyle/>
                    <a:p>
                      <a:pPr marL="0" algn="ctr" defTabSz="914400" rtl="0" eaLnBrk="1" fontAlgn="t" latinLnBrk="0" hangingPunct="1">
                        <a:buNone/>
                      </a:pPr>
                      <a:r>
                        <a:rPr lang="en-GB" sz="1600" b="0" i="0" u="none" strike="noStrike" kern="1200" dirty="0">
                          <a:solidFill>
                            <a:schemeClr val="tx1"/>
                          </a:solidFill>
                          <a:effectLst/>
                          <a:latin typeface="Verdana" panose="020B0604030504040204" pitchFamily="34" charset="0"/>
                          <a:ea typeface="Verdana" panose="020B0604030504040204" pitchFamily="34" charset="0"/>
                          <a:cs typeface="+mn-cs"/>
                        </a:rPr>
                        <a:t>Theatre Utilisation</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F0F9"/>
                    </a:solidFill>
                  </a:tcPr>
                </a:tc>
                <a:tc>
                  <a:txBody>
                    <a:bodyPr/>
                    <a:lstStyle/>
                    <a:p>
                      <a:pPr algn="ctr" fontAlgn="ctr">
                        <a:buNone/>
                      </a:pPr>
                      <a:r>
                        <a:rPr lang="en-GB" sz="1600" b="0" i="0" u="none" strike="noStrike" dirty="0">
                          <a:solidFill>
                            <a:srgbClr val="000000"/>
                          </a:solidFill>
                          <a:effectLst/>
                          <a:latin typeface="Verdana" panose="020B0604030504040204" pitchFamily="34" charset="0"/>
                          <a:ea typeface="Verdana" panose="020B0604030504040204" pitchFamily="34" charset="0"/>
                        </a:rPr>
                        <a:t>&gt;85%</a:t>
                      </a:r>
                    </a:p>
                  </a:txBody>
                  <a:tcPr marL="0" marR="0" marT="0" marB="0" anchor="ctr">
                    <a:lnL w="6350" cap="flat" cmpd="sng" algn="ctr">
                      <a:solidFill>
                        <a:srgbClr val="000000"/>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endParaRPr lang="en-GB" sz="1600" b="0" i="0" u="none" strike="noStrike" dirty="0">
                        <a:solidFill>
                          <a:srgbClr val="000000"/>
                        </a:solidFill>
                        <a:effectLst/>
                        <a:latin typeface="Verdana" panose="020B0604030504040204" pitchFamily="34" charset="0"/>
                        <a:ea typeface="Verdana" panose="020B0604030504040204" pitchFamily="34" charset="0"/>
                      </a:endParaRP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FFFF"/>
                    </a:solidFill>
                  </a:tcPr>
                </a:tc>
                <a:tc>
                  <a:txBody>
                    <a:bodyPr/>
                    <a:lstStyle/>
                    <a:p>
                      <a:pPr algn="ctr" fontAlgn="t">
                        <a:buNone/>
                      </a:pPr>
                      <a:r>
                        <a:rPr lang="en-GB" sz="1600" b="0" i="0" u="none" strike="noStrike" dirty="0">
                          <a:solidFill>
                            <a:srgbClr val="000000"/>
                          </a:solidFill>
                          <a:effectLst/>
                          <a:latin typeface="Verdana" panose="020B0604030504040204" pitchFamily="34" charset="0"/>
                          <a:ea typeface="Verdana" panose="020B0604030504040204" pitchFamily="34" charset="0"/>
                        </a:rPr>
                        <a:t>81%</a:t>
                      </a:r>
                    </a:p>
                  </a:txBody>
                  <a:tcPr marL="0" marR="0" marT="0" marB="0" anchor="ctr">
                    <a:lnL w="635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ctr">
                        <a:buNone/>
                      </a:pPr>
                      <a:r>
                        <a:rPr lang="en-GB" sz="1600" b="0" i="0" u="none" strike="noStrike" dirty="0">
                          <a:solidFill>
                            <a:srgbClr val="000000"/>
                          </a:solidFill>
                          <a:effectLst/>
                          <a:latin typeface="Verdana" panose="020B0604030504040204" pitchFamily="34" charset="0"/>
                          <a:ea typeface="Verdana" panose="020B0604030504040204" pitchFamily="34" charset="0"/>
                        </a:rPr>
                        <a:t>September 2026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en-GB" sz="1600" b="0" i="0" u="none" strike="noStrike" dirty="0">
                          <a:solidFill>
                            <a:srgbClr val="000000"/>
                          </a:solidFill>
                          <a:effectLst/>
                          <a:latin typeface="Verdana" panose="020B0604030504040204" pitchFamily="34" charset="0"/>
                          <a:ea typeface="Verdana" panose="020B0604030504040204" pitchFamily="34" charset="0"/>
                        </a:rPr>
                        <a:t>Monthly</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940105439"/>
                  </a:ext>
                </a:extLst>
              </a:tr>
              <a:tr h="2154946">
                <a:tc>
                  <a:txBody>
                    <a:bodyPr/>
                    <a:lstStyle/>
                    <a:p>
                      <a:pPr marL="0" algn="ctr" defTabSz="914400" rtl="0" eaLnBrk="1" fontAlgn="t" latinLnBrk="0" hangingPunct="1">
                        <a:buNone/>
                      </a:pPr>
                      <a:r>
                        <a:rPr lang="en-GB" sz="1600" b="0" i="0" u="none" strike="noStrike" kern="1200" dirty="0">
                          <a:solidFill>
                            <a:schemeClr val="tx1"/>
                          </a:solidFill>
                          <a:effectLst/>
                          <a:latin typeface="Verdana" panose="020B0604030504040204" pitchFamily="34" charset="0"/>
                          <a:ea typeface="Verdana" panose="020B0604030504040204" pitchFamily="34" charset="0"/>
                          <a:cs typeface="+mn-cs"/>
                        </a:rPr>
                        <a:t>Late Starts &gt; 15 mins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F0F9"/>
                    </a:solidFill>
                  </a:tcPr>
                </a:tc>
                <a:tc>
                  <a:txBody>
                    <a:bodyPr/>
                    <a:lstStyle/>
                    <a:p>
                      <a:pPr algn="ctr" fontAlgn="b">
                        <a:buNone/>
                      </a:pPr>
                      <a:r>
                        <a:rPr lang="en-GB" sz="1600" b="0" i="0" u="none" strike="noStrike" dirty="0">
                          <a:solidFill>
                            <a:srgbClr val="000000"/>
                          </a:solidFill>
                          <a:effectLst/>
                          <a:latin typeface="Verdana" panose="020B0604030504040204" pitchFamily="34" charset="0"/>
                          <a:ea typeface="Verdana" panose="020B0604030504040204" pitchFamily="34" charset="0"/>
                        </a:rPr>
                        <a:t>&lt;20%</a:t>
                      </a:r>
                    </a:p>
                  </a:txBody>
                  <a:tcPr marL="0" marR="0" marT="0" marB="0" anchor="ctr">
                    <a:lnL w="6350" cap="flat" cmpd="sng" algn="ctr">
                      <a:solidFill>
                        <a:srgbClr val="000000"/>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endParaRPr lang="en-GB" sz="1600" b="0" i="0" u="none" strike="noStrike" dirty="0">
                        <a:solidFill>
                          <a:srgbClr val="000000"/>
                        </a:solidFill>
                        <a:effectLst/>
                        <a:latin typeface="Verdana" panose="020B0604030504040204" pitchFamily="34" charset="0"/>
                        <a:ea typeface="Verdana" panose="020B0604030504040204" pitchFamily="34" charset="0"/>
                      </a:endParaRP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t">
                        <a:buNone/>
                      </a:pPr>
                      <a:r>
                        <a:rPr lang="en-GB" sz="1600" b="0" i="0" u="none" strike="noStrike" dirty="0">
                          <a:solidFill>
                            <a:srgbClr val="000000"/>
                          </a:solidFill>
                          <a:effectLst/>
                          <a:latin typeface="Verdana" panose="020B0604030504040204" pitchFamily="34" charset="0"/>
                          <a:ea typeface="Verdana" panose="020B0604030504040204" pitchFamily="34" charset="0"/>
                        </a:rPr>
                        <a:t>25%</a:t>
                      </a:r>
                    </a:p>
                  </a:txBody>
                  <a:tcPr marL="0" marR="0" marT="0" marB="0" anchor="ctr">
                    <a:lnL w="635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ctr">
                        <a:buNone/>
                      </a:pPr>
                      <a:r>
                        <a:rPr lang="en-GB" sz="1600" b="0" i="0" u="none" strike="noStrike" dirty="0">
                          <a:solidFill>
                            <a:srgbClr val="000000"/>
                          </a:solidFill>
                          <a:effectLst/>
                          <a:latin typeface="Verdana" panose="020B0604030504040204" pitchFamily="34" charset="0"/>
                          <a:ea typeface="Verdana" panose="020B0604030504040204" pitchFamily="34" charset="0"/>
                        </a:rPr>
                        <a:t>September 2026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en-GB" sz="1600" b="0" i="0" u="none" strike="noStrike" dirty="0">
                          <a:solidFill>
                            <a:srgbClr val="000000"/>
                          </a:solidFill>
                          <a:effectLst/>
                          <a:latin typeface="Verdana" panose="020B0604030504040204" pitchFamily="34" charset="0"/>
                          <a:ea typeface="Verdana" panose="020B0604030504040204" pitchFamily="34" charset="0"/>
                        </a:rPr>
                        <a:t>Monthly</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487717510"/>
                  </a:ext>
                </a:extLst>
              </a:tr>
              <a:tr h="2321387">
                <a:tc>
                  <a:txBody>
                    <a:bodyPr/>
                    <a:lstStyle/>
                    <a:p>
                      <a:pPr marL="0" algn="ctr" defTabSz="914400" rtl="0" eaLnBrk="1" fontAlgn="t" latinLnBrk="0" hangingPunct="1">
                        <a:buNone/>
                      </a:pPr>
                      <a:r>
                        <a:rPr lang="en-GB" sz="1600" b="0" i="0" u="none" strike="noStrike" kern="1200" dirty="0">
                          <a:solidFill>
                            <a:schemeClr val="tx1"/>
                          </a:solidFill>
                          <a:effectLst/>
                          <a:latin typeface="Verdana" panose="020B0604030504040204" pitchFamily="34" charset="0"/>
                          <a:ea typeface="Verdana" panose="020B0604030504040204" pitchFamily="34" charset="0"/>
                          <a:cs typeface="+mn-cs"/>
                        </a:rPr>
                        <a:t>Early Finishes &gt; 60 mins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F0F9"/>
                    </a:solidFill>
                  </a:tcPr>
                </a:tc>
                <a:tc>
                  <a:txBody>
                    <a:bodyPr/>
                    <a:lstStyle/>
                    <a:p>
                      <a:pPr algn="ctr" fontAlgn="b">
                        <a:buNone/>
                      </a:pPr>
                      <a:r>
                        <a:rPr lang="en-GB" sz="1600" b="0" i="0" u="none" strike="noStrike" dirty="0">
                          <a:solidFill>
                            <a:srgbClr val="000000"/>
                          </a:solidFill>
                          <a:effectLst/>
                          <a:latin typeface="Verdana" panose="020B0604030504040204" pitchFamily="34" charset="0"/>
                          <a:ea typeface="Verdana" panose="020B0604030504040204" pitchFamily="34" charset="0"/>
                        </a:rPr>
                        <a:t>&lt;10%</a:t>
                      </a:r>
                    </a:p>
                  </a:txBody>
                  <a:tcPr marL="0" marR="0" marT="0" marB="0" anchor="ctr">
                    <a:lnL w="6350" cap="flat" cmpd="sng" algn="ctr">
                      <a:solidFill>
                        <a:srgbClr val="000000"/>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buNone/>
                      </a:pPr>
                      <a:r>
                        <a:rPr lang="en-GB" sz="1600" b="0" i="0" u="none" strike="noStrike" dirty="0">
                          <a:solidFill>
                            <a:srgbClr val="000000"/>
                          </a:solidFill>
                          <a:effectLst/>
                          <a:latin typeface="Verdana" panose="020B0604030504040204" pitchFamily="34" charset="0"/>
                          <a:ea typeface="Verdana" panose="020B0604030504040204" pitchFamily="34" charset="0"/>
                        </a:rPr>
                        <a:t> </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FFFF"/>
                    </a:solidFill>
                  </a:tcPr>
                </a:tc>
                <a:tc>
                  <a:txBody>
                    <a:bodyPr/>
                    <a:lstStyle/>
                    <a:p>
                      <a:pPr algn="ctr" fontAlgn="t">
                        <a:buNone/>
                      </a:pPr>
                      <a:r>
                        <a:rPr lang="en-GB" sz="1600" b="0" i="0" u="none" strike="noStrike" dirty="0">
                          <a:solidFill>
                            <a:srgbClr val="000000"/>
                          </a:solidFill>
                          <a:effectLst/>
                          <a:latin typeface="Verdana" panose="020B0604030504040204" pitchFamily="34" charset="0"/>
                          <a:ea typeface="Verdana" panose="020B0604030504040204" pitchFamily="34" charset="0"/>
                        </a:rPr>
                        <a:t>25%</a:t>
                      </a:r>
                    </a:p>
                  </a:txBody>
                  <a:tcPr marL="0" marR="0" marT="0" marB="0" anchor="ctr">
                    <a:lnL w="635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a:txBody>
                    <a:bodyPr/>
                    <a:lstStyle/>
                    <a:p>
                      <a:pPr algn="ctr" fontAlgn="ctr">
                        <a:buNone/>
                      </a:pPr>
                      <a:r>
                        <a:rPr lang="en-GB" sz="1600" b="0" i="0" u="none" strike="noStrike" dirty="0">
                          <a:solidFill>
                            <a:srgbClr val="000000"/>
                          </a:solidFill>
                          <a:effectLst/>
                          <a:latin typeface="Verdana" panose="020B0604030504040204" pitchFamily="34" charset="0"/>
                          <a:ea typeface="Verdana" panose="020B0604030504040204" pitchFamily="34" charset="0"/>
                        </a:rPr>
                        <a:t>September 2026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en-GB" sz="1600" b="0" i="0" u="none" strike="noStrike" dirty="0">
                          <a:solidFill>
                            <a:srgbClr val="000000"/>
                          </a:solidFill>
                          <a:effectLst/>
                          <a:latin typeface="Verdana" panose="020B0604030504040204" pitchFamily="34" charset="0"/>
                          <a:ea typeface="Verdana" panose="020B0604030504040204" pitchFamily="34" charset="0"/>
                        </a:rPr>
                        <a:t>Monthly</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470910968"/>
                  </a:ext>
                </a:extLst>
              </a:tr>
              <a:tr h="2273226">
                <a:tc>
                  <a:txBody>
                    <a:bodyPr/>
                    <a:lstStyle/>
                    <a:p>
                      <a:pPr marL="0" algn="ctr" defTabSz="914400" rtl="0" eaLnBrk="1" fontAlgn="t" latinLnBrk="0" hangingPunct="1">
                        <a:buNone/>
                      </a:pPr>
                      <a:r>
                        <a:rPr lang="en-GB" sz="1600" b="0" i="0" u="none" strike="noStrike" kern="1200" dirty="0">
                          <a:solidFill>
                            <a:schemeClr val="tx1"/>
                          </a:solidFill>
                          <a:effectLst/>
                          <a:latin typeface="Verdana" panose="020B0604030504040204" pitchFamily="34" charset="0"/>
                          <a:ea typeface="Verdana" panose="020B0604030504040204" pitchFamily="34" charset="0"/>
                          <a:cs typeface="+mn-cs"/>
                        </a:rPr>
                        <a:t>% cancelled Operations on the day</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F0F9"/>
                    </a:solidFill>
                  </a:tcPr>
                </a:tc>
                <a:tc>
                  <a:txBody>
                    <a:bodyPr/>
                    <a:lstStyle/>
                    <a:p>
                      <a:pPr algn="ctr" fontAlgn="b">
                        <a:buNone/>
                      </a:pPr>
                      <a:r>
                        <a:rPr lang="en-GB" sz="1600" b="0" i="0" u="none" strike="noStrike" dirty="0">
                          <a:solidFill>
                            <a:srgbClr val="000000"/>
                          </a:solidFill>
                          <a:effectLst/>
                          <a:latin typeface="Verdana" panose="020B0604030504040204" pitchFamily="34" charset="0"/>
                          <a:ea typeface="Verdana" panose="020B060403050404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GB" sz="1600" b="0" i="0" u="none" strike="noStrike" dirty="0">
                          <a:solidFill>
                            <a:srgbClr val="000000"/>
                          </a:solidFill>
                          <a:effectLst/>
                          <a:latin typeface="Verdana" panose="020B0604030504040204" pitchFamily="34" charset="0"/>
                          <a:ea typeface="Verdana" panose="020B0604030504040204" pitchFamily="34" charset="0"/>
                        </a:rPr>
                        <a:t> </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b">
                        <a:buNone/>
                      </a:pPr>
                      <a:r>
                        <a:rPr lang="en-GB" sz="1600" b="0" i="0" u="none" strike="noStrike" dirty="0">
                          <a:solidFill>
                            <a:srgbClr val="000000"/>
                          </a:solidFill>
                          <a:effectLst/>
                          <a:latin typeface="Verdana" panose="020B0604030504040204" pitchFamily="34" charset="0"/>
                          <a:ea typeface="Verdana" panose="020B0604030504040204" pitchFamily="34" charset="0"/>
                        </a:rPr>
                        <a:t>5%</a:t>
                      </a:r>
                    </a:p>
                  </a:txBody>
                  <a:tcPr marL="0" marR="0" marT="0" marB="0" anchor="ctr">
                    <a:lnL w="635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a:txBody>
                    <a:bodyPr/>
                    <a:lstStyle/>
                    <a:p>
                      <a:pPr algn="ctr" fontAlgn="ctr">
                        <a:buNone/>
                      </a:pPr>
                      <a:r>
                        <a:rPr lang="en-GB" sz="1600" b="0" i="0" u="none" strike="noStrike" dirty="0">
                          <a:solidFill>
                            <a:srgbClr val="000000"/>
                          </a:solidFill>
                          <a:effectLst/>
                          <a:latin typeface="Verdana" panose="020B0604030504040204" pitchFamily="34" charset="0"/>
                          <a:ea typeface="Verdana" panose="020B0604030504040204" pitchFamily="34" charset="0"/>
                        </a:rPr>
                        <a:t>September 2026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en-GB" sz="1600" b="0" i="0" u="none" strike="noStrike" dirty="0">
                          <a:solidFill>
                            <a:srgbClr val="000000"/>
                          </a:solidFill>
                          <a:effectLst/>
                          <a:latin typeface="Verdana" panose="020B0604030504040204" pitchFamily="34" charset="0"/>
                          <a:ea typeface="Verdana" panose="020B0604030504040204" pitchFamily="34" charset="0"/>
                        </a:rPr>
                        <a:t>Monthly</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489214570"/>
                  </a:ext>
                </a:extLst>
              </a:tr>
            </a:tbl>
          </a:graphicData>
        </a:graphic>
      </p:graphicFrame>
      <p:sp>
        <p:nvSpPr>
          <p:cNvPr id="12" name="TextBox 11">
            <a:extLst>
              <a:ext uri="{FF2B5EF4-FFF2-40B4-BE49-F238E27FC236}">
                <a16:creationId xmlns:a16="http://schemas.microsoft.com/office/drawing/2014/main" id="{87B70581-386A-0201-457C-DEEEDEF6C8A0}"/>
              </a:ext>
            </a:extLst>
          </p:cNvPr>
          <p:cNvSpPr txBox="1"/>
          <p:nvPr/>
        </p:nvSpPr>
        <p:spPr>
          <a:xfrm>
            <a:off x="89" y="50"/>
            <a:ext cx="20105511" cy="461537"/>
          </a:xfrm>
          <a:prstGeom prst="rect">
            <a:avLst/>
          </a:prstGeom>
          <a:solidFill>
            <a:schemeClr val="tx2">
              <a:lumMod val="75000"/>
              <a:lumOff val="25000"/>
            </a:schemeClr>
          </a:solidFill>
        </p:spPr>
        <p:txBody>
          <a:bodyPr wrap="square" rtlCol="0">
            <a:spAutoFit/>
          </a:bodyPr>
          <a:lstStyle/>
          <a:p>
            <a:pPr algn="ctr" defTabSz="1507937">
              <a:spcAft>
                <a:spcPts val="989"/>
              </a:spcAft>
              <a:defRPr/>
            </a:pPr>
            <a:r>
              <a:rPr lang="en-GB" sz="2399" b="1" dirty="0">
                <a:solidFill>
                  <a:prstClr val="white"/>
                </a:solidFill>
                <a:latin typeface="Verdana" panose="020B0604030504040204" pitchFamily="34" charset="0"/>
                <a:ea typeface="Verdana" panose="020B0604030504040204" pitchFamily="34" charset="0"/>
              </a:rPr>
              <a:t>SBUHB Local Watch Metrics</a:t>
            </a:r>
          </a:p>
        </p:txBody>
      </p:sp>
      <p:pic>
        <p:nvPicPr>
          <p:cNvPr id="3" name="Picture 2">
            <a:extLst>
              <a:ext uri="{FF2B5EF4-FFF2-40B4-BE49-F238E27FC236}">
                <a16:creationId xmlns:a16="http://schemas.microsoft.com/office/drawing/2014/main" id="{3FA5957F-1208-FC5D-A11C-B3E82DF7EDC7}"/>
              </a:ext>
            </a:extLst>
          </p:cNvPr>
          <p:cNvPicPr>
            <a:picLocks noChangeAspect="1"/>
          </p:cNvPicPr>
          <p:nvPr/>
        </p:nvPicPr>
        <p:blipFill>
          <a:blip r:embed="rId2"/>
          <a:stretch>
            <a:fillRect/>
          </a:stretch>
        </p:blipFill>
        <p:spPr>
          <a:xfrm>
            <a:off x="8432611" y="6502078"/>
            <a:ext cx="5946507" cy="2150472"/>
          </a:xfrm>
          <a:prstGeom prst="rect">
            <a:avLst/>
          </a:prstGeom>
        </p:spPr>
      </p:pic>
      <p:pic>
        <p:nvPicPr>
          <p:cNvPr id="6" name="Picture 5">
            <a:extLst>
              <a:ext uri="{FF2B5EF4-FFF2-40B4-BE49-F238E27FC236}">
                <a16:creationId xmlns:a16="http://schemas.microsoft.com/office/drawing/2014/main" id="{EDDEDC98-47F3-A558-37B7-9D8C65B92E45}"/>
              </a:ext>
            </a:extLst>
          </p:cNvPr>
          <p:cNvPicPr>
            <a:picLocks noChangeAspect="1"/>
          </p:cNvPicPr>
          <p:nvPr/>
        </p:nvPicPr>
        <p:blipFill>
          <a:blip r:embed="rId3"/>
          <a:stretch>
            <a:fillRect/>
          </a:stretch>
        </p:blipFill>
        <p:spPr>
          <a:xfrm>
            <a:off x="8432611" y="4326276"/>
            <a:ext cx="5946507" cy="2011397"/>
          </a:xfrm>
          <a:prstGeom prst="rect">
            <a:avLst/>
          </a:prstGeom>
        </p:spPr>
      </p:pic>
      <p:pic>
        <p:nvPicPr>
          <p:cNvPr id="8" name="Picture 7">
            <a:extLst>
              <a:ext uri="{FF2B5EF4-FFF2-40B4-BE49-F238E27FC236}">
                <a16:creationId xmlns:a16="http://schemas.microsoft.com/office/drawing/2014/main" id="{1E004A5A-1435-B37E-F251-BD0B939248DD}"/>
              </a:ext>
            </a:extLst>
          </p:cNvPr>
          <p:cNvPicPr>
            <a:picLocks noChangeAspect="1"/>
          </p:cNvPicPr>
          <p:nvPr/>
        </p:nvPicPr>
        <p:blipFill>
          <a:blip r:embed="rId4"/>
          <a:stretch>
            <a:fillRect/>
          </a:stretch>
        </p:blipFill>
        <p:spPr>
          <a:xfrm>
            <a:off x="8432611" y="8816956"/>
            <a:ext cx="5946507" cy="2150472"/>
          </a:xfrm>
          <a:prstGeom prst="rect">
            <a:avLst/>
          </a:prstGeom>
        </p:spPr>
      </p:pic>
      <p:pic>
        <p:nvPicPr>
          <p:cNvPr id="10" name="Picture 9">
            <a:extLst>
              <a:ext uri="{FF2B5EF4-FFF2-40B4-BE49-F238E27FC236}">
                <a16:creationId xmlns:a16="http://schemas.microsoft.com/office/drawing/2014/main" id="{692CDB02-07CA-813F-64EB-29EB0A914AC3}"/>
              </a:ext>
            </a:extLst>
          </p:cNvPr>
          <p:cNvPicPr>
            <a:picLocks noChangeAspect="1"/>
          </p:cNvPicPr>
          <p:nvPr/>
        </p:nvPicPr>
        <p:blipFill>
          <a:blip r:embed="rId5"/>
          <a:stretch>
            <a:fillRect/>
          </a:stretch>
        </p:blipFill>
        <p:spPr>
          <a:xfrm>
            <a:off x="8432610" y="1958145"/>
            <a:ext cx="5946507" cy="2203724"/>
          </a:xfrm>
          <a:prstGeom prst="rect">
            <a:avLst/>
          </a:prstGeom>
        </p:spPr>
      </p:pic>
    </p:spTree>
    <p:extLst>
      <p:ext uri="{BB962C8B-B14F-4D97-AF65-F5344CB8AC3E}">
        <p14:creationId xmlns:p14="http://schemas.microsoft.com/office/powerpoint/2010/main" val="250982961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0D57FC-C197-CE02-AE1D-5666137D0528}"/>
            </a:ext>
          </a:extLst>
        </p:cNvPr>
        <p:cNvGrpSpPr/>
        <p:nvPr/>
      </p:nvGrpSpPr>
      <p:grpSpPr>
        <a:xfrm>
          <a:off x="0" y="0"/>
          <a:ext cx="0" cy="0"/>
          <a:chOff x="0" y="0"/>
          <a:chExt cx="0" cy="0"/>
        </a:xfrm>
      </p:grpSpPr>
      <p:graphicFrame>
        <p:nvGraphicFramePr>
          <p:cNvPr id="5" name="Table 4">
            <a:extLst>
              <a:ext uri="{FF2B5EF4-FFF2-40B4-BE49-F238E27FC236}">
                <a16:creationId xmlns:a16="http://schemas.microsoft.com/office/drawing/2014/main" id="{6EABDE6C-6856-FBCC-FABA-4066BF28AF5B}"/>
              </a:ext>
            </a:extLst>
          </p:cNvPr>
          <p:cNvGraphicFramePr>
            <a:graphicFrameLocks noGrp="1"/>
          </p:cNvGraphicFramePr>
          <p:nvPr/>
        </p:nvGraphicFramePr>
        <p:xfrm>
          <a:off x="1442319" y="739813"/>
          <a:ext cx="17754446" cy="10285791"/>
        </p:xfrm>
        <a:graphic>
          <a:graphicData uri="http://schemas.openxmlformats.org/drawingml/2006/table">
            <a:tbl>
              <a:tblPr/>
              <a:tblGrid>
                <a:gridCol w="5359087">
                  <a:extLst>
                    <a:ext uri="{9D8B030D-6E8A-4147-A177-3AD203B41FA5}">
                      <a16:colId xmlns:a16="http://schemas.microsoft.com/office/drawing/2014/main" val="3150741542"/>
                    </a:ext>
                  </a:extLst>
                </a:gridCol>
                <a:gridCol w="1575052">
                  <a:extLst>
                    <a:ext uri="{9D8B030D-6E8A-4147-A177-3AD203B41FA5}">
                      <a16:colId xmlns:a16="http://schemas.microsoft.com/office/drawing/2014/main" val="1293364930"/>
                    </a:ext>
                  </a:extLst>
                </a:gridCol>
                <a:gridCol w="6074467">
                  <a:extLst>
                    <a:ext uri="{9D8B030D-6E8A-4147-A177-3AD203B41FA5}">
                      <a16:colId xmlns:a16="http://schemas.microsoft.com/office/drawing/2014/main" val="444904566"/>
                    </a:ext>
                  </a:extLst>
                </a:gridCol>
                <a:gridCol w="1727817">
                  <a:extLst>
                    <a:ext uri="{9D8B030D-6E8A-4147-A177-3AD203B41FA5}">
                      <a16:colId xmlns:a16="http://schemas.microsoft.com/office/drawing/2014/main" val="3495919459"/>
                    </a:ext>
                  </a:extLst>
                </a:gridCol>
                <a:gridCol w="1712222">
                  <a:extLst>
                    <a:ext uri="{9D8B030D-6E8A-4147-A177-3AD203B41FA5}">
                      <a16:colId xmlns:a16="http://schemas.microsoft.com/office/drawing/2014/main" val="4198536635"/>
                    </a:ext>
                  </a:extLst>
                </a:gridCol>
                <a:gridCol w="1305801">
                  <a:extLst>
                    <a:ext uri="{9D8B030D-6E8A-4147-A177-3AD203B41FA5}">
                      <a16:colId xmlns:a16="http://schemas.microsoft.com/office/drawing/2014/main" val="1650970669"/>
                    </a:ext>
                  </a:extLst>
                </a:gridCol>
              </a:tblGrid>
              <a:tr h="545634">
                <a:tc gridSpan="6">
                  <a:txBody>
                    <a:bodyPr/>
                    <a:lstStyle/>
                    <a:p>
                      <a:pPr algn="ctr" fontAlgn="b">
                        <a:buNone/>
                      </a:pPr>
                      <a:r>
                        <a:rPr lang="en-GB" sz="1600" b="1" i="0" u="none" strike="noStrike" dirty="0">
                          <a:solidFill>
                            <a:srgbClr val="000000"/>
                          </a:solidFill>
                          <a:effectLst/>
                          <a:latin typeface="Verdana" panose="020B0604030504040204" pitchFamily="34" charset="0"/>
                          <a:ea typeface="Verdana" panose="020B0604030504040204" pitchFamily="34" charset="0"/>
                        </a:rPr>
                        <a:t>Fractured Neck of Femur (NOF)</a:t>
                      </a:r>
                    </a:p>
                  </a:txBody>
                  <a:tcPr marL="0" marR="0" marT="0" marB="0" anchor="b">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E7F0F9"/>
                    </a:solidFill>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pPr algn="l" fontAlgn="b">
                        <a:buNone/>
                      </a:pPr>
                      <a:endParaRPr lang="en-GB" sz="1400" b="1" i="0" u="none" strike="noStrike" dirty="0">
                        <a:solidFill>
                          <a:srgbClr val="000000"/>
                        </a:solidFill>
                        <a:effectLst/>
                        <a:latin typeface="Verdana" panose="020B0604030504040204" pitchFamily="34" charset="0"/>
                        <a:ea typeface="Verdana" panose="020B0604030504040204" pitchFamily="34" charset="0"/>
                      </a:endParaRPr>
                    </a:p>
                  </a:txBody>
                  <a:tcPr marL="0" marR="0" marT="0" marB="0" anchor="b">
                    <a:lnL>
                      <a:noFill/>
                    </a:lnL>
                    <a:lnR>
                      <a:noFill/>
                    </a:lnR>
                    <a:lnT>
                      <a:noFill/>
                    </a:lnT>
                    <a:lnB w="6350" cap="flat" cmpd="sng" algn="ctr">
                      <a:solidFill>
                        <a:srgbClr val="000000"/>
                      </a:solidFill>
                      <a:prstDash val="solid"/>
                      <a:round/>
                      <a:headEnd type="none" w="med" len="med"/>
                      <a:tailEnd type="none" w="med" len="med"/>
                    </a:lnB>
                    <a:solidFill>
                      <a:srgbClr val="A6C9EC"/>
                    </a:solidFill>
                  </a:tcPr>
                </a:tc>
                <a:tc hMerge="1">
                  <a:txBody>
                    <a:bodyPr/>
                    <a:lstStyle/>
                    <a:p>
                      <a:endParaRPr lang="en-GB"/>
                    </a:p>
                  </a:txBody>
                  <a:tcPr/>
                </a:tc>
                <a:extLst>
                  <a:ext uri="{0D108BD9-81ED-4DB2-BD59-A6C34878D82A}">
                    <a16:rowId xmlns:a16="http://schemas.microsoft.com/office/drawing/2014/main" val="2954874721"/>
                  </a:ext>
                </a:extLst>
              </a:tr>
              <a:tr h="630116">
                <a:tc>
                  <a:txBody>
                    <a:bodyPr/>
                    <a:lstStyle/>
                    <a:p>
                      <a:pPr algn="ctr" fontAlgn="b">
                        <a:buNone/>
                      </a:pPr>
                      <a:r>
                        <a:rPr lang="en-GB" sz="1600" b="1" i="0" u="none" strike="noStrike" dirty="0">
                          <a:solidFill>
                            <a:srgbClr val="000000"/>
                          </a:solidFill>
                          <a:effectLst/>
                          <a:latin typeface="Verdana" panose="020B0604030504040204" pitchFamily="34" charset="0"/>
                          <a:ea typeface="Verdana" panose="020B0604030504040204" pitchFamily="34" charset="0"/>
                        </a:rPr>
                        <a:t>Performance Measure</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D0D0"/>
                    </a:solidFill>
                  </a:tcPr>
                </a:tc>
                <a:tc>
                  <a:txBody>
                    <a:bodyPr/>
                    <a:lstStyle/>
                    <a:p>
                      <a:pPr algn="ctr" fontAlgn="b">
                        <a:buNone/>
                      </a:pPr>
                      <a:r>
                        <a:rPr lang="en-GB" sz="1600" b="1" i="0" u="none" strike="noStrike">
                          <a:solidFill>
                            <a:srgbClr val="000000"/>
                          </a:solidFill>
                          <a:effectLst/>
                          <a:latin typeface="Verdana" panose="020B0604030504040204" pitchFamily="34" charset="0"/>
                          <a:ea typeface="Verdana" panose="020B0604030504040204" pitchFamily="34" charset="0"/>
                        </a:rPr>
                        <a:t>Target</a:t>
                      </a:r>
                    </a:p>
                  </a:txBody>
                  <a:tcPr marL="0" marR="0" marT="0" marB="0" anchor="ctr">
                    <a:lnL w="6350" cap="flat" cmpd="sng" algn="ctr">
                      <a:solidFill>
                        <a:srgbClr val="000000"/>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D0D0"/>
                    </a:solidFill>
                  </a:tcPr>
                </a:tc>
                <a:tc>
                  <a:txBody>
                    <a:bodyPr/>
                    <a:lstStyle/>
                    <a:p>
                      <a:pPr algn="ctr" fontAlgn="b">
                        <a:buNone/>
                      </a:pPr>
                      <a:r>
                        <a:rPr lang="en-GB" sz="1600" b="1" i="0" u="none" strike="noStrike">
                          <a:solidFill>
                            <a:srgbClr val="000000"/>
                          </a:solidFill>
                          <a:effectLst/>
                          <a:latin typeface="Verdana" panose="020B0604030504040204" pitchFamily="34" charset="0"/>
                          <a:ea typeface="Verdana" panose="020B0604030504040204" pitchFamily="34" charset="0"/>
                        </a:rPr>
                        <a:t>Data</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D0D0D0"/>
                    </a:solidFill>
                  </a:tcPr>
                </a:tc>
                <a:tc gridSpan="2">
                  <a:txBody>
                    <a:bodyPr/>
                    <a:lstStyle/>
                    <a:p>
                      <a:pPr algn="ctr" fontAlgn="b">
                        <a:buNone/>
                      </a:pPr>
                      <a:r>
                        <a:rPr lang="en-GB" sz="1600" b="1" i="0" u="none" strike="noStrike" dirty="0">
                          <a:solidFill>
                            <a:srgbClr val="000000"/>
                          </a:solidFill>
                          <a:effectLst/>
                          <a:latin typeface="Verdana" panose="020B0604030504040204" pitchFamily="34" charset="0"/>
                          <a:ea typeface="Verdana" panose="020B0604030504040204" pitchFamily="34" charset="0"/>
                        </a:rPr>
                        <a:t>Latest Position</a:t>
                      </a:r>
                    </a:p>
                  </a:txBody>
                  <a:tcPr marL="0" marR="0" marT="0" marB="0" anchor="ctr">
                    <a:lnL w="635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D0D0"/>
                    </a:solidFill>
                  </a:tcPr>
                </a:tc>
                <a:tc hMerge="1">
                  <a:txBody>
                    <a:bodyPr/>
                    <a:lstStyle/>
                    <a:p>
                      <a:pPr algn="ctr" fontAlgn="b">
                        <a:buNone/>
                      </a:pPr>
                      <a:endParaRPr lang="en-GB" sz="1400" b="1" i="0" u="none" strike="noStrike">
                        <a:solidFill>
                          <a:srgbClr val="000000"/>
                        </a:solidFill>
                        <a:effectLst/>
                        <a:latin typeface="Verdana" panose="020B0604030504040204" pitchFamily="34" charset="0"/>
                        <a:ea typeface="Verdana" panose="020B060403050404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D0D0"/>
                    </a:solidFill>
                  </a:tcPr>
                </a:tc>
                <a:tc>
                  <a:txBody>
                    <a:bodyPr/>
                    <a:lstStyle/>
                    <a:p>
                      <a:pPr algn="ctr" fontAlgn="ctr">
                        <a:buNone/>
                      </a:pPr>
                      <a:r>
                        <a:rPr lang="en-GB" sz="1600" b="1" i="0" u="none" strike="noStrike" dirty="0">
                          <a:solidFill>
                            <a:srgbClr val="000000"/>
                          </a:solidFill>
                          <a:effectLst/>
                          <a:latin typeface="Verdana" panose="020B0604030504040204" pitchFamily="34" charset="0"/>
                          <a:ea typeface="Verdana" panose="020B0604030504040204" pitchFamily="34" charset="0"/>
                        </a:rPr>
                        <a:t>Frequency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D0D0"/>
                    </a:solidFill>
                  </a:tcPr>
                </a:tc>
                <a:extLst>
                  <a:ext uri="{0D108BD9-81ED-4DB2-BD59-A6C34878D82A}">
                    <a16:rowId xmlns:a16="http://schemas.microsoft.com/office/drawing/2014/main" val="1383911150"/>
                  </a:ext>
                </a:extLst>
              </a:tr>
              <a:tr h="2360483">
                <a:tc>
                  <a:txBody>
                    <a:bodyPr/>
                    <a:lstStyle/>
                    <a:p>
                      <a:pPr marL="0" algn="ctr" defTabSz="914400" rtl="0" eaLnBrk="1" fontAlgn="t" latinLnBrk="0" hangingPunct="1">
                        <a:buNone/>
                      </a:pPr>
                      <a:r>
                        <a:rPr lang="en-GB" sz="1600" b="0" i="0" u="none" strike="noStrike" kern="1200" dirty="0">
                          <a:solidFill>
                            <a:schemeClr val="tx1"/>
                          </a:solidFill>
                          <a:effectLst/>
                          <a:latin typeface="Verdana" panose="020B0604030504040204" pitchFamily="34" charset="0"/>
                          <a:ea typeface="Verdana" panose="020B0604030504040204" pitchFamily="34" charset="0"/>
                          <a:cs typeface="+mn-cs"/>
                        </a:rPr>
                        <a:t>Prompt orthogeriatric assessment - by a senior geriatrician (ST3+) within 72 hours of presentation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F0F9"/>
                    </a:solidFill>
                  </a:tcPr>
                </a:tc>
                <a:tc>
                  <a:txBody>
                    <a:bodyPr/>
                    <a:lstStyle/>
                    <a:p>
                      <a:pPr algn="ctr" fontAlgn="ctr">
                        <a:buNone/>
                      </a:pPr>
                      <a:r>
                        <a:rPr lang="en-GB" sz="1600" b="0" i="0" u="none" strike="noStrike" dirty="0">
                          <a:solidFill>
                            <a:srgbClr val="000000"/>
                          </a:solidFill>
                          <a:effectLst/>
                          <a:latin typeface="Verdana" panose="020B0604030504040204" pitchFamily="34" charset="0"/>
                          <a:ea typeface="Verdana" panose="020B0604030504040204" pitchFamily="34" charset="0"/>
                        </a:rPr>
                        <a:t>74.2%</a:t>
                      </a:r>
                    </a:p>
                  </a:txBody>
                  <a:tcPr marL="0" marR="0" marT="0" marB="0" anchor="ctr">
                    <a:lnL w="6350" cap="flat" cmpd="sng" algn="ctr">
                      <a:solidFill>
                        <a:srgbClr val="000000"/>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endParaRPr lang="en-GB" sz="1600" b="0" i="0" u="none" strike="noStrike" dirty="0">
                        <a:solidFill>
                          <a:srgbClr val="000000"/>
                        </a:solidFill>
                        <a:effectLst/>
                        <a:latin typeface="Verdana" panose="020B0604030504040204" pitchFamily="34" charset="0"/>
                        <a:ea typeface="Verdana" panose="020B0604030504040204" pitchFamily="34" charset="0"/>
                      </a:endParaRP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FFFF"/>
                    </a:solidFill>
                  </a:tcPr>
                </a:tc>
                <a:tc>
                  <a:txBody>
                    <a:bodyPr/>
                    <a:lstStyle/>
                    <a:p>
                      <a:pPr algn="ctr" fontAlgn="t">
                        <a:buNone/>
                      </a:pPr>
                      <a:r>
                        <a:rPr lang="en-GB" sz="1600" b="0" i="0" u="none" strike="noStrike" dirty="0">
                          <a:solidFill>
                            <a:srgbClr val="000000"/>
                          </a:solidFill>
                          <a:effectLst/>
                          <a:latin typeface="Verdana" panose="020B0604030504040204" pitchFamily="34" charset="0"/>
                          <a:ea typeface="Verdana" panose="020B0604030504040204" pitchFamily="34" charset="0"/>
                        </a:rPr>
                        <a:t>97.4%</a:t>
                      </a:r>
                    </a:p>
                  </a:txBody>
                  <a:tcPr marL="0" marR="0" marT="0" marB="0" anchor="ctr">
                    <a:lnL w="635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ctr">
                        <a:buNone/>
                      </a:pPr>
                      <a:r>
                        <a:rPr lang="en-GB" sz="1600" b="0" i="0" u="none" strike="noStrike" dirty="0">
                          <a:solidFill>
                            <a:srgbClr val="000000"/>
                          </a:solidFill>
                          <a:effectLst/>
                          <a:latin typeface="Verdana" panose="020B0604030504040204" pitchFamily="34" charset="0"/>
                          <a:ea typeface="Verdana" panose="020B0604030504040204" pitchFamily="34" charset="0"/>
                        </a:rPr>
                        <a:t>August 2026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en-GB" sz="1600" b="0" i="0" u="none" strike="noStrike" dirty="0">
                          <a:solidFill>
                            <a:srgbClr val="000000"/>
                          </a:solidFill>
                          <a:effectLst/>
                          <a:latin typeface="Verdana" panose="020B0604030504040204" pitchFamily="34" charset="0"/>
                          <a:ea typeface="Verdana" panose="020B0604030504040204" pitchFamily="34" charset="0"/>
                        </a:rPr>
                        <a:t>Monthly</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940105439"/>
                  </a:ext>
                </a:extLst>
              </a:tr>
              <a:tr h="2154946">
                <a:tc>
                  <a:txBody>
                    <a:bodyPr/>
                    <a:lstStyle/>
                    <a:p>
                      <a:pPr marL="0" algn="ctr" defTabSz="914400" rtl="0" eaLnBrk="1" fontAlgn="t" latinLnBrk="0" hangingPunct="1">
                        <a:buNone/>
                      </a:pPr>
                      <a:r>
                        <a:rPr lang="en-GB" sz="1600" b="0" i="0" u="none" strike="noStrike" kern="1200" dirty="0">
                          <a:solidFill>
                            <a:schemeClr val="tx1"/>
                          </a:solidFill>
                          <a:effectLst/>
                          <a:latin typeface="Verdana" panose="020B0604030504040204" pitchFamily="34" charset="0"/>
                          <a:ea typeface="Verdana" panose="020B0604030504040204" pitchFamily="34" charset="0"/>
                          <a:cs typeface="+mn-cs"/>
                        </a:rPr>
                        <a:t>Prompt surgery - by the day following presentation with hip fracture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F0F9"/>
                    </a:solidFill>
                  </a:tcPr>
                </a:tc>
                <a:tc>
                  <a:txBody>
                    <a:bodyPr/>
                    <a:lstStyle/>
                    <a:p>
                      <a:pPr algn="ctr" fontAlgn="b">
                        <a:buNone/>
                      </a:pPr>
                      <a:r>
                        <a:rPr lang="en-GB" sz="1600" b="0" i="0" u="none" strike="noStrike" dirty="0">
                          <a:solidFill>
                            <a:srgbClr val="000000"/>
                          </a:solidFill>
                          <a:effectLst/>
                          <a:latin typeface="Verdana" panose="020B0604030504040204" pitchFamily="34" charset="0"/>
                          <a:ea typeface="Verdana" panose="020B0604030504040204" pitchFamily="34" charset="0"/>
                        </a:rPr>
                        <a:t>51.9%</a:t>
                      </a:r>
                    </a:p>
                  </a:txBody>
                  <a:tcPr marL="0" marR="0" marT="0" marB="0" anchor="ctr">
                    <a:lnL w="6350" cap="flat" cmpd="sng" algn="ctr">
                      <a:solidFill>
                        <a:srgbClr val="000000"/>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endParaRPr lang="en-GB" sz="1600" b="0" i="0" u="none" strike="noStrike" dirty="0">
                        <a:solidFill>
                          <a:srgbClr val="000000"/>
                        </a:solidFill>
                        <a:effectLst/>
                        <a:latin typeface="Verdana" panose="020B0604030504040204" pitchFamily="34" charset="0"/>
                        <a:ea typeface="Verdana" panose="020B0604030504040204" pitchFamily="34" charset="0"/>
                      </a:endParaRP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t">
                        <a:buNone/>
                      </a:pPr>
                      <a:r>
                        <a:rPr lang="en-GB" sz="1600" b="0" i="0" u="none" strike="noStrike" dirty="0">
                          <a:solidFill>
                            <a:srgbClr val="000000"/>
                          </a:solidFill>
                          <a:effectLst/>
                          <a:latin typeface="Verdana" panose="020B0604030504040204" pitchFamily="34" charset="0"/>
                          <a:ea typeface="Verdana" panose="020B0604030504040204" pitchFamily="34" charset="0"/>
                        </a:rPr>
                        <a:t>38.2%</a:t>
                      </a:r>
                    </a:p>
                  </a:txBody>
                  <a:tcPr marL="0" marR="0" marT="0" marB="0" anchor="ctr">
                    <a:lnL w="635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a:txBody>
                    <a:bodyPr/>
                    <a:lstStyle/>
                    <a:p>
                      <a:pPr algn="ctr" fontAlgn="ctr">
                        <a:buNone/>
                      </a:pPr>
                      <a:r>
                        <a:rPr lang="en-GB" sz="1600" b="0" i="0" u="none" strike="noStrike" dirty="0">
                          <a:solidFill>
                            <a:srgbClr val="000000"/>
                          </a:solidFill>
                          <a:effectLst/>
                          <a:latin typeface="Verdana" panose="020B0604030504040204" pitchFamily="34" charset="0"/>
                          <a:ea typeface="Verdana" panose="020B0604030504040204" pitchFamily="34" charset="0"/>
                        </a:rPr>
                        <a:t>August 2026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en-GB" sz="1600" b="0" i="0" u="none" strike="noStrike" dirty="0">
                          <a:solidFill>
                            <a:srgbClr val="000000"/>
                          </a:solidFill>
                          <a:effectLst/>
                          <a:latin typeface="Verdana" panose="020B0604030504040204" pitchFamily="34" charset="0"/>
                          <a:ea typeface="Verdana" panose="020B0604030504040204" pitchFamily="34" charset="0"/>
                        </a:rPr>
                        <a:t>Monthly</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487717510"/>
                  </a:ext>
                </a:extLst>
              </a:tr>
              <a:tr h="2321387">
                <a:tc>
                  <a:txBody>
                    <a:bodyPr/>
                    <a:lstStyle/>
                    <a:p>
                      <a:pPr marL="0" algn="ctr" defTabSz="914400" rtl="0" eaLnBrk="1" fontAlgn="t" latinLnBrk="0" hangingPunct="1">
                        <a:buNone/>
                      </a:pPr>
                      <a:r>
                        <a:rPr lang="en-GB" sz="1600" b="0" i="0" u="none" strike="noStrike" kern="1200" dirty="0">
                          <a:solidFill>
                            <a:schemeClr val="tx1"/>
                          </a:solidFill>
                          <a:effectLst/>
                          <a:latin typeface="Verdana" panose="020B0604030504040204" pitchFamily="34" charset="0"/>
                          <a:ea typeface="Verdana" panose="020B0604030504040204" pitchFamily="34" charset="0"/>
                          <a:cs typeface="+mn-cs"/>
                        </a:rPr>
                        <a:t>NICE compliant surgery - consistent with the recommendations of NICE CG124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F0F9"/>
                    </a:solidFill>
                  </a:tcPr>
                </a:tc>
                <a:tc>
                  <a:txBody>
                    <a:bodyPr/>
                    <a:lstStyle/>
                    <a:p>
                      <a:pPr algn="ctr" fontAlgn="b">
                        <a:buNone/>
                      </a:pPr>
                      <a:r>
                        <a:rPr lang="en-GB" sz="1600" b="0" i="0" u="none" strike="noStrike" dirty="0">
                          <a:solidFill>
                            <a:srgbClr val="000000"/>
                          </a:solidFill>
                          <a:effectLst/>
                          <a:latin typeface="Verdana" panose="020B0604030504040204" pitchFamily="34" charset="0"/>
                          <a:ea typeface="Verdana" panose="020B0604030504040204" pitchFamily="34" charset="0"/>
                        </a:rPr>
                        <a:t>65.0%</a:t>
                      </a:r>
                    </a:p>
                  </a:txBody>
                  <a:tcPr marL="0" marR="0" marT="0" marB="0" anchor="ctr">
                    <a:lnL w="6350" cap="flat" cmpd="sng" algn="ctr">
                      <a:solidFill>
                        <a:srgbClr val="000000"/>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buNone/>
                      </a:pPr>
                      <a:r>
                        <a:rPr lang="en-GB" sz="1600" b="0" i="0" u="none" strike="noStrike" dirty="0">
                          <a:solidFill>
                            <a:srgbClr val="000000"/>
                          </a:solidFill>
                          <a:effectLst/>
                          <a:latin typeface="Verdana" panose="020B0604030504040204" pitchFamily="34" charset="0"/>
                          <a:ea typeface="Verdana" panose="020B0604030504040204" pitchFamily="34" charset="0"/>
                        </a:rPr>
                        <a:t> </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FFFF"/>
                    </a:solidFill>
                  </a:tcPr>
                </a:tc>
                <a:tc>
                  <a:txBody>
                    <a:bodyPr/>
                    <a:lstStyle/>
                    <a:p>
                      <a:pPr algn="ctr" fontAlgn="b">
                        <a:buNone/>
                      </a:pPr>
                      <a:r>
                        <a:rPr lang="en-GB" sz="1600" b="0" i="0" u="none" strike="noStrike" dirty="0">
                          <a:solidFill>
                            <a:srgbClr val="000000"/>
                          </a:solidFill>
                          <a:effectLst/>
                          <a:latin typeface="Verdana" panose="020B0604030504040204" pitchFamily="34" charset="0"/>
                          <a:ea typeface="Verdana" panose="020B0604030504040204" pitchFamily="34" charset="0"/>
                        </a:rPr>
                        <a:t>58.9%</a:t>
                      </a:r>
                    </a:p>
                  </a:txBody>
                  <a:tcPr marL="0" marR="0" marT="0" marB="0" anchor="ctr">
                    <a:lnL w="635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ctr">
                        <a:buNone/>
                      </a:pPr>
                      <a:r>
                        <a:rPr lang="en-GB" sz="1600" b="0" i="0" u="none" strike="noStrike" dirty="0">
                          <a:solidFill>
                            <a:srgbClr val="000000"/>
                          </a:solidFill>
                          <a:effectLst/>
                          <a:latin typeface="Verdana" panose="020B0604030504040204" pitchFamily="34" charset="0"/>
                          <a:ea typeface="Verdana" panose="020B0604030504040204" pitchFamily="34" charset="0"/>
                        </a:rPr>
                        <a:t>August 2026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en-GB" sz="1600" b="0" i="0" u="none" strike="noStrike" dirty="0">
                          <a:solidFill>
                            <a:srgbClr val="000000"/>
                          </a:solidFill>
                          <a:effectLst/>
                          <a:latin typeface="Verdana" panose="020B0604030504040204" pitchFamily="34" charset="0"/>
                          <a:ea typeface="Verdana" panose="020B0604030504040204" pitchFamily="34" charset="0"/>
                        </a:rPr>
                        <a:t>Monthly</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470910968"/>
                  </a:ext>
                </a:extLst>
              </a:tr>
              <a:tr h="2273226">
                <a:tc>
                  <a:txBody>
                    <a:bodyPr/>
                    <a:lstStyle/>
                    <a:p>
                      <a:pPr marL="0" algn="ctr" defTabSz="914400" rtl="0" eaLnBrk="1" fontAlgn="t" latinLnBrk="0" hangingPunct="1">
                        <a:buNone/>
                      </a:pPr>
                      <a:r>
                        <a:rPr lang="en-GB" sz="1600" b="0" i="0" u="none" strike="noStrike" kern="1200" dirty="0">
                          <a:solidFill>
                            <a:schemeClr val="tx1"/>
                          </a:solidFill>
                          <a:effectLst/>
                          <a:latin typeface="Verdana" panose="020B0604030504040204" pitchFamily="34" charset="0"/>
                          <a:ea typeface="Verdana" panose="020B0604030504040204" pitchFamily="34" charset="0"/>
                          <a:cs typeface="+mn-cs"/>
                        </a:rPr>
                        <a:t>Prompt mobilisation after surgery - out of bed (standing or hoisted) by the day after operation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F0F9"/>
                    </a:solidFill>
                  </a:tcPr>
                </a:tc>
                <a:tc>
                  <a:txBody>
                    <a:bodyPr/>
                    <a:lstStyle/>
                    <a:p>
                      <a:pPr algn="ctr" fontAlgn="b">
                        <a:buNone/>
                      </a:pPr>
                      <a:r>
                        <a:rPr lang="en-GB" sz="1600" b="0" i="0" u="none" strike="noStrike" dirty="0">
                          <a:solidFill>
                            <a:srgbClr val="000000"/>
                          </a:solidFill>
                          <a:effectLst/>
                          <a:latin typeface="Verdana" panose="020B0604030504040204" pitchFamily="34" charset="0"/>
                          <a:ea typeface="Verdana" panose="020B0604030504040204" pitchFamily="34" charset="0"/>
                        </a:rPr>
                        <a:t>74.4%</a:t>
                      </a:r>
                    </a:p>
                  </a:txBody>
                  <a:tcPr marL="0" marR="0" marT="0" marB="0" anchor="ctr">
                    <a:lnL w="6350" cap="flat" cmpd="sng" algn="ctr">
                      <a:solidFill>
                        <a:srgbClr val="000000"/>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endParaRPr lang="en-GB" sz="1600" b="0" i="0" u="none" strike="noStrike" dirty="0">
                        <a:solidFill>
                          <a:srgbClr val="000000"/>
                        </a:solidFill>
                        <a:effectLst/>
                        <a:latin typeface="Verdana" panose="020B0604030504040204" pitchFamily="34" charset="0"/>
                        <a:ea typeface="Verdana" panose="020B0604030504040204" pitchFamily="34" charset="0"/>
                      </a:endParaRP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b">
                        <a:buNone/>
                      </a:pPr>
                      <a:r>
                        <a:rPr lang="en-GB" sz="1600" b="0" i="0" u="none" strike="noStrike" dirty="0">
                          <a:solidFill>
                            <a:srgbClr val="000000"/>
                          </a:solidFill>
                          <a:effectLst/>
                          <a:latin typeface="Verdana" panose="020B0604030504040204" pitchFamily="34" charset="0"/>
                          <a:ea typeface="Verdana" panose="020B0604030504040204" pitchFamily="34" charset="0"/>
                        </a:rPr>
                        <a:t>81.8%</a:t>
                      </a:r>
                    </a:p>
                  </a:txBody>
                  <a:tcPr marL="0" marR="0" marT="0" marB="0" anchor="ctr">
                    <a:lnL w="635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ctr">
                        <a:buNone/>
                      </a:pPr>
                      <a:r>
                        <a:rPr lang="en-GB" sz="1600" b="0" i="0" u="none" strike="noStrike" dirty="0">
                          <a:solidFill>
                            <a:srgbClr val="000000"/>
                          </a:solidFill>
                          <a:effectLst/>
                          <a:latin typeface="Verdana" panose="020B0604030504040204" pitchFamily="34" charset="0"/>
                          <a:ea typeface="Verdana" panose="020B0604030504040204" pitchFamily="34" charset="0"/>
                        </a:rPr>
                        <a:t>August 2026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en-GB" sz="1600" b="0" i="0" u="none" strike="noStrike" dirty="0">
                          <a:solidFill>
                            <a:srgbClr val="000000"/>
                          </a:solidFill>
                          <a:effectLst/>
                          <a:latin typeface="Verdana" panose="020B0604030504040204" pitchFamily="34" charset="0"/>
                          <a:ea typeface="Verdana" panose="020B0604030504040204" pitchFamily="34" charset="0"/>
                        </a:rPr>
                        <a:t>Monthly</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489214570"/>
                  </a:ext>
                </a:extLst>
              </a:tr>
            </a:tbl>
          </a:graphicData>
        </a:graphic>
      </p:graphicFrame>
      <p:sp>
        <p:nvSpPr>
          <p:cNvPr id="12" name="TextBox 11">
            <a:extLst>
              <a:ext uri="{FF2B5EF4-FFF2-40B4-BE49-F238E27FC236}">
                <a16:creationId xmlns:a16="http://schemas.microsoft.com/office/drawing/2014/main" id="{A2984E3F-26E5-95C6-BF55-9A8BA83CED1E}"/>
              </a:ext>
            </a:extLst>
          </p:cNvPr>
          <p:cNvSpPr txBox="1"/>
          <p:nvPr/>
        </p:nvSpPr>
        <p:spPr>
          <a:xfrm>
            <a:off x="89" y="50"/>
            <a:ext cx="20105511" cy="461537"/>
          </a:xfrm>
          <a:prstGeom prst="rect">
            <a:avLst/>
          </a:prstGeom>
          <a:solidFill>
            <a:schemeClr val="tx2">
              <a:lumMod val="75000"/>
              <a:lumOff val="25000"/>
            </a:schemeClr>
          </a:solidFill>
        </p:spPr>
        <p:txBody>
          <a:bodyPr wrap="square" rtlCol="0">
            <a:spAutoFit/>
          </a:bodyPr>
          <a:lstStyle/>
          <a:p>
            <a:pPr algn="ctr" defTabSz="1507937">
              <a:spcAft>
                <a:spcPts val="989"/>
              </a:spcAft>
              <a:defRPr/>
            </a:pPr>
            <a:r>
              <a:rPr lang="en-GB" sz="2399" b="1" dirty="0">
                <a:solidFill>
                  <a:prstClr val="white"/>
                </a:solidFill>
                <a:latin typeface="Verdana" panose="020B0604030504040204" pitchFamily="34" charset="0"/>
                <a:ea typeface="Verdana" panose="020B0604030504040204" pitchFamily="34" charset="0"/>
              </a:rPr>
              <a:t>SBUHB Local Watch Metrics</a:t>
            </a:r>
          </a:p>
        </p:txBody>
      </p:sp>
      <p:pic>
        <p:nvPicPr>
          <p:cNvPr id="3" name="Picture 2">
            <a:extLst>
              <a:ext uri="{FF2B5EF4-FFF2-40B4-BE49-F238E27FC236}">
                <a16:creationId xmlns:a16="http://schemas.microsoft.com/office/drawing/2014/main" id="{0E784FBD-C381-A42B-55DE-9B735AF56893}"/>
              </a:ext>
            </a:extLst>
          </p:cNvPr>
          <p:cNvPicPr>
            <a:picLocks noChangeAspect="1"/>
          </p:cNvPicPr>
          <p:nvPr/>
        </p:nvPicPr>
        <p:blipFill>
          <a:blip r:embed="rId2"/>
          <a:stretch>
            <a:fillRect/>
          </a:stretch>
        </p:blipFill>
        <p:spPr>
          <a:xfrm>
            <a:off x="8378295" y="1961913"/>
            <a:ext cx="6007287" cy="2245165"/>
          </a:xfrm>
          <a:prstGeom prst="rect">
            <a:avLst/>
          </a:prstGeom>
        </p:spPr>
      </p:pic>
      <p:pic>
        <p:nvPicPr>
          <p:cNvPr id="6" name="Picture 5">
            <a:extLst>
              <a:ext uri="{FF2B5EF4-FFF2-40B4-BE49-F238E27FC236}">
                <a16:creationId xmlns:a16="http://schemas.microsoft.com/office/drawing/2014/main" id="{32C82E94-5567-D4BD-8BE2-8B7C2068C593}"/>
              </a:ext>
            </a:extLst>
          </p:cNvPr>
          <p:cNvPicPr>
            <a:picLocks noChangeAspect="1"/>
          </p:cNvPicPr>
          <p:nvPr/>
        </p:nvPicPr>
        <p:blipFill>
          <a:blip r:embed="rId3"/>
          <a:stretch>
            <a:fillRect/>
          </a:stretch>
        </p:blipFill>
        <p:spPr>
          <a:xfrm>
            <a:off x="8378295" y="4425337"/>
            <a:ext cx="6007287" cy="1998374"/>
          </a:xfrm>
          <a:prstGeom prst="rect">
            <a:avLst/>
          </a:prstGeom>
        </p:spPr>
      </p:pic>
      <p:pic>
        <p:nvPicPr>
          <p:cNvPr id="8" name="Picture 7">
            <a:extLst>
              <a:ext uri="{FF2B5EF4-FFF2-40B4-BE49-F238E27FC236}">
                <a16:creationId xmlns:a16="http://schemas.microsoft.com/office/drawing/2014/main" id="{0DF46410-E391-B69D-2738-E88F16E3C7F6}"/>
              </a:ext>
            </a:extLst>
          </p:cNvPr>
          <p:cNvPicPr>
            <a:picLocks noChangeAspect="1"/>
          </p:cNvPicPr>
          <p:nvPr/>
        </p:nvPicPr>
        <p:blipFill>
          <a:blip r:embed="rId4"/>
          <a:stretch>
            <a:fillRect/>
          </a:stretch>
        </p:blipFill>
        <p:spPr>
          <a:xfrm>
            <a:off x="8378295" y="6529265"/>
            <a:ext cx="6007287" cy="2111079"/>
          </a:xfrm>
          <a:prstGeom prst="rect">
            <a:avLst/>
          </a:prstGeom>
        </p:spPr>
      </p:pic>
      <p:pic>
        <p:nvPicPr>
          <p:cNvPr id="10" name="Picture 9">
            <a:extLst>
              <a:ext uri="{FF2B5EF4-FFF2-40B4-BE49-F238E27FC236}">
                <a16:creationId xmlns:a16="http://schemas.microsoft.com/office/drawing/2014/main" id="{C262B808-4C9A-3EDD-7DFC-1C6B7525B9FB}"/>
              </a:ext>
            </a:extLst>
          </p:cNvPr>
          <p:cNvPicPr>
            <a:picLocks noChangeAspect="1"/>
          </p:cNvPicPr>
          <p:nvPr/>
        </p:nvPicPr>
        <p:blipFill>
          <a:blip r:embed="rId5"/>
          <a:stretch>
            <a:fillRect/>
          </a:stretch>
        </p:blipFill>
        <p:spPr>
          <a:xfrm>
            <a:off x="8378295" y="8858603"/>
            <a:ext cx="6007287" cy="2111079"/>
          </a:xfrm>
          <a:prstGeom prst="rect">
            <a:avLst/>
          </a:prstGeom>
        </p:spPr>
      </p:pic>
    </p:spTree>
    <p:extLst>
      <p:ext uri="{BB962C8B-B14F-4D97-AF65-F5344CB8AC3E}">
        <p14:creationId xmlns:p14="http://schemas.microsoft.com/office/powerpoint/2010/main" val="368232766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3103D6-AAA3-AE1F-8E2B-E61CCCFD042C}"/>
            </a:ext>
          </a:extLst>
        </p:cNvPr>
        <p:cNvGrpSpPr/>
        <p:nvPr/>
      </p:nvGrpSpPr>
      <p:grpSpPr>
        <a:xfrm>
          <a:off x="0" y="0"/>
          <a:ext cx="0" cy="0"/>
          <a:chOff x="0" y="0"/>
          <a:chExt cx="0" cy="0"/>
        </a:xfrm>
      </p:grpSpPr>
      <p:graphicFrame>
        <p:nvGraphicFramePr>
          <p:cNvPr id="5" name="Table 4">
            <a:extLst>
              <a:ext uri="{FF2B5EF4-FFF2-40B4-BE49-F238E27FC236}">
                <a16:creationId xmlns:a16="http://schemas.microsoft.com/office/drawing/2014/main" id="{A25FCE54-AAFD-7BFD-5BDD-60B83C059857}"/>
              </a:ext>
            </a:extLst>
          </p:cNvPr>
          <p:cNvGraphicFramePr>
            <a:graphicFrameLocks noGrp="1"/>
          </p:cNvGraphicFramePr>
          <p:nvPr/>
        </p:nvGraphicFramePr>
        <p:xfrm>
          <a:off x="1442319" y="739813"/>
          <a:ext cx="17754446" cy="10285791"/>
        </p:xfrm>
        <a:graphic>
          <a:graphicData uri="http://schemas.openxmlformats.org/drawingml/2006/table">
            <a:tbl>
              <a:tblPr/>
              <a:tblGrid>
                <a:gridCol w="5359087">
                  <a:extLst>
                    <a:ext uri="{9D8B030D-6E8A-4147-A177-3AD203B41FA5}">
                      <a16:colId xmlns:a16="http://schemas.microsoft.com/office/drawing/2014/main" val="3150741542"/>
                    </a:ext>
                  </a:extLst>
                </a:gridCol>
                <a:gridCol w="1575052">
                  <a:extLst>
                    <a:ext uri="{9D8B030D-6E8A-4147-A177-3AD203B41FA5}">
                      <a16:colId xmlns:a16="http://schemas.microsoft.com/office/drawing/2014/main" val="1293364930"/>
                    </a:ext>
                  </a:extLst>
                </a:gridCol>
                <a:gridCol w="6074467">
                  <a:extLst>
                    <a:ext uri="{9D8B030D-6E8A-4147-A177-3AD203B41FA5}">
                      <a16:colId xmlns:a16="http://schemas.microsoft.com/office/drawing/2014/main" val="444904566"/>
                    </a:ext>
                  </a:extLst>
                </a:gridCol>
                <a:gridCol w="1727817">
                  <a:extLst>
                    <a:ext uri="{9D8B030D-6E8A-4147-A177-3AD203B41FA5}">
                      <a16:colId xmlns:a16="http://schemas.microsoft.com/office/drawing/2014/main" val="3495919459"/>
                    </a:ext>
                  </a:extLst>
                </a:gridCol>
                <a:gridCol w="1712222">
                  <a:extLst>
                    <a:ext uri="{9D8B030D-6E8A-4147-A177-3AD203B41FA5}">
                      <a16:colId xmlns:a16="http://schemas.microsoft.com/office/drawing/2014/main" val="4198536635"/>
                    </a:ext>
                  </a:extLst>
                </a:gridCol>
                <a:gridCol w="1305801">
                  <a:extLst>
                    <a:ext uri="{9D8B030D-6E8A-4147-A177-3AD203B41FA5}">
                      <a16:colId xmlns:a16="http://schemas.microsoft.com/office/drawing/2014/main" val="1650970669"/>
                    </a:ext>
                  </a:extLst>
                </a:gridCol>
              </a:tblGrid>
              <a:tr h="545634">
                <a:tc gridSpan="6">
                  <a:txBody>
                    <a:bodyPr/>
                    <a:lstStyle/>
                    <a:p>
                      <a:pPr algn="ctr" fontAlgn="b">
                        <a:buNone/>
                      </a:pPr>
                      <a:endParaRPr lang="en-GB" sz="1600" b="1" i="0" u="none" strike="noStrike" dirty="0">
                        <a:solidFill>
                          <a:srgbClr val="000000"/>
                        </a:solidFill>
                        <a:effectLst/>
                        <a:latin typeface="Verdana" panose="020B0604030504040204" pitchFamily="34" charset="0"/>
                        <a:ea typeface="Verdana" panose="020B0604030504040204" pitchFamily="34" charset="0"/>
                      </a:endParaRPr>
                    </a:p>
                  </a:txBody>
                  <a:tcPr marL="0" marR="0" marT="0" marB="0" anchor="b">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E7F0F9"/>
                    </a:solidFill>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pPr algn="l" fontAlgn="b">
                        <a:buNone/>
                      </a:pPr>
                      <a:endParaRPr lang="en-GB" sz="1400" b="1" i="0" u="none" strike="noStrike" dirty="0">
                        <a:solidFill>
                          <a:srgbClr val="000000"/>
                        </a:solidFill>
                        <a:effectLst/>
                        <a:latin typeface="Verdana" panose="020B0604030504040204" pitchFamily="34" charset="0"/>
                        <a:ea typeface="Verdana" panose="020B0604030504040204" pitchFamily="34" charset="0"/>
                      </a:endParaRPr>
                    </a:p>
                  </a:txBody>
                  <a:tcPr marL="0" marR="0" marT="0" marB="0" anchor="b">
                    <a:lnL>
                      <a:noFill/>
                    </a:lnL>
                    <a:lnR>
                      <a:noFill/>
                    </a:lnR>
                    <a:lnT>
                      <a:noFill/>
                    </a:lnT>
                    <a:lnB w="6350" cap="flat" cmpd="sng" algn="ctr">
                      <a:solidFill>
                        <a:srgbClr val="000000"/>
                      </a:solidFill>
                      <a:prstDash val="solid"/>
                      <a:round/>
                      <a:headEnd type="none" w="med" len="med"/>
                      <a:tailEnd type="none" w="med" len="med"/>
                    </a:lnB>
                    <a:solidFill>
                      <a:srgbClr val="A6C9EC"/>
                    </a:solidFill>
                  </a:tcPr>
                </a:tc>
                <a:tc hMerge="1">
                  <a:txBody>
                    <a:bodyPr/>
                    <a:lstStyle/>
                    <a:p>
                      <a:endParaRPr lang="en-GB"/>
                    </a:p>
                  </a:txBody>
                  <a:tcPr/>
                </a:tc>
                <a:extLst>
                  <a:ext uri="{0D108BD9-81ED-4DB2-BD59-A6C34878D82A}">
                    <a16:rowId xmlns:a16="http://schemas.microsoft.com/office/drawing/2014/main" val="2954874721"/>
                  </a:ext>
                </a:extLst>
              </a:tr>
              <a:tr h="630116">
                <a:tc>
                  <a:txBody>
                    <a:bodyPr/>
                    <a:lstStyle/>
                    <a:p>
                      <a:pPr algn="ctr" fontAlgn="b">
                        <a:buNone/>
                      </a:pPr>
                      <a:r>
                        <a:rPr lang="en-GB" sz="1600" b="1" i="0" u="none" strike="noStrike" dirty="0">
                          <a:solidFill>
                            <a:srgbClr val="000000"/>
                          </a:solidFill>
                          <a:effectLst/>
                          <a:latin typeface="Verdana" panose="020B0604030504040204" pitchFamily="34" charset="0"/>
                          <a:ea typeface="Verdana" panose="020B0604030504040204" pitchFamily="34" charset="0"/>
                        </a:rPr>
                        <a:t>Performance Measure</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D0D0"/>
                    </a:solidFill>
                  </a:tcPr>
                </a:tc>
                <a:tc>
                  <a:txBody>
                    <a:bodyPr/>
                    <a:lstStyle/>
                    <a:p>
                      <a:pPr algn="ctr" fontAlgn="b">
                        <a:buNone/>
                      </a:pPr>
                      <a:r>
                        <a:rPr lang="en-GB" sz="1600" b="1" i="0" u="none" strike="noStrike">
                          <a:solidFill>
                            <a:srgbClr val="000000"/>
                          </a:solidFill>
                          <a:effectLst/>
                          <a:latin typeface="Verdana" panose="020B0604030504040204" pitchFamily="34" charset="0"/>
                          <a:ea typeface="Verdana" panose="020B0604030504040204" pitchFamily="34" charset="0"/>
                        </a:rPr>
                        <a:t>Target</a:t>
                      </a:r>
                    </a:p>
                  </a:txBody>
                  <a:tcPr marL="0" marR="0" marT="0" marB="0" anchor="ctr">
                    <a:lnL w="6350" cap="flat" cmpd="sng" algn="ctr">
                      <a:solidFill>
                        <a:srgbClr val="000000"/>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D0D0"/>
                    </a:solidFill>
                  </a:tcPr>
                </a:tc>
                <a:tc>
                  <a:txBody>
                    <a:bodyPr/>
                    <a:lstStyle/>
                    <a:p>
                      <a:pPr algn="ctr" fontAlgn="b">
                        <a:buNone/>
                      </a:pPr>
                      <a:r>
                        <a:rPr lang="en-GB" sz="1600" b="1" i="0" u="none" strike="noStrike">
                          <a:solidFill>
                            <a:srgbClr val="000000"/>
                          </a:solidFill>
                          <a:effectLst/>
                          <a:latin typeface="Verdana" panose="020B0604030504040204" pitchFamily="34" charset="0"/>
                          <a:ea typeface="Verdana" panose="020B0604030504040204" pitchFamily="34" charset="0"/>
                        </a:rPr>
                        <a:t>Data</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D0D0D0"/>
                    </a:solidFill>
                  </a:tcPr>
                </a:tc>
                <a:tc gridSpan="2">
                  <a:txBody>
                    <a:bodyPr/>
                    <a:lstStyle/>
                    <a:p>
                      <a:pPr algn="ctr" fontAlgn="b">
                        <a:buNone/>
                      </a:pPr>
                      <a:r>
                        <a:rPr lang="en-GB" sz="1600" b="1" i="0" u="none" strike="noStrike" dirty="0">
                          <a:solidFill>
                            <a:srgbClr val="000000"/>
                          </a:solidFill>
                          <a:effectLst/>
                          <a:latin typeface="Verdana" panose="020B0604030504040204" pitchFamily="34" charset="0"/>
                          <a:ea typeface="Verdana" panose="020B0604030504040204" pitchFamily="34" charset="0"/>
                        </a:rPr>
                        <a:t>Latest Position</a:t>
                      </a:r>
                    </a:p>
                  </a:txBody>
                  <a:tcPr marL="0" marR="0" marT="0" marB="0" anchor="ctr">
                    <a:lnL w="635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D0D0"/>
                    </a:solidFill>
                  </a:tcPr>
                </a:tc>
                <a:tc hMerge="1">
                  <a:txBody>
                    <a:bodyPr/>
                    <a:lstStyle/>
                    <a:p>
                      <a:pPr algn="ctr" fontAlgn="b">
                        <a:buNone/>
                      </a:pPr>
                      <a:endParaRPr lang="en-GB" sz="1400" b="1" i="0" u="none" strike="noStrike">
                        <a:solidFill>
                          <a:srgbClr val="000000"/>
                        </a:solidFill>
                        <a:effectLst/>
                        <a:latin typeface="Verdana" panose="020B0604030504040204" pitchFamily="34" charset="0"/>
                        <a:ea typeface="Verdana" panose="020B060403050404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D0D0"/>
                    </a:solidFill>
                  </a:tcPr>
                </a:tc>
                <a:tc>
                  <a:txBody>
                    <a:bodyPr/>
                    <a:lstStyle/>
                    <a:p>
                      <a:pPr algn="ctr" fontAlgn="ctr">
                        <a:buNone/>
                      </a:pPr>
                      <a:r>
                        <a:rPr lang="en-GB" sz="1600" b="1" i="0" u="none" strike="noStrike" dirty="0">
                          <a:solidFill>
                            <a:srgbClr val="000000"/>
                          </a:solidFill>
                          <a:effectLst/>
                          <a:latin typeface="Verdana" panose="020B0604030504040204" pitchFamily="34" charset="0"/>
                          <a:ea typeface="Verdana" panose="020B0604030504040204" pitchFamily="34" charset="0"/>
                        </a:rPr>
                        <a:t>Frequency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D0D0"/>
                    </a:solidFill>
                  </a:tcPr>
                </a:tc>
                <a:extLst>
                  <a:ext uri="{0D108BD9-81ED-4DB2-BD59-A6C34878D82A}">
                    <a16:rowId xmlns:a16="http://schemas.microsoft.com/office/drawing/2014/main" val="1383911150"/>
                  </a:ext>
                </a:extLst>
              </a:tr>
              <a:tr h="2360483">
                <a:tc>
                  <a:txBody>
                    <a:bodyPr/>
                    <a:lstStyle/>
                    <a:p>
                      <a:pPr marL="0" algn="ctr" defTabSz="914400" rtl="0" eaLnBrk="1" fontAlgn="t" latinLnBrk="0" hangingPunct="1">
                        <a:buNone/>
                      </a:pPr>
                      <a:r>
                        <a:rPr lang="en-GB" sz="1600" b="0" i="0" u="none" strike="noStrike" kern="1200" dirty="0">
                          <a:solidFill>
                            <a:schemeClr val="tx1"/>
                          </a:solidFill>
                          <a:effectLst/>
                          <a:latin typeface="Verdana" panose="020B0604030504040204" pitchFamily="34" charset="0"/>
                          <a:ea typeface="Verdana" panose="020B0604030504040204" pitchFamily="34" charset="0"/>
                          <a:cs typeface="+mn-cs"/>
                        </a:rPr>
                        <a:t>Not delirious when tested - (&lt;4 on 4AT test) when tested in the week after operation)</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F0F9"/>
                    </a:solidFill>
                  </a:tcPr>
                </a:tc>
                <a:tc>
                  <a:txBody>
                    <a:bodyPr/>
                    <a:lstStyle/>
                    <a:p>
                      <a:pPr algn="ctr" fontAlgn="ctr">
                        <a:buNone/>
                      </a:pPr>
                      <a:r>
                        <a:rPr lang="en-GB" sz="1600" b="0" i="0" u="none" strike="noStrike" dirty="0">
                          <a:solidFill>
                            <a:srgbClr val="000000"/>
                          </a:solidFill>
                          <a:effectLst/>
                          <a:latin typeface="Verdana" panose="020B0604030504040204" pitchFamily="34" charset="0"/>
                          <a:ea typeface="Verdana" panose="020B0604030504040204" pitchFamily="34" charset="0"/>
                        </a:rPr>
                        <a:t>60.9%</a:t>
                      </a:r>
                    </a:p>
                  </a:txBody>
                  <a:tcPr marL="0" marR="0" marT="0" marB="0" anchor="ctr">
                    <a:lnL w="6350" cap="flat" cmpd="sng" algn="ctr">
                      <a:solidFill>
                        <a:srgbClr val="000000"/>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endParaRPr lang="en-GB" sz="1600" b="0" i="0" u="none" strike="noStrike" dirty="0">
                        <a:solidFill>
                          <a:srgbClr val="000000"/>
                        </a:solidFill>
                        <a:effectLst/>
                        <a:latin typeface="Verdana" panose="020B0604030504040204" pitchFamily="34" charset="0"/>
                        <a:ea typeface="Verdana" panose="020B0604030504040204" pitchFamily="34" charset="0"/>
                      </a:endParaRP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FFFF"/>
                    </a:solidFill>
                  </a:tcPr>
                </a:tc>
                <a:tc>
                  <a:txBody>
                    <a:bodyPr/>
                    <a:lstStyle/>
                    <a:p>
                      <a:pPr algn="ctr" fontAlgn="t">
                        <a:buNone/>
                      </a:pPr>
                      <a:r>
                        <a:rPr lang="en-GB" sz="1600" b="0" i="0" u="none" strike="noStrike" dirty="0">
                          <a:solidFill>
                            <a:srgbClr val="000000"/>
                          </a:solidFill>
                          <a:effectLst/>
                          <a:latin typeface="Verdana" panose="020B0604030504040204" pitchFamily="34" charset="0"/>
                          <a:ea typeface="Verdana" panose="020B0604030504040204" pitchFamily="34" charset="0"/>
                        </a:rPr>
                        <a:t>73.2%</a:t>
                      </a:r>
                    </a:p>
                  </a:txBody>
                  <a:tcPr marL="0" marR="0" marT="0" marB="0" anchor="ctr">
                    <a:lnL w="635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ctr">
                        <a:buNone/>
                      </a:pPr>
                      <a:r>
                        <a:rPr lang="en-GB" sz="1600" b="0" i="0" u="none" strike="noStrike" dirty="0">
                          <a:solidFill>
                            <a:srgbClr val="000000"/>
                          </a:solidFill>
                          <a:effectLst/>
                          <a:latin typeface="Verdana" panose="020B0604030504040204" pitchFamily="34" charset="0"/>
                          <a:ea typeface="Verdana" panose="020B0604030504040204" pitchFamily="34" charset="0"/>
                        </a:rPr>
                        <a:t>August 2026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en-GB" sz="1600" b="0" i="0" u="none" strike="noStrike" dirty="0">
                          <a:solidFill>
                            <a:srgbClr val="000000"/>
                          </a:solidFill>
                          <a:effectLst/>
                          <a:latin typeface="Verdana" panose="020B0604030504040204" pitchFamily="34" charset="0"/>
                          <a:ea typeface="Verdana" panose="020B0604030504040204" pitchFamily="34" charset="0"/>
                        </a:rPr>
                        <a:t>Monthly</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940105439"/>
                  </a:ext>
                </a:extLst>
              </a:tr>
              <a:tr h="2154946">
                <a:tc>
                  <a:txBody>
                    <a:bodyPr/>
                    <a:lstStyle/>
                    <a:p>
                      <a:pPr marL="0" algn="ctr" defTabSz="914400" rtl="0" eaLnBrk="1" fontAlgn="t" latinLnBrk="0" hangingPunct="1">
                        <a:buNone/>
                      </a:pPr>
                      <a:r>
                        <a:rPr lang="en-GB" sz="1600" b="0" i="0" u="none" strike="noStrike" kern="1200" dirty="0">
                          <a:solidFill>
                            <a:schemeClr val="tx1"/>
                          </a:solidFill>
                          <a:effectLst/>
                          <a:latin typeface="Verdana" panose="020B0604030504040204" pitchFamily="34" charset="0"/>
                          <a:ea typeface="Verdana" panose="020B0604030504040204" pitchFamily="34" charset="0"/>
                          <a:cs typeface="+mn-cs"/>
                        </a:rPr>
                        <a:t>Return to original residence - discharged back to original residence, or in that residence at 120-day follow-up</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F0F9"/>
                    </a:solidFill>
                  </a:tcPr>
                </a:tc>
                <a:tc>
                  <a:txBody>
                    <a:bodyPr/>
                    <a:lstStyle/>
                    <a:p>
                      <a:pPr algn="ctr" fontAlgn="b">
                        <a:buNone/>
                      </a:pPr>
                      <a:r>
                        <a:rPr lang="en-GB" sz="1600" b="0" i="0" u="none" strike="noStrike" dirty="0">
                          <a:solidFill>
                            <a:srgbClr val="000000"/>
                          </a:solidFill>
                          <a:effectLst/>
                          <a:latin typeface="Verdana" panose="020B0604030504040204" pitchFamily="34" charset="0"/>
                          <a:ea typeface="Verdana" panose="020B0604030504040204" pitchFamily="34" charset="0"/>
                        </a:rPr>
                        <a:t>72.5%</a:t>
                      </a:r>
                    </a:p>
                  </a:txBody>
                  <a:tcPr marL="0" marR="0" marT="0" marB="0" anchor="ctr">
                    <a:lnL w="6350" cap="flat" cmpd="sng" algn="ctr">
                      <a:solidFill>
                        <a:srgbClr val="000000"/>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endParaRPr lang="en-GB" sz="1600" b="0" i="0" u="none" strike="noStrike" dirty="0">
                        <a:solidFill>
                          <a:srgbClr val="000000"/>
                        </a:solidFill>
                        <a:effectLst/>
                        <a:latin typeface="Verdana" panose="020B0604030504040204" pitchFamily="34" charset="0"/>
                        <a:ea typeface="Verdana" panose="020B0604030504040204" pitchFamily="34" charset="0"/>
                      </a:endParaRP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t">
                        <a:buNone/>
                      </a:pPr>
                      <a:r>
                        <a:rPr lang="en-GB" sz="1600" b="0" i="0" u="none" strike="noStrike" dirty="0">
                          <a:solidFill>
                            <a:srgbClr val="000000"/>
                          </a:solidFill>
                          <a:effectLst/>
                          <a:latin typeface="Verdana" panose="020B0604030504040204" pitchFamily="34" charset="0"/>
                          <a:ea typeface="Verdana" panose="020B0604030504040204" pitchFamily="34" charset="0"/>
                        </a:rPr>
                        <a:t>74.0%</a:t>
                      </a:r>
                    </a:p>
                  </a:txBody>
                  <a:tcPr marL="0" marR="0" marT="0" marB="0" anchor="ctr">
                    <a:lnL w="635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ctr">
                        <a:buNone/>
                      </a:pPr>
                      <a:r>
                        <a:rPr lang="en-GB" sz="1600" b="0" i="0" u="none" strike="noStrike" dirty="0">
                          <a:solidFill>
                            <a:srgbClr val="000000"/>
                          </a:solidFill>
                          <a:effectLst/>
                          <a:latin typeface="Verdana" panose="020B0604030504040204" pitchFamily="34" charset="0"/>
                          <a:ea typeface="Verdana" panose="020B0604030504040204" pitchFamily="34" charset="0"/>
                        </a:rPr>
                        <a:t>May 2026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en-GB" sz="1600" b="0" i="0" u="none" strike="noStrike" dirty="0">
                          <a:solidFill>
                            <a:srgbClr val="000000"/>
                          </a:solidFill>
                          <a:effectLst/>
                          <a:latin typeface="Verdana" panose="020B0604030504040204" pitchFamily="34" charset="0"/>
                          <a:ea typeface="Verdana" panose="020B0604030504040204" pitchFamily="34" charset="0"/>
                        </a:rPr>
                        <a:t>Monthly</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487717510"/>
                  </a:ext>
                </a:extLst>
              </a:tr>
              <a:tr h="2321387">
                <a:tc>
                  <a:txBody>
                    <a:bodyPr/>
                    <a:lstStyle/>
                    <a:p>
                      <a:pPr marL="0" algn="ctr" defTabSz="914400" rtl="0" eaLnBrk="1" fontAlgn="t" latinLnBrk="0" hangingPunct="1">
                        <a:buNone/>
                      </a:pPr>
                      <a:r>
                        <a:rPr lang="en-GB" sz="1600" b="0" i="0" u="none" strike="noStrike" kern="1200" dirty="0">
                          <a:solidFill>
                            <a:schemeClr val="tx1"/>
                          </a:solidFill>
                          <a:effectLst/>
                          <a:latin typeface="Verdana" panose="020B0604030504040204" pitchFamily="34" charset="0"/>
                          <a:ea typeface="Verdana" panose="020B0604030504040204" pitchFamily="34" charset="0"/>
                          <a:cs typeface="+mn-cs"/>
                        </a:rPr>
                        <a:t>30-day mortality - Case mix Adjusted</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F0F9"/>
                    </a:solidFill>
                  </a:tcPr>
                </a:tc>
                <a:tc>
                  <a:txBody>
                    <a:bodyPr/>
                    <a:lstStyle/>
                    <a:p>
                      <a:pPr algn="ctr" fontAlgn="b">
                        <a:buNone/>
                      </a:pPr>
                      <a:r>
                        <a:rPr lang="en-GB" sz="1600" b="0" i="0" u="none" strike="noStrike" dirty="0">
                          <a:solidFill>
                            <a:srgbClr val="000000"/>
                          </a:solidFill>
                          <a:effectLst/>
                          <a:latin typeface="Verdana" panose="020B0604030504040204" pitchFamily="34" charset="0"/>
                          <a:ea typeface="Verdana" panose="020B0604030504040204" pitchFamily="34" charset="0"/>
                        </a:rPr>
                        <a:t>4.9%</a:t>
                      </a:r>
                    </a:p>
                  </a:txBody>
                  <a:tcPr marL="0" marR="0" marT="0" marB="0" anchor="ctr">
                    <a:lnL w="6350" cap="flat" cmpd="sng" algn="ctr">
                      <a:solidFill>
                        <a:srgbClr val="000000"/>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buNone/>
                      </a:pPr>
                      <a:r>
                        <a:rPr lang="en-GB" sz="1600" b="0" i="0" u="none" strike="noStrike" dirty="0">
                          <a:solidFill>
                            <a:srgbClr val="000000"/>
                          </a:solidFill>
                          <a:effectLst/>
                          <a:latin typeface="Verdana" panose="020B0604030504040204" pitchFamily="34" charset="0"/>
                          <a:ea typeface="Verdana" panose="020B0604030504040204" pitchFamily="34" charset="0"/>
                        </a:rPr>
                        <a:t> </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FFFF"/>
                    </a:solidFill>
                  </a:tcPr>
                </a:tc>
                <a:tc>
                  <a:txBody>
                    <a:bodyPr/>
                    <a:lstStyle/>
                    <a:p>
                      <a:pPr algn="ctr" fontAlgn="b">
                        <a:buNone/>
                      </a:pPr>
                      <a:r>
                        <a:rPr lang="en-GB" sz="1600" b="0" i="0" u="none" strike="noStrike" dirty="0">
                          <a:solidFill>
                            <a:srgbClr val="000000"/>
                          </a:solidFill>
                          <a:effectLst/>
                          <a:latin typeface="Verdana" panose="020B0604030504040204" pitchFamily="34" charset="0"/>
                          <a:ea typeface="Verdana" panose="020B0604030504040204" pitchFamily="34" charset="0"/>
                        </a:rPr>
                        <a:t>5.0%</a:t>
                      </a:r>
                    </a:p>
                  </a:txBody>
                  <a:tcPr marL="0" marR="0" marT="0" marB="0" anchor="ctr">
                    <a:lnL w="635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ctr">
                        <a:buNone/>
                      </a:pPr>
                      <a:r>
                        <a:rPr lang="en-GB" sz="1600" b="0" i="0" u="none" strike="noStrike" dirty="0">
                          <a:solidFill>
                            <a:srgbClr val="000000"/>
                          </a:solidFill>
                          <a:effectLst/>
                          <a:latin typeface="Verdana" panose="020B0604030504040204" pitchFamily="34" charset="0"/>
                          <a:ea typeface="Verdana" panose="020B0604030504040204" pitchFamily="34" charset="0"/>
                        </a:rPr>
                        <a:t>Q1 26-27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en-GB" sz="1600" b="0" i="0" u="none" strike="noStrike" dirty="0">
                          <a:solidFill>
                            <a:srgbClr val="000000"/>
                          </a:solidFill>
                          <a:effectLst/>
                          <a:latin typeface="Verdana" panose="020B0604030504040204" pitchFamily="34" charset="0"/>
                          <a:ea typeface="Verdana" panose="020B0604030504040204" pitchFamily="34" charset="0"/>
                        </a:rPr>
                        <a:t>Quarterly</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470910968"/>
                  </a:ext>
                </a:extLst>
              </a:tr>
              <a:tr h="2273226">
                <a:tc>
                  <a:txBody>
                    <a:bodyPr/>
                    <a:lstStyle/>
                    <a:p>
                      <a:pPr algn="ctr" fontAlgn="t">
                        <a:buNone/>
                      </a:pPr>
                      <a:r>
                        <a:rPr lang="en-GB" sz="1600" b="0" i="0" u="none" strike="noStrike" dirty="0">
                          <a:solidFill>
                            <a:schemeClr val="tx1"/>
                          </a:solidFill>
                          <a:effectLst/>
                          <a:latin typeface="Verdana" panose="020B0604030504040204" pitchFamily="34" charset="0"/>
                          <a:ea typeface="Verdana" panose="020B0604030504040204" pitchFamily="34" charset="0"/>
                        </a:rPr>
                        <a:t>Number of children (&lt; 18 years) waiting more than 52 weeks for referral to treatment</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F0F9"/>
                    </a:solidFill>
                  </a:tcPr>
                </a:tc>
                <a:tc>
                  <a:txBody>
                    <a:bodyPr/>
                    <a:lstStyle/>
                    <a:p>
                      <a:pPr algn="ctr" fontAlgn="b">
                        <a:buNone/>
                      </a:pPr>
                      <a:r>
                        <a:rPr lang="en-GB" sz="1600" b="0" i="0" u="none" strike="noStrike" dirty="0">
                          <a:solidFill>
                            <a:srgbClr val="000000"/>
                          </a:solidFill>
                          <a:effectLst/>
                          <a:latin typeface="Verdana" panose="020B0604030504040204" pitchFamily="34" charset="0"/>
                          <a:ea typeface="Verdana" panose="020B060403050404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endParaRPr lang="en-GB" sz="1600" b="0" i="0" u="none" strike="noStrike" dirty="0">
                        <a:solidFill>
                          <a:srgbClr val="000000"/>
                        </a:solidFill>
                        <a:effectLst/>
                        <a:latin typeface="Verdana" panose="020B0604030504040204" pitchFamily="34" charset="0"/>
                        <a:ea typeface="Verdana" panose="020B0604030504040204" pitchFamily="34" charset="0"/>
                      </a:endParaRP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b">
                        <a:buNone/>
                      </a:pPr>
                      <a:r>
                        <a:rPr lang="en-GB" sz="1600" b="0" i="0" u="none" strike="noStrike" dirty="0">
                          <a:solidFill>
                            <a:srgbClr val="000000"/>
                          </a:solidFill>
                          <a:effectLst/>
                          <a:latin typeface="Verdana" panose="020B0604030504040204" pitchFamily="34" charset="0"/>
                          <a:ea typeface="Verdana" panose="020B0604030504040204" pitchFamily="34" charset="0"/>
                        </a:rPr>
                        <a:t>724</a:t>
                      </a:r>
                    </a:p>
                  </a:txBody>
                  <a:tcPr marL="0" marR="0" marT="0" marB="0" anchor="ctr">
                    <a:lnL w="635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rgbClr val="000000"/>
                          </a:solidFill>
                          <a:effectLst/>
                          <a:uLnTx/>
                          <a:uFillTx/>
                          <a:latin typeface="Verdana" panose="020B0604030504040204" pitchFamily="34" charset="0"/>
                          <a:ea typeface="Verdana" panose="020B0604030504040204" pitchFamily="34" charset="0"/>
                          <a:cs typeface="+mn-cs"/>
                        </a:rPr>
                        <a:t>September 2026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GB" sz="1600" b="0" i="0" u="none" strike="noStrike" dirty="0">
                          <a:solidFill>
                            <a:srgbClr val="000000"/>
                          </a:solidFill>
                          <a:effectLst/>
                          <a:latin typeface="Verdana" panose="020B0604030504040204" pitchFamily="34" charset="0"/>
                          <a:ea typeface="Verdana" panose="020B0604030504040204" pitchFamily="34" charset="0"/>
                        </a:rPr>
                        <a:t>Monthly</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489214570"/>
                  </a:ext>
                </a:extLst>
              </a:tr>
            </a:tbl>
          </a:graphicData>
        </a:graphic>
      </p:graphicFrame>
      <p:sp>
        <p:nvSpPr>
          <p:cNvPr id="12" name="TextBox 11">
            <a:extLst>
              <a:ext uri="{FF2B5EF4-FFF2-40B4-BE49-F238E27FC236}">
                <a16:creationId xmlns:a16="http://schemas.microsoft.com/office/drawing/2014/main" id="{36A62D57-F416-800A-A62E-16CF417D05E8}"/>
              </a:ext>
            </a:extLst>
          </p:cNvPr>
          <p:cNvSpPr txBox="1"/>
          <p:nvPr/>
        </p:nvSpPr>
        <p:spPr>
          <a:xfrm>
            <a:off x="89" y="50"/>
            <a:ext cx="20105511" cy="461537"/>
          </a:xfrm>
          <a:prstGeom prst="rect">
            <a:avLst/>
          </a:prstGeom>
          <a:solidFill>
            <a:schemeClr val="tx2">
              <a:lumMod val="75000"/>
              <a:lumOff val="25000"/>
            </a:schemeClr>
          </a:solidFill>
        </p:spPr>
        <p:txBody>
          <a:bodyPr wrap="square" rtlCol="0">
            <a:spAutoFit/>
          </a:bodyPr>
          <a:lstStyle/>
          <a:p>
            <a:pPr algn="ctr" defTabSz="1507937">
              <a:spcAft>
                <a:spcPts val="989"/>
              </a:spcAft>
              <a:defRPr/>
            </a:pPr>
            <a:r>
              <a:rPr lang="en-GB" sz="2399" b="1" dirty="0">
                <a:solidFill>
                  <a:prstClr val="white"/>
                </a:solidFill>
                <a:latin typeface="Verdana" panose="020B0604030504040204" pitchFamily="34" charset="0"/>
                <a:ea typeface="Verdana" panose="020B0604030504040204" pitchFamily="34" charset="0"/>
              </a:rPr>
              <a:t>SBUHB Local Watch Metrics</a:t>
            </a:r>
          </a:p>
        </p:txBody>
      </p:sp>
      <p:pic>
        <p:nvPicPr>
          <p:cNvPr id="9" name="Picture 8">
            <a:extLst>
              <a:ext uri="{FF2B5EF4-FFF2-40B4-BE49-F238E27FC236}">
                <a16:creationId xmlns:a16="http://schemas.microsoft.com/office/drawing/2014/main" id="{E142D7C5-33CA-01E3-4A9B-EE9B36C0F440}"/>
              </a:ext>
            </a:extLst>
          </p:cNvPr>
          <p:cNvPicPr>
            <a:picLocks noChangeAspect="1"/>
          </p:cNvPicPr>
          <p:nvPr/>
        </p:nvPicPr>
        <p:blipFill>
          <a:blip r:embed="rId3"/>
          <a:stretch>
            <a:fillRect/>
          </a:stretch>
        </p:blipFill>
        <p:spPr>
          <a:xfrm>
            <a:off x="8497036" y="6539522"/>
            <a:ext cx="5868763" cy="2114967"/>
          </a:xfrm>
          <a:prstGeom prst="rect">
            <a:avLst/>
          </a:prstGeom>
        </p:spPr>
      </p:pic>
      <p:pic>
        <p:nvPicPr>
          <p:cNvPr id="3" name="Picture 2">
            <a:extLst>
              <a:ext uri="{FF2B5EF4-FFF2-40B4-BE49-F238E27FC236}">
                <a16:creationId xmlns:a16="http://schemas.microsoft.com/office/drawing/2014/main" id="{9B5D071E-8E7A-63E6-FEAF-842DE3AFEC84}"/>
              </a:ext>
            </a:extLst>
          </p:cNvPr>
          <p:cNvPicPr>
            <a:picLocks noChangeAspect="1"/>
          </p:cNvPicPr>
          <p:nvPr/>
        </p:nvPicPr>
        <p:blipFill>
          <a:blip r:embed="rId4"/>
          <a:stretch>
            <a:fillRect/>
          </a:stretch>
        </p:blipFill>
        <p:spPr>
          <a:xfrm>
            <a:off x="8497034" y="2026012"/>
            <a:ext cx="5868763" cy="2247950"/>
          </a:xfrm>
          <a:prstGeom prst="rect">
            <a:avLst/>
          </a:prstGeom>
        </p:spPr>
      </p:pic>
      <p:pic>
        <p:nvPicPr>
          <p:cNvPr id="7" name="Picture 6">
            <a:extLst>
              <a:ext uri="{FF2B5EF4-FFF2-40B4-BE49-F238E27FC236}">
                <a16:creationId xmlns:a16="http://schemas.microsoft.com/office/drawing/2014/main" id="{4C5D2AFE-4DB2-07A2-ECF2-DEF8AB88285A}"/>
              </a:ext>
            </a:extLst>
          </p:cNvPr>
          <p:cNvPicPr>
            <a:picLocks noChangeAspect="1"/>
          </p:cNvPicPr>
          <p:nvPr/>
        </p:nvPicPr>
        <p:blipFill>
          <a:blip r:embed="rId5"/>
          <a:stretch>
            <a:fillRect/>
          </a:stretch>
        </p:blipFill>
        <p:spPr>
          <a:xfrm>
            <a:off x="8497033" y="4361710"/>
            <a:ext cx="5868761" cy="1989710"/>
          </a:xfrm>
          <a:prstGeom prst="rect">
            <a:avLst/>
          </a:prstGeom>
        </p:spPr>
      </p:pic>
      <p:pic>
        <p:nvPicPr>
          <p:cNvPr id="4" name="Picture 3">
            <a:extLst>
              <a:ext uri="{FF2B5EF4-FFF2-40B4-BE49-F238E27FC236}">
                <a16:creationId xmlns:a16="http://schemas.microsoft.com/office/drawing/2014/main" id="{418C1766-5F9D-BA6C-5D50-4CBFF31CCF7A}"/>
              </a:ext>
            </a:extLst>
          </p:cNvPr>
          <p:cNvPicPr>
            <a:picLocks noChangeAspect="1"/>
          </p:cNvPicPr>
          <p:nvPr/>
        </p:nvPicPr>
        <p:blipFill>
          <a:blip r:embed="rId6"/>
          <a:stretch>
            <a:fillRect/>
          </a:stretch>
        </p:blipFill>
        <p:spPr>
          <a:xfrm>
            <a:off x="8497033" y="8842592"/>
            <a:ext cx="5868761" cy="2077459"/>
          </a:xfrm>
          <a:prstGeom prst="rect">
            <a:avLst/>
          </a:prstGeom>
        </p:spPr>
      </p:pic>
    </p:spTree>
    <p:extLst>
      <p:ext uri="{BB962C8B-B14F-4D97-AF65-F5344CB8AC3E}">
        <p14:creationId xmlns:p14="http://schemas.microsoft.com/office/powerpoint/2010/main" val="258963932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FAE651-F561-328E-CD60-2AA44F58D5E9}"/>
            </a:ext>
          </a:extLst>
        </p:cNvPr>
        <p:cNvGrpSpPr/>
        <p:nvPr/>
      </p:nvGrpSpPr>
      <p:grpSpPr>
        <a:xfrm>
          <a:off x="0" y="0"/>
          <a:ext cx="0" cy="0"/>
          <a:chOff x="0" y="0"/>
          <a:chExt cx="0" cy="0"/>
        </a:xfrm>
      </p:grpSpPr>
      <p:graphicFrame>
        <p:nvGraphicFramePr>
          <p:cNvPr id="5" name="Table 4">
            <a:extLst>
              <a:ext uri="{FF2B5EF4-FFF2-40B4-BE49-F238E27FC236}">
                <a16:creationId xmlns:a16="http://schemas.microsoft.com/office/drawing/2014/main" id="{4119AD6A-960F-9F25-429D-CE2D908F5279}"/>
              </a:ext>
            </a:extLst>
          </p:cNvPr>
          <p:cNvGraphicFramePr>
            <a:graphicFrameLocks noGrp="1"/>
          </p:cNvGraphicFramePr>
          <p:nvPr/>
        </p:nvGraphicFramePr>
        <p:xfrm>
          <a:off x="1442319" y="739813"/>
          <a:ext cx="17754446" cy="10285791"/>
        </p:xfrm>
        <a:graphic>
          <a:graphicData uri="http://schemas.openxmlformats.org/drawingml/2006/table">
            <a:tbl>
              <a:tblPr/>
              <a:tblGrid>
                <a:gridCol w="5359087">
                  <a:extLst>
                    <a:ext uri="{9D8B030D-6E8A-4147-A177-3AD203B41FA5}">
                      <a16:colId xmlns:a16="http://schemas.microsoft.com/office/drawing/2014/main" val="3150741542"/>
                    </a:ext>
                  </a:extLst>
                </a:gridCol>
                <a:gridCol w="1575052">
                  <a:extLst>
                    <a:ext uri="{9D8B030D-6E8A-4147-A177-3AD203B41FA5}">
                      <a16:colId xmlns:a16="http://schemas.microsoft.com/office/drawing/2014/main" val="1293364930"/>
                    </a:ext>
                  </a:extLst>
                </a:gridCol>
                <a:gridCol w="6074467">
                  <a:extLst>
                    <a:ext uri="{9D8B030D-6E8A-4147-A177-3AD203B41FA5}">
                      <a16:colId xmlns:a16="http://schemas.microsoft.com/office/drawing/2014/main" val="444904566"/>
                    </a:ext>
                  </a:extLst>
                </a:gridCol>
                <a:gridCol w="1727817">
                  <a:extLst>
                    <a:ext uri="{9D8B030D-6E8A-4147-A177-3AD203B41FA5}">
                      <a16:colId xmlns:a16="http://schemas.microsoft.com/office/drawing/2014/main" val="3495919459"/>
                    </a:ext>
                  </a:extLst>
                </a:gridCol>
                <a:gridCol w="1712222">
                  <a:extLst>
                    <a:ext uri="{9D8B030D-6E8A-4147-A177-3AD203B41FA5}">
                      <a16:colId xmlns:a16="http://schemas.microsoft.com/office/drawing/2014/main" val="4198536635"/>
                    </a:ext>
                  </a:extLst>
                </a:gridCol>
                <a:gridCol w="1305801">
                  <a:extLst>
                    <a:ext uri="{9D8B030D-6E8A-4147-A177-3AD203B41FA5}">
                      <a16:colId xmlns:a16="http://schemas.microsoft.com/office/drawing/2014/main" val="1650970669"/>
                    </a:ext>
                  </a:extLst>
                </a:gridCol>
              </a:tblGrid>
              <a:tr h="545634">
                <a:tc gridSpan="6">
                  <a:txBody>
                    <a:bodyPr/>
                    <a:lstStyle/>
                    <a:p>
                      <a:pPr algn="ctr" fontAlgn="b">
                        <a:buNone/>
                      </a:pPr>
                      <a:r>
                        <a:rPr lang="en-GB" sz="1600" b="1" i="0" u="none" strike="noStrike" dirty="0">
                          <a:solidFill>
                            <a:srgbClr val="000000"/>
                          </a:solidFill>
                          <a:effectLst/>
                          <a:latin typeface="Verdana" panose="020B0604030504040204" pitchFamily="34" charset="0"/>
                          <a:ea typeface="Verdana" panose="020B0604030504040204" pitchFamily="34" charset="0"/>
                        </a:rPr>
                        <a:t>Primary Care</a:t>
                      </a:r>
                    </a:p>
                  </a:txBody>
                  <a:tcPr marL="0" marR="0" marT="0" marB="0" anchor="b">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E7F0F9"/>
                    </a:solidFill>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pPr algn="l" fontAlgn="b">
                        <a:buNone/>
                      </a:pPr>
                      <a:endParaRPr lang="en-GB" sz="1400" b="1" i="0" u="none" strike="noStrike" dirty="0">
                        <a:solidFill>
                          <a:srgbClr val="000000"/>
                        </a:solidFill>
                        <a:effectLst/>
                        <a:latin typeface="Verdana" panose="020B0604030504040204" pitchFamily="34" charset="0"/>
                        <a:ea typeface="Verdana" panose="020B0604030504040204" pitchFamily="34" charset="0"/>
                      </a:endParaRPr>
                    </a:p>
                  </a:txBody>
                  <a:tcPr marL="0" marR="0" marT="0" marB="0" anchor="b">
                    <a:lnL>
                      <a:noFill/>
                    </a:lnL>
                    <a:lnR>
                      <a:noFill/>
                    </a:lnR>
                    <a:lnT>
                      <a:noFill/>
                    </a:lnT>
                    <a:lnB w="6350" cap="flat" cmpd="sng" algn="ctr">
                      <a:solidFill>
                        <a:srgbClr val="000000"/>
                      </a:solidFill>
                      <a:prstDash val="solid"/>
                      <a:round/>
                      <a:headEnd type="none" w="med" len="med"/>
                      <a:tailEnd type="none" w="med" len="med"/>
                    </a:lnB>
                    <a:solidFill>
                      <a:srgbClr val="A6C9EC"/>
                    </a:solidFill>
                  </a:tcPr>
                </a:tc>
                <a:tc hMerge="1">
                  <a:txBody>
                    <a:bodyPr/>
                    <a:lstStyle/>
                    <a:p>
                      <a:endParaRPr lang="en-GB"/>
                    </a:p>
                  </a:txBody>
                  <a:tcPr/>
                </a:tc>
                <a:extLst>
                  <a:ext uri="{0D108BD9-81ED-4DB2-BD59-A6C34878D82A}">
                    <a16:rowId xmlns:a16="http://schemas.microsoft.com/office/drawing/2014/main" val="2954874721"/>
                  </a:ext>
                </a:extLst>
              </a:tr>
              <a:tr h="630116">
                <a:tc>
                  <a:txBody>
                    <a:bodyPr/>
                    <a:lstStyle/>
                    <a:p>
                      <a:pPr algn="ctr" fontAlgn="b">
                        <a:buNone/>
                      </a:pPr>
                      <a:r>
                        <a:rPr lang="en-GB" sz="1600" b="1" i="0" u="none" strike="noStrike" dirty="0">
                          <a:solidFill>
                            <a:srgbClr val="000000"/>
                          </a:solidFill>
                          <a:effectLst/>
                          <a:latin typeface="Verdana" panose="020B0604030504040204" pitchFamily="34" charset="0"/>
                          <a:ea typeface="Verdana" panose="020B0604030504040204" pitchFamily="34" charset="0"/>
                        </a:rPr>
                        <a:t>Performance Measure</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D0D0"/>
                    </a:solidFill>
                  </a:tcPr>
                </a:tc>
                <a:tc>
                  <a:txBody>
                    <a:bodyPr/>
                    <a:lstStyle/>
                    <a:p>
                      <a:pPr algn="ctr" fontAlgn="b">
                        <a:buNone/>
                      </a:pPr>
                      <a:r>
                        <a:rPr lang="en-GB" sz="1600" b="1" i="0" u="none" strike="noStrike">
                          <a:solidFill>
                            <a:srgbClr val="000000"/>
                          </a:solidFill>
                          <a:effectLst/>
                          <a:latin typeface="Verdana" panose="020B0604030504040204" pitchFamily="34" charset="0"/>
                          <a:ea typeface="Verdana" panose="020B0604030504040204" pitchFamily="34" charset="0"/>
                        </a:rPr>
                        <a:t>Target</a:t>
                      </a:r>
                    </a:p>
                  </a:txBody>
                  <a:tcPr marL="0" marR="0" marT="0" marB="0" anchor="ctr">
                    <a:lnL w="6350" cap="flat" cmpd="sng" algn="ctr">
                      <a:solidFill>
                        <a:srgbClr val="000000"/>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D0D0"/>
                    </a:solidFill>
                  </a:tcPr>
                </a:tc>
                <a:tc>
                  <a:txBody>
                    <a:bodyPr/>
                    <a:lstStyle/>
                    <a:p>
                      <a:pPr algn="ctr" fontAlgn="b">
                        <a:buNone/>
                      </a:pPr>
                      <a:r>
                        <a:rPr lang="en-GB" sz="1600" b="1" i="0" u="none" strike="noStrike">
                          <a:solidFill>
                            <a:srgbClr val="000000"/>
                          </a:solidFill>
                          <a:effectLst/>
                          <a:latin typeface="Verdana" panose="020B0604030504040204" pitchFamily="34" charset="0"/>
                          <a:ea typeface="Verdana" panose="020B0604030504040204" pitchFamily="34" charset="0"/>
                        </a:rPr>
                        <a:t>Data</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D0D0D0"/>
                    </a:solidFill>
                  </a:tcPr>
                </a:tc>
                <a:tc gridSpan="2">
                  <a:txBody>
                    <a:bodyPr/>
                    <a:lstStyle/>
                    <a:p>
                      <a:pPr algn="ctr" fontAlgn="b">
                        <a:buNone/>
                      </a:pPr>
                      <a:r>
                        <a:rPr lang="en-GB" sz="1600" b="1" i="0" u="none" strike="noStrike" dirty="0">
                          <a:solidFill>
                            <a:srgbClr val="000000"/>
                          </a:solidFill>
                          <a:effectLst/>
                          <a:latin typeface="Verdana" panose="020B0604030504040204" pitchFamily="34" charset="0"/>
                          <a:ea typeface="Verdana" panose="020B0604030504040204" pitchFamily="34" charset="0"/>
                        </a:rPr>
                        <a:t>Latest Position</a:t>
                      </a:r>
                    </a:p>
                  </a:txBody>
                  <a:tcPr marL="0" marR="0" marT="0" marB="0" anchor="ctr">
                    <a:lnL w="635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D0D0"/>
                    </a:solidFill>
                  </a:tcPr>
                </a:tc>
                <a:tc hMerge="1">
                  <a:txBody>
                    <a:bodyPr/>
                    <a:lstStyle/>
                    <a:p>
                      <a:pPr algn="ctr" fontAlgn="b">
                        <a:buNone/>
                      </a:pPr>
                      <a:endParaRPr lang="en-GB" sz="1400" b="1" i="0" u="none" strike="noStrike">
                        <a:solidFill>
                          <a:srgbClr val="000000"/>
                        </a:solidFill>
                        <a:effectLst/>
                        <a:latin typeface="Verdana" panose="020B0604030504040204" pitchFamily="34" charset="0"/>
                        <a:ea typeface="Verdana" panose="020B060403050404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D0D0"/>
                    </a:solidFill>
                  </a:tcPr>
                </a:tc>
                <a:tc>
                  <a:txBody>
                    <a:bodyPr/>
                    <a:lstStyle/>
                    <a:p>
                      <a:pPr algn="ctr" fontAlgn="ctr">
                        <a:buNone/>
                      </a:pPr>
                      <a:r>
                        <a:rPr lang="en-GB" sz="1600" b="1" i="0" u="none" strike="noStrike" dirty="0">
                          <a:solidFill>
                            <a:srgbClr val="000000"/>
                          </a:solidFill>
                          <a:effectLst/>
                          <a:latin typeface="Verdana" panose="020B0604030504040204" pitchFamily="34" charset="0"/>
                          <a:ea typeface="Verdana" panose="020B0604030504040204" pitchFamily="34" charset="0"/>
                        </a:rPr>
                        <a:t>Frequency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D0D0"/>
                    </a:solidFill>
                  </a:tcPr>
                </a:tc>
                <a:extLst>
                  <a:ext uri="{0D108BD9-81ED-4DB2-BD59-A6C34878D82A}">
                    <a16:rowId xmlns:a16="http://schemas.microsoft.com/office/drawing/2014/main" val="1383911150"/>
                  </a:ext>
                </a:extLst>
              </a:tr>
              <a:tr h="2360483">
                <a:tc>
                  <a:txBody>
                    <a:bodyPr/>
                    <a:lstStyle/>
                    <a:p>
                      <a:pPr marL="0" marR="0" lvl="0" indent="0" algn="ctr" defTabSz="914400" rtl="0" eaLnBrk="1" fontAlgn="t" latinLnBrk="0" hangingPunct="1">
                        <a:lnSpc>
                          <a:spcPct val="100000"/>
                        </a:lnSpc>
                        <a:spcBef>
                          <a:spcPts val="0"/>
                        </a:spcBef>
                        <a:spcAft>
                          <a:spcPts val="0"/>
                        </a:spcAft>
                        <a:buClrTx/>
                        <a:buSzTx/>
                        <a:buFontTx/>
                        <a:buNone/>
                        <a:tabLst/>
                        <a:defRPr/>
                      </a:pPr>
                      <a:r>
                        <a:rPr lang="en-GB" sz="1600" kern="1200" dirty="0">
                          <a:solidFill>
                            <a:schemeClr val="tx1"/>
                          </a:solidFill>
                          <a:effectLst/>
                          <a:latin typeface="Verdana" panose="020B0604030504040204" pitchFamily="34" charset="0"/>
                          <a:ea typeface="Verdana" panose="020B0604030504040204" pitchFamily="34" charset="0"/>
                          <a:cs typeface="+mn-cs"/>
                        </a:rPr>
                        <a:t>Number of practices reporting escalation level 3 or above</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F0F9"/>
                    </a:solidFill>
                  </a:tcPr>
                </a:tc>
                <a:tc>
                  <a:txBody>
                    <a:bodyPr/>
                    <a:lstStyle/>
                    <a:p>
                      <a:pPr algn="ctr" fontAlgn="ctr">
                        <a:buNone/>
                      </a:pPr>
                      <a:endParaRPr lang="en-GB" sz="1600" b="0" i="0" u="none" strike="noStrike" dirty="0">
                        <a:solidFill>
                          <a:srgbClr val="000000"/>
                        </a:solidFill>
                        <a:effectLst/>
                        <a:highlight>
                          <a:srgbClr val="FFFF00"/>
                        </a:highlight>
                        <a:latin typeface="Verdana" panose="020B0604030504040204" pitchFamily="34" charset="0"/>
                        <a:ea typeface="Verdana" panose="020B060403050404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endParaRPr lang="en-GB" sz="1600" b="0" i="0" u="none" strike="noStrike" dirty="0">
                        <a:solidFill>
                          <a:srgbClr val="000000"/>
                        </a:solidFill>
                        <a:effectLst/>
                        <a:highlight>
                          <a:srgbClr val="FFFF00"/>
                        </a:highlight>
                        <a:latin typeface="Verdana" panose="020B0604030504040204" pitchFamily="34" charset="0"/>
                        <a:ea typeface="Verdana" panose="020B0604030504040204" pitchFamily="34" charset="0"/>
                      </a:endParaRP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FFFF"/>
                    </a:solidFill>
                  </a:tcPr>
                </a:tc>
                <a:tc>
                  <a:txBody>
                    <a:bodyPr/>
                    <a:lstStyle/>
                    <a:p>
                      <a:pPr algn="ctr" fontAlgn="t">
                        <a:buNone/>
                      </a:pPr>
                      <a:r>
                        <a:rPr lang="en-GB" sz="1600" b="0" i="0" u="none" strike="noStrike" dirty="0">
                          <a:solidFill>
                            <a:srgbClr val="000000"/>
                          </a:solidFill>
                          <a:effectLst/>
                          <a:latin typeface="Verdana" panose="020B0604030504040204" pitchFamily="34" charset="0"/>
                          <a:ea typeface="Verdana" panose="020B0604030504040204" pitchFamily="34" charset="0"/>
                        </a:rPr>
                        <a:t>7</a:t>
                      </a:r>
                    </a:p>
                  </a:txBody>
                  <a:tcPr marL="0" marR="0" marT="0" marB="0" anchor="ctr">
                    <a:lnL w="635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GB" sz="1600" b="0" i="0" u="none" strike="noStrike" dirty="0">
                          <a:solidFill>
                            <a:srgbClr val="000000"/>
                          </a:solidFill>
                          <a:effectLst/>
                          <a:latin typeface="Verdana" panose="020B0604030504040204" pitchFamily="34" charset="0"/>
                          <a:ea typeface="Verdana" panose="020B0604030504040204" pitchFamily="34" charset="0"/>
                        </a:rPr>
                        <a:t>September 2026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en-GB" sz="1600" b="0" i="0" u="none" strike="noStrike" dirty="0">
                          <a:solidFill>
                            <a:srgbClr val="000000"/>
                          </a:solidFill>
                          <a:effectLst/>
                          <a:latin typeface="Verdana" panose="020B0604030504040204" pitchFamily="34" charset="0"/>
                          <a:ea typeface="Verdana" panose="020B0604030504040204" pitchFamily="34" charset="0"/>
                        </a:rPr>
                        <a:t>Monthly</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940105439"/>
                  </a:ext>
                </a:extLst>
              </a:tr>
              <a:tr h="2154946">
                <a:tc>
                  <a:txBody>
                    <a:bodyPr/>
                    <a:lstStyle/>
                    <a:p>
                      <a:pPr algn="ctr" fontAlgn="t">
                        <a:buNone/>
                      </a:pPr>
                      <a:r>
                        <a:rPr lang="en-GB" sz="1600" kern="1200" dirty="0">
                          <a:solidFill>
                            <a:schemeClr val="tx1"/>
                          </a:solidFill>
                          <a:effectLst/>
                          <a:latin typeface="Verdana" panose="020B0604030504040204" pitchFamily="34" charset="0"/>
                          <a:ea typeface="Verdana" panose="020B0604030504040204" pitchFamily="34" charset="0"/>
                          <a:cs typeface="+mn-cs"/>
                        </a:rPr>
                        <a:t>Sustainability Risk Score &gt; 55 or &gt; 80 </a:t>
                      </a:r>
                      <a:endParaRPr lang="en-GB" sz="1600" b="0" i="0" u="none" strike="noStrike" dirty="0">
                        <a:solidFill>
                          <a:schemeClr val="tx1"/>
                        </a:solidFill>
                        <a:effectLst/>
                        <a:latin typeface="Verdana" panose="020B0604030504040204" pitchFamily="34" charset="0"/>
                        <a:ea typeface="Verdana" panose="020B060403050404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F0F9"/>
                    </a:solidFill>
                  </a:tcPr>
                </a:tc>
                <a:tc>
                  <a:txBody>
                    <a:bodyPr/>
                    <a:lstStyle/>
                    <a:p>
                      <a:pPr algn="ctr" fontAlgn="b">
                        <a:buNone/>
                      </a:pPr>
                      <a:endParaRPr lang="en-GB" sz="1600" b="0" i="0" u="none" strike="noStrike" dirty="0">
                        <a:solidFill>
                          <a:srgbClr val="000000"/>
                        </a:solidFill>
                        <a:effectLst/>
                        <a:highlight>
                          <a:srgbClr val="FFFF00"/>
                        </a:highlight>
                        <a:latin typeface="Verdana" panose="020B0604030504040204" pitchFamily="34" charset="0"/>
                        <a:ea typeface="Verdana" panose="020B060403050404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endParaRPr lang="en-GB" sz="1600" b="0" i="0" u="none" strike="noStrike" dirty="0">
                        <a:solidFill>
                          <a:srgbClr val="000000"/>
                        </a:solidFill>
                        <a:effectLst/>
                        <a:highlight>
                          <a:srgbClr val="FFFF00"/>
                        </a:highlight>
                        <a:latin typeface="Verdana" panose="020B0604030504040204" pitchFamily="34" charset="0"/>
                        <a:ea typeface="Verdana" panose="020B0604030504040204" pitchFamily="34" charset="0"/>
                      </a:endParaRP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t">
                        <a:buNone/>
                      </a:pPr>
                      <a:r>
                        <a:rPr lang="en-GB" sz="1600" b="0" i="0" u="none" strike="noStrike" dirty="0">
                          <a:solidFill>
                            <a:srgbClr val="000000"/>
                          </a:solidFill>
                          <a:effectLst/>
                          <a:latin typeface="Verdana" panose="020B0604030504040204" pitchFamily="34" charset="0"/>
                          <a:ea typeface="Verdana" panose="020B0604030504040204" pitchFamily="34" charset="0"/>
                        </a:rPr>
                        <a:t>10</a:t>
                      </a:r>
                    </a:p>
                  </a:txBody>
                  <a:tcPr marL="0" marR="0" marT="0" marB="0" anchor="ctr">
                    <a:lnL w="635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GB" sz="1600" b="0" i="0" u="none" strike="noStrike" dirty="0">
                          <a:solidFill>
                            <a:srgbClr val="000000"/>
                          </a:solidFill>
                          <a:effectLst/>
                          <a:latin typeface="Verdana" panose="020B0604030504040204" pitchFamily="34" charset="0"/>
                          <a:ea typeface="Verdana" panose="020B0604030504040204" pitchFamily="34" charset="0"/>
                        </a:rPr>
                        <a:t>September 2026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en-GB" sz="1600" b="0" i="0" u="none" strike="noStrike" dirty="0">
                          <a:solidFill>
                            <a:srgbClr val="000000"/>
                          </a:solidFill>
                          <a:effectLst/>
                          <a:latin typeface="Verdana" panose="020B0604030504040204" pitchFamily="34" charset="0"/>
                          <a:ea typeface="Verdana" panose="020B0604030504040204" pitchFamily="34" charset="0"/>
                        </a:rPr>
                        <a:t>Monthly</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487717510"/>
                  </a:ext>
                </a:extLst>
              </a:tr>
              <a:tr h="2321387">
                <a:tc>
                  <a:txBody>
                    <a:bodyPr/>
                    <a:lstStyle/>
                    <a:p>
                      <a:pPr algn="ctr" fontAlgn="t">
                        <a:buNone/>
                      </a:pPr>
                      <a:r>
                        <a:rPr lang="en-GB" sz="1600" kern="1200" dirty="0">
                          <a:solidFill>
                            <a:schemeClr val="tx1"/>
                          </a:solidFill>
                          <a:effectLst/>
                          <a:latin typeface="Verdana" panose="020B0604030504040204" pitchFamily="34" charset="0"/>
                          <a:ea typeface="Verdana" panose="020B0604030504040204" pitchFamily="34" charset="0"/>
                          <a:cs typeface="+mn-cs"/>
                        </a:rPr>
                        <a:t>Number of sustainability applications received</a:t>
                      </a:r>
                      <a:endParaRPr lang="en-GB" sz="1600" b="0" i="0" u="none" strike="noStrike" dirty="0">
                        <a:solidFill>
                          <a:schemeClr val="tx1"/>
                        </a:solidFill>
                        <a:effectLst/>
                        <a:latin typeface="Verdana" panose="020B0604030504040204" pitchFamily="34" charset="0"/>
                        <a:ea typeface="Verdana" panose="020B060403050404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F0F9"/>
                    </a:solidFill>
                  </a:tcPr>
                </a:tc>
                <a:tc>
                  <a:txBody>
                    <a:bodyPr/>
                    <a:lstStyle/>
                    <a:p>
                      <a:pPr algn="ctr" fontAlgn="b">
                        <a:buNone/>
                      </a:pPr>
                      <a:endParaRPr lang="en-GB" sz="1600" b="0" i="0" u="none" strike="noStrike" dirty="0">
                        <a:solidFill>
                          <a:srgbClr val="000000"/>
                        </a:solidFill>
                        <a:effectLst/>
                        <a:highlight>
                          <a:srgbClr val="FFFF00"/>
                        </a:highlight>
                        <a:latin typeface="Verdana" panose="020B0604030504040204" pitchFamily="34" charset="0"/>
                        <a:ea typeface="Verdana" panose="020B060403050404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buNone/>
                      </a:pPr>
                      <a:endParaRPr lang="en-GB" sz="1600" b="0" i="0" u="none" strike="noStrike" dirty="0">
                        <a:solidFill>
                          <a:srgbClr val="000000"/>
                        </a:solidFill>
                        <a:effectLst/>
                        <a:highlight>
                          <a:srgbClr val="FFFF00"/>
                        </a:highlight>
                        <a:latin typeface="Verdana" panose="020B0604030504040204" pitchFamily="34" charset="0"/>
                        <a:ea typeface="Verdana" panose="020B0604030504040204" pitchFamily="34" charset="0"/>
                      </a:endParaRP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FFFF"/>
                    </a:solidFill>
                  </a:tcPr>
                </a:tc>
                <a:tc>
                  <a:txBody>
                    <a:bodyPr/>
                    <a:lstStyle/>
                    <a:p>
                      <a:pPr algn="ctr" fontAlgn="t">
                        <a:buNone/>
                      </a:pPr>
                      <a:r>
                        <a:rPr lang="en-GB" sz="1600" b="0" i="0" u="none" strike="noStrike" dirty="0">
                          <a:solidFill>
                            <a:srgbClr val="000000"/>
                          </a:solidFill>
                          <a:effectLst/>
                          <a:latin typeface="Verdana" panose="020B0604030504040204" pitchFamily="34" charset="0"/>
                          <a:ea typeface="Verdana" panose="020B060403050404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GB" sz="1600" b="0" i="0" u="none" strike="noStrike" dirty="0">
                          <a:solidFill>
                            <a:srgbClr val="000000"/>
                          </a:solidFill>
                          <a:effectLst/>
                          <a:latin typeface="Verdana" panose="020B0604030504040204" pitchFamily="34" charset="0"/>
                          <a:ea typeface="Verdana" panose="020B0604030504040204" pitchFamily="34" charset="0"/>
                        </a:rPr>
                        <a:t>September 2026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en-GB" sz="1600" b="0" i="0" u="none" strike="noStrike" dirty="0">
                          <a:solidFill>
                            <a:srgbClr val="000000"/>
                          </a:solidFill>
                          <a:effectLst/>
                          <a:latin typeface="Verdana" panose="020B0604030504040204" pitchFamily="34" charset="0"/>
                          <a:ea typeface="Verdana" panose="020B0604030504040204" pitchFamily="34" charset="0"/>
                        </a:rPr>
                        <a:t>Monthly</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470910968"/>
                  </a:ext>
                </a:extLst>
              </a:tr>
              <a:tr h="2273226">
                <a:tc>
                  <a:txBody>
                    <a:bodyPr/>
                    <a:lstStyle/>
                    <a:p>
                      <a:pPr algn="ctr" fontAlgn="t">
                        <a:buNone/>
                      </a:pPr>
                      <a:r>
                        <a:rPr lang="en-GB" sz="1600" kern="1200" dirty="0">
                          <a:solidFill>
                            <a:schemeClr val="tx1"/>
                          </a:solidFill>
                          <a:effectLst/>
                          <a:latin typeface="Verdana" panose="020B0604030504040204" pitchFamily="34" charset="0"/>
                          <a:ea typeface="Verdana" panose="020B0604030504040204" pitchFamily="34" charset="0"/>
                          <a:cs typeface="+mn-cs"/>
                        </a:rPr>
                        <a:t>GDS Number of courses of treatment </a:t>
                      </a:r>
                      <a:endParaRPr lang="en-GB" sz="1600" b="0" i="0" u="none" strike="noStrike" dirty="0">
                        <a:solidFill>
                          <a:schemeClr val="tx1"/>
                        </a:solidFill>
                        <a:effectLst/>
                        <a:latin typeface="Verdana" panose="020B0604030504040204" pitchFamily="34" charset="0"/>
                        <a:ea typeface="Verdana" panose="020B060403050404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F0F9"/>
                    </a:solidFill>
                  </a:tcPr>
                </a:tc>
                <a:tc>
                  <a:txBody>
                    <a:bodyPr/>
                    <a:lstStyle/>
                    <a:p>
                      <a:pPr algn="ctr" fontAlgn="b">
                        <a:buNone/>
                      </a:pPr>
                      <a:endParaRPr lang="en-GB" sz="1600" b="0" i="0" u="none" strike="noStrike" dirty="0">
                        <a:solidFill>
                          <a:srgbClr val="000000"/>
                        </a:solidFill>
                        <a:effectLst/>
                        <a:highlight>
                          <a:srgbClr val="FFFF00"/>
                        </a:highlight>
                        <a:latin typeface="Verdana" panose="020B0604030504040204" pitchFamily="34" charset="0"/>
                        <a:ea typeface="Verdana" panose="020B060403050404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GB" sz="1600" b="0" i="0" u="none" strike="noStrike" dirty="0">
                          <a:solidFill>
                            <a:srgbClr val="000000"/>
                          </a:solidFill>
                          <a:effectLst/>
                          <a:highlight>
                            <a:srgbClr val="FFFF00"/>
                          </a:highlight>
                          <a:latin typeface="Verdana" panose="020B0604030504040204" pitchFamily="34" charset="0"/>
                          <a:ea typeface="Verdana" panose="020B0604030504040204" pitchFamily="34" charset="0"/>
                        </a:rPr>
                        <a:t> </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t">
                        <a:buNone/>
                      </a:pPr>
                      <a:r>
                        <a:rPr lang="en-GB" sz="1600" b="0" i="0" u="none" strike="noStrike" dirty="0">
                          <a:solidFill>
                            <a:srgbClr val="000000"/>
                          </a:solidFill>
                          <a:effectLst/>
                          <a:latin typeface="Verdana" panose="020B0604030504040204" pitchFamily="34" charset="0"/>
                          <a:ea typeface="Verdana" panose="020B0604030504040204" pitchFamily="34" charset="0"/>
                        </a:rPr>
                        <a:t>15,069</a:t>
                      </a:r>
                    </a:p>
                  </a:txBody>
                  <a:tcPr marL="0" marR="0" marT="0" marB="0" anchor="ctr">
                    <a:lnL w="635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GB" sz="1600" b="0" i="0" u="none" strike="noStrike" dirty="0">
                          <a:solidFill>
                            <a:srgbClr val="000000"/>
                          </a:solidFill>
                          <a:effectLst/>
                          <a:latin typeface="Verdana" panose="020B0604030504040204" pitchFamily="34" charset="0"/>
                          <a:ea typeface="Verdana" panose="020B0604030504040204" pitchFamily="34" charset="0"/>
                        </a:rPr>
                        <a:t>September 2026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en-GB" sz="1600" b="0" i="0" u="none" strike="noStrike" dirty="0">
                          <a:solidFill>
                            <a:srgbClr val="000000"/>
                          </a:solidFill>
                          <a:effectLst/>
                          <a:latin typeface="Verdana" panose="020B0604030504040204" pitchFamily="34" charset="0"/>
                          <a:ea typeface="Verdana" panose="020B0604030504040204" pitchFamily="34" charset="0"/>
                        </a:rPr>
                        <a:t>Monthly</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489214570"/>
                  </a:ext>
                </a:extLst>
              </a:tr>
            </a:tbl>
          </a:graphicData>
        </a:graphic>
      </p:graphicFrame>
      <p:sp>
        <p:nvSpPr>
          <p:cNvPr id="12" name="TextBox 11">
            <a:extLst>
              <a:ext uri="{FF2B5EF4-FFF2-40B4-BE49-F238E27FC236}">
                <a16:creationId xmlns:a16="http://schemas.microsoft.com/office/drawing/2014/main" id="{A50DAD2D-78DD-DEF3-10E1-CDBEAD996DB0}"/>
              </a:ext>
            </a:extLst>
          </p:cNvPr>
          <p:cNvSpPr txBox="1"/>
          <p:nvPr/>
        </p:nvSpPr>
        <p:spPr>
          <a:xfrm>
            <a:off x="89" y="50"/>
            <a:ext cx="20105511" cy="461537"/>
          </a:xfrm>
          <a:prstGeom prst="rect">
            <a:avLst/>
          </a:prstGeom>
          <a:solidFill>
            <a:schemeClr val="tx2">
              <a:lumMod val="75000"/>
              <a:lumOff val="25000"/>
            </a:schemeClr>
          </a:solidFill>
        </p:spPr>
        <p:txBody>
          <a:bodyPr wrap="square" rtlCol="0">
            <a:spAutoFit/>
          </a:bodyPr>
          <a:lstStyle/>
          <a:p>
            <a:pPr algn="ctr" defTabSz="1507937">
              <a:spcAft>
                <a:spcPts val="989"/>
              </a:spcAft>
              <a:defRPr/>
            </a:pPr>
            <a:r>
              <a:rPr lang="en-GB" sz="2399" b="1" dirty="0">
                <a:solidFill>
                  <a:prstClr val="white"/>
                </a:solidFill>
                <a:latin typeface="Verdana" panose="020B0604030504040204" pitchFamily="34" charset="0"/>
                <a:ea typeface="Verdana" panose="020B0604030504040204" pitchFamily="34" charset="0"/>
              </a:rPr>
              <a:t>SBUHB Local Watch Metrics</a:t>
            </a:r>
          </a:p>
        </p:txBody>
      </p:sp>
      <p:pic>
        <p:nvPicPr>
          <p:cNvPr id="3" name="Picture 2">
            <a:extLst>
              <a:ext uri="{FF2B5EF4-FFF2-40B4-BE49-F238E27FC236}">
                <a16:creationId xmlns:a16="http://schemas.microsoft.com/office/drawing/2014/main" id="{8E16AF1A-FA92-2455-8C15-194B8BB59ADE}"/>
              </a:ext>
            </a:extLst>
          </p:cNvPr>
          <p:cNvPicPr>
            <a:picLocks noChangeAspect="1"/>
          </p:cNvPicPr>
          <p:nvPr/>
        </p:nvPicPr>
        <p:blipFill>
          <a:blip r:embed="rId3"/>
          <a:stretch>
            <a:fillRect/>
          </a:stretch>
        </p:blipFill>
        <p:spPr>
          <a:xfrm>
            <a:off x="8421397" y="1980576"/>
            <a:ext cx="5957722" cy="2178209"/>
          </a:xfrm>
          <a:prstGeom prst="rect">
            <a:avLst/>
          </a:prstGeom>
        </p:spPr>
      </p:pic>
      <p:pic>
        <p:nvPicPr>
          <p:cNvPr id="6" name="Picture 5">
            <a:extLst>
              <a:ext uri="{FF2B5EF4-FFF2-40B4-BE49-F238E27FC236}">
                <a16:creationId xmlns:a16="http://schemas.microsoft.com/office/drawing/2014/main" id="{BD621C0B-4D15-FA33-7A66-F9C55670ED4A}"/>
              </a:ext>
            </a:extLst>
          </p:cNvPr>
          <p:cNvPicPr>
            <a:picLocks noChangeAspect="1"/>
          </p:cNvPicPr>
          <p:nvPr/>
        </p:nvPicPr>
        <p:blipFill>
          <a:blip r:embed="rId4"/>
          <a:stretch>
            <a:fillRect/>
          </a:stretch>
        </p:blipFill>
        <p:spPr>
          <a:xfrm>
            <a:off x="8421397" y="4331389"/>
            <a:ext cx="5957722" cy="1987487"/>
          </a:xfrm>
          <a:prstGeom prst="rect">
            <a:avLst/>
          </a:prstGeom>
        </p:spPr>
      </p:pic>
      <p:pic>
        <p:nvPicPr>
          <p:cNvPr id="8" name="Picture 7">
            <a:extLst>
              <a:ext uri="{FF2B5EF4-FFF2-40B4-BE49-F238E27FC236}">
                <a16:creationId xmlns:a16="http://schemas.microsoft.com/office/drawing/2014/main" id="{E6699EE9-C057-5D7A-D5B3-A3A84A0F29A5}"/>
              </a:ext>
            </a:extLst>
          </p:cNvPr>
          <p:cNvPicPr>
            <a:picLocks noChangeAspect="1"/>
          </p:cNvPicPr>
          <p:nvPr/>
        </p:nvPicPr>
        <p:blipFill>
          <a:blip r:embed="rId5"/>
          <a:stretch>
            <a:fillRect/>
          </a:stretch>
        </p:blipFill>
        <p:spPr>
          <a:xfrm>
            <a:off x="8421397" y="6491479"/>
            <a:ext cx="5957722" cy="2167738"/>
          </a:xfrm>
          <a:prstGeom prst="rect">
            <a:avLst/>
          </a:prstGeom>
        </p:spPr>
      </p:pic>
      <p:pic>
        <p:nvPicPr>
          <p:cNvPr id="10" name="Picture 9">
            <a:extLst>
              <a:ext uri="{FF2B5EF4-FFF2-40B4-BE49-F238E27FC236}">
                <a16:creationId xmlns:a16="http://schemas.microsoft.com/office/drawing/2014/main" id="{F9DB38DF-0B77-248D-3EFE-947B354AC5E6}"/>
              </a:ext>
            </a:extLst>
          </p:cNvPr>
          <p:cNvPicPr>
            <a:picLocks noChangeAspect="1"/>
          </p:cNvPicPr>
          <p:nvPr/>
        </p:nvPicPr>
        <p:blipFill>
          <a:blip r:embed="rId6"/>
          <a:stretch>
            <a:fillRect/>
          </a:stretch>
        </p:blipFill>
        <p:spPr>
          <a:xfrm>
            <a:off x="8421397" y="8831822"/>
            <a:ext cx="5957722" cy="2167738"/>
          </a:xfrm>
          <a:prstGeom prst="rect">
            <a:avLst/>
          </a:prstGeom>
        </p:spPr>
      </p:pic>
    </p:spTree>
    <p:extLst>
      <p:ext uri="{BB962C8B-B14F-4D97-AF65-F5344CB8AC3E}">
        <p14:creationId xmlns:p14="http://schemas.microsoft.com/office/powerpoint/2010/main" val="204651344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1A2CC8-D3E0-4D8A-A03A-4CD51A75B1C9}"/>
            </a:ext>
          </a:extLst>
        </p:cNvPr>
        <p:cNvGrpSpPr/>
        <p:nvPr/>
      </p:nvGrpSpPr>
      <p:grpSpPr>
        <a:xfrm>
          <a:off x="0" y="0"/>
          <a:ext cx="0" cy="0"/>
          <a:chOff x="0" y="0"/>
          <a:chExt cx="0" cy="0"/>
        </a:xfrm>
      </p:grpSpPr>
      <p:graphicFrame>
        <p:nvGraphicFramePr>
          <p:cNvPr id="5" name="Table 4">
            <a:extLst>
              <a:ext uri="{FF2B5EF4-FFF2-40B4-BE49-F238E27FC236}">
                <a16:creationId xmlns:a16="http://schemas.microsoft.com/office/drawing/2014/main" id="{C1F74785-BA4B-9868-2AAF-3DE53661A4DF}"/>
              </a:ext>
            </a:extLst>
          </p:cNvPr>
          <p:cNvGraphicFramePr>
            <a:graphicFrameLocks noGrp="1"/>
          </p:cNvGraphicFramePr>
          <p:nvPr/>
        </p:nvGraphicFramePr>
        <p:xfrm>
          <a:off x="1442320" y="739813"/>
          <a:ext cx="17722861" cy="10285791"/>
        </p:xfrm>
        <a:graphic>
          <a:graphicData uri="http://schemas.openxmlformats.org/drawingml/2006/table">
            <a:tbl>
              <a:tblPr/>
              <a:tblGrid>
                <a:gridCol w="5359087">
                  <a:extLst>
                    <a:ext uri="{9D8B030D-6E8A-4147-A177-3AD203B41FA5}">
                      <a16:colId xmlns:a16="http://schemas.microsoft.com/office/drawing/2014/main" val="3150741542"/>
                    </a:ext>
                  </a:extLst>
                </a:gridCol>
                <a:gridCol w="1575052">
                  <a:extLst>
                    <a:ext uri="{9D8B030D-6E8A-4147-A177-3AD203B41FA5}">
                      <a16:colId xmlns:a16="http://schemas.microsoft.com/office/drawing/2014/main" val="1293364930"/>
                    </a:ext>
                  </a:extLst>
                </a:gridCol>
                <a:gridCol w="6074467">
                  <a:extLst>
                    <a:ext uri="{9D8B030D-6E8A-4147-A177-3AD203B41FA5}">
                      <a16:colId xmlns:a16="http://schemas.microsoft.com/office/drawing/2014/main" val="444904566"/>
                    </a:ext>
                  </a:extLst>
                </a:gridCol>
                <a:gridCol w="1727817">
                  <a:extLst>
                    <a:ext uri="{9D8B030D-6E8A-4147-A177-3AD203B41FA5}">
                      <a16:colId xmlns:a16="http://schemas.microsoft.com/office/drawing/2014/main" val="3495919459"/>
                    </a:ext>
                  </a:extLst>
                </a:gridCol>
                <a:gridCol w="1712222">
                  <a:extLst>
                    <a:ext uri="{9D8B030D-6E8A-4147-A177-3AD203B41FA5}">
                      <a16:colId xmlns:a16="http://schemas.microsoft.com/office/drawing/2014/main" val="4198536635"/>
                    </a:ext>
                  </a:extLst>
                </a:gridCol>
                <a:gridCol w="1274216">
                  <a:extLst>
                    <a:ext uri="{9D8B030D-6E8A-4147-A177-3AD203B41FA5}">
                      <a16:colId xmlns:a16="http://schemas.microsoft.com/office/drawing/2014/main" val="1650970669"/>
                    </a:ext>
                  </a:extLst>
                </a:gridCol>
              </a:tblGrid>
              <a:tr h="545634">
                <a:tc gridSpan="6">
                  <a:txBody>
                    <a:bodyPr/>
                    <a:lstStyle/>
                    <a:p>
                      <a:pPr algn="ctr" fontAlgn="b">
                        <a:buNone/>
                      </a:pPr>
                      <a:r>
                        <a:rPr lang="en-GB" sz="1600" b="1" i="0" u="none" strike="noStrike" dirty="0">
                          <a:solidFill>
                            <a:srgbClr val="000000"/>
                          </a:solidFill>
                          <a:effectLst/>
                          <a:latin typeface="Verdana" panose="020B0604030504040204" pitchFamily="34" charset="0"/>
                          <a:ea typeface="Verdana" panose="020B0604030504040204" pitchFamily="34" charset="0"/>
                        </a:rPr>
                        <a:t>Primary Care</a:t>
                      </a:r>
                    </a:p>
                  </a:txBody>
                  <a:tcPr marL="0" marR="0" marT="0" marB="0" anchor="b">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E7F0F9"/>
                    </a:solidFill>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pPr algn="l" fontAlgn="b">
                        <a:buNone/>
                      </a:pPr>
                      <a:endParaRPr lang="en-GB" sz="1400" b="1" i="0" u="none" strike="noStrike" dirty="0">
                        <a:solidFill>
                          <a:srgbClr val="000000"/>
                        </a:solidFill>
                        <a:effectLst/>
                        <a:latin typeface="Verdana" panose="020B0604030504040204" pitchFamily="34" charset="0"/>
                        <a:ea typeface="Verdana" panose="020B0604030504040204" pitchFamily="34" charset="0"/>
                      </a:endParaRPr>
                    </a:p>
                  </a:txBody>
                  <a:tcPr marL="0" marR="0" marT="0" marB="0" anchor="b">
                    <a:lnL>
                      <a:noFill/>
                    </a:lnL>
                    <a:lnR>
                      <a:noFill/>
                    </a:lnR>
                    <a:lnT>
                      <a:noFill/>
                    </a:lnT>
                    <a:lnB w="6350" cap="flat" cmpd="sng" algn="ctr">
                      <a:solidFill>
                        <a:srgbClr val="000000"/>
                      </a:solidFill>
                      <a:prstDash val="solid"/>
                      <a:round/>
                      <a:headEnd type="none" w="med" len="med"/>
                      <a:tailEnd type="none" w="med" len="med"/>
                    </a:lnB>
                    <a:solidFill>
                      <a:srgbClr val="A6C9EC"/>
                    </a:solidFill>
                  </a:tcPr>
                </a:tc>
                <a:tc hMerge="1">
                  <a:txBody>
                    <a:bodyPr/>
                    <a:lstStyle/>
                    <a:p>
                      <a:endParaRPr lang="en-GB"/>
                    </a:p>
                  </a:txBody>
                  <a:tcPr/>
                </a:tc>
                <a:extLst>
                  <a:ext uri="{0D108BD9-81ED-4DB2-BD59-A6C34878D82A}">
                    <a16:rowId xmlns:a16="http://schemas.microsoft.com/office/drawing/2014/main" val="2954874721"/>
                  </a:ext>
                </a:extLst>
              </a:tr>
              <a:tr h="630116">
                <a:tc>
                  <a:txBody>
                    <a:bodyPr/>
                    <a:lstStyle/>
                    <a:p>
                      <a:pPr algn="ctr" fontAlgn="b">
                        <a:buNone/>
                      </a:pPr>
                      <a:r>
                        <a:rPr lang="en-GB" sz="1600" b="1" i="0" u="none" strike="noStrike" dirty="0">
                          <a:solidFill>
                            <a:srgbClr val="000000"/>
                          </a:solidFill>
                          <a:effectLst/>
                          <a:latin typeface="Verdana" panose="020B0604030504040204" pitchFamily="34" charset="0"/>
                          <a:ea typeface="Verdana" panose="020B0604030504040204" pitchFamily="34" charset="0"/>
                        </a:rPr>
                        <a:t>Performance Measure</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D0D0"/>
                    </a:solidFill>
                  </a:tcPr>
                </a:tc>
                <a:tc>
                  <a:txBody>
                    <a:bodyPr/>
                    <a:lstStyle/>
                    <a:p>
                      <a:pPr algn="ctr" fontAlgn="b">
                        <a:buNone/>
                      </a:pPr>
                      <a:r>
                        <a:rPr lang="en-GB" sz="1600" b="1" i="0" u="none" strike="noStrike">
                          <a:solidFill>
                            <a:srgbClr val="000000"/>
                          </a:solidFill>
                          <a:effectLst/>
                          <a:latin typeface="Verdana" panose="020B0604030504040204" pitchFamily="34" charset="0"/>
                          <a:ea typeface="Verdana" panose="020B0604030504040204" pitchFamily="34" charset="0"/>
                        </a:rPr>
                        <a:t>Target</a:t>
                      </a:r>
                    </a:p>
                  </a:txBody>
                  <a:tcPr marL="0" marR="0" marT="0" marB="0" anchor="ctr">
                    <a:lnL w="6350" cap="flat" cmpd="sng" algn="ctr">
                      <a:solidFill>
                        <a:srgbClr val="000000"/>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D0D0"/>
                    </a:solidFill>
                  </a:tcPr>
                </a:tc>
                <a:tc>
                  <a:txBody>
                    <a:bodyPr/>
                    <a:lstStyle/>
                    <a:p>
                      <a:pPr algn="ctr" fontAlgn="b">
                        <a:buNone/>
                      </a:pPr>
                      <a:r>
                        <a:rPr lang="en-GB" sz="1600" b="1" i="0" u="none" strike="noStrike">
                          <a:solidFill>
                            <a:srgbClr val="000000"/>
                          </a:solidFill>
                          <a:effectLst/>
                          <a:latin typeface="Verdana" panose="020B0604030504040204" pitchFamily="34" charset="0"/>
                          <a:ea typeface="Verdana" panose="020B0604030504040204" pitchFamily="34" charset="0"/>
                        </a:rPr>
                        <a:t>Data</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D0D0D0"/>
                    </a:solidFill>
                  </a:tcPr>
                </a:tc>
                <a:tc gridSpan="2">
                  <a:txBody>
                    <a:bodyPr/>
                    <a:lstStyle/>
                    <a:p>
                      <a:pPr algn="ctr" fontAlgn="b">
                        <a:buNone/>
                      </a:pPr>
                      <a:r>
                        <a:rPr lang="en-GB" sz="1600" b="1" i="0" u="none" strike="noStrike" dirty="0">
                          <a:solidFill>
                            <a:srgbClr val="000000"/>
                          </a:solidFill>
                          <a:effectLst/>
                          <a:latin typeface="Verdana" panose="020B0604030504040204" pitchFamily="34" charset="0"/>
                          <a:ea typeface="Verdana" panose="020B0604030504040204" pitchFamily="34" charset="0"/>
                        </a:rPr>
                        <a:t>Latest Position</a:t>
                      </a:r>
                    </a:p>
                  </a:txBody>
                  <a:tcPr marL="0" marR="0" marT="0" marB="0" anchor="ctr">
                    <a:lnL w="635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D0D0"/>
                    </a:solidFill>
                  </a:tcPr>
                </a:tc>
                <a:tc hMerge="1">
                  <a:txBody>
                    <a:bodyPr/>
                    <a:lstStyle/>
                    <a:p>
                      <a:pPr algn="ctr" fontAlgn="b">
                        <a:buNone/>
                      </a:pPr>
                      <a:endParaRPr lang="en-GB" sz="1400" b="1" i="0" u="none" strike="noStrike">
                        <a:solidFill>
                          <a:srgbClr val="000000"/>
                        </a:solidFill>
                        <a:effectLst/>
                        <a:latin typeface="Verdana" panose="020B0604030504040204" pitchFamily="34" charset="0"/>
                        <a:ea typeface="Verdana" panose="020B060403050404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D0D0"/>
                    </a:solidFill>
                  </a:tcPr>
                </a:tc>
                <a:tc>
                  <a:txBody>
                    <a:bodyPr/>
                    <a:lstStyle/>
                    <a:p>
                      <a:pPr algn="ctr" fontAlgn="ctr">
                        <a:buNone/>
                      </a:pPr>
                      <a:r>
                        <a:rPr lang="en-GB" sz="1600" b="1" i="0" u="none" strike="noStrike" dirty="0">
                          <a:solidFill>
                            <a:srgbClr val="000000"/>
                          </a:solidFill>
                          <a:effectLst/>
                          <a:latin typeface="Verdana" panose="020B0604030504040204" pitchFamily="34" charset="0"/>
                          <a:ea typeface="Verdana" panose="020B0604030504040204" pitchFamily="34" charset="0"/>
                        </a:rPr>
                        <a:t>Frequency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D0D0"/>
                    </a:solidFill>
                  </a:tcPr>
                </a:tc>
                <a:extLst>
                  <a:ext uri="{0D108BD9-81ED-4DB2-BD59-A6C34878D82A}">
                    <a16:rowId xmlns:a16="http://schemas.microsoft.com/office/drawing/2014/main" val="1383911150"/>
                  </a:ext>
                </a:extLst>
              </a:tr>
              <a:tr h="2360483">
                <a:tc>
                  <a:txBody>
                    <a:bodyPr/>
                    <a:lstStyle/>
                    <a:p>
                      <a:pPr algn="ctr" fontAlgn="t">
                        <a:buNone/>
                      </a:pPr>
                      <a:r>
                        <a:rPr lang="en-GB" sz="1600" kern="1200" dirty="0">
                          <a:solidFill>
                            <a:schemeClr val="tx1"/>
                          </a:solidFill>
                          <a:effectLst/>
                          <a:latin typeface="Verdana" panose="020B0604030504040204" pitchFamily="34" charset="0"/>
                          <a:ea typeface="Verdana" panose="020B0604030504040204" pitchFamily="34" charset="0"/>
                          <a:cs typeface="+mn-cs"/>
                        </a:rPr>
                        <a:t>GDS Number of unique patients seen</a:t>
                      </a:r>
                      <a:endParaRPr lang="en-GB" sz="1600" b="0" i="0" u="none" strike="noStrike" dirty="0">
                        <a:solidFill>
                          <a:schemeClr val="tx1"/>
                        </a:solidFill>
                        <a:effectLst/>
                        <a:latin typeface="Verdana" panose="020B0604030504040204" pitchFamily="34" charset="0"/>
                        <a:ea typeface="Verdana" panose="020B060403050404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F0F9"/>
                    </a:solidFill>
                  </a:tcPr>
                </a:tc>
                <a:tc>
                  <a:txBody>
                    <a:bodyPr/>
                    <a:lstStyle/>
                    <a:p>
                      <a:pPr algn="ctr" fontAlgn="b">
                        <a:buNone/>
                      </a:pPr>
                      <a:endParaRPr lang="en-GB" sz="1600" b="0" i="0" u="none" strike="noStrike" dirty="0">
                        <a:solidFill>
                          <a:srgbClr val="000000"/>
                        </a:solidFill>
                        <a:effectLst/>
                        <a:highlight>
                          <a:srgbClr val="FFFF00"/>
                        </a:highlight>
                        <a:latin typeface="Verdana" panose="020B0604030504040204" pitchFamily="34" charset="0"/>
                        <a:ea typeface="Verdana" panose="020B060403050404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buNone/>
                      </a:pPr>
                      <a:r>
                        <a:rPr lang="en-GB" sz="1600" b="0" i="0" u="none" strike="noStrike" dirty="0">
                          <a:solidFill>
                            <a:srgbClr val="000000"/>
                          </a:solidFill>
                          <a:effectLst/>
                          <a:highlight>
                            <a:srgbClr val="FFFF00"/>
                          </a:highlight>
                          <a:latin typeface="Verdana" panose="020B0604030504040204" pitchFamily="34" charset="0"/>
                          <a:ea typeface="Verdana" panose="020B0604030504040204" pitchFamily="34" charset="0"/>
                        </a:rPr>
                        <a:t> </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FFFF"/>
                    </a:solidFill>
                  </a:tcPr>
                </a:tc>
                <a:tc>
                  <a:txBody>
                    <a:bodyPr/>
                    <a:lstStyle/>
                    <a:p>
                      <a:pPr algn="ctr" fontAlgn="b">
                        <a:buNone/>
                      </a:pPr>
                      <a:r>
                        <a:rPr lang="en-GB" sz="1600" b="0" i="0" u="none" strike="noStrike" dirty="0">
                          <a:solidFill>
                            <a:srgbClr val="000000"/>
                          </a:solidFill>
                          <a:effectLst/>
                          <a:latin typeface="Verdana" panose="020B0604030504040204" pitchFamily="34" charset="0"/>
                          <a:ea typeface="Verdana" panose="020B0604030504040204" pitchFamily="34" charset="0"/>
                        </a:rPr>
                        <a:t>8,357</a:t>
                      </a:r>
                    </a:p>
                  </a:txBody>
                  <a:tcPr marL="0" marR="0" marT="0" marB="0" anchor="ctr">
                    <a:lnL w="635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GB" sz="1600" b="0" i="0" u="none" strike="noStrike" dirty="0">
                          <a:solidFill>
                            <a:srgbClr val="000000"/>
                          </a:solidFill>
                          <a:effectLst/>
                          <a:latin typeface="Verdana" panose="020B0604030504040204" pitchFamily="34" charset="0"/>
                          <a:ea typeface="Verdana" panose="020B0604030504040204" pitchFamily="34" charset="0"/>
                        </a:rPr>
                        <a:t>September 2026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en-GB" sz="1600" b="0" i="0" u="none" strike="noStrike" dirty="0">
                          <a:solidFill>
                            <a:srgbClr val="000000"/>
                          </a:solidFill>
                          <a:effectLst/>
                          <a:latin typeface="Verdana" panose="020B0604030504040204" pitchFamily="34" charset="0"/>
                          <a:ea typeface="Verdana" panose="020B0604030504040204" pitchFamily="34" charset="0"/>
                        </a:rPr>
                        <a:t>Monthly</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940105439"/>
                  </a:ext>
                </a:extLst>
              </a:tr>
              <a:tr h="2154946">
                <a:tc>
                  <a:txBody>
                    <a:bodyPr/>
                    <a:lstStyle/>
                    <a:p>
                      <a:pPr marL="0" marR="0" lvl="0" indent="0" algn="ctr" defTabSz="914400" rtl="0" eaLnBrk="1" fontAlgn="t" latinLnBrk="0" hangingPunct="1">
                        <a:lnSpc>
                          <a:spcPct val="100000"/>
                        </a:lnSpc>
                        <a:spcBef>
                          <a:spcPts val="0"/>
                        </a:spcBef>
                        <a:spcAft>
                          <a:spcPts val="0"/>
                        </a:spcAft>
                        <a:buClrTx/>
                        <a:buSzTx/>
                        <a:buFontTx/>
                        <a:buNone/>
                        <a:tabLst/>
                        <a:defRPr/>
                      </a:pPr>
                      <a:r>
                        <a:rPr lang="en-GB" sz="1600" kern="1200" dirty="0">
                          <a:solidFill>
                            <a:schemeClr val="tx1"/>
                          </a:solidFill>
                          <a:effectLst/>
                          <a:latin typeface="Verdana" panose="020B0604030504040204" pitchFamily="34" charset="0"/>
                          <a:ea typeface="Verdana" panose="020B0604030504040204" pitchFamily="34" charset="0"/>
                          <a:cs typeface="+mn-cs"/>
                        </a:rPr>
                        <a:t>Number of new patients treated at GDS practice</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F0F9"/>
                    </a:solidFill>
                  </a:tcPr>
                </a:tc>
                <a:tc>
                  <a:txBody>
                    <a:bodyPr/>
                    <a:lstStyle/>
                    <a:p>
                      <a:pPr algn="ctr" fontAlgn="b">
                        <a:buNone/>
                      </a:pPr>
                      <a:endParaRPr lang="en-GB" sz="1600" b="0" i="0" u="none" strike="noStrike" dirty="0">
                        <a:solidFill>
                          <a:srgbClr val="000000"/>
                        </a:solidFill>
                        <a:effectLst/>
                        <a:highlight>
                          <a:srgbClr val="FFFF00"/>
                        </a:highlight>
                        <a:latin typeface="Verdana" panose="020B0604030504040204" pitchFamily="34" charset="0"/>
                        <a:ea typeface="Verdana" panose="020B060403050404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endParaRPr lang="en-GB" sz="1600" b="0" i="0" u="none" strike="noStrike" dirty="0">
                        <a:solidFill>
                          <a:srgbClr val="000000"/>
                        </a:solidFill>
                        <a:effectLst/>
                        <a:highlight>
                          <a:srgbClr val="FFFF00"/>
                        </a:highlight>
                        <a:latin typeface="Verdana" panose="020B0604030504040204" pitchFamily="34" charset="0"/>
                        <a:ea typeface="Verdana" panose="020B0604030504040204" pitchFamily="34" charset="0"/>
                      </a:endParaRP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b">
                        <a:buNone/>
                      </a:pPr>
                      <a:r>
                        <a:rPr lang="en-GB" sz="1600" b="0" i="0" u="none" strike="noStrike" dirty="0">
                          <a:solidFill>
                            <a:srgbClr val="000000"/>
                          </a:solidFill>
                          <a:effectLst/>
                          <a:latin typeface="Verdana" panose="020B0604030504040204" pitchFamily="34" charset="0"/>
                          <a:ea typeface="Verdana" panose="020B0604030504040204" pitchFamily="34" charset="0"/>
                        </a:rPr>
                        <a:t>1,502</a:t>
                      </a:r>
                    </a:p>
                  </a:txBody>
                  <a:tcPr marL="0" marR="0" marT="0" marB="0" anchor="ctr">
                    <a:lnL w="635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GB" sz="1600" b="0" i="0" u="none" strike="noStrike" dirty="0">
                          <a:solidFill>
                            <a:srgbClr val="000000"/>
                          </a:solidFill>
                          <a:effectLst/>
                          <a:latin typeface="Verdana" panose="020B0604030504040204" pitchFamily="34" charset="0"/>
                          <a:ea typeface="Verdana" panose="020B0604030504040204" pitchFamily="34" charset="0"/>
                        </a:rPr>
                        <a:t>September 2026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en-GB" sz="1600" b="0" i="0" u="none" strike="noStrike" dirty="0">
                          <a:solidFill>
                            <a:srgbClr val="000000"/>
                          </a:solidFill>
                          <a:effectLst/>
                          <a:latin typeface="Verdana" panose="020B0604030504040204" pitchFamily="34" charset="0"/>
                          <a:ea typeface="Verdana" panose="020B0604030504040204" pitchFamily="34" charset="0"/>
                        </a:rPr>
                        <a:t>Monthly</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487717510"/>
                  </a:ext>
                </a:extLst>
              </a:tr>
              <a:tr h="2321387">
                <a:tc>
                  <a:txBody>
                    <a:bodyPr/>
                    <a:lstStyle/>
                    <a:p>
                      <a:pPr algn="ctr" fontAlgn="t">
                        <a:buNone/>
                      </a:pPr>
                      <a:r>
                        <a:rPr lang="en-GB" sz="1600" kern="1200" dirty="0">
                          <a:solidFill>
                            <a:schemeClr val="tx1"/>
                          </a:solidFill>
                          <a:effectLst/>
                          <a:latin typeface="Verdana" panose="020B0604030504040204" pitchFamily="34" charset="0"/>
                          <a:ea typeface="Verdana" panose="020B0604030504040204" pitchFamily="34" charset="0"/>
                          <a:cs typeface="+mn-cs"/>
                        </a:rPr>
                        <a:t>Percentage of ACORNs completed </a:t>
                      </a:r>
                      <a:endParaRPr lang="en-GB" sz="1600" b="0" i="0" u="none" strike="noStrike" dirty="0">
                        <a:solidFill>
                          <a:schemeClr val="tx1"/>
                        </a:solidFill>
                        <a:effectLst/>
                        <a:latin typeface="Verdana" panose="020B0604030504040204" pitchFamily="34" charset="0"/>
                        <a:ea typeface="Verdana" panose="020B060403050404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F0F9"/>
                    </a:solidFill>
                  </a:tcPr>
                </a:tc>
                <a:tc>
                  <a:txBody>
                    <a:bodyPr/>
                    <a:lstStyle/>
                    <a:p>
                      <a:pPr algn="ctr" fontAlgn="ctr">
                        <a:buNone/>
                      </a:pPr>
                      <a:endParaRPr lang="en-GB" sz="1600" b="0" i="0" u="none" strike="noStrike" dirty="0">
                        <a:solidFill>
                          <a:srgbClr val="000000"/>
                        </a:solidFill>
                        <a:effectLst/>
                        <a:highlight>
                          <a:srgbClr val="FFFF00"/>
                        </a:highlight>
                        <a:latin typeface="Verdana" panose="020B0604030504040204" pitchFamily="34" charset="0"/>
                        <a:ea typeface="Verdana" panose="020B060403050404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endParaRPr lang="en-GB" sz="1600" b="0" i="0" u="none" strike="noStrike" dirty="0">
                        <a:solidFill>
                          <a:srgbClr val="000000"/>
                        </a:solidFill>
                        <a:effectLst/>
                        <a:highlight>
                          <a:srgbClr val="FFFF00"/>
                        </a:highlight>
                        <a:latin typeface="Verdana" panose="020B0604030504040204" pitchFamily="34" charset="0"/>
                        <a:ea typeface="Verdana" panose="020B0604030504040204" pitchFamily="34" charset="0"/>
                      </a:endParaRP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FFFF"/>
                    </a:solidFill>
                  </a:tcPr>
                </a:tc>
                <a:tc>
                  <a:txBody>
                    <a:bodyPr/>
                    <a:lstStyle/>
                    <a:p>
                      <a:pPr algn="ctr" fontAlgn="t">
                        <a:buNone/>
                      </a:pPr>
                      <a:r>
                        <a:rPr lang="en-GB" sz="1600" b="0" i="0" u="none" strike="noStrike" dirty="0">
                          <a:solidFill>
                            <a:srgbClr val="000000"/>
                          </a:solidFill>
                          <a:effectLst/>
                          <a:latin typeface="Verdana" panose="020B0604030504040204" pitchFamily="34" charset="0"/>
                          <a:ea typeface="Verdana" panose="020B0604030504040204" pitchFamily="34" charset="0"/>
                        </a:rPr>
                        <a:t>79.5%</a:t>
                      </a:r>
                    </a:p>
                  </a:txBody>
                  <a:tcPr marL="0" marR="0" marT="0" marB="0" anchor="ctr">
                    <a:lnL w="635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GB" sz="1600" b="0" i="0" u="none" strike="noStrike" dirty="0">
                          <a:solidFill>
                            <a:srgbClr val="000000"/>
                          </a:solidFill>
                          <a:effectLst/>
                          <a:latin typeface="Verdana" panose="020B0604030504040204" pitchFamily="34" charset="0"/>
                          <a:ea typeface="Verdana" panose="020B0604030504040204" pitchFamily="34" charset="0"/>
                        </a:rPr>
                        <a:t>September 2026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en-GB" sz="1600" b="0" i="0" u="none" strike="noStrike" dirty="0">
                          <a:solidFill>
                            <a:srgbClr val="000000"/>
                          </a:solidFill>
                          <a:effectLst/>
                          <a:latin typeface="Verdana" panose="020B0604030504040204" pitchFamily="34" charset="0"/>
                          <a:ea typeface="Verdana" panose="020B0604030504040204" pitchFamily="34" charset="0"/>
                        </a:rPr>
                        <a:t>Monthly</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470910968"/>
                  </a:ext>
                </a:extLst>
              </a:tr>
              <a:tr h="2273226">
                <a:tc>
                  <a:txBody>
                    <a:bodyPr/>
                    <a:lstStyle/>
                    <a:p>
                      <a:pPr algn="ctr" fontAlgn="t">
                        <a:buNone/>
                      </a:pPr>
                      <a:r>
                        <a:rPr lang="en-GB" sz="1600" kern="1200" dirty="0">
                          <a:solidFill>
                            <a:schemeClr val="tx1"/>
                          </a:solidFill>
                          <a:effectLst/>
                          <a:latin typeface="Verdana" panose="020B0604030504040204" pitchFamily="34" charset="0"/>
                          <a:ea typeface="Verdana" panose="020B0604030504040204" pitchFamily="34" charset="0"/>
                          <a:cs typeface="+mn-cs"/>
                        </a:rPr>
                        <a:t>Percentage of Fluoride varnish application in children</a:t>
                      </a:r>
                      <a:endParaRPr lang="en-GB" sz="1600" b="0" i="0" u="none" strike="noStrike" dirty="0">
                        <a:solidFill>
                          <a:schemeClr val="tx1"/>
                        </a:solidFill>
                        <a:effectLst/>
                        <a:latin typeface="Verdana" panose="020B0604030504040204" pitchFamily="34" charset="0"/>
                        <a:ea typeface="Verdana" panose="020B060403050404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F0F9"/>
                    </a:solidFill>
                  </a:tcPr>
                </a:tc>
                <a:tc>
                  <a:txBody>
                    <a:bodyPr/>
                    <a:lstStyle/>
                    <a:p>
                      <a:pPr algn="ctr" fontAlgn="b">
                        <a:buNone/>
                      </a:pPr>
                      <a:endParaRPr lang="en-GB" sz="1600" b="0" i="0" u="none" strike="noStrike" dirty="0">
                        <a:solidFill>
                          <a:srgbClr val="000000"/>
                        </a:solidFill>
                        <a:effectLst/>
                        <a:highlight>
                          <a:srgbClr val="FFFF00"/>
                        </a:highlight>
                        <a:latin typeface="Verdana" panose="020B0604030504040204" pitchFamily="34" charset="0"/>
                        <a:ea typeface="Verdana" panose="020B060403050404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endParaRPr lang="en-GB" sz="1600" b="0" i="0" u="none" strike="noStrike" dirty="0">
                        <a:solidFill>
                          <a:srgbClr val="000000"/>
                        </a:solidFill>
                        <a:effectLst/>
                        <a:highlight>
                          <a:srgbClr val="FFFF00"/>
                        </a:highlight>
                        <a:latin typeface="Verdana" panose="020B0604030504040204" pitchFamily="34" charset="0"/>
                        <a:ea typeface="Verdana" panose="020B0604030504040204" pitchFamily="34" charset="0"/>
                      </a:endParaRP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t">
                        <a:buNone/>
                      </a:pPr>
                      <a:r>
                        <a:rPr lang="en-GB" sz="1600" b="0" i="0" u="none" strike="noStrike" dirty="0">
                          <a:solidFill>
                            <a:srgbClr val="000000"/>
                          </a:solidFill>
                          <a:effectLst/>
                          <a:latin typeface="Verdana" panose="020B0604030504040204" pitchFamily="34" charset="0"/>
                          <a:ea typeface="Verdana" panose="020B0604030504040204" pitchFamily="34" charset="0"/>
                        </a:rPr>
                        <a:t>82.8%</a:t>
                      </a:r>
                    </a:p>
                  </a:txBody>
                  <a:tcPr marL="0" marR="0" marT="0" marB="0" anchor="ctr">
                    <a:lnL w="635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GB" sz="1600" b="0" i="0" u="none" strike="noStrike" dirty="0">
                          <a:solidFill>
                            <a:srgbClr val="000000"/>
                          </a:solidFill>
                          <a:effectLst/>
                          <a:latin typeface="Verdana" panose="020B0604030504040204" pitchFamily="34" charset="0"/>
                          <a:ea typeface="Verdana" panose="020B0604030504040204" pitchFamily="34" charset="0"/>
                        </a:rPr>
                        <a:t>September 2026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en-GB" sz="1600" b="0" i="0" u="none" strike="noStrike" dirty="0">
                          <a:solidFill>
                            <a:srgbClr val="000000"/>
                          </a:solidFill>
                          <a:effectLst/>
                          <a:latin typeface="Verdana" panose="020B0604030504040204" pitchFamily="34" charset="0"/>
                          <a:ea typeface="Verdana" panose="020B0604030504040204" pitchFamily="34" charset="0"/>
                        </a:rPr>
                        <a:t>Monthly</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489214570"/>
                  </a:ext>
                </a:extLst>
              </a:tr>
            </a:tbl>
          </a:graphicData>
        </a:graphic>
      </p:graphicFrame>
      <p:sp>
        <p:nvSpPr>
          <p:cNvPr id="12" name="TextBox 11">
            <a:extLst>
              <a:ext uri="{FF2B5EF4-FFF2-40B4-BE49-F238E27FC236}">
                <a16:creationId xmlns:a16="http://schemas.microsoft.com/office/drawing/2014/main" id="{49666F31-20C0-5428-3871-986EE1245652}"/>
              </a:ext>
            </a:extLst>
          </p:cNvPr>
          <p:cNvSpPr txBox="1"/>
          <p:nvPr/>
        </p:nvSpPr>
        <p:spPr>
          <a:xfrm>
            <a:off x="89" y="50"/>
            <a:ext cx="20105511" cy="461537"/>
          </a:xfrm>
          <a:prstGeom prst="rect">
            <a:avLst/>
          </a:prstGeom>
          <a:solidFill>
            <a:schemeClr val="tx2">
              <a:lumMod val="75000"/>
              <a:lumOff val="25000"/>
            </a:schemeClr>
          </a:solidFill>
        </p:spPr>
        <p:txBody>
          <a:bodyPr wrap="square" rtlCol="0">
            <a:spAutoFit/>
          </a:bodyPr>
          <a:lstStyle/>
          <a:p>
            <a:pPr algn="ctr" defTabSz="1507937">
              <a:spcAft>
                <a:spcPts val="989"/>
              </a:spcAft>
              <a:defRPr/>
            </a:pPr>
            <a:r>
              <a:rPr lang="en-GB" sz="2399" b="1" dirty="0">
                <a:solidFill>
                  <a:prstClr val="white"/>
                </a:solidFill>
                <a:latin typeface="Verdana" panose="020B0604030504040204" pitchFamily="34" charset="0"/>
                <a:ea typeface="Verdana" panose="020B0604030504040204" pitchFamily="34" charset="0"/>
              </a:rPr>
              <a:t>SBUHB Local Watch Metrics</a:t>
            </a:r>
          </a:p>
        </p:txBody>
      </p:sp>
      <p:pic>
        <p:nvPicPr>
          <p:cNvPr id="3" name="Picture 2">
            <a:extLst>
              <a:ext uri="{FF2B5EF4-FFF2-40B4-BE49-F238E27FC236}">
                <a16:creationId xmlns:a16="http://schemas.microsoft.com/office/drawing/2014/main" id="{3D4C1552-6ED4-6B0B-DC48-7E5FE6CE9F03}"/>
              </a:ext>
            </a:extLst>
          </p:cNvPr>
          <p:cNvPicPr>
            <a:picLocks noChangeAspect="1"/>
          </p:cNvPicPr>
          <p:nvPr/>
        </p:nvPicPr>
        <p:blipFill>
          <a:blip r:embed="rId2"/>
          <a:stretch>
            <a:fillRect/>
          </a:stretch>
        </p:blipFill>
        <p:spPr>
          <a:xfrm>
            <a:off x="8465528" y="2000771"/>
            <a:ext cx="5877688" cy="2209626"/>
          </a:xfrm>
          <a:prstGeom prst="rect">
            <a:avLst/>
          </a:prstGeom>
        </p:spPr>
      </p:pic>
      <p:pic>
        <p:nvPicPr>
          <p:cNvPr id="6" name="Picture 5">
            <a:extLst>
              <a:ext uri="{FF2B5EF4-FFF2-40B4-BE49-F238E27FC236}">
                <a16:creationId xmlns:a16="http://schemas.microsoft.com/office/drawing/2014/main" id="{6DFCD949-A5F4-9474-1174-5DE65370D8BB}"/>
              </a:ext>
            </a:extLst>
          </p:cNvPr>
          <p:cNvPicPr>
            <a:picLocks noChangeAspect="1"/>
          </p:cNvPicPr>
          <p:nvPr/>
        </p:nvPicPr>
        <p:blipFill>
          <a:blip r:embed="rId3"/>
          <a:stretch>
            <a:fillRect/>
          </a:stretch>
        </p:blipFill>
        <p:spPr>
          <a:xfrm>
            <a:off x="8465528" y="4428656"/>
            <a:ext cx="5877688" cy="1926122"/>
          </a:xfrm>
          <a:prstGeom prst="rect">
            <a:avLst/>
          </a:prstGeom>
        </p:spPr>
      </p:pic>
      <p:pic>
        <p:nvPicPr>
          <p:cNvPr id="8" name="Picture 7">
            <a:extLst>
              <a:ext uri="{FF2B5EF4-FFF2-40B4-BE49-F238E27FC236}">
                <a16:creationId xmlns:a16="http://schemas.microsoft.com/office/drawing/2014/main" id="{2EF7AF1A-901A-639C-ADA7-96191252CA18}"/>
              </a:ext>
            </a:extLst>
          </p:cNvPr>
          <p:cNvPicPr>
            <a:picLocks noChangeAspect="1"/>
          </p:cNvPicPr>
          <p:nvPr/>
        </p:nvPicPr>
        <p:blipFill>
          <a:blip r:embed="rId4"/>
          <a:stretch>
            <a:fillRect/>
          </a:stretch>
        </p:blipFill>
        <p:spPr>
          <a:xfrm>
            <a:off x="8465528" y="6511981"/>
            <a:ext cx="5877688" cy="2178209"/>
          </a:xfrm>
          <a:prstGeom prst="rect">
            <a:avLst/>
          </a:prstGeom>
        </p:spPr>
      </p:pic>
      <p:pic>
        <p:nvPicPr>
          <p:cNvPr id="10" name="Picture 9">
            <a:extLst>
              <a:ext uri="{FF2B5EF4-FFF2-40B4-BE49-F238E27FC236}">
                <a16:creationId xmlns:a16="http://schemas.microsoft.com/office/drawing/2014/main" id="{139D9E45-0F47-9017-3488-B56ADF469240}"/>
              </a:ext>
            </a:extLst>
          </p:cNvPr>
          <p:cNvPicPr>
            <a:picLocks noChangeAspect="1"/>
          </p:cNvPicPr>
          <p:nvPr/>
        </p:nvPicPr>
        <p:blipFill>
          <a:blip r:embed="rId5"/>
          <a:stretch>
            <a:fillRect/>
          </a:stretch>
        </p:blipFill>
        <p:spPr>
          <a:xfrm>
            <a:off x="8465527" y="8808500"/>
            <a:ext cx="5877688" cy="2178209"/>
          </a:xfrm>
          <a:prstGeom prst="rect">
            <a:avLst/>
          </a:prstGeom>
        </p:spPr>
      </p:pic>
    </p:spTree>
    <p:extLst>
      <p:ext uri="{BB962C8B-B14F-4D97-AF65-F5344CB8AC3E}">
        <p14:creationId xmlns:p14="http://schemas.microsoft.com/office/powerpoint/2010/main" val="408329630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583A47-CF7E-A873-7B26-037535E7BCF5}"/>
            </a:ext>
          </a:extLst>
        </p:cNvPr>
        <p:cNvGrpSpPr/>
        <p:nvPr/>
      </p:nvGrpSpPr>
      <p:grpSpPr>
        <a:xfrm>
          <a:off x="0" y="0"/>
          <a:ext cx="0" cy="0"/>
          <a:chOff x="0" y="0"/>
          <a:chExt cx="0" cy="0"/>
        </a:xfrm>
      </p:grpSpPr>
      <p:graphicFrame>
        <p:nvGraphicFramePr>
          <p:cNvPr id="5" name="Table 4">
            <a:extLst>
              <a:ext uri="{FF2B5EF4-FFF2-40B4-BE49-F238E27FC236}">
                <a16:creationId xmlns:a16="http://schemas.microsoft.com/office/drawing/2014/main" id="{E70E48CD-03EA-2E09-684F-C2D92FDEE789}"/>
              </a:ext>
            </a:extLst>
          </p:cNvPr>
          <p:cNvGraphicFramePr>
            <a:graphicFrameLocks noGrp="1"/>
          </p:cNvGraphicFramePr>
          <p:nvPr/>
        </p:nvGraphicFramePr>
        <p:xfrm>
          <a:off x="1442319" y="739813"/>
          <a:ext cx="17754446" cy="10285791"/>
        </p:xfrm>
        <a:graphic>
          <a:graphicData uri="http://schemas.openxmlformats.org/drawingml/2006/table">
            <a:tbl>
              <a:tblPr/>
              <a:tblGrid>
                <a:gridCol w="5359087">
                  <a:extLst>
                    <a:ext uri="{9D8B030D-6E8A-4147-A177-3AD203B41FA5}">
                      <a16:colId xmlns:a16="http://schemas.microsoft.com/office/drawing/2014/main" val="3150741542"/>
                    </a:ext>
                  </a:extLst>
                </a:gridCol>
                <a:gridCol w="1575052">
                  <a:extLst>
                    <a:ext uri="{9D8B030D-6E8A-4147-A177-3AD203B41FA5}">
                      <a16:colId xmlns:a16="http://schemas.microsoft.com/office/drawing/2014/main" val="1293364930"/>
                    </a:ext>
                  </a:extLst>
                </a:gridCol>
                <a:gridCol w="6074467">
                  <a:extLst>
                    <a:ext uri="{9D8B030D-6E8A-4147-A177-3AD203B41FA5}">
                      <a16:colId xmlns:a16="http://schemas.microsoft.com/office/drawing/2014/main" val="444904566"/>
                    </a:ext>
                  </a:extLst>
                </a:gridCol>
                <a:gridCol w="1727817">
                  <a:extLst>
                    <a:ext uri="{9D8B030D-6E8A-4147-A177-3AD203B41FA5}">
                      <a16:colId xmlns:a16="http://schemas.microsoft.com/office/drawing/2014/main" val="3495919459"/>
                    </a:ext>
                  </a:extLst>
                </a:gridCol>
                <a:gridCol w="1712222">
                  <a:extLst>
                    <a:ext uri="{9D8B030D-6E8A-4147-A177-3AD203B41FA5}">
                      <a16:colId xmlns:a16="http://schemas.microsoft.com/office/drawing/2014/main" val="4198536635"/>
                    </a:ext>
                  </a:extLst>
                </a:gridCol>
                <a:gridCol w="1305801">
                  <a:extLst>
                    <a:ext uri="{9D8B030D-6E8A-4147-A177-3AD203B41FA5}">
                      <a16:colId xmlns:a16="http://schemas.microsoft.com/office/drawing/2014/main" val="1650970669"/>
                    </a:ext>
                  </a:extLst>
                </a:gridCol>
              </a:tblGrid>
              <a:tr h="545634">
                <a:tc gridSpan="6">
                  <a:txBody>
                    <a:bodyPr/>
                    <a:lstStyle/>
                    <a:p>
                      <a:pPr algn="ctr" fontAlgn="b">
                        <a:buNone/>
                      </a:pPr>
                      <a:r>
                        <a:rPr lang="en-GB" sz="1600" b="1" i="0" u="none" strike="noStrike" dirty="0">
                          <a:solidFill>
                            <a:srgbClr val="000000"/>
                          </a:solidFill>
                          <a:effectLst/>
                          <a:latin typeface="Verdana" panose="020B0604030504040204" pitchFamily="34" charset="0"/>
                          <a:ea typeface="Verdana" panose="020B0604030504040204" pitchFamily="34" charset="0"/>
                        </a:rPr>
                        <a:t>Primary Care</a:t>
                      </a:r>
                    </a:p>
                  </a:txBody>
                  <a:tcPr marL="0" marR="0" marT="0" marB="0" anchor="b">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E7F0F9"/>
                    </a:solidFill>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pPr algn="l" fontAlgn="b">
                        <a:buNone/>
                      </a:pPr>
                      <a:endParaRPr lang="en-GB" sz="1400" b="1" i="0" u="none" strike="noStrike" dirty="0">
                        <a:solidFill>
                          <a:srgbClr val="000000"/>
                        </a:solidFill>
                        <a:effectLst/>
                        <a:latin typeface="Verdana" panose="020B0604030504040204" pitchFamily="34" charset="0"/>
                        <a:ea typeface="Verdana" panose="020B0604030504040204" pitchFamily="34" charset="0"/>
                      </a:endParaRPr>
                    </a:p>
                  </a:txBody>
                  <a:tcPr marL="0" marR="0" marT="0" marB="0" anchor="b">
                    <a:lnL>
                      <a:noFill/>
                    </a:lnL>
                    <a:lnR>
                      <a:noFill/>
                    </a:lnR>
                    <a:lnT>
                      <a:noFill/>
                    </a:lnT>
                    <a:lnB w="6350" cap="flat" cmpd="sng" algn="ctr">
                      <a:solidFill>
                        <a:srgbClr val="000000"/>
                      </a:solidFill>
                      <a:prstDash val="solid"/>
                      <a:round/>
                      <a:headEnd type="none" w="med" len="med"/>
                      <a:tailEnd type="none" w="med" len="med"/>
                    </a:lnB>
                    <a:solidFill>
                      <a:srgbClr val="A6C9EC"/>
                    </a:solidFill>
                  </a:tcPr>
                </a:tc>
                <a:tc hMerge="1">
                  <a:txBody>
                    <a:bodyPr/>
                    <a:lstStyle/>
                    <a:p>
                      <a:endParaRPr lang="en-GB"/>
                    </a:p>
                  </a:txBody>
                  <a:tcPr/>
                </a:tc>
                <a:extLst>
                  <a:ext uri="{0D108BD9-81ED-4DB2-BD59-A6C34878D82A}">
                    <a16:rowId xmlns:a16="http://schemas.microsoft.com/office/drawing/2014/main" val="2954874721"/>
                  </a:ext>
                </a:extLst>
              </a:tr>
              <a:tr h="630116">
                <a:tc>
                  <a:txBody>
                    <a:bodyPr/>
                    <a:lstStyle/>
                    <a:p>
                      <a:pPr algn="ctr" fontAlgn="b">
                        <a:buNone/>
                      </a:pPr>
                      <a:r>
                        <a:rPr lang="en-GB" sz="1600" b="1" i="0" u="none" strike="noStrike" dirty="0">
                          <a:solidFill>
                            <a:srgbClr val="000000"/>
                          </a:solidFill>
                          <a:effectLst/>
                          <a:latin typeface="Verdana" panose="020B0604030504040204" pitchFamily="34" charset="0"/>
                          <a:ea typeface="Verdana" panose="020B0604030504040204" pitchFamily="34" charset="0"/>
                        </a:rPr>
                        <a:t>Performance Measure</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D0D0"/>
                    </a:solidFill>
                  </a:tcPr>
                </a:tc>
                <a:tc>
                  <a:txBody>
                    <a:bodyPr/>
                    <a:lstStyle/>
                    <a:p>
                      <a:pPr algn="ctr" fontAlgn="b">
                        <a:buNone/>
                      </a:pPr>
                      <a:r>
                        <a:rPr lang="en-GB" sz="1600" b="1" i="0" u="none" strike="noStrike">
                          <a:solidFill>
                            <a:srgbClr val="000000"/>
                          </a:solidFill>
                          <a:effectLst/>
                          <a:latin typeface="Verdana" panose="020B0604030504040204" pitchFamily="34" charset="0"/>
                          <a:ea typeface="Verdana" panose="020B0604030504040204" pitchFamily="34" charset="0"/>
                        </a:rPr>
                        <a:t>Target</a:t>
                      </a:r>
                    </a:p>
                  </a:txBody>
                  <a:tcPr marL="0" marR="0" marT="0" marB="0" anchor="ctr">
                    <a:lnL w="6350" cap="flat" cmpd="sng" algn="ctr">
                      <a:solidFill>
                        <a:srgbClr val="000000"/>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D0D0"/>
                    </a:solidFill>
                  </a:tcPr>
                </a:tc>
                <a:tc>
                  <a:txBody>
                    <a:bodyPr/>
                    <a:lstStyle/>
                    <a:p>
                      <a:pPr algn="ctr" fontAlgn="b">
                        <a:buNone/>
                      </a:pPr>
                      <a:r>
                        <a:rPr lang="en-GB" sz="1600" b="1" i="0" u="none" strike="noStrike" dirty="0">
                          <a:solidFill>
                            <a:srgbClr val="000000"/>
                          </a:solidFill>
                          <a:effectLst/>
                          <a:latin typeface="Verdana" panose="020B0604030504040204" pitchFamily="34" charset="0"/>
                          <a:ea typeface="Verdana" panose="020B0604030504040204" pitchFamily="34" charset="0"/>
                        </a:rPr>
                        <a:t>Data</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D0D0D0"/>
                    </a:solidFill>
                  </a:tcPr>
                </a:tc>
                <a:tc gridSpan="2">
                  <a:txBody>
                    <a:bodyPr/>
                    <a:lstStyle/>
                    <a:p>
                      <a:pPr algn="ctr" fontAlgn="b">
                        <a:buNone/>
                      </a:pPr>
                      <a:r>
                        <a:rPr lang="en-GB" sz="1600" b="1" i="0" u="none" strike="noStrike" dirty="0">
                          <a:solidFill>
                            <a:srgbClr val="000000"/>
                          </a:solidFill>
                          <a:effectLst/>
                          <a:latin typeface="Verdana" panose="020B0604030504040204" pitchFamily="34" charset="0"/>
                          <a:ea typeface="Verdana" panose="020B0604030504040204" pitchFamily="34" charset="0"/>
                        </a:rPr>
                        <a:t>Latest Position</a:t>
                      </a:r>
                    </a:p>
                  </a:txBody>
                  <a:tcPr marL="0" marR="0" marT="0" marB="0" anchor="ctr">
                    <a:lnL w="635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D0D0"/>
                    </a:solidFill>
                  </a:tcPr>
                </a:tc>
                <a:tc hMerge="1">
                  <a:txBody>
                    <a:bodyPr/>
                    <a:lstStyle/>
                    <a:p>
                      <a:pPr algn="ctr" fontAlgn="b">
                        <a:buNone/>
                      </a:pPr>
                      <a:endParaRPr lang="en-GB" sz="1400" b="1" i="0" u="none" strike="noStrike">
                        <a:solidFill>
                          <a:srgbClr val="000000"/>
                        </a:solidFill>
                        <a:effectLst/>
                        <a:latin typeface="Verdana" panose="020B0604030504040204" pitchFamily="34" charset="0"/>
                        <a:ea typeface="Verdana" panose="020B060403050404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D0D0"/>
                    </a:solidFill>
                  </a:tcPr>
                </a:tc>
                <a:tc>
                  <a:txBody>
                    <a:bodyPr/>
                    <a:lstStyle/>
                    <a:p>
                      <a:pPr algn="ctr" fontAlgn="ctr">
                        <a:buNone/>
                      </a:pPr>
                      <a:r>
                        <a:rPr lang="en-GB" sz="1600" b="1" i="0" u="none" strike="noStrike" dirty="0">
                          <a:solidFill>
                            <a:srgbClr val="000000"/>
                          </a:solidFill>
                          <a:effectLst/>
                          <a:latin typeface="Verdana" panose="020B0604030504040204" pitchFamily="34" charset="0"/>
                          <a:ea typeface="Verdana" panose="020B0604030504040204" pitchFamily="34" charset="0"/>
                        </a:rPr>
                        <a:t>Frequency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D0D0"/>
                    </a:solidFill>
                  </a:tcPr>
                </a:tc>
                <a:extLst>
                  <a:ext uri="{0D108BD9-81ED-4DB2-BD59-A6C34878D82A}">
                    <a16:rowId xmlns:a16="http://schemas.microsoft.com/office/drawing/2014/main" val="1383911150"/>
                  </a:ext>
                </a:extLst>
              </a:tr>
              <a:tr h="2360483">
                <a:tc>
                  <a:txBody>
                    <a:bodyPr/>
                    <a:lstStyle/>
                    <a:p>
                      <a:pPr marL="0" marR="0" lvl="0" indent="0" algn="ctr" defTabSz="914400" rtl="0" eaLnBrk="1" fontAlgn="t" latinLnBrk="0" hangingPunct="1">
                        <a:lnSpc>
                          <a:spcPct val="100000"/>
                        </a:lnSpc>
                        <a:spcBef>
                          <a:spcPts val="0"/>
                        </a:spcBef>
                        <a:spcAft>
                          <a:spcPts val="0"/>
                        </a:spcAft>
                        <a:buClrTx/>
                        <a:buSzTx/>
                        <a:buFontTx/>
                        <a:buNone/>
                        <a:tabLst/>
                        <a:defRPr/>
                      </a:pPr>
                      <a:r>
                        <a:rPr lang="en-GB" sz="1600" kern="1200" dirty="0">
                          <a:solidFill>
                            <a:schemeClr val="tx1"/>
                          </a:solidFill>
                          <a:effectLst/>
                          <a:latin typeface="Verdana" panose="020B0604030504040204" pitchFamily="34" charset="0"/>
                          <a:ea typeface="Verdana" panose="020B0604030504040204" pitchFamily="34" charset="0"/>
                          <a:cs typeface="+mn-cs"/>
                        </a:rPr>
                        <a:t>Number of patients receiving care from EHEW</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F0F9"/>
                    </a:solidFill>
                  </a:tcPr>
                </a:tc>
                <a:tc>
                  <a:txBody>
                    <a:bodyPr/>
                    <a:lstStyle/>
                    <a:p>
                      <a:pPr algn="ctr" fontAlgn="b">
                        <a:buNone/>
                      </a:pPr>
                      <a:endParaRPr lang="en-GB" sz="1600" b="0" i="0" u="none" strike="noStrike" dirty="0">
                        <a:solidFill>
                          <a:srgbClr val="000000"/>
                        </a:solidFill>
                        <a:effectLst/>
                        <a:latin typeface="Verdana" panose="020B0604030504040204" pitchFamily="34" charset="0"/>
                        <a:ea typeface="Verdana" panose="020B060403050404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buNone/>
                      </a:pPr>
                      <a:r>
                        <a:rPr lang="en-GB" sz="1600" b="0" i="0" u="none" strike="noStrike" dirty="0">
                          <a:solidFill>
                            <a:srgbClr val="000000"/>
                          </a:solidFill>
                          <a:effectLst/>
                          <a:latin typeface="Verdana" panose="020B0604030504040204" pitchFamily="34" charset="0"/>
                          <a:ea typeface="Verdana" panose="020B0604030504040204" pitchFamily="34" charset="0"/>
                        </a:rPr>
                        <a:t> </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FFFF"/>
                    </a:solidFill>
                  </a:tcPr>
                </a:tc>
                <a:tc>
                  <a:txBody>
                    <a:bodyPr/>
                    <a:lstStyle/>
                    <a:p>
                      <a:pPr algn="ctr" fontAlgn="t">
                        <a:buNone/>
                      </a:pPr>
                      <a:r>
                        <a:rPr lang="en-GB" sz="1600" b="0" i="0" u="none" strike="noStrike" dirty="0">
                          <a:solidFill>
                            <a:srgbClr val="000000"/>
                          </a:solidFill>
                          <a:effectLst/>
                          <a:latin typeface="Verdana" panose="020B0604030504040204" pitchFamily="34" charset="0"/>
                          <a:ea typeface="Verdana" panose="020B0604030504040204" pitchFamily="34" charset="0"/>
                        </a:rPr>
                        <a:t>2,738</a:t>
                      </a:r>
                    </a:p>
                  </a:txBody>
                  <a:tcPr marL="0" marR="0" marT="0" marB="0" anchor="ctr">
                    <a:lnL w="635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GB" sz="1600" b="0" i="0" u="none" strike="noStrike" dirty="0">
                          <a:solidFill>
                            <a:srgbClr val="000000"/>
                          </a:solidFill>
                          <a:effectLst/>
                          <a:latin typeface="Verdana" panose="020B0604030504040204" pitchFamily="34" charset="0"/>
                          <a:ea typeface="Verdana" panose="020B0604030504040204" pitchFamily="34" charset="0"/>
                        </a:rPr>
                        <a:t>September 2026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en-GB" sz="1600" b="0" i="0" u="none" strike="noStrike" dirty="0">
                          <a:solidFill>
                            <a:srgbClr val="000000"/>
                          </a:solidFill>
                          <a:effectLst/>
                          <a:latin typeface="Verdana" panose="020B0604030504040204" pitchFamily="34" charset="0"/>
                          <a:ea typeface="Verdana" panose="020B0604030504040204" pitchFamily="34" charset="0"/>
                        </a:rPr>
                        <a:t>Monthly</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940105439"/>
                  </a:ext>
                </a:extLst>
              </a:tr>
              <a:tr h="2154946">
                <a:tc>
                  <a:txBody>
                    <a:bodyPr/>
                    <a:lstStyle/>
                    <a:p>
                      <a:pPr marL="0" marR="0" lvl="0" indent="0" algn="ctr" defTabSz="914400" rtl="0" eaLnBrk="1" fontAlgn="t" latinLnBrk="0" hangingPunct="1">
                        <a:lnSpc>
                          <a:spcPct val="100000"/>
                        </a:lnSpc>
                        <a:spcBef>
                          <a:spcPts val="0"/>
                        </a:spcBef>
                        <a:spcAft>
                          <a:spcPts val="0"/>
                        </a:spcAft>
                        <a:buClrTx/>
                        <a:buSzTx/>
                        <a:buFontTx/>
                        <a:buNone/>
                        <a:tabLst/>
                        <a:defRPr/>
                      </a:pPr>
                      <a:r>
                        <a:rPr lang="en-GB" sz="1600" kern="1200" dirty="0">
                          <a:solidFill>
                            <a:schemeClr val="tx1"/>
                          </a:solidFill>
                          <a:effectLst/>
                          <a:latin typeface="Verdana" panose="020B0604030504040204" pitchFamily="34" charset="0"/>
                          <a:ea typeface="Verdana" panose="020B0604030504040204" pitchFamily="34" charset="0"/>
                          <a:cs typeface="+mn-cs"/>
                        </a:rPr>
                        <a:t>Number of NHS eye tests carried out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F0F9"/>
                    </a:solidFill>
                  </a:tcPr>
                </a:tc>
                <a:tc>
                  <a:txBody>
                    <a:bodyPr/>
                    <a:lstStyle/>
                    <a:p>
                      <a:pPr algn="ctr" fontAlgn="b">
                        <a:buNone/>
                      </a:pPr>
                      <a:endParaRPr lang="en-GB" sz="1600" b="0" i="0" u="none" strike="noStrike" dirty="0">
                        <a:solidFill>
                          <a:srgbClr val="000000"/>
                        </a:solidFill>
                        <a:effectLst/>
                        <a:latin typeface="Verdana" panose="020B0604030504040204" pitchFamily="34" charset="0"/>
                        <a:ea typeface="Verdana" panose="020B060403050404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GB" sz="1600" b="0" i="0" u="none" strike="noStrike" dirty="0">
                          <a:solidFill>
                            <a:srgbClr val="000000"/>
                          </a:solidFill>
                          <a:effectLst/>
                          <a:latin typeface="Verdana" panose="020B0604030504040204" pitchFamily="34" charset="0"/>
                          <a:ea typeface="Verdana" panose="020B0604030504040204" pitchFamily="34" charset="0"/>
                        </a:rPr>
                        <a:t> </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b">
                        <a:buNone/>
                      </a:pPr>
                      <a:r>
                        <a:rPr lang="en-GB" sz="1600" b="0" i="0" u="none" strike="noStrike" dirty="0">
                          <a:solidFill>
                            <a:srgbClr val="000000"/>
                          </a:solidFill>
                          <a:effectLst/>
                          <a:latin typeface="Verdana" panose="020B0604030504040204" pitchFamily="34" charset="0"/>
                          <a:ea typeface="Verdana" panose="020B0604030504040204" pitchFamily="34" charset="0"/>
                        </a:rPr>
                        <a:t>9,136</a:t>
                      </a:r>
                    </a:p>
                  </a:txBody>
                  <a:tcPr marL="0" marR="0" marT="0" marB="0" anchor="ctr">
                    <a:lnL w="635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GB" sz="1600" b="0" i="0" u="none" strike="noStrike" dirty="0">
                          <a:solidFill>
                            <a:srgbClr val="000000"/>
                          </a:solidFill>
                          <a:effectLst/>
                          <a:latin typeface="Verdana" panose="020B0604030504040204" pitchFamily="34" charset="0"/>
                          <a:ea typeface="Verdana" panose="020B0604030504040204" pitchFamily="34" charset="0"/>
                        </a:rPr>
                        <a:t>September 2026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en-GB" sz="1600" b="0" i="0" u="none" strike="noStrike" dirty="0">
                          <a:solidFill>
                            <a:srgbClr val="000000"/>
                          </a:solidFill>
                          <a:effectLst/>
                          <a:latin typeface="Verdana" panose="020B0604030504040204" pitchFamily="34" charset="0"/>
                          <a:ea typeface="Verdana" panose="020B0604030504040204" pitchFamily="34" charset="0"/>
                        </a:rPr>
                        <a:t>Monthly</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487717510"/>
                  </a:ext>
                </a:extLst>
              </a:tr>
              <a:tr h="2321387">
                <a:tc>
                  <a:txBody>
                    <a:bodyPr/>
                    <a:lstStyle/>
                    <a:p>
                      <a:pPr marL="0" marR="0" lvl="0" indent="0" algn="ctr" defTabSz="914400" rtl="0" eaLnBrk="1" fontAlgn="t" latinLnBrk="0" hangingPunct="1">
                        <a:lnSpc>
                          <a:spcPct val="100000"/>
                        </a:lnSpc>
                        <a:spcBef>
                          <a:spcPts val="0"/>
                        </a:spcBef>
                        <a:spcAft>
                          <a:spcPts val="0"/>
                        </a:spcAft>
                        <a:buClrTx/>
                        <a:buSzTx/>
                        <a:buFontTx/>
                        <a:buNone/>
                        <a:tabLst/>
                        <a:defRPr/>
                      </a:pPr>
                      <a:r>
                        <a:rPr lang="en-GB" sz="1600" kern="1200" dirty="0">
                          <a:solidFill>
                            <a:schemeClr val="tx1"/>
                          </a:solidFill>
                          <a:effectLst/>
                          <a:latin typeface="Verdana" panose="020B0604030504040204" pitchFamily="34" charset="0"/>
                          <a:ea typeface="Verdana" panose="020B0604030504040204" pitchFamily="34" charset="0"/>
                          <a:cs typeface="+mn-cs"/>
                        </a:rPr>
                        <a:t>Number of patients receiving Low Vision Care</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F0F9"/>
                    </a:solidFill>
                  </a:tcPr>
                </a:tc>
                <a:tc>
                  <a:txBody>
                    <a:bodyPr/>
                    <a:lstStyle/>
                    <a:p>
                      <a:pPr algn="ctr" fontAlgn="b">
                        <a:buNone/>
                      </a:pPr>
                      <a:endParaRPr lang="en-GB" sz="1600" b="0" i="0" u="none" strike="noStrike" dirty="0">
                        <a:solidFill>
                          <a:srgbClr val="000000"/>
                        </a:solidFill>
                        <a:effectLst/>
                        <a:latin typeface="Verdana" panose="020B0604030504040204" pitchFamily="34" charset="0"/>
                        <a:ea typeface="Verdana" panose="020B060403050404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buNone/>
                      </a:pPr>
                      <a:endParaRPr lang="en-GB" sz="1600" b="0" i="0" u="none" strike="noStrike" dirty="0">
                        <a:solidFill>
                          <a:srgbClr val="000000"/>
                        </a:solidFill>
                        <a:effectLst/>
                        <a:latin typeface="Verdana" panose="020B0604030504040204" pitchFamily="34" charset="0"/>
                        <a:ea typeface="Verdana" panose="020B0604030504040204" pitchFamily="34" charset="0"/>
                      </a:endParaRP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FFFF"/>
                    </a:solidFill>
                  </a:tcPr>
                </a:tc>
                <a:tc>
                  <a:txBody>
                    <a:bodyPr/>
                    <a:lstStyle/>
                    <a:p>
                      <a:pPr algn="ctr" fontAlgn="b">
                        <a:buNone/>
                      </a:pPr>
                      <a:r>
                        <a:rPr lang="en-GB" sz="1600" b="0" i="0" u="none" strike="noStrike" dirty="0">
                          <a:solidFill>
                            <a:srgbClr val="000000"/>
                          </a:solidFill>
                          <a:effectLst/>
                          <a:latin typeface="Verdana" panose="020B0604030504040204" pitchFamily="34" charset="0"/>
                          <a:ea typeface="Verdana" panose="020B0604030504040204" pitchFamily="34" charset="0"/>
                        </a:rPr>
                        <a:t>30</a:t>
                      </a:r>
                    </a:p>
                  </a:txBody>
                  <a:tcPr marL="0" marR="0" marT="0" marB="0" anchor="ctr">
                    <a:lnL w="635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GB" sz="1600" b="0" i="0" u="none" strike="noStrike" dirty="0">
                          <a:solidFill>
                            <a:srgbClr val="000000"/>
                          </a:solidFill>
                          <a:effectLst/>
                          <a:latin typeface="Verdana" panose="020B0604030504040204" pitchFamily="34" charset="0"/>
                          <a:ea typeface="Verdana" panose="020B0604030504040204" pitchFamily="34" charset="0"/>
                        </a:rPr>
                        <a:t>September 2026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en-GB" sz="1600" b="0" i="0" u="none" strike="noStrike" dirty="0">
                          <a:solidFill>
                            <a:srgbClr val="000000"/>
                          </a:solidFill>
                          <a:effectLst/>
                          <a:latin typeface="Verdana" panose="020B0604030504040204" pitchFamily="34" charset="0"/>
                          <a:ea typeface="Verdana" panose="020B0604030504040204" pitchFamily="34" charset="0"/>
                        </a:rPr>
                        <a:t>Monthly</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470910968"/>
                  </a:ext>
                </a:extLst>
              </a:tr>
              <a:tr h="2273226">
                <a:tc>
                  <a:txBody>
                    <a:bodyPr/>
                    <a:lstStyle/>
                    <a:p>
                      <a:pPr marL="0" marR="0" lvl="0" indent="0" algn="ctr" defTabSz="914400" rtl="0" eaLnBrk="1" fontAlgn="t" latinLnBrk="0" hangingPunct="1">
                        <a:lnSpc>
                          <a:spcPct val="100000"/>
                        </a:lnSpc>
                        <a:spcBef>
                          <a:spcPts val="0"/>
                        </a:spcBef>
                        <a:spcAft>
                          <a:spcPts val="0"/>
                        </a:spcAft>
                        <a:buClrTx/>
                        <a:buSzTx/>
                        <a:buFontTx/>
                        <a:buNone/>
                        <a:tabLst/>
                        <a:defRPr/>
                      </a:pPr>
                      <a:r>
                        <a:rPr lang="en-GB" sz="1600" kern="1200" dirty="0">
                          <a:solidFill>
                            <a:schemeClr val="tx1"/>
                          </a:solidFill>
                          <a:effectLst/>
                          <a:latin typeface="Verdana" panose="020B0604030504040204" pitchFamily="34" charset="0"/>
                          <a:ea typeface="Verdana" panose="020B0604030504040204" pitchFamily="34" charset="0"/>
                          <a:cs typeface="+mn-cs"/>
                        </a:rPr>
                        <a:t>Number of practices (Pharmacy) reporting escalation Level 3 or above</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F0F9"/>
                    </a:solidFill>
                  </a:tcPr>
                </a:tc>
                <a:tc>
                  <a:txBody>
                    <a:bodyPr/>
                    <a:lstStyle/>
                    <a:p>
                      <a:pPr algn="ctr" fontAlgn="ctr">
                        <a:buNone/>
                      </a:pPr>
                      <a:endParaRPr lang="en-GB" sz="1600" b="0" i="0" u="none" strike="noStrike" dirty="0">
                        <a:solidFill>
                          <a:srgbClr val="000000"/>
                        </a:solidFill>
                        <a:effectLst/>
                        <a:latin typeface="Verdana" panose="020B0604030504040204" pitchFamily="34" charset="0"/>
                        <a:ea typeface="Verdana" panose="020B060403050404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endParaRPr lang="en-GB" sz="1600" b="0" i="0" u="none" strike="noStrike" dirty="0">
                        <a:solidFill>
                          <a:srgbClr val="000000"/>
                        </a:solidFill>
                        <a:effectLst/>
                        <a:latin typeface="Verdana" panose="020B0604030504040204" pitchFamily="34" charset="0"/>
                        <a:ea typeface="Verdana" panose="020B0604030504040204" pitchFamily="34" charset="0"/>
                      </a:endParaRP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t">
                        <a:buNone/>
                      </a:pPr>
                      <a:r>
                        <a:rPr lang="en-GB" sz="1600" b="0" i="0" u="none" strike="noStrike" dirty="0">
                          <a:solidFill>
                            <a:srgbClr val="000000"/>
                          </a:solidFill>
                          <a:effectLst/>
                          <a:latin typeface="Verdana" panose="020B0604030504040204" pitchFamily="34" charset="0"/>
                          <a:ea typeface="Verdana" panose="020B0604030504040204" pitchFamily="34" charset="0"/>
                        </a:rPr>
                        <a:t>5</a:t>
                      </a:r>
                    </a:p>
                  </a:txBody>
                  <a:tcPr marL="0" marR="0" marT="0" marB="0" anchor="ctr">
                    <a:lnL w="635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GB" sz="1600" b="0" i="0" u="none" strike="noStrike" dirty="0">
                          <a:solidFill>
                            <a:srgbClr val="000000"/>
                          </a:solidFill>
                          <a:effectLst/>
                          <a:latin typeface="Verdana" panose="020B0604030504040204" pitchFamily="34" charset="0"/>
                          <a:ea typeface="Verdana" panose="020B0604030504040204" pitchFamily="34" charset="0"/>
                        </a:rPr>
                        <a:t>September 2026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en-GB" sz="1600" b="0" i="0" u="none" strike="noStrike" dirty="0">
                          <a:solidFill>
                            <a:srgbClr val="000000"/>
                          </a:solidFill>
                          <a:effectLst/>
                          <a:latin typeface="Verdana" panose="020B0604030504040204" pitchFamily="34" charset="0"/>
                          <a:ea typeface="Verdana" panose="020B0604030504040204" pitchFamily="34" charset="0"/>
                        </a:rPr>
                        <a:t>Monthly</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489214570"/>
                  </a:ext>
                </a:extLst>
              </a:tr>
            </a:tbl>
          </a:graphicData>
        </a:graphic>
      </p:graphicFrame>
      <p:sp>
        <p:nvSpPr>
          <p:cNvPr id="12" name="TextBox 11">
            <a:extLst>
              <a:ext uri="{FF2B5EF4-FFF2-40B4-BE49-F238E27FC236}">
                <a16:creationId xmlns:a16="http://schemas.microsoft.com/office/drawing/2014/main" id="{9FDFDF37-5C44-7923-B11E-3F030B1A7A64}"/>
              </a:ext>
            </a:extLst>
          </p:cNvPr>
          <p:cNvSpPr txBox="1"/>
          <p:nvPr/>
        </p:nvSpPr>
        <p:spPr>
          <a:xfrm>
            <a:off x="89" y="50"/>
            <a:ext cx="20105511" cy="461537"/>
          </a:xfrm>
          <a:prstGeom prst="rect">
            <a:avLst/>
          </a:prstGeom>
          <a:solidFill>
            <a:schemeClr val="tx2">
              <a:lumMod val="75000"/>
              <a:lumOff val="25000"/>
            </a:schemeClr>
          </a:solidFill>
        </p:spPr>
        <p:txBody>
          <a:bodyPr wrap="square" rtlCol="0">
            <a:spAutoFit/>
          </a:bodyPr>
          <a:lstStyle/>
          <a:p>
            <a:pPr algn="ctr" defTabSz="1507937">
              <a:spcAft>
                <a:spcPts val="989"/>
              </a:spcAft>
              <a:defRPr/>
            </a:pPr>
            <a:r>
              <a:rPr lang="en-GB" sz="2399" b="1" dirty="0">
                <a:solidFill>
                  <a:prstClr val="white"/>
                </a:solidFill>
                <a:latin typeface="Verdana" panose="020B0604030504040204" pitchFamily="34" charset="0"/>
                <a:ea typeface="Verdana" panose="020B0604030504040204" pitchFamily="34" charset="0"/>
              </a:rPr>
              <a:t>SBUHB Local Watch Metrics</a:t>
            </a:r>
          </a:p>
        </p:txBody>
      </p:sp>
      <p:pic>
        <p:nvPicPr>
          <p:cNvPr id="3" name="Picture 2">
            <a:extLst>
              <a:ext uri="{FF2B5EF4-FFF2-40B4-BE49-F238E27FC236}">
                <a16:creationId xmlns:a16="http://schemas.microsoft.com/office/drawing/2014/main" id="{B21EDB42-4A52-F172-9013-6303670DFDE2}"/>
              </a:ext>
            </a:extLst>
          </p:cNvPr>
          <p:cNvPicPr>
            <a:picLocks noChangeAspect="1"/>
          </p:cNvPicPr>
          <p:nvPr/>
        </p:nvPicPr>
        <p:blipFill>
          <a:blip r:embed="rId3"/>
          <a:stretch>
            <a:fillRect/>
          </a:stretch>
        </p:blipFill>
        <p:spPr>
          <a:xfrm>
            <a:off x="8455058" y="1980576"/>
            <a:ext cx="5924061" cy="2178209"/>
          </a:xfrm>
          <a:prstGeom prst="rect">
            <a:avLst/>
          </a:prstGeom>
        </p:spPr>
      </p:pic>
      <p:pic>
        <p:nvPicPr>
          <p:cNvPr id="6" name="Picture 5">
            <a:extLst>
              <a:ext uri="{FF2B5EF4-FFF2-40B4-BE49-F238E27FC236}">
                <a16:creationId xmlns:a16="http://schemas.microsoft.com/office/drawing/2014/main" id="{2F82F9E5-73BF-2307-5B5E-7BDF1AAF4611}"/>
              </a:ext>
            </a:extLst>
          </p:cNvPr>
          <p:cNvPicPr>
            <a:picLocks noChangeAspect="1"/>
          </p:cNvPicPr>
          <p:nvPr/>
        </p:nvPicPr>
        <p:blipFill>
          <a:blip r:embed="rId4"/>
          <a:stretch>
            <a:fillRect/>
          </a:stretch>
        </p:blipFill>
        <p:spPr>
          <a:xfrm>
            <a:off x="8455058" y="4341143"/>
            <a:ext cx="5924061" cy="1956821"/>
          </a:xfrm>
          <a:prstGeom prst="rect">
            <a:avLst/>
          </a:prstGeom>
        </p:spPr>
      </p:pic>
      <p:pic>
        <p:nvPicPr>
          <p:cNvPr id="8" name="Picture 7">
            <a:extLst>
              <a:ext uri="{FF2B5EF4-FFF2-40B4-BE49-F238E27FC236}">
                <a16:creationId xmlns:a16="http://schemas.microsoft.com/office/drawing/2014/main" id="{74BC9BE8-E411-BFD7-1A85-255B8FC8D730}"/>
              </a:ext>
            </a:extLst>
          </p:cNvPr>
          <p:cNvPicPr>
            <a:picLocks noChangeAspect="1"/>
          </p:cNvPicPr>
          <p:nvPr/>
        </p:nvPicPr>
        <p:blipFill>
          <a:blip r:embed="rId5"/>
          <a:stretch>
            <a:fillRect/>
          </a:stretch>
        </p:blipFill>
        <p:spPr>
          <a:xfrm>
            <a:off x="8455057" y="6452158"/>
            <a:ext cx="5924059" cy="2209626"/>
          </a:xfrm>
          <a:prstGeom prst="rect">
            <a:avLst/>
          </a:prstGeom>
        </p:spPr>
      </p:pic>
      <p:pic>
        <p:nvPicPr>
          <p:cNvPr id="10" name="Picture 9">
            <a:extLst>
              <a:ext uri="{FF2B5EF4-FFF2-40B4-BE49-F238E27FC236}">
                <a16:creationId xmlns:a16="http://schemas.microsoft.com/office/drawing/2014/main" id="{A108538B-5FAF-FB89-8298-E7C3CFF8986E}"/>
              </a:ext>
            </a:extLst>
          </p:cNvPr>
          <p:cNvPicPr>
            <a:picLocks noChangeAspect="1"/>
          </p:cNvPicPr>
          <p:nvPr/>
        </p:nvPicPr>
        <p:blipFill>
          <a:blip r:embed="rId6"/>
          <a:stretch>
            <a:fillRect/>
          </a:stretch>
        </p:blipFill>
        <p:spPr>
          <a:xfrm>
            <a:off x="8624849" y="8848837"/>
            <a:ext cx="5754268" cy="2176766"/>
          </a:xfrm>
          <a:prstGeom prst="rect">
            <a:avLst/>
          </a:prstGeom>
        </p:spPr>
      </p:pic>
    </p:spTree>
    <p:extLst>
      <p:ext uri="{BB962C8B-B14F-4D97-AF65-F5344CB8AC3E}">
        <p14:creationId xmlns:p14="http://schemas.microsoft.com/office/powerpoint/2010/main" val="252271481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7B755D-FD65-4C9A-4178-6E78E5482028}"/>
            </a:ext>
          </a:extLst>
        </p:cNvPr>
        <p:cNvGrpSpPr/>
        <p:nvPr/>
      </p:nvGrpSpPr>
      <p:grpSpPr>
        <a:xfrm>
          <a:off x="0" y="0"/>
          <a:ext cx="0" cy="0"/>
          <a:chOff x="0" y="0"/>
          <a:chExt cx="0" cy="0"/>
        </a:xfrm>
      </p:grpSpPr>
      <p:graphicFrame>
        <p:nvGraphicFramePr>
          <p:cNvPr id="5" name="Table 4">
            <a:extLst>
              <a:ext uri="{FF2B5EF4-FFF2-40B4-BE49-F238E27FC236}">
                <a16:creationId xmlns:a16="http://schemas.microsoft.com/office/drawing/2014/main" id="{A137BA8C-A3B9-B402-8BA0-3A0AB1A24395}"/>
              </a:ext>
            </a:extLst>
          </p:cNvPr>
          <p:cNvGraphicFramePr>
            <a:graphicFrameLocks noGrp="1"/>
          </p:cNvGraphicFramePr>
          <p:nvPr/>
        </p:nvGraphicFramePr>
        <p:xfrm>
          <a:off x="1442319" y="739813"/>
          <a:ext cx="17754446" cy="8012566"/>
        </p:xfrm>
        <a:graphic>
          <a:graphicData uri="http://schemas.openxmlformats.org/drawingml/2006/table">
            <a:tbl>
              <a:tblPr/>
              <a:tblGrid>
                <a:gridCol w="5359087">
                  <a:extLst>
                    <a:ext uri="{9D8B030D-6E8A-4147-A177-3AD203B41FA5}">
                      <a16:colId xmlns:a16="http://schemas.microsoft.com/office/drawing/2014/main" val="3150741542"/>
                    </a:ext>
                  </a:extLst>
                </a:gridCol>
                <a:gridCol w="1575052">
                  <a:extLst>
                    <a:ext uri="{9D8B030D-6E8A-4147-A177-3AD203B41FA5}">
                      <a16:colId xmlns:a16="http://schemas.microsoft.com/office/drawing/2014/main" val="1293364930"/>
                    </a:ext>
                  </a:extLst>
                </a:gridCol>
                <a:gridCol w="6074467">
                  <a:extLst>
                    <a:ext uri="{9D8B030D-6E8A-4147-A177-3AD203B41FA5}">
                      <a16:colId xmlns:a16="http://schemas.microsoft.com/office/drawing/2014/main" val="444904566"/>
                    </a:ext>
                  </a:extLst>
                </a:gridCol>
                <a:gridCol w="1727817">
                  <a:extLst>
                    <a:ext uri="{9D8B030D-6E8A-4147-A177-3AD203B41FA5}">
                      <a16:colId xmlns:a16="http://schemas.microsoft.com/office/drawing/2014/main" val="3495919459"/>
                    </a:ext>
                  </a:extLst>
                </a:gridCol>
                <a:gridCol w="1712222">
                  <a:extLst>
                    <a:ext uri="{9D8B030D-6E8A-4147-A177-3AD203B41FA5}">
                      <a16:colId xmlns:a16="http://schemas.microsoft.com/office/drawing/2014/main" val="4198536635"/>
                    </a:ext>
                  </a:extLst>
                </a:gridCol>
                <a:gridCol w="1305801">
                  <a:extLst>
                    <a:ext uri="{9D8B030D-6E8A-4147-A177-3AD203B41FA5}">
                      <a16:colId xmlns:a16="http://schemas.microsoft.com/office/drawing/2014/main" val="1650970669"/>
                    </a:ext>
                  </a:extLst>
                </a:gridCol>
              </a:tblGrid>
              <a:tr h="545634">
                <a:tc gridSpan="6">
                  <a:txBody>
                    <a:bodyPr/>
                    <a:lstStyle/>
                    <a:p>
                      <a:pPr algn="ctr" fontAlgn="b">
                        <a:buNone/>
                      </a:pPr>
                      <a:r>
                        <a:rPr lang="en-GB" sz="1600" b="1" i="0" u="none" strike="noStrike" dirty="0">
                          <a:solidFill>
                            <a:srgbClr val="000000"/>
                          </a:solidFill>
                          <a:effectLst/>
                          <a:latin typeface="Verdana" panose="020B0604030504040204" pitchFamily="34" charset="0"/>
                          <a:ea typeface="Verdana" panose="020B0604030504040204" pitchFamily="34" charset="0"/>
                        </a:rPr>
                        <a:t>Primary Care</a:t>
                      </a:r>
                    </a:p>
                  </a:txBody>
                  <a:tcPr marL="0" marR="0" marT="0" marB="0" anchor="b">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E7F0F9"/>
                    </a:solidFill>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pPr algn="l" fontAlgn="b">
                        <a:buNone/>
                      </a:pPr>
                      <a:endParaRPr lang="en-GB" sz="1400" b="1" i="0" u="none" strike="noStrike" dirty="0">
                        <a:solidFill>
                          <a:srgbClr val="000000"/>
                        </a:solidFill>
                        <a:effectLst/>
                        <a:latin typeface="Verdana" panose="020B0604030504040204" pitchFamily="34" charset="0"/>
                        <a:ea typeface="Verdana" panose="020B0604030504040204" pitchFamily="34" charset="0"/>
                      </a:endParaRPr>
                    </a:p>
                  </a:txBody>
                  <a:tcPr marL="0" marR="0" marT="0" marB="0" anchor="b">
                    <a:lnL>
                      <a:noFill/>
                    </a:lnL>
                    <a:lnR>
                      <a:noFill/>
                    </a:lnR>
                    <a:lnT>
                      <a:noFill/>
                    </a:lnT>
                    <a:lnB w="6350" cap="flat" cmpd="sng" algn="ctr">
                      <a:solidFill>
                        <a:srgbClr val="000000"/>
                      </a:solidFill>
                      <a:prstDash val="solid"/>
                      <a:round/>
                      <a:headEnd type="none" w="med" len="med"/>
                      <a:tailEnd type="none" w="med" len="med"/>
                    </a:lnB>
                    <a:solidFill>
                      <a:srgbClr val="A6C9EC"/>
                    </a:solidFill>
                  </a:tcPr>
                </a:tc>
                <a:tc hMerge="1">
                  <a:txBody>
                    <a:bodyPr/>
                    <a:lstStyle/>
                    <a:p>
                      <a:endParaRPr lang="en-GB"/>
                    </a:p>
                  </a:txBody>
                  <a:tcPr/>
                </a:tc>
                <a:extLst>
                  <a:ext uri="{0D108BD9-81ED-4DB2-BD59-A6C34878D82A}">
                    <a16:rowId xmlns:a16="http://schemas.microsoft.com/office/drawing/2014/main" val="2954874721"/>
                  </a:ext>
                </a:extLst>
              </a:tr>
              <a:tr h="630116">
                <a:tc>
                  <a:txBody>
                    <a:bodyPr/>
                    <a:lstStyle/>
                    <a:p>
                      <a:pPr algn="ctr" fontAlgn="b">
                        <a:buNone/>
                      </a:pPr>
                      <a:r>
                        <a:rPr lang="en-GB" sz="1600" b="1" i="0" u="none" strike="noStrike" dirty="0">
                          <a:solidFill>
                            <a:srgbClr val="000000"/>
                          </a:solidFill>
                          <a:effectLst/>
                          <a:latin typeface="Verdana" panose="020B0604030504040204" pitchFamily="34" charset="0"/>
                          <a:ea typeface="Verdana" panose="020B0604030504040204" pitchFamily="34" charset="0"/>
                        </a:rPr>
                        <a:t>Performance Measure</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D0D0"/>
                    </a:solidFill>
                  </a:tcPr>
                </a:tc>
                <a:tc>
                  <a:txBody>
                    <a:bodyPr/>
                    <a:lstStyle/>
                    <a:p>
                      <a:pPr algn="ctr" fontAlgn="b">
                        <a:buNone/>
                      </a:pPr>
                      <a:r>
                        <a:rPr lang="en-GB" sz="1600" b="1" i="0" u="none" strike="noStrike">
                          <a:solidFill>
                            <a:srgbClr val="000000"/>
                          </a:solidFill>
                          <a:effectLst/>
                          <a:latin typeface="Verdana" panose="020B0604030504040204" pitchFamily="34" charset="0"/>
                          <a:ea typeface="Verdana" panose="020B0604030504040204" pitchFamily="34" charset="0"/>
                        </a:rPr>
                        <a:t>Target</a:t>
                      </a:r>
                    </a:p>
                  </a:txBody>
                  <a:tcPr marL="0" marR="0" marT="0" marB="0" anchor="ctr">
                    <a:lnL w="6350" cap="flat" cmpd="sng" algn="ctr">
                      <a:solidFill>
                        <a:srgbClr val="000000"/>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D0D0"/>
                    </a:solidFill>
                  </a:tcPr>
                </a:tc>
                <a:tc>
                  <a:txBody>
                    <a:bodyPr/>
                    <a:lstStyle/>
                    <a:p>
                      <a:pPr algn="ctr" fontAlgn="b">
                        <a:buNone/>
                      </a:pPr>
                      <a:r>
                        <a:rPr lang="en-GB" sz="1600" b="1" i="0" u="none" strike="noStrike" dirty="0">
                          <a:solidFill>
                            <a:srgbClr val="000000"/>
                          </a:solidFill>
                          <a:effectLst/>
                          <a:latin typeface="Verdana" panose="020B0604030504040204" pitchFamily="34" charset="0"/>
                          <a:ea typeface="Verdana" panose="020B0604030504040204" pitchFamily="34" charset="0"/>
                        </a:rPr>
                        <a:t>Data</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D0D0D0"/>
                    </a:solidFill>
                  </a:tcPr>
                </a:tc>
                <a:tc gridSpan="2">
                  <a:txBody>
                    <a:bodyPr/>
                    <a:lstStyle/>
                    <a:p>
                      <a:pPr algn="ctr" fontAlgn="b">
                        <a:buNone/>
                      </a:pPr>
                      <a:r>
                        <a:rPr lang="en-GB" sz="1600" b="1" i="0" u="none" strike="noStrike" dirty="0">
                          <a:solidFill>
                            <a:srgbClr val="000000"/>
                          </a:solidFill>
                          <a:effectLst/>
                          <a:latin typeface="Verdana" panose="020B0604030504040204" pitchFamily="34" charset="0"/>
                          <a:ea typeface="Verdana" panose="020B0604030504040204" pitchFamily="34" charset="0"/>
                        </a:rPr>
                        <a:t>Latest Position</a:t>
                      </a:r>
                    </a:p>
                  </a:txBody>
                  <a:tcPr marL="0" marR="0" marT="0" marB="0" anchor="ctr">
                    <a:lnL w="635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D0D0"/>
                    </a:solidFill>
                  </a:tcPr>
                </a:tc>
                <a:tc hMerge="1">
                  <a:txBody>
                    <a:bodyPr/>
                    <a:lstStyle/>
                    <a:p>
                      <a:pPr algn="ctr" fontAlgn="b">
                        <a:buNone/>
                      </a:pPr>
                      <a:endParaRPr lang="en-GB" sz="1400" b="1" i="0" u="none" strike="noStrike">
                        <a:solidFill>
                          <a:srgbClr val="000000"/>
                        </a:solidFill>
                        <a:effectLst/>
                        <a:latin typeface="Verdana" panose="020B0604030504040204" pitchFamily="34" charset="0"/>
                        <a:ea typeface="Verdana" panose="020B060403050404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D0D0"/>
                    </a:solidFill>
                  </a:tcPr>
                </a:tc>
                <a:tc>
                  <a:txBody>
                    <a:bodyPr/>
                    <a:lstStyle/>
                    <a:p>
                      <a:pPr algn="ctr" fontAlgn="ctr">
                        <a:buNone/>
                      </a:pPr>
                      <a:r>
                        <a:rPr lang="en-GB" sz="1600" b="1" i="0" u="none" strike="noStrike" dirty="0">
                          <a:solidFill>
                            <a:srgbClr val="000000"/>
                          </a:solidFill>
                          <a:effectLst/>
                          <a:latin typeface="Verdana" panose="020B0604030504040204" pitchFamily="34" charset="0"/>
                          <a:ea typeface="Verdana" panose="020B0604030504040204" pitchFamily="34" charset="0"/>
                        </a:rPr>
                        <a:t>Frequency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D0D0"/>
                    </a:solidFill>
                  </a:tcPr>
                </a:tc>
                <a:extLst>
                  <a:ext uri="{0D108BD9-81ED-4DB2-BD59-A6C34878D82A}">
                    <a16:rowId xmlns:a16="http://schemas.microsoft.com/office/drawing/2014/main" val="1383911150"/>
                  </a:ext>
                </a:extLst>
              </a:tr>
              <a:tr h="2360483">
                <a:tc>
                  <a:txBody>
                    <a:bodyPr/>
                    <a:lstStyle/>
                    <a:p>
                      <a:pPr marL="0" marR="0" lvl="0" indent="0" algn="ctr" defTabSz="914400" rtl="0" eaLnBrk="1" fontAlgn="t" latinLnBrk="0" hangingPunct="1">
                        <a:lnSpc>
                          <a:spcPct val="100000"/>
                        </a:lnSpc>
                        <a:spcBef>
                          <a:spcPts val="0"/>
                        </a:spcBef>
                        <a:spcAft>
                          <a:spcPts val="0"/>
                        </a:spcAft>
                        <a:buClrTx/>
                        <a:buSzTx/>
                        <a:buFontTx/>
                        <a:buNone/>
                        <a:tabLst/>
                        <a:defRPr/>
                      </a:pPr>
                      <a:r>
                        <a:rPr lang="en-GB" sz="1600" kern="1200" dirty="0">
                          <a:solidFill>
                            <a:schemeClr val="tx1"/>
                          </a:solidFill>
                          <a:effectLst/>
                          <a:latin typeface="Verdana" panose="020B0604030504040204" pitchFamily="34" charset="0"/>
                          <a:ea typeface="Verdana" panose="020B0604030504040204" pitchFamily="34" charset="0"/>
                          <a:cs typeface="+mn-cs"/>
                        </a:rPr>
                        <a:t>Number of Common Ailment Scheme consultations provided</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F0F9"/>
                    </a:solidFill>
                  </a:tcPr>
                </a:tc>
                <a:tc>
                  <a:txBody>
                    <a:bodyPr/>
                    <a:lstStyle/>
                    <a:p>
                      <a:pPr algn="ctr" fontAlgn="b">
                        <a:buNone/>
                      </a:pPr>
                      <a:endParaRPr lang="en-GB" sz="1600" b="0" i="0" u="none" strike="noStrike" dirty="0">
                        <a:solidFill>
                          <a:srgbClr val="000000"/>
                        </a:solidFill>
                        <a:effectLst/>
                        <a:latin typeface="Verdana" panose="020B0604030504040204" pitchFamily="34" charset="0"/>
                        <a:ea typeface="Verdana" panose="020B060403050404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buNone/>
                      </a:pPr>
                      <a:endParaRPr lang="en-GB" sz="1600" b="0" i="0" u="none" strike="noStrike" dirty="0">
                        <a:solidFill>
                          <a:srgbClr val="000000"/>
                        </a:solidFill>
                        <a:effectLst/>
                        <a:latin typeface="Verdana" panose="020B0604030504040204" pitchFamily="34" charset="0"/>
                        <a:ea typeface="Verdana" panose="020B0604030504040204" pitchFamily="34" charset="0"/>
                      </a:endParaRP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FFFF"/>
                    </a:solidFill>
                  </a:tcPr>
                </a:tc>
                <a:tc>
                  <a:txBody>
                    <a:bodyPr/>
                    <a:lstStyle/>
                    <a:p>
                      <a:pPr algn="ctr" fontAlgn="t">
                        <a:buNone/>
                      </a:pPr>
                      <a:r>
                        <a:rPr lang="en-GB" sz="1600" b="0" i="0" u="none" strike="noStrike" dirty="0">
                          <a:solidFill>
                            <a:srgbClr val="000000"/>
                          </a:solidFill>
                          <a:effectLst/>
                          <a:latin typeface="Verdana" panose="020B0604030504040204" pitchFamily="34" charset="0"/>
                          <a:ea typeface="Verdana" panose="020B0604030504040204" pitchFamily="34" charset="0"/>
                        </a:rPr>
                        <a:t>6,372</a:t>
                      </a:r>
                    </a:p>
                  </a:txBody>
                  <a:tcPr marL="0" marR="0" marT="0" marB="0" anchor="ctr">
                    <a:lnL w="635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GB" sz="1600" b="0" i="0" u="none" strike="noStrike" dirty="0">
                          <a:solidFill>
                            <a:srgbClr val="000000"/>
                          </a:solidFill>
                          <a:effectLst/>
                          <a:latin typeface="Verdana" panose="020B0604030504040204" pitchFamily="34" charset="0"/>
                          <a:ea typeface="Verdana" panose="020B0604030504040204" pitchFamily="34" charset="0"/>
                        </a:rPr>
                        <a:t>September 2026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en-GB" sz="1600" b="0" i="0" u="none" strike="noStrike" dirty="0">
                          <a:solidFill>
                            <a:srgbClr val="000000"/>
                          </a:solidFill>
                          <a:effectLst/>
                          <a:latin typeface="Verdana" panose="020B0604030504040204" pitchFamily="34" charset="0"/>
                          <a:ea typeface="Verdana" panose="020B0604030504040204" pitchFamily="34" charset="0"/>
                        </a:rPr>
                        <a:t>Monthly</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940105439"/>
                  </a:ext>
                </a:extLst>
              </a:tr>
              <a:tr h="2154946">
                <a:tc>
                  <a:txBody>
                    <a:bodyPr/>
                    <a:lstStyle/>
                    <a:p>
                      <a:pPr marL="0" marR="0" lvl="0" indent="0" algn="ctr" defTabSz="914400" rtl="0" eaLnBrk="1" fontAlgn="t" latinLnBrk="0" hangingPunct="1">
                        <a:lnSpc>
                          <a:spcPct val="100000"/>
                        </a:lnSpc>
                        <a:spcBef>
                          <a:spcPts val="0"/>
                        </a:spcBef>
                        <a:spcAft>
                          <a:spcPts val="0"/>
                        </a:spcAft>
                        <a:buClrTx/>
                        <a:buSzTx/>
                        <a:buFontTx/>
                        <a:buNone/>
                        <a:tabLst/>
                        <a:defRPr/>
                      </a:pPr>
                      <a:r>
                        <a:rPr lang="en-GB" sz="1600" kern="1200" dirty="0">
                          <a:solidFill>
                            <a:schemeClr val="tx1"/>
                          </a:solidFill>
                          <a:effectLst/>
                          <a:latin typeface="Verdana" panose="020B0604030504040204" pitchFamily="34" charset="0"/>
                          <a:ea typeface="Verdana" panose="020B0604030504040204" pitchFamily="34" charset="0"/>
                          <a:cs typeface="+mn-cs"/>
                        </a:rPr>
                        <a:t>Number of Independent Prescriber Consultations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F0F9"/>
                    </a:solidFill>
                  </a:tcPr>
                </a:tc>
                <a:tc>
                  <a:txBody>
                    <a:bodyPr/>
                    <a:lstStyle/>
                    <a:p>
                      <a:pPr algn="ctr" fontAlgn="b">
                        <a:buNone/>
                      </a:pPr>
                      <a:endParaRPr lang="en-GB" sz="1600" b="0" i="0" u="none" strike="noStrike" dirty="0">
                        <a:solidFill>
                          <a:srgbClr val="000000"/>
                        </a:solidFill>
                        <a:effectLst/>
                        <a:latin typeface="Verdana" panose="020B0604030504040204" pitchFamily="34" charset="0"/>
                        <a:ea typeface="Verdana" panose="020B060403050404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endParaRPr lang="en-GB" sz="1600" b="0" i="0" u="none" strike="noStrike" dirty="0">
                        <a:solidFill>
                          <a:srgbClr val="000000"/>
                        </a:solidFill>
                        <a:effectLst/>
                        <a:latin typeface="Verdana" panose="020B0604030504040204" pitchFamily="34" charset="0"/>
                        <a:ea typeface="Verdana" panose="020B0604030504040204" pitchFamily="34" charset="0"/>
                      </a:endParaRP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b">
                        <a:buNone/>
                      </a:pPr>
                      <a:r>
                        <a:rPr lang="en-GB" sz="1600" b="0" i="0" u="none" strike="noStrike" dirty="0">
                          <a:solidFill>
                            <a:srgbClr val="000000"/>
                          </a:solidFill>
                          <a:effectLst/>
                          <a:latin typeface="Verdana" panose="020B0604030504040204" pitchFamily="34" charset="0"/>
                          <a:ea typeface="Verdana" panose="020B0604030504040204" pitchFamily="34" charset="0"/>
                        </a:rPr>
                        <a:t>3,324</a:t>
                      </a:r>
                    </a:p>
                  </a:txBody>
                  <a:tcPr marL="0" marR="0" marT="0" marB="0" anchor="ctr">
                    <a:lnL w="635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GB" sz="1600" b="0" i="0" u="none" strike="noStrike" dirty="0">
                          <a:solidFill>
                            <a:srgbClr val="000000"/>
                          </a:solidFill>
                          <a:effectLst/>
                          <a:latin typeface="Verdana" panose="020B0604030504040204" pitchFamily="34" charset="0"/>
                          <a:ea typeface="Verdana" panose="020B0604030504040204" pitchFamily="34" charset="0"/>
                        </a:rPr>
                        <a:t>September 2026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en-GB" sz="1600" b="0" i="0" u="none" strike="noStrike" dirty="0">
                          <a:solidFill>
                            <a:srgbClr val="000000"/>
                          </a:solidFill>
                          <a:effectLst/>
                          <a:latin typeface="Verdana" panose="020B0604030504040204" pitchFamily="34" charset="0"/>
                          <a:ea typeface="Verdana" panose="020B0604030504040204" pitchFamily="34" charset="0"/>
                        </a:rPr>
                        <a:t>Monthly</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487717510"/>
                  </a:ext>
                </a:extLst>
              </a:tr>
              <a:tr h="2321387">
                <a:tc>
                  <a:txBody>
                    <a:bodyPr/>
                    <a:lstStyle/>
                    <a:p>
                      <a:pPr marL="0" marR="0" lvl="0" indent="0" algn="ctr" defTabSz="914400" rtl="0" eaLnBrk="1" fontAlgn="t" latinLnBrk="0" hangingPunct="1">
                        <a:lnSpc>
                          <a:spcPct val="100000"/>
                        </a:lnSpc>
                        <a:spcBef>
                          <a:spcPts val="0"/>
                        </a:spcBef>
                        <a:spcAft>
                          <a:spcPts val="0"/>
                        </a:spcAft>
                        <a:buClrTx/>
                        <a:buSzTx/>
                        <a:buFontTx/>
                        <a:buNone/>
                        <a:tabLst/>
                        <a:defRPr/>
                      </a:pPr>
                      <a:r>
                        <a:rPr lang="en-GB" sz="1600" kern="1200" dirty="0">
                          <a:solidFill>
                            <a:schemeClr val="tx1"/>
                          </a:solidFill>
                          <a:effectLst/>
                          <a:latin typeface="Verdana" panose="020B0604030504040204" pitchFamily="34" charset="0"/>
                          <a:ea typeface="Verdana" panose="020B0604030504040204" pitchFamily="34" charset="0"/>
                          <a:cs typeface="+mn-cs"/>
                        </a:rPr>
                        <a:t>Percentage of patients re-attending NHS primary dental care between 6-9 months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F0F9"/>
                    </a:solidFill>
                  </a:tcPr>
                </a:tc>
                <a:tc>
                  <a:txBody>
                    <a:bodyPr/>
                    <a:lstStyle/>
                    <a:p>
                      <a:pPr algn="ctr" fontAlgn="b">
                        <a:buNone/>
                      </a:pPr>
                      <a:endParaRPr lang="en-GB" sz="1600" b="0" i="0" u="none" strike="noStrike" dirty="0">
                        <a:solidFill>
                          <a:srgbClr val="000000"/>
                        </a:solidFill>
                        <a:effectLst/>
                        <a:latin typeface="Verdana" panose="020B0604030504040204" pitchFamily="34" charset="0"/>
                        <a:ea typeface="Verdana" panose="020B060403050404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buNone/>
                      </a:pPr>
                      <a:endParaRPr lang="en-GB" sz="1600" b="0" i="0" u="none" strike="noStrike" dirty="0">
                        <a:solidFill>
                          <a:srgbClr val="000000"/>
                        </a:solidFill>
                        <a:effectLst/>
                        <a:latin typeface="Verdana" panose="020B0604030504040204" pitchFamily="34" charset="0"/>
                        <a:ea typeface="Verdana" panose="020B0604030504040204" pitchFamily="34" charset="0"/>
                      </a:endParaRP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FFFF"/>
                    </a:solidFill>
                  </a:tcPr>
                </a:tc>
                <a:tc>
                  <a:txBody>
                    <a:bodyPr/>
                    <a:lstStyle/>
                    <a:p>
                      <a:pPr algn="ctr" fontAlgn="b">
                        <a:buNone/>
                      </a:pPr>
                      <a:r>
                        <a:rPr lang="en-GB" sz="1600" b="0" i="0" u="none" strike="noStrike" dirty="0">
                          <a:solidFill>
                            <a:srgbClr val="000000"/>
                          </a:solidFill>
                          <a:effectLst/>
                          <a:latin typeface="Verdana" panose="020B0604030504040204" pitchFamily="34" charset="0"/>
                          <a:ea typeface="Verdana" panose="020B0604030504040204" pitchFamily="34" charset="0"/>
                        </a:rPr>
                        <a:t>14.21%</a:t>
                      </a:r>
                    </a:p>
                  </a:txBody>
                  <a:tcPr marL="0" marR="0" marT="0" marB="0" anchor="ctr">
                    <a:lnL w="635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GB" sz="1600" b="0" i="0" u="none" strike="noStrike" dirty="0">
                          <a:solidFill>
                            <a:srgbClr val="000000"/>
                          </a:solidFill>
                          <a:effectLst/>
                          <a:latin typeface="Verdana" panose="020B0604030504040204" pitchFamily="34" charset="0"/>
                          <a:ea typeface="Verdana" panose="020B0604030504040204" pitchFamily="34" charset="0"/>
                        </a:rPr>
                        <a:t>September 2026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en-GB" sz="1600" b="0" i="0" u="none" strike="noStrike" dirty="0">
                          <a:solidFill>
                            <a:srgbClr val="000000"/>
                          </a:solidFill>
                          <a:effectLst/>
                          <a:latin typeface="Verdana" panose="020B0604030504040204" pitchFamily="34" charset="0"/>
                          <a:ea typeface="Verdana" panose="020B0604030504040204" pitchFamily="34" charset="0"/>
                        </a:rPr>
                        <a:t>Monthly</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470910968"/>
                  </a:ext>
                </a:extLst>
              </a:tr>
            </a:tbl>
          </a:graphicData>
        </a:graphic>
      </p:graphicFrame>
      <p:sp>
        <p:nvSpPr>
          <p:cNvPr id="12" name="TextBox 11">
            <a:extLst>
              <a:ext uri="{FF2B5EF4-FFF2-40B4-BE49-F238E27FC236}">
                <a16:creationId xmlns:a16="http://schemas.microsoft.com/office/drawing/2014/main" id="{2113B249-322A-359F-5C34-1B212B2AC7B7}"/>
              </a:ext>
            </a:extLst>
          </p:cNvPr>
          <p:cNvSpPr txBox="1"/>
          <p:nvPr/>
        </p:nvSpPr>
        <p:spPr>
          <a:xfrm>
            <a:off x="89" y="50"/>
            <a:ext cx="20105511" cy="461537"/>
          </a:xfrm>
          <a:prstGeom prst="rect">
            <a:avLst/>
          </a:prstGeom>
          <a:solidFill>
            <a:schemeClr val="tx2">
              <a:lumMod val="75000"/>
              <a:lumOff val="25000"/>
            </a:schemeClr>
          </a:solidFill>
        </p:spPr>
        <p:txBody>
          <a:bodyPr wrap="square" rtlCol="0">
            <a:spAutoFit/>
          </a:bodyPr>
          <a:lstStyle/>
          <a:p>
            <a:pPr algn="ctr" defTabSz="1507937">
              <a:spcAft>
                <a:spcPts val="989"/>
              </a:spcAft>
              <a:defRPr/>
            </a:pPr>
            <a:r>
              <a:rPr lang="en-GB" sz="2399" b="1" dirty="0">
                <a:solidFill>
                  <a:prstClr val="white"/>
                </a:solidFill>
                <a:latin typeface="Verdana" panose="020B0604030504040204" pitchFamily="34" charset="0"/>
                <a:ea typeface="Verdana" panose="020B0604030504040204" pitchFamily="34" charset="0"/>
              </a:rPr>
              <a:t>SBUHB Local Watch Metrics</a:t>
            </a:r>
          </a:p>
        </p:txBody>
      </p:sp>
      <p:pic>
        <p:nvPicPr>
          <p:cNvPr id="6" name="Picture 5">
            <a:extLst>
              <a:ext uri="{FF2B5EF4-FFF2-40B4-BE49-F238E27FC236}">
                <a16:creationId xmlns:a16="http://schemas.microsoft.com/office/drawing/2014/main" id="{3E0D0359-93E4-C66C-4176-3A9F9FDBEA4D}"/>
              </a:ext>
            </a:extLst>
          </p:cNvPr>
          <p:cNvPicPr>
            <a:picLocks noChangeAspect="1"/>
          </p:cNvPicPr>
          <p:nvPr/>
        </p:nvPicPr>
        <p:blipFill>
          <a:blip r:embed="rId2"/>
          <a:stretch>
            <a:fillRect/>
          </a:stretch>
        </p:blipFill>
        <p:spPr>
          <a:xfrm>
            <a:off x="8431871" y="1985070"/>
            <a:ext cx="5929297" cy="2179644"/>
          </a:xfrm>
          <a:prstGeom prst="rect">
            <a:avLst/>
          </a:prstGeom>
        </p:spPr>
      </p:pic>
      <p:pic>
        <p:nvPicPr>
          <p:cNvPr id="8" name="Picture 7">
            <a:extLst>
              <a:ext uri="{FF2B5EF4-FFF2-40B4-BE49-F238E27FC236}">
                <a16:creationId xmlns:a16="http://schemas.microsoft.com/office/drawing/2014/main" id="{21388FE9-045F-72A8-8B49-94CF54931A06}"/>
              </a:ext>
            </a:extLst>
          </p:cNvPr>
          <p:cNvPicPr>
            <a:picLocks noChangeAspect="1"/>
          </p:cNvPicPr>
          <p:nvPr/>
        </p:nvPicPr>
        <p:blipFill>
          <a:blip r:embed="rId3"/>
          <a:stretch>
            <a:fillRect/>
          </a:stretch>
        </p:blipFill>
        <p:spPr>
          <a:xfrm>
            <a:off x="8431869" y="4382974"/>
            <a:ext cx="5929297" cy="2021127"/>
          </a:xfrm>
          <a:prstGeom prst="rect">
            <a:avLst/>
          </a:prstGeom>
        </p:spPr>
      </p:pic>
      <p:pic>
        <p:nvPicPr>
          <p:cNvPr id="10" name="Picture 9">
            <a:extLst>
              <a:ext uri="{FF2B5EF4-FFF2-40B4-BE49-F238E27FC236}">
                <a16:creationId xmlns:a16="http://schemas.microsoft.com/office/drawing/2014/main" id="{0684458F-36E6-D831-D8A3-2FA36A6EAB21}"/>
              </a:ext>
            </a:extLst>
          </p:cNvPr>
          <p:cNvPicPr>
            <a:picLocks noChangeAspect="1"/>
          </p:cNvPicPr>
          <p:nvPr/>
        </p:nvPicPr>
        <p:blipFill>
          <a:blip r:embed="rId4"/>
          <a:stretch>
            <a:fillRect/>
          </a:stretch>
        </p:blipFill>
        <p:spPr>
          <a:xfrm>
            <a:off x="8431869" y="6622360"/>
            <a:ext cx="5929297" cy="2040261"/>
          </a:xfrm>
          <a:prstGeom prst="rect">
            <a:avLst/>
          </a:prstGeom>
        </p:spPr>
      </p:pic>
    </p:spTree>
    <p:extLst>
      <p:ext uri="{BB962C8B-B14F-4D97-AF65-F5344CB8AC3E}">
        <p14:creationId xmlns:p14="http://schemas.microsoft.com/office/powerpoint/2010/main" val="1877381517"/>
      </p:ext>
    </p:extLst>
  </p:cSld>
  <p:clrMapOvr>
    <a:masterClrMapping/>
  </p:clrMapOvr>
</p:sld>
</file>

<file path=ppt/theme/theme1.xml><?xml version="1.0" encoding="utf-8"?>
<a:theme xmlns:a="http://schemas.openxmlformats.org/drawingml/2006/main" name="Custom Design">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1_Custom Design">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2_Custom Design">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4.xml><?xml version="1.0" encoding="utf-8"?>
<a:theme xmlns:a="http://schemas.openxmlformats.org/drawingml/2006/main" name="2_Custom Design">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1_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7.xml><?xml version="1.0" encoding="utf-8"?>
<a:theme xmlns:a="http://schemas.openxmlformats.org/drawingml/2006/main" name="Tema do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Tema do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01C022EFBB18C64ABE3B9933434D2554" ma:contentTypeVersion="15" ma:contentTypeDescription="Create a new document." ma:contentTypeScope="" ma:versionID="2b64952811415c62d0d0df39f3d34ba2">
  <xsd:schema xmlns:xsd="http://www.w3.org/2001/XMLSchema" xmlns:xs="http://www.w3.org/2001/XMLSchema" xmlns:p="http://schemas.microsoft.com/office/2006/metadata/properties" xmlns:ns1="http://schemas.microsoft.com/sharepoint/v3" xmlns:ns2="60b0568e-e574-4342-a9c0-c22c6fec6509" xmlns:ns3="fdfaf355-f7ae-47f3-8f93-739a60756710" targetNamespace="http://schemas.microsoft.com/office/2006/metadata/properties" ma:root="true" ma:fieldsID="b85015dbfa83b7beca0f1d5edc8036d9" ns1:_="" ns2:_="" ns3:_="">
    <xsd:import namespace="http://schemas.microsoft.com/sharepoint/v3"/>
    <xsd:import namespace="60b0568e-e574-4342-a9c0-c22c6fec6509"/>
    <xsd:import namespace="fdfaf355-f7ae-47f3-8f93-739a60756710"/>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GenerationTime" minOccurs="0"/>
                <xsd:element ref="ns2:MediaServiceEventHashCode" minOccurs="0"/>
                <xsd:element ref="ns2:MediaLengthInSeconds" minOccurs="0"/>
                <xsd:element ref="ns2:MediaServiceLocation" minOccurs="0"/>
                <xsd:element ref="ns2:MediaServiceBillingMetadata" minOccurs="0"/>
                <xsd:element ref="ns1:_ip_UnifiedCompliancePolicyProperties" minOccurs="0"/>
                <xsd:element ref="ns1:_ip_UnifiedCompliancePolicyUIAction" minOccurs="0"/>
                <xsd:element ref="ns2:lcf76f155ced4ddcb4097134ff3c332f" minOccurs="0"/>
                <xsd:element ref="ns3:TaxCatchAll"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17" nillable="true" ma:displayName="Unified Compliance Policy Properties" ma:hidden="true" ma:internalName="_ip_UnifiedCompliancePolicyProperties">
      <xsd:simpleType>
        <xsd:restriction base="dms:Note"/>
      </xsd:simpleType>
    </xsd:element>
    <xsd:element name="_ip_UnifiedCompliancePolicyUIAction" ma:index="18"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60b0568e-e574-4342-a9c0-c22c6fec650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MediaServiceLocation" ma:index="15" nillable="true" ma:displayName="Location" ma:indexed="true" ma:internalName="MediaServiceLocation" ma:readOnly="true">
      <xsd:simpleType>
        <xsd:restriction base="dms:Text"/>
      </xsd:simpleType>
    </xsd:element>
    <xsd:element name="MediaServiceBillingMetadata" ma:index="16" nillable="true" ma:displayName="MediaServiceBillingMetadata" ma:hidden="true" ma:internalName="MediaServiceBillingMetadata" ma:readOnly="true">
      <xsd:simpleType>
        <xsd:restriction base="dms:Note"/>
      </xsd:simpleType>
    </xsd:element>
    <xsd:element name="lcf76f155ced4ddcb4097134ff3c332f" ma:index="20" nillable="true" ma:taxonomy="true" ma:internalName="lcf76f155ced4ddcb4097134ff3c332f" ma:taxonomyFieldName="MediaServiceImageTags" ma:displayName="Image Tags" ma:readOnly="false" ma:fieldId="{5cf76f15-5ced-4ddc-b409-7134ff3c332f}" ma:taxonomyMulti="true" ma:sspId="cefaef41-70dc-4075-804e-d4e4dbdaeee0" ma:termSetId="09814cd3-568e-fe90-9814-8d621ff8fb84" ma:anchorId="fba54fb3-c3e1-fe81-a776-ca4b69148c4d" ma:open="true" ma:isKeyword="false">
      <xsd:complexType>
        <xsd:sequence>
          <xsd:element ref="pc:Terms" minOccurs="0" maxOccurs="1"/>
        </xsd:sequence>
      </xsd:complexType>
    </xsd:element>
    <xsd:element name="MediaServiceOCR" ma:index="22"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fdfaf355-f7ae-47f3-8f93-739a60756710" elementFormDefault="qualified">
    <xsd:import namespace="http://schemas.microsoft.com/office/2006/documentManagement/types"/>
    <xsd:import namespace="http://schemas.microsoft.com/office/infopath/2007/PartnerControls"/>
    <xsd:element name="TaxCatchAll" ma:index="21" nillable="true" ma:displayName="Taxonomy Catch All Column" ma:hidden="true" ma:list="{2c2f2e62-4dc6-41ef-ad8c-e640d42d75ed}" ma:internalName="TaxCatchAll" ma:showField="CatchAllData" ma:web="fdfaf355-f7ae-47f3-8f93-739a60756710">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_ip_UnifiedCompliancePolicyProperties xmlns="http://schemas.microsoft.com/sharepoint/v3" xsi:nil="true"/>
    <lcf76f155ced4ddcb4097134ff3c332f xmlns="60b0568e-e574-4342-a9c0-c22c6fec6509">
      <Terms xmlns="http://schemas.microsoft.com/office/infopath/2007/PartnerControls"/>
    </lcf76f155ced4ddcb4097134ff3c332f>
    <TaxCatchAll xmlns="fdfaf355-f7ae-47f3-8f93-739a60756710" xsi:nil="true"/>
  </documentManagement>
</p:properties>
</file>

<file path=customXml/itemProps1.xml><?xml version="1.0" encoding="utf-8"?>
<ds:datastoreItem xmlns:ds="http://schemas.openxmlformats.org/officeDocument/2006/customXml" ds:itemID="{7EE7A53A-4F8E-4FD8-8FB5-32197C056E57}">
  <ds:schemaRefs>
    <ds:schemaRef ds:uri="http://schemas.microsoft.com/sharepoint/v3/contenttype/forms"/>
  </ds:schemaRefs>
</ds:datastoreItem>
</file>

<file path=customXml/itemProps2.xml><?xml version="1.0" encoding="utf-8"?>
<ds:datastoreItem xmlns:ds="http://schemas.openxmlformats.org/officeDocument/2006/customXml" ds:itemID="{65D1215E-C95D-4EF7-8BBD-F4510C376B55}"/>
</file>

<file path=customXml/itemProps3.xml><?xml version="1.0" encoding="utf-8"?>
<ds:datastoreItem xmlns:ds="http://schemas.openxmlformats.org/officeDocument/2006/customXml" ds:itemID="{5353AC40-0A0E-4F46-A609-E30D51CC4C15}">
  <ds:schemaRefs>
    <ds:schemaRef ds:uri="http://schemas.microsoft.com/office/2006/documentManagement/types"/>
    <ds:schemaRef ds:uri="http://schemas.microsoft.com/office/infopath/2007/PartnerControls"/>
    <ds:schemaRef ds:uri="http://purl.org/dc/elements/1.1/"/>
    <ds:schemaRef ds:uri="http://schemas.microsoft.com/office/2006/metadata/properties"/>
    <ds:schemaRef ds:uri="137ca15d-9ca5-4969-9050-6a8af13b1758"/>
    <ds:schemaRef ds:uri="14f886ef-4092-4ed8-a31e-891c76461312"/>
    <ds:schemaRef ds:uri="http://purl.org/dc/terms/"/>
    <ds:schemaRef ds:uri="http://www.w3.org/XML/1998/namespace"/>
    <ds:schemaRef ds:uri="http://schemas.openxmlformats.org/package/2006/metadata/core-properties"/>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
  <TotalTime>37094</TotalTime>
  <Words>12920</Words>
  <Application>Microsoft Office PowerPoint</Application>
  <PresentationFormat>Custom</PresentationFormat>
  <Paragraphs>1543</Paragraphs>
  <Slides>58</Slides>
  <Notes>35</Notes>
  <HiddenSlides>0</HiddenSlides>
  <MMClips>0</MMClips>
  <ScaleCrop>false</ScaleCrop>
  <HeadingPairs>
    <vt:vector size="6" baseType="variant">
      <vt:variant>
        <vt:lpstr>Fonts Used</vt:lpstr>
      </vt:variant>
      <vt:variant>
        <vt:i4>12</vt:i4>
      </vt:variant>
      <vt:variant>
        <vt:lpstr>Theme</vt:lpstr>
      </vt:variant>
      <vt:variant>
        <vt:i4>6</vt:i4>
      </vt:variant>
      <vt:variant>
        <vt:lpstr>Slide Titles</vt:lpstr>
      </vt:variant>
      <vt:variant>
        <vt:i4>58</vt:i4>
      </vt:variant>
    </vt:vector>
  </HeadingPairs>
  <TitlesOfParts>
    <vt:vector size="76" baseType="lpstr">
      <vt:lpstr>Apto</vt:lpstr>
      <vt:lpstr>Aptos</vt:lpstr>
      <vt:lpstr>Aptos Display</vt:lpstr>
      <vt:lpstr>Aptos Narrow</vt:lpstr>
      <vt:lpstr>Arial</vt:lpstr>
      <vt:lpstr>Arial Black</vt:lpstr>
      <vt:lpstr>Arial,Sans-Serif</vt:lpstr>
      <vt:lpstr>Calibri</vt:lpstr>
      <vt:lpstr>Calibri Light</vt:lpstr>
      <vt:lpstr>Courier New</vt:lpstr>
      <vt:lpstr>Symbol</vt:lpstr>
      <vt:lpstr>Verdana</vt:lpstr>
      <vt:lpstr>Custom Design</vt:lpstr>
      <vt:lpstr>1_Custom Design</vt:lpstr>
      <vt:lpstr>2_Custom Design</vt:lpstr>
      <vt:lpstr>2_Custom Design</vt:lpstr>
      <vt:lpstr>Office Theme</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Abby Bolter (Swansea Bay UHB - Communications)</dc:creator>
  <cp:lastModifiedBy>Meghann Protheroe (Swansea Bay UHB - Performance)</cp:lastModifiedBy>
  <cp:revision>132</cp:revision>
  <dcterms:created xsi:type="dcterms:W3CDTF">2023-11-15T10:54:55Z</dcterms:created>
  <dcterms:modified xsi:type="dcterms:W3CDTF">2026-10-20T13:56:23Z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2023-11-15T00:00:00Z</vt:filetime>
  </property>
  <property fmtid="{D5CDD505-2E9C-101B-9397-08002B2CF9AE}" pid="3" name="Creator">
    <vt:lpwstr>Adobe InDesign 19.0 (Macintosh)</vt:lpwstr>
  </property>
  <property fmtid="{D5CDD505-2E9C-101B-9397-08002B2CF9AE}" pid="4" name="LastSaved">
    <vt:filetime>2023-11-15T00:00:00Z</vt:filetime>
  </property>
  <property fmtid="{D5CDD505-2E9C-101B-9397-08002B2CF9AE}" pid="5" name="ContentTypeId">
    <vt:lpwstr>0x01010001C022EFBB18C64ABE3B9933434D2554</vt:lpwstr>
  </property>
</Properties>
</file>