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3" r:id="rId3"/>
  </p:sldMasterIdLst>
  <p:notesMasterIdLst>
    <p:notesMasterId r:id="rId31"/>
  </p:notesMasterIdLst>
  <p:sldIdLst>
    <p:sldId id="290" r:id="rId4"/>
    <p:sldId id="257" r:id="rId5"/>
    <p:sldId id="279" r:id="rId6"/>
    <p:sldId id="259" r:id="rId7"/>
    <p:sldId id="289" r:id="rId8"/>
    <p:sldId id="261" r:id="rId9"/>
    <p:sldId id="262" r:id="rId10"/>
    <p:sldId id="288" r:id="rId11"/>
    <p:sldId id="280" r:id="rId12"/>
    <p:sldId id="281" r:id="rId13"/>
    <p:sldId id="284" r:id="rId14"/>
    <p:sldId id="282" r:id="rId15"/>
    <p:sldId id="283" r:id="rId16"/>
    <p:sldId id="285" r:id="rId17"/>
    <p:sldId id="286" r:id="rId18"/>
    <p:sldId id="263" r:id="rId19"/>
    <p:sldId id="264" r:id="rId20"/>
    <p:sldId id="292" r:id="rId21"/>
    <p:sldId id="265" r:id="rId22"/>
    <p:sldId id="266" r:id="rId23"/>
    <p:sldId id="267" r:id="rId24"/>
    <p:sldId id="287" r:id="rId25"/>
    <p:sldId id="291" r:id="rId26"/>
    <p:sldId id="274" r:id="rId27"/>
    <p:sldId id="275" r:id="rId28"/>
    <p:sldId id="277" r:id="rId29"/>
    <p:sldId id="278" r:id="rId3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7" d="100"/>
          <a:sy n="107" d="100"/>
        </p:scale>
        <p:origin x="63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customXml" Target="../customXml/item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38"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openxmlformats.org/officeDocument/2006/relationships/customXml" Target="../customXml/item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Tovey (Swansea Bay UHB - Planning)" userId="0acd9227-8696-4241-a446-3f2b5c9895a9" providerId="ADAL" clId="{33E51938-F5A8-45E5-A8C9-89CB4A5A9D4A}"/>
    <pc:docChg chg="modSld">
      <pc:chgData name="Ruth Tovey (Swansea Bay UHB - Planning)" userId="0acd9227-8696-4241-a446-3f2b5c9895a9" providerId="ADAL" clId="{33E51938-F5A8-45E5-A8C9-89CB4A5A9D4A}" dt="2026-10-02T07:18:57.138" v="34" actId="20577"/>
      <pc:docMkLst>
        <pc:docMk/>
      </pc:docMkLst>
      <pc:sldChg chg="modSp mod">
        <pc:chgData name="Ruth Tovey (Swansea Bay UHB - Planning)" userId="0acd9227-8696-4241-a446-3f2b5c9895a9" providerId="ADAL" clId="{33E51938-F5A8-45E5-A8C9-89CB4A5A9D4A}" dt="2026-10-02T07:18:57.138" v="34" actId="20577"/>
        <pc:sldMkLst>
          <pc:docMk/>
          <pc:sldMk cId="0" sldId="284"/>
        </pc:sldMkLst>
        <pc:spChg chg="mod">
          <ac:chgData name="Ruth Tovey (Swansea Bay UHB - Planning)" userId="0acd9227-8696-4241-a446-3f2b5c9895a9" providerId="ADAL" clId="{33E51938-F5A8-45E5-A8C9-89CB4A5A9D4A}" dt="2026-10-02T07:18:51.711" v="31" actId="20577"/>
          <ac:spMkLst>
            <pc:docMk/>
            <pc:sldMk cId="0" sldId="284"/>
            <ac:spMk id="6" creationId="{00000000-0000-0000-0000-000000000000}"/>
          </ac:spMkLst>
        </pc:spChg>
        <pc:spChg chg="mod">
          <ac:chgData name="Ruth Tovey (Swansea Bay UHB - Planning)" userId="0acd9227-8696-4241-a446-3f2b5c9895a9" providerId="ADAL" clId="{33E51938-F5A8-45E5-A8C9-89CB4A5A9D4A}" dt="2026-10-02T07:18:57.138" v="34" actId="20577"/>
          <ac:spMkLst>
            <pc:docMk/>
            <pc:sldMk cId="0" sldId="284"/>
            <ac:spMk id="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3ACF9-2F79-BD63-8033-223882C637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0F7DC6-72BA-A946-F252-1DFD6F5A2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B09DB-E1AF-AAEC-2F26-765FF8687DFF}"/>
              </a:ext>
            </a:extLst>
          </p:cNvPr>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a:extLst>
              <a:ext uri="{FF2B5EF4-FFF2-40B4-BE49-F238E27FC236}">
                <a16:creationId xmlns:a16="http://schemas.microsoft.com/office/drawing/2014/main" id="{0833FC3A-942E-6D74-1CDE-9EEF3D7B901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1546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the Annual Plan 2728_Guidance Pack_DRAFTv1.pptx, slide 2
- Better Health Slide Deck USE.pptx</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the Annual Plan 2728_Guidance Pack_DRAFT.pptx, slides 3 and 20.
- SBUHB_2027-28_Three_Tier_Measures_Framework 1.pptx, slides 3 and 11.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the Annual Plan 2728_Guidance Pack_DRAFTv1.pptx, slide 4
- Better Health Slide Deck USE.pptx</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B9A92-EE36-0294-0A71-6F03BE716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3567DA-98EF-65F5-8D86-1219E93B0E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29E45-AF7F-3A02-7E26-6A62C0972072}"/>
              </a:ext>
            </a:extLst>
          </p:cNvPr>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a:extLst>
              <a:ext uri="{FF2B5EF4-FFF2-40B4-BE49-F238E27FC236}">
                <a16:creationId xmlns:a16="http://schemas.microsoft.com/office/drawing/2014/main" id="{CD10342B-7EE7-4E0D-3F58-241D818C2D2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247989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the Annual Plan 2728_Guidance Pack_DRAFTv1.pptx, slide 6
- Better Health Slide Deck USE.pptx</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the Annual Plan 2728_Guidance Pack_DRAFTv1.pptx, slide 7
- Better Health Slide Deck USE.pptx</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Health Board Priorities_Process DRAFT.pptx, slides 2–3.
- Developing the Annual Plan 2728_Guidance Pack_DRAFT.pptx, slides 12–17.
- SBUHB_2027-28_Three_Tier_Measures_Framework 1.pptx, slides 2–3 and 10.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080FC-2A93-35DA-385E-775AA85F64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C1EB1-A4EB-9FF7-4CA9-A9FB8F77D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1942CA-5CF4-F9B2-5F05-1B863EB7DC7C}"/>
              </a:ext>
            </a:extLst>
          </p:cNvPr>
          <p:cNvSpPr>
            <a:spLocks noGrp="1"/>
          </p:cNvSpPr>
          <p:nvPr>
            <p:ph type="body" idx="1"/>
          </p:nvPr>
        </p:nvSpPr>
        <p:spPr/>
        <p:txBody>
          <a:bodyPr/>
          <a:lstStyle/>
          <a:p>
            <a:r>
              <a:rPr lang="en-US" dirty="0"/>
              <a:t>[Sources]
- Swansea Bay UHB Annual Plan 2026/27, June 2026 submission.
- Welsh Government, NHS Wales Planning Framework 2026 to 2029, published 13 March 2026 and updated 6 August 2026.
- Welsh Government, NHS Wales Performance Framework 2026/27, February 2026.
[/Sources]</a:t>
            </a:r>
          </a:p>
        </p:txBody>
      </p:sp>
      <p:sp>
        <p:nvSpPr>
          <p:cNvPr id="4" name="Slide Number Placeholder 3">
            <a:extLst>
              <a:ext uri="{FF2B5EF4-FFF2-40B4-BE49-F238E27FC236}">
                <a16:creationId xmlns:a16="http://schemas.microsoft.com/office/drawing/2014/main" id="{54D4AAE8-D295-207B-D269-C3FF474CFDC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0942425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the Annual Plan 2728_Guidance Pack_DRAFTv1.pptx, slide 19
- Better Health Slide Deck USE.pptx</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the Annual Plan 2728_Guidance Pack_DRAFTv1.pptx, slide 20
- Better Health Slide Deck USE.pptx</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the Annual Plan 2728_Guidance Pack_DRAFTv1.pptx, slide 22
- Better Health Slide Deck USE.pptx</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Developing the Annual Plan 2728_Guidance Pack_DRAFTv1.pptx, slide 23
- Better Health Slide Deck USE.pptx</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MASTER">
    <p:bg>
      <p:bgPr>
        <a:solidFill>
          <a:srgbClr val="F7F5F8"/>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834AAD"/>
          </a:solidFill>
          <a:ln w="12700">
            <a:solidFill>
              <a:srgbClr val="834AAD"/>
            </a:solidFill>
            <a:prstDash val="solid"/>
          </a:ln>
        </p:spPr>
        <p:txBody>
          <a:bodyPr/>
          <a:lstStyle/>
          <a:p>
            <a:endParaRPr lang="en-GB"/>
          </a:p>
        </p:txBody>
      </p:sp>
      <p:sp>
        <p:nvSpPr>
          <p:cNvPr id="3" name="Text 1"/>
          <p:cNvSpPr/>
          <p:nvPr/>
        </p:nvSpPr>
        <p:spPr>
          <a:xfrm>
            <a:off x="502920" y="6528816"/>
            <a:ext cx="4937760" cy="164592"/>
          </a:xfrm>
          <a:prstGeom prst="rect">
            <a:avLst/>
          </a:prstGeom>
          <a:noFill/>
          <a:ln/>
        </p:spPr>
        <p:txBody>
          <a:bodyPr wrap="square" lIns="0" tIns="0" rIns="0" bIns="0" rtlCol="0" anchor="ctr"/>
          <a:lstStyle/>
          <a:p>
            <a:pPr marL="0" indent="0">
              <a:buNone/>
            </a:pPr>
            <a:r>
              <a:rPr lang="en-US" sz="900" dirty="0">
                <a:solidFill>
                  <a:srgbClr val="6B6872"/>
                </a:solidFill>
                <a:latin typeface="Aptos" pitchFamily="34" charset="0"/>
                <a:ea typeface="Aptos" pitchFamily="34" charset="-122"/>
                <a:cs typeface="Aptos" pitchFamily="34" charset="-120"/>
              </a:rPr>
              <a:t>Swansea Bay UHB | Annual Plan 2027/28</a:t>
            </a:r>
            <a:endParaRPr lang="en-US" sz="900" dirty="0"/>
          </a:p>
        </p:txBody>
      </p:sp>
      <p:sp>
        <p:nvSpPr>
          <p:cNvPr id="4" name="Text 2"/>
          <p:cNvSpPr/>
          <p:nvPr/>
        </p:nvSpPr>
        <p:spPr>
          <a:xfrm>
            <a:off x="8458200" y="6528816"/>
            <a:ext cx="3200400" cy="164592"/>
          </a:xfrm>
          <a:prstGeom prst="rect">
            <a:avLst/>
          </a:prstGeom>
          <a:noFill/>
          <a:ln/>
        </p:spPr>
        <p:txBody>
          <a:bodyPr wrap="square" lIns="0" tIns="0" rIns="0" bIns="0" rtlCol="0" anchor="ctr"/>
          <a:lstStyle/>
          <a:p>
            <a:pPr marL="0" indent="0" algn="r">
              <a:buNone/>
            </a:pPr>
            <a:r>
              <a:rPr lang="en-US" sz="900" dirty="0">
                <a:solidFill>
                  <a:srgbClr val="6B6872"/>
                </a:solidFill>
                <a:latin typeface="Aptos" pitchFamily="34" charset="0"/>
                <a:ea typeface="Aptos" pitchFamily="34" charset="-122"/>
                <a:cs typeface="Aptos" pitchFamily="34" charset="-120"/>
              </a:rPr>
              <a:t>Better Health. Better Care. Better Lives.</a:t>
            </a:r>
            <a:endParaRPr lang="en-US" sz="900" dirty="0"/>
          </a:p>
        </p:txBody>
      </p:sp>
      <p:sp>
        <p:nvSpPr>
          <p:cNvPr id="25"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765647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4412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ASTER">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0A6A6"/>
          </a:solidFill>
          <a:ln w="12700">
            <a:solidFill>
              <a:srgbClr val="00A6A6"/>
            </a:solidFill>
            <a:prstDash val="solid"/>
          </a:ln>
        </p:spPr>
      </p:sp>
      <p:sp>
        <p:nvSpPr>
          <p:cNvPr id="3" name="Text 1"/>
          <p:cNvSpPr/>
          <p:nvPr/>
        </p:nvSpPr>
        <p:spPr>
          <a:xfrm>
            <a:off x="411480" y="201168"/>
            <a:ext cx="2377440" cy="201168"/>
          </a:xfrm>
          <a:prstGeom prst="rect">
            <a:avLst/>
          </a:prstGeom>
          <a:noFill/>
          <a:ln/>
        </p:spPr>
        <p:txBody>
          <a:bodyPr wrap="square" lIns="0" tIns="0" rIns="0" bIns="0" rtlCol="0" anchor="ctr"/>
          <a:lstStyle/>
          <a:p>
            <a:pPr marL="0" indent="0">
              <a:buNone/>
            </a:pPr>
            <a:r>
              <a:rPr lang="en-US" sz="900" b="1" dirty="0">
                <a:solidFill>
                  <a:srgbClr val="008C95"/>
                </a:solidFill>
                <a:latin typeface="Aptos" pitchFamily="34" charset="0"/>
                <a:ea typeface="Aptos" pitchFamily="34" charset="-122"/>
                <a:cs typeface="Aptos" pitchFamily="34" charset="-120"/>
              </a:rPr>
              <a:t>ANNUAL PLAN 2027/28</a:t>
            </a:r>
            <a:endParaRPr lang="en-US" sz="900" dirty="0"/>
          </a:p>
        </p:txBody>
      </p:sp>
      <p:sp>
        <p:nvSpPr>
          <p:cNvPr id="4" name="Text 2"/>
          <p:cNvSpPr/>
          <p:nvPr/>
        </p:nvSpPr>
        <p:spPr>
          <a:xfrm>
            <a:off x="8732520" y="201168"/>
            <a:ext cx="3017520" cy="201168"/>
          </a:xfrm>
          <a:prstGeom prst="rect">
            <a:avLst/>
          </a:prstGeom>
          <a:noFill/>
          <a:ln/>
        </p:spPr>
        <p:txBody>
          <a:bodyPr wrap="square" lIns="0" tIns="0" rIns="0" bIns="0" rtlCol="0" anchor="ctr"/>
          <a:lstStyle/>
          <a:p>
            <a:pPr marL="0" indent="0" algn="r">
              <a:buNone/>
            </a:pPr>
            <a:r>
              <a:rPr lang="en-US" sz="800" b="1" dirty="0">
                <a:solidFill>
                  <a:srgbClr val="7B8794"/>
                </a:solidFill>
                <a:latin typeface="Aptos" pitchFamily="34" charset="0"/>
                <a:ea typeface="Aptos" pitchFamily="34" charset="-122"/>
                <a:cs typeface="Aptos" pitchFamily="34" charset="-120"/>
              </a:rPr>
              <a:t>DRAFT INTEGRATED ARCHITECTURE</a:t>
            </a:r>
            <a:endParaRPr lang="en-US" sz="800" dirty="0"/>
          </a:p>
        </p:txBody>
      </p:sp>
      <p:sp>
        <p:nvSpPr>
          <p:cNvPr id="5" name="Shape 3"/>
          <p:cNvSpPr/>
          <p:nvPr/>
        </p:nvSpPr>
        <p:spPr>
          <a:xfrm>
            <a:off x="411480" y="6510528"/>
            <a:ext cx="11365992" cy="0"/>
          </a:xfrm>
          <a:prstGeom prst="line">
            <a:avLst/>
          </a:prstGeom>
          <a:noFill/>
          <a:ln w="8890">
            <a:solidFill>
              <a:srgbClr val="D8DEE6"/>
            </a:solidFill>
            <a:prstDash val="solid"/>
          </a:ln>
        </p:spPr>
      </p:sp>
      <p:sp>
        <p:nvSpPr>
          <p:cNvPr id="6" name="Text 4"/>
          <p:cNvSpPr/>
          <p:nvPr/>
        </p:nvSpPr>
        <p:spPr>
          <a:xfrm>
            <a:off x="411480" y="6574536"/>
            <a:ext cx="3657600" cy="137160"/>
          </a:xfrm>
          <a:prstGeom prst="rect">
            <a:avLst/>
          </a:prstGeom>
          <a:noFill/>
          <a:ln/>
        </p:spPr>
        <p:txBody>
          <a:bodyPr wrap="square" lIns="0" tIns="0" rIns="0" bIns="0" rtlCol="0" anchor="ctr"/>
          <a:lstStyle/>
          <a:p>
            <a:pPr marL="0" indent="0">
              <a:buNone/>
            </a:pPr>
            <a:r>
              <a:rPr lang="en-US" sz="700" dirty="0">
                <a:solidFill>
                  <a:srgbClr val="7B8794"/>
                </a:solidFill>
              </a:rPr>
              <a:t>Swansea Bay University Health Board</a:t>
            </a:r>
            <a:endParaRPr lang="en-US" sz="700" dirty="0"/>
          </a:p>
        </p:txBody>
      </p:sp>
      <p:sp>
        <p:nvSpPr>
          <p:cNvPr id="25" name="Slide Number Placeholder 0"/>
          <p:cNvSpPr>
            <a:spLocks noGrp="1"/>
          </p:cNvSpPr>
          <p:nvPr>
            <p:ph type="sldNum" sz="quarter" idx="4294967295"/>
          </p:nvPr>
        </p:nvSpPr>
        <p:spPr>
          <a:xfrm>
            <a:off x="11475720" y="6547104"/>
            <a:ext cx="27432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B8794"/>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3482752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5965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ASTER">
    <p:bg>
      <p:bgPr>
        <a:solidFill>
          <a:srgbClr val="F7F5F8"/>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834AAD"/>
          </a:solidFill>
          <a:ln w="12700">
            <a:solidFill>
              <a:srgbClr val="834AAD"/>
            </a:solidFill>
            <a:prstDash val="solid"/>
          </a:ln>
        </p:spPr>
        <p:txBody>
          <a:bodyPr/>
          <a:lstStyle/>
          <a:p>
            <a:endParaRPr lang="en-GB"/>
          </a:p>
        </p:txBody>
      </p:sp>
      <p:sp>
        <p:nvSpPr>
          <p:cNvPr id="3" name="Text 1"/>
          <p:cNvSpPr/>
          <p:nvPr/>
        </p:nvSpPr>
        <p:spPr>
          <a:xfrm>
            <a:off x="502920" y="6528816"/>
            <a:ext cx="4937760" cy="164592"/>
          </a:xfrm>
          <a:prstGeom prst="rect">
            <a:avLst/>
          </a:prstGeom>
          <a:noFill/>
          <a:ln/>
        </p:spPr>
        <p:txBody>
          <a:bodyPr wrap="square" lIns="0" tIns="0" rIns="0" bIns="0" rtlCol="0" anchor="ctr"/>
          <a:lstStyle/>
          <a:p>
            <a:pPr marL="0" indent="0">
              <a:buNone/>
            </a:pPr>
            <a:r>
              <a:rPr lang="en-US" sz="900" dirty="0">
                <a:solidFill>
                  <a:srgbClr val="6B6872"/>
                </a:solidFill>
                <a:latin typeface="Aptos" pitchFamily="34" charset="0"/>
                <a:ea typeface="Aptos" pitchFamily="34" charset="-122"/>
                <a:cs typeface="Aptos" pitchFamily="34" charset="-120"/>
              </a:rPr>
              <a:t>Swansea Bay UHB | Annual Plan 2027/28</a:t>
            </a:r>
            <a:endParaRPr lang="en-US" sz="900" dirty="0"/>
          </a:p>
        </p:txBody>
      </p:sp>
      <p:sp>
        <p:nvSpPr>
          <p:cNvPr id="4" name="Text 2"/>
          <p:cNvSpPr/>
          <p:nvPr/>
        </p:nvSpPr>
        <p:spPr>
          <a:xfrm>
            <a:off x="8458200" y="6528816"/>
            <a:ext cx="3200400" cy="164592"/>
          </a:xfrm>
          <a:prstGeom prst="rect">
            <a:avLst/>
          </a:prstGeom>
          <a:noFill/>
          <a:ln/>
        </p:spPr>
        <p:txBody>
          <a:bodyPr wrap="square" lIns="0" tIns="0" rIns="0" bIns="0" rtlCol="0" anchor="ctr"/>
          <a:lstStyle/>
          <a:p>
            <a:pPr marL="0" indent="0" algn="r">
              <a:buNone/>
            </a:pPr>
            <a:r>
              <a:rPr lang="en-US" sz="900" dirty="0">
                <a:solidFill>
                  <a:srgbClr val="6B6872"/>
                </a:solidFill>
                <a:latin typeface="Aptos" pitchFamily="34" charset="0"/>
                <a:ea typeface="Aptos" pitchFamily="34" charset="-122"/>
                <a:cs typeface="Aptos" pitchFamily="34" charset="-120"/>
              </a:rPr>
              <a:t>Better Health. Better Care. Better Lives.</a:t>
            </a:r>
            <a:endParaRPr lang="en-US" sz="900" dirty="0"/>
          </a:p>
        </p:txBody>
      </p:sp>
      <p:sp>
        <p:nvSpPr>
          <p:cNvPr id="25"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7510901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6"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547104"/>
            <a:ext cx="27432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B8794"/>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231022451"/>
      </p:ext>
    </p:extLst>
  </p:cSld>
  <p:clrMap bg1="lt1" tx1="dk1" bg2="lt2" tx2="dk2" accent1="accent1" accent2="accent2" accent3="accent3" accent4="accent4" accent5="accent5" accent6="accent6" hlink="hlink" folHlink="folHlink"/>
  <p:sldLayoutIdLst>
    <p:sldLayoutId id="2147483651" r:id="rId1"/>
    <p:sldLayoutId id="2147483652"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51905237"/>
      </p:ext>
    </p:extLst>
  </p:cSld>
  <p:clrMap bg1="lt1" tx1="dk1" bg2="lt2" tx2="dk2" accent1="accent1" accent2="accent2" accent3="accent3" accent4="accent4" accent5="accent5" accent6="accent6" hlink="hlink" folHlink="folHlink"/>
  <p:sldLayoutIdLst>
    <p:sldLayoutId id="2147483654" r:id="rId1"/>
    <p:sldLayoutId id="2147483655"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E9681-BC07-6D9C-D756-B3D3E26AAD96}"/>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467B4E3E-5877-F54A-5E92-428DAF3F71F4}"/>
              </a:ext>
            </a:extLst>
          </p:cNvPr>
          <p:cNvSpPr/>
          <p:nvPr/>
        </p:nvSpPr>
        <p:spPr>
          <a:xfrm>
            <a:off x="305" y="86868"/>
            <a:ext cx="12191695" cy="6858000"/>
          </a:xfrm>
          <a:prstGeom prst="rect">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3" name="Shape 1">
            <a:extLst>
              <a:ext uri="{FF2B5EF4-FFF2-40B4-BE49-F238E27FC236}">
                <a16:creationId xmlns:a16="http://schemas.microsoft.com/office/drawing/2014/main" id="{A1194922-EE4F-1B64-9F58-48FF2D799AE8}"/>
              </a:ext>
            </a:extLst>
          </p:cNvPr>
          <p:cNvSpPr/>
          <p:nvPr/>
        </p:nvSpPr>
        <p:spPr>
          <a:xfrm rot="1500000">
            <a:off x="8321040" y="45720"/>
            <a:ext cx="3749040" cy="3749040"/>
          </a:xfrm>
          <a:prstGeom prst="arc">
            <a:avLst/>
          </a:prstGeom>
          <a:solidFill>
            <a:srgbClr val="0E2841">
              <a:alpha val="0"/>
            </a:srgbClr>
          </a:solidFill>
          <a:ln w="355600">
            <a:solidFill>
              <a:srgbClr val="834AAD">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4" name="Shape 2">
            <a:extLst>
              <a:ext uri="{FF2B5EF4-FFF2-40B4-BE49-F238E27FC236}">
                <a16:creationId xmlns:a16="http://schemas.microsoft.com/office/drawing/2014/main" id="{4660ABC7-D42B-1780-FDD6-D1D2B5B2FF60}"/>
              </a:ext>
            </a:extLst>
          </p:cNvPr>
          <p:cNvSpPr/>
          <p:nvPr/>
        </p:nvSpPr>
        <p:spPr>
          <a:xfrm rot="12300000">
            <a:off x="8595360" y="1143000"/>
            <a:ext cx="3429000" cy="3429000"/>
          </a:xfrm>
          <a:prstGeom prst="arc">
            <a:avLst/>
          </a:prstGeom>
          <a:solidFill>
            <a:srgbClr val="0E2841">
              <a:alpha val="0"/>
            </a:srgbClr>
          </a:solidFill>
          <a:ln w="279400">
            <a:solidFill>
              <a:srgbClr val="00A88F">
                <a:alpha val="8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a:extLst>
              <a:ext uri="{FF2B5EF4-FFF2-40B4-BE49-F238E27FC236}">
                <a16:creationId xmlns:a16="http://schemas.microsoft.com/office/drawing/2014/main" id="{46B92C91-D0E5-1420-3DC7-552072C663D6}"/>
              </a:ext>
            </a:extLst>
          </p:cNvPr>
          <p:cNvSpPr/>
          <p:nvPr/>
        </p:nvSpPr>
        <p:spPr>
          <a:xfrm rot="720000">
            <a:off x="7315200" y="3017520"/>
            <a:ext cx="3657600" cy="3657600"/>
          </a:xfrm>
          <a:prstGeom prst="arc">
            <a:avLst/>
          </a:prstGeom>
          <a:solidFill>
            <a:srgbClr val="0E2841">
              <a:alpha val="0"/>
            </a:srgbClr>
          </a:solidFill>
          <a:ln w="190500">
            <a:solidFill>
              <a:srgbClr val="FFC000">
                <a:alpha val="9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Text 4">
            <a:extLst>
              <a:ext uri="{FF2B5EF4-FFF2-40B4-BE49-F238E27FC236}">
                <a16:creationId xmlns:a16="http://schemas.microsoft.com/office/drawing/2014/main" id="{633B6D6C-2F32-9770-273A-5BE74E113405}"/>
              </a:ext>
            </a:extLst>
          </p:cNvPr>
          <p:cNvSpPr/>
          <p:nvPr/>
        </p:nvSpPr>
        <p:spPr>
          <a:xfrm>
            <a:off x="658368" y="1051560"/>
            <a:ext cx="621792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a:extLst>
              <a:ext uri="{FF2B5EF4-FFF2-40B4-BE49-F238E27FC236}">
                <a16:creationId xmlns:a16="http://schemas.microsoft.com/office/drawing/2014/main" id="{E486F4CC-5FB4-B4C0-0991-F45829412959}"/>
              </a:ext>
            </a:extLst>
          </p:cNvPr>
          <p:cNvSpPr/>
          <p:nvPr/>
        </p:nvSpPr>
        <p:spPr>
          <a:xfrm>
            <a:off x="658368" y="1664208"/>
            <a:ext cx="6766560" cy="12344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DCCBE7"/>
                </a:solidFill>
                <a:effectLst/>
                <a:uLnTx/>
                <a:uFillTx/>
                <a:latin typeface="Aptos"/>
                <a:ea typeface="+mn-ea"/>
                <a:cs typeface="+mn-cs"/>
              </a:rPr>
              <a:t>Developing the Annual Plan 27/28</a:t>
            </a:r>
          </a:p>
        </p:txBody>
      </p:sp>
      <p:sp>
        <p:nvSpPr>
          <p:cNvPr id="25" name="Slide Number Placeholder 0">
            <a:extLst>
              <a:ext uri="{FF2B5EF4-FFF2-40B4-BE49-F238E27FC236}">
                <a16:creationId xmlns:a16="http://schemas.microsoft.com/office/drawing/2014/main" id="{BDEDE28A-F3D0-F410-AA91-C24AB4E1CEC6}"/>
              </a:ext>
            </a:extLst>
          </p:cNvPr>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6B6872"/>
                </a:solidFill>
                <a:latin typeface="Aptos"/>
                <a:ea typeface="Aptos"/>
                <a:cs typeface="Apto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lang="en-US" smtClean="0"/>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a:ln>
                <a:noFill/>
              </a:ln>
              <a:solidFill>
                <a:srgbClr val="6B6872"/>
              </a:solidFill>
              <a:effectLst/>
              <a:uLnTx/>
              <a:uFillTx/>
              <a:latin typeface="Aptos"/>
            </a:endParaRPr>
          </a:p>
        </p:txBody>
      </p:sp>
      <p:sp>
        <p:nvSpPr>
          <p:cNvPr id="10" name="Text 3">
            <a:extLst>
              <a:ext uri="{FF2B5EF4-FFF2-40B4-BE49-F238E27FC236}">
                <a16:creationId xmlns:a16="http://schemas.microsoft.com/office/drawing/2014/main" id="{1F962475-896E-A3A5-9244-5E4EE5159140}"/>
              </a:ext>
            </a:extLst>
          </p:cNvPr>
          <p:cNvSpPr/>
          <p:nvPr/>
        </p:nvSpPr>
        <p:spPr>
          <a:xfrm>
            <a:off x="878934" y="3076955"/>
            <a:ext cx="3657600" cy="644439"/>
          </a:xfrm>
          <a:prstGeom prst="rect">
            <a:avLst/>
          </a:prstGeom>
          <a:noFill/>
          <a:ln/>
        </p:spPr>
        <p:txBody>
          <a:bodyPr wrap="square" lIns="0" tIns="0" rIns="0" bIns="0" rtlCol="0" anchor="ctr"/>
          <a:lstStyle/>
          <a:p>
            <a:pPr marL="0" indent="0">
              <a:spcAft>
                <a:spcPts val="0"/>
              </a:spcAft>
              <a:buNone/>
            </a:pPr>
            <a:r>
              <a:rPr lang="en-GB" sz="950" b="1" dirty="0">
                <a:solidFill>
                  <a:srgbClr val="F3C541"/>
                </a:solidFill>
                <a:latin typeface="Arial"/>
              </a:rPr>
              <a:t>DRAFT AT 02/10/2026</a:t>
            </a:r>
            <a:endParaRPr lang="en-US" sz="950" dirty="0"/>
          </a:p>
        </p:txBody>
      </p:sp>
    </p:spTree>
    <p:extLst>
      <p:ext uri="{BB962C8B-B14F-4D97-AF65-F5344CB8AC3E}">
        <p14:creationId xmlns:p14="http://schemas.microsoft.com/office/powerpoint/2010/main" val="562873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pic>
        <p:nvPicPr>
          <p:cNvPr id="2" name="Image 0" descr="/mnt/data/template_render/slide-4.png"/>
          <p:cNvPicPr>
            <a:picLocks noChangeAspect="1"/>
          </p:cNvPicPr>
          <p:nvPr/>
        </p:nvPicPr>
        <p:blipFill>
          <a:blip r:embed="rId3"/>
          <a:srcRect l="22" r="22"/>
          <a:stretch/>
        </p:blipFill>
        <p:spPr>
          <a:xfrm>
            <a:off x="0" y="0"/>
            <a:ext cx="12191695" cy="6858000"/>
          </a:xfrm>
          <a:prstGeom prst="rect">
            <a:avLst/>
          </a:prstGeom>
        </p:spPr>
      </p:pic>
      <p:sp>
        <p:nvSpPr>
          <p:cNvPr id="3" name="Text 0"/>
          <p:cNvSpPr/>
          <p:nvPr/>
        </p:nvSpPr>
        <p:spPr>
          <a:xfrm>
            <a:off x="640080" y="502920"/>
            <a:ext cx="10927080" cy="384048"/>
          </a:xfrm>
          <a:prstGeom prst="rect">
            <a:avLst/>
          </a:prstGeom>
          <a:noFill/>
          <a:ln/>
        </p:spPr>
        <p:txBody>
          <a:bodyPr wrap="square" lIns="0" tIns="0" rIns="0" bIns="0" rtlCol="0" anchor="ctr">
            <a:normAutofit/>
          </a:bodyPr>
          <a:lstStyle/>
          <a:p>
            <a:pPr marL="0" indent="0">
              <a:buNone/>
            </a:pPr>
            <a:r>
              <a:rPr sz="2400" b="1">
                <a:solidFill>
                  <a:srgbClr val="243E6B"/>
                </a:solidFill>
              </a:rPr>
              <a:t>Purpose and scope of Plan Development</a:t>
            </a:r>
            <a:endParaRPr lang="en-US" sz="2400" dirty="0"/>
          </a:p>
        </p:txBody>
      </p:sp>
      <p:sp>
        <p:nvSpPr>
          <p:cNvPr id="4" name="Text 1"/>
          <p:cNvSpPr/>
          <p:nvPr/>
        </p:nvSpPr>
        <p:spPr>
          <a:xfrm>
            <a:off x="658368" y="932688"/>
            <a:ext cx="10515600" cy="274320"/>
          </a:xfrm>
          <a:prstGeom prst="rect">
            <a:avLst/>
          </a:prstGeom>
          <a:noFill/>
          <a:ln/>
        </p:spPr>
        <p:txBody>
          <a:bodyPr wrap="square" lIns="0" tIns="0" rIns="0" bIns="0" rtlCol="0" anchor="ctr">
            <a:normAutofit/>
          </a:bodyPr>
          <a:lstStyle/>
          <a:p>
            <a:pPr marL="0" indent="0">
              <a:buNone/>
            </a:pPr>
            <a:r>
              <a:rPr sz="1000">
                <a:solidFill>
                  <a:srgbClr val="64748B"/>
                </a:solidFill>
              </a:rPr>
              <a:t>Set out the integrated architecture and common requirements for developing, assuring and monitoring the Annual Plan 2027/28 with partners.</a:t>
            </a:r>
            <a:endParaRPr lang="en-US" sz="1050" dirty="0"/>
          </a:p>
        </p:txBody>
      </p:sp>
      <p:sp>
        <p:nvSpPr>
          <p:cNvPr id="5" name="Text 2"/>
          <p:cNvSpPr/>
          <p:nvPr/>
        </p:nvSpPr>
        <p:spPr>
          <a:xfrm>
            <a:off x="11292840" y="192024"/>
            <a:ext cx="228600" cy="109728"/>
          </a:xfrm>
          <a:prstGeom prst="rect">
            <a:avLst/>
          </a:prstGeom>
          <a:noFill/>
          <a:ln/>
        </p:spPr>
        <p:txBody>
          <a:bodyPr wrap="square" lIns="0" tIns="0" rIns="0" bIns="0" rtlCol="0" anchor="ctr"/>
          <a:lstStyle/>
          <a:p>
            <a:pPr marL="0" indent="0" algn="ctr">
              <a:buNone/>
            </a:pPr>
            <a:r>
              <a:rPr lang="en-US" sz="800" dirty="0">
                <a:solidFill>
                  <a:srgbClr val="243E6B"/>
                </a:solidFill>
              </a:rPr>
              <a:t>2</a:t>
            </a:r>
            <a:endParaRPr lang="en-US" sz="800" dirty="0"/>
          </a:p>
        </p:txBody>
      </p:sp>
      <p:sp>
        <p:nvSpPr>
          <p:cNvPr id="6" name="Shape 3"/>
          <p:cNvSpPr/>
          <p:nvPr/>
        </p:nvSpPr>
        <p:spPr>
          <a:xfrm>
            <a:off x="658368" y="1417320"/>
            <a:ext cx="516636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7" name="Shape 4"/>
          <p:cNvSpPr/>
          <p:nvPr/>
        </p:nvSpPr>
        <p:spPr>
          <a:xfrm>
            <a:off x="658368" y="1417320"/>
            <a:ext cx="64008" cy="1280160"/>
          </a:xfrm>
          <a:prstGeom prst="rect">
            <a:avLst/>
          </a:prstGeom>
          <a:solidFill>
            <a:srgbClr val="00A79D"/>
          </a:solidFill>
          <a:ln w="12700">
            <a:solidFill>
              <a:srgbClr val="00A79D"/>
            </a:solidFill>
            <a:prstDash val="solid"/>
          </a:ln>
        </p:spPr>
        <p:txBody>
          <a:bodyPr/>
          <a:lstStyle/>
          <a:p>
            <a:endParaRPr lang="en-GB"/>
          </a:p>
        </p:txBody>
      </p:sp>
      <p:sp>
        <p:nvSpPr>
          <p:cNvPr id="8" name="Text 5"/>
          <p:cNvSpPr/>
          <p:nvPr/>
        </p:nvSpPr>
        <p:spPr>
          <a:xfrm>
            <a:off x="841248" y="1563624"/>
            <a:ext cx="4846320" cy="237744"/>
          </a:xfrm>
          <a:prstGeom prst="rect">
            <a:avLst/>
          </a:prstGeom>
          <a:noFill/>
          <a:ln/>
        </p:spPr>
        <p:txBody>
          <a:bodyPr wrap="square" lIns="0" tIns="0" rIns="0" bIns="0" rtlCol="0" anchor="ctr">
            <a:normAutofit/>
          </a:bodyPr>
          <a:lstStyle/>
          <a:p>
            <a:pPr marL="0" indent="0">
              <a:buNone/>
            </a:pPr>
            <a:r>
              <a:rPr sz="1200" b="1">
                <a:solidFill>
                  <a:srgbClr val="243E6B"/>
                </a:solidFill>
              </a:rPr>
              <a:t>Establish the architecture</a:t>
            </a:r>
            <a:endParaRPr lang="en-US" sz="1200" dirty="0"/>
          </a:p>
        </p:txBody>
      </p:sp>
      <p:sp>
        <p:nvSpPr>
          <p:cNvPr id="9" name="Text 6"/>
          <p:cNvSpPr/>
          <p:nvPr/>
        </p:nvSpPr>
        <p:spPr>
          <a:xfrm>
            <a:off x="841248" y="1911096"/>
            <a:ext cx="4837176" cy="658368"/>
          </a:xfrm>
          <a:prstGeom prst="rect">
            <a:avLst/>
          </a:prstGeom>
          <a:noFill/>
          <a:ln/>
        </p:spPr>
        <p:txBody>
          <a:bodyPr wrap="square" lIns="254" tIns="25400" rIns="254" bIns="25400" rtlCol="0" anchor="t">
            <a:normAutofit/>
          </a:bodyPr>
          <a:lstStyle/>
          <a:p>
            <a:pPr marL="0" indent="0">
              <a:buNone/>
            </a:pPr>
            <a:r>
              <a:rPr sz="1000">
                <a:solidFill>
                  <a:srgbClr val="253552"/>
                </a:solidFill>
              </a:rPr>
              <a:t>Set the common chain from organisational context and Health Board priorities through System and partner direction, Care Group delivery and assurance.</a:t>
            </a:r>
            <a:endParaRPr lang="en-US" sz="1050" dirty="0"/>
          </a:p>
        </p:txBody>
      </p:sp>
      <p:sp>
        <p:nvSpPr>
          <p:cNvPr id="10" name="Shape 7"/>
          <p:cNvSpPr/>
          <p:nvPr/>
        </p:nvSpPr>
        <p:spPr>
          <a:xfrm>
            <a:off x="6163056" y="1417320"/>
            <a:ext cx="516636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11" name="Shape 8"/>
          <p:cNvSpPr/>
          <p:nvPr/>
        </p:nvSpPr>
        <p:spPr>
          <a:xfrm>
            <a:off x="6163056" y="1417320"/>
            <a:ext cx="64008" cy="1280160"/>
          </a:xfrm>
          <a:prstGeom prst="rect">
            <a:avLst/>
          </a:prstGeom>
          <a:solidFill>
            <a:srgbClr val="A15BA5"/>
          </a:solidFill>
          <a:ln w="12700">
            <a:solidFill>
              <a:srgbClr val="A15BA5"/>
            </a:solidFill>
            <a:prstDash val="solid"/>
          </a:ln>
        </p:spPr>
        <p:txBody>
          <a:bodyPr/>
          <a:lstStyle/>
          <a:p>
            <a:endParaRPr lang="en-GB"/>
          </a:p>
        </p:txBody>
      </p:sp>
      <p:sp>
        <p:nvSpPr>
          <p:cNvPr id="12" name="Text 9"/>
          <p:cNvSpPr/>
          <p:nvPr/>
        </p:nvSpPr>
        <p:spPr>
          <a:xfrm>
            <a:off x="6345936" y="1563624"/>
            <a:ext cx="4846320" cy="237744"/>
          </a:xfrm>
          <a:prstGeom prst="rect">
            <a:avLst/>
          </a:prstGeom>
          <a:noFill/>
          <a:ln/>
        </p:spPr>
        <p:txBody>
          <a:bodyPr wrap="square" lIns="0" tIns="0" rIns="0" bIns="0" rtlCol="0" anchor="ctr">
            <a:normAutofit/>
          </a:bodyPr>
          <a:lstStyle/>
          <a:p>
            <a:pPr marL="0" indent="0">
              <a:buNone/>
            </a:pPr>
            <a:r>
              <a:rPr sz="1200" b="1" dirty="0">
                <a:solidFill>
                  <a:srgbClr val="243E6B"/>
                </a:solidFill>
              </a:rPr>
              <a:t>Clarify </a:t>
            </a:r>
            <a:r>
              <a:rPr lang="en-GB" sz="1200" b="1" dirty="0">
                <a:solidFill>
                  <a:srgbClr val="243E6B"/>
                </a:solidFill>
              </a:rPr>
              <a:t>purpose</a:t>
            </a:r>
            <a:endParaRPr lang="en-US" sz="1200" dirty="0"/>
          </a:p>
        </p:txBody>
      </p:sp>
      <p:sp>
        <p:nvSpPr>
          <p:cNvPr id="13" name="Text 10"/>
          <p:cNvSpPr/>
          <p:nvPr/>
        </p:nvSpPr>
        <p:spPr>
          <a:xfrm>
            <a:off x="6345936" y="1911096"/>
            <a:ext cx="4837176" cy="658368"/>
          </a:xfrm>
          <a:prstGeom prst="rect">
            <a:avLst/>
          </a:prstGeom>
          <a:noFill/>
          <a:ln/>
        </p:spPr>
        <p:txBody>
          <a:bodyPr wrap="square" lIns="254" tIns="25400" rIns="254" bIns="25400" rtlCol="0" anchor="t">
            <a:normAutofit/>
          </a:bodyPr>
          <a:lstStyle/>
          <a:p>
            <a:pPr marL="0" indent="0">
              <a:buNone/>
            </a:pPr>
            <a:r>
              <a:rPr sz="1000">
                <a:solidFill>
                  <a:srgbClr val="253552"/>
                </a:solidFill>
              </a:rPr>
              <a:t>Define the purpose of each tier, the measures held at each level and the line of sight from Board outcomes to operational delivery.</a:t>
            </a:r>
            <a:endParaRPr lang="en-US" sz="1050" dirty="0"/>
          </a:p>
        </p:txBody>
      </p:sp>
      <p:sp>
        <p:nvSpPr>
          <p:cNvPr id="14" name="Shape 11"/>
          <p:cNvSpPr/>
          <p:nvPr/>
        </p:nvSpPr>
        <p:spPr>
          <a:xfrm>
            <a:off x="658368" y="3063240"/>
            <a:ext cx="516636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15" name="Shape 12"/>
          <p:cNvSpPr/>
          <p:nvPr/>
        </p:nvSpPr>
        <p:spPr>
          <a:xfrm>
            <a:off x="658368" y="3063240"/>
            <a:ext cx="64008" cy="1280160"/>
          </a:xfrm>
          <a:prstGeom prst="rect">
            <a:avLst/>
          </a:prstGeom>
          <a:solidFill>
            <a:srgbClr val="19AFC6"/>
          </a:solidFill>
          <a:ln w="12700">
            <a:solidFill>
              <a:srgbClr val="19AFC6"/>
            </a:solidFill>
            <a:prstDash val="solid"/>
          </a:ln>
        </p:spPr>
        <p:txBody>
          <a:bodyPr/>
          <a:lstStyle/>
          <a:p>
            <a:endParaRPr lang="en-GB"/>
          </a:p>
        </p:txBody>
      </p:sp>
      <p:sp>
        <p:nvSpPr>
          <p:cNvPr id="16" name="Text 13"/>
          <p:cNvSpPr/>
          <p:nvPr/>
        </p:nvSpPr>
        <p:spPr>
          <a:xfrm>
            <a:off x="841248" y="3209544"/>
            <a:ext cx="4846320" cy="237744"/>
          </a:xfrm>
          <a:prstGeom prst="rect">
            <a:avLst/>
          </a:prstGeom>
          <a:noFill/>
          <a:ln/>
        </p:spPr>
        <p:txBody>
          <a:bodyPr wrap="square" lIns="0" tIns="0" rIns="0" bIns="0" rtlCol="0" anchor="ctr">
            <a:normAutofit/>
          </a:bodyPr>
          <a:lstStyle/>
          <a:p>
            <a:pPr marL="0" indent="0">
              <a:buNone/>
            </a:pPr>
            <a:r>
              <a:rPr sz="1200" b="1">
                <a:solidFill>
                  <a:srgbClr val="243E6B"/>
                </a:solidFill>
              </a:rPr>
              <a:t>Set common planning requirements</a:t>
            </a:r>
            <a:endParaRPr lang="en-US" sz="1200" dirty="0"/>
          </a:p>
        </p:txBody>
      </p:sp>
      <p:sp>
        <p:nvSpPr>
          <p:cNvPr id="17" name="Text 14"/>
          <p:cNvSpPr/>
          <p:nvPr/>
        </p:nvSpPr>
        <p:spPr>
          <a:xfrm>
            <a:off x="841248" y="3557016"/>
            <a:ext cx="4837176" cy="658368"/>
          </a:xfrm>
          <a:prstGeom prst="rect">
            <a:avLst/>
          </a:prstGeom>
          <a:noFill/>
          <a:ln/>
        </p:spPr>
        <p:txBody>
          <a:bodyPr wrap="square" lIns="254" tIns="25400" rIns="254" bIns="25400" rtlCol="0" anchor="t">
            <a:normAutofit/>
          </a:bodyPr>
          <a:lstStyle/>
          <a:p>
            <a:pPr marL="0" indent="0">
              <a:buNone/>
            </a:pPr>
            <a:r>
              <a:rPr sz="1000">
                <a:solidFill>
                  <a:srgbClr val="253552"/>
                </a:solidFill>
              </a:rPr>
              <a:t>Confirm the assumptions, evidence, templates, measures, resources, dependencies and choices that all parts of the organisation and relevant partners must address.</a:t>
            </a:r>
            <a:endParaRPr lang="en-US" sz="1050" dirty="0"/>
          </a:p>
        </p:txBody>
      </p:sp>
      <p:sp>
        <p:nvSpPr>
          <p:cNvPr id="18" name="Shape 15"/>
          <p:cNvSpPr/>
          <p:nvPr/>
        </p:nvSpPr>
        <p:spPr>
          <a:xfrm>
            <a:off x="6163056" y="3063240"/>
            <a:ext cx="516636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19" name="Shape 16"/>
          <p:cNvSpPr/>
          <p:nvPr/>
        </p:nvSpPr>
        <p:spPr>
          <a:xfrm>
            <a:off x="6163056" y="3063240"/>
            <a:ext cx="64008" cy="1280160"/>
          </a:xfrm>
          <a:prstGeom prst="rect">
            <a:avLst/>
          </a:prstGeom>
          <a:solidFill>
            <a:srgbClr val="52AF74"/>
          </a:solidFill>
          <a:ln w="12700">
            <a:solidFill>
              <a:srgbClr val="52AF74"/>
            </a:solidFill>
            <a:prstDash val="solid"/>
          </a:ln>
        </p:spPr>
        <p:txBody>
          <a:bodyPr/>
          <a:lstStyle/>
          <a:p>
            <a:endParaRPr lang="en-GB"/>
          </a:p>
        </p:txBody>
      </p:sp>
      <p:sp>
        <p:nvSpPr>
          <p:cNvPr id="20" name="Text 17"/>
          <p:cNvSpPr/>
          <p:nvPr/>
        </p:nvSpPr>
        <p:spPr>
          <a:xfrm>
            <a:off x="6345936" y="3209544"/>
            <a:ext cx="4846320" cy="237744"/>
          </a:xfrm>
          <a:prstGeom prst="rect">
            <a:avLst/>
          </a:prstGeom>
          <a:noFill/>
          <a:ln/>
        </p:spPr>
        <p:txBody>
          <a:bodyPr wrap="square" lIns="0" tIns="0" rIns="0" bIns="0" rtlCol="0" anchor="ctr">
            <a:normAutofit/>
          </a:bodyPr>
          <a:lstStyle/>
          <a:p>
            <a:pPr marL="0" indent="0">
              <a:buNone/>
            </a:pPr>
            <a:r>
              <a:rPr sz="1200" b="1">
                <a:solidFill>
                  <a:srgbClr val="243E6B"/>
                </a:solidFill>
              </a:rPr>
              <a:t>Provide the route to assurance and decision</a:t>
            </a:r>
            <a:endParaRPr lang="en-US" sz="1200" dirty="0"/>
          </a:p>
        </p:txBody>
      </p:sp>
      <p:sp>
        <p:nvSpPr>
          <p:cNvPr id="21" name="Text 18"/>
          <p:cNvSpPr/>
          <p:nvPr/>
        </p:nvSpPr>
        <p:spPr>
          <a:xfrm>
            <a:off x="6345936" y="3557016"/>
            <a:ext cx="4837176" cy="658368"/>
          </a:xfrm>
          <a:prstGeom prst="rect">
            <a:avLst/>
          </a:prstGeom>
          <a:noFill/>
          <a:ln/>
        </p:spPr>
        <p:txBody>
          <a:bodyPr wrap="square" lIns="254" tIns="25400" rIns="254" bIns="25400" rtlCol="0" anchor="t">
            <a:normAutofit/>
          </a:bodyPr>
          <a:lstStyle/>
          <a:p>
            <a:pPr marL="0" indent="0">
              <a:buNone/>
            </a:pPr>
            <a:r>
              <a:rPr sz="1000" dirty="0">
                <a:solidFill>
                  <a:srgbClr val="253552"/>
                </a:solidFill>
              </a:rPr>
              <a:t>Set the development, scrutiny, approval and reporting arrangements needed to produce a coherent and deliverable Plan.</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02920" y="566928"/>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43E6B"/>
                </a:solidFill>
                <a:effectLst/>
                <a:uLnTx/>
                <a:uFillTx/>
                <a:latin typeface="Aptos"/>
                <a:ea typeface="+mn-ea"/>
                <a:cs typeface="+mn-cs"/>
              </a:rPr>
              <a:t>Recommended </a:t>
            </a:r>
            <a:r>
              <a:rPr lang="en-US" sz="2400" b="1" dirty="0">
                <a:solidFill>
                  <a:srgbClr val="243E6B"/>
                </a:solidFill>
                <a:latin typeface="Aptos"/>
              </a:rPr>
              <a:t>Annual Plan </a:t>
            </a:r>
            <a:r>
              <a:rPr kumimoji="0" lang="en-US" sz="2400" b="1" i="0" u="none" strike="noStrike" kern="1200" cap="none" spc="0" normalizeH="0" baseline="0" noProof="0">
                <a:ln>
                  <a:noFill/>
                </a:ln>
                <a:solidFill>
                  <a:srgbClr val="243E6B"/>
                </a:solidFill>
                <a:effectLst/>
                <a:uLnTx/>
                <a:uFillTx/>
                <a:latin typeface="Aptos"/>
                <a:ea typeface="+mn-ea"/>
                <a:cs typeface="+mn-cs"/>
              </a:rPr>
              <a:t>Architecture</a:t>
            </a:r>
            <a:endParaRPr kumimoji="0" lang="en-US" sz="24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02920" y="1005840"/>
            <a:ext cx="10972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4748B"/>
                </a:solidFill>
                <a:effectLst/>
                <a:uLnTx/>
                <a:uFillTx/>
                <a:latin typeface="Aptos"/>
                <a:ea typeface="+mn-ea"/>
                <a:cs typeface="+mn-cs"/>
              </a:rPr>
              <a:t>Use the three tiers for accountability and measures, within a five-part plan-development chain.</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822960" y="1417320"/>
            <a:ext cx="10241280" cy="658368"/>
          </a:xfrm>
          <a:prstGeom prst="chevron">
            <a:avLst/>
          </a:prstGeom>
          <a:solidFill>
            <a:srgbClr val="243E6B"/>
          </a:solidFill>
          <a:ln w="12700">
            <a:solidFill>
              <a:srgbClr val="243E6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p:cNvSpPr/>
          <p:nvPr/>
        </p:nvSpPr>
        <p:spPr>
          <a:xfrm>
            <a:off x="1143000" y="1527048"/>
            <a:ext cx="2514600" cy="2103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1" i="0" u="none" strike="noStrike" kern="1200" cap="none" spc="0" normalizeH="0" baseline="0" noProof="0" dirty="0">
                <a:ln>
                  <a:noFill/>
                </a:ln>
                <a:solidFill>
                  <a:srgbClr val="FFFFFF"/>
                </a:solidFill>
                <a:effectLst/>
                <a:uLnTx/>
                <a:uFillTx/>
                <a:latin typeface="Aptos"/>
                <a:ea typeface="+mn-ea"/>
                <a:cs typeface="+mn-cs"/>
              </a:rPr>
              <a:t>1  ORGANISATIONAL CONTEXT</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6" name="Text 4"/>
          <p:cNvSpPr/>
          <p:nvPr/>
        </p:nvSpPr>
        <p:spPr>
          <a:xfrm>
            <a:off x="4160520" y="1527048"/>
            <a:ext cx="598932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ptos"/>
                <a:ea typeface="+mn-ea"/>
                <a:cs typeface="+mn-cs"/>
              </a:rPr>
              <a:t>National framework, strategy, assumptions, constraints and explicit choices</a:t>
            </a:r>
            <a:endParaRPr kumimoji="0" lang="en-US" sz="105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Shape 5"/>
          <p:cNvSpPr/>
          <p:nvPr/>
        </p:nvSpPr>
        <p:spPr>
          <a:xfrm>
            <a:off x="932688" y="2258568"/>
            <a:ext cx="10021824" cy="658368"/>
          </a:xfrm>
          <a:prstGeom prst="chevron">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8" name="Text 6"/>
          <p:cNvSpPr/>
          <p:nvPr/>
        </p:nvSpPr>
        <p:spPr>
          <a:xfrm>
            <a:off x="1252728" y="2368296"/>
            <a:ext cx="2514600" cy="2103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1" i="0" u="none" strike="noStrike" kern="1200" cap="none" spc="0" normalizeH="0" baseline="0" noProof="0">
                <a:ln>
                  <a:noFill/>
                </a:ln>
                <a:solidFill>
                  <a:srgbClr val="FFFFFF"/>
                </a:solidFill>
                <a:effectLst/>
                <a:uLnTx/>
                <a:uFillTx/>
                <a:latin typeface="Aptos"/>
                <a:ea typeface="+mn-ea"/>
                <a:cs typeface="+mn-cs"/>
              </a:rPr>
              <a:t>2  BREAKTHROUGH OBJECTIVES  </a:t>
            </a:r>
            <a:r>
              <a:rPr kumimoji="0" lang="en-US" sz="1130" b="1" i="0" u="none" strike="noStrike" kern="1200" cap="none" spc="0" normalizeH="0" baseline="0" noProof="0" dirty="0">
                <a:ln>
                  <a:noFill/>
                </a:ln>
                <a:solidFill>
                  <a:srgbClr val="FFFFFF"/>
                </a:solidFill>
                <a:effectLst/>
                <a:uLnTx/>
                <a:uFillTx/>
                <a:latin typeface="Aptos"/>
                <a:ea typeface="+mn-ea"/>
                <a:cs typeface="+mn-cs"/>
              </a:rPr>
              <a:t>TIER 1</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Text 7"/>
          <p:cNvSpPr/>
          <p:nvPr/>
        </p:nvSpPr>
        <p:spPr>
          <a:xfrm>
            <a:off x="4160520" y="2368296"/>
            <a:ext cx="580644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FFFFFF"/>
                </a:solidFill>
                <a:latin typeface="Aptos"/>
              </a:rPr>
              <a:t>A suite of priorities </a:t>
            </a:r>
            <a:r>
              <a:rPr kumimoji="0" lang="en-US" sz="1050" b="0" i="0" u="none" strike="noStrike" kern="1200" cap="none" spc="0" normalizeH="0" baseline="0" noProof="0" dirty="0">
                <a:ln>
                  <a:noFill/>
                </a:ln>
                <a:solidFill>
                  <a:srgbClr val="FFFFFF"/>
                </a:solidFill>
                <a:effectLst/>
                <a:uLnTx/>
                <a:uFillTx/>
                <a:latin typeface="Aptos"/>
                <a:ea typeface="+mn-ea"/>
                <a:cs typeface="+mn-cs"/>
              </a:rPr>
              <a:t>requiring collective Executive focus</a:t>
            </a:r>
            <a:endParaRPr kumimoji="0" lang="en-US" sz="105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Shape 8"/>
          <p:cNvSpPr/>
          <p:nvPr/>
        </p:nvSpPr>
        <p:spPr>
          <a:xfrm>
            <a:off x="1042416" y="3099816"/>
            <a:ext cx="9802368" cy="658368"/>
          </a:xfrm>
          <a:prstGeom prst="chevron">
            <a:avLst/>
          </a:prstGeom>
          <a:solidFill>
            <a:srgbClr val="008C95"/>
          </a:solidFill>
          <a:ln w="12700">
            <a:solidFill>
              <a:srgbClr val="008C9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1" name="Text 9"/>
          <p:cNvSpPr/>
          <p:nvPr/>
        </p:nvSpPr>
        <p:spPr>
          <a:xfrm>
            <a:off x="1362456" y="3209544"/>
            <a:ext cx="2514600" cy="2103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1" i="0" u="none" strike="noStrike" kern="1200" cap="none" spc="0" normalizeH="0" baseline="0" noProof="0" dirty="0">
                <a:ln>
                  <a:noFill/>
                </a:ln>
                <a:solidFill>
                  <a:srgbClr val="FFFFFF"/>
                </a:solidFill>
                <a:effectLst/>
                <a:uLnTx/>
                <a:uFillTx/>
                <a:latin typeface="Aptos"/>
                <a:ea typeface="+mn-ea"/>
                <a:cs typeface="+mn-cs"/>
              </a:rPr>
              <a:t>3  SYSTEM EVIDENCE &amp; DIRECTION  |  TIER 2</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Text 10"/>
          <p:cNvSpPr/>
          <p:nvPr/>
        </p:nvSpPr>
        <p:spPr>
          <a:xfrm>
            <a:off x="4160520" y="3209544"/>
            <a:ext cx="56235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ptos"/>
                <a:ea typeface="+mn-ea"/>
                <a:cs typeface="+mn-cs"/>
              </a:rPr>
              <a:t>Future state, problem to solve, required response and system and partner measures</a:t>
            </a:r>
            <a:endParaRPr kumimoji="0" lang="en-US" sz="1050" b="0" i="0" u="none" strike="noStrike" kern="1200" cap="none" spc="0" normalizeH="0" baseline="0" noProof="0" dirty="0">
              <a:ln>
                <a:noFill/>
              </a:ln>
              <a:solidFill>
                <a:prstClr val="black"/>
              </a:solidFill>
              <a:effectLst/>
              <a:uLnTx/>
              <a:uFillTx/>
              <a:latin typeface="Aptos"/>
              <a:ea typeface="+mn-ea"/>
              <a:cs typeface="+mn-cs"/>
            </a:endParaRPr>
          </a:p>
        </p:txBody>
      </p:sp>
      <p:sp>
        <p:nvSpPr>
          <p:cNvPr id="13" name="Shape 11"/>
          <p:cNvSpPr/>
          <p:nvPr/>
        </p:nvSpPr>
        <p:spPr>
          <a:xfrm>
            <a:off x="1152144" y="3941064"/>
            <a:ext cx="9582912" cy="658368"/>
          </a:xfrm>
          <a:prstGeom prst="chevron">
            <a:avLst/>
          </a:prstGeom>
          <a:solidFill>
            <a:srgbClr val="D49B24"/>
          </a:solidFill>
          <a:ln w="12700">
            <a:solidFill>
              <a:srgbClr val="D49B2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Text 12"/>
          <p:cNvSpPr/>
          <p:nvPr/>
        </p:nvSpPr>
        <p:spPr>
          <a:xfrm>
            <a:off x="1472184" y="4050792"/>
            <a:ext cx="2514600" cy="2103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1" i="0" u="none" strike="noStrike" kern="1200" cap="none" spc="0" normalizeH="0" baseline="0" noProof="0" dirty="0">
                <a:ln>
                  <a:noFill/>
                </a:ln>
                <a:solidFill>
                  <a:srgbClr val="FFFFFF"/>
                </a:solidFill>
                <a:effectLst/>
                <a:uLnTx/>
                <a:uFillTx/>
                <a:latin typeface="Aptos"/>
                <a:ea typeface="+mn-ea"/>
                <a:cs typeface="+mn-cs"/>
              </a:rPr>
              <a:t>4  CARE GROUP RESPONSE  |  TIER 3</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15" name="Text 13"/>
          <p:cNvSpPr/>
          <p:nvPr/>
        </p:nvSpPr>
        <p:spPr>
          <a:xfrm>
            <a:off x="4160520" y="4050792"/>
            <a:ext cx="544068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ptos"/>
                <a:ea typeface="+mn-ea"/>
                <a:cs typeface="+mn-cs"/>
              </a:rPr>
              <a:t>Owned delivery contribution, local requirements and service measures</a:t>
            </a:r>
            <a:endParaRPr kumimoji="0" lang="en-US" sz="105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Shape 14"/>
          <p:cNvSpPr/>
          <p:nvPr/>
        </p:nvSpPr>
        <p:spPr>
          <a:xfrm>
            <a:off x="1261872" y="4782312"/>
            <a:ext cx="9363456" cy="658368"/>
          </a:xfrm>
          <a:prstGeom prst="chevron">
            <a:avLst/>
          </a:prstGeom>
          <a:solidFill>
            <a:srgbClr val="2C9B72"/>
          </a:solidFill>
          <a:ln w="12700">
            <a:solidFill>
              <a:srgbClr val="2C9B7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7" name="Text 15"/>
          <p:cNvSpPr/>
          <p:nvPr/>
        </p:nvSpPr>
        <p:spPr>
          <a:xfrm>
            <a:off x="1581912" y="4892040"/>
            <a:ext cx="2514600" cy="2103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30" b="1" i="0" u="none" strike="noStrike" kern="1200" cap="none" spc="0" normalizeH="0" baseline="0" noProof="0" dirty="0">
                <a:ln>
                  <a:noFill/>
                </a:ln>
                <a:solidFill>
                  <a:srgbClr val="FFFFFF"/>
                </a:solidFill>
                <a:effectLst/>
                <a:uLnTx/>
                <a:uFillTx/>
                <a:latin typeface="Aptos"/>
                <a:ea typeface="+mn-ea"/>
                <a:cs typeface="+mn-cs"/>
              </a:rPr>
              <a:t>5  TEMPLATE, ASSURANCE &amp; DECISIONS</a:t>
            </a:r>
            <a:endParaRPr kumimoji="0" lang="en-US" sz="1130" b="0" i="0" u="none" strike="noStrike" kern="1200" cap="none" spc="0" normalizeH="0" baseline="0" noProof="0" dirty="0">
              <a:ln>
                <a:noFill/>
              </a:ln>
              <a:solidFill>
                <a:prstClr val="black"/>
              </a:solidFill>
              <a:effectLst/>
              <a:uLnTx/>
              <a:uFillTx/>
              <a:latin typeface="Aptos"/>
              <a:ea typeface="+mn-ea"/>
              <a:cs typeface="+mn-cs"/>
            </a:endParaRPr>
          </a:p>
        </p:txBody>
      </p:sp>
      <p:sp>
        <p:nvSpPr>
          <p:cNvPr id="18" name="Text 16"/>
          <p:cNvSpPr/>
          <p:nvPr/>
        </p:nvSpPr>
        <p:spPr>
          <a:xfrm>
            <a:off x="4160520" y="4892040"/>
            <a:ext cx="525780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ptos"/>
                <a:ea typeface="+mn-ea"/>
                <a:cs typeface="+mn-cs"/>
              </a:rPr>
              <a:t>Actions, milestones, resources, benefits, risks, choices and approval</a:t>
            </a:r>
            <a:endParaRPr kumimoji="0" lang="en-US" sz="105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lide Number Placeholder 0"/>
          <p:cNvSpPr>
            <a:spLocks noGrp="1"/>
          </p:cNvSpPr>
          <p:nvPr>
            <p:ph type="sldNum" sz="quarter" idx="4294967295"/>
          </p:nvPr>
        </p:nvSpPr>
        <p:spPr>
          <a:xfrm>
            <a:off x="11475720" y="6547104"/>
            <a:ext cx="27432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B8794"/>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a:ln>
                  <a:noFill/>
                </a:ln>
                <a:solidFill>
                  <a:srgbClr val="7B8794"/>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7B8794"/>
              </a:solidFill>
              <a:effectLst/>
              <a:uLnTx/>
              <a:uFillTx/>
              <a:latin typeface="Aptos"/>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pic>
        <p:nvPicPr>
          <p:cNvPr id="2" name="Image 0" descr="/mnt/data/template_render/slide-4.png"/>
          <p:cNvPicPr>
            <a:picLocks noChangeAspect="1"/>
          </p:cNvPicPr>
          <p:nvPr/>
        </p:nvPicPr>
        <p:blipFill>
          <a:blip r:embed="rId3"/>
          <a:srcRect l="22" r="22"/>
          <a:stretch/>
        </p:blipFill>
        <p:spPr>
          <a:xfrm>
            <a:off x="0" y="0"/>
            <a:ext cx="12191695" cy="6858000"/>
          </a:xfrm>
          <a:prstGeom prst="rect">
            <a:avLst/>
          </a:prstGeom>
        </p:spPr>
      </p:pic>
      <p:sp>
        <p:nvSpPr>
          <p:cNvPr id="3" name="Text 0"/>
          <p:cNvSpPr/>
          <p:nvPr/>
        </p:nvSpPr>
        <p:spPr>
          <a:xfrm>
            <a:off x="640080" y="502920"/>
            <a:ext cx="10927080" cy="384048"/>
          </a:xfrm>
          <a:prstGeom prst="rect">
            <a:avLst/>
          </a:prstGeom>
          <a:noFill/>
          <a:ln/>
        </p:spPr>
        <p:txBody>
          <a:bodyPr wrap="square" lIns="0" tIns="0" rIns="0" bIns="0" rtlCol="0" anchor="ctr">
            <a:normAutofit/>
          </a:bodyPr>
          <a:lstStyle/>
          <a:p>
            <a:pPr marL="0" indent="0">
              <a:buNone/>
            </a:pPr>
            <a:r>
              <a:rPr lang="en-US" sz="2400" b="1" dirty="0">
                <a:solidFill>
                  <a:srgbClr val="243E6B"/>
                </a:solidFill>
              </a:rPr>
              <a:t>What should be different this year</a:t>
            </a:r>
            <a:endParaRPr lang="en-US" sz="2400" dirty="0"/>
          </a:p>
        </p:txBody>
      </p:sp>
      <p:sp>
        <p:nvSpPr>
          <p:cNvPr id="4" name="Text 1"/>
          <p:cNvSpPr/>
          <p:nvPr/>
        </p:nvSpPr>
        <p:spPr>
          <a:xfrm>
            <a:off x="658368" y="932688"/>
            <a:ext cx="10515600" cy="274320"/>
          </a:xfrm>
          <a:prstGeom prst="rect">
            <a:avLst/>
          </a:prstGeom>
          <a:noFill/>
          <a:ln/>
        </p:spPr>
        <p:txBody>
          <a:bodyPr wrap="square" lIns="0" tIns="0" rIns="0" bIns="0" rtlCol="0" anchor="ctr">
            <a:normAutofit/>
          </a:bodyPr>
          <a:lstStyle/>
          <a:p>
            <a:pPr marL="0" indent="0">
              <a:buNone/>
            </a:pPr>
            <a:r>
              <a:rPr lang="en-US" sz="1050" dirty="0">
                <a:solidFill>
                  <a:srgbClr val="64748B"/>
                </a:solidFill>
              </a:rPr>
              <a:t>Building on previous guidance while making organisational direction and ownership clearer.</a:t>
            </a:r>
            <a:endParaRPr lang="en-US" sz="1050" dirty="0"/>
          </a:p>
        </p:txBody>
      </p:sp>
      <p:sp>
        <p:nvSpPr>
          <p:cNvPr id="5" name="Text 2"/>
          <p:cNvSpPr/>
          <p:nvPr/>
        </p:nvSpPr>
        <p:spPr>
          <a:xfrm>
            <a:off x="11292840" y="192024"/>
            <a:ext cx="228600" cy="109728"/>
          </a:xfrm>
          <a:prstGeom prst="rect">
            <a:avLst/>
          </a:prstGeom>
          <a:noFill/>
          <a:ln/>
        </p:spPr>
        <p:txBody>
          <a:bodyPr wrap="square" lIns="0" tIns="0" rIns="0" bIns="0" rtlCol="0" anchor="ctr"/>
          <a:lstStyle/>
          <a:p>
            <a:pPr marL="0" indent="0" algn="ctr">
              <a:buNone/>
            </a:pPr>
            <a:r>
              <a:rPr lang="en-US" sz="800" dirty="0">
                <a:solidFill>
                  <a:srgbClr val="243E6B"/>
                </a:solidFill>
              </a:rPr>
              <a:t>4</a:t>
            </a:r>
            <a:endParaRPr lang="en-US" sz="800" dirty="0"/>
          </a:p>
        </p:txBody>
      </p:sp>
      <p:sp>
        <p:nvSpPr>
          <p:cNvPr id="6" name="Shape 3"/>
          <p:cNvSpPr/>
          <p:nvPr/>
        </p:nvSpPr>
        <p:spPr>
          <a:xfrm>
            <a:off x="658368" y="1344168"/>
            <a:ext cx="3493008" cy="3977640"/>
          </a:xfrm>
          <a:prstGeom prst="roundRect">
            <a:avLst>
              <a:gd name="adj" fmla="val 1047"/>
            </a:avLst>
          </a:prstGeom>
          <a:solidFill>
            <a:srgbClr val="FFFFFF">
              <a:alpha val="97000"/>
            </a:srgbClr>
          </a:solidFill>
          <a:ln w="10160">
            <a:solidFill>
              <a:srgbClr val="D8DEE8"/>
            </a:solidFill>
            <a:prstDash val="solid"/>
          </a:ln>
        </p:spPr>
        <p:txBody>
          <a:bodyPr/>
          <a:lstStyle/>
          <a:p>
            <a:endParaRPr lang="en-GB"/>
          </a:p>
        </p:txBody>
      </p:sp>
      <p:sp>
        <p:nvSpPr>
          <p:cNvPr id="7" name="Shape 4"/>
          <p:cNvSpPr/>
          <p:nvPr/>
        </p:nvSpPr>
        <p:spPr>
          <a:xfrm>
            <a:off x="658368" y="1344168"/>
            <a:ext cx="64008" cy="3977640"/>
          </a:xfrm>
          <a:prstGeom prst="rect">
            <a:avLst/>
          </a:prstGeom>
          <a:solidFill>
            <a:srgbClr val="00A79D"/>
          </a:solidFill>
          <a:ln w="12700">
            <a:solidFill>
              <a:srgbClr val="00A79D"/>
            </a:solidFill>
            <a:prstDash val="solid"/>
          </a:ln>
        </p:spPr>
        <p:txBody>
          <a:bodyPr/>
          <a:lstStyle/>
          <a:p>
            <a:endParaRPr lang="en-GB"/>
          </a:p>
        </p:txBody>
      </p:sp>
      <p:sp>
        <p:nvSpPr>
          <p:cNvPr id="8" name="Text 5"/>
          <p:cNvSpPr/>
          <p:nvPr/>
        </p:nvSpPr>
        <p:spPr>
          <a:xfrm>
            <a:off x="841248" y="1490472"/>
            <a:ext cx="317296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RETAIN</a:t>
            </a:r>
            <a:endParaRPr lang="en-US" sz="1200" dirty="0"/>
          </a:p>
        </p:txBody>
      </p:sp>
      <p:sp>
        <p:nvSpPr>
          <p:cNvPr id="9" name="Text 6"/>
          <p:cNvSpPr/>
          <p:nvPr/>
        </p:nvSpPr>
        <p:spPr>
          <a:xfrm>
            <a:off x="841248" y="1837944"/>
            <a:ext cx="3163824" cy="3355848"/>
          </a:xfrm>
          <a:prstGeom prst="rect">
            <a:avLst/>
          </a:prstGeom>
          <a:noFill/>
          <a:ln/>
        </p:spPr>
        <p:txBody>
          <a:bodyPr wrap="square" lIns="254" tIns="254" rIns="254" bIns="254" rtlCol="0" anchor="t">
            <a:normAutofit/>
          </a:bodyPr>
          <a:lstStyle/>
          <a:p>
            <a:pPr marL="0" indent="0">
              <a:buNone/>
            </a:pPr>
            <a:r>
              <a:rPr lang="en-US" sz="1020" dirty="0">
                <a:solidFill>
                  <a:srgbClr val="253552"/>
                </a:solidFill>
              </a:rPr>
              <a:t>• One organisational Plan Development approach</a:t>
            </a:r>
            <a:endParaRPr lang="en-US" sz="1020" dirty="0"/>
          </a:p>
          <a:p>
            <a:pPr marL="0" indent="0">
              <a:buNone/>
            </a:pPr>
            <a:r>
              <a:rPr lang="en-US" sz="1020" dirty="0">
                <a:solidFill>
                  <a:srgbClr val="253552"/>
                </a:solidFill>
              </a:rPr>
              <a:t>• Clear assumptions and priorities</a:t>
            </a:r>
            <a:endParaRPr lang="en-US" sz="1020" dirty="0"/>
          </a:p>
          <a:p>
            <a:pPr marL="0" indent="0">
              <a:buNone/>
            </a:pPr>
            <a:r>
              <a:rPr lang="en-US" sz="1020" dirty="0">
                <a:solidFill>
                  <a:srgbClr val="253552"/>
                </a:solidFill>
              </a:rPr>
              <a:t>• System-level direction</a:t>
            </a:r>
            <a:endParaRPr lang="en-US" sz="1020" dirty="0"/>
          </a:p>
          <a:p>
            <a:pPr marL="0" indent="0">
              <a:buNone/>
            </a:pPr>
            <a:r>
              <a:rPr lang="en-US" sz="1020" dirty="0">
                <a:solidFill>
                  <a:srgbClr val="253552"/>
                </a:solidFill>
              </a:rPr>
              <a:t>• Common templates and timetable</a:t>
            </a:r>
            <a:endParaRPr lang="en-US" sz="1020" dirty="0"/>
          </a:p>
          <a:p>
            <a:pPr marL="0" indent="0">
              <a:buNone/>
            </a:pPr>
            <a:r>
              <a:rPr lang="en-US" sz="1020" dirty="0">
                <a:solidFill>
                  <a:srgbClr val="253552"/>
                </a:solidFill>
              </a:rPr>
              <a:t>• Corporate planning requirements</a:t>
            </a:r>
            <a:endParaRPr lang="en-US" sz="1020" dirty="0"/>
          </a:p>
          <a:p>
            <a:pPr marL="0" indent="0">
              <a:buNone/>
            </a:pPr>
            <a:r>
              <a:rPr lang="en-US" sz="1020" dirty="0">
                <a:solidFill>
                  <a:srgbClr val="253552"/>
                </a:solidFill>
              </a:rPr>
              <a:t>• Published quality tests</a:t>
            </a:r>
            <a:endParaRPr lang="en-US" sz="1020" dirty="0"/>
          </a:p>
        </p:txBody>
      </p:sp>
      <p:sp>
        <p:nvSpPr>
          <p:cNvPr id="10" name="Shape 7"/>
          <p:cNvSpPr/>
          <p:nvPr/>
        </p:nvSpPr>
        <p:spPr>
          <a:xfrm>
            <a:off x="4343400" y="1344168"/>
            <a:ext cx="3493008" cy="3977640"/>
          </a:xfrm>
          <a:prstGeom prst="roundRect">
            <a:avLst>
              <a:gd name="adj" fmla="val 1047"/>
            </a:avLst>
          </a:prstGeom>
          <a:solidFill>
            <a:srgbClr val="FFFFFF">
              <a:alpha val="97000"/>
            </a:srgbClr>
          </a:solidFill>
          <a:ln w="10160">
            <a:solidFill>
              <a:srgbClr val="D8DEE8"/>
            </a:solidFill>
            <a:prstDash val="solid"/>
          </a:ln>
        </p:spPr>
        <p:txBody>
          <a:bodyPr/>
          <a:lstStyle/>
          <a:p>
            <a:endParaRPr lang="en-GB"/>
          </a:p>
        </p:txBody>
      </p:sp>
      <p:sp>
        <p:nvSpPr>
          <p:cNvPr id="11" name="Shape 8"/>
          <p:cNvSpPr/>
          <p:nvPr/>
        </p:nvSpPr>
        <p:spPr>
          <a:xfrm>
            <a:off x="4343400" y="1344168"/>
            <a:ext cx="64008" cy="3977640"/>
          </a:xfrm>
          <a:prstGeom prst="rect">
            <a:avLst/>
          </a:prstGeom>
          <a:solidFill>
            <a:srgbClr val="A15BA5"/>
          </a:solidFill>
          <a:ln w="12700">
            <a:solidFill>
              <a:srgbClr val="A15BA5"/>
            </a:solidFill>
            <a:prstDash val="solid"/>
          </a:ln>
        </p:spPr>
        <p:txBody>
          <a:bodyPr/>
          <a:lstStyle/>
          <a:p>
            <a:endParaRPr lang="en-GB"/>
          </a:p>
        </p:txBody>
      </p:sp>
      <p:sp>
        <p:nvSpPr>
          <p:cNvPr id="12" name="Text 9"/>
          <p:cNvSpPr/>
          <p:nvPr/>
        </p:nvSpPr>
        <p:spPr>
          <a:xfrm>
            <a:off x="4526280" y="1490472"/>
            <a:ext cx="317296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STRENGTHEN</a:t>
            </a:r>
            <a:endParaRPr lang="en-US" sz="1200" dirty="0"/>
          </a:p>
        </p:txBody>
      </p:sp>
      <p:sp>
        <p:nvSpPr>
          <p:cNvPr id="13" name="Text 10"/>
          <p:cNvSpPr/>
          <p:nvPr/>
        </p:nvSpPr>
        <p:spPr>
          <a:xfrm>
            <a:off x="4526280" y="1837944"/>
            <a:ext cx="3163824" cy="3355848"/>
          </a:xfrm>
          <a:prstGeom prst="rect">
            <a:avLst/>
          </a:prstGeom>
          <a:noFill/>
          <a:ln/>
        </p:spPr>
        <p:txBody>
          <a:bodyPr wrap="square" lIns="254" tIns="254" rIns="254" bIns="254" rtlCol="0" anchor="t">
            <a:normAutofit/>
          </a:bodyPr>
          <a:lstStyle/>
          <a:p>
            <a:pPr marL="0" indent="0">
              <a:buNone/>
            </a:pPr>
            <a:r>
              <a:rPr lang="en-US" sz="1020" dirty="0">
                <a:solidFill>
                  <a:srgbClr val="253552"/>
                </a:solidFill>
              </a:rPr>
              <a:t>• Evidence-led problems to solve</a:t>
            </a:r>
            <a:endParaRPr lang="en-US" sz="1020" dirty="0"/>
          </a:p>
          <a:p>
            <a:pPr marL="0" indent="0">
              <a:buNone/>
            </a:pPr>
            <a:r>
              <a:rPr lang="en-US" sz="1020" dirty="0">
                <a:solidFill>
                  <a:srgbClr val="253552"/>
                </a:solidFill>
              </a:rPr>
              <a:t>• Clear purpose and owner for each component</a:t>
            </a:r>
            <a:endParaRPr lang="en-US" sz="1020" dirty="0"/>
          </a:p>
          <a:p>
            <a:pPr marL="0" indent="0">
              <a:buNone/>
            </a:pPr>
            <a:r>
              <a:rPr lang="en-US" sz="1020" dirty="0">
                <a:solidFill>
                  <a:srgbClr val="253552"/>
                </a:solidFill>
              </a:rPr>
              <a:t>• Top-down direction where evidence supports it</a:t>
            </a:r>
            <a:endParaRPr lang="en-US" sz="1020" dirty="0"/>
          </a:p>
          <a:p>
            <a:pPr marL="0" indent="0">
              <a:buNone/>
            </a:pPr>
            <a:r>
              <a:rPr lang="en-US" sz="1020" dirty="0">
                <a:solidFill>
                  <a:srgbClr val="253552"/>
                </a:solidFill>
              </a:rPr>
              <a:t>• Cross-System and partner dependencies</a:t>
            </a:r>
            <a:endParaRPr lang="en-US" sz="1020" dirty="0"/>
          </a:p>
          <a:p>
            <a:pPr marL="0" indent="0">
              <a:buNone/>
            </a:pPr>
            <a:r>
              <a:rPr lang="en-US" sz="1020" dirty="0">
                <a:solidFill>
                  <a:srgbClr val="253552"/>
                </a:solidFill>
              </a:rPr>
              <a:t>• Explicit Service / Care Group responsibilities</a:t>
            </a:r>
            <a:endParaRPr lang="en-US" sz="1020" dirty="0"/>
          </a:p>
          <a:p>
            <a:pPr marL="0" indent="0">
              <a:buNone/>
            </a:pPr>
            <a:r>
              <a:rPr lang="en-US" sz="1020" dirty="0">
                <a:solidFill>
                  <a:srgbClr val="253552"/>
                </a:solidFill>
              </a:rPr>
              <a:t>• Benefits and deliverability from the start</a:t>
            </a:r>
            <a:endParaRPr lang="en-US" sz="1020" dirty="0"/>
          </a:p>
        </p:txBody>
      </p:sp>
      <p:sp>
        <p:nvSpPr>
          <p:cNvPr id="14" name="Shape 11"/>
          <p:cNvSpPr/>
          <p:nvPr/>
        </p:nvSpPr>
        <p:spPr>
          <a:xfrm>
            <a:off x="8028432" y="1344168"/>
            <a:ext cx="3493008" cy="3977640"/>
          </a:xfrm>
          <a:prstGeom prst="roundRect">
            <a:avLst>
              <a:gd name="adj" fmla="val 1047"/>
            </a:avLst>
          </a:prstGeom>
          <a:solidFill>
            <a:srgbClr val="FFFFFF">
              <a:alpha val="97000"/>
            </a:srgbClr>
          </a:solidFill>
          <a:ln w="10160">
            <a:solidFill>
              <a:srgbClr val="D8DEE8"/>
            </a:solidFill>
            <a:prstDash val="solid"/>
          </a:ln>
        </p:spPr>
        <p:txBody>
          <a:bodyPr/>
          <a:lstStyle/>
          <a:p>
            <a:endParaRPr lang="en-GB"/>
          </a:p>
        </p:txBody>
      </p:sp>
      <p:sp>
        <p:nvSpPr>
          <p:cNvPr id="15" name="Shape 12"/>
          <p:cNvSpPr/>
          <p:nvPr/>
        </p:nvSpPr>
        <p:spPr>
          <a:xfrm>
            <a:off x="8028432" y="1344168"/>
            <a:ext cx="64008" cy="3977640"/>
          </a:xfrm>
          <a:prstGeom prst="rect">
            <a:avLst/>
          </a:prstGeom>
          <a:solidFill>
            <a:srgbClr val="D84E5B"/>
          </a:solidFill>
          <a:ln w="12700">
            <a:solidFill>
              <a:srgbClr val="D84E5B"/>
            </a:solidFill>
            <a:prstDash val="solid"/>
          </a:ln>
        </p:spPr>
        <p:txBody>
          <a:bodyPr/>
          <a:lstStyle/>
          <a:p>
            <a:endParaRPr lang="en-GB"/>
          </a:p>
        </p:txBody>
      </p:sp>
      <p:sp>
        <p:nvSpPr>
          <p:cNvPr id="16" name="Text 13"/>
          <p:cNvSpPr/>
          <p:nvPr/>
        </p:nvSpPr>
        <p:spPr>
          <a:xfrm>
            <a:off x="8211312" y="1490472"/>
            <a:ext cx="317296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AVOID</a:t>
            </a:r>
            <a:endParaRPr lang="en-US" sz="1200" dirty="0"/>
          </a:p>
        </p:txBody>
      </p:sp>
      <p:sp>
        <p:nvSpPr>
          <p:cNvPr id="17" name="Text 14"/>
          <p:cNvSpPr/>
          <p:nvPr/>
        </p:nvSpPr>
        <p:spPr>
          <a:xfrm>
            <a:off x="8211312" y="1837944"/>
            <a:ext cx="3163824" cy="3355848"/>
          </a:xfrm>
          <a:prstGeom prst="rect">
            <a:avLst/>
          </a:prstGeom>
          <a:noFill/>
          <a:ln/>
        </p:spPr>
        <p:txBody>
          <a:bodyPr wrap="square" lIns="254" tIns="254" rIns="254" bIns="254" rtlCol="0" anchor="t">
            <a:normAutofit/>
          </a:bodyPr>
          <a:lstStyle/>
          <a:p>
            <a:pPr marL="0" indent="0">
              <a:buNone/>
            </a:pPr>
            <a:r>
              <a:rPr lang="en-US" sz="1020" dirty="0">
                <a:solidFill>
                  <a:srgbClr val="253552"/>
                </a:solidFill>
              </a:rPr>
              <a:t>• A long narrative Plan Development document</a:t>
            </a:r>
            <a:endParaRPr lang="en-US" sz="1020" dirty="0"/>
          </a:p>
          <a:p>
            <a:pPr marL="0" indent="0">
              <a:buNone/>
            </a:pPr>
            <a:r>
              <a:rPr lang="en-US" sz="1020" dirty="0">
                <a:solidFill>
                  <a:srgbClr val="253552"/>
                </a:solidFill>
              </a:rPr>
              <a:t>• Separate priority-setting exercises</a:t>
            </a:r>
            <a:endParaRPr lang="en-US" sz="1020" dirty="0"/>
          </a:p>
          <a:p>
            <a:pPr marL="0" indent="0">
              <a:buNone/>
            </a:pPr>
            <a:r>
              <a:rPr lang="en-US" sz="1020" dirty="0">
                <a:solidFill>
                  <a:srgbClr val="253552"/>
                </a:solidFill>
              </a:rPr>
              <a:t>• Unfunded wish lists</a:t>
            </a:r>
            <a:endParaRPr lang="en-US" sz="1020" dirty="0"/>
          </a:p>
          <a:p>
            <a:pPr marL="0" indent="0">
              <a:buNone/>
            </a:pPr>
            <a:r>
              <a:rPr lang="en-US" sz="1020" dirty="0">
                <a:solidFill>
                  <a:srgbClr val="253552"/>
                </a:solidFill>
              </a:rPr>
              <a:t>• Measures without baselines</a:t>
            </a:r>
            <a:endParaRPr lang="en-US" sz="1020" dirty="0"/>
          </a:p>
          <a:p>
            <a:pPr marL="0" indent="0">
              <a:buNone/>
            </a:pPr>
            <a:r>
              <a:rPr lang="en-US" sz="1020" dirty="0">
                <a:solidFill>
                  <a:srgbClr val="253552"/>
                </a:solidFill>
              </a:rPr>
              <a:t>• Duplicate asks</a:t>
            </a:r>
            <a:endParaRPr lang="en-US" sz="1020" dirty="0"/>
          </a:p>
          <a:p>
            <a:pPr marL="0" indent="0">
              <a:buNone/>
            </a:pPr>
            <a:endParaRPr lang="en-US" sz="102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FB391-6906-B459-0CC5-3B251723A8F4}"/>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4CFB1A34-DE4D-5E1D-122A-9748E6C494A6}"/>
              </a:ext>
            </a:extLst>
          </p:cNvPr>
          <p:cNvSpPr/>
          <p:nvPr/>
        </p:nvSpPr>
        <p:spPr>
          <a:xfrm>
            <a:off x="305" y="86868"/>
            <a:ext cx="12191695" cy="6858000"/>
          </a:xfrm>
          <a:prstGeom prst="rect">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3" name="Shape 1">
            <a:extLst>
              <a:ext uri="{FF2B5EF4-FFF2-40B4-BE49-F238E27FC236}">
                <a16:creationId xmlns:a16="http://schemas.microsoft.com/office/drawing/2014/main" id="{E71457AB-29F3-575C-2BF0-2ABB85ECC73F}"/>
              </a:ext>
            </a:extLst>
          </p:cNvPr>
          <p:cNvSpPr/>
          <p:nvPr/>
        </p:nvSpPr>
        <p:spPr>
          <a:xfrm rot="1500000">
            <a:off x="8321040" y="45720"/>
            <a:ext cx="3749040" cy="3749040"/>
          </a:xfrm>
          <a:prstGeom prst="arc">
            <a:avLst/>
          </a:prstGeom>
          <a:solidFill>
            <a:srgbClr val="0E2841">
              <a:alpha val="0"/>
            </a:srgbClr>
          </a:solidFill>
          <a:ln w="355600">
            <a:solidFill>
              <a:srgbClr val="834AAD">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4" name="Shape 2">
            <a:extLst>
              <a:ext uri="{FF2B5EF4-FFF2-40B4-BE49-F238E27FC236}">
                <a16:creationId xmlns:a16="http://schemas.microsoft.com/office/drawing/2014/main" id="{7B028FC6-F58D-0E74-3AA9-A3339BD6480B}"/>
              </a:ext>
            </a:extLst>
          </p:cNvPr>
          <p:cNvSpPr/>
          <p:nvPr/>
        </p:nvSpPr>
        <p:spPr>
          <a:xfrm rot="12300000">
            <a:off x="8595360" y="1143000"/>
            <a:ext cx="3429000" cy="3429000"/>
          </a:xfrm>
          <a:prstGeom prst="arc">
            <a:avLst/>
          </a:prstGeom>
          <a:solidFill>
            <a:srgbClr val="0E2841">
              <a:alpha val="0"/>
            </a:srgbClr>
          </a:solidFill>
          <a:ln w="279400">
            <a:solidFill>
              <a:srgbClr val="00A88F">
                <a:alpha val="8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a:extLst>
              <a:ext uri="{FF2B5EF4-FFF2-40B4-BE49-F238E27FC236}">
                <a16:creationId xmlns:a16="http://schemas.microsoft.com/office/drawing/2014/main" id="{95632488-70D5-F6D8-6D52-C2C992492DB6}"/>
              </a:ext>
            </a:extLst>
          </p:cNvPr>
          <p:cNvSpPr/>
          <p:nvPr/>
        </p:nvSpPr>
        <p:spPr>
          <a:xfrm rot="720000">
            <a:off x="7315200" y="3017520"/>
            <a:ext cx="3657600" cy="3657600"/>
          </a:xfrm>
          <a:prstGeom prst="arc">
            <a:avLst/>
          </a:prstGeom>
          <a:solidFill>
            <a:srgbClr val="0E2841">
              <a:alpha val="0"/>
            </a:srgbClr>
          </a:solidFill>
          <a:ln w="190500">
            <a:solidFill>
              <a:srgbClr val="FFC000">
                <a:alpha val="9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Text 4">
            <a:extLst>
              <a:ext uri="{FF2B5EF4-FFF2-40B4-BE49-F238E27FC236}">
                <a16:creationId xmlns:a16="http://schemas.microsoft.com/office/drawing/2014/main" id="{9BD21C79-FA12-912F-E8F7-DB8FF5DB190A}"/>
              </a:ext>
            </a:extLst>
          </p:cNvPr>
          <p:cNvSpPr/>
          <p:nvPr/>
        </p:nvSpPr>
        <p:spPr>
          <a:xfrm>
            <a:off x="658368" y="1051560"/>
            <a:ext cx="621792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a:extLst>
              <a:ext uri="{FF2B5EF4-FFF2-40B4-BE49-F238E27FC236}">
                <a16:creationId xmlns:a16="http://schemas.microsoft.com/office/drawing/2014/main" id="{1AF83458-FF21-DAEC-4FDB-C85C6A61A310}"/>
              </a:ext>
            </a:extLst>
          </p:cNvPr>
          <p:cNvSpPr/>
          <p:nvPr/>
        </p:nvSpPr>
        <p:spPr>
          <a:xfrm>
            <a:off x="658368" y="1664208"/>
            <a:ext cx="6766560" cy="12344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DCCBE7"/>
                </a:solidFill>
                <a:effectLst/>
                <a:uLnTx/>
                <a:uFillTx/>
                <a:latin typeface="Aptos"/>
                <a:ea typeface="+mn-ea"/>
                <a:cs typeface="+mn-cs"/>
              </a:rPr>
              <a:t>Part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DCCBE7"/>
                </a:solidFill>
                <a:effectLst/>
                <a:uLnTx/>
                <a:uFillTx/>
                <a:latin typeface="Aptos"/>
                <a:ea typeface="+mn-ea"/>
                <a:cs typeface="+mn-cs"/>
              </a:rPr>
              <a:t>Organisational Context and Assumptions</a:t>
            </a:r>
            <a:endParaRPr kumimoji="0" lang="en-US" sz="31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Text 6">
            <a:extLst>
              <a:ext uri="{FF2B5EF4-FFF2-40B4-BE49-F238E27FC236}">
                <a16:creationId xmlns:a16="http://schemas.microsoft.com/office/drawing/2014/main" id="{793B7A5C-5AEB-9FE4-D9B6-50C00801E955}"/>
              </a:ext>
            </a:extLst>
          </p:cNvPr>
          <p:cNvSpPr/>
          <p:nvPr/>
        </p:nvSpPr>
        <p:spPr>
          <a:xfrm>
            <a:off x="685800" y="3127248"/>
            <a:ext cx="6309360" cy="777240"/>
          </a:xfrm>
          <a:prstGeom prst="rect">
            <a:avLst/>
          </a:prstGeom>
          <a:noFill/>
          <a:ln/>
        </p:spPr>
        <p:txBody>
          <a:bodyPr wrap="square" lIns="0" tIns="0" rIns="0" bIns="0" rtlCol="0" anchor="ctr"/>
          <a:lstStyle/>
          <a:p>
            <a:pPr lvl="0"/>
            <a:r>
              <a:rPr lang="en-US" dirty="0">
                <a:solidFill>
                  <a:srgbClr val="E1E8F2"/>
                </a:solidFill>
              </a:rPr>
              <a:t>The parameters within which the organisation must plan</a:t>
            </a:r>
            <a:endParaRPr kumimoji="0" lang="en-US" sz="170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lide Number Placeholder 0">
            <a:extLst>
              <a:ext uri="{FF2B5EF4-FFF2-40B4-BE49-F238E27FC236}">
                <a16:creationId xmlns:a16="http://schemas.microsoft.com/office/drawing/2014/main" id="{274D4BAD-0040-5A15-2A7F-B4A3BAB65776}"/>
              </a:ext>
            </a:extLst>
          </p:cNvPr>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6B6872"/>
                </a:solidFill>
                <a:latin typeface="Aptos"/>
                <a:ea typeface="Aptos"/>
                <a:cs typeface="Apto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lang="en-US" smtClean="0"/>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srgbClr val="6B6872"/>
              </a:solidFill>
              <a:effectLst/>
              <a:uLnTx/>
              <a:uFillTx/>
              <a:latin typeface="Aptos"/>
            </a:endParaRPr>
          </a:p>
        </p:txBody>
      </p:sp>
    </p:spTree>
    <p:extLst>
      <p:ext uri="{BB962C8B-B14F-4D97-AF65-F5344CB8AC3E}">
        <p14:creationId xmlns:p14="http://schemas.microsoft.com/office/powerpoint/2010/main" val="3080735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pic>
        <p:nvPicPr>
          <p:cNvPr id="2" name="Image 0" descr="/mnt/data/template_render/slide-4.png"/>
          <p:cNvPicPr>
            <a:picLocks noChangeAspect="1"/>
          </p:cNvPicPr>
          <p:nvPr/>
        </p:nvPicPr>
        <p:blipFill>
          <a:blip r:embed="rId3"/>
          <a:srcRect l="22" r="22"/>
          <a:stretch/>
        </p:blipFill>
        <p:spPr>
          <a:xfrm>
            <a:off x="0" y="0"/>
            <a:ext cx="12191695" cy="6858000"/>
          </a:xfrm>
          <a:prstGeom prst="rect">
            <a:avLst/>
          </a:prstGeom>
        </p:spPr>
      </p:pic>
      <p:sp>
        <p:nvSpPr>
          <p:cNvPr id="3" name="Text 0"/>
          <p:cNvSpPr/>
          <p:nvPr/>
        </p:nvSpPr>
        <p:spPr>
          <a:xfrm>
            <a:off x="640080" y="502920"/>
            <a:ext cx="10927080" cy="384048"/>
          </a:xfrm>
          <a:prstGeom prst="rect">
            <a:avLst/>
          </a:prstGeom>
          <a:noFill/>
          <a:ln/>
        </p:spPr>
        <p:txBody>
          <a:bodyPr wrap="square" lIns="0" tIns="0" rIns="0" bIns="0" rtlCol="0" anchor="ctr">
            <a:normAutofit/>
          </a:bodyPr>
          <a:lstStyle/>
          <a:p>
            <a:pPr marL="0" indent="0">
              <a:buNone/>
            </a:pPr>
            <a:r>
              <a:rPr lang="en-US" sz="2400" b="1" dirty="0">
                <a:solidFill>
                  <a:srgbClr val="243E6B"/>
                </a:solidFill>
              </a:rPr>
              <a:t>Planning Assumptions</a:t>
            </a:r>
            <a:endParaRPr lang="en-US" sz="2400" dirty="0"/>
          </a:p>
        </p:txBody>
      </p:sp>
      <p:sp>
        <p:nvSpPr>
          <p:cNvPr id="4" name="Text 1"/>
          <p:cNvSpPr/>
          <p:nvPr/>
        </p:nvSpPr>
        <p:spPr>
          <a:xfrm>
            <a:off x="658368" y="932688"/>
            <a:ext cx="10515600" cy="274320"/>
          </a:xfrm>
          <a:prstGeom prst="rect">
            <a:avLst/>
          </a:prstGeom>
          <a:noFill/>
          <a:ln/>
        </p:spPr>
        <p:txBody>
          <a:bodyPr wrap="square" lIns="0" tIns="0" rIns="0" bIns="0" rtlCol="0" anchor="ctr">
            <a:normAutofit/>
          </a:bodyPr>
          <a:lstStyle/>
          <a:p>
            <a:pPr marL="0" indent="0">
              <a:buNone/>
            </a:pPr>
            <a:r>
              <a:rPr lang="en-US" sz="1050" dirty="0">
                <a:solidFill>
                  <a:srgbClr val="64748B"/>
                </a:solidFill>
              </a:rPr>
              <a:t>Purpose, proposed approach, development method and ownership.</a:t>
            </a:r>
            <a:endParaRPr lang="en-US" sz="1050" dirty="0"/>
          </a:p>
        </p:txBody>
      </p:sp>
      <p:sp>
        <p:nvSpPr>
          <p:cNvPr id="5" name="Text 2"/>
          <p:cNvSpPr/>
          <p:nvPr/>
        </p:nvSpPr>
        <p:spPr>
          <a:xfrm>
            <a:off x="11292840" y="192024"/>
            <a:ext cx="228600" cy="109728"/>
          </a:xfrm>
          <a:prstGeom prst="rect">
            <a:avLst/>
          </a:prstGeom>
          <a:noFill/>
          <a:ln/>
        </p:spPr>
        <p:txBody>
          <a:bodyPr wrap="square" lIns="0" tIns="0" rIns="0" bIns="0" rtlCol="0" anchor="ctr"/>
          <a:lstStyle/>
          <a:p>
            <a:pPr marL="0" indent="0" algn="ctr">
              <a:buNone/>
            </a:pPr>
            <a:r>
              <a:rPr lang="en-US" sz="800" dirty="0">
                <a:solidFill>
                  <a:srgbClr val="243E6B"/>
                </a:solidFill>
              </a:rPr>
              <a:t>6</a:t>
            </a:r>
            <a:endParaRPr lang="en-US" sz="800" dirty="0"/>
          </a:p>
        </p:txBody>
      </p:sp>
      <p:sp>
        <p:nvSpPr>
          <p:cNvPr id="6" name="Shape 3"/>
          <p:cNvSpPr/>
          <p:nvPr/>
        </p:nvSpPr>
        <p:spPr>
          <a:xfrm>
            <a:off x="640080" y="1325880"/>
            <a:ext cx="352044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7" name="Shape 4"/>
          <p:cNvSpPr/>
          <p:nvPr/>
        </p:nvSpPr>
        <p:spPr>
          <a:xfrm>
            <a:off x="640080" y="1325880"/>
            <a:ext cx="64008" cy="1280160"/>
          </a:xfrm>
          <a:prstGeom prst="rect">
            <a:avLst/>
          </a:prstGeom>
          <a:solidFill>
            <a:srgbClr val="00A79D"/>
          </a:solidFill>
          <a:ln w="12700">
            <a:solidFill>
              <a:srgbClr val="00A79D"/>
            </a:solidFill>
            <a:prstDash val="solid"/>
          </a:ln>
        </p:spPr>
        <p:txBody>
          <a:bodyPr/>
          <a:lstStyle/>
          <a:p>
            <a:endParaRPr lang="en-GB"/>
          </a:p>
        </p:txBody>
      </p:sp>
      <p:sp>
        <p:nvSpPr>
          <p:cNvPr id="8" name="Text 5"/>
          <p:cNvSpPr/>
          <p:nvPr/>
        </p:nvSpPr>
        <p:spPr>
          <a:xfrm>
            <a:off x="822960" y="1472184"/>
            <a:ext cx="320040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PURPOSE</a:t>
            </a:r>
            <a:endParaRPr lang="en-US" sz="1200" dirty="0"/>
          </a:p>
        </p:txBody>
      </p:sp>
      <p:sp>
        <p:nvSpPr>
          <p:cNvPr id="9" name="Text 6"/>
          <p:cNvSpPr/>
          <p:nvPr/>
        </p:nvSpPr>
        <p:spPr>
          <a:xfrm>
            <a:off x="822960" y="1819656"/>
            <a:ext cx="3191256" cy="658368"/>
          </a:xfrm>
          <a:prstGeom prst="rect">
            <a:avLst/>
          </a:prstGeom>
          <a:noFill/>
          <a:ln/>
        </p:spPr>
        <p:txBody>
          <a:bodyPr wrap="square" lIns="254" tIns="254" rIns="254" bIns="254" rtlCol="0" anchor="t">
            <a:normAutofit/>
          </a:bodyPr>
          <a:lstStyle/>
          <a:p>
            <a:pPr marL="0" indent="0">
              <a:buNone/>
            </a:pPr>
            <a:r>
              <a:rPr lang="en-US" sz="980" dirty="0">
                <a:solidFill>
                  <a:srgbClr val="253552"/>
                </a:solidFill>
              </a:rPr>
              <a:t>Set one common planning envelope.</a:t>
            </a:r>
            <a:endParaRPr lang="en-US" sz="980" dirty="0"/>
          </a:p>
        </p:txBody>
      </p:sp>
      <p:sp>
        <p:nvSpPr>
          <p:cNvPr id="10" name="Shape 7"/>
          <p:cNvSpPr/>
          <p:nvPr/>
        </p:nvSpPr>
        <p:spPr>
          <a:xfrm>
            <a:off x="4315968" y="1325880"/>
            <a:ext cx="352044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11" name="Shape 8"/>
          <p:cNvSpPr/>
          <p:nvPr/>
        </p:nvSpPr>
        <p:spPr>
          <a:xfrm>
            <a:off x="4315968" y="1325880"/>
            <a:ext cx="64008" cy="1280160"/>
          </a:xfrm>
          <a:prstGeom prst="rect">
            <a:avLst/>
          </a:prstGeom>
          <a:solidFill>
            <a:srgbClr val="A15BA5"/>
          </a:solidFill>
          <a:ln w="12700">
            <a:solidFill>
              <a:srgbClr val="A15BA5"/>
            </a:solidFill>
            <a:prstDash val="solid"/>
          </a:ln>
        </p:spPr>
        <p:txBody>
          <a:bodyPr/>
          <a:lstStyle/>
          <a:p>
            <a:endParaRPr lang="en-GB"/>
          </a:p>
        </p:txBody>
      </p:sp>
      <p:sp>
        <p:nvSpPr>
          <p:cNvPr id="12" name="Text 9"/>
          <p:cNvSpPr/>
          <p:nvPr/>
        </p:nvSpPr>
        <p:spPr>
          <a:xfrm>
            <a:off x="4498848" y="1472184"/>
            <a:ext cx="320040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PROPOSED APPROACH</a:t>
            </a:r>
            <a:endParaRPr lang="en-US" sz="1200" dirty="0"/>
          </a:p>
        </p:txBody>
      </p:sp>
      <p:sp>
        <p:nvSpPr>
          <p:cNvPr id="13" name="Text 10"/>
          <p:cNvSpPr/>
          <p:nvPr/>
        </p:nvSpPr>
        <p:spPr>
          <a:xfrm>
            <a:off x="4498848" y="1819656"/>
            <a:ext cx="3191256" cy="658368"/>
          </a:xfrm>
          <a:prstGeom prst="rect">
            <a:avLst/>
          </a:prstGeom>
          <a:noFill/>
          <a:ln/>
        </p:spPr>
        <p:txBody>
          <a:bodyPr wrap="square" lIns="254" tIns="254" rIns="254" bIns="254" rtlCol="0" anchor="t">
            <a:normAutofit/>
          </a:bodyPr>
          <a:lstStyle/>
          <a:p>
            <a:pPr marL="0" indent="0">
              <a:buNone/>
            </a:pPr>
            <a:r>
              <a:rPr lang="en-US" sz="980" dirty="0">
                <a:solidFill>
                  <a:srgbClr val="253552"/>
                </a:solidFill>
              </a:rPr>
              <a:t>A concise set covering resources, cost base, workforce, demand, productivity, transformation, quality, enabling assets and explicit choices.</a:t>
            </a:r>
            <a:endParaRPr lang="en-US" sz="980" dirty="0"/>
          </a:p>
        </p:txBody>
      </p:sp>
      <p:sp>
        <p:nvSpPr>
          <p:cNvPr id="14" name="Shape 11"/>
          <p:cNvSpPr/>
          <p:nvPr/>
        </p:nvSpPr>
        <p:spPr>
          <a:xfrm>
            <a:off x="7991856" y="1325880"/>
            <a:ext cx="352044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15" name="Shape 12"/>
          <p:cNvSpPr/>
          <p:nvPr/>
        </p:nvSpPr>
        <p:spPr>
          <a:xfrm>
            <a:off x="7991856" y="1325880"/>
            <a:ext cx="64008" cy="1280160"/>
          </a:xfrm>
          <a:prstGeom prst="rect">
            <a:avLst/>
          </a:prstGeom>
          <a:solidFill>
            <a:srgbClr val="19AFC6"/>
          </a:solidFill>
          <a:ln w="12700">
            <a:solidFill>
              <a:srgbClr val="19AFC6"/>
            </a:solidFill>
            <a:prstDash val="solid"/>
          </a:ln>
        </p:spPr>
        <p:txBody>
          <a:bodyPr/>
          <a:lstStyle/>
          <a:p>
            <a:endParaRPr lang="en-GB"/>
          </a:p>
        </p:txBody>
      </p:sp>
      <p:sp>
        <p:nvSpPr>
          <p:cNvPr id="16" name="Text 13"/>
          <p:cNvSpPr/>
          <p:nvPr/>
        </p:nvSpPr>
        <p:spPr>
          <a:xfrm>
            <a:off x="8174736" y="1472184"/>
            <a:ext cx="320040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WHY</a:t>
            </a:r>
            <a:endParaRPr lang="en-US" sz="1200" dirty="0"/>
          </a:p>
        </p:txBody>
      </p:sp>
      <p:sp>
        <p:nvSpPr>
          <p:cNvPr id="17" name="Text 14"/>
          <p:cNvSpPr/>
          <p:nvPr/>
        </p:nvSpPr>
        <p:spPr>
          <a:xfrm>
            <a:off x="8174736" y="1819656"/>
            <a:ext cx="3191256" cy="658368"/>
          </a:xfrm>
          <a:prstGeom prst="rect">
            <a:avLst/>
          </a:prstGeom>
          <a:noFill/>
          <a:ln/>
        </p:spPr>
        <p:txBody>
          <a:bodyPr wrap="square" lIns="254" tIns="254" rIns="254" bIns="254" rtlCol="0" anchor="t">
            <a:normAutofit/>
          </a:bodyPr>
          <a:lstStyle/>
          <a:p>
            <a:pPr marL="0" indent="0">
              <a:buNone/>
            </a:pPr>
            <a:r>
              <a:rPr lang="en-US" sz="980" dirty="0">
                <a:solidFill>
                  <a:srgbClr val="253552"/>
                </a:solidFill>
              </a:rPr>
              <a:t>Prevents incompatible assumptions, unfunded growth and unrealistic plans.</a:t>
            </a:r>
            <a:endParaRPr lang="en-US" sz="980" dirty="0"/>
          </a:p>
        </p:txBody>
      </p:sp>
      <p:sp>
        <p:nvSpPr>
          <p:cNvPr id="18" name="Shape 15"/>
          <p:cNvSpPr/>
          <p:nvPr/>
        </p:nvSpPr>
        <p:spPr>
          <a:xfrm>
            <a:off x="640080" y="2816352"/>
            <a:ext cx="5349240" cy="1847088"/>
          </a:xfrm>
          <a:prstGeom prst="roundRect">
            <a:avLst>
              <a:gd name="adj" fmla="val 1980"/>
            </a:avLst>
          </a:prstGeom>
          <a:solidFill>
            <a:srgbClr val="FFFFFF">
              <a:alpha val="97000"/>
            </a:srgbClr>
          </a:solidFill>
          <a:ln w="10160">
            <a:solidFill>
              <a:srgbClr val="D8DEE8"/>
            </a:solidFill>
            <a:prstDash val="solid"/>
          </a:ln>
        </p:spPr>
        <p:txBody>
          <a:bodyPr/>
          <a:lstStyle/>
          <a:p>
            <a:endParaRPr lang="en-GB"/>
          </a:p>
        </p:txBody>
      </p:sp>
      <p:sp>
        <p:nvSpPr>
          <p:cNvPr id="19" name="Shape 16"/>
          <p:cNvSpPr/>
          <p:nvPr/>
        </p:nvSpPr>
        <p:spPr>
          <a:xfrm>
            <a:off x="640080" y="2816352"/>
            <a:ext cx="64008" cy="1847088"/>
          </a:xfrm>
          <a:prstGeom prst="rect">
            <a:avLst/>
          </a:prstGeom>
          <a:solidFill>
            <a:srgbClr val="52AF74"/>
          </a:solidFill>
          <a:ln w="12700">
            <a:solidFill>
              <a:srgbClr val="52AF74"/>
            </a:solidFill>
            <a:prstDash val="solid"/>
          </a:ln>
        </p:spPr>
        <p:txBody>
          <a:bodyPr/>
          <a:lstStyle/>
          <a:p>
            <a:endParaRPr lang="en-GB"/>
          </a:p>
        </p:txBody>
      </p:sp>
      <p:sp>
        <p:nvSpPr>
          <p:cNvPr id="20" name="Text 17"/>
          <p:cNvSpPr/>
          <p:nvPr/>
        </p:nvSpPr>
        <p:spPr>
          <a:xfrm>
            <a:off x="822960" y="2962656"/>
            <a:ext cx="502920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HOW IT WILL BE DEVELOPED</a:t>
            </a:r>
            <a:endParaRPr lang="en-US" sz="1200" dirty="0"/>
          </a:p>
        </p:txBody>
      </p:sp>
      <p:sp>
        <p:nvSpPr>
          <p:cNvPr id="21" name="Text 18"/>
          <p:cNvSpPr/>
          <p:nvPr/>
        </p:nvSpPr>
        <p:spPr>
          <a:xfrm>
            <a:off x="822960" y="3310128"/>
            <a:ext cx="5020056" cy="1225296"/>
          </a:xfrm>
          <a:prstGeom prst="rect">
            <a:avLst/>
          </a:prstGeom>
          <a:noFill/>
          <a:ln/>
        </p:spPr>
        <p:txBody>
          <a:bodyPr wrap="square" lIns="254" tIns="254" rIns="254" bIns="254" rtlCol="0" anchor="t">
            <a:normAutofit/>
          </a:bodyPr>
          <a:lstStyle/>
          <a:p>
            <a:pPr>
              <a:spcAft>
                <a:spcPts val="0"/>
              </a:spcAft>
            </a:pPr>
            <a:r>
              <a:rPr sz="1100">
                <a:solidFill>
                  <a:srgbClr val="233044"/>
                </a:solidFill>
                <a:latin typeface="Arial"/>
              </a:rPr>
              <a:t>Planning and core IPG coordinate the draft now. The second-week October Executive update tests the assumptions before the formal paper. Corporate leads and relevant partners continue to refine the detail in parallel.</a:t>
            </a:r>
            <a:endParaRPr lang="en-US" sz="1000" dirty="0"/>
          </a:p>
        </p:txBody>
      </p:sp>
      <p:sp>
        <p:nvSpPr>
          <p:cNvPr id="22" name="Shape 19"/>
          <p:cNvSpPr/>
          <p:nvPr/>
        </p:nvSpPr>
        <p:spPr>
          <a:xfrm>
            <a:off x="6144768" y="2816352"/>
            <a:ext cx="2651760" cy="1847088"/>
          </a:xfrm>
          <a:prstGeom prst="roundRect">
            <a:avLst>
              <a:gd name="adj" fmla="val 1980"/>
            </a:avLst>
          </a:prstGeom>
          <a:solidFill>
            <a:srgbClr val="FFFFFF">
              <a:alpha val="97000"/>
            </a:srgbClr>
          </a:solidFill>
          <a:ln w="10160">
            <a:solidFill>
              <a:srgbClr val="D8DEE8"/>
            </a:solidFill>
            <a:prstDash val="solid"/>
          </a:ln>
        </p:spPr>
        <p:txBody>
          <a:bodyPr/>
          <a:lstStyle/>
          <a:p>
            <a:endParaRPr lang="en-GB"/>
          </a:p>
        </p:txBody>
      </p:sp>
      <p:sp>
        <p:nvSpPr>
          <p:cNvPr id="23" name="Shape 20"/>
          <p:cNvSpPr/>
          <p:nvPr/>
        </p:nvSpPr>
        <p:spPr>
          <a:xfrm>
            <a:off x="6144768" y="2816352"/>
            <a:ext cx="64008" cy="1847088"/>
          </a:xfrm>
          <a:prstGeom prst="rect">
            <a:avLst/>
          </a:prstGeom>
          <a:solidFill>
            <a:srgbClr val="F3C541"/>
          </a:solidFill>
          <a:ln w="12700">
            <a:solidFill>
              <a:srgbClr val="F3C541"/>
            </a:solidFill>
            <a:prstDash val="solid"/>
          </a:ln>
        </p:spPr>
        <p:txBody>
          <a:bodyPr/>
          <a:lstStyle/>
          <a:p>
            <a:endParaRPr lang="en-GB"/>
          </a:p>
        </p:txBody>
      </p:sp>
      <p:sp>
        <p:nvSpPr>
          <p:cNvPr id="24" name="Text 21"/>
          <p:cNvSpPr/>
          <p:nvPr/>
        </p:nvSpPr>
        <p:spPr>
          <a:xfrm>
            <a:off x="6327648" y="2962656"/>
            <a:ext cx="233172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LEAD &amp; CONTRIBUTORS</a:t>
            </a:r>
            <a:endParaRPr lang="en-US" sz="1200" dirty="0"/>
          </a:p>
        </p:txBody>
      </p:sp>
      <p:sp>
        <p:nvSpPr>
          <p:cNvPr id="25" name="Text 22"/>
          <p:cNvSpPr/>
          <p:nvPr/>
        </p:nvSpPr>
        <p:spPr>
          <a:xfrm>
            <a:off x="6327648" y="3310128"/>
            <a:ext cx="2322576" cy="1225296"/>
          </a:xfrm>
          <a:prstGeom prst="rect">
            <a:avLst/>
          </a:prstGeom>
          <a:noFill/>
          <a:ln/>
        </p:spPr>
        <p:txBody>
          <a:bodyPr wrap="square" lIns="254" tIns="254" rIns="254" bIns="254" rtlCol="0" anchor="t">
            <a:normAutofit/>
          </a:bodyPr>
          <a:lstStyle/>
          <a:p>
            <a:pPr marL="0" indent="0">
              <a:buNone/>
            </a:pPr>
            <a:r>
              <a:rPr lang="en-US" sz="950" dirty="0">
                <a:solidFill>
                  <a:srgbClr val="253552"/>
                </a:solidFill>
              </a:rPr>
              <a:t>Lead: Planning</a:t>
            </a:r>
            <a:endParaRPr lang="en-US" sz="950" dirty="0"/>
          </a:p>
          <a:p>
            <a:pPr marL="0" indent="0">
              <a:buNone/>
            </a:pPr>
            <a:r>
              <a:rPr lang="en-US" sz="950" dirty="0">
                <a:solidFill>
                  <a:srgbClr val="253552"/>
                </a:solidFill>
              </a:rPr>
              <a:t>Development: via core IPG</a:t>
            </a:r>
            <a:endParaRPr lang="en-US" sz="950" dirty="0"/>
          </a:p>
          <a:p>
            <a:pPr marL="0" indent="0">
              <a:buNone/>
            </a:pPr>
            <a:r>
              <a:rPr lang="en-US" sz="950" dirty="0">
                <a:solidFill>
                  <a:srgbClr val="253552"/>
                </a:solidFill>
              </a:rPr>
              <a:t>Decision: Executive Board</a:t>
            </a:r>
            <a:endParaRPr lang="en-US" sz="950" dirty="0"/>
          </a:p>
        </p:txBody>
      </p:sp>
      <p:sp>
        <p:nvSpPr>
          <p:cNvPr id="26" name="Shape 23"/>
          <p:cNvSpPr/>
          <p:nvPr/>
        </p:nvSpPr>
        <p:spPr>
          <a:xfrm>
            <a:off x="8951976" y="2816352"/>
            <a:ext cx="2560320" cy="1847088"/>
          </a:xfrm>
          <a:prstGeom prst="roundRect">
            <a:avLst>
              <a:gd name="adj" fmla="val 1980"/>
            </a:avLst>
          </a:prstGeom>
          <a:solidFill>
            <a:srgbClr val="FFFFFF">
              <a:alpha val="97000"/>
            </a:srgbClr>
          </a:solidFill>
          <a:ln w="10160">
            <a:solidFill>
              <a:srgbClr val="D8DEE8"/>
            </a:solidFill>
            <a:prstDash val="solid"/>
          </a:ln>
        </p:spPr>
        <p:txBody>
          <a:bodyPr/>
          <a:lstStyle/>
          <a:p>
            <a:endParaRPr lang="en-GB"/>
          </a:p>
        </p:txBody>
      </p:sp>
      <p:sp>
        <p:nvSpPr>
          <p:cNvPr id="27" name="Shape 24"/>
          <p:cNvSpPr/>
          <p:nvPr/>
        </p:nvSpPr>
        <p:spPr>
          <a:xfrm>
            <a:off x="8951976" y="2816352"/>
            <a:ext cx="64008" cy="1847088"/>
          </a:xfrm>
          <a:prstGeom prst="rect">
            <a:avLst/>
          </a:prstGeom>
          <a:solidFill>
            <a:srgbClr val="243E6B"/>
          </a:solidFill>
          <a:ln w="12700">
            <a:solidFill>
              <a:srgbClr val="243E6B"/>
            </a:solidFill>
            <a:prstDash val="solid"/>
          </a:ln>
        </p:spPr>
        <p:txBody>
          <a:bodyPr/>
          <a:lstStyle/>
          <a:p>
            <a:endParaRPr lang="en-GB"/>
          </a:p>
        </p:txBody>
      </p:sp>
      <p:sp>
        <p:nvSpPr>
          <p:cNvPr id="28" name="Text 25"/>
          <p:cNvSpPr/>
          <p:nvPr/>
        </p:nvSpPr>
        <p:spPr>
          <a:xfrm>
            <a:off x="9134856" y="2962656"/>
            <a:ext cx="224028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OUTPUT</a:t>
            </a:r>
            <a:endParaRPr lang="en-US" sz="1200" dirty="0"/>
          </a:p>
        </p:txBody>
      </p:sp>
      <p:sp>
        <p:nvSpPr>
          <p:cNvPr id="29" name="Text 26"/>
          <p:cNvSpPr/>
          <p:nvPr/>
        </p:nvSpPr>
        <p:spPr>
          <a:xfrm>
            <a:off x="9134856" y="3310128"/>
            <a:ext cx="2231136" cy="1225296"/>
          </a:xfrm>
          <a:prstGeom prst="rect">
            <a:avLst/>
          </a:prstGeom>
          <a:noFill/>
          <a:ln/>
        </p:spPr>
        <p:txBody>
          <a:bodyPr wrap="square" lIns="254" tIns="254" rIns="254" bIns="254" rtlCol="0" anchor="t">
            <a:normAutofit/>
          </a:bodyPr>
          <a:lstStyle/>
          <a:p>
            <a:pPr>
              <a:spcAft>
                <a:spcPts val="0"/>
              </a:spcAft>
            </a:pPr>
            <a:r>
              <a:rPr sz="1050">
                <a:solidFill>
                  <a:srgbClr val="233044"/>
                </a:solidFill>
                <a:latin typeface="Arial"/>
              </a:rPr>
              <a:t>Draft assumptions shaped through Executive engagement in October and formally agreed on 28 October.</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pic>
        <p:nvPicPr>
          <p:cNvPr id="2" name="Image 0" descr="/mnt/data/template_render/slide-4.png"/>
          <p:cNvPicPr>
            <a:picLocks noChangeAspect="1"/>
          </p:cNvPicPr>
          <p:nvPr/>
        </p:nvPicPr>
        <p:blipFill>
          <a:blip r:embed="rId3"/>
          <a:srcRect l="22" r="22"/>
          <a:stretch/>
        </p:blipFill>
        <p:spPr>
          <a:xfrm>
            <a:off x="0" y="0"/>
            <a:ext cx="12191695" cy="6858000"/>
          </a:xfrm>
          <a:prstGeom prst="rect">
            <a:avLst/>
          </a:prstGeom>
        </p:spPr>
      </p:pic>
      <p:sp>
        <p:nvSpPr>
          <p:cNvPr id="3" name="Text 0"/>
          <p:cNvSpPr/>
          <p:nvPr/>
        </p:nvSpPr>
        <p:spPr>
          <a:xfrm>
            <a:off x="640080" y="502920"/>
            <a:ext cx="10927080" cy="384048"/>
          </a:xfrm>
          <a:prstGeom prst="rect">
            <a:avLst/>
          </a:prstGeom>
          <a:noFill/>
          <a:ln/>
        </p:spPr>
        <p:txBody>
          <a:bodyPr wrap="square" lIns="0" tIns="0" rIns="0" bIns="0" rtlCol="0" anchor="ctr">
            <a:normAutofit/>
          </a:bodyPr>
          <a:lstStyle/>
          <a:p>
            <a:pPr marL="0" indent="0">
              <a:buNone/>
            </a:pPr>
            <a:r>
              <a:rPr lang="en-US" sz="2400" b="1" dirty="0">
                <a:solidFill>
                  <a:srgbClr val="243E6B"/>
                </a:solidFill>
              </a:rPr>
              <a:t>Draft Planning Assumptions for 2027/28</a:t>
            </a:r>
            <a:endParaRPr lang="en-US" sz="2400" dirty="0"/>
          </a:p>
        </p:txBody>
      </p:sp>
      <p:sp>
        <p:nvSpPr>
          <p:cNvPr id="5" name="Text 2"/>
          <p:cNvSpPr/>
          <p:nvPr/>
        </p:nvSpPr>
        <p:spPr>
          <a:xfrm>
            <a:off x="11292840" y="192024"/>
            <a:ext cx="228600" cy="109728"/>
          </a:xfrm>
          <a:prstGeom prst="rect">
            <a:avLst/>
          </a:prstGeom>
          <a:noFill/>
          <a:ln/>
        </p:spPr>
        <p:txBody>
          <a:bodyPr wrap="square" lIns="0" tIns="0" rIns="0" bIns="0" rtlCol="0" anchor="ctr"/>
          <a:lstStyle/>
          <a:p>
            <a:pPr marL="0" indent="0" algn="ctr">
              <a:buNone/>
            </a:pPr>
            <a:r>
              <a:rPr lang="en-US" sz="800" dirty="0">
                <a:solidFill>
                  <a:srgbClr val="243E6B"/>
                </a:solidFill>
              </a:rPr>
              <a:t>7</a:t>
            </a:r>
            <a:endParaRPr lang="en-US" sz="800" dirty="0"/>
          </a:p>
        </p:txBody>
      </p:sp>
      <p:sp>
        <p:nvSpPr>
          <p:cNvPr id="6" name="Shape 3"/>
          <p:cNvSpPr/>
          <p:nvPr/>
        </p:nvSpPr>
        <p:spPr>
          <a:xfrm>
            <a:off x="594360" y="1298448"/>
            <a:ext cx="3547872" cy="1115568"/>
          </a:xfrm>
          <a:prstGeom prst="roundRect">
            <a:avLst>
              <a:gd name="adj" fmla="val 3279"/>
            </a:avLst>
          </a:prstGeom>
          <a:solidFill>
            <a:srgbClr val="FFFFFF">
              <a:alpha val="97000"/>
            </a:srgbClr>
          </a:solidFill>
          <a:ln w="10160">
            <a:solidFill>
              <a:srgbClr val="D8DEE8"/>
            </a:solidFill>
            <a:prstDash val="solid"/>
          </a:ln>
        </p:spPr>
        <p:txBody>
          <a:bodyPr/>
          <a:lstStyle/>
          <a:p>
            <a:endParaRPr lang="en-GB"/>
          </a:p>
        </p:txBody>
      </p:sp>
      <p:sp>
        <p:nvSpPr>
          <p:cNvPr id="7" name="Shape 4"/>
          <p:cNvSpPr/>
          <p:nvPr/>
        </p:nvSpPr>
        <p:spPr>
          <a:xfrm>
            <a:off x="594360" y="1298448"/>
            <a:ext cx="64008" cy="1115568"/>
          </a:xfrm>
          <a:prstGeom prst="rect">
            <a:avLst/>
          </a:prstGeom>
          <a:solidFill>
            <a:srgbClr val="243E6B"/>
          </a:solidFill>
          <a:ln w="12700">
            <a:solidFill>
              <a:srgbClr val="243E6B"/>
            </a:solidFill>
            <a:prstDash val="solid"/>
          </a:ln>
        </p:spPr>
        <p:txBody>
          <a:bodyPr/>
          <a:lstStyle/>
          <a:p>
            <a:endParaRPr lang="en-GB"/>
          </a:p>
        </p:txBody>
      </p:sp>
      <p:sp>
        <p:nvSpPr>
          <p:cNvPr id="8" name="Text 5"/>
          <p:cNvSpPr/>
          <p:nvPr/>
        </p:nvSpPr>
        <p:spPr>
          <a:xfrm>
            <a:off x="777240" y="1444752"/>
            <a:ext cx="3227832"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RESOURCE ENVELOPE</a:t>
            </a:r>
            <a:endParaRPr lang="en-US" sz="1200" dirty="0"/>
          </a:p>
        </p:txBody>
      </p:sp>
      <p:sp>
        <p:nvSpPr>
          <p:cNvPr id="9" name="Text 6"/>
          <p:cNvSpPr/>
          <p:nvPr/>
        </p:nvSpPr>
        <p:spPr>
          <a:xfrm>
            <a:off x="777240" y="1792224"/>
            <a:ext cx="3218688" cy="493776"/>
          </a:xfrm>
          <a:prstGeom prst="rect">
            <a:avLst/>
          </a:prstGeom>
          <a:noFill/>
          <a:ln/>
        </p:spPr>
        <p:txBody>
          <a:bodyPr wrap="square" lIns="254" tIns="254" rIns="254" bIns="254" rtlCol="0" anchor="t">
            <a:normAutofit/>
          </a:bodyPr>
          <a:lstStyle/>
          <a:p>
            <a:pPr marL="0" indent="0">
              <a:buNone/>
            </a:pPr>
            <a:r>
              <a:rPr lang="en-US" sz="880" dirty="0">
                <a:solidFill>
                  <a:srgbClr val="253552"/>
                </a:solidFill>
              </a:rPr>
              <a:t>Plan for a constrained resource envelope, with the detail to be agreed through Plan Development.</a:t>
            </a:r>
            <a:endParaRPr lang="en-US" sz="880" dirty="0"/>
          </a:p>
        </p:txBody>
      </p:sp>
      <p:sp>
        <p:nvSpPr>
          <p:cNvPr id="10" name="Shape 7"/>
          <p:cNvSpPr/>
          <p:nvPr/>
        </p:nvSpPr>
        <p:spPr>
          <a:xfrm>
            <a:off x="4416552" y="1298448"/>
            <a:ext cx="3547872" cy="1115568"/>
          </a:xfrm>
          <a:prstGeom prst="roundRect">
            <a:avLst>
              <a:gd name="adj" fmla="val 3279"/>
            </a:avLst>
          </a:prstGeom>
          <a:solidFill>
            <a:srgbClr val="FFFFFF">
              <a:alpha val="97000"/>
            </a:srgbClr>
          </a:solidFill>
          <a:ln w="10160">
            <a:solidFill>
              <a:srgbClr val="D8DEE8"/>
            </a:solidFill>
            <a:prstDash val="solid"/>
          </a:ln>
        </p:spPr>
        <p:txBody>
          <a:bodyPr/>
          <a:lstStyle/>
          <a:p>
            <a:endParaRPr lang="en-GB"/>
          </a:p>
        </p:txBody>
      </p:sp>
      <p:sp>
        <p:nvSpPr>
          <p:cNvPr id="11" name="Shape 8"/>
          <p:cNvSpPr/>
          <p:nvPr/>
        </p:nvSpPr>
        <p:spPr>
          <a:xfrm>
            <a:off x="4416552" y="1298448"/>
            <a:ext cx="64008" cy="1115568"/>
          </a:xfrm>
          <a:prstGeom prst="rect">
            <a:avLst/>
          </a:prstGeom>
          <a:solidFill>
            <a:srgbClr val="D84E5B"/>
          </a:solidFill>
          <a:ln w="12700">
            <a:solidFill>
              <a:srgbClr val="D84E5B"/>
            </a:solidFill>
            <a:prstDash val="solid"/>
          </a:ln>
        </p:spPr>
        <p:txBody>
          <a:bodyPr/>
          <a:lstStyle/>
          <a:p>
            <a:endParaRPr lang="en-GB"/>
          </a:p>
        </p:txBody>
      </p:sp>
      <p:sp>
        <p:nvSpPr>
          <p:cNvPr id="12" name="Text 9"/>
          <p:cNvSpPr/>
          <p:nvPr/>
        </p:nvSpPr>
        <p:spPr>
          <a:xfrm>
            <a:off x="4599432" y="1444752"/>
            <a:ext cx="3227832"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COST BASE</a:t>
            </a:r>
            <a:endParaRPr lang="en-US" sz="1200" dirty="0"/>
          </a:p>
        </p:txBody>
      </p:sp>
      <p:sp>
        <p:nvSpPr>
          <p:cNvPr id="13" name="Text 10"/>
          <p:cNvSpPr/>
          <p:nvPr/>
        </p:nvSpPr>
        <p:spPr>
          <a:xfrm>
            <a:off x="4599432" y="1792224"/>
            <a:ext cx="3218688" cy="493776"/>
          </a:xfrm>
          <a:prstGeom prst="rect">
            <a:avLst/>
          </a:prstGeom>
          <a:noFill/>
          <a:ln/>
        </p:spPr>
        <p:txBody>
          <a:bodyPr wrap="square" lIns="254" tIns="254" rIns="254" bIns="254" rtlCol="0" anchor="t">
            <a:normAutofit/>
          </a:bodyPr>
          <a:lstStyle/>
          <a:p>
            <a:pPr marL="0" indent="0">
              <a:buNone/>
            </a:pPr>
            <a:r>
              <a:rPr lang="en-US" sz="880" dirty="0">
                <a:solidFill>
                  <a:srgbClr val="253552"/>
                </a:solidFill>
              </a:rPr>
              <a:t>Assume that recurrent cost reduction will be required, with the scale to be determined through Plan Development.</a:t>
            </a:r>
            <a:endParaRPr lang="en-US" sz="880" dirty="0"/>
          </a:p>
        </p:txBody>
      </p:sp>
      <p:sp>
        <p:nvSpPr>
          <p:cNvPr id="14" name="Shape 11"/>
          <p:cNvSpPr/>
          <p:nvPr/>
        </p:nvSpPr>
        <p:spPr>
          <a:xfrm>
            <a:off x="8238744" y="1298448"/>
            <a:ext cx="3547872" cy="1115568"/>
          </a:xfrm>
          <a:prstGeom prst="roundRect">
            <a:avLst>
              <a:gd name="adj" fmla="val 3279"/>
            </a:avLst>
          </a:prstGeom>
          <a:solidFill>
            <a:srgbClr val="FFFFFF">
              <a:alpha val="97000"/>
            </a:srgbClr>
          </a:solidFill>
          <a:ln w="10160">
            <a:solidFill>
              <a:srgbClr val="D8DEE8"/>
            </a:solidFill>
            <a:prstDash val="solid"/>
          </a:ln>
        </p:spPr>
        <p:txBody>
          <a:bodyPr/>
          <a:lstStyle/>
          <a:p>
            <a:endParaRPr lang="en-GB"/>
          </a:p>
        </p:txBody>
      </p:sp>
      <p:sp>
        <p:nvSpPr>
          <p:cNvPr id="15" name="Shape 12"/>
          <p:cNvSpPr/>
          <p:nvPr/>
        </p:nvSpPr>
        <p:spPr>
          <a:xfrm>
            <a:off x="8238744" y="1298448"/>
            <a:ext cx="64008" cy="1115568"/>
          </a:xfrm>
          <a:prstGeom prst="rect">
            <a:avLst/>
          </a:prstGeom>
          <a:solidFill>
            <a:srgbClr val="C84B8A"/>
          </a:solidFill>
          <a:ln w="12700">
            <a:solidFill>
              <a:srgbClr val="C84B8A"/>
            </a:solidFill>
            <a:prstDash val="solid"/>
          </a:ln>
        </p:spPr>
        <p:txBody>
          <a:bodyPr/>
          <a:lstStyle/>
          <a:p>
            <a:endParaRPr lang="en-GB"/>
          </a:p>
        </p:txBody>
      </p:sp>
      <p:sp>
        <p:nvSpPr>
          <p:cNvPr id="16" name="Text 13"/>
          <p:cNvSpPr/>
          <p:nvPr/>
        </p:nvSpPr>
        <p:spPr>
          <a:xfrm>
            <a:off x="8421624" y="1444752"/>
            <a:ext cx="3227832"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WORKFORCE</a:t>
            </a:r>
            <a:endParaRPr lang="en-US" sz="1200" dirty="0"/>
          </a:p>
        </p:txBody>
      </p:sp>
      <p:sp>
        <p:nvSpPr>
          <p:cNvPr id="17" name="Text 14"/>
          <p:cNvSpPr/>
          <p:nvPr/>
        </p:nvSpPr>
        <p:spPr>
          <a:xfrm>
            <a:off x="8421624" y="1792224"/>
            <a:ext cx="3218688" cy="493776"/>
          </a:xfrm>
          <a:prstGeom prst="rect">
            <a:avLst/>
          </a:prstGeom>
          <a:noFill/>
          <a:ln/>
        </p:spPr>
        <p:txBody>
          <a:bodyPr wrap="square" lIns="254" tIns="254" rIns="254" bIns="254" rtlCol="0" anchor="t">
            <a:normAutofit/>
          </a:bodyPr>
          <a:lstStyle/>
          <a:p>
            <a:pPr marL="0" indent="0">
              <a:buNone/>
            </a:pPr>
            <a:r>
              <a:rPr lang="en-US" sz="880" dirty="0">
                <a:solidFill>
                  <a:srgbClr val="253552"/>
                </a:solidFill>
              </a:rPr>
              <a:t>No unfunded growth. Plan for a smaller, differently deployed workforce while maintaining safe staffing; the scale will be determined through Plan Development.</a:t>
            </a:r>
            <a:endParaRPr lang="en-US" sz="880" dirty="0"/>
          </a:p>
        </p:txBody>
      </p:sp>
      <p:sp>
        <p:nvSpPr>
          <p:cNvPr id="18" name="Shape 15"/>
          <p:cNvSpPr/>
          <p:nvPr/>
        </p:nvSpPr>
        <p:spPr>
          <a:xfrm>
            <a:off x="594360" y="2715768"/>
            <a:ext cx="3547872" cy="1115568"/>
          </a:xfrm>
          <a:prstGeom prst="roundRect">
            <a:avLst>
              <a:gd name="adj" fmla="val 3279"/>
            </a:avLst>
          </a:prstGeom>
          <a:solidFill>
            <a:srgbClr val="FFFFFF">
              <a:alpha val="97000"/>
            </a:srgbClr>
          </a:solidFill>
          <a:ln w="10160">
            <a:solidFill>
              <a:srgbClr val="D8DEE8"/>
            </a:solidFill>
            <a:prstDash val="solid"/>
          </a:ln>
        </p:spPr>
        <p:txBody>
          <a:bodyPr/>
          <a:lstStyle/>
          <a:p>
            <a:endParaRPr lang="en-GB"/>
          </a:p>
        </p:txBody>
      </p:sp>
      <p:sp>
        <p:nvSpPr>
          <p:cNvPr id="19" name="Shape 16"/>
          <p:cNvSpPr/>
          <p:nvPr/>
        </p:nvSpPr>
        <p:spPr>
          <a:xfrm>
            <a:off x="594360" y="2715768"/>
            <a:ext cx="64008" cy="1115568"/>
          </a:xfrm>
          <a:prstGeom prst="rect">
            <a:avLst/>
          </a:prstGeom>
          <a:solidFill>
            <a:srgbClr val="19AFC6"/>
          </a:solidFill>
          <a:ln w="12700">
            <a:solidFill>
              <a:srgbClr val="19AFC6"/>
            </a:solidFill>
            <a:prstDash val="solid"/>
          </a:ln>
        </p:spPr>
        <p:txBody>
          <a:bodyPr/>
          <a:lstStyle/>
          <a:p>
            <a:endParaRPr lang="en-GB"/>
          </a:p>
        </p:txBody>
      </p:sp>
      <p:sp>
        <p:nvSpPr>
          <p:cNvPr id="20" name="Text 17"/>
          <p:cNvSpPr/>
          <p:nvPr/>
        </p:nvSpPr>
        <p:spPr>
          <a:xfrm>
            <a:off x="777240" y="2862072"/>
            <a:ext cx="3227832"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DEMAND &amp; ACCESS</a:t>
            </a:r>
            <a:endParaRPr lang="en-US" sz="1200" dirty="0"/>
          </a:p>
        </p:txBody>
      </p:sp>
      <p:sp>
        <p:nvSpPr>
          <p:cNvPr id="21" name="Text 18"/>
          <p:cNvSpPr/>
          <p:nvPr/>
        </p:nvSpPr>
        <p:spPr>
          <a:xfrm>
            <a:off x="777240" y="3209544"/>
            <a:ext cx="3218688" cy="493776"/>
          </a:xfrm>
          <a:prstGeom prst="rect">
            <a:avLst/>
          </a:prstGeom>
          <a:noFill/>
          <a:ln/>
        </p:spPr>
        <p:txBody>
          <a:bodyPr wrap="square" lIns="254" tIns="254" rIns="254" bIns="254" rtlCol="0" anchor="t">
            <a:normAutofit/>
          </a:bodyPr>
          <a:lstStyle/>
          <a:p>
            <a:pPr marL="0" indent="0">
              <a:buNone/>
            </a:pPr>
            <a:r>
              <a:rPr lang="en-US" sz="880" dirty="0">
                <a:solidFill>
                  <a:srgbClr val="253552"/>
                </a:solidFill>
              </a:rPr>
              <a:t>Quantify demand, moderate avoidable demand, improve flow and prevent waiting lists increasing.</a:t>
            </a:r>
            <a:endParaRPr lang="en-US" sz="880" dirty="0"/>
          </a:p>
        </p:txBody>
      </p:sp>
      <p:sp>
        <p:nvSpPr>
          <p:cNvPr id="22" name="Shape 19"/>
          <p:cNvSpPr/>
          <p:nvPr/>
        </p:nvSpPr>
        <p:spPr>
          <a:xfrm>
            <a:off x="4416552" y="2715768"/>
            <a:ext cx="3547872" cy="1115568"/>
          </a:xfrm>
          <a:prstGeom prst="roundRect">
            <a:avLst>
              <a:gd name="adj" fmla="val 3279"/>
            </a:avLst>
          </a:prstGeom>
          <a:solidFill>
            <a:srgbClr val="FFFFFF">
              <a:alpha val="97000"/>
            </a:srgbClr>
          </a:solidFill>
          <a:ln w="10160">
            <a:solidFill>
              <a:srgbClr val="D8DEE8"/>
            </a:solidFill>
            <a:prstDash val="solid"/>
          </a:ln>
        </p:spPr>
        <p:txBody>
          <a:bodyPr/>
          <a:lstStyle/>
          <a:p>
            <a:endParaRPr lang="en-GB"/>
          </a:p>
        </p:txBody>
      </p:sp>
      <p:sp>
        <p:nvSpPr>
          <p:cNvPr id="23" name="Shape 20"/>
          <p:cNvSpPr/>
          <p:nvPr/>
        </p:nvSpPr>
        <p:spPr>
          <a:xfrm>
            <a:off x="4416552" y="2715768"/>
            <a:ext cx="64008" cy="1115568"/>
          </a:xfrm>
          <a:prstGeom prst="rect">
            <a:avLst/>
          </a:prstGeom>
          <a:solidFill>
            <a:srgbClr val="00A79D"/>
          </a:solidFill>
          <a:ln w="12700">
            <a:solidFill>
              <a:srgbClr val="00A79D"/>
            </a:solidFill>
            <a:prstDash val="solid"/>
          </a:ln>
        </p:spPr>
        <p:txBody>
          <a:bodyPr/>
          <a:lstStyle/>
          <a:p>
            <a:endParaRPr lang="en-GB"/>
          </a:p>
        </p:txBody>
      </p:sp>
      <p:sp>
        <p:nvSpPr>
          <p:cNvPr id="24" name="Text 21"/>
          <p:cNvSpPr/>
          <p:nvPr/>
        </p:nvSpPr>
        <p:spPr>
          <a:xfrm>
            <a:off x="4599432" y="2862072"/>
            <a:ext cx="3227832"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PRODUCTIVITY</a:t>
            </a:r>
            <a:endParaRPr lang="en-US" sz="1200" dirty="0"/>
          </a:p>
        </p:txBody>
      </p:sp>
      <p:sp>
        <p:nvSpPr>
          <p:cNvPr id="25" name="Text 22"/>
          <p:cNvSpPr/>
          <p:nvPr/>
        </p:nvSpPr>
        <p:spPr>
          <a:xfrm>
            <a:off x="4599432" y="3209544"/>
            <a:ext cx="3218688" cy="493776"/>
          </a:xfrm>
          <a:prstGeom prst="rect">
            <a:avLst/>
          </a:prstGeom>
          <a:noFill/>
          <a:ln/>
        </p:spPr>
        <p:txBody>
          <a:bodyPr wrap="square" lIns="254" tIns="254" rIns="254" bIns="254" rtlCol="0" anchor="t">
            <a:normAutofit/>
          </a:bodyPr>
          <a:lstStyle/>
          <a:p>
            <a:pPr marL="0" indent="0">
              <a:buNone/>
            </a:pPr>
            <a:r>
              <a:rPr lang="en-US" sz="880" dirty="0">
                <a:solidFill>
                  <a:srgbClr val="253552"/>
                </a:solidFill>
              </a:rPr>
              <a:t>Use measurable, evidence-based productivity gains as the primary route to recovery and sustainability.</a:t>
            </a:r>
            <a:endParaRPr lang="en-US" sz="880" dirty="0"/>
          </a:p>
        </p:txBody>
      </p:sp>
      <p:sp>
        <p:nvSpPr>
          <p:cNvPr id="26" name="Shape 23"/>
          <p:cNvSpPr/>
          <p:nvPr/>
        </p:nvSpPr>
        <p:spPr>
          <a:xfrm>
            <a:off x="8238744" y="2715768"/>
            <a:ext cx="3547872" cy="1115568"/>
          </a:xfrm>
          <a:prstGeom prst="roundRect">
            <a:avLst>
              <a:gd name="adj" fmla="val 3279"/>
            </a:avLst>
          </a:prstGeom>
          <a:solidFill>
            <a:srgbClr val="FFFFFF">
              <a:alpha val="97000"/>
            </a:srgbClr>
          </a:solidFill>
          <a:ln w="10160">
            <a:solidFill>
              <a:srgbClr val="D8DEE8"/>
            </a:solidFill>
            <a:prstDash val="solid"/>
          </a:ln>
        </p:spPr>
        <p:txBody>
          <a:bodyPr/>
          <a:lstStyle/>
          <a:p>
            <a:endParaRPr lang="en-GB"/>
          </a:p>
        </p:txBody>
      </p:sp>
      <p:sp>
        <p:nvSpPr>
          <p:cNvPr id="27" name="Shape 24"/>
          <p:cNvSpPr/>
          <p:nvPr/>
        </p:nvSpPr>
        <p:spPr>
          <a:xfrm>
            <a:off x="8238744" y="2715768"/>
            <a:ext cx="64008" cy="1115568"/>
          </a:xfrm>
          <a:prstGeom prst="rect">
            <a:avLst/>
          </a:prstGeom>
          <a:solidFill>
            <a:srgbClr val="52AF74"/>
          </a:solidFill>
          <a:ln w="12700">
            <a:solidFill>
              <a:srgbClr val="52AF74"/>
            </a:solidFill>
            <a:prstDash val="solid"/>
          </a:ln>
        </p:spPr>
        <p:txBody>
          <a:bodyPr/>
          <a:lstStyle/>
          <a:p>
            <a:endParaRPr lang="en-GB"/>
          </a:p>
        </p:txBody>
      </p:sp>
      <p:sp>
        <p:nvSpPr>
          <p:cNvPr id="28" name="Text 25"/>
          <p:cNvSpPr/>
          <p:nvPr/>
        </p:nvSpPr>
        <p:spPr>
          <a:xfrm>
            <a:off x="8421624" y="2862072"/>
            <a:ext cx="3227832"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TRANSFORMATION</a:t>
            </a:r>
            <a:endParaRPr lang="en-US" sz="1200" dirty="0"/>
          </a:p>
        </p:txBody>
      </p:sp>
      <p:sp>
        <p:nvSpPr>
          <p:cNvPr id="29" name="Text 26"/>
          <p:cNvSpPr/>
          <p:nvPr/>
        </p:nvSpPr>
        <p:spPr>
          <a:xfrm>
            <a:off x="8421624" y="3209544"/>
            <a:ext cx="3218688" cy="493776"/>
          </a:xfrm>
          <a:prstGeom prst="rect">
            <a:avLst/>
          </a:prstGeom>
          <a:noFill/>
          <a:ln/>
        </p:spPr>
        <p:txBody>
          <a:bodyPr wrap="square" lIns="254" tIns="254" rIns="254" bIns="254" rtlCol="0" anchor="t">
            <a:normAutofit/>
          </a:bodyPr>
          <a:lstStyle/>
          <a:p>
            <a:pPr marL="0" indent="0">
              <a:buNone/>
            </a:pPr>
            <a:r>
              <a:rPr lang="en-US" sz="880" dirty="0">
                <a:solidFill>
                  <a:srgbClr val="253552"/>
                </a:solidFill>
              </a:rPr>
              <a:t>Redesign models of care, move care closer to home and identify measurable recurrent benefits.</a:t>
            </a:r>
            <a:endParaRPr lang="en-US" sz="880" dirty="0"/>
          </a:p>
        </p:txBody>
      </p:sp>
      <p:sp>
        <p:nvSpPr>
          <p:cNvPr id="30" name="Shape 27"/>
          <p:cNvSpPr/>
          <p:nvPr/>
        </p:nvSpPr>
        <p:spPr>
          <a:xfrm>
            <a:off x="594360" y="4133088"/>
            <a:ext cx="3547872" cy="1115568"/>
          </a:xfrm>
          <a:prstGeom prst="roundRect">
            <a:avLst>
              <a:gd name="adj" fmla="val 3279"/>
            </a:avLst>
          </a:prstGeom>
          <a:solidFill>
            <a:srgbClr val="FFFFFF">
              <a:alpha val="97000"/>
            </a:srgbClr>
          </a:solidFill>
          <a:ln w="10160">
            <a:solidFill>
              <a:srgbClr val="D8DEE8"/>
            </a:solidFill>
            <a:prstDash val="solid"/>
          </a:ln>
        </p:spPr>
        <p:txBody>
          <a:bodyPr/>
          <a:lstStyle/>
          <a:p>
            <a:endParaRPr lang="en-GB"/>
          </a:p>
        </p:txBody>
      </p:sp>
      <p:sp>
        <p:nvSpPr>
          <p:cNvPr id="31" name="Shape 28"/>
          <p:cNvSpPr/>
          <p:nvPr/>
        </p:nvSpPr>
        <p:spPr>
          <a:xfrm>
            <a:off x="594360" y="4133088"/>
            <a:ext cx="64008" cy="1115568"/>
          </a:xfrm>
          <a:prstGeom prst="rect">
            <a:avLst/>
          </a:prstGeom>
          <a:solidFill>
            <a:srgbClr val="A15BA5"/>
          </a:solidFill>
          <a:ln w="12700">
            <a:solidFill>
              <a:srgbClr val="A15BA5"/>
            </a:solidFill>
            <a:prstDash val="solid"/>
          </a:ln>
        </p:spPr>
        <p:txBody>
          <a:bodyPr/>
          <a:lstStyle/>
          <a:p>
            <a:endParaRPr lang="en-GB"/>
          </a:p>
        </p:txBody>
      </p:sp>
      <p:sp>
        <p:nvSpPr>
          <p:cNvPr id="32" name="Text 29"/>
          <p:cNvSpPr/>
          <p:nvPr/>
        </p:nvSpPr>
        <p:spPr>
          <a:xfrm>
            <a:off x="777240" y="4279392"/>
            <a:ext cx="3227832"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QUALITY, SAFETY &amp; EQUITY</a:t>
            </a:r>
            <a:endParaRPr lang="en-US" sz="1200" dirty="0"/>
          </a:p>
        </p:txBody>
      </p:sp>
      <p:sp>
        <p:nvSpPr>
          <p:cNvPr id="33" name="Text 30"/>
          <p:cNvSpPr/>
          <p:nvPr/>
        </p:nvSpPr>
        <p:spPr>
          <a:xfrm>
            <a:off x="777240" y="4626864"/>
            <a:ext cx="3218688" cy="493776"/>
          </a:xfrm>
          <a:prstGeom prst="rect">
            <a:avLst/>
          </a:prstGeom>
          <a:noFill/>
          <a:ln/>
        </p:spPr>
        <p:txBody>
          <a:bodyPr wrap="square" lIns="254" tIns="254" rIns="254" bIns="254" rtlCol="0" anchor="t">
            <a:normAutofit/>
          </a:bodyPr>
          <a:lstStyle/>
          <a:p>
            <a:pPr marL="0" indent="0">
              <a:buNone/>
            </a:pPr>
            <a:r>
              <a:rPr lang="en-US" sz="880" dirty="0">
                <a:solidFill>
                  <a:srgbClr val="253552"/>
                </a:solidFill>
              </a:rPr>
              <a:t>Define limits of change through evidence, assessment, mitigation and outcome measures.</a:t>
            </a:r>
            <a:endParaRPr lang="en-US" sz="880" dirty="0"/>
          </a:p>
        </p:txBody>
      </p:sp>
      <p:sp>
        <p:nvSpPr>
          <p:cNvPr id="34" name="Shape 31"/>
          <p:cNvSpPr/>
          <p:nvPr/>
        </p:nvSpPr>
        <p:spPr>
          <a:xfrm>
            <a:off x="4416552" y="4133088"/>
            <a:ext cx="3547872" cy="1115568"/>
          </a:xfrm>
          <a:prstGeom prst="roundRect">
            <a:avLst>
              <a:gd name="adj" fmla="val 3279"/>
            </a:avLst>
          </a:prstGeom>
          <a:solidFill>
            <a:srgbClr val="FFFFFF">
              <a:alpha val="97000"/>
            </a:srgbClr>
          </a:solidFill>
          <a:ln w="10160">
            <a:solidFill>
              <a:srgbClr val="D8DEE8"/>
            </a:solidFill>
            <a:prstDash val="solid"/>
          </a:ln>
        </p:spPr>
        <p:txBody>
          <a:bodyPr/>
          <a:lstStyle/>
          <a:p>
            <a:endParaRPr lang="en-GB"/>
          </a:p>
        </p:txBody>
      </p:sp>
      <p:sp>
        <p:nvSpPr>
          <p:cNvPr id="35" name="Shape 32"/>
          <p:cNvSpPr/>
          <p:nvPr/>
        </p:nvSpPr>
        <p:spPr>
          <a:xfrm>
            <a:off x="4416552" y="4133088"/>
            <a:ext cx="64008" cy="1115568"/>
          </a:xfrm>
          <a:prstGeom prst="rect">
            <a:avLst/>
          </a:prstGeom>
          <a:solidFill>
            <a:srgbClr val="F3C541"/>
          </a:solidFill>
          <a:ln w="12700">
            <a:solidFill>
              <a:srgbClr val="F3C541"/>
            </a:solidFill>
            <a:prstDash val="solid"/>
          </a:ln>
        </p:spPr>
        <p:txBody>
          <a:bodyPr/>
          <a:lstStyle/>
          <a:p>
            <a:endParaRPr lang="en-GB"/>
          </a:p>
        </p:txBody>
      </p:sp>
      <p:sp>
        <p:nvSpPr>
          <p:cNvPr id="36" name="Text 33"/>
          <p:cNvSpPr/>
          <p:nvPr/>
        </p:nvSpPr>
        <p:spPr>
          <a:xfrm>
            <a:off x="4599432" y="4279392"/>
            <a:ext cx="3227832"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CAPITAL, ESTATES &amp; DIGITAL</a:t>
            </a:r>
            <a:endParaRPr lang="en-US" sz="1200" dirty="0"/>
          </a:p>
        </p:txBody>
      </p:sp>
      <p:sp>
        <p:nvSpPr>
          <p:cNvPr id="37" name="Text 34"/>
          <p:cNvSpPr/>
          <p:nvPr/>
        </p:nvSpPr>
        <p:spPr>
          <a:xfrm>
            <a:off x="4599432" y="4626864"/>
            <a:ext cx="3218688" cy="493776"/>
          </a:xfrm>
          <a:prstGeom prst="rect">
            <a:avLst/>
          </a:prstGeom>
          <a:noFill/>
          <a:ln/>
        </p:spPr>
        <p:txBody>
          <a:bodyPr wrap="square" lIns="254" tIns="254" rIns="254" bIns="254" rtlCol="0" anchor="t">
            <a:normAutofit/>
          </a:bodyPr>
          <a:lstStyle/>
          <a:p>
            <a:pPr marL="0" indent="0">
              <a:buNone/>
            </a:pPr>
            <a:r>
              <a:rPr lang="en-US" sz="880" dirty="0">
                <a:solidFill>
                  <a:srgbClr val="253552"/>
                </a:solidFill>
              </a:rPr>
              <a:t>Prioritise safety, compliance, resilience and investments enabling agreed models of care.</a:t>
            </a:r>
            <a:endParaRPr lang="en-US" sz="880" dirty="0"/>
          </a:p>
        </p:txBody>
      </p:sp>
      <p:sp>
        <p:nvSpPr>
          <p:cNvPr id="38" name="Shape 35"/>
          <p:cNvSpPr/>
          <p:nvPr/>
        </p:nvSpPr>
        <p:spPr>
          <a:xfrm>
            <a:off x="8238744" y="4133088"/>
            <a:ext cx="3547872" cy="1115568"/>
          </a:xfrm>
          <a:prstGeom prst="roundRect">
            <a:avLst>
              <a:gd name="adj" fmla="val 3279"/>
            </a:avLst>
          </a:prstGeom>
          <a:solidFill>
            <a:srgbClr val="FFFFFF">
              <a:alpha val="97000"/>
            </a:srgbClr>
          </a:solidFill>
          <a:ln w="10160">
            <a:solidFill>
              <a:srgbClr val="D8DEE8"/>
            </a:solidFill>
            <a:prstDash val="solid"/>
          </a:ln>
        </p:spPr>
        <p:txBody>
          <a:bodyPr/>
          <a:lstStyle/>
          <a:p>
            <a:endParaRPr lang="en-GB"/>
          </a:p>
        </p:txBody>
      </p:sp>
      <p:sp>
        <p:nvSpPr>
          <p:cNvPr id="39" name="Shape 36"/>
          <p:cNvSpPr/>
          <p:nvPr/>
        </p:nvSpPr>
        <p:spPr>
          <a:xfrm>
            <a:off x="8238744" y="4133088"/>
            <a:ext cx="64008" cy="1115568"/>
          </a:xfrm>
          <a:prstGeom prst="rect">
            <a:avLst/>
          </a:prstGeom>
          <a:solidFill>
            <a:srgbClr val="243E6B"/>
          </a:solidFill>
          <a:ln w="12700">
            <a:solidFill>
              <a:srgbClr val="243E6B"/>
            </a:solidFill>
            <a:prstDash val="solid"/>
          </a:ln>
        </p:spPr>
        <p:txBody>
          <a:bodyPr/>
          <a:lstStyle/>
          <a:p>
            <a:endParaRPr lang="en-GB"/>
          </a:p>
        </p:txBody>
      </p:sp>
      <p:sp>
        <p:nvSpPr>
          <p:cNvPr id="40" name="Text 37"/>
          <p:cNvSpPr/>
          <p:nvPr/>
        </p:nvSpPr>
        <p:spPr>
          <a:xfrm>
            <a:off x="8421624" y="4279392"/>
            <a:ext cx="3227832"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EXPLICIT CHOICES</a:t>
            </a:r>
            <a:endParaRPr lang="en-US" sz="1200" dirty="0"/>
          </a:p>
        </p:txBody>
      </p:sp>
      <p:sp>
        <p:nvSpPr>
          <p:cNvPr id="41" name="Text 38"/>
          <p:cNvSpPr/>
          <p:nvPr/>
        </p:nvSpPr>
        <p:spPr>
          <a:xfrm>
            <a:off x="8421624" y="4626864"/>
            <a:ext cx="3218688" cy="493776"/>
          </a:xfrm>
          <a:prstGeom prst="rect">
            <a:avLst/>
          </a:prstGeom>
          <a:noFill/>
          <a:ln/>
        </p:spPr>
        <p:txBody>
          <a:bodyPr wrap="square" lIns="254" tIns="254" rIns="254" bIns="254" rtlCol="0" anchor="t">
            <a:normAutofit/>
          </a:bodyPr>
          <a:lstStyle/>
          <a:p>
            <a:pPr marL="0" indent="0">
              <a:buNone/>
            </a:pPr>
            <a:r>
              <a:rPr lang="en-US" sz="880" dirty="0">
                <a:solidFill>
                  <a:srgbClr val="253552"/>
                </a:solidFill>
              </a:rPr>
              <a:t>State what will stop, reduce, consolidate, transfer or be deferred.</a:t>
            </a:r>
            <a:endParaRPr lang="en-US" sz="88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E2841"/>
        </a:solidFill>
        <a:effectLst/>
      </p:bgPr>
    </p:bg>
    <p:spTree>
      <p:nvGrpSpPr>
        <p:cNvPr id="1" name=""/>
        <p:cNvGrpSpPr/>
        <p:nvPr/>
      </p:nvGrpSpPr>
      <p:grpSpPr>
        <a:xfrm>
          <a:off x="0" y="0"/>
          <a:ext cx="1" cy="1"/>
          <a:chOff x="0" y="0"/>
          <a:chExt cx="1" cy="1"/>
        </a:xfrm>
      </p:grpSpPr>
      <p:sp>
        <p:nvSpPr>
          <p:cNvPr id="2" name="Shape 0"/>
          <p:cNvSpPr/>
          <p:nvPr/>
        </p:nvSpPr>
        <p:spPr>
          <a:xfrm>
            <a:off x="0" y="0"/>
            <a:ext cx="12191695" cy="6858000"/>
          </a:xfrm>
          <a:prstGeom prst="rect">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3" name="Shape 1"/>
          <p:cNvSpPr/>
          <p:nvPr/>
        </p:nvSpPr>
        <p:spPr>
          <a:xfrm rot="1500000">
            <a:off x="8321040" y="45720"/>
            <a:ext cx="3749040" cy="3749040"/>
          </a:xfrm>
          <a:prstGeom prst="arc">
            <a:avLst/>
          </a:prstGeom>
          <a:solidFill>
            <a:srgbClr val="0E2841">
              <a:alpha val="0"/>
            </a:srgbClr>
          </a:solidFill>
          <a:ln w="355600">
            <a:solidFill>
              <a:srgbClr val="834AAD">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4" name="Shape 2"/>
          <p:cNvSpPr/>
          <p:nvPr/>
        </p:nvSpPr>
        <p:spPr>
          <a:xfrm rot="12300000">
            <a:off x="8595360" y="1143000"/>
            <a:ext cx="3429000" cy="3429000"/>
          </a:xfrm>
          <a:prstGeom prst="arc">
            <a:avLst/>
          </a:prstGeom>
          <a:solidFill>
            <a:srgbClr val="0E2841">
              <a:alpha val="0"/>
            </a:srgbClr>
          </a:solidFill>
          <a:ln w="279400">
            <a:solidFill>
              <a:srgbClr val="00A88F">
                <a:alpha val="8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p:cNvSpPr/>
          <p:nvPr/>
        </p:nvSpPr>
        <p:spPr>
          <a:xfrm rot="720000">
            <a:off x="7315200" y="3017520"/>
            <a:ext cx="3657600" cy="3657600"/>
          </a:xfrm>
          <a:prstGeom prst="arc">
            <a:avLst/>
          </a:prstGeom>
          <a:solidFill>
            <a:srgbClr val="0E2841">
              <a:alpha val="0"/>
            </a:srgbClr>
          </a:solidFill>
          <a:ln w="190500">
            <a:solidFill>
              <a:srgbClr val="FFC000">
                <a:alpha val="9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Text 4"/>
          <p:cNvSpPr/>
          <p:nvPr/>
        </p:nvSpPr>
        <p:spPr>
          <a:xfrm>
            <a:off x="658368" y="1051560"/>
            <a:ext cx="621792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p:nvPr/>
        </p:nvSpPr>
        <p:spPr>
          <a:xfrm>
            <a:off x="658368" y="1664208"/>
            <a:ext cx="6766560" cy="12344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DCCBE7"/>
                </a:solidFill>
                <a:effectLst/>
                <a:uLnTx/>
                <a:uFillTx/>
                <a:latin typeface="Aptos"/>
                <a:ea typeface="+mn-ea"/>
                <a:cs typeface="+mn-cs"/>
              </a:rPr>
              <a:t>Part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DCCBE7"/>
                </a:solidFill>
                <a:effectLst/>
                <a:uLnTx/>
                <a:uFillTx/>
                <a:latin typeface="Aptos"/>
                <a:ea typeface="+mn-ea"/>
                <a:cs typeface="+mn-cs"/>
              </a:rPr>
              <a:t>Three-tier measures framework</a:t>
            </a:r>
            <a:endParaRPr kumimoji="0" lang="en-US" sz="31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Text 6"/>
          <p:cNvSpPr/>
          <p:nvPr/>
        </p:nvSpPr>
        <p:spPr>
          <a:xfrm>
            <a:off x="685800" y="3127248"/>
            <a:ext cx="6309360"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D6DCE2"/>
                </a:solidFill>
                <a:effectLst/>
                <a:uLnTx/>
                <a:uFillTx/>
                <a:latin typeface="Aptos"/>
                <a:ea typeface="+mn-ea"/>
                <a:cs typeface="+mn-cs"/>
              </a:rPr>
              <a:t>A clear line of sight from Board outcomes to system delivery and Service Delivery Group accountability</a:t>
            </a:r>
            <a:endParaRPr kumimoji="0" lang="en-US" sz="170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Shape 7"/>
          <p:cNvSpPr/>
          <p:nvPr/>
        </p:nvSpPr>
        <p:spPr>
          <a:xfrm>
            <a:off x="685800" y="4251960"/>
            <a:ext cx="2011680" cy="310896"/>
          </a:xfrm>
          <a:prstGeom prst="roundRect">
            <a:avLst>
              <a:gd name="adj" fmla="val 47059"/>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8"/>
          <p:cNvSpPr/>
          <p:nvPr/>
        </p:nvSpPr>
        <p:spPr>
          <a:xfrm>
            <a:off x="758952" y="4320540"/>
            <a:ext cx="186537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TIER 1  BOARD</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Shape 9"/>
          <p:cNvSpPr/>
          <p:nvPr/>
        </p:nvSpPr>
        <p:spPr>
          <a:xfrm>
            <a:off x="2816352" y="4251960"/>
            <a:ext cx="2057400" cy="310896"/>
          </a:xfrm>
          <a:prstGeom prst="roundRect">
            <a:avLst>
              <a:gd name="adj" fmla="val 47059"/>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2" name="Text 10"/>
          <p:cNvSpPr/>
          <p:nvPr/>
        </p:nvSpPr>
        <p:spPr>
          <a:xfrm>
            <a:off x="2889504" y="4320540"/>
            <a:ext cx="191109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TIER 2  SYSTEM</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13" name="Shape 11"/>
          <p:cNvSpPr/>
          <p:nvPr/>
        </p:nvSpPr>
        <p:spPr>
          <a:xfrm>
            <a:off x="4992624" y="4251960"/>
            <a:ext cx="2148840" cy="310896"/>
          </a:xfrm>
          <a:prstGeom prst="roundRect">
            <a:avLst>
              <a:gd name="adj" fmla="val 47059"/>
            </a:avLst>
          </a:prstGeom>
          <a:solidFill>
            <a:srgbClr val="FFC000"/>
          </a:solidFill>
          <a:ln w="12700">
            <a:solidFill>
              <a:srgbClr val="FFC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Text 12"/>
          <p:cNvSpPr/>
          <p:nvPr/>
        </p:nvSpPr>
        <p:spPr>
          <a:xfrm>
            <a:off x="5065776" y="4320540"/>
            <a:ext cx="200253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TIER 3  SDG</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6B6872"/>
              </a:solidFill>
              <a:effectLst/>
              <a:uLnTx/>
              <a:uFillTx/>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347472"/>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834AAD"/>
                </a:solidFill>
                <a:effectLst/>
                <a:uLnTx/>
                <a:uFillTx/>
                <a:latin typeface="Aptos Display" pitchFamily="34" charset="0"/>
                <a:ea typeface="Aptos Display" pitchFamily="34" charset="-122"/>
                <a:cs typeface="Aptos Display" pitchFamily="34" charset="-120"/>
              </a:rPr>
              <a:t>Why move to a three-tier framework?</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66928" y="786384"/>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B6872"/>
                </a:solidFill>
                <a:effectLst/>
                <a:uLnTx/>
                <a:uFillTx/>
                <a:latin typeface="Aptos"/>
                <a:ea typeface="+mn-ea"/>
                <a:cs typeface="+mn-cs"/>
              </a:rPr>
              <a:t>The 2027/28 plan needs fewer organisational priorities, clearer accountability and a stronger link between outcomes and operational delivery.</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594360" y="1298448"/>
            <a:ext cx="3456432" cy="4160520"/>
          </a:xfrm>
          <a:prstGeom prst="roundRect">
            <a:avLst>
              <a:gd name="adj" fmla="val 1852"/>
            </a:avLst>
          </a:prstGeom>
          <a:solidFill>
            <a:srgbClr val="FFFFFF"/>
          </a:solidFill>
          <a:ln w="12700">
            <a:solidFill>
              <a:srgbClr val="DED8E2"/>
            </a:solidFill>
            <a:prstDash val="solid"/>
          </a:ln>
          <a:effectLst>
            <a:outerShdw blurRad="15240" dist="5080" dir="2700000" algn="bl" rotWithShape="0">
              <a:srgbClr val="000000">
                <a:alpha val="13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p:cNvSpPr/>
          <p:nvPr/>
        </p:nvSpPr>
        <p:spPr>
          <a:xfrm>
            <a:off x="594360" y="1298448"/>
            <a:ext cx="82296" cy="4160520"/>
          </a:xfrm>
          <a:prstGeom prst="rect">
            <a:avLst/>
          </a:prstGeom>
          <a:solidFill>
            <a:srgbClr val="C00000"/>
          </a:solidFill>
          <a:ln w="12700">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Text 4"/>
          <p:cNvSpPr/>
          <p:nvPr/>
        </p:nvSpPr>
        <p:spPr>
          <a:xfrm>
            <a:off x="795528" y="1435608"/>
            <a:ext cx="3136392"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Current challenge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p:nvPr/>
        </p:nvSpPr>
        <p:spPr>
          <a:xfrm>
            <a:off x="795528" y="1773936"/>
            <a:ext cx="3108960" cy="3584448"/>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The 2026/27 plan contains strong content, but breakthrough objectives, national requirements, local trajectories, programmes and confidence assessments are sometimes presented at the same level. This makes it harder to see which measures matter most at Board level.</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Shape 6"/>
          <p:cNvSpPr/>
          <p:nvPr/>
        </p:nvSpPr>
        <p:spPr>
          <a:xfrm>
            <a:off x="4361688" y="1298448"/>
            <a:ext cx="3456432" cy="4160520"/>
          </a:xfrm>
          <a:prstGeom prst="roundRect">
            <a:avLst>
              <a:gd name="adj" fmla="val 1852"/>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Shape 7"/>
          <p:cNvSpPr/>
          <p:nvPr/>
        </p:nvSpPr>
        <p:spPr>
          <a:xfrm>
            <a:off x="4361688" y="1298448"/>
            <a:ext cx="82296" cy="4160520"/>
          </a:xfrm>
          <a:prstGeom prst="rect">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8"/>
          <p:cNvSpPr/>
          <p:nvPr/>
        </p:nvSpPr>
        <p:spPr>
          <a:xfrm>
            <a:off x="4562856" y="1435608"/>
            <a:ext cx="3136392"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Design response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p:cNvSpPr/>
          <p:nvPr/>
        </p:nvSpPr>
        <p:spPr>
          <a:xfrm>
            <a:off x="4562856" y="1773936"/>
            <a:ext cx="3108960" cy="3584448"/>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Create a deliberate hierarchy. Tier 1 identifies a small number of organisational outcomes. Tier 2 defines the system priorities needed to deliver them. Tier 3 translates these into routine SDG accountability.</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Shape 10"/>
          <p:cNvSpPr/>
          <p:nvPr/>
        </p:nvSpPr>
        <p:spPr>
          <a:xfrm>
            <a:off x="8129016" y="1298448"/>
            <a:ext cx="3456432" cy="4160520"/>
          </a:xfrm>
          <a:prstGeom prst="roundRect">
            <a:avLst>
              <a:gd name="adj" fmla="val 1852"/>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Shape 11"/>
          <p:cNvSpPr/>
          <p:nvPr/>
        </p:nvSpPr>
        <p:spPr>
          <a:xfrm>
            <a:off x="8129016" y="1298448"/>
            <a:ext cx="82296" cy="4160520"/>
          </a:xfrm>
          <a:prstGeom prst="rect">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Text 12"/>
          <p:cNvSpPr/>
          <p:nvPr/>
        </p:nvSpPr>
        <p:spPr>
          <a:xfrm>
            <a:off x="8330184" y="1435608"/>
            <a:ext cx="3136392"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Expected benefit</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5" name="Text 13"/>
          <p:cNvSpPr/>
          <p:nvPr/>
        </p:nvSpPr>
        <p:spPr>
          <a:xfrm>
            <a:off x="8330184" y="1773936"/>
            <a:ext cx="3108960" cy="3584448"/>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A single golden thread from strategy and risk through the annual plan, Executive portfolios, system boards, SDG performance reviews and Board assurance.</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Shape 14"/>
          <p:cNvSpPr/>
          <p:nvPr/>
        </p:nvSpPr>
        <p:spPr>
          <a:xfrm>
            <a:off x="566928" y="6080760"/>
            <a:ext cx="2377440" cy="310896"/>
          </a:xfrm>
          <a:prstGeom prst="roundRect">
            <a:avLst>
              <a:gd name="adj" fmla="val 47059"/>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7" name="Text 15"/>
          <p:cNvSpPr/>
          <p:nvPr/>
        </p:nvSpPr>
        <p:spPr>
          <a:xfrm>
            <a:off x="640080" y="6149340"/>
            <a:ext cx="223113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PURPOSE AND RATIONALE</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6B6872"/>
              </a:solidFill>
              <a:effectLst/>
              <a:uLnTx/>
              <a:uFillTx/>
              <a:latin typeface="Apto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347472"/>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834AAD"/>
                </a:solidFill>
                <a:effectLst/>
                <a:uLnTx/>
                <a:uFillTx/>
                <a:latin typeface="Aptos Display" pitchFamily="34" charset="0"/>
                <a:ea typeface="Aptos Display" pitchFamily="34" charset="-122"/>
                <a:cs typeface="Aptos Display" pitchFamily="34" charset="-120"/>
              </a:rPr>
              <a:t>The proposed Plan Tiers</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66928" y="786384"/>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B6872"/>
                </a:solidFill>
                <a:effectLst/>
                <a:uLnTx/>
                <a:uFillTx/>
                <a:latin typeface="Aptos"/>
                <a:ea typeface="+mn-ea"/>
                <a:cs typeface="+mn-cs"/>
              </a:rPr>
              <a:t>Each tier has a distinct purpose, owner and reporting route.</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2926080" y="1325880"/>
            <a:ext cx="6309360" cy="1143000"/>
          </a:xfrm>
          <a:prstGeom prst="roundRect">
            <a:avLst>
              <a:gd name="adj" fmla="val 4800"/>
            </a:avLst>
          </a:prstGeom>
          <a:solidFill>
            <a:srgbClr val="834AAD"/>
          </a:solidFill>
          <a:ln w="12700">
            <a:solidFill>
              <a:srgbClr val="834AAD"/>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p:cNvSpPr/>
          <p:nvPr/>
        </p:nvSpPr>
        <p:spPr>
          <a:xfrm>
            <a:off x="3182112" y="1490472"/>
            <a:ext cx="5797296"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ptos"/>
                <a:ea typeface="+mn-ea"/>
                <a:cs typeface="+mn-cs"/>
              </a:rPr>
              <a:t>TIER 1  HEALTH BOARD BREAKTHROUGH OBJECTIVES</a:t>
            </a:r>
            <a:endParaRPr kumimoji="0" lang="en-US" sz="1600" b="0" i="0" u="none" strike="noStrike" kern="1200" cap="none" spc="0" normalizeH="0" baseline="0" noProof="0" dirty="0">
              <a:ln>
                <a:noFill/>
              </a:ln>
              <a:solidFill>
                <a:prstClr val="black"/>
              </a:solidFill>
              <a:effectLst/>
              <a:uLnTx/>
              <a:uFillTx/>
              <a:latin typeface="Aptos"/>
              <a:ea typeface="+mn-ea"/>
              <a:cs typeface="+mn-cs"/>
            </a:endParaRPr>
          </a:p>
        </p:txBody>
      </p:sp>
      <p:sp>
        <p:nvSpPr>
          <p:cNvPr id="6" name="Text 4"/>
          <p:cNvSpPr/>
          <p:nvPr/>
        </p:nvSpPr>
        <p:spPr>
          <a:xfrm>
            <a:off x="3246120" y="1828800"/>
            <a:ext cx="5669280" cy="54864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FFFFFF"/>
                </a:solidFill>
                <a:effectLst/>
                <a:uLnTx/>
                <a:uFillTx/>
                <a:latin typeface="Aptos"/>
                <a:ea typeface="+mn-ea"/>
                <a:cs typeface="+mn-cs"/>
              </a:rPr>
              <a:t>6 to 7 Executive-owned organisational outcomes. Bellwether measures showing whether the organisation is delivering its priorities.</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Shape 5"/>
          <p:cNvSpPr/>
          <p:nvPr/>
        </p:nvSpPr>
        <p:spPr>
          <a:xfrm>
            <a:off x="1645920" y="2761488"/>
            <a:ext cx="8869680" cy="1234440"/>
          </a:xfrm>
          <a:prstGeom prst="roundRect">
            <a:avLst>
              <a:gd name="adj" fmla="val 4444"/>
            </a:avLst>
          </a:prstGeom>
          <a:solidFill>
            <a:srgbClr val="00A88F"/>
          </a:solidFill>
          <a:ln w="12700">
            <a:solidFill>
              <a:srgbClr val="00A88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8" name="Text 6"/>
          <p:cNvSpPr/>
          <p:nvPr/>
        </p:nvSpPr>
        <p:spPr>
          <a:xfrm>
            <a:off x="1901952" y="2926080"/>
            <a:ext cx="8357616"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Aptos"/>
                <a:ea typeface="+mn-ea"/>
                <a:cs typeface="+mn-cs"/>
              </a:rPr>
              <a:t>TIER 2  SYSTEM BALANCED SCORECARDS</a:t>
            </a:r>
            <a:endParaRPr kumimoji="0" lang="en-US" sz="170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Text 7"/>
          <p:cNvSpPr/>
          <p:nvPr/>
        </p:nvSpPr>
        <p:spPr>
          <a:xfrm>
            <a:off x="1965960" y="3264408"/>
            <a:ext cx="8229600" cy="640080"/>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FFFFFF"/>
                </a:solidFill>
                <a:effectLst/>
                <a:uLnTx/>
                <a:uFillTx/>
                <a:latin typeface="Aptos"/>
                <a:ea typeface="+mn-ea"/>
                <a:cs typeface="+mn-cs"/>
              </a:rPr>
              <a:t>Eight System scorecards, each including quality, safety, financial, workforce and digital metrics.</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Shape 8"/>
          <p:cNvSpPr/>
          <p:nvPr/>
        </p:nvSpPr>
        <p:spPr>
          <a:xfrm>
            <a:off x="594360" y="4325112"/>
            <a:ext cx="10972800" cy="1298448"/>
          </a:xfrm>
          <a:prstGeom prst="roundRect">
            <a:avLst>
              <a:gd name="adj" fmla="val 4225"/>
            </a:avLst>
          </a:prstGeom>
          <a:solidFill>
            <a:srgbClr val="0E2841"/>
          </a:solidFill>
          <a:ln w="12700">
            <a:solidFill>
              <a:srgbClr val="0E2841"/>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1" name="Text 9"/>
          <p:cNvSpPr/>
          <p:nvPr/>
        </p:nvSpPr>
        <p:spPr>
          <a:xfrm>
            <a:off x="850392" y="4489704"/>
            <a:ext cx="10460736"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Aptos"/>
                <a:ea typeface="+mn-ea"/>
                <a:cs typeface="+mn-cs"/>
              </a:rPr>
              <a:t>TIER 3  SERVICE DELIVERY GROUP ACCOUNTABILITY</a:t>
            </a:r>
            <a:endParaRPr kumimoji="0" lang="en-US" sz="17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Text 10"/>
          <p:cNvSpPr/>
          <p:nvPr/>
        </p:nvSpPr>
        <p:spPr>
          <a:xfrm>
            <a:off x="914400" y="4828032"/>
            <a:ext cx="10332720" cy="704088"/>
          </a:xfrm>
          <a:prstGeom prst="rect">
            <a:avLst/>
          </a:prstGeom>
          <a:noFill/>
          <a:ln/>
        </p:spPr>
        <p:txBody>
          <a:bodyPr wrap="square" lIns="254" tIns="254" rIns="254" bIns="25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FFFFFF"/>
                </a:solidFill>
                <a:effectLst/>
                <a:uLnTx/>
                <a:uFillTx/>
                <a:latin typeface="Aptos"/>
                <a:ea typeface="+mn-ea"/>
                <a:cs typeface="+mn-cs"/>
              </a:rPr>
              <a:t>Common SDG scorecard for quality and safety, workforce, finance, productivity, patient experience and transformation, plus service-specific measures.</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13" name="Text 11"/>
          <p:cNvSpPr/>
          <p:nvPr/>
        </p:nvSpPr>
        <p:spPr>
          <a:xfrm rot="5400000">
            <a:off x="10561320" y="1572768"/>
            <a:ext cx="1143000"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834AAD"/>
                </a:solidFill>
                <a:effectLst/>
                <a:uLnTx/>
                <a:uFillTx/>
                <a:latin typeface="Aptos"/>
                <a:ea typeface="+mn-ea"/>
                <a:cs typeface="+mn-cs"/>
              </a:rPr>
              <a:t>Strategic outcomes</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14" name="Text 12"/>
          <p:cNvSpPr/>
          <p:nvPr/>
        </p:nvSpPr>
        <p:spPr>
          <a:xfrm rot="5400000">
            <a:off x="10561320" y="4526280"/>
            <a:ext cx="1143000"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E2841"/>
                </a:solidFill>
                <a:effectLst/>
                <a:uLnTx/>
                <a:uFillTx/>
                <a:latin typeface="Aptos"/>
                <a:ea typeface="+mn-ea"/>
                <a:cs typeface="+mn-cs"/>
              </a:rPr>
              <a:t>Operational control</a:t>
            </a:r>
            <a:endParaRPr kumimoji="0" lang="en-US" sz="1000" b="0" i="0" u="none" strike="noStrike" kern="1200" cap="none" spc="0" normalizeH="0" baseline="0" noProof="0" dirty="0">
              <a:ln>
                <a:noFill/>
              </a:ln>
              <a:solidFill>
                <a:prstClr val="black"/>
              </a:solidFill>
              <a:effectLst/>
              <a:uLnTx/>
              <a:uFillTx/>
              <a:latin typeface="Aptos"/>
              <a:ea typeface="+mn-ea"/>
              <a:cs typeface="+mn-cs"/>
            </a:endParaRPr>
          </a:p>
        </p:txBody>
      </p:sp>
      <p:sp>
        <p:nvSpPr>
          <p:cNvPr id="15" name="Shape 13"/>
          <p:cNvSpPr/>
          <p:nvPr/>
        </p:nvSpPr>
        <p:spPr>
          <a:xfrm>
            <a:off x="566928" y="6080760"/>
            <a:ext cx="2377440" cy="310896"/>
          </a:xfrm>
          <a:prstGeom prst="roundRect">
            <a:avLst>
              <a:gd name="adj" fmla="val 47059"/>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6" name="Text 14"/>
          <p:cNvSpPr/>
          <p:nvPr/>
        </p:nvSpPr>
        <p:spPr>
          <a:xfrm>
            <a:off x="640080" y="6149340"/>
            <a:ext cx="223113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FRAMEWORK OVERVIEW</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6B6872"/>
              </a:solidFill>
              <a:effectLst/>
              <a:uLnTx/>
              <a:uFillTx/>
              <a:latin typeface="Apto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02920" y="566928"/>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43E6B"/>
                </a:solidFill>
                <a:effectLst/>
                <a:uLnTx/>
                <a:uFillTx/>
                <a:latin typeface="Aptos"/>
                <a:ea typeface="+mn-ea"/>
                <a:cs typeface="+mn-cs"/>
              </a:rPr>
              <a:t>What each level is for</a:t>
            </a:r>
            <a:endParaRPr kumimoji="0" lang="en-US" sz="24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02920" y="1005840"/>
            <a:ext cx="10972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4748B"/>
                </a:solidFill>
                <a:effectLst/>
                <a:uLnTx/>
                <a:uFillTx/>
                <a:latin typeface="Aptos"/>
                <a:ea typeface="+mn-ea"/>
                <a:cs typeface="+mn-cs"/>
              </a:rPr>
              <a:t>This prevents priorities, national requirements, programmes and operational controls being presented at the same level.</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594360" y="1417320"/>
            <a:ext cx="3520440" cy="4343400"/>
          </a:xfrm>
          <a:prstGeom prst="roundRect">
            <a:avLst>
              <a:gd name="adj" fmla="val 1558"/>
            </a:avLst>
          </a:prstGeom>
          <a:solidFill>
            <a:srgbClr val="FFFFFF"/>
          </a:solidFill>
          <a:ln w="12700">
            <a:solidFill>
              <a:srgbClr val="DDE4EA"/>
            </a:solidFill>
            <a:prstDash val="solid"/>
          </a:ln>
          <a:effectLst>
            <a:outerShdw blurRad="12700" dist="635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p:cNvSpPr/>
          <p:nvPr/>
        </p:nvSpPr>
        <p:spPr>
          <a:xfrm>
            <a:off x="594360" y="1417320"/>
            <a:ext cx="64008" cy="4343400"/>
          </a:xfrm>
          <a:prstGeom prst="rect">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Text 4"/>
          <p:cNvSpPr/>
          <p:nvPr/>
        </p:nvSpPr>
        <p:spPr>
          <a:xfrm>
            <a:off x="758952" y="1554480"/>
            <a:ext cx="320040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43E6B"/>
                </a:solidFill>
                <a:effectLst/>
                <a:uLnTx/>
                <a:uFillTx/>
                <a:latin typeface="Aptos"/>
                <a:ea typeface="+mn-ea"/>
                <a:cs typeface="+mn-cs"/>
              </a:rPr>
              <a:t>TIER 1  </a:t>
            </a:r>
            <a:r>
              <a:rPr kumimoji="0" lang="en-US" sz="1300" b="1" i="0" u="none" strike="noStrike" kern="1200" cap="none" spc="0" normalizeH="0" baseline="0" noProof="0" dirty="0" err="1">
                <a:ln>
                  <a:noFill/>
                </a:ln>
                <a:solidFill>
                  <a:srgbClr val="243E6B"/>
                </a:solidFill>
                <a:effectLst/>
                <a:uLnTx/>
                <a:uFillTx/>
                <a:latin typeface="Aptos"/>
                <a:ea typeface="+mn-ea"/>
                <a:cs typeface="+mn-cs"/>
              </a:rPr>
              <a:t>Breakthough</a:t>
            </a:r>
            <a:r>
              <a:rPr kumimoji="0" lang="en-US" sz="1300" b="1" i="0" u="none" strike="noStrike" kern="1200" cap="none" spc="0" normalizeH="0" baseline="0" noProof="0" dirty="0">
                <a:ln>
                  <a:noFill/>
                </a:ln>
                <a:solidFill>
                  <a:srgbClr val="243E6B"/>
                </a:solidFill>
                <a:effectLst/>
                <a:uLnTx/>
                <a:uFillTx/>
                <a:latin typeface="Aptos"/>
                <a:ea typeface="+mn-ea"/>
                <a:cs typeface="+mn-cs"/>
              </a:rPr>
              <a:t> Objectives</a:t>
            </a:r>
            <a:endParaRPr kumimoji="0" lang="en-US" sz="13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p:nvPr/>
        </p:nvSpPr>
        <p:spPr>
          <a:xfrm>
            <a:off x="758952" y="1892808"/>
            <a:ext cx="3209544" cy="3776472"/>
          </a:xfrm>
          <a:prstGeom prst="rect">
            <a:avLst/>
          </a:prstGeom>
          <a:noFill/>
          <a:ln/>
        </p:spPr>
        <p:txBody>
          <a:bodyPr wrap="square" lIns="254" tIns="254" rIns="254" bIns="254"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253552"/>
                </a:solidFill>
                <a:effectLst/>
                <a:uLnTx/>
                <a:uFillTx/>
                <a:latin typeface="Aptos"/>
                <a:ea typeface="+mn-ea"/>
                <a:cs typeface="+mn-cs"/>
              </a:rPr>
              <a:t>Purpose: show whether the organisation is changing the outcomes that matter most.</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253552"/>
                </a:solidFill>
                <a:effectLst/>
                <a:uLnTx/>
                <a:uFillTx/>
                <a:latin typeface="Aptos"/>
                <a:ea typeface="+mn-ea"/>
                <a:cs typeface="+mn-cs"/>
              </a:rPr>
              <a:t>Content: 6-7 outcome-based priorities, each with an Executive owner, headline outcome measure and guardrails.</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253552"/>
                </a:solidFill>
                <a:effectLst/>
                <a:uLnTx/>
                <a:uFillTx/>
                <a:latin typeface="Aptos"/>
                <a:ea typeface="+mn-ea"/>
                <a:cs typeface="+mn-cs"/>
              </a:rPr>
              <a:t>Not: a complete list of national measures or programmes.</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Shape 6"/>
          <p:cNvSpPr/>
          <p:nvPr/>
        </p:nvSpPr>
        <p:spPr>
          <a:xfrm>
            <a:off x="4343400" y="1417320"/>
            <a:ext cx="3520440" cy="4343400"/>
          </a:xfrm>
          <a:prstGeom prst="roundRect">
            <a:avLst>
              <a:gd name="adj" fmla="val 1558"/>
            </a:avLst>
          </a:prstGeom>
          <a:solidFill>
            <a:srgbClr val="FFFFFF"/>
          </a:solidFill>
          <a:ln w="12700">
            <a:solidFill>
              <a:srgbClr val="DDE4EA"/>
            </a:solidFill>
            <a:prstDash val="solid"/>
          </a:ln>
          <a:effectLst>
            <a:outerShdw blurRad="12700" dist="635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Shape 7"/>
          <p:cNvSpPr/>
          <p:nvPr/>
        </p:nvSpPr>
        <p:spPr>
          <a:xfrm>
            <a:off x="4343400" y="1417320"/>
            <a:ext cx="64008" cy="4343400"/>
          </a:xfrm>
          <a:prstGeom prst="rect">
            <a:avLst/>
          </a:prstGeom>
          <a:solidFill>
            <a:srgbClr val="008C95"/>
          </a:solidFill>
          <a:ln w="12700">
            <a:solidFill>
              <a:srgbClr val="008C9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8"/>
          <p:cNvSpPr/>
          <p:nvPr/>
        </p:nvSpPr>
        <p:spPr>
          <a:xfrm>
            <a:off x="4507992" y="1554480"/>
            <a:ext cx="320040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43E6B"/>
                </a:solidFill>
                <a:effectLst/>
                <a:uLnTx/>
                <a:uFillTx/>
                <a:latin typeface="Aptos"/>
                <a:ea typeface="+mn-ea"/>
                <a:cs typeface="+mn-cs"/>
              </a:rPr>
              <a:t>TIER 2  System direction</a:t>
            </a:r>
            <a:endParaRPr kumimoji="0" lang="en-US" sz="13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p:cNvSpPr/>
          <p:nvPr/>
        </p:nvSpPr>
        <p:spPr>
          <a:xfrm>
            <a:off x="4507992" y="1892808"/>
            <a:ext cx="3209544" cy="3776472"/>
          </a:xfrm>
          <a:prstGeom prst="rect">
            <a:avLst/>
          </a:prstGeom>
          <a:noFill/>
          <a:ln/>
        </p:spPr>
        <p:txBody>
          <a:bodyPr wrap="square" lIns="254" tIns="254" rIns="254" bIns="254"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253552"/>
                </a:solidFill>
                <a:effectLst/>
                <a:uLnTx/>
                <a:uFillTx/>
                <a:latin typeface="Aptos"/>
                <a:ea typeface="+mn-ea"/>
                <a:cs typeface="+mn-cs"/>
              </a:rPr>
              <a:t>Purpose: translate priorities and national requirements into the response required across a pathway, population and relevant partners.</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253552"/>
                </a:solidFill>
                <a:effectLst/>
                <a:uLnTx/>
                <a:uFillTx/>
                <a:latin typeface="Aptos"/>
                <a:ea typeface="+mn-ea"/>
                <a:cs typeface="+mn-cs"/>
              </a:rPr>
              <a:t>Content: problem statement, future state, delivery goals and a balanced scorecard covering quality, safety, financial, workforce and digital metrics.</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253552"/>
                </a:solidFill>
                <a:effectLst/>
                <a:uLnTx/>
                <a:uFillTx/>
                <a:latin typeface="Aptos"/>
                <a:ea typeface="+mn-ea"/>
                <a:cs typeface="+mn-cs"/>
              </a:rPr>
              <a:t>Not: a data compendium.</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Shape 10"/>
          <p:cNvSpPr/>
          <p:nvPr/>
        </p:nvSpPr>
        <p:spPr>
          <a:xfrm>
            <a:off x="8092440" y="1417320"/>
            <a:ext cx="3520440" cy="4343400"/>
          </a:xfrm>
          <a:prstGeom prst="roundRect">
            <a:avLst>
              <a:gd name="adj" fmla="val 1558"/>
            </a:avLst>
          </a:prstGeom>
          <a:solidFill>
            <a:srgbClr val="FFFFFF"/>
          </a:solidFill>
          <a:ln w="12700">
            <a:solidFill>
              <a:srgbClr val="DDE4EA"/>
            </a:solidFill>
            <a:prstDash val="solid"/>
          </a:ln>
          <a:effectLst>
            <a:outerShdw blurRad="12700" dist="635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Shape 11"/>
          <p:cNvSpPr/>
          <p:nvPr/>
        </p:nvSpPr>
        <p:spPr>
          <a:xfrm>
            <a:off x="8092440" y="1417320"/>
            <a:ext cx="64008" cy="4343400"/>
          </a:xfrm>
          <a:prstGeom prst="rect">
            <a:avLst/>
          </a:prstGeom>
          <a:solidFill>
            <a:srgbClr val="D49B24"/>
          </a:solidFill>
          <a:ln w="12700">
            <a:solidFill>
              <a:srgbClr val="D49B2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Text 12"/>
          <p:cNvSpPr/>
          <p:nvPr/>
        </p:nvSpPr>
        <p:spPr>
          <a:xfrm>
            <a:off x="8257032" y="1554480"/>
            <a:ext cx="320040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43E6B"/>
                </a:solidFill>
                <a:effectLst/>
                <a:uLnTx/>
                <a:uFillTx/>
                <a:latin typeface="Aptos"/>
                <a:ea typeface="+mn-ea"/>
                <a:cs typeface="+mn-cs"/>
              </a:rPr>
              <a:t>TIER 3  Care Group accountability</a:t>
            </a:r>
            <a:endParaRPr kumimoji="0" lang="en-US" sz="1300" b="0" i="0" u="none" strike="noStrike" kern="1200" cap="none" spc="0" normalizeH="0" baseline="0" noProof="0" dirty="0">
              <a:ln>
                <a:noFill/>
              </a:ln>
              <a:solidFill>
                <a:prstClr val="black"/>
              </a:solidFill>
              <a:effectLst/>
              <a:uLnTx/>
              <a:uFillTx/>
              <a:latin typeface="Aptos"/>
              <a:ea typeface="+mn-ea"/>
              <a:cs typeface="+mn-cs"/>
            </a:endParaRPr>
          </a:p>
        </p:txBody>
      </p:sp>
      <p:sp>
        <p:nvSpPr>
          <p:cNvPr id="15" name="Text 13"/>
          <p:cNvSpPr/>
          <p:nvPr/>
        </p:nvSpPr>
        <p:spPr>
          <a:xfrm>
            <a:off x="8257032" y="1892808"/>
            <a:ext cx="3209544" cy="3776472"/>
          </a:xfrm>
          <a:prstGeom prst="rect">
            <a:avLst/>
          </a:prstGeom>
          <a:noFill/>
          <a:ln/>
        </p:spPr>
        <p:txBody>
          <a:bodyPr wrap="square" lIns="254" tIns="254" rIns="254" bIns="254"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253552"/>
                </a:solidFill>
                <a:effectLst/>
                <a:uLnTx/>
                <a:uFillTx/>
                <a:latin typeface="Aptos"/>
                <a:ea typeface="+mn-ea"/>
                <a:cs typeface="+mn-cs"/>
              </a:rPr>
              <a:t>Purpose: make delivery ownership explicit.</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253552"/>
                </a:solidFill>
                <a:effectLst/>
                <a:uLnTx/>
                <a:uFillTx/>
                <a:latin typeface="Aptos"/>
                <a:ea typeface="+mn-ea"/>
                <a:cs typeface="+mn-cs"/>
              </a:rPr>
              <a:t>Content: common accountability scorecard plus service-specific measures, actions, milestones, resources, risks and mitigations.</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253552"/>
                </a:solidFill>
                <a:effectLst/>
                <a:uLnTx/>
                <a:uFillTx/>
                <a:latin typeface="Aptos"/>
                <a:ea typeface="+mn-ea"/>
                <a:cs typeface="+mn-cs"/>
              </a:rPr>
              <a:t>Not: separate returns for each corporate function.</a:t>
            </a:r>
            <a:endParaRPr kumimoji="0" lang="en-US" sz="102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lide Number Placeholder 0"/>
          <p:cNvSpPr>
            <a:spLocks noGrp="1"/>
          </p:cNvSpPr>
          <p:nvPr>
            <p:ph type="sldNum" sz="quarter" idx="4294967295"/>
          </p:nvPr>
        </p:nvSpPr>
        <p:spPr>
          <a:xfrm>
            <a:off x="11475720" y="6547104"/>
            <a:ext cx="27432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7B8794"/>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a:ln>
                  <a:noFill/>
                </a:ln>
                <a:solidFill>
                  <a:srgbClr val="7B8794"/>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7B8794"/>
              </a:solidFill>
              <a:effectLst/>
              <a:uLnTx/>
              <a:uFillTx/>
              <a:latin typeface="Aptos"/>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347472"/>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834AAD"/>
                </a:solidFill>
                <a:effectLst/>
                <a:uLnTx/>
                <a:uFillTx/>
                <a:latin typeface="Aptos Display" pitchFamily="34" charset="0"/>
                <a:ea typeface="Aptos Display" pitchFamily="34" charset="-122"/>
                <a:cs typeface="Aptos Display" pitchFamily="34" charset="-120"/>
              </a:rPr>
              <a:t>Principles for selecting measures</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66928" y="786384"/>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B6872"/>
                </a:solidFill>
                <a:effectLst/>
                <a:uLnTx/>
                <a:uFillTx/>
                <a:latin typeface="Aptos"/>
                <a:ea typeface="+mn-ea"/>
                <a:cs typeface="+mn-cs"/>
              </a:rPr>
              <a:t>Measures should drive the right behaviour and provide early warning, not simply reproduce the full national performance framework.</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594360" y="1353312"/>
            <a:ext cx="3456432" cy="1755648"/>
          </a:xfrm>
          <a:prstGeom prst="roundRect">
            <a:avLst>
              <a:gd name="adj" fmla="val 3646"/>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p:cNvSpPr/>
          <p:nvPr/>
        </p:nvSpPr>
        <p:spPr>
          <a:xfrm>
            <a:off x="594360" y="1353312"/>
            <a:ext cx="82296" cy="1755648"/>
          </a:xfrm>
          <a:prstGeom prst="rect">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Text 4"/>
          <p:cNvSpPr/>
          <p:nvPr/>
        </p:nvSpPr>
        <p:spPr>
          <a:xfrm>
            <a:off x="795528" y="1490472"/>
            <a:ext cx="3136392"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Outcome-led</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p:nvPr/>
        </p:nvSpPr>
        <p:spPr>
          <a:xfrm>
            <a:off x="795528" y="1828800"/>
            <a:ext cx="3108960" cy="1179576"/>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Tier 1 measures describe what changes for patients, staff or the organisation, not the completion of projects.</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Shape 6"/>
          <p:cNvSpPr/>
          <p:nvPr/>
        </p:nvSpPr>
        <p:spPr>
          <a:xfrm>
            <a:off x="4389120" y="1353312"/>
            <a:ext cx="3456432" cy="1755648"/>
          </a:xfrm>
          <a:prstGeom prst="roundRect">
            <a:avLst>
              <a:gd name="adj" fmla="val 3646"/>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Shape 7"/>
          <p:cNvSpPr/>
          <p:nvPr/>
        </p:nvSpPr>
        <p:spPr>
          <a:xfrm>
            <a:off x="4389120" y="1353312"/>
            <a:ext cx="82296" cy="1755648"/>
          </a:xfrm>
          <a:prstGeom prst="rect">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8"/>
          <p:cNvSpPr/>
          <p:nvPr/>
        </p:nvSpPr>
        <p:spPr>
          <a:xfrm>
            <a:off x="4590288" y="1490472"/>
            <a:ext cx="3136392"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Balanced</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p:cNvSpPr/>
          <p:nvPr/>
        </p:nvSpPr>
        <p:spPr>
          <a:xfrm>
            <a:off x="4590288" y="1828800"/>
            <a:ext cx="3108960" cy="1179576"/>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Access and productivity are paired with quality, patient experience, workforce and financial guardrails.</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Shape 10"/>
          <p:cNvSpPr/>
          <p:nvPr/>
        </p:nvSpPr>
        <p:spPr>
          <a:xfrm>
            <a:off x="8183880" y="1353312"/>
            <a:ext cx="3456432" cy="1755648"/>
          </a:xfrm>
          <a:prstGeom prst="roundRect">
            <a:avLst>
              <a:gd name="adj" fmla="val 3646"/>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Shape 11"/>
          <p:cNvSpPr/>
          <p:nvPr/>
        </p:nvSpPr>
        <p:spPr>
          <a:xfrm>
            <a:off x="8183880" y="1353312"/>
            <a:ext cx="82296" cy="1755648"/>
          </a:xfrm>
          <a:prstGeom prst="rect">
            <a:avLst/>
          </a:prstGeom>
          <a:solidFill>
            <a:srgbClr val="3D72A4"/>
          </a:solidFill>
          <a:ln w="12700">
            <a:solidFill>
              <a:srgbClr val="3D72A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Text 12"/>
          <p:cNvSpPr/>
          <p:nvPr/>
        </p:nvSpPr>
        <p:spPr>
          <a:xfrm>
            <a:off x="8385048" y="1490472"/>
            <a:ext cx="3136392"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Sensitive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5" name="Text 13"/>
          <p:cNvSpPr/>
          <p:nvPr/>
        </p:nvSpPr>
        <p:spPr>
          <a:xfrm>
            <a:off x="8385048" y="1828800"/>
            <a:ext cx="3108960" cy="1179576"/>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Measures move quickly enough to show whether improvement is taking hold during the year.</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Shape 14"/>
          <p:cNvSpPr/>
          <p:nvPr/>
        </p:nvSpPr>
        <p:spPr>
          <a:xfrm>
            <a:off x="594360" y="3529584"/>
            <a:ext cx="3456432" cy="1755648"/>
          </a:xfrm>
          <a:prstGeom prst="roundRect">
            <a:avLst>
              <a:gd name="adj" fmla="val 3646"/>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7" name="Shape 15"/>
          <p:cNvSpPr/>
          <p:nvPr/>
        </p:nvSpPr>
        <p:spPr>
          <a:xfrm>
            <a:off x="594360" y="3529584"/>
            <a:ext cx="82296" cy="1755648"/>
          </a:xfrm>
          <a:prstGeom prst="rect">
            <a:avLst/>
          </a:prstGeom>
          <a:solidFill>
            <a:srgbClr val="FFC000"/>
          </a:solidFill>
          <a:ln w="12700">
            <a:solidFill>
              <a:srgbClr val="FFC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8" name="Text 16"/>
          <p:cNvSpPr/>
          <p:nvPr/>
        </p:nvSpPr>
        <p:spPr>
          <a:xfrm>
            <a:off x="795528" y="3666744"/>
            <a:ext cx="3136392"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Owned</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9" name="Text 17"/>
          <p:cNvSpPr/>
          <p:nvPr/>
        </p:nvSpPr>
        <p:spPr>
          <a:xfrm>
            <a:off x="795528" y="4005072"/>
            <a:ext cx="3108960" cy="1179576"/>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Every measure has one accountable Executive or SDG lead and a clear reporting route.</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Shape 18"/>
          <p:cNvSpPr/>
          <p:nvPr/>
        </p:nvSpPr>
        <p:spPr>
          <a:xfrm>
            <a:off x="4389120" y="3529584"/>
            <a:ext cx="3456432" cy="1755648"/>
          </a:xfrm>
          <a:prstGeom prst="roundRect">
            <a:avLst>
              <a:gd name="adj" fmla="val 3646"/>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1" name="Shape 19"/>
          <p:cNvSpPr/>
          <p:nvPr/>
        </p:nvSpPr>
        <p:spPr>
          <a:xfrm>
            <a:off x="4389120" y="3529584"/>
            <a:ext cx="82296" cy="1755648"/>
          </a:xfrm>
          <a:prstGeom prst="rect">
            <a:avLst/>
          </a:prstGeom>
          <a:solidFill>
            <a:srgbClr val="00BC62"/>
          </a:solidFill>
          <a:ln w="12700">
            <a:solidFill>
              <a:srgbClr val="00BC6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2" name="Text 20"/>
          <p:cNvSpPr/>
          <p:nvPr/>
        </p:nvSpPr>
        <p:spPr>
          <a:xfrm>
            <a:off x="4590288" y="3666744"/>
            <a:ext cx="3136392"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Comparable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23" name="Text 21"/>
          <p:cNvSpPr/>
          <p:nvPr/>
        </p:nvSpPr>
        <p:spPr>
          <a:xfrm>
            <a:off x="4590288" y="4005072"/>
            <a:ext cx="3108960" cy="1179576"/>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Definitions align with national measures where possible and remain stable across the year.</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24" name="Shape 22"/>
          <p:cNvSpPr/>
          <p:nvPr/>
        </p:nvSpPr>
        <p:spPr>
          <a:xfrm>
            <a:off x="8183880" y="3529584"/>
            <a:ext cx="3456432" cy="1755648"/>
          </a:xfrm>
          <a:prstGeom prst="roundRect">
            <a:avLst>
              <a:gd name="adj" fmla="val 3646"/>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5" name="Shape 23"/>
          <p:cNvSpPr/>
          <p:nvPr/>
        </p:nvSpPr>
        <p:spPr>
          <a:xfrm>
            <a:off x="8183880" y="3529584"/>
            <a:ext cx="82296" cy="1755648"/>
          </a:xfrm>
          <a:prstGeom prst="rect">
            <a:avLst/>
          </a:prstGeom>
          <a:solidFill>
            <a:srgbClr val="C00000"/>
          </a:solidFill>
          <a:ln w="12700">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6" name="Text 24"/>
          <p:cNvSpPr/>
          <p:nvPr/>
        </p:nvSpPr>
        <p:spPr>
          <a:xfrm>
            <a:off x="8385048" y="3666744"/>
            <a:ext cx="3136392"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Equity-focused</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27" name="Text 25"/>
          <p:cNvSpPr/>
          <p:nvPr/>
        </p:nvSpPr>
        <p:spPr>
          <a:xfrm>
            <a:off x="8385048" y="4005072"/>
            <a:ext cx="3108960" cy="1179576"/>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Major access and outcome measures are segmented to expose unwarranted variation.</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6"/>
          <p:cNvSpPr/>
          <p:nvPr/>
        </p:nvSpPr>
        <p:spPr>
          <a:xfrm>
            <a:off x="566928" y="6080760"/>
            <a:ext cx="2377440" cy="310896"/>
          </a:xfrm>
          <a:prstGeom prst="roundRect">
            <a:avLst>
              <a:gd name="adj" fmla="val 47059"/>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9" name="Text 27"/>
          <p:cNvSpPr/>
          <p:nvPr/>
        </p:nvSpPr>
        <p:spPr>
          <a:xfrm>
            <a:off x="640080" y="6149340"/>
            <a:ext cx="223113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DESIGN PRINCIPLES</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30"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6B6872"/>
              </a:solidFill>
              <a:effectLst/>
              <a:uLnTx/>
              <a:uFillTx/>
              <a:latin typeface="Apto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347472"/>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834AAD"/>
                </a:solidFill>
                <a:effectLst/>
                <a:uLnTx/>
                <a:uFillTx/>
                <a:latin typeface="Aptos Display" pitchFamily="34" charset="0"/>
                <a:ea typeface="Aptos Display" pitchFamily="34" charset="-122"/>
                <a:cs typeface="Aptos Display" pitchFamily="34" charset="-120"/>
              </a:rPr>
              <a:t>Tier 1: proposed breakthrough objectives</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66928" y="786384"/>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B6872"/>
                </a:solidFill>
                <a:effectLst/>
                <a:uLnTx/>
                <a:uFillTx/>
                <a:latin typeface="Aptos"/>
                <a:ea typeface="+mn-ea"/>
                <a:cs typeface="+mn-cs"/>
              </a:rPr>
              <a:t>A concise set of whole-organisation outcomes, each supported by one keystone measure and a small basket of guardrails.</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658368" y="1271016"/>
            <a:ext cx="438912" cy="438912"/>
          </a:xfrm>
          <a:prstGeom prst="ellipse">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p:cNvSpPr/>
          <p:nvPr/>
        </p:nvSpPr>
        <p:spPr>
          <a:xfrm>
            <a:off x="658368" y="1380744"/>
            <a:ext cx="438912"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ptos"/>
                <a:ea typeface="+mn-ea"/>
                <a:cs typeface="+mn-cs"/>
              </a:rPr>
              <a:t>1</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6" name="Text 4"/>
          <p:cNvSpPr/>
          <p:nvPr/>
        </p:nvSpPr>
        <p:spPr>
          <a:xfrm>
            <a:off x="1280160" y="1243584"/>
            <a:ext cx="31546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Safe and timely care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p:nvPr/>
        </p:nvSpPr>
        <p:spPr>
          <a:xfrm>
            <a:off x="4480560" y="1243584"/>
            <a:ext cx="6839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40" b="0" i="0" u="none" strike="noStrike" kern="1200" cap="none" spc="0" normalizeH="0" baseline="0" noProof="0" dirty="0">
                <a:ln>
                  <a:noFill/>
                </a:ln>
                <a:solidFill>
                  <a:srgbClr val="20242B"/>
                </a:solidFill>
                <a:effectLst/>
                <a:uLnTx/>
                <a:uFillTx/>
                <a:latin typeface="Aptos"/>
                <a:ea typeface="+mn-ea"/>
                <a:cs typeface="+mn-cs"/>
              </a:rPr>
              <a:t>Compliance across a basket of clinically or nationally expected access times</a:t>
            </a:r>
            <a:endParaRPr kumimoji="0" lang="en-US" sz="114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Shape 6"/>
          <p:cNvSpPr/>
          <p:nvPr/>
        </p:nvSpPr>
        <p:spPr>
          <a:xfrm>
            <a:off x="1280160" y="1801368"/>
            <a:ext cx="10058400" cy="1"/>
          </a:xfrm>
          <a:prstGeom prst="line">
            <a:avLst/>
          </a:prstGeom>
          <a:noFill/>
          <a:ln w="12700">
            <a:solidFill>
              <a:srgbClr val="DED8E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Shape 7"/>
          <p:cNvSpPr/>
          <p:nvPr/>
        </p:nvSpPr>
        <p:spPr>
          <a:xfrm>
            <a:off x="658368" y="1929384"/>
            <a:ext cx="438912" cy="438912"/>
          </a:xfrm>
          <a:prstGeom prst="ellipse">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8"/>
          <p:cNvSpPr/>
          <p:nvPr/>
        </p:nvSpPr>
        <p:spPr>
          <a:xfrm>
            <a:off x="658368" y="2039112"/>
            <a:ext cx="438912"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ptos"/>
                <a:ea typeface="+mn-ea"/>
                <a:cs typeface="+mn-cs"/>
              </a:rPr>
              <a:t>2</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p:cNvSpPr/>
          <p:nvPr/>
        </p:nvSpPr>
        <p:spPr>
          <a:xfrm>
            <a:off x="1280160" y="1901952"/>
            <a:ext cx="31546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Safe flow and care closer to home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Text 10"/>
          <p:cNvSpPr/>
          <p:nvPr/>
        </p:nvSpPr>
        <p:spPr>
          <a:xfrm>
            <a:off x="4480560" y="1901952"/>
            <a:ext cx="6839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40" b="0" i="0" u="none" strike="noStrike" kern="1200" cap="none" spc="0" normalizeH="0" baseline="0" noProof="0" dirty="0">
                <a:ln>
                  <a:noFill/>
                </a:ln>
                <a:solidFill>
                  <a:srgbClr val="20242B"/>
                </a:solidFill>
                <a:effectLst/>
                <a:uLnTx/>
                <a:uFillTx/>
                <a:latin typeface="Aptos"/>
                <a:ea typeface="+mn-ea"/>
                <a:cs typeface="+mn-cs"/>
              </a:rPr>
              <a:t>Occupied bed days attributable to delayed pathways of care</a:t>
            </a:r>
            <a:endParaRPr kumimoji="0" lang="en-US" sz="1140" b="0" i="0" u="none" strike="noStrike" kern="1200" cap="none" spc="0" normalizeH="0" baseline="0" noProof="0" dirty="0">
              <a:ln>
                <a:noFill/>
              </a:ln>
              <a:solidFill>
                <a:prstClr val="black"/>
              </a:solidFill>
              <a:effectLst/>
              <a:uLnTx/>
              <a:uFillTx/>
              <a:latin typeface="Aptos"/>
              <a:ea typeface="+mn-ea"/>
              <a:cs typeface="+mn-cs"/>
            </a:endParaRPr>
          </a:p>
        </p:txBody>
      </p:sp>
      <p:sp>
        <p:nvSpPr>
          <p:cNvPr id="13" name="Shape 11"/>
          <p:cNvSpPr/>
          <p:nvPr/>
        </p:nvSpPr>
        <p:spPr>
          <a:xfrm>
            <a:off x="1280160" y="2459736"/>
            <a:ext cx="10058400" cy="1"/>
          </a:xfrm>
          <a:prstGeom prst="line">
            <a:avLst/>
          </a:prstGeom>
          <a:noFill/>
          <a:ln w="12700">
            <a:solidFill>
              <a:srgbClr val="DED8E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Shape 12"/>
          <p:cNvSpPr/>
          <p:nvPr/>
        </p:nvSpPr>
        <p:spPr>
          <a:xfrm>
            <a:off x="658368" y="2587752"/>
            <a:ext cx="438912" cy="438912"/>
          </a:xfrm>
          <a:prstGeom prst="ellipse">
            <a:avLst/>
          </a:prstGeom>
          <a:solidFill>
            <a:srgbClr val="C00000"/>
          </a:solidFill>
          <a:ln w="12700">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5" name="Text 13"/>
          <p:cNvSpPr/>
          <p:nvPr/>
        </p:nvSpPr>
        <p:spPr>
          <a:xfrm>
            <a:off x="658368" y="2697480"/>
            <a:ext cx="438912"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ptos"/>
                <a:ea typeface="+mn-ea"/>
                <a:cs typeface="+mn-cs"/>
              </a:rPr>
              <a:t>3</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Text 14"/>
          <p:cNvSpPr/>
          <p:nvPr/>
        </p:nvSpPr>
        <p:spPr>
          <a:xfrm>
            <a:off x="1280160" y="2560320"/>
            <a:ext cx="31546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Reduce avoidable harm</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Text 15"/>
          <p:cNvSpPr/>
          <p:nvPr/>
        </p:nvSpPr>
        <p:spPr>
          <a:xfrm>
            <a:off x="4480560" y="2560320"/>
            <a:ext cx="6839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40" b="0" i="0" u="none" strike="noStrike" kern="1200" cap="none" spc="0" normalizeH="0" baseline="0" noProof="0" dirty="0">
                <a:ln>
                  <a:noFill/>
                </a:ln>
                <a:solidFill>
                  <a:srgbClr val="20242B"/>
                </a:solidFill>
                <a:effectLst/>
                <a:uLnTx/>
                <a:uFillTx/>
                <a:latin typeface="Aptos"/>
                <a:ea typeface="+mn-ea"/>
                <a:cs typeface="+mn-cs"/>
              </a:rPr>
              <a:t>Rate of serious avoidable harm using an agreed safety composite</a:t>
            </a:r>
            <a:endParaRPr kumimoji="0" lang="en-US" sz="1140" b="0" i="0" u="none" strike="noStrike" kern="1200" cap="none" spc="0" normalizeH="0" baseline="0" noProof="0" dirty="0">
              <a:ln>
                <a:noFill/>
              </a:ln>
              <a:solidFill>
                <a:prstClr val="black"/>
              </a:solidFill>
              <a:effectLst/>
              <a:uLnTx/>
              <a:uFillTx/>
              <a:latin typeface="Aptos"/>
              <a:ea typeface="+mn-ea"/>
              <a:cs typeface="+mn-cs"/>
            </a:endParaRPr>
          </a:p>
        </p:txBody>
      </p:sp>
      <p:sp>
        <p:nvSpPr>
          <p:cNvPr id="18" name="Shape 16"/>
          <p:cNvSpPr/>
          <p:nvPr/>
        </p:nvSpPr>
        <p:spPr>
          <a:xfrm>
            <a:off x="1280160" y="3118104"/>
            <a:ext cx="10058400" cy="1"/>
          </a:xfrm>
          <a:prstGeom prst="line">
            <a:avLst/>
          </a:prstGeom>
          <a:noFill/>
          <a:ln w="12700">
            <a:solidFill>
              <a:srgbClr val="DED8E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9" name="Shape 17"/>
          <p:cNvSpPr/>
          <p:nvPr/>
        </p:nvSpPr>
        <p:spPr>
          <a:xfrm>
            <a:off x="658368" y="3246120"/>
            <a:ext cx="438912" cy="438912"/>
          </a:xfrm>
          <a:prstGeom prst="ellipse">
            <a:avLst/>
          </a:prstGeom>
          <a:solidFill>
            <a:srgbClr val="00BC62"/>
          </a:solidFill>
          <a:ln w="12700">
            <a:solidFill>
              <a:srgbClr val="00BC6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0" name="Text 18"/>
          <p:cNvSpPr/>
          <p:nvPr/>
        </p:nvSpPr>
        <p:spPr>
          <a:xfrm>
            <a:off x="658368" y="3355848"/>
            <a:ext cx="438912"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ptos"/>
                <a:ea typeface="+mn-ea"/>
                <a:cs typeface="+mn-cs"/>
              </a:rPr>
              <a:t>4</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21" name="Text 19"/>
          <p:cNvSpPr/>
          <p:nvPr/>
        </p:nvSpPr>
        <p:spPr>
          <a:xfrm>
            <a:off x="1280160" y="3218688"/>
            <a:ext cx="31546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Population health and inequalities</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Text 20"/>
          <p:cNvSpPr/>
          <p:nvPr/>
        </p:nvSpPr>
        <p:spPr>
          <a:xfrm>
            <a:off x="4480560" y="3218688"/>
            <a:ext cx="6839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40" b="0" i="0" u="none" strike="noStrike" kern="1200" cap="none" spc="0" normalizeH="0" baseline="0" noProof="0" dirty="0">
                <a:ln>
                  <a:noFill/>
                </a:ln>
                <a:solidFill>
                  <a:srgbClr val="20242B"/>
                </a:solidFill>
                <a:effectLst/>
                <a:uLnTx/>
                <a:uFillTx/>
                <a:latin typeface="Aptos"/>
                <a:ea typeface="+mn-ea"/>
                <a:cs typeface="+mn-cs"/>
              </a:rPr>
              <a:t>Reduction in the deprivation gap across high-impact prevention measures</a:t>
            </a:r>
            <a:endParaRPr kumimoji="0" lang="en-US" sz="1140" b="0" i="0" u="none" strike="noStrike" kern="1200" cap="none" spc="0" normalizeH="0" baseline="0" noProof="0" dirty="0">
              <a:ln>
                <a:noFill/>
              </a:ln>
              <a:solidFill>
                <a:prstClr val="black"/>
              </a:solidFill>
              <a:effectLst/>
              <a:uLnTx/>
              <a:uFillTx/>
              <a:latin typeface="Aptos"/>
              <a:ea typeface="+mn-ea"/>
              <a:cs typeface="+mn-cs"/>
            </a:endParaRPr>
          </a:p>
        </p:txBody>
      </p:sp>
      <p:sp>
        <p:nvSpPr>
          <p:cNvPr id="23" name="Shape 21"/>
          <p:cNvSpPr/>
          <p:nvPr/>
        </p:nvSpPr>
        <p:spPr>
          <a:xfrm>
            <a:off x="1280160" y="3776472"/>
            <a:ext cx="10058400" cy="1"/>
          </a:xfrm>
          <a:prstGeom prst="line">
            <a:avLst/>
          </a:prstGeom>
          <a:noFill/>
          <a:ln w="12700">
            <a:solidFill>
              <a:srgbClr val="DED8E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4" name="Shape 22"/>
          <p:cNvSpPr/>
          <p:nvPr/>
        </p:nvSpPr>
        <p:spPr>
          <a:xfrm>
            <a:off x="658368" y="3904488"/>
            <a:ext cx="438912" cy="438912"/>
          </a:xfrm>
          <a:prstGeom prst="ellipse">
            <a:avLst/>
          </a:prstGeom>
          <a:solidFill>
            <a:srgbClr val="3D72A4"/>
          </a:solidFill>
          <a:ln w="12700">
            <a:solidFill>
              <a:srgbClr val="3D72A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5" name="Text 23"/>
          <p:cNvSpPr/>
          <p:nvPr/>
        </p:nvSpPr>
        <p:spPr>
          <a:xfrm>
            <a:off x="658368" y="4014216"/>
            <a:ext cx="438912"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ptos"/>
                <a:ea typeface="+mn-ea"/>
                <a:cs typeface="+mn-cs"/>
              </a:rPr>
              <a:t>5</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26" name="Text 24"/>
          <p:cNvSpPr/>
          <p:nvPr/>
        </p:nvSpPr>
        <p:spPr>
          <a:xfrm>
            <a:off x="1280160" y="3877056"/>
            <a:ext cx="31546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Stable and productive workforce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27" name="Text 25"/>
          <p:cNvSpPr/>
          <p:nvPr/>
        </p:nvSpPr>
        <p:spPr>
          <a:xfrm>
            <a:off x="4480560" y="3877056"/>
            <a:ext cx="6839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40" b="0" i="0" u="none" strike="noStrike" kern="1200" cap="none" spc="0" normalizeH="0" baseline="0" noProof="0" dirty="0">
                <a:ln>
                  <a:noFill/>
                </a:ln>
                <a:solidFill>
                  <a:srgbClr val="20242B"/>
                </a:solidFill>
                <a:effectLst/>
                <a:uLnTx/>
                <a:uFillTx/>
                <a:latin typeface="Aptos"/>
                <a:ea typeface="+mn-ea"/>
                <a:cs typeface="+mn-cs"/>
              </a:rPr>
              <a:t>Proportion of required capacity safely filled through substantive workforce</a:t>
            </a:r>
            <a:endParaRPr kumimoji="0" lang="en-US" sz="114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6"/>
          <p:cNvSpPr/>
          <p:nvPr/>
        </p:nvSpPr>
        <p:spPr>
          <a:xfrm>
            <a:off x="1280160" y="4434840"/>
            <a:ext cx="10058400" cy="1"/>
          </a:xfrm>
          <a:prstGeom prst="line">
            <a:avLst/>
          </a:prstGeom>
          <a:noFill/>
          <a:ln w="12700">
            <a:solidFill>
              <a:srgbClr val="DED8E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9" name="Shape 27"/>
          <p:cNvSpPr/>
          <p:nvPr/>
        </p:nvSpPr>
        <p:spPr>
          <a:xfrm>
            <a:off x="658368" y="4562856"/>
            <a:ext cx="438912" cy="438912"/>
          </a:xfrm>
          <a:prstGeom prst="ellipse">
            <a:avLst/>
          </a:prstGeom>
          <a:solidFill>
            <a:srgbClr val="FFC000"/>
          </a:solidFill>
          <a:ln w="12700">
            <a:solidFill>
              <a:srgbClr val="FFC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30" name="Text 28"/>
          <p:cNvSpPr/>
          <p:nvPr/>
        </p:nvSpPr>
        <p:spPr>
          <a:xfrm>
            <a:off x="658368" y="4672584"/>
            <a:ext cx="438912"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E2841"/>
                </a:solidFill>
                <a:effectLst/>
                <a:uLnTx/>
                <a:uFillTx/>
                <a:latin typeface="Aptos"/>
                <a:ea typeface="+mn-ea"/>
                <a:cs typeface="+mn-cs"/>
              </a:rPr>
              <a:t>6</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31" name="Text 29"/>
          <p:cNvSpPr/>
          <p:nvPr/>
        </p:nvSpPr>
        <p:spPr>
          <a:xfrm>
            <a:off x="1280160" y="4535424"/>
            <a:ext cx="31546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Financial sustainability</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32" name="Text 30"/>
          <p:cNvSpPr/>
          <p:nvPr/>
        </p:nvSpPr>
        <p:spPr>
          <a:xfrm>
            <a:off x="4480560" y="4535424"/>
            <a:ext cx="6839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40" b="0" i="0" u="none" strike="noStrike" kern="1200" cap="none" spc="0" normalizeH="0" baseline="0" noProof="0" dirty="0">
                <a:ln>
                  <a:noFill/>
                </a:ln>
                <a:solidFill>
                  <a:srgbClr val="20242B"/>
                </a:solidFill>
                <a:effectLst/>
                <a:uLnTx/>
                <a:uFillTx/>
                <a:latin typeface="Aptos"/>
                <a:ea typeface="+mn-ea"/>
                <a:cs typeface="+mn-cs"/>
              </a:rPr>
              <a:t>Reduction in recurrent underlying deficit and recurrent savings delivery</a:t>
            </a:r>
            <a:endParaRPr kumimoji="0" lang="en-US" sz="1140" b="0" i="0" u="none" strike="noStrike" kern="1200" cap="none" spc="0" normalizeH="0" baseline="0" noProof="0" dirty="0">
              <a:ln>
                <a:noFill/>
              </a:ln>
              <a:solidFill>
                <a:prstClr val="black"/>
              </a:solidFill>
              <a:effectLst/>
              <a:uLnTx/>
              <a:uFillTx/>
              <a:latin typeface="Aptos"/>
              <a:ea typeface="+mn-ea"/>
              <a:cs typeface="+mn-cs"/>
            </a:endParaRPr>
          </a:p>
        </p:txBody>
      </p:sp>
      <p:sp>
        <p:nvSpPr>
          <p:cNvPr id="33" name="Shape 31"/>
          <p:cNvSpPr/>
          <p:nvPr/>
        </p:nvSpPr>
        <p:spPr>
          <a:xfrm>
            <a:off x="1280160" y="5093208"/>
            <a:ext cx="10058400" cy="1"/>
          </a:xfrm>
          <a:prstGeom prst="line">
            <a:avLst/>
          </a:prstGeom>
          <a:noFill/>
          <a:ln w="12700">
            <a:solidFill>
              <a:srgbClr val="DED8E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34" name="Shape 32"/>
          <p:cNvSpPr/>
          <p:nvPr/>
        </p:nvSpPr>
        <p:spPr>
          <a:xfrm>
            <a:off x="658368" y="5221224"/>
            <a:ext cx="438912" cy="438912"/>
          </a:xfrm>
          <a:prstGeom prst="ellipse">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35" name="Text 33"/>
          <p:cNvSpPr/>
          <p:nvPr/>
        </p:nvSpPr>
        <p:spPr>
          <a:xfrm>
            <a:off x="658368" y="5330952"/>
            <a:ext cx="438912"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ptos"/>
                <a:ea typeface="+mn-ea"/>
                <a:cs typeface="+mn-cs"/>
              </a:rPr>
              <a:t>7</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36" name="Text 34"/>
          <p:cNvSpPr/>
          <p:nvPr/>
        </p:nvSpPr>
        <p:spPr>
          <a:xfrm>
            <a:off x="1280160" y="5193792"/>
            <a:ext cx="31546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Strategic transformation</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37" name="Text 35"/>
          <p:cNvSpPr/>
          <p:nvPr/>
        </p:nvSpPr>
        <p:spPr>
          <a:xfrm>
            <a:off x="4480560" y="5193792"/>
            <a:ext cx="6839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40" b="0" i="0" u="none" strike="noStrike" kern="1200" cap="none" spc="0" normalizeH="0" baseline="0" noProof="0" dirty="0">
                <a:ln>
                  <a:noFill/>
                </a:ln>
                <a:solidFill>
                  <a:srgbClr val="20242B"/>
                </a:solidFill>
                <a:effectLst/>
                <a:uLnTx/>
                <a:uFillTx/>
                <a:latin typeface="Aptos"/>
                <a:ea typeface="+mn-ea"/>
                <a:cs typeface="+mn-cs"/>
              </a:rPr>
              <a:t>Priority pathways implementing their target model and realising benefits</a:t>
            </a:r>
            <a:endParaRPr kumimoji="0" lang="en-US" sz="1140" b="0" i="0" u="none" strike="noStrike" kern="1200" cap="none" spc="0" normalizeH="0" baseline="0" noProof="0" dirty="0">
              <a:ln>
                <a:noFill/>
              </a:ln>
              <a:solidFill>
                <a:prstClr val="black"/>
              </a:solidFill>
              <a:effectLst/>
              <a:uLnTx/>
              <a:uFillTx/>
              <a:latin typeface="Aptos"/>
              <a:ea typeface="+mn-ea"/>
              <a:cs typeface="+mn-cs"/>
            </a:endParaRPr>
          </a:p>
        </p:txBody>
      </p:sp>
      <p:sp>
        <p:nvSpPr>
          <p:cNvPr id="38" name="Shape 36"/>
          <p:cNvSpPr/>
          <p:nvPr/>
        </p:nvSpPr>
        <p:spPr>
          <a:xfrm>
            <a:off x="566928" y="6080760"/>
            <a:ext cx="2377440" cy="310896"/>
          </a:xfrm>
          <a:prstGeom prst="roundRect">
            <a:avLst>
              <a:gd name="adj" fmla="val 47059"/>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39" name="Text 37"/>
          <p:cNvSpPr/>
          <p:nvPr/>
        </p:nvSpPr>
        <p:spPr>
          <a:xfrm>
            <a:off x="640080" y="6149340"/>
            <a:ext cx="223113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TIER 1</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40"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a:ln>
                <a:noFill/>
              </a:ln>
              <a:solidFill>
                <a:srgbClr val="6B6872"/>
              </a:solidFill>
              <a:effectLst/>
              <a:uLnTx/>
              <a:uFillTx/>
              <a:latin typeface="Apto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Rectangle 1"/>
          <p:cNvSpPr/>
          <p:nvPr/>
        </p:nvSpPr>
        <p:spPr>
          <a:xfrm>
            <a:off x="0" y="0"/>
            <a:ext cx="12191695" cy="73152"/>
          </a:xfrm>
          <a:prstGeom prst="rect">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30352" y="274320"/>
            <a:ext cx="10972800" cy="438912"/>
          </a:xfrm>
          <a:prstGeom prst="rect">
            <a:avLst/>
          </a:prstGeom>
          <a:noFill/>
        </p:spPr>
        <p:txBody>
          <a:bodyPr wrap="none" lIns="18288" tIns="0" rIns="18288" bIns="0" anchor="ctr">
            <a:spAutoFit/>
          </a:bodyPr>
          <a:lstStyle/>
          <a:p>
            <a:pPr algn="l"/>
            <a:r>
              <a:rPr sz="2200" b="1">
                <a:solidFill>
                  <a:srgbClr val="834AAD"/>
                </a:solidFill>
                <a:latin typeface="Arial"/>
              </a:rPr>
              <a:t>Tier 1: proposed approach to measures</a:t>
            </a:r>
          </a:p>
        </p:txBody>
      </p:sp>
      <p:sp>
        <p:nvSpPr>
          <p:cNvPr id="4" name="TextBox 3"/>
          <p:cNvSpPr txBox="1"/>
          <p:nvPr/>
        </p:nvSpPr>
        <p:spPr>
          <a:xfrm>
            <a:off x="548640" y="731520"/>
            <a:ext cx="10972800" cy="384048"/>
          </a:xfrm>
          <a:prstGeom prst="rect">
            <a:avLst/>
          </a:prstGeom>
          <a:noFill/>
        </p:spPr>
        <p:txBody>
          <a:bodyPr wrap="none" lIns="18288" tIns="0" rIns="18288" bIns="0" anchor="ctr">
            <a:spAutoFit/>
          </a:bodyPr>
          <a:lstStyle/>
          <a:p>
            <a:pPr algn="l"/>
            <a:r>
              <a:rPr sz="1050" b="0">
                <a:solidFill>
                  <a:srgbClr val="6B6872"/>
                </a:solidFill>
                <a:latin typeface="Arial"/>
              </a:rPr>
              <a:t>No targets are proposed at this stage. Measures, definitions, baselines and trajectories will be developed through IPG, with BI and Performance input.</a:t>
            </a:r>
          </a:p>
        </p:txBody>
      </p:sp>
      <p:sp>
        <p:nvSpPr>
          <p:cNvPr id="5" name="Rounded Rectangle 4"/>
          <p:cNvSpPr/>
          <p:nvPr/>
        </p:nvSpPr>
        <p:spPr>
          <a:xfrm>
            <a:off x="566928" y="6089904"/>
            <a:ext cx="2423160" cy="310896"/>
          </a:xfrm>
          <a:prstGeom prst="roundRect">
            <a:avLst/>
          </a:prstGeom>
          <a:solidFill>
            <a:srgbClr val="0E2841"/>
          </a:solidFill>
          <a:ln>
            <a:solidFill>
              <a:srgbClr val="0E28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58368" y="6126480"/>
            <a:ext cx="2240280" cy="164592"/>
          </a:xfrm>
          <a:prstGeom prst="rect">
            <a:avLst/>
          </a:prstGeom>
          <a:noFill/>
        </p:spPr>
        <p:txBody>
          <a:bodyPr wrap="none" lIns="18288" tIns="0" rIns="18288" bIns="0" anchor="ctr">
            <a:spAutoFit/>
          </a:bodyPr>
          <a:lstStyle/>
          <a:p>
            <a:pPr algn="ctr"/>
            <a:r>
              <a:rPr sz="750" b="1">
                <a:solidFill>
                  <a:srgbClr val="FFFFFF"/>
                </a:solidFill>
                <a:latin typeface="Arial"/>
              </a:rPr>
              <a:t>TIER 1 MEASURES</a:t>
            </a:r>
          </a:p>
        </p:txBody>
      </p:sp>
      <p:sp>
        <p:nvSpPr>
          <p:cNvPr id="7" name="TextBox 6"/>
          <p:cNvSpPr txBox="1"/>
          <p:nvPr/>
        </p:nvSpPr>
        <p:spPr>
          <a:xfrm>
            <a:off x="566928" y="6547104"/>
            <a:ext cx="3657600" cy="146304"/>
          </a:xfrm>
          <a:prstGeom prst="rect">
            <a:avLst/>
          </a:prstGeom>
          <a:noFill/>
        </p:spPr>
        <p:txBody>
          <a:bodyPr wrap="none" lIns="18288" tIns="0" rIns="18288" bIns="0" anchor="ctr">
            <a:spAutoFit/>
          </a:bodyPr>
          <a:lstStyle/>
          <a:p>
            <a:pPr algn="l"/>
            <a:r>
              <a:rPr sz="650" b="0">
                <a:solidFill>
                  <a:srgbClr val="6B6872"/>
                </a:solidFill>
                <a:latin typeface="Arial"/>
              </a:rPr>
              <a:t>Swansea Bay UHB | Annual Plan 2027/28</a:t>
            </a:r>
          </a:p>
        </p:txBody>
      </p:sp>
      <p:sp>
        <p:nvSpPr>
          <p:cNvPr id="8" name="TextBox 7"/>
          <p:cNvSpPr txBox="1"/>
          <p:nvPr/>
        </p:nvSpPr>
        <p:spPr>
          <a:xfrm>
            <a:off x="11558016" y="6510528"/>
            <a:ext cx="228600" cy="146304"/>
          </a:xfrm>
          <a:prstGeom prst="rect">
            <a:avLst/>
          </a:prstGeom>
          <a:noFill/>
        </p:spPr>
        <p:txBody>
          <a:bodyPr wrap="none" lIns="18288" tIns="0" rIns="18288" bIns="0" anchor="ctr">
            <a:spAutoFit/>
          </a:bodyPr>
          <a:lstStyle/>
          <a:p>
            <a:pPr algn="r"/>
            <a:r>
              <a:rPr sz="700" b="0">
                <a:solidFill>
                  <a:srgbClr val="6B6872"/>
                </a:solidFill>
                <a:latin typeface="Arial"/>
              </a:rPr>
              <a:t>14</a:t>
            </a:r>
          </a:p>
        </p:txBody>
      </p:sp>
      <p:sp>
        <p:nvSpPr>
          <p:cNvPr id="9" name="Rectangle 8"/>
          <p:cNvSpPr/>
          <p:nvPr/>
        </p:nvSpPr>
        <p:spPr>
          <a:xfrm>
            <a:off x="658368" y="1261872"/>
            <a:ext cx="10881360" cy="4590288"/>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786384" y="1517904"/>
            <a:ext cx="256032" cy="256032"/>
          </a:xfrm>
          <a:prstGeom prst="ellipse">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70432" y="1481328"/>
            <a:ext cx="2788920" cy="329184"/>
          </a:xfrm>
          <a:prstGeom prst="rect">
            <a:avLst/>
          </a:prstGeom>
          <a:noFill/>
        </p:spPr>
        <p:txBody>
          <a:bodyPr wrap="none" lIns="18288" tIns="0" rIns="18288" bIns="0" anchor="ctr">
            <a:spAutoFit/>
          </a:bodyPr>
          <a:lstStyle/>
          <a:p>
            <a:pPr algn="l"/>
            <a:r>
              <a:rPr sz="1150" b="1">
                <a:solidFill>
                  <a:srgbClr val="0E2841"/>
                </a:solidFill>
                <a:latin typeface="Arial"/>
              </a:rPr>
              <a:t>Safe and timely care</a:t>
            </a:r>
          </a:p>
        </p:txBody>
      </p:sp>
      <p:sp>
        <p:nvSpPr>
          <p:cNvPr id="12" name="TextBox 11"/>
          <p:cNvSpPr txBox="1"/>
          <p:nvPr/>
        </p:nvSpPr>
        <p:spPr>
          <a:xfrm>
            <a:off x="3794760" y="1481328"/>
            <a:ext cx="7360920" cy="329184"/>
          </a:xfrm>
          <a:prstGeom prst="rect">
            <a:avLst/>
          </a:prstGeom>
          <a:noFill/>
        </p:spPr>
        <p:txBody>
          <a:bodyPr wrap="none" lIns="18288" tIns="0" rIns="18288" bIns="0" anchor="ctr">
            <a:spAutoFit/>
          </a:bodyPr>
          <a:lstStyle/>
          <a:p>
            <a:pPr algn="l"/>
            <a:r>
              <a:rPr sz="1040" b="0">
                <a:solidFill>
                  <a:srgbClr val="20242B"/>
                </a:solidFill>
                <a:latin typeface="Arial"/>
              </a:rPr>
              <a:t>Access, waiting times, timeliness and clinical prioritisation</a:t>
            </a:r>
          </a:p>
        </p:txBody>
      </p:sp>
      <p:sp>
        <p:nvSpPr>
          <p:cNvPr id="13" name="Rectangle 12"/>
          <p:cNvSpPr/>
          <p:nvPr/>
        </p:nvSpPr>
        <p:spPr>
          <a:xfrm>
            <a:off x="1170432" y="1911095"/>
            <a:ext cx="9985248" cy="9144"/>
          </a:xfrm>
          <a:prstGeom prst="rect">
            <a:avLst/>
          </a:prstGeom>
          <a:solidFill>
            <a:srgbClr val="D7D9DE"/>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786384" y="2121408"/>
            <a:ext cx="256032" cy="25603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70432" y="2084832"/>
            <a:ext cx="2788920" cy="329184"/>
          </a:xfrm>
          <a:prstGeom prst="rect">
            <a:avLst/>
          </a:prstGeom>
          <a:noFill/>
        </p:spPr>
        <p:txBody>
          <a:bodyPr wrap="none" lIns="18288" tIns="0" rIns="18288" bIns="0" anchor="ctr">
            <a:spAutoFit/>
          </a:bodyPr>
          <a:lstStyle/>
          <a:p>
            <a:pPr algn="l"/>
            <a:r>
              <a:rPr sz="1150" b="1">
                <a:solidFill>
                  <a:srgbClr val="0E2841"/>
                </a:solidFill>
                <a:latin typeface="Arial"/>
              </a:rPr>
              <a:t>Flow and care closer to home</a:t>
            </a:r>
          </a:p>
        </p:txBody>
      </p:sp>
      <p:sp>
        <p:nvSpPr>
          <p:cNvPr id="16" name="TextBox 15"/>
          <p:cNvSpPr txBox="1"/>
          <p:nvPr/>
        </p:nvSpPr>
        <p:spPr>
          <a:xfrm>
            <a:off x="3794760" y="2084832"/>
            <a:ext cx="7360920" cy="329184"/>
          </a:xfrm>
          <a:prstGeom prst="rect">
            <a:avLst/>
          </a:prstGeom>
          <a:noFill/>
        </p:spPr>
        <p:txBody>
          <a:bodyPr wrap="none" lIns="18288" tIns="0" rIns="18288" bIns="0" anchor="ctr">
            <a:spAutoFit/>
          </a:bodyPr>
          <a:lstStyle/>
          <a:p>
            <a:pPr algn="l"/>
            <a:r>
              <a:rPr sz="1040" b="0">
                <a:solidFill>
                  <a:srgbClr val="20242B"/>
                </a:solidFill>
                <a:latin typeface="Arial"/>
              </a:rPr>
              <a:t>Delayed pathways, length of stay, discharge reliability and care closer to home</a:t>
            </a:r>
          </a:p>
        </p:txBody>
      </p:sp>
      <p:sp>
        <p:nvSpPr>
          <p:cNvPr id="17" name="Rectangle 16"/>
          <p:cNvSpPr/>
          <p:nvPr/>
        </p:nvSpPr>
        <p:spPr>
          <a:xfrm>
            <a:off x="1170432" y="2514600"/>
            <a:ext cx="9985248" cy="9144"/>
          </a:xfrm>
          <a:prstGeom prst="rect">
            <a:avLst/>
          </a:prstGeom>
          <a:solidFill>
            <a:srgbClr val="D7D9DE"/>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786384" y="2724912"/>
            <a:ext cx="256032" cy="256032"/>
          </a:xfrm>
          <a:prstGeom prst="ellipse">
            <a:avLst/>
          </a:prstGeom>
          <a:solidFill>
            <a:srgbClr val="D22030"/>
          </a:solidFill>
          <a:ln>
            <a:solidFill>
              <a:srgbClr val="D220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70432" y="2688336"/>
            <a:ext cx="2788920" cy="329184"/>
          </a:xfrm>
          <a:prstGeom prst="rect">
            <a:avLst/>
          </a:prstGeom>
          <a:noFill/>
        </p:spPr>
        <p:txBody>
          <a:bodyPr wrap="none" lIns="18288" tIns="0" rIns="18288" bIns="0" anchor="ctr">
            <a:spAutoFit/>
          </a:bodyPr>
          <a:lstStyle/>
          <a:p>
            <a:pPr algn="l"/>
            <a:r>
              <a:rPr sz="1150" b="1">
                <a:solidFill>
                  <a:srgbClr val="0E2841"/>
                </a:solidFill>
                <a:latin typeface="Arial"/>
              </a:rPr>
              <a:t>Avoidable harm</a:t>
            </a:r>
          </a:p>
        </p:txBody>
      </p:sp>
      <p:sp>
        <p:nvSpPr>
          <p:cNvPr id="20" name="TextBox 19"/>
          <p:cNvSpPr txBox="1"/>
          <p:nvPr/>
        </p:nvSpPr>
        <p:spPr>
          <a:xfrm>
            <a:off x="3794760" y="2688336"/>
            <a:ext cx="7360920" cy="329184"/>
          </a:xfrm>
          <a:prstGeom prst="rect">
            <a:avLst/>
          </a:prstGeom>
          <a:noFill/>
        </p:spPr>
        <p:txBody>
          <a:bodyPr wrap="none" lIns="18288" tIns="0" rIns="18288" bIns="0" anchor="ctr">
            <a:spAutoFit/>
          </a:bodyPr>
          <a:lstStyle/>
          <a:p>
            <a:pPr algn="l"/>
            <a:r>
              <a:rPr sz="1040" b="0">
                <a:solidFill>
                  <a:srgbClr val="20242B"/>
                </a:solidFill>
                <a:latin typeface="Arial"/>
              </a:rPr>
              <a:t>Avoidable harm, incidents, infection, mortality and learning</a:t>
            </a:r>
          </a:p>
        </p:txBody>
      </p:sp>
      <p:sp>
        <p:nvSpPr>
          <p:cNvPr id="21" name="Rectangle 20"/>
          <p:cNvSpPr/>
          <p:nvPr/>
        </p:nvSpPr>
        <p:spPr>
          <a:xfrm>
            <a:off x="1170432" y="3118104"/>
            <a:ext cx="9985248" cy="9144"/>
          </a:xfrm>
          <a:prstGeom prst="rect">
            <a:avLst/>
          </a:prstGeom>
          <a:solidFill>
            <a:srgbClr val="D7D9DE"/>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786384" y="3328416"/>
            <a:ext cx="256032" cy="25603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170432" y="3291840"/>
            <a:ext cx="2788920" cy="329184"/>
          </a:xfrm>
          <a:prstGeom prst="rect">
            <a:avLst/>
          </a:prstGeom>
          <a:noFill/>
        </p:spPr>
        <p:txBody>
          <a:bodyPr wrap="none" lIns="18288" tIns="0" rIns="18288" bIns="0" anchor="ctr">
            <a:spAutoFit/>
          </a:bodyPr>
          <a:lstStyle/>
          <a:p>
            <a:pPr algn="l"/>
            <a:r>
              <a:rPr sz="1150" b="1">
                <a:solidFill>
                  <a:srgbClr val="0E2841"/>
                </a:solidFill>
                <a:latin typeface="Arial"/>
              </a:rPr>
              <a:t>Population health</a:t>
            </a:r>
          </a:p>
        </p:txBody>
      </p:sp>
      <p:sp>
        <p:nvSpPr>
          <p:cNvPr id="24" name="TextBox 23"/>
          <p:cNvSpPr txBox="1"/>
          <p:nvPr/>
        </p:nvSpPr>
        <p:spPr>
          <a:xfrm>
            <a:off x="3794760" y="3291840"/>
            <a:ext cx="7360920" cy="329184"/>
          </a:xfrm>
          <a:prstGeom prst="rect">
            <a:avLst/>
          </a:prstGeom>
          <a:noFill/>
        </p:spPr>
        <p:txBody>
          <a:bodyPr wrap="none" lIns="18288" tIns="0" rIns="18288" bIns="0" anchor="ctr">
            <a:spAutoFit/>
          </a:bodyPr>
          <a:lstStyle/>
          <a:p>
            <a:pPr algn="l"/>
            <a:r>
              <a:rPr sz="1040" b="0">
                <a:solidFill>
                  <a:srgbClr val="20242B"/>
                </a:solidFill>
                <a:latin typeface="Arial"/>
              </a:rPr>
              <a:t>Prevention uptake, inequalities, healthy behaviours and avoidable demand</a:t>
            </a:r>
          </a:p>
        </p:txBody>
      </p:sp>
      <p:sp>
        <p:nvSpPr>
          <p:cNvPr id="25" name="Rectangle 24"/>
          <p:cNvSpPr/>
          <p:nvPr/>
        </p:nvSpPr>
        <p:spPr>
          <a:xfrm>
            <a:off x="1170432" y="3721608"/>
            <a:ext cx="9985248" cy="9144"/>
          </a:xfrm>
          <a:prstGeom prst="rect">
            <a:avLst/>
          </a:prstGeom>
          <a:solidFill>
            <a:srgbClr val="D7D9DE"/>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786384" y="3931920"/>
            <a:ext cx="256032" cy="25603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170432" y="3895344"/>
            <a:ext cx="2788920" cy="329184"/>
          </a:xfrm>
          <a:prstGeom prst="rect">
            <a:avLst/>
          </a:prstGeom>
          <a:noFill/>
        </p:spPr>
        <p:txBody>
          <a:bodyPr wrap="none" lIns="18288" tIns="0" rIns="18288" bIns="0" anchor="ctr">
            <a:spAutoFit/>
          </a:bodyPr>
          <a:lstStyle/>
          <a:p>
            <a:pPr algn="l"/>
            <a:r>
              <a:rPr sz="1150" b="1">
                <a:solidFill>
                  <a:srgbClr val="0E2841"/>
                </a:solidFill>
                <a:latin typeface="Arial"/>
              </a:rPr>
              <a:t>Workforce</a:t>
            </a:r>
          </a:p>
        </p:txBody>
      </p:sp>
      <p:sp>
        <p:nvSpPr>
          <p:cNvPr id="28" name="TextBox 27"/>
          <p:cNvSpPr txBox="1"/>
          <p:nvPr/>
        </p:nvSpPr>
        <p:spPr>
          <a:xfrm>
            <a:off x="3794760" y="3895344"/>
            <a:ext cx="7360920" cy="329184"/>
          </a:xfrm>
          <a:prstGeom prst="rect">
            <a:avLst/>
          </a:prstGeom>
          <a:noFill/>
        </p:spPr>
        <p:txBody>
          <a:bodyPr wrap="none" lIns="18288" tIns="0" rIns="18288" bIns="0" anchor="ctr">
            <a:spAutoFit/>
          </a:bodyPr>
          <a:lstStyle/>
          <a:p>
            <a:pPr algn="l"/>
            <a:r>
              <a:rPr sz="1040" b="0">
                <a:solidFill>
                  <a:srgbClr val="20242B"/>
                </a:solidFill>
                <a:latin typeface="Arial"/>
              </a:rPr>
              <a:t>Capacity, vacancies, sickness, retention, skills and temporary staffing</a:t>
            </a:r>
          </a:p>
        </p:txBody>
      </p:sp>
      <p:sp>
        <p:nvSpPr>
          <p:cNvPr id="29" name="Rectangle 28"/>
          <p:cNvSpPr/>
          <p:nvPr/>
        </p:nvSpPr>
        <p:spPr>
          <a:xfrm>
            <a:off x="1170432" y="4325112"/>
            <a:ext cx="9985248" cy="9144"/>
          </a:xfrm>
          <a:prstGeom prst="rect">
            <a:avLst/>
          </a:prstGeom>
          <a:solidFill>
            <a:srgbClr val="D7D9DE"/>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786384" y="4535424"/>
            <a:ext cx="256032" cy="256032"/>
          </a:xfrm>
          <a:prstGeom prst="ellipse">
            <a:avLst/>
          </a:prstGeom>
          <a:solidFill>
            <a:srgbClr val="F3C541"/>
          </a:solidFill>
          <a:ln>
            <a:solidFill>
              <a:srgbClr val="F3C5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170432" y="4498848"/>
            <a:ext cx="2788920" cy="329184"/>
          </a:xfrm>
          <a:prstGeom prst="rect">
            <a:avLst/>
          </a:prstGeom>
          <a:noFill/>
        </p:spPr>
        <p:txBody>
          <a:bodyPr wrap="none" lIns="18288" tIns="0" rIns="18288" bIns="0" anchor="ctr">
            <a:spAutoFit/>
          </a:bodyPr>
          <a:lstStyle/>
          <a:p>
            <a:pPr algn="l"/>
            <a:r>
              <a:rPr sz="1150" b="1">
                <a:solidFill>
                  <a:srgbClr val="0E2841"/>
                </a:solidFill>
                <a:latin typeface="Arial"/>
              </a:rPr>
              <a:t>Finance</a:t>
            </a:r>
          </a:p>
        </p:txBody>
      </p:sp>
      <p:sp>
        <p:nvSpPr>
          <p:cNvPr id="32" name="TextBox 31"/>
          <p:cNvSpPr txBox="1"/>
          <p:nvPr/>
        </p:nvSpPr>
        <p:spPr>
          <a:xfrm>
            <a:off x="3794760" y="4498848"/>
            <a:ext cx="7360920" cy="329184"/>
          </a:xfrm>
          <a:prstGeom prst="rect">
            <a:avLst/>
          </a:prstGeom>
          <a:noFill/>
        </p:spPr>
        <p:txBody>
          <a:bodyPr wrap="none" lIns="18288" tIns="0" rIns="18288" bIns="0" anchor="ctr">
            <a:spAutoFit/>
          </a:bodyPr>
          <a:lstStyle/>
          <a:p>
            <a:pPr algn="l"/>
            <a:r>
              <a:rPr sz="1040" b="0">
                <a:solidFill>
                  <a:srgbClr val="20242B"/>
                </a:solidFill>
                <a:latin typeface="Arial"/>
              </a:rPr>
              <a:t>Financial position, recurrent savings, productivity and resource use</a:t>
            </a:r>
          </a:p>
        </p:txBody>
      </p:sp>
      <p:sp>
        <p:nvSpPr>
          <p:cNvPr id="33" name="Rectangle 32"/>
          <p:cNvSpPr/>
          <p:nvPr/>
        </p:nvSpPr>
        <p:spPr>
          <a:xfrm>
            <a:off x="1170432" y="4928616"/>
            <a:ext cx="9985248" cy="9144"/>
          </a:xfrm>
          <a:prstGeom prst="rect">
            <a:avLst/>
          </a:prstGeom>
          <a:solidFill>
            <a:srgbClr val="D7D9DE"/>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786384" y="5138928"/>
            <a:ext cx="256032" cy="256032"/>
          </a:xfrm>
          <a:prstGeom prst="ellipse">
            <a:avLst/>
          </a:prstGeom>
          <a:solidFill>
            <a:srgbClr val="0E2841"/>
          </a:solidFill>
          <a:ln>
            <a:solidFill>
              <a:srgbClr val="0E28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170432" y="5102352"/>
            <a:ext cx="2788920" cy="329184"/>
          </a:xfrm>
          <a:prstGeom prst="rect">
            <a:avLst/>
          </a:prstGeom>
          <a:noFill/>
        </p:spPr>
        <p:txBody>
          <a:bodyPr wrap="none" lIns="18288" tIns="0" rIns="18288" bIns="0" anchor="ctr">
            <a:spAutoFit/>
          </a:bodyPr>
          <a:lstStyle/>
          <a:p>
            <a:pPr algn="l"/>
            <a:r>
              <a:rPr sz="1150" b="1">
                <a:solidFill>
                  <a:srgbClr val="0E2841"/>
                </a:solidFill>
                <a:latin typeface="Arial"/>
              </a:rPr>
              <a:t>Transformation</a:t>
            </a:r>
          </a:p>
        </p:txBody>
      </p:sp>
      <p:sp>
        <p:nvSpPr>
          <p:cNvPr id="36" name="TextBox 35"/>
          <p:cNvSpPr txBox="1"/>
          <p:nvPr/>
        </p:nvSpPr>
        <p:spPr>
          <a:xfrm>
            <a:off x="3794760" y="5102352"/>
            <a:ext cx="7360920" cy="329184"/>
          </a:xfrm>
          <a:prstGeom prst="rect">
            <a:avLst/>
          </a:prstGeom>
          <a:noFill/>
        </p:spPr>
        <p:txBody>
          <a:bodyPr wrap="none" lIns="18288" tIns="0" rIns="18288" bIns="0" anchor="ctr">
            <a:spAutoFit/>
          </a:bodyPr>
          <a:lstStyle/>
          <a:p>
            <a:pPr algn="l"/>
            <a:r>
              <a:rPr sz="1040" b="0">
                <a:solidFill>
                  <a:srgbClr val="20242B"/>
                </a:solidFill>
                <a:latin typeface="Arial"/>
              </a:rPr>
              <a:t>Milestones, readiness, adoption and benefits realisation</a:t>
            </a:r>
          </a:p>
        </p:txBody>
      </p:sp>
      <p:sp>
        <p:nvSpPr>
          <p:cNvPr id="37" name="Rectangle 36"/>
          <p:cNvSpPr/>
          <p:nvPr/>
        </p:nvSpPr>
        <p:spPr>
          <a:xfrm>
            <a:off x="1170432" y="5532120"/>
            <a:ext cx="9985248" cy="9144"/>
          </a:xfrm>
          <a:prstGeom prst="rect">
            <a:avLst/>
          </a:prstGeom>
          <a:solidFill>
            <a:srgbClr val="D7D9DE"/>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Rectangle 1"/>
          <p:cNvSpPr/>
          <p:nvPr/>
        </p:nvSpPr>
        <p:spPr>
          <a:xfrm>
            <a:off x="0" y="0"/>
            <a:ext cx="12191695" cy="73152"/>
          </a:xfrm>
          <a:prstGeom prst="rect">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30352" y="274320"/>
            <a:ext cx="10972800" cy="438912"/>
          </a:xfrm>
          <a:prstGeom prst="rect">
            <a:avLst/>
          </a:prstGeom>
          <a:noFill/>
        </p:spPr>
        <p:txBody>
          <a:bodyPr wrap="none" lIns="18288" tIns="0" rIns="18288" bIns="0" anchor="ctr">
            <a:spAutoFit/>
          </a:bodyPr>
          <a:lstStyle/>
          <a:p>
            <a:pPr algn="l"/>
            <a:r>
              <a:rPr sz="2200" b="1">
                <a:solidFill>
                  <a:srgbClr val="834AAD"/>
                </a:solidFill>
                <a:latin typeface="Arial"/>
              </a:rPr>
              <a:t>Tier 2: eight System delivery scorecards</a:t>
            </a:r>
          </a:p>
        </p:txBody>
      </p:sp>
      <p:sp>
        <p:nvSpPr>
          <p:cNvPr id="4" name="TextBox 3"/>
          <p:cNvSpPr txBox="1"/>
          <p:nvPr/>
        </p:nvSpPr>
        <p:spPr>
          <a:xfrm>
            <a:off x="548640" y="731520"/>
            <a:ext cx="10972800" cy="384048"/>
          </a:xfrm>
          <a:prstGeom prst="rect">
            <a:avLst/>
          </a:prstGeom>
          <a:noFill/>
        </p:spPr>
        <p:txBody>
          <a:bodyPr wrap="none" lIns="18288" tIns="0" rIns="18288" bIns="0" anchor="ctr">
            <a:spAutoFit/>
          </a:bodyPr>
          <a:lstStyle/>
          <a:p>
            <a:pPr algn="l"/>
            <a:r>
              <a:rPr sz="1050" b="0">
                <a:solidFill>
                  <a:srgbClr val="6B6872"/>
                </a:solidFill>
                <a:latin typeface="Arial"/>
              </a:rPr>
              <a:t>Each System scorecard will balance quality, safety, financial, workforce and digital measures. Examples are illustrative only.</a:t>
            </a:r>
          </a:p>
        </p:txBody>
      </p:sp>
      <p:sp>
        <p:nvSpPr>
          <p:cNvPr id="5" name="Rounded Rectangle 4"/>
          <p:cNvSpPr/>
          <p:nvPr/>
        </p:nvSpPr>
        <p:spPr>
          <a:xfrm>
            <a:off x="566928" y="6089904"/>
            <a:ext cx="2423160" cy="310896"/>
          </a:xfrm>
          <a:prstGeom prst="roundRect">
            <a:avLst/>
          </a:prstGeom>
          <a:solidFill>
            <a:srgbClr val="0E2841"/>
          </a:solidFill>
          <a:ln>
            <a:solidFill>
              <a:srgbClr val="0E28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58368" y="6126480"/>
            <a:ext cx="2240280" cy="164592"/>
          </a:xfrm>
          <a:prstGeom prst="rect">
            <a:avLst/>
          </a:prstGeom>
          <a:noFill/>
        </p:spPr>
        <p:txBody>
          <a:bodyPr wrap="none" lIns="18288" tIns="0" rIns="18288" bIns="0" anchor="ctr">
            <a:spAutoFit/>
          </a:bodyPr>
          <a:lstStyle/>
          <a:p>
            <a:pPr algn="ctr"/>
            <a:r>
              <a:rPr sz="750" b="1">
                <a:solidFill>
                  <a:srgbClr val="FFFFFF"/>
                </a:solidFill>
                <a:latin typeface="Arial"/>
              </a:rPr>
              <a:t>TIER 2</a:t>
            </a:r>
          </a:p>
        </p:txBody>
      </p:sp>
      <p:sp>
        <p:nvSpPr>
          <p:cNvPr id="8" name="TextBox 7"/>
          <p:cNvSpPr txBox="1"/>
          <p:nvPr/>
        </p:nvSpPr>
        <p:spPr>
          <a:xfrm>
            <a:off x="11558016" y="6510528"/>
            <a:ext cx="228600" cy="146304"/>
          </a:xfrm>
          <a:prstGeom prst="rect">
            <a:avLst/>
          </a:prstGeom>
          <a:noFill/>
        </p:spPr>
        <p:txBody>
          <a:bodyPr wrap="none" lIns="18288" tIns="0" rIns="18288" bIns="0" anchor="ctr">
            <a:spAutoFit/>
          </a:bodyPr>
          <a:lstStyle/>
          <a:p>
            <a:pPr algn="r"/>
            <a:r>
              <a:rPr sz="700" b="0">
                <a:solidFill>
                  <a:srgbClr val="6B6872"/>
                </a:solidFill>
                <a:latin typeface="Arial"/>
              </a:rPr>
              <a:t>15</a:t>
            </a:r>
          </a:p>
        </p:txBody>
      </p:sp>
      <p:sp>
        <p:nvSpPr>
          <p:cNvPr id="9" name="Rounded Rectangle 8"/>
          <p:cNvSpPr/>
          <p:nvPr/>
        </p:nvSpPr>
        <p:spPr>
          <a:xfrm>
            <a:off x="502920" y="1298448"/>
            <a:ext cx="2487168" cy="1700784"/>
          </a:xfrm>
          <a:prstGeom prst="roundRect">
            <a:avLst/>
          </a:prstGeom>
          <a:solidFill>
            <a:srgbClr val="FFFFFF"/>
          </a:solidFill>
          <a:ln>
            <a:solidFill>
              <a:srgbClr val="D220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658368" y="1499616"/>
            <a:ext cx="411480" cy="411480"/>
          </a:xfrm>
          <a:prstGeom prst="ellipse">
            <a:avLst/>
          </a:prstGeom>
          <a:solidFill>
            <a:srgbClr val="D22030"/>
          </a:solidFill>
          <a:ln>
            <a:solidFill>
              <a:srgbClr val="D220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8368" y="1581912"/>
            <a:ext cx="411480" cy="164592"/>
          </a:xfrm>
          <a:prstGeom prst="rect">
            <a:avLst/>
          </a:prstGeom>
          <a:noFill/>
        </p:spPr>
        <p:txBody>
          <a:bodyPr wrap="none" lIns="18288" tIns="0" rIns="18288" bIns="0" anchor="ctr">
            <a:spAutoFit/>
          </a:bodyPr>
          <a:lstStyle/>
          <a:p>
            <a:pPr algn="ctr"/>
            <a:r>
              <a:rPr sz="850" b="1">
                <a:solidFill>
                  <a:srgbClr val="FFFFFF"/>
                </a:solidFill>
                <a:latin typeface="Arial"/>
              </a:rPr>
              <a:t>1</a:t>
            </a:r>
          </a:p>
        </p:txBody>
      </p:sp>
      <p:sp>
        <p:nvSpPr>
          <p:cNvPr id="12" name="TextBox 11"/>
          <p:cNvSpPr txBox="1"/>
          <p:nvPr/>
        </p:nvSpPr>
        <p:spPr>
          <a:xfrm>
            <a:off x="1179576" y="1463039"/>
            <a:ext cx="1682496" cy="457200"/>
          </a:xfrm>
          <a:prstGeom prst="rect">
            <a:avLst/>
          </a:prstGeom>
          <a:noFill/>
        </p:spPr>
        <p:txBody>
          <a:bodyPr wrap="none" lIns="18288" tIns="0" rIns="18288" bIns="0" anchor="t">
            <a:spAutoFit/>
          </a:bodyPr>
          <a:lstStyle/>
          <a:p>
            <a:pPr algn="l"/>
            <a:r>
              <a:rPr sz="1019" b="1">
                <a:solidFill>
                  <a:srgbClr val="0E2841"/>
                </a:solidFill>
                <a:latin typeface="Arial"/>
              </a:rPr>
              <a:t>UEC</a:t>
            </a:r>
          </a:p>
        </p:txBody>
      </p:sp>
      <p:sp>
        <p:nvSpPr>
          <p:cNvPr id="13" name="TextBox 12"/>
          <p:cNvSpPr txBox="1"/>
          <p:nvPr/>
        </p:nvSpPr>
        <p:spPr>
          <a:xfrm>
            <a:off x="603504" y="2075688"/>
            <a:ext cx="1924543" cy="255455"/>
          </a:xfrm>
          <a:prstGeom prst="rect">
            <a:avLst/>
          </a:prstGeom>
          <a:noFill/>
        </p:spPr>
        <p:txBody>
          <a:bodyPr wrap="square" lIns="18288" tIns="0" rIns="18288" bIns="0" anchor="t">
            <a:spAutoFit/>
          </a:bodyPr>
          <a:lstStyle/>
          <a:p>
            <a:pPr algn="l"/>
            <a:r>
              <a:rPr sz="830" b="0" dirty="0">
                <a:solidFill>
                  <a:srgbClr val="20242B"/>
                </a:solidFill>
                <a:latin typeface="Arial"/>
              </a:rPr>
              <a:t>Right care, responsive front door, safe flow and discharge</a:t>
            </a:r>
          </a:p>
        </p:txBody>
      </p:sp>
      <p:sp>
        <p:nvSpPr>
          <p:cNvPr id="14" name="Rounded Rectangle 13"/>
          <p:cNvSpPr/>
          <p:nvPr/>
        </p:nvSpPr>
        <p:spPr>
          <a:xfrm>
            <a:off x="3410712" y="1298448"/>
            <a:ext cx="2487168" cy="1700784"/>
          </a:xfrm>
          <a:prstGeom prst="roundRect">
            <a:avLst/>
          </a:prstGeom>
          <a:solidFill>
            <a:srgbClr val="FFFFFF"/>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3566160" y="1499616"/>
            <a:ext cx="411480" cy="411480"/>
          </a:xfrm>
          <a:prstGeom prst="ellipse">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566160" y="1581912"/>
            <a:ext cx="411480" cy="164592"/>
          </a:xfrm>
          <a:prstGeom prst="rect">
            <a:avLst/>
          </a:prstGeom>
          <a:noFill/>
        </p:spPr>
        <p:txBody>
          <a:bodyPr wrap="none" lIns="18288" tIns="0" rIns="18288" bIns="0" anchor="ctr">
            <a:spAutoFit/>
          </a:bodyPr>
          <a:lstStyle/>
          <a:p>
            <a:pPr algn="ctr"/>
            <a:r>
              <a:rPr sz="850" b="1">
                <a:solidFill>
                  <a:srgbClr val="FFFFFF"/>
                </a:solidFill>
                <a:latin typeface="Arial"/>
              </a:rPr>
              <a:t>2</a:t>
            </a:r>
          </a:p>
        </p:txBody>
      </p:sp>
      <p:sp>
        <p:nvSpPr>
          <p:cNvPr id="17" name="TextBox 16"/>
          <p:cNvSpPr txBox="1"/>
          <p:nvPr/>
        </p:nvSpPr>
        <p:spPr>
          <a:xfrm>
            <a:off x="4087368" y="1463039"/>
            <a:ext cx="1682496" cy="457200"/>
          </a:xfrm>
          <a:prstGeom prst="rect">
            <a:avLst/>
          </a:prstGeom>
          <a:noFill/>
        </p:spPr>
        <p:txBody>
          <a:bodyPr wrap="none" lIns="18288" tIns="0" rIns="18288" bIns="0" anchor="t">
            <a:spAutoFit/>
          </a:bodyPr>
          <a:lstStyle/>
          <a:p>
            <a:pPr algn="l"/>
            <a:r>
              <a:rPr sz="1019" b="1">
                <a:solidFill>
                  <a:srgbClr val="0E2841"/>
                </a:solidFill>
                <a:latin typeface="Arial"/>
              </a:rPr>
              <a:t>Planned care</a:t>
            </a:r>
          </a:p>
        </p:txBody>
      </p:sp>
      <p:sp>
        <p:nvSpPr>
          <p:cNvPr id="18" name="TextBox 17"/>
          <p:cNvSpPr txBox="1"/>
          <p:nvPr/>
        </p:nvSpPr>
        <p:spPr>
          <a:xfrm>
            <a:off x="3566160" y="2075688"/>
            <a:ext cx="1682496" cy="383182"/>
          </a:xfrm>
          <a:prstGeom prst="rect">
            <a:avLst/>
          </a:prstGeom>
          <a:noFill/>
        </p:spPr>
        <p:txBody>
          <a:bodyPr wrap="square" lIns="18288" tIns="0" rIns="18288" bIns="0" anchor="t">
            <a:spAutoFit/>
          </a:bodyPr>
          <a:lstStyle/>
          <a:p>
            <a:pPr algn="l"/>
            <a:r>
              <a:rPr sz="830" b="0" dirty="0">
                <a:solidFill>
                  <a:srgbClr val="20242B"/>
                </a:solidFill>
                <a:latin typeface="Arial"/>
              </a:rPr>
              <a:t>Clinically </a:t>
            </a:r>
            <a:r>
              <a:rPr sz="830" b="0" dirty="0" err="1">
                <a:solidFill>
                  <a:srgbClr val="20242B"/>
                </a:solidFill>
                <a:latin typeface="Arial"/>
              </a:rPr>
              <a:t>prioritised</a:t>
            </a:r>
            <a:r>
              <a:rPr sz="830" b="0" dirty="0">
                <a:solidFill>
                  <a:srgbClr val="20242B"/>
                </a:solidFill>
                <a:latin typeface="Arial"/>
              </a:rPr>
              <a:t> access and recurrent demand-capacity balance</a:t>
            </a:r>
          </a:p>
        </p:txBody>
      </p:sp>
      <p:sp>
        <p:nvSpPr>
          <p:cNvPr id="19" name="Rounded Rectangle 18"/>
          <p:cNvSpPr/>
          <p:nvPr/>
        </p:nvSpPr>
        <p:spPr>
          <a:xfrm>
            <a:off x="6318504" y="1298448"/>
            <a:ext cx="2487168" cy="1700784"/>
          </a:xfrm>
          <a:prstGeom prst="roundRect">
            <a:avLst/>
          </a:prstGeom>
          <a:solidFill>
            <a:srgbClr val="FFFFFF"/>
          </a:solidFill>
          <a:ln>
            <a:solidFill>
              <a:srgbClr val="F3C5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6473952" y="1499616"/>
            <a:ext cx="411480" cy="411480"/>
          </a:xfrm>
          <a:prstGeom prst="ellipse">
            <a:avLst/>
          </a:prstGeom>
          <a:solidFill>
            <a:srgbClr val="F3C541"/>
          </a:solidFill>
          <a:ln>
            <a:solidFill>
              <a:srgbClr val="F3C5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473952" y="1581912"/>
            <a:ext cx="411480" cy="164592"/>
          </a:xfrm>
          <a:prstGeom prst="rect">
            <a:avLst/>
          </a:prstGeom>
          <a:noFill/>
        </p:spPr>
        <p:txBody>
          <a:bodyPr wrap="none" lIns="18288" tIns="0" rIns="18288" bIns="0" anchor="ctr">
            <a:spAutoFit/>
          </a:bodyPr>
          <a:lstStyle/>
          <a:p>
            <a:pPr algn="ctr"/>
            <a:r>
              <a:rPr sz="850" b="1">
                <a:solidFill>
                  <a:srgbClr val="FFFFFF"/>
                </a:solidFill>
                <a:latin typeface="Arial"/>
              </a:rPr>
              <a:t>3</a:t>
            </a:r>
          </a:p>
        </p:txBody>
      </p:sp>
      <p:sp>
        <p:nvSpPr>
          <p:cNvPr id="22" name="TextBox 21"/>
          <p:cNvSpPr txBox="1"/>
          <p:nvPr/>
        </p:nvSpPr>
        <p:spPr>
          <a:xfrm>
            <a:off x="6995160" y="1463039"/>
            <a:ext cx="1682496" cy="457200"/>
          </a:xfrm>
          <a:prstGeom prst="rect">
            <a:avLst/>
          </a:prstGeom>
          <a:noFill/>
        </p:spPr>
        <p:txBody>
          <a:bodyPr wrap="none" lIns="18288" tIns="0" rIns="18288" bIns="0" anchor="t">
            <a:spAutoFit/>
          </a:bodyPr>
          <a:lstStyle/>
          <a:p>
            <a:pPr algn="l"/>
            <a:r>
              <a:rPr sz="1019" b="1">
                <a:solidFill>
                  <a:srgbClr val="0E2841"/>
                </a:solidFill>
                <a:latin typeface="Arial"/>
              </a:rPr>
              <a:t>Cancer</a:t>
            </a:r>
          </a:p>
        </p:txBody>
      </p:sp>
      <p:sp>
        <p:nvSpPr>
          <p:cNvPr id="23" name="TextBox 22"/>
          <p:cNvSpPr txBox="1"/>
          <p:nvPr/>
        </p:nvSpPr>
        <p:spPr>
          <a:xfrm>
            <a:off x="6419088" y="2052022"/>
            <a:ext cx="2221992" cy="255455"/>
          </a:xfrm>
          <a:prstGeom prst="rect">
            <a:avLst/>
          </a:prstGeom>
          <a:noFill/>
        </p:spPr>
        <p:txBody>
          <a:bodyPr wrap="square" lIns="18288" tIns="0" rIns="18288" bIns="0" anchor="t">
            <a:spAutoFit/>
          </a:bodyPr>
          <a:lstStyle/>
          <a:p>
            <a:pPr algn="l"/>
            <a:r>
              <a:rPr sz="830" b="0" dirty="0">
                <a:solidFill>
                  <a:srgbClr val="20242B"/>
                </a:solidFill>
                <a:latin typeface="Arial"/>
              </a:rPr>
              <a:t>Earlier diagnosis and timely treatment across the full pathway</a:t>
            </a:r>
          </a:p>
        </p:txBody>
      </p:sp>
      <p:sp>
        <p:nvSpPr>
          <p:cNvPr id="24" name="Rounded Rectangle 23"/>
          <p:cNvSpPr/>
          <p:nvPr/>
        </p:nvSpPr>
        <p:spPr>
          <a:xfrm>
            <a:off x="9226296" y="1298448"/>
            <a:ext cx="2487168" cy="1700784"/>
          </a:xfrm>
          <a:prstGeom prst="roundRect">
            <a:avLst/>
          </a:prstGeom>
          <a:solidFill>
            <a:srgbClr val="FFFFF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9381744" y="1499616"/>
            <a:ext cx="411480" cy="411480"/>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381744" y="1581912"/>
            <a:ext cx="411480" cy="164592"/>
          </a:xfrm>
          <a:prstGeom prst="rect">
            <a:avLst/>
          </a:prstGeom>
          <a:noFill/>
        </p:spPr>
        <p:txBody>
          <a:bodyPr wrap="none" lIns="18288" tIns="0" rIns="18288" bIns="0" anchor="ctr">
            <a:spAutoFit/>
          </a:bodyPr>
          <a:lstStyle/>
          <a:p>
            <a:pPr algn="ctr"/>
            <a:r>
              <a:rPr sz="850" b="1">
                <a:solidFill>
                  <a:srgbClr val="FFFFFF"/>
                </a:solidFill>
                <a:latin typeface="Arial"/>
              </a:rPr>
              <a:t>4</a:t>
            </a:r>
          </a:p>
        </p:txBody>
      </p:sp>
      <p:sp>
        <p:nvSpPr>
          <p:cNvPr id="27" name="TextBox 26"/>
          <p:cNvSpPr txBox="1"/>
          <p:nvPr/>
        </p:nvSpPr>
        <p:spPr>
          <a:xfrm>
            <a:off x="9902952" y="1463039"/>
            <a:ext cx="1682496" cy="457200"/>
          </a:xfrm>
          <a:prstGeom prst="rect">
            <a:avLst/>
          </a:prstGeom>
          <a:noFill/>
        </p:spPr>
        <p:txBody>
          <a:bodyPr wrap="none" lIns="18288" tIns="0" rIns="18288" bIns="0" anchor="t">
            <a:spAutoFit/>
          </a:bodyPr>
          <a:lstStyle/>
          <a:p>
            <a:pPr algn="l"/>
            <a:r>
              <a:rPr sz="1019" b="1">
                <a:solidFill>
                  <a:srgbClr val="0E2841"/>
                </a:solidFill>
                <a:latin typeface="Arial"/>
              </a:rPr>
              <a:t>MH and LD</a:t>
            </a:r>
          </a:p>
        </p:txBody>
      </p:sp>
      <p:sp>
        <p:nvSpPr>
          <p:cNvPr id="28" name="TextBox 27"/>
          <p:cNvSpPr txBox="1"/>
          <p:nvPr/>
        </p:nvSpPr>
        <p:spPr>
          <a:xfrm>
            <a:off x="9481611" y="2020823"/>
            <a:ext cx="1787024" cy="255455"/>
          </a:xfrm>
          <a:prstGeom prst="rect">
            <a:avLst/>
          </a:prstGeom>
          <a:noFill/>
        </p:spPr>
        <p:txBody>
          <a:bodyPr wrap="square" lIns="18288" tIns="0" rIns="18288" bIns="0" anchor="t">
            <a:spAutoFit/>
          </a:bodyPr>
          <a:lstStyle/>
          <a:p>
            <a:pPr algn="l"/>
            <a:r>
              <a:rPr sz="830" b="0" dirty="0">
                <a:solidFill>
                  <a:srgbClr val="20242B"/>
                </a:solidFill>
                <a:latin typeface="Arial"/>
              </a:rPr>
              <a:t>Early support, safer care and reduced reliance on distant beds</a:t>
            </a:r>
          </a:p>
        </p:txBody>
      </p:sp>
      <p:sp>
        <p:nvSpPr>
          <p:cNvPr id="29" name="Rounded Rectangle 28"/>
          <p:cNvSpPr/>
          <p:nvPr/>
        </p:nvSpPr>
        <p:spPr>
          <a:xfrm>
            <a:off x="502920" y="3474720"/>
            <a:ext cx="2487168" cy="1700784"/>
          </a:xfrm>
          <a:prstGeom prst="roundRect">
            <a:avLst/>
          </a:prstGeom>
          <a:solidFill>
            <a:srgbClr val="FFFFFF"/>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658368" y="3675887"/>
            <a:ext cx="411480" cy="411480"/>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58368" y="3758183"/>
            <a:ext cx="411480" cy="164592"/>
          </a:xfrm>
          <a:prstGeom prst="rect">
            <a:avLst/>
          </a:prstGeom>
          <a:noFill/>
        </p:spPr>
        <p:txBody>
          <a:bodyPr wrap="none" lIns="18288" tIns="0" rIns="18288" bIns="0" anchor="ctr">
            <a:spAutoFit/>
          </a:bodyPr>
          <a:lstStyle/>
          <a:p>
            <a:pPr algn="ctr"/>
            <a:r>
              <a:rPr sz="850" b="1">
                <a:solidFill>
                  <a:srgbClr val="FFFFFF"/>
                </a:solidFill>
                <a:latin typeface="Arial"/>
              </a:rPr>
              <a:t>5</a:t>
            </a:r>
          </a:p>
        </p:txBody>
      </p:sp>
      <p:sp>
        <p:nvSpPr>
          <p:cNvPr id="32" name="TextBox 31"/>
          <p:cNvSpPr txBox="1"/>
          <p:nvPr/>
        </p:nvSpPr>
        <p:spPr>
          <a:xfrm>
            <a:off x="1179576" y="3639312"/>
            <a:ext cx="1682496" cy="457200"/>
          </a:xfrm>
          <a:prstGeom prst="rect">
            <a:avLst/>
          </a:prstGeom>
          <a:noFill/>
        </p:spPr>
        <p:txBody>
          <a:bodyPr wrap="none" lIns="18288" tIns="0" rIns="18288" bIns="0" anchor="t">
            <a:spAutoFit/>
          </a:bodyPr>
          <a:lstStyle/>
          <a:p>
            <a:pPr algn="l"/>
            <a:r>
              <a:rPr sz="1019" b="1">
                <a:solidFill>
                  <a:srgbClr val="0E2841"/>
                </a:solidFill>
                <a:latin typeface="Arial"/>
              </a:rPr>
              <a:t>Primary and community</a:t>
            </a:r>
          </a:p>
        </p:txBody>
      </p:sp>
      <p:sp>
        <p:nvSpPr>
          <p:cNvPr id="33" name="TextBox 32"/>
          <p:cNvSpPr txBox="1"/>
          <p:nvPr/>
        </p:nvSpPr>
        <p:spPr>
          <a:xfrm>
            <a:off x="731520" y="4224528"/>
            <a:ext cx="1796527" cy="255455"/>
          </a:xfrm>
          <a:prstGeom prst="rect">
            <a:avLst/>
          </a:prstGeom>
          <a:noFill/>
        </p:spPr>
        <p:txBody>
          <a:bodyPr wrap="square" lIns="18288" tIns="0" rIns="18288" bIns="0" anchor="t">
            <a:spAutoFit/>
          </a:bodyPr>
          <a:lstStyle/>
          <a:p>
            <a:pPr algn="l"/>
            <a:r>
              <a:rPr sz="830" b="0" dirty="0">
                <a:solidFill>
                  <a:srgbClr val="20242B"/>
                </a:solidFill>
                <a:latin typeface="Arial"/>
              </a:rPr>
              <a:t>Timely local access and prevention of deterioration</a:t>
            </a:r>
          </a:p>
        </p:txBody>
      </p:sp>
      <p:sp>
        <p:nvSpPr>
          <p:cNvPr id="34" name="Rounded Rectangle 33"/>
          <p:cNvSpPr/>
          <p:nvPr/>
        </p:nvSpPr>
        <p:spPr>
          <a:xfrm>
            <a:off x="3410712" y="3474720"/>
            <a:ext cx="2487168" cy="1700784"/>
          </a:xfrm>
          <a:prstGeom prst="roundRect">
            <a:avLst/>
          </a:prstGeom>
          <a:solidFill>
            <a:srgbClr val="FFFFFF"/>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3566160" y="3675887"/>
            <a:ext cx="411480" cy="411480"/>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3566160" y="3758183"/>
            <a:ext cx="411480" cy="164592"/>
          </a:xfrm>
          <a:prstGeom prst="rect">
            <a:avLst/>
          </a:prstGeom>
          <a:noFill/>
        </p:spPr>
        <p:txBody>
          <a:bodyPr wrap="none" lIns="18288" tIns="0" rIns="18288" bIns="0" anchor="ctr">
            <a:spAutoFit/>
          </a:bodyPr>
          <a:lstStyle/>
          <a:p>
            <a:pPr algn="ctr"/>
            <a:r>
              <a:rPr sz="850" b="1">
                <a:solidFill>
                  <a:srgbClr val="FFFFFF"/>
                </a:solidFill>
                <a:latin typeface="Arial"/>
              </a:rPr>
              <a:t>6</a:t>
            </a:r>
          </a:p>
        </p:txBody>
      </p:sp>
      <p:sp>
        <p:nvSpPr>
          <p:cNvPr id="37" name="TextBox 36"/>
          <p:cNvSpPr txBox="1"/>
          <p:nvPr/>
        </p:nvSpPr>
        <p:spPr>
          <a:xfrm>
            <a:off x="4087368" y="3639312"/>
            <a:ext cx="1682496" cy="457200"/>
          </a:xfrm>
          <a:prstGeom prst="rect">
            <a:avLst/>
          </a:prstGeom>
          <a:noFill/>
        </p:spPr>
        <p:txBody>
          <a:bodyPr wrap="none" lIns="18288" tIns="0" rIns="18288" bIns="0" anchor="t">
            <a:spAutoFit/>
          </a:bodyPr>
          <a:lstStyle/>
          <a:p>
            <a:pPr algn="l"/>
            <a:r>
              <a:rPr sz="1019" b="1">
                <a:solidFill>
                  <a:srgbClr val="0E2841"/>
                </a:solidFill>
                <a:latin typeface="Arial"/>
              </a:rPr>
              <a:t>CHC and complex care</a:t>
            </a:r>
          </a:p>
        </p:txBody>
      </p:sp>
      <p:sp>
        <p:nvSpPr>
          <p:cNvPr id="38" name="TextBox 37"/>
          <p:cNvSpPr txBox="1"/>
          <p:nvPr/>
        </p:nvSpPr>
        <p:spPr>
          <a:xfrm>
            <a:off x="3602736" y="4187952"/>
            <a:ext cx="1892630" cy="255455"/>
          </a:xfrm>
          <a:prstGeom prst="rect">
            <a:avLst/>
          </a:prstGeom>
          <a:noFill/>
        </p:spPr>
        <p:txBody>
          <a:bodyPr wrap="square" lIns="18288" tIns="0" rIns="18288" bIns="0" anchor="t">
            <a:spAutoFit/>
          </a:bodyPr>
          <a:lstStyle/>
          <a:p>
            <a:pPr algn="l"/>
            <a:r>
              <a:rPr sz="830" b="0" dirty="0">
                <a:solidFill>
                  <a:srgbClr val="20242B"/>
                </a:solidFill>
                <a:latin typeface="Arial"/>
              </a:rPr>
              <a:t>Timely decisions, appropriate packages and sustainable commissioning</a:t>
            </a:r>
          </a:p>
        </p:txBody>
      </p:sp>
      <p:sp>
        <p:nvSpPr>
          <p:cNvPr id="39" name="Rounded Rectangle 38"/>
          <p:cNvSpPr/>
          <p:nvPr/>
        </p:nvSpPr>
        <p:spPr>
          <a:xfrm>
            <a:off x="6318504" y="3474720"/>
            <a:ext cx="2487168" cy="1700784"/>
          </a:xfrm>
          <a:prstGeom prst="roundRect">
            <a:avLst/>
          </a:prstGeom>
          <a:solidFill>
            <a:srgbClr val="FFFFFF"/>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6473952" y="3675887"/>
            <a:ext cx="411480" cy="411480"/>
          </a:xfrm>
          <a:prstGeom prst="ellipse">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473952" y="3758183"/>
            <a:ext cx="411480" cy="164592"/>
          </a:xfrm>
          <a:prstGeom prst="rect">
            <a:avLst/>
          </a:prstGeom>
          <a:noFill/>
        </p:spPr>
        <p:txBody>
          <a:bodyPr wrap="none" lIns="18288" tIns="0" rIns="18288" bIns="0" anchor="ctr">
            <a:spAutoFit/>
          </a:bodyPr>
          <a:lstStyle/>
          <a:p>
            <a:pPr algn="ctr"/>
            <a:r>
              <a:rPr sz="850" b="1">
                <a:solidFill>
                  <a:srgbClr val="FFFFFF"/>
                </a:solidFill>
                <a:latin typeface="Arial"/>
              </a:rPr>
              <a:t>7</a:t>
            </a:r>
          </a:p>
        </p:txBody>
      </p:sp>
      <p:sp>
        <p:nvSpPr>
          <p:cNvPr id="42" name="TextBox 41"/>
          <p:cNvSpPr txBox="1"/>
          <p:nvPr/>
        </p:nvSpPr>
        <p:spPr>
          <a:xfrm>
            <a:off x="6995160" y="3639312"/>
            <a:ext cx="1189616" cy="627351"/>
          </a:xfrm>
          <a:prstGeom prst="rect">
            <a:avLst/>
          </a:prstGeom>
          <a:noFill/>
        </p:spPr>
        <p:txBody>
          <a:bodyPr wrap="square" lIns="18288" tIns="0" rIns="18288" bIns="0" anchor="t">
            <a:spAutoFit/>
          </a:bodyPr>
          <a:lstStyle/>
          <a:p>
            <a:pPr algn="l"/>
            <a:r>
              <a:rPr sz="1019" b="1" dirty="0">
                <a:solidFill>
                  <a:srgbClr val="0E2841"/>
                </a:solidFill>
                <a:latin typeface="Arial"/>
              </a:rPr>
              <a:t>Women's, Children's, Young People and Families</a:t>
            </a:r>
          </a:p>
        </p:txBody>
      </p:sp>
      <p:sp>
        <p:nvSpPr>
          <p:cNvPr id="43" name="TextBox 42"/>
          <p:cNvSpPr txBox="1"/>
          <p:nvPr/>
        </p:nvSpPr>
        <p:spPr>
          <a:xfrm>
            <a:off x="6419087" y="4288534"/>
            <a:ext cx="1891195" cy="255455"/>
          </a:xfrm>
          <a:prstGeom prst="rect">
            <a:avLst/>
          </a:prstGeom>
          <a:noFill/>
        </p:spPr>
        <p:txBody>
          <a:bodyPr wrap="square" lIns="18288" tIns="0" rIns="18288" bIns="0" anchor="t">
            <a:spAutoFit/>
          </a:bodyPr>
          <a:lstStyle/>
          <a:p>
            <a:pPr algn="l"/>
            <a:r>
              <a:rPr sz="830" b="0" dirty="0">
                <a:solidFill>
                  <a:srgbClr val="20242B"/>
                </a:solidFill>
                <a:latin typeface="Arial"/>
              </a:rPr>
              <a:t>Integrated pathways, safeguarding and family-</a:t>
            </a:r>
            <a:r>
              <a:rPr sz="830" b="0" dirty="0" err="1">
                <a:solidFill>
                  <a:srgbClr val="20242B"/>
                </a:solidFill>
                <a:latin typeface="Arial"/>
              </a:rPr>
              <a:t>centred</a:t>
            </a:r>
            <a:r>
              <a:rPr sz="830" b="0" dirty="0">
                <a:solidFill>
                  <a:srgbClr val="20242B"/>
                </a:solidFill>
                <a:latin typeface="Arial"/>
              </a:rPr>
              <a:t> care with partners</a:t>
            </a:r>
          </a:p>
        </p:txBody>
      </p:sp>
      <p:sp>
        <p:nvSpPr>
          <p:cNvPr id="44" name="Rounded Rectangle 43"/>
          <p:cNvSpPr/>
          <p:nvPr/>
        </p:nvSpPr>
        <p:spPr>
          <a:xfrm>
            <a:off x="9226296" y="3474720"/>
            <a:ext cx="2487168" cy="1700784"/>
          </a:xfrm>
          <a:prstGeom prst="roundRect">
            <a:avLst/>
          </a:prstGeom>
          <a:solidFill>
            <a:srgbClr val="FFFFF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44"/>
          <p:cNvSpPr/>
          <p:nvPr/>
        </p:nvSpPr>
        <p:spPr>
          <a:xfrm>
            <a:off x="9381744" y="3675887"/>
            <a:ext cx="411480" cy="411480"/>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9381744" y="3758183"/>
            <a:ext cx="411480" cy="164592"/>
          </a:xfrm>
          <a:prstGeom prst="rect">
            <a:avLst/>
          </a:prstGeom>
          <a:noFill/>
        </p:spPr>
        <p:txBody>
          <a:bodyPr wrap="none" lIns="18288" tIns="0" rIns="18288" bIns="0" anchor="ctr">
            <a:spAutoFit/>
          </a:bodyPr>
          <a:lstStyle/>
          <a:p>
            <a:pPr algn="ctr"/>
            <a:r>
              <a:rPr sz="850" b="1">
                <a:solidFill>
                  <a:srgbClr val="FFFFFF"/>
                </a:solidFill>
                <a:latin typeface="Arial"/>
              </a:rPr>
              <a:t>8</a:t>
            </a:r>
          </a:p>
        </p:txBody>
      </p:sp>
      <p:sp>
        <p:nvSpPr>
          <p:cNvPr id="47" name="TextBox 46"/>
          <p:cNvSpPr txBox="1"/>
          <p:nvPr/>
        </p:nvSpPr>
        <p:spPr>
          <a:xfrm>
            <a:off x="9902952" y="3639312"/>
            <a:ext cx="1682496" cy="457200"/>
          </a:xfrm>
          <a:prstGeom prst="rect">
            <a:avLst/>
          </a:prstGeom>
          <a:noFill/>
        </p:spPr>
        <p:txBody>
          <a:bodyPr wrap="none" lIns="18288" tIns="0" rIns="18288" bIns="0" anchor="t">
            <a:spAutoFit/>
          </a:bodyPr>
          <a:lstStyle/>
          <a:p>
            <a:pPr algn="l"/>
            <a:r>
              <a:rPr sz="1019" b="1">
                <a:solidFill>
                  <a:srgbClr val="0E2841"/>
                </a:solidFill>
                <a:latin typeface="Arial"/>
              </a:rPr>
              <a:t>Population Health and Prevention</a:t>
            </a:r>
          </a:p>
        </p:txBody>
      </p:sp>
      <p:sp>
        <p:nvSpPr>
          <p:cNvPr id="48" name="TextBox 47"/>
          <p:cNvSpPr txBox="1"/>
          <p:nvPr/>
        </p:nvSpPr>
        <p:spPr>
          <a:xfrm>
            <a:off x="9381744" y="4288534"/>
            <a:ext cx="2139696" cy="255455"/>
          </a:xfrm>
          <a:prstGeom prst="rect">
            <a:avLst/>
          </a:prstGeom>
          <a:noFill/>
        </p:spPr>
        <p:txBody>
          <a:bodyPr wrap="square" lIns="18288" tIns="0" rIns="18288" bIns="0" anchor="t">
            <a:spAutoFit/>
          </a:bodyPr>
          <a:lstStyle/>
          <a:p>
            <a:pPr algn="l"/>
            <a:r>
              <a:rPr sz="830" b="0" dirty="0">
                <a:solidFill>
                  <a:srgbClr val="20242B"/>
                </a:solidFill>
                <a:latin typeface="Arial"/>
              </a:rPr>
              <a:t>Prevention, inequalities and population outcomes with partners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Rectangle 1"/>
          <p:cNvSpPr/>
          <p:nvPr/>
        </p:nvSpPr>
        <p:spPr>
          <a:xfrm>
            <a:off x="0" y="0"/>
            <a:ext cx="12191695" cy="73152"/>
          </a:xfrm>
          <a:prstGeom prst="rect">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30352" y="274320"/>
            <a:ext cx="10972800" cy="438912"/>
          </a:xfrm>
          <a:prstGeom prst="rect">
            <a:avLst/>
          </a:prstGeom>
          <a:noFill/>
        </p:spPr>
        <p:txBody>
          <a:bodyPr wrap="none" lIns="18288" tIns="0" rIns="18288" bIns="0" anchor="ctr">
            <a:spAutoFit/>
          </a:bodyPr>
          <a:lstStyle/>
          <a:p>
            <a:pPr algn="l"/>
            <a:r>
              <a:rPr sz="2200" b="1">
                <a:solidFill>
                  <a:srgbClr val="834AAD"/>
                </a:solidFill>
                <a:latin typeface="Arial"/>
              </a:rPr>
              <a:t>Tier 2: illustrative measures for UEC, planned care and cancer</a:t>
            </a:r>
          </a:p>
        </p:txBody>
      </p:sp>
      <p:sp>
        <p:nvSpPr>
          <p:cNvPr id="4" name="TextBox 3"/>
          <p:cNvSpPr txBox="1"/>
          <p:nvPr/>
        </p:nvSpPr>
        <p:spPr>
          <a:xfrm>
            <a:off x="548640" y="731520"/>
            <a:ext cx="10972800" cy="384048"/>
          </a:xfrm>
          <a:prstGeom prst="rect">
            <a:avLst/>
          </a:prstGeom>
          <a:noFill/>
        </p:spPr>
        <p:txBody>
          <a:bodyPr wrap="none" lIns="18288" tIns="0" rIns="18288" bIns="0" anchor="ctr">
            <a:spAutoFit/>
          </a:bodyPr>
          <a:lstStyle/>
          <a:p>
            <a:pPr algn="l"/>
            <a:r>
              <a:rPr sz="1050" b="0">
                <a:solidFill>
                  <a:srgbClr val="6B6872"/>
                </a:solidFill>
                <a:latin typeface="Arial"/>
              </a:rPr>
              <a:t>Examples are for discussion only. Final measures, definitions, baselines and trajectories will be agreed through IPG with BI and Performance.</a:t>
            </a:r>
          </a:p>
        </p:txBody>
      </p:sp>
      <p:sp>
        <p:nvSpPr>
          <p:cNvPr id="5" name="Rounded Rectangle 4"/>
          <p:cNvSpPr/>
          <p:nvPr/>
        </p:nvSpPr>
        <p:spPr>
          <a:xfrm>
            <a:off x="566928" y="6089904"/>
            <a:ext cx="2423160" cy="310896"/>
          </a:xfrm>
          <a:prstGeom prst="roundRect">
            <a:avLst/>
          </a:prstGeom>
          <a:solidFill>
            <a:srgbClr val="0E2841"/>
          </a:solidFill>
          <a:ln>
            <a:solidFill>
              <a:srgbClr val="0E28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58368" y="6126480"/>
            <a:ext cx="2240280" cy="164592"/>
          </a:xfrm>
          <a:prstGeom prst="rect">
            <a:avLst/>
          </a:prstGeom>
          <a:noFill/>
        </p:spPr>
        <p:txBody>
          <a:bodyPr wrap="none" lIns="18288" tIns="0" rIns="18288" bIns="0" anchor="ctr">
            <a:spAutoFit/>
          </a:bodyPr>
          <a:lstStyle/>
          <a:p>
            <a:pPr algn="ctr"/>
            <a:r>
              <a:rPr sz="750" b="1">
                <a:solidFill>
                  <a:srgbClr val="FFFFFF"/>
                </a:solidFill>
                <a:latin typeface="Arial"/>
              </a:rPr>
              <a:t>ACUTE SYSTEMS</a:t>
            </a:r>
          </a:p>
        </p:txBody>
      </p:sp>
      <p:sp>
        <p:nvSpPr>
          <p:cNvPr id="7" name="TextBox 6"/>
          <p:cNvSpPr txBox="1"/>
          <p:nvPr/>
        </p:nvSpPr>
        <p:spPr>
          <a:xfrm>
            <a:off x="566928" y="6547104"/>
            <a:ext cx="3657600" cy="146304"/>
          </a:xfrm>
          <a:prstGeom prst="rect">
            <a:avLst/>
          </a:prstGeom>
          <a:noFill/>
        </p:spPr>
        <p:txBody>
          <a:bodyPr wrap="none" lIns="18288" tIns="0" rIns="18288" bIns="0" anchor="ctr">
            <a:spAutoFit/>
          </a:bodyPr>
          <a:lstStyle/>
          <a:p>
            <a:pPr algn="l"/>
            <a:r>
              <a:rPr sz="650" b="0">
                <a:solidFill>
                  <a:srgbClr val="6B6872"/>
                </a:solidFill>
                <a:latin typeface="Arial"/>
              </a:rPr>
              <a:t>Swansea Bay UHB | Annual Plan 2027/28</a:t>
            </a:r>
          </a:p>
        </p:txBody>
      </p:sp>
      <p:sp>
        <p:nvSpPr>
          <p:cNvPr id="8" name="TextBox 7"/>
          <p:cNvSpPr txBox="1"/>
          <p:nvPr/>
        </p:nvSpPr>
        <p:spPr>
          <a:xfrm>
            <a:off x="11558016" y="6510528"/>
            <a:ext cx="228600" cy="146304"/>
          </a:xfrm>
          <a:prstGeom prst="rect">
            <a:avLst/>
          </a:prstGeom>
          <a:noFill/>
        </p:spPr>
        <p:txBody>
          <a:bodyPr wrap="none" lIns="18288" tIns="0" rIns="18288" bIns="0" anchor="ctr">
            <a:spAutoFit/>
          </a:bodyPr>
          <a:lstStyle/>
          <a:p>
            <a:pPr algn="r"/>
            <a:r>
              <a:rPr sz="700" b="0">
                <a:solidFill>
                  <a:srgbClr val="6B6872"/>
                </a:solidFill>
                <a:latin typeface="Arial"/>
              </a:rPr>
              <a:t>16</a:t>
            </a:r>
          </a:p>
        </p:txBody>
      </p:sp>
      <p:sp>
        <p:nvSpPr>
          <p:cNvPr id="9" name="Rectangle 8"/>
          <p:cNvSpPr/>
          <p:nvPr/>
        </p:nvSpPr>
        <p:spPr>
          <a:xfrm>
            <a:off x="585216" y="1353312"/>
            <a:ext cx="3438144" cy="548640"/>
          </a:xfrm>
          <a:prstGeom prst="rect">
            <a:avLst/>
          </a:prstGeom>
          <a:solidFill>
            <a:srgbClr val="D22030"/>
          </a:solidFill>
          <a:ln>
            <a:solidFill>
              <a:srgbClr val="D220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22376" y="1463040"/>
            <a:ext cx="3163824" cy="256032"/>
          </a:xfrm>
          <a:prstGeom prst="rect">
            <a:avLst/>
          </a:prstGeom>
          <a:noFill/>
        </p:spPr>
        <p:txBody>
          <a:bodyPr wrap="none" lIns="18288" tIns="0" rIns="18288" bIns="0" anchor="ctr">
            <a:spAutoFit/>
          </a:bodyPr>
          <a:lstStyle/>
          <a:p>
            <a:pPr algn="ctr"/>
            <a:r>
              <a:rPr sz="1130" b="1">
                <a:solidFill>
                  <a:srgbClr val="FFFFFF"/>
                </a:solidFill>
                <a:latin typeface="Arial"/>
              </a:rPr>
              <a:t>Urgent and emergency care</a:t>
            </a:r>
          </a:p>
        </p:txBody>
      </p:sp>
      <p:sp>
        <p:nvSpPr>
          <p:cNvPr id="11" name="Rectangle 10"/>
          <p:cNvSpPr/>
          <p:nvPr/>
        </p:nvSpPr>
        <p:spPr>
          <a:xfrm>
            <a:off x="585216" y="1901952"/>
            <a:ext cx="3438144" cy="3913632"/>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786384" y="2221991"/>
            <a:ext cx="164592" cy="164592"/>
          </a:xfrm>
          <a:prstGeom prst="ellipse">
            <a:avLst/>
          </a:prstGeom>
          <a:solidFill>
            <a:srgbClr val="D22030"/>
          </a:solidFill>
          <a:ln>
            <a:solidFill>
              <a:srgbClr val="D220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60704" y="2176272"/>
            <a:ext cx="2779776" cy="429768"/>
          </a:xfrm>
          <a:prstGeom prst="rect">
            <a:avLst/>
          </a:prstGeom>
          <a:noFill/>
        </p:spPr>
        <p:txBody>
          <a:bodyPr wrap="none" lIns="18288" tIns="0" rIns="18288" bIns="0" anchor="t">
            <a:spAutoFit/>
          </a:bodyPr>
          <a:lstStyle/>
          <a:p>
            <a:pPr algn="l"/>
            <a:r>
              <a:rPr sz="940" b="0">
                <a:solidFill>
                  <a:srgbClr val="20242B"/>
                </a:solidFill>
                <a:latin typeface="Arial"/>
              </a:rPr>
              <a:t>Demand and access by route</a:t>
            </a:r>
          </a:p>
        </p:txBody>
      </p:sp>
      <p:sp>
        <p:nvSpPr>
          <p:cNvPr id="14" name="Oval 13"/>
          <p:cNvSpPr/>
          <p:nvPr/>
        </p:nvSpPr>
        <p:spPr>
          <a:xfrm>
            <a:off x="786384" y="2880359"/>
            <a:ext cx="164592" cy="164592"/>
          </a:xfrm>
          <a:prstGeom prst="ellipse">
            <a:avLst/>
          </a:prstGeom>
          <a:solidFill>
            <a:srgbClr val="D22030"/>
          </a:solidFill>
          <a:ln>
            <a:solidFill>
              <a:srgbClr val="D220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60704" y="2834639"/>
            <a:ext cx="2779776" cy="429768"/>
          </a:xfrm>
          <a:prstGeom prst="rect">
            <a:avLst/>
          </a:prstGeom>
          <a:noFill/>
        </p:spPr>
        <p:txBody>
          <a:bodyPr wrap="none" lIns="18288" tIns="0" rIns="18288" bIns="0" anchor="t">
            <a:spAutoFit/>
          </a:bodyPr>
          <a:lstStyle/>
          <a:p>
            <a:pPr algn="l"/>
            <a:r>
              <a:rPr sz="940" b="0">
                <a:solidFill>
                  <a:srgbClr val="20242B"/>
                </a:solidFill>
                <a:latin typeface="Arial"/>
              </a:rPr>
              <a:t>Ambulance handover and emergency department timeliness</a:t>
            </a:r>
          </a:p>
        </p:txBody>
      </p:sp>
      <p:sp>
        <p:nvSpPr>
          <p:cNvPr id="16" name="Oval 15"/>
          <p:cNvSpPr/>
          <p:nvPr/>
        </p:nvSpPr>
        <p:spPr>
          <a:xfrm>
            <a:off x="786384" y="3538727"/>
            <a:ext cx="164592" cy="164592"/>
          </a:xfrm>
          <a:prstGeom prst="ellipse">
            <a:avLst/>
          </a:prstGeom>
          <a:solidFill>
            <a:srgbClr val="D22030"/>
          </a:solidFill>
          <a:ln>
            <a:solidFill>
              <a:srgbClr val="D220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60704" y="3493007"/>
            <a:ext cx="2779776" cy="429768"/>
          </a:xfrm>
          <a:prstGeom prst="rect">
            <a:avLst/>
          </a:prstGeom>
          <a:noFill/>
        </p:spPr>
        <p:txBody>
          <a:bodyPr wrap="none" lIns="18288" tIns="0" rIns="18288" bIns="0" anchor="t">
            <a:spAutoFit/>
          </a:bodyPr>
          <a:lstStyle/>
          <a:p>
            <a:pPr algn="l"/>
            <a:r>
              <a:rPr sz="940" b="0">
                <a:solidFill>
                  <a:srgbClr val="20242B"/>
                </a:solidFill>
                <a:latin typeface="Arial"/>
              </a:rPr>
              <a:t>Flow, length of stay and delayed pathways</a:t>
            </a:r>
          </a:p>
        </p:txBody>
      </p:sp>
      <p:sp>
        <p:nvSpPr>
          <p:cNvPr id="18" name="Oval 17"/>
          <p:cNvSpPr/>
          <p:nvPr/>
        </p:nvSpPr>
        <p:spPr>
          <a:xfrm>
            <a:off x="786384" y="4197095"/>
            <a:ext cx="164592" cy="164592"/>
          </a:xfrm>
          <a:prstGeom prst="ellipse">
            <a:avLst/>
          </a:prstGeom>
          <a:solidFill>
            <a:srgbClr val="D22030"/>
          </a:solidFill>
          <a:ln>
            <a:solidFill>
              <a:srgbClr val="D220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060704" y="4151375"/>
            <a:ext cx="2779776" cy="429768"/>
          </a:xfrm>
          <a:prstGeom prst="rect">
            <a:avLst/>
          </a:prstGeom>
          <a:noFill/>
        </p:spPr>
        <p:txBody>
          <a:bodyPr wrap="none" lIns="18288" tIns="0" rIns="18288" bIns="0" anchor="t">
            <a:spAutoFit/>
          </a:bodyPr>
          <a:lstStyle/>
          <a:p>
            <a:pPr algn="l"/>
            <a:r>
              <a:rPr sz="940" b="0">
                <a:solidFill>
                  <a:srgbClr val="20242B"/>
                </a:solidFill>
                <a:latin typeface="Arial"/>
              </a:rPr>
              <a:t>Quality, safety and patient experience</a:t>
            </a:r>
          </a:p>
        </p:txBody>
      </p:sp>
      <p:sp>
        <p:nvSpPr>
          <p:cNvPr id="20" name="Oval 19"/>
          <p:cNvSpPr/>
          <p:nvPr/>
        </p:nvSpPr>
        <p:spPr>
          <a:xfrm>
            <a:off x="786384" y="4855463"/>
            <a:ext cx="164592" cy="164592"/>
          </a:xfrm>
          <a:prstGeom prst="ellipse">
            <a:avLst/>
          </a:prstGeom>
          <a:solidFill>
            <a:srgbClr val="D22030"/>
          </a:solidFill>
          <a:ln>
            <a:solidFill>
              <a:srgbClr val="D220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60704" y="4809743"/>
            <a:ext cx="2779776" cy="429768"/>
          </a:xfrm>
          <a:prstGeom prst="rect">
            <a:avLst/>
          </a:prstGeom>
          <a:noFill/>
        </p:spPr>
        <p:txBody>
          <a:bodyPr wrap="none" lIns="18288" tIns="0" rIns="18288" bIns="0" anchor="t">
            <a:spAutoFit/>
          </a:bodyPr>
          <a:lstStyle/>
          <a:p>
            <a:pPr algn="l"/>
            <a:r>
              <a:rPr sz="940" b="0">
                <a:solidFill>
                  <a:srgbClr val="20242B"/>
                </a:solidFill>
                <a:latin typeface="Arial"/>
              </a:rPr>
              <a:t>Workforce, finance and digital measures</a:t>
            </a:r>
          </a:p>
        </p:txBody>
      </p:sp>
      <p:sp>
        <p:nvSpPr>
          <p:cNvPr id="22" name="Rectangle 21"/>
          <p:cNvSpPr/>
          <p:nvPr/>
        </p:nvSpPr>
        <p:spPr>
          <a:xfrm>
            <a:off x="4379976" y="1353312"/>
            <a:ext cx="3438144" cy="548640"/>
          </a:xfrm>
          <a:prstGeom prst="rect">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517136" y="1463040"/>
            <a:ext cx="3163824" cy="256032"/>
          </a:xfrm>
          <a:prstGeom prst="rect">
            <a:avLst/>
          </a:prstGeom>
          <a:noFill/>
        </p:spPr>
        <p:txBody>
          <a:bodyPr wrap="none" lIns="18288" tIns="0" rIns="18288" bIns="0" anchor="ctr">
            <a:spAutoFit/>
          </a:bodyPr>
          <a:lstStyle/>
          <a:p>
            <a:pPr algn="ctr"/>
            <a:r>
              <a:rPr sz="1130" b="1">
                <a:solidFill>
                  <a:srgbClr val="FFFFFF"/>
                </a:solidFill>
                <a:latin typeface="Arial"/>
              </a:rPr>
              <a:t>Planned care</a:t>
            </a:r>
          </a:p>
        </p:txBody>
      </p:sp>
      <p:sp>
        <p:nvSpPr>
          <p:cNvPr id="24" name="Rectangle 23"/>
          <p:cNvSpPr/>
          <p:nvPr/>
        </p:nvSpPr>
        <p:spPr>
          <a:xfrm>
            <a:off x="4379976" y="1901952"/>
            <a:ext cx="3438144" cy="3913632"/>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4581144" y="2221991"/>
            <a:ext cx="164592" cy="164592"/>
          </a:xfrm>
          <a:prstGeom prst="ellipse">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4855464" y="2176272"/>
            <a:ext cx="2779776" cy="429768"/>
          </a:xfrm>
          <a:prstGeom prst="rect">
            <a:avLst/>
          </a:prstGeom>
          <a:noFill/>
        </p:spPr>
        <p:txBody>
          <a:bodyPr wrap="none" lIns="18288" tIns="0" rIns="18288" bIns="0" anchor="t">
            <a:spAutoFit/>
          </a:bodyPr>
          <a:lstStyle/>
          <a:p>
            <a:pPr algn="l"/>
            <a:r>
              <a:rPr sz="940" b="0">
                <a:solidFill>
                  <a:srgbClr val="20242B"/>
                </a:solidFill>
                <a:latin typeface="Arial"/>
              </a:rPr>
              <a:t>Waiting-list profile and clinical prioritisation</a:t>
            </a:r>
          </a:p>
        </p:txBody>
      </p:sp>
      <p:sp>
        <p:nvSpPr>
          <p:cNvPr id="27" name="Oval 26"/>
          <p:cNvSpPr/>
          <p:nvPr/>
        </p:nvSpPr>
        <p:spPr>
          <a:xfrm>
            <a:off x="4581144" y="2880359"/>
            <a:ext cx="164592" cy="164592"/>
          </a:xfrm>
          <a:prstGeom prst="ellipse">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855464" y="2834639"/>
            <a:ext cx="2779776" cy="429768"/>
          </a:xfrm>
          <a:prstGeom prst="rect">
            <a:avLst/>
          </a:prstGeom>
          <a:noFill/>
        </p:spPr>
        <p:txBody>
          <a:bodyPr wrap="none" lIns="18288" tIns="0" rIns="18288" bIns="0" anchor="t">
            <a:spAutoFit/>
          </a:bodyPr>
          <a:lstStyle/>
          <a:p>
            <a:pPr algn="l"/>
            <a:r>
              <a:rPr sz="940" b="0">
                <a:solidFill>
                  <a:srgbClr val="20242B"/>
                </a:solidFill>
                <a:latin typeface="Arial"/>
              </a:rPr>
              <a:t>Diagnostic and therapy timeliness</a:t>
            </a:r>
          </a:p>
        </p:txBody>
      </p:sp>
      <p:sp>
        <p:nvSpPr>
          <p:cNvPr id="29" name="Oval 28"/>
          <p:cNvSpPr/>
          <p:nvPr/>
        </p:nvSpPr>
        <p:spPr>
          <a:xfrm>
            <a:off x="4581144" y="3538727"/>
            <a:ext cx="164592" cy="164592"/>
          </a:xfrm>
          <a:prstGeom prst="ellipse">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855464" y="3493007"/>
            <a:ext cx="2779776" cy="429768"/>
          </a:xfrm>
          <a:prstGeom prst="rect">
            <a:avLst/>
          </a:prstGeom>
          <a:noFill/>
        </p:spPr>
        <p:txBody>
          <a:bodyPr wrap="none" lIns="18288" tIns="0" rIns="18288" bIns="0" anchor="t">
            <a:spAutoFit/>
          </a:bodyPr>
          <a:lstStyle/>
          <a:p>
            <a:pPr algn="l"/>
            <a:r>
              <a:rPr sz="940" b="0">
                <a:solidFill>
                  <a:srgbClr val="20242B"/>
                </a:solidFill>
                <a:latin typeface="Arial"/>
              </a:rPr>
              <a:t>Theatre and clinic utilisation and cancellations</a:t>
            </a:r>
          </a:p>
        </p:txBody>
      </p:sp>
      <p:sp>
        <p:nvSpPr>
          <p:cNvPr id="31" name="Oval 30"/>
          <p:cNvSpPr/>
          <p:nvPr/>
        </p:nvSpPr>
        <p:spPr>
          <a:xfrm>
            <a:off x="4581144" y="4197095"/>
            <a:ext cx="164592" cy="164592"/>
          </a:xfrm>
          <a:prstGeom prst="ellipse">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855464" y="4151375"/>
            <a:ext cx="2779776" cy="429768"/>
          </a:xfrm>
          <a:prstGeom prst="rect">
            <a:avLst/>
          </a:prstGeom>
          <a:noFill/>
        </p:spPr>
        <p:txBody>
          <a:bodyPr wrap="none" lIns="18288" tIns="0" rIns="18288" bIns="0" anchor="t">
            <a:spAutoFit/>
          </a:bodyPr>
          <a:lstStyle/>
          <a:p>
            <a:pPr algn="l"/>
            <a:r>
              <a:rPr sz="940" b="0">
                <a:solidFill>
                  <a:srgbClr val="20242B"/>
                </a:solidFill>
                <a:latin typeface="Arial"/>
              </a:rPr>
              <a:t>Quality, outcomes and patient experience</a:t>
            </a:r>
          </a:p>
        </p:txBody>
      </p:sp>
      <p:sp>
        <p:nvSpPr>
          <p:cNvPr id="33" name="Oval 32"/>
          <p:cNvSpPr/>
          <p:nvPr/>
        </p:nvSpPr>
        <p:spPr>
          <a:xfrm>
            <a:off x="4581144" y="4855463"/>
            <a:ext cx="164592" cy="164592"/>
          </a:xfrm>
          <a:prstGeom prst="ellipse">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855464" y="4809743"/>
            <a:ext cx="2779776" cy="429768"/>
          </a:xfrm>
          <a:prstGeom prst="rect">
            <a:avLst/>
          </a:prstGeom>
          <a:noFill/>
        </p:spPr>
        <p:txBody>
          <a:bodyPr wrap="none" lIns="18288" tIns="0" rIns="18288" bIns="0" anchor="t">
            <a:spAutoFit/>
          </a:bodyPr>
          <a:lstStyle/>
          <a:p>
            <a:pPr algn="l"/>
            <a:r>
              <a:rPr sz="940" b="0">
                <a:solidFill>
                  <a:srgbClr val="20242B"/>
                </a:solidFill>
                <a:latin typeface="Arial"/>
              </a:rPr>
              <a:t>Workforce, finance and digital measures</a:t>
            </a:r>
          </a:p>
        </p:txBody>
      </p:sp>
      <p:sp>
        <p:nvSpPr>
          <p:cNvPr id="35" name="Rectangle 34"/>
          <p:cNvSpPr/>
          <p:nvPr/>
        </p:nvSpPr>
        <p:spPr>
          <a:xfrm>
            <a:off x="8174736" y="1353312"/>
            <a:ext cx="3438144" cy="548640"/>
          </a:xfrm>
          <a:prstGeom prst="rect">
            <a:avLst/>
          </a:prstGeom>
          <a:solidFill>
            <a:srgbClr val="F3C541"/>
          </a:solidFill>
          <a:ln>
            <a:solidFill>
              <a:srgbClr val="F3C5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311896" y="1463040"/>
            <a:ext cx="3163824" cy="256032"/>
          </a:xfrm>
          <a:prstGeom prst="rect">
            <a:avLst/>
          </a:prstGeom>
          <a:noFill/>
        </p:spPr>
        <p:txBody>
          <a:bodyPr wrap="none" lIns="18288" tIns="0" rIns="18288" bIns="0" anchor="ctr">
            <a:spAutoFit/>
          </a:bodyPr>
          <a:lstStyle/>
          <a:p>
            <a:pPr algn="ctr"/>
            <a:r>
              <a:rPr sz="1130" b="1">
                <a:solidFill>
                  <a:srgbClr val="FFFFFF"/>
                </a:solidFill>
                <a:latin typeface="Arial"/>
              </a:rPr>
              <a:t>Cancer</a:t>
            </a:r>
          </a:p>
        </p:txBody>
      </p:sp>
      <p:sp>
        <p:nvSpPr>
          <p:cNvPr id="37" name="Rectangle 36"/>
          <p:cNvSpPr/>
          <p:nvPr/>
        </p:nvSpPr>
        <p:spPr>
          <a:xfrm>
            <a:off x="8174736" y="1901952"/>
            <a:ext cx="3438144" cy="3913632"/>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8375904" y="2221991"/>
            <a:ext cx="164592" cy="164592"/>
          </a:xfrm>
          <a:prstGeom prst="ellipse">
            <a:avLst/>
          </a:prstGeom>
          <a:solidFill>
            <a:srgbClr val="F3C541"/>
          </a:solidFill>
          <a:ln>
            <a:solidFill>
              <a:srgbClr val="F3C5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8650224" y="2176272"/>
            <a:ext cx="2779776" cy="429768"/>
          </a:xfrm>
          <a:prstGeom prst="rect">
            <a:avLst/>
          </a:prstGeom>
          <a:noFill/>
        </p:spPr>
        <p:txBody>
          <a:bodyPr wrap="none" lIns="18288" tIns="0" rIns="18288" bIns="0" anchor="t">
            <a:spAutoFit/>
          </a:bodyPr>
          <a:lstStyle/>
          <a:p>
            <a:pPr algn="l"/>
            <a:r>
              <a:rPr sz="940" b="0">
                <a:solidFill>
                  <a:srgbClr val="20242B"/>
                </a:solidFill>
                <a:latin typeface="Arial"/>
              </a:rPr>
              <a:t>Referral, diagnosis and treatment timeliness</a:t>
            </a:r>
          </a:p>
        </p:txBody>
      </p:sp>
      <p:sp>
        <p:nvSpPr>
          <p:cNvPr id="40" name="Oval 39"/>
          <p:cNvSpPr/>
          <p:nvPr/>
        </p:nvSpPr>
        <p:spPr>
          <a:xfrm>
            <a:off x="8375904" y="2880359"/>
            <a:ext cx="164592" cy="164592"/>
          </a:xfrm>
          <a:prstGeom prst="ellipse">
            <a:avLst/>
          </a:prstGeom>
          <a:solidFill>
            <a:srgbClr val="F3C541"/>
          </a:solidFill>
          <a:ln>
            <a:solidFill>
              <a:srgbClr val="F3C5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8650224" y="2834639"/>
            <a:ext cx="2779776" cy="429768"/>
          </a:xfrm>
          <a:prstGeom prst="rect">
            <a:avLst/>
          </a:prstGeom>
          <a:noFill/>
        </p:spPr>
        <p:txBody>
          <a:bodyPr wrap="none" lIns="18288" tIns="0" rIns="18288" bIns="0" anchor="t">
            <a:spAutoFit/>
          </a:bodyPr>
          <a:lstStyle/>
          <a:p>
            <a:pPr algn="l"/>
            <a:r>
              <a:rPr sz="940" b="0">
                <a:solidFill>
                  <a:srgbClr val="20242B"/>
                </a:solidFill>
                <a:latin typeface="Arial"/>
              </a:rPr>
              <a:t>Backlog profile and pathway variation</a:t>
            </a:r>
          </a:p>
        </p:txBody>
      </p:sp>
      <p:sp>
        <p:nvSpPr>
          <p:cNvPr id="42" name="Oval 41"/>
          <p:cNvSpPr/>
          <p:nvPr/>
        </p:nvSpPr>
        <p:spPr>
          <a:xfrm>
            <a:off x="8375904" y="3538727"/>
            <a:ext cx="164592" cy="164592"/>
          </a:xfrm>
          <a:prstGeom prst="ellipse">
            <a:avLst/>
          </a:prstGeom>
          <a:solidFill>
            <a:srgbClr val="F3C541"/>
          </a:solidFill>
          <a:ln>
            <a:solidFill>
              <a:srgbClr val="F3C5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650224" y="3493007"/>
            <a:ext cx="2779776" cy="429768"/>
          </a:xfrm>
          <a:prstGeom prst="rect">
            <a:avLst/>
          </a:prstGeom>
          <a:noFill/>
        </p:spPr>
        <p:txBody>
          <a:bodyPr wrap="none" lIns="18288" tIns="0" rIns="18288" bIns="0" anchor="t">
            <a:spAutoFit/>
          </a:bodyPr>
          <a:lstStyle/>
          <a:p>
            <a:pPr algn="l"/>
            <a:r>
              <a:rPr sz="940" b="0">
                <a:solidFill>
                  <a:srgbClr val="20242B"/>
                </a:solidFill>
                <a:latin typeface="Arial"/>
              </a:rPr>
              <a:t>Diagnostic turnaround by tumour pathway</a:t>
            </a:r>
          </a:p>
        </p:txBody>
      </p:sp>
      <p:sp>
        <p:nvSpPr>
          <p:cNvPr id="44" name="Oval 43"/>
          <p:cNvSpPr/>
          <p:nvPr/>
        </p:nvSpPr>
        <p:spPr>
          <a:xfrm>
            <a:off x="8375904" y="4197095"/>
            <a:ext cx="164592" cy="164592"/>
          </a:xfrm>
          <a:prstGeom prst="ellipse">
            <a:avLst/>
          </a:prstGeom>
          <a:solidFill>
            <a:srgbClr val="F3C541"/>
          </a:solidFill>
          <a:ln>
            <a:solidFill>
              <a:srgbClr val="F3C5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650224" y="4151375"/>
            <a:ext cx="2779776" cy="429768"/>
          </a:xfrm>
          <a:prstGeom prst="rect">
            <a:avLst/>
          </a:prstGeom>
          <a:noFill/>
        </p:spPr>
        <p:txBody>
          <a:bodyPr wrap="none" lIns="18288" tIns="0" rIns="18288" bIns="0" anchor="t">
            <a:spAutoFit/>
          </a:bodyPr>
          <a:lstStyle/>
          <a:p>
            <a:pPr algn="l"/>
            <a:r>
              <a:rPr sz="940" b="0">
                <a:solidFill>
                  <a:srgbClr val="20242B"/>
                </a:solidFill>
                <a:latin typeface="Arial"/>
              </a:rPr>
              <a:t>Quality, safety, outcomes and inequalities</a:t>
            </a:r>
          </a:p>
        </p:txBody>
      </p:sp>
      <p:sp>
        <p:nvSpPr>
          <p:cNvPr id="46" name="Oval 45"/>
          <p:cNvSpPr/>
          <p:nvPr/>
        </p:nvSpPr>
        <p:spPr>
          <a:xfrm>
            <a:off x="8375904" y="4855463"/>
            <a:ext cx="164592" cy="164592"/>
          </a:xfrm>
          <a:prstGeom prst="ellipse">
            <a:avLst/>
          </a:prstGeom>
          <a:solidFill>
            <a:srgbClr val="F3C541"/>
          </a:solidFill>
          <a:ln>
            <a:solidFill>
              <a:srgbClr val="F3C5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650224" y="4809743"/>
            <a:ext cx="2779776" cy="429768"/>
          </a:xfrm>
          <a:prstGeom prst="rect">
            <a:avLst/>
          </a:prstGeom>
          <a:noFill/>
        </p:spPr>
        <p:txBody>
          <a:bodyPr wrap="none" lIns="18288" tIns="0" rIns="18288" bIns="0" anchor="t">
            <a:spAutoFit/>
          </a:bodyPr>
          <a:lstStyle/>
          <a:p>
            <a:pPr algn="l"/>
            <a:r>
              <a:rPr sz="940" b="0">
                <a:solidFill>
                  <a:srgbClr val="20242B"/>
                </a:solidFill>
                <a:latin typeface="Arial"/>
              </a:rPr>
              <a:t>Workforce, finance and digital measures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Rectangle 1"/>
          <p:cNvSpPr/>
          <p:nvPr/>
        </p:nvSpPr>
        <p:spPr>
          <a:xfrm>
            <a:off x="0" y="0"/>
            <a:ext cx="12191695" cy="73152"/>
          </a:xfrm>
          <a:prstGeom prst="rect">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30352" y="274320"/>
            <a:ext cx="10972800" cy="438912"/>
          </a:xfrm>
          <a:prstGeom prst="rect">
            <a:avLst/>
          </a:prstGeom>
          <a:noFill/>
        </p:spPr>
        <p:txBody>
          <a:bodyPr wrap="none" lIns="18288" tIns="0" rIns="18288" bIns="0" anchor="ctr">
            <a:spAutoFit/>
          </a:bodyPr>
          <a:lstStyle/>
          <a:p>
            <a:pPr algn="l"/>
            <a:r>
              <a:rPr sz="2200" b="1">
                <a:solidFill>
                  <a:srgbClr val="834AAD"/>
                </a:solidFill>
                <a:latin typeface="Arial"/>
              </a:rPr>
              <a:t>Tier 2: illustrative measures for MHLD, primary and community care, and CHC</a:t>
            </a:r>
          </a:p>
        </p:txBody>
      </p:sp>
      <p:sp>
        <p:nvSpPr>
          <p:cNvPr id="4" name="TextBox 3"/>
          <p:cNvSpPr txBox="1"/>
          <p:nvPr/>
        </p:nvSpPr>
        <p:spPr>
          <a:xfrm>
            <a:off x="548640" y="731520"/>
            <a:ext cx="10972800" cy="384048"/>
          </a:xfrm>
          <a:prstGeom prst="rect">
            <a:avLst/>
          </a:prstGeom>
          <a:noFill/>
        </p:spPr>
        <p:txBody>
          <a:bodyPr wrap="none" lIns="18288" tIns="0" rIns="18288" bIns="0" anchor="ctr">
            <a:spAutoFit/>
          </a:bodyPr>
          <a:lstStyle/>
          <a:p>
            <a:pPr algn="l"/>
            <a:r>
              <a:rPr sz="1050" b="0">
                <a:solidFill>
                  <a:srgbClr val="6B6872"/>
                </a:solidFill>
                <a:latin typeface="Arial"/>
              </a:rPr>
              <a:t>Examples are for discussion only. Final measures, definitions, baselines and trajectories will be agreed through IPG with BI and Performance.</a:t>
            </a:r>
          </a:p>
        </p:txBody>
      </p:sp>
      <p:sp>
        <p:nvSpPr>
          <p:cNvPr id="5" name="Rounded Rectangle 4"/>
          <p:cNvSpPr/>
          <p:nvPr/>
        </p:nvSpPr>
        <p:spPr>
          <a:xfrm>
            <a:off x="566928" y="6089904"/>
            <a:ext cx="2423160" cy="310896"/>
          </a:xfrm>
          <a:prstGeom prst="roundRect">
            <a:avLst/>
          </a:prstGeom>
          <a:solidFill>
            <a:srgbClr val="0E2841"/>
          </a:solidFill>
          <a:ln>
            <a:solidFill>
              <a:srgbClr val="0E28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58368" y="6126480"/>
            <a:ext cx="2240280" cy="164592"/>
          </a:xfrm>
          <a:prstGeom prst="rect">
            <a:avLst/>
          </a:prstGeom>
          <a:noFill/>
        </p:spPr>
        <p:txBody>
          <a:bodyPr wrap="none" lIns="18288" tIns="0" rIns="18288" bIns="0" anchor="ctr">
            <a:spAutoFit/>
          </a:bodyPr>
          <a:lstStyle/>
          <a:p>
            <a:pPr algn="ctr"/>
            <a:r>
              <a:rPr sz="750" b="1">
                <a:solidFill>
                  <a:srgbClr val="FFFFFF"/>
                </a:solidFill>
                <a:latin typeface="Arial"/>
              </a:rPr>
              <a:t>COMMUNITY SYSTEMS</a:t>
            </a:r>
          </a:p>
        </p:txBody>
      </p:sp>
      <p:sp>
        <p:nvSpPr>
          <p:cNvPr id="7" name="TextBox 6"/>
          <p:cNvSpPr txBox="1"/>
          <p:nvPr/>
        </p:nvSpPr>
        <p:spPr>
          <a:xfrm>
            <a:off x="566928" y="6547104"/>
            <a:ext cx="3657600" cy="146304"/>
          </a:xfrm>
          <a:prstGeom prst="rect">
            <a:avLst/>
          </a:prstGeom>
          <a:noFill/>
        </p:spPr>
        <p:txBody>
          <a:bodyPr wrap="none" lIns="18288" tIns="0" rIns="18288" bIns="0" anchor="ctr">
            <a:spAutoFit/>
          </a:bodyPr>
          <a:lstStyle/>
          <a:p>
            <a:pPr algn="l"/>
            <a:r>
              <a:rPr sz="650" b="0">
                <a:solidFill>
                  <a:srgbClr val="6B6872"/>
                </a:solidFill>
                <a:latin typeface="Arial"/>
              </a:rPr>
              <a:t>Swansea Bay UHB | Annual Plan 2027/28</a:t>
            </a:r>
          </a:p>
        </p:txBody>
      </p:sp>
      <p:sp>
        <p:nvSpPr>
          <p:cNvPr id="8" name="TextBox 7"/>
          <p:cNvSpPr txBox="1"/>
          <p:nvPr/>
        </p:nvSpPr>
        <p:spPr>
          <a:xfrm>
            <a:off x="11558016" y="6510528"/>
            <a:ext cx="228600" cy="146304"/>
          </a:xfrm>
          <a:prstGeom prst="rect">
            <a:avLst/>
          </a:prstGeom>
          <a:noFill/>
        </p:spPr>
        <p:txBody>
          <a:bodyPr wrap="none" lIns="18288" tIns="0" rIns="18288" bIns="0" anchor="ctr">
            <a:spAutoFit/>
          </a:bodyPr>
          <a:lstStyle/>
          <a:p>
            <a:pPr algn="r"/>
            <a:r>
              <a:rPr sz="700" b="0">
                <a:solidFill>
                  <a:srgbClr val="6B6872"/>
                </a:solidFill>
                <a:latin typeface="Arial"/>
              </a:rPr>
              <a:t>17</a:t>
            </a:r>
          </a:p>
        </p:txBody>
      </p:sp>
      <p:sp>
        <p:nvSpPr>
          <p:cNvPr id="9" name="Rectangle 8"/>
          <p:cNvSpPr/>
          <p:nvPr/>
        </p:nvSpPr>
        <p:spPr>
          <a:xfrm>
            <a:off x="585216" y="1353312"/>
            <a:ext cx="3438144" cy="548640"/>
          </a:xfrm>
          <a:prstGeom prst="rect">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22376" y="1463040"/>
            <a:ext cx="3163824" cy="256032"/>
          </a:xfrm>
          <a:prstGeom prst="rect">
            <a:avLst/>
          </a:prstGeom>
          <a:noFill/>
        </p:spPr>
        <p:txBody>
          <a:bodyPr wrap="none" lIns="18288" tIns="0" rIns="18288" bIns="0" anchor="ctr">
            <a:spAutoFit/>
          </a:bodyPr>
          <a:lstStyle/>
          <a:p>
            <a:pPr algn="ctr"/>
            <a:r>
              <a:rPr sz="1130" b="1">
                <a:solidFill>
                  <a:srgbClr val="FFFFFF"/>
                </a:solidFill>
                <a:latin typeface="Arial"/>
              </a:rPr>
              <a:t>Mental health and learning disabilities</a:t>
            </a:r>
          </a:p>
        </p:txBody>
      </p:sp>
      <p:sp>
        <p:nvSpPr>
          <p:cNvPr id="11" name="Rectangle 10"/>
          <p:cNvSpPr/>
          <p:nvPr/>
        </p:nvSpPr>
        <p:spPr>
          <a:xfrm>
            <a:off x="585216" y="1901952"/>
            <a:ext cx="3438144" cy="3913632"/>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786384" y="2221991"/>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60704" y="2176272"/>
            <a:ext cx="2779776" cy="429768"/>
          </a:xfrm>
          <a:prstGeom prst="rect">
            <a:avLst/>
          </a:prstGeom>
          <a:noFill/>
        </p:spPr>
        <p:txBody>
          <a:bodyPr wrap="none" lIns="18288" tIns="0" rIns="18288" bIns="0" anchor="t">
            <a:spAutoFit/>
          </a:bodyPr>
          <a:lstStyle/>
          <a:p>
            <a:pPr algn="l"/>
            <a:r>
              <a:rPr sz="940" b="0">
                <a:solidFill>
                  <a:srgbClr val="20242B"/>
                </a:solidFill>
                <a:latin typeface="Arial"/>
              </a:rPr>
              <a:t>Access and waiting times across pathways</a:t>
            </a:r>
          </a:p>
        </p:txBody>
      </p:sp>
      <p:sp>
        <p:nvSpPr>
          <p:cNvPr id="14" name="Oval 13"/>
          <p:cNvSpPr/>
          <p:nvPr/>
        </p:nvSpPr>
        <p:spPr>
          <a:xfrm>
            <a:off x="786384" y="2880359"/>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60704" y="2834639"/>
            <a:ext cx="2779776" cy="429768"/>
          </a:xfrm>
          <a:prstGeom prst="rect">
            <a:avLst/>
          </a:prstGeom>
          <a:noFill/>
        </p:spPr>
        <p:txBody>
          <a:bodyPr wrap="none" lIns="18288" tIns="0" rIns="18288" bIns="0" anchor="t">
            <a:spAutoFit/>
          </a:bodyPr>
          <a:lstStyle/>
          <a:p>
            <a:pPr algn="l"/>
            <a:r>
              <a:rPr sz="940" b="0">
                <a:solidFill>
                  <a:srgbClr val="20242B"/>
                </a:solidFill>
                <a:latin typeface="Arial"/>
              </a:rPr>
              <a:t>Out-of-area placements and local alternatives</a:t>
            </a:r>
          </a:p>
        </p:txBody>
      </p:sp>
      <p:sp>
        <p:nvSpPr>
          <p:cNvPr id="16" name="Oval 15"/>
          <p:cNvSpPr/>
          <p:nvPr/>
        </p:nvSpPr>
        <p:spPr>
          <a:xfrm>
            <a:off x="786384" y="3538727"/>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60704" y="3493007"/>
            <a:ext cx="2779776" cy="429768"/>
          </a:xfrm>
          <a:prstGeom prst="rect">
            <a:avLst/>
          </a:prstGeom>
          <a:noFill/>
        </p:spPr>
        <p:txBody>
          <a:bodyPr wrap="none" lIns="18288" tIns="0" rIns="18288" bIns="0" anchor="t">
            <a:spAutoFit/>
          </a:bodyPr>
          <a:lstStyle/>
          <a:p>
            <a:pPr algn="l"/>
            <a:r>
              <a:rPr sz="940" b="0">
                <a:solidFill>
                  <a:srgbClr val="20242B"/>
                </a:solidFill>
                <a:latin typeface="Arial"/>
              </a:rPr>
              <a:t>Safety, physical health and patient-reported outcomes</a:t>
            </a:r>
          </a:p>
        </p:txBody>
      </p:sp>
      <p:sp>
        <p:nvSpPr>
          <p:cNvPr id="18" name="Oval 17"/>
          <p:cNvSpPr/>
          <p:nvPr/>
        </p:nvSpPr>
        <p:spPr>
          <a:xfrm>
            <a:off x="786384" y="4197095"/>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060704" y="4151375"/>
            <a:ext cx="2779776" cy="429768"/>
          </a:xfrm>
          <a:prstGeom prst="rect">
            <a:avLst/>
          </a:prstGeom>
          <a:noFill/>
        </p:spPr>
        <p:txBody>
          <a:bodyPr wrap="none" lIns="18288" tIns="0" rIns="18288" bIns="0" anchor="t">
            <a:spAutoFit/>
          </a:bodyPr>
          <a:lstStyle/>
          <a:p>
            <a:pPr algn="l"/>
            <a:r>
              <a:rPr sz="940" b="0">
                <a:solidFill>
                  <a:srgbClr val="20242B"/>
                </a:solidFill>
                <a:latin typeface="Arial"/>
              </a:rPr>
              <a:t>Workforce capacity, vacancies and skill mix</a:t>
            </a:r>
          </a:p>
        </p:txBody>
      </p:sp>
      <p:sp>
        <p:nvSpPr>
          <p:cNvPr id="20" name="Oval 19"/>
          <p:cNvSpPr/>
          <p:nvPr/>
        </p:nvSpPr>
        <p:spPr>
          <a:xfrm>
            <a:off x="786384" y="4855463"/>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60704" y="4809743"/>
            <a:ext cx="2779776" cy="429768"/>
          </a:xfrm>
          <a:prstGeom prst="rect">
            <a:avLst/>
          </a:prstGeom>
          <a:noFill/>
        </p:spPr>
        <p:txBody>
          <a:bodyPr wrap="none" lIns="18288" tIns="0" rIns="18288" bIns="0" anchor="t">
            <a:spAutoFit/>
          </a:bodyPr>
          <a:lstStyle/>
          <a:p>
            <a:pPr algn="l"/>
            <a:r>
              <a:rPr sz="940" b="0">
                <a:solidFill>
                  <a:srgbClr val="20242B"/>
                </a:solidFill>
                <a:latin typeface="Arial"/>
              </a:rPr>
              <a:t>Financial position and digital access or adoption</a:t>
            </a:r>
          </a:p>
        </p:txBody>
      </p:sp>
      <p:sp>
        <p:nvSpPr>
          <p:cNvPr id="22" name="Rectangle 21"/>
          <p:cNvSpPr/>
          <p:nvPr/>
        </p:nvSpPr>
        <p:spPr>
          <a:xfrm>
            <a:off x="4379976" y="1353312"/>
            <a:ext cx="3438144" cy="548640"/>
          </a:xfrm>
          <a:prstGeom prst="rect">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517136" y="1463040"/>
            <a:ext cx="3163824" cy="256032"/>
          </a:xfrm>
          <a:prstGeom prst="rect">
            <a:avLst/>
          </a:prstGeom>
          <a:noFill/>
        </p:spPr>
        <p:txBody>
          <a:bodyPr wrap="none" lIns="18288" tIns="0" rIns="18288" bIns="0" anchor="ctr">
            <a:spAutoFit/>
          </a:bodyPr>
          <a:lstStyle/>
          <a:p>
            <a:pPr algn="ctr"/>
            <a:r>
              <a:rPr sz="1130" b="1">
                <a:solidFill>
                  <a:srgbClr val="FFFFFF"/>
                </a:solidFill>
                <a:latin typeface="Arial"/>
              </a:rPr>
              <a:t>Primary and community care</a:t>
            </a:r>
          </a:p>
        </p:txBody>
      </p:sp>
      <p:sp>
        <p:nvSpPr>
          <p:cNvPr id="24" name="Rectangle 23"/>
          <p:cNvSpPr/>
          <p:nvPr/>
        </p:nvSpPr>
        <p:spPr>
          <a:xfrm>
            <a:off x="4379976" y="1901952"/>
            <a:ext cx="3438144" cy="3913632"/>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4581144" y="2221991"/>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4855464" y="2176272"/>
            <a:ext cx="2779776" cy="429768"/>
          </a:xfrm>
          <a:prstGeom prst="rect">
            <a:avLst/>
          </a:prstGeom>
          <a:noFill/>
        </p:spPr>
        <p:txBody>
          <a:bodyPr wrap="none" lIns="18288" tIns="0" rIns="18288" bIns="0" anchor="t">
            <a:spAutoFit/>
          </a:bodyPr>
          <a:lstStyle/>
          <a:p>
            <a:pPr algn="l"/>
            <a:r>
              <a:rPr sz="940" b="0">
                <a:solidFill>
                  <a:srgbClr val="20242B"/>
                </a:solidFill>
                <a:latin typeface="Arial"/>
              </a:rPr>
              <a:t>Access across general practice, dental and pharmacy</a:t>
            </a:r>
          </a:p>
        </p:txBody>
      </p:sp>
      <p:sp>
        <p:nvSpPr>
          <p:cNvPr id="27" name="Oval 26"/>
          <p:cNvSpPr/>
          <p:nvPr/>
        </p:nvSpPr>
        <p:spPr>
          <a:xfrm>
            <a:off x="4581144" y="2880359"/>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855464" y="2834639"/>
            <a:ext cx="2779776" cy="429768"/>
          </a:xfrm>
          <a:prstGeom prst="rect">
            <a:avLst/>
          </a:prstGeom>
          <a:noFill/>
        </p:spPr>
        <p:txBody>
          <a:bodyPr wrap="none" lIns="18288" tIns="0" rIns="18288" bIns="0" anchor="t">
            <a:spAutoFit/>
          </a:bodyPr>
          <a:lstStyle/>
          <a:p>
            <a:pPr algn="l"/>
            <a:r>
              <a:rPr sz="940" b="0">
                <a:solidFill>
                  <a:srgbClr val="20242B"/>
                </a:solidFill>
                <a:latin typeface="Arial"/>
              </a:rPr>
              <a:t>Community response, admission avoidance and care closer to home</a:t>
            </a:r>
          </a:p>
        </p:txBody>
      </p:sp>
      <p:sp>
        <p:nvSpPr>
          <p:cNvPr id="29" name="Oval 28"/>
          <p:cNvSpPr/>
          <p:nvPr/>
        </p:nvSpPr>
        <p:spPr>
          <a:xfrm>
            <a:off x="4581144" y="3538727"/>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855464" y="3493007"/>
            <a:ext cx="2779776" cy="429768"/>
          </a:xfrm>
          <a:prstGeom prst="rect">
            <a:avLst/>
          </a:prstGeom>
          <a:noFill/>
        </p:spPr>
        <p:txBody>
          <a:bodyPr wrap="none" lIns="18288" tIns="0" rIns="18288" bIns="0" anchor="t">
            <a:spAutoFit/>
          </a:bodyPr>
          <a:lstStyle/>
          <a:p>
            <a:pPr algn="l"/>
            <a:r>
              <a:rPr sz="940" b="0">
                <a:solidFill>
                  <a:srgbClr val="20242B"/>
                </a:solidFill>
                <a:latin typeface="Arial"/>
              </a:rPr>
              <a:t>Quality, safety, outcomes and inequalities</a:t>
            </a:r>
          </a:p>
        </p:txBody>
      </p:sp>
      <p:sp>
        <p:nvSpPr>
          <p:cNvPr id="31" name="Oval 30"/>
          <p:cNvSpPr/>
          <p:nvPr/>
        </p:nvSpPr>
        <p:spPr>
          <a:xfrm>
            <a:off x="4581144" y="4197095"/>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855464" y="4151375"/>
            <a:ext cx="2779776" cy="429768"/>
          </a:xfrm>
          <a:prstGeom prst="rect">
            <a:avLst/>
          </a:prstGeom>
          <a:noFill/>
        </p:spPr>
        <p:txBody>
          <a:bodyPr wrap="none" lIns="18288" tIns="0" rIns="18288" bIns="0" anchor="t">
            <a:spAutoFit/>
          </a:bodyPr>
          <a:lstStyle/>
          <a:p>
            <a:pPr algn="l"/>
            <a:r>
              <a:rPr sz="940" b="0">
                <a:solidFill>
                  <a:srgbClr val="20242B"/>
                </a:solidFill>
                <a:latin typeface="Arial"/>
              </a:rPr>
              <a:t>Workforce capacity, resilience and skill mix</a:t>
            </a:r>
          </a:p>
        </p:txBody>
      </p:sp>
      <p:sp>
        <p:nvSpPr>
          <p:cNvPr id="33" name="Oval 32"/>
          <p:cNvSpPr/>
          <p:nvPr/>
        </p:nvSpPr>
        <p:spPr>
          <a:xfrm>
            <a:off x="4581144" y="4855463"/>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855464" y="4809743"/>
            <a:ext cx="2779776" cy="429768"/>
          </a:xfrm>
          <a:prstGeom prst="rect">
            <a:avLst/>
          </a:prstGeom>
          <a:noFill/>
        </p:spPr>
        <p:txBody>
          <a:bodyPr wrap="none" lIns="18288" tIns="0" rIns="18288" bIns="0" anchor="t">
            <a:spAutoFit/>
          </a:bodyPr>
          <a:lstStyle/>
          <a:p>
            <a:pPr algn="l"/>
            <a:r>
              <a:rPr sz="940" b="0">
                <a:solidFill>
                  <a:srgbClr val="20242B"/>
                </a:solidFill>
                <a:latin typeface="Arial"/>
              </a:rPr>
              <a:t>Financial position and digital access or adoption</a:t>
            </a:r>
          </a:p>
        </p:txBody>
      </p:sp>
      <p:sp>
        <p:nvSpPr>
          <p:cNvPr id="35" name="Rectangle 34"/>
          <p:cNvSpPr/>
          <p:nvPr/>
        </p:nvSpPr>
        <p:spPr>
          <a:xfrm>
            <a:off x="8174736" y="1353312"/>
            <a:ext cx="3438144" cy="548640"/>
          </a:xfrm>
          <a:prstGeom prst="rect">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311896" y="1463040"/>
            <a:ext cx="3163824" cy="256032"/>
          </a:xfrm>
          <a:prstGeom prst="rect">
            <a:avLst/>
          </a:prstGeom>
          <a:noFill/>
        </p:spPr>
        <p:txBody>
          <a:bodyPr wrap="none" lIns="18288" tIns="0" rIns="18288" bIns="0" anchor="ctr">
            <a:spAutoFit/>
          </a:bodyPr>
          <a:lstStyle/>
          <a:p>
            <a:pPr algn="ctr"/>
            <a:r>
              <a:rPr sz="1130" b="1">
                <a:solidFill>
                  <a:srgbClr val="FFFFFF"/>
                </a:solidFill>
                <a:latin typeface="Arial"/>
              </a:rPr>
              <a:t>CHC and complex care</a:t>
            </a:r>
          </a:p>
        </p:txBody>
      </p:sp>
      <p:sp>
        <p:nvSpPr>
          <p:cNvPr id="37" name="Rectangle 36"/>
          <p:cNvSpPr/>
          <p:nvPr/>
        </p:nvSpPr>
        <p:spPr>
          <a:xfrm>
            <a:off x="8174736" y="1901952"/>
            <a:ext cx="3438144" cy="3913632"/>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8375904" y="2221991"/>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8650224" y="2176272"/>
            <a:ext cx="2779776" cy="429768"/>
          </a:xfrm>
          <a:prstGeom prst="rect">
            <a:avLst/>
          </a:prstGeom>
          <a:noFill/>
        </p:spPr>
        <p:txBody>
          <a:bodyPr wrap="none" lIns="18288" tIns="0" rIns="18288" bIns="0" anchor="t">
            <a:spAutoFit/>
          </a:bodyPr>
          <a:lstStyle/>
          <a:p>
            <a:pPr algn="l"/>
            <a:r>
              <a:rPr sz="940" b="0">
                <a:solidFill>
                  <a:srgbClr val="20242B"/>
                </a:solidFill>
                <a:latin typeface="Arial"/>
              </a:rPr>
              <a:t>Decision and review timeliness</a:t>
            </a:r>
          </a:p>
        </p:txBody>
      </p:sp>
      <p:sp>
        <p:nvSpPr>
          <p:cNvPr id="40" name="Oval 39"/>
          <p:cNvSpPr/>
          <p:nvPr/>
        </p:nvSpPr>
        <p:spPr>
          <a:xfrm>
            <a:off x="8375904" y="2880359"/>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8650224" y="2834639"/>
            <a:ext cx="2779776" cy="429768"/>
          </a:xfrm>
          <a:prstGeom prst="rect">
            <a:avLst/>
          </a:prstGeom>
          <a:noFill/>
        </p:spPr>
        <p:txBody>
          <a:bodyPr wrap="none" lIns="18288" tIns="0" rIns="18288" bIns="0" anchor="t">
            <a:spAutoFit/>
          </a:bodyPr>
          <a:lstStyle/>
          <a:p>
            <a:pPr algn="l"/>
            <a:r>
              <a:rPr sz="940" b="0">
                <a:solidFill>
                  <a:srgbClr val="20242B"/>
                </a:solidFill>
                <a:latin typeface="Arial"/>
              </a:rPr>
              <a:t>Package profile, placements and market capacity</a:t>
            </a:r>
          </a:p>
        </p:txBody>
      </p:sp>
      <p:sp>
        <p:nvSpPr>
          <p:cNvPr id="42" name="Oval 41"/>
          <p:cNvSpPr/>
          <p:nvPr/>
        </p:nvSpPr>
        <p:spPr>
          <a:xfrm>
            <a:off x="8375904" y="3538727"/>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650224" y="3493007"/>
            <a:ext cx="2779776" cy="429768"/>
          </a:xfrm>
          <a:prstGeom prst="rect">
            <a:avLst/>
          </a:prstGeom>
          <a:noFill/>
        </p:spPr>
        <p:txBody>
          <a:bodyPr wrap="none" lIns="18288" tIns="0" rIns="18288" bIns="0" anchor="t">
            <a:spAutoFit/>
          </a:bodyPr>
          <a:lstStyle/>
          <a:p>
            <a:pPr algn="l"/>
            <a:r>
              <a:rPr sz="940" b="0">
                <a:solidFill>
                  <a:srgbClr val="20242B"/>
                </a:solidFill>
                <a:latin typeface="Arial"/>
              </a:rPr>
              <a:t>Quality, safety, outcomes and experience</a:t>
            </a:r>
          </a:p>
        </p:txBody>
      </p:sp>
      <p:sp>
        <p:nvSpPr>
          <p:cNvPr id="44" name="Oval 43"/>
          <p:cNvSpPr/>
          <p:nvPr/>
        </p:nvSpPr>
        <p:spPr>
          <a:xfrm>
            <a:off x="8375904" y="4197095"/>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650224" y="4151375"/>
            <a:ext cx="2779776" cy="429768"/>
          </a:xfrm>
          <a:prstGeom prst="rect">
            <a:avLst/>
          </a:prstGeom>
          <a:noFill/>
        </p:spPr>
        <p:txBody>
          <a:bodyPr wrap="none" lIns="18288" tIns="0" rIns="18288" bIns="0" anchor="t">
            <a:spAutoFit/>
          </a:bodyPr>
          <a:lstStyle/>
          <a:p>
            <a:pPr algn="l"/>
            <a:r>
              <a:rPr sz="940" b="0">
                <a:solidFill>
                  <a:srgbClr val="20242B"/>
                </a:solidFill>
                <a:latin typeface="Arial"/>
              </a:rPr>
              <a:t>Workforce capacity and commissioning capability</a:t>
            </a:r>
          </a:p>
        </p:txBody>
      </p:sp>
      <p:sp>
        <p:nvSpPr>
          <p:cNvPr id="46" name="Oval 45"/>
          <p:cNvSpPr/>
          <p:nvPr/>
        </p:nvSpPr>
        <p:spPr>
          <a:xfrm>
            <a:off x="8375904" y="4855463"/>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650224" y="4809743"/>
            <a:ext cx="2779776" cy="429768"/>
          </a:xfrm>
          <a:prstGeom prst="rect">
            <a:avLst/>
          </a:prstGeom>
          <a:noFill/>
        </p:spPr>
        <p:txBody>
          <a:bodyPr wrap="none" lIns="18288" tIns="0" rIns="18288" bIns="0" anchor="t">
            <a:spAutoFit/>
          </a:bodyPr>
          <a:lstStyle/>
          <a:p>
            <a:pPr algn="l"/>
            <a:r>
              <a:rPr sz="940" b="0">
                <a:solidFill>
                  <a:srgbClr val="20242B"/>
                </a:solidFill>
                <a:latin typeface="Arial"/>
              </a:rPr>
              <a:t>Financial position, benefits and digital information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Rectangle 1"/>
          <p:cNvSpPr/>
          <p:nvPr/>
        </p:nvSpPr>
        <p:spPr>
          <a:xfrm>
            <a:off x="0" y="0"/>
            <a:ext cx="12191695" cy="73152"/>
          </a:xfrm>
          <a:prstGeom prst="rect">
            <a:avLst/>
          </a:prstGeom>
          <a:solidFill>
            <a:srgbClr val="834AAD"/>
          </a:solidFill>
          <a:ln>
            <a:solidFill>
              <a:srgbClr val="834AA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30352" y="274320"/>
            <a:ext cx="10972800" cy="438912"/>
          </a:xfrm>
          <a:prstGeom prst="rect">
            <a:avLst/>
          </a:prstGeom>
          <a:noFill/>
        </p:spPr>
        <p:txBody>
          <a:bodyPr wrap="none" lIns="18288" tIns="0" rIns="18288" bIns="0" anchor="ctr">
            <a:spAutoFit/>
          </a:bodyPr>
          <a:lstStyle/>
          <a:p>
            <a:pPr algn="l"/>
            <a:r>
              <a:rPr sz="2200" b="1">
                <a:solidFill>
                  <a:srgbClr val="834AAD"/>
                </a:solidFill>
                <a:latin typeface="Arial"/>
              </a:rPr>
              <a:t>Tier 2: illustrative measures for the additional Systems</a:t>
            </a:r>
          </a:p>
        </p:txBody>
      </p:sp>
      <p:sp>
        <p:nvSpPr>
          <p:cNvPr id="4" name="TextBox 3"/>
          <p:cNvSpPr txBox="1"/>
          <p:nvPr/>
        </p:nvSpPr>
        <p:spPr>
          <a:xfrm>
            <a:off x="548640" y="731520"/>
            <a:ext cx="10972800" cy="384048"/>
          </a:xfrm>
          <a:prstGeom prst="rect">
            <a:avLst/>
          </a:prstGeom>
          <a:noFill/>
        </p:spPr>
        <p:txBody>
          <a:bodyPr wrap="none" lIns="18288" tIns="0" rIns="18288" bIns="0" anchor="ctr">
            <a:spAutoFit/>
          </a:bodyPr>
          <a:lstStyle/>
          <a:p>
            <a:pPr algn="l"/>
            <a:r>
              <a:rPr sz="1050" b="0">
                <a:solidFill>
                  <a:srgbClr val="6B6872"/>
                </a:solidFill>
                <a:latin typeface="Arial"/>
              </a:rPr>
              <a:t>Examples are for discussion only. Final measures, definitions, baselines and trajectories will be agreed through IPG with BI and Performance.</a:t>
            </a:r>
          </a:p>
        </p:txBody>
      </p:sp>
      <p:sp>
        <p:nvSpPr>
          <p:cNvPr id="5" name="Rounded Rectangle 4"/>
          <p:cNvSpPr/>
          <p:nvPr/>
        </p:nvSpPr>
        <p:spPr>
          <a:xfrm>
            <a:off x="566928" y="6089904"/>
            <a:ext cx="2423160" cy="310896"/>
          </a:xfrm>
          <a:prstGeom prst="roundRect">
            <a:avLst/>
          </a:prstGeom>
          <a:solidFill>
            <a:srgbClr val="0E2841"/>
          </a:solidFill>
          <a:ln>
            <a:solidFill>
              <a:srgbClr val="0E28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58368" y="6126480"/>
            <a:ext cx="2240280" cy="164592"/>
          </a:xfrm>
          <a:prstGeom prst="rect">
            <a:avLst/>
          </a:prstGeom>
          <a:noFill/>
        </p:spPr>
        <p:txBody>
          <a:bodyPr wrap="none" lIns="18288" tIns="0" rIns="18288" bIns="0" anchor="ctr">
            <a:spAutoFit/>
          </a:bodyPr>
          <a:lstStyle/>
          <a:p>
            <a:pPr algn="ctr"/>
            <a:r>
              <a:rPr sz="750" b="1">
                <a:solidFill>
                  <a:srgbClr val="FFFFFF"/>
                </a:solidFill>
                <a:latin typeface="Arial"/>
              </a:rPr>
              <a:t>ADDITIONAL SYSTEMS</a:t>
            </a:r>
          </a:p>
        </p:txBody>
      </p:sp>
      <p:sp>
        <p:nvSpPr>
          <p:cNvPr id="7" name="TextBox 6"/>
          <p:cNvSpPr txBox="1"/>
          <p:nvPr/>
        </p:nvSpPr>
        <p:spPr>
          <a:xfrm>
            <a:off x="566928" y="6547104"/>
            <a:ext cx="3657600" cy="146304"/>
          </a:xfrm>
          <a:prstGeom prst="rect">
            <a:avLst/>
          </a:prstGeom>
          <a:noFill/>
        </p:spPr>
        <p:txBody>
          <a:bodyPr wrap="none" lIns="18288" tIns="0" rIns="18288" bIns="0" anchor="ctr">
            <a:spAutoFit/>
          </a:bodyPr>
          <a:lstStyle/>
          <a:p>
            <a:pPr algn="l"/>
            <a:r>
              <a:rPr sz="650" b="0">
                <a:solidFill>
                  <a:srgbClr val="6B6872"/>
                </a:solidFill>
                <a:latin typeface="Arial"/>
              </a:rPr>
              <a:t>Swansea Bay UHB | Annual Plan 2027/28</a:t>
            </a:r>
          </a:p>
        </p:txBody>
      </p:sp>
      <p:sp>
        <p:nvSpPr>
          <p:cNvPr id="8" name="TextBox 7"/>
          <p:cNvSpPr txBox="1"/>
          <p:nvPr/>
        </p:nvSpPr>
        <p:spPr>
          <a:xfrm>
            <a:off x="11558016" y="6510528"/>
            <a:ext cx="228600" cy="146304"/>
          </a:xfrm>
          <a:prstGeom prst="rect">
            <a:avLst/>
          </a:prstGeom>
          <a:noFill/>
        </p:spPr>
        <p:txBody>
          <a:bodyPr wrap="none" lIns="18288" tIns="0" rIns="18288" bIns="0" anchor="ctr">
            <a:spAutoFit/>
          </a:bodyPr>
          <a:lstStyle/>
          <a:p>
            <a:pPr algn="r"/>
            <a:r>
              <a:rPr sz="700" b="0">
                <a:solidFill>
                  <a:srgbClr val="6B6872"/>
                </a:solidFill>
                <a:latin typeface="Arial"/>
              </a:rPr>
              <a:t>18</a:t>
            </a:r>
          </a:p>
        </p:txBody>
      </p:sp>
      <p:sp>
        <p:nvSpPr>
          <p:cNvPr id="9" name="Rectangle 8"/>
          <p:cNvSpPr/>
          <p:nvPr/>
        </p:nvSpPr>
        <p:spPr>
          <a:xfrm>
            <a:off x="585216" y="1353312"/>
            <a:ext cx="3438144" cy="548640"/>
          </a:xfrm>
          <a:prstGeom prst="rect">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22376" y="1463040"/>
            <a:ext cx="3163824" cy="256032"/>
          </a:xfrm>
          <a:prstGeom prst="rect">
            <a:avLst/>
          </a:prstGeom>
          <a:noFill/>
        </p:spPr>
        <p:txBody>
          <a:bodyPr wrap="none" lIns="18288" tIns="0" rIns="18288" bIns="0" anchor="ctr">
            <a:spAutoFit/>
          </a:bodyPr>
          <a:lstStyle/>
          <a:p>
            <a:pPr algn="ctr"/>
            <a:r>
              <a:rPr sz="1130" b="1">
                <a:solidFill>
                  <a:srgbClr val="FFFFFF"/>
                </a:solidFill>
                <a:latin typeface="Arial"/>
              </a:rPr>
              <a:t>Women's, Children's, Young People and Families</a:t>
            </a:r>
          </a:p>
        </p:txBody>
      </p:sp>
      <p:sp>
        <p:nvSpPr>
          <p:cNvPr id="11" name="Rectangle 10"/>
          <p:cNvSpPr/>
          <p:nvPr/>
        </p:nvSpPr>
        <p:spPr>
          <a:xfrm>
            <a:off x="585216" y="1901952"/>
            <a:ext cx="3438144" cy="3913632"/>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786384" y="2221991"/>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60704" y="2176272"/>
            <a:ext cx="2238308" cy="289310"/>
          </a:xfrm>
          <a:prstGeom prst="rect">
            <a:avLst/>
          </a:prstGeom>
          <a:noFill/>
        </p:spPr>
        <p:txBody>
          <a:bodyPr wrap="square" lIns="18288" tIns="0" rIns="18288" bIns="0" anchor="t">
            <a:spAutoFit/>
          </a:bodyPr>
          <a:lstStyle/>
          <a:p>
            <a:pPr algn="l"/>
            <a:r>
              <a:rPr sz="940" b="0" dirty="0">
                <a:solidFill>
                  <a:srgbClr val="20242B"/>
                </a:solidFill>
                <a:latin typeface="Arial"/>
              </a:rPr>
              <a:t>Maternity, neonatal, </a:t>
            </a:r>
            <a:r>
              <a:rPr sz="940" b="0" dirty="0" err="1">
                <a:solidFill>
                  <a:srgbClr val="20242B"/>
                </a:solidFill>
                <a:latin typeface="Arial"/>
              </a:rPr>
              <a:t>paediatric</a:t>
            </a:r>
            <a:r>
              <a:rPr sz="940" b="0" dirty="0">
                <a:solidFill>
                  <a:srgbClr val="20242B"/>
                </a:solidFill>
                <a:latin typeface="Arial"/>
              </a:rPr>
              <a:t> and family pathway access</a:t>
            </a:r>
          </a:p>
        </p:txBody>
      </p:sp>
      <p:sp>
        <p:nvSpPr>
          <p:cNvPr id="14" name="Oval 13"/>
          <p:cNvSpPr/>
          <p:nvPr/>
        </p:nvSpPr>
        <p:spPr>
          <a:xfrm>
            <a:off x="786384" y="2880359"/>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60704" y="2834639"/>
            <a:ext cx="2238308" cy="289310"/>
          </a:xfrm>
          <a:prstGeom prst="rect">
            <a:avLst/>
          </a:prstGeom>
          <a:noFill/>
        </p:spPr>
        <p:txBody>
          <a:bodyPr wrap="square" lIns="18288" tIns="0" rIns="18288" bIns="0" anchor="t">
            <a:spAutoFit/>
          </a:bodyPr>
          <a:lstStyle/>
          <a:p>
            <a:pPr algn="l"/>
            <a:r>
              <a:rPr sz="940" b="0" dirty="0">
                <a:solidFill>
                  <a:srgbClr val="20242B"/>
                </a:solidFill>
                <a:latin typeface="Arial"/>
              </a:rPr>
              <a:t>Safeguarding, avoidable harm and patient or family experience</a:t>
            </a:r>
          </a:p>
        </p:txBody>
      </p:sp>
      <p:sp>
        <p:nvSpPr>
          <p:cNvPr id="16" name="Oval 15"/>
          <p:cNvSpPr/>
          <p:nvPr/>
        </p:nvSpPr>
        <p:spPr>
          <a:xfrm>
            <a:off x="786384" y="3538727"/>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60704" y="3493007"/>
            <a:ext cx="1929384" cy="289310"/>
          </a:xfrm>
          <a:prstGeom prst="rect">
            <a:avLst/>
          </a:prstGeom>
          <a:noFill/>
        </p:spPr>
        <p:txBody>
          <a:bodyPr wrap="square" lIns="18288" tIns="0" rIns="18288" bIns="0" anchor="t">
            <a:spAutoFit/>
          </a:bodyPr>
          <a:lstStyle/>
          <a:p>
            <a:pPr algn="l"/>
            <a:r>
              <a:rPr sz="940" b="0" dirty="0">
                <a:solidFill>
                  <a:srgbClr val="20242B"/>
                </a:solidFill>
                <a:latin typeface="Arial"/>
              </a:rPr>
              <a:t>Health outcomes, inequalities and transition between services</a:t>
            </a:r>
          </a:p>
        </p:txBody>
      </p:sp>
      <p:sp>
        <p:nvSpPr>
          <p:cNvPr id="18" name="Oval 17"/>
          <p:cNvSpPr/>
          <p:nvPr/>
        </p:nvSpPr>
        <p:spPr>
          <a:xfrm>
            <a:off x="786384" y="4197095"/>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060704" y="4151375"/>
            <a:ext cx="2779776" cy="429768"/>
          </a:xfrm>
          <a:prstGeom prst="rect">
            <a:avLst/>
          </a:prstGeom>
          <a:noFill/>
        </p:spPr>
        <p:txBody>
          <a:bodyPr wrap="none" lIns="18288" tIns="0" rIns="18288" bIns="0" anchor="t">
            <a:spAutoFit/>
          </a:bodyPr>
          <a:lstStyle/>
          <a:p>
            <a:pPr algn="l"/>
            <a:r>
              <a:rPr sz="940" b="0">
                <a:solidFill>
                  <a:srgbClr val="20242B"/>
                </a:solidFill>
                <a:latin typeface="Arial"/>
              </a:rPr>
              <a:t>Workforce capacity, vacancies, skill mix and training</a:t>
            </a:r>
          </a:p>
        </p:txBody>
      </p:sp>
      <p:sp>
        <p:nvSpPr>
          <p:cNvPr id="20" name="Oval 19"/>
          <p:cNvSpPr/>
          <p:nvPr/>
        </p:nvSpPr>
        <p:spPr>
          <a:xfrm>
            <a:off x="786384" y="4855463"/>
            <a:ext cx="164592" cy="164592"/>
          </a:xfrm>
          <a:prstGeom prst="ellipse">
            <a:avLst/>
          </a:prstGeom>
          <a:solidFill>
            <a:srgbClr val="00A88F"/>
          </a:solidFill>
          <a:ln>
            <a:solidFill>
              <a:srgbClr val="00A8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60704" y="4809743"/>
            <a:ext cx="2779776" cy="429768"/>
          </a:xfrm>
          <a:prstGeom prst="rect">
            <a:avLst/>
          </a:prstGeom>
          <a:noFill/>
        </p:spPr>
        <p:txBody>
          <a:bodyPr wrap="none" lIns="18288" tIns="0" rIns="18288" bIns="0" anchor="t">
            <a:spAutoFit/>
          </a:bodyPr>
          <a:lstStyle/>
          <a:p>
            <a:pPr algn="l"/>
            <a:r>
              <a:rPr sz="940" b="0" dirty="0">
                <a:solidFill>
                  <a:srgbClr val="20242B"/>
                </a:solidFill>
                <a:latin typeface="Arial"/>
              </a:rPr>
              <a:t>Financial position, resource use and digital information</a:t>
            </a:r>
          </a:p>
        </p:txBody>
      </p:sp>
      <p:sp>
        <p:nvSpPr>
          <p:cNvPr id="22" name="Rectangle 21"/>
          <p:cNvSpPr/>
          <p:nvPr/>
        </p:nvSpPr>
        <p:spPr>
          <a:xfrm>
            <a:off x="4379976" y="1353312"/>
            <a:ext cx="3438144" cy="548640"/>
          </a:xfrm>
          <a:prstGeom prst="rect">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517136" y="1463040"/>
            <a:ext cx="3163824" cy="256032"/>
          </a:xfrm>
          <a:prstGeom prst="rect">
            <a:avLst/>
          </a:prstGeom>
          <a:noFill/>
        </p:spPr>
        <p:txBody>
          <a:bodyPr wrap="none" lIns="18288" tIns="0" rIns="18288" bIns="0" anchor="ctr">
            <a:spAutoFit/>
          </a:bodyPr>
          <a:lstStyle/>
          <a:p>
            <a:pPr algn="ctr"/>
            <a:r>
              <a:rPr sz="1130" b="1">
                <a:solidFill>
                  <a:srgbClr val="FFFFFF"/>
                </a:solidFill>
                <a:latin typeface="Arial"/>
              </a:rPr>
              <a:t>Population Health and Prevention</a:t>
            </a:r>
          </a:p>
        </p:txBody>
      </p:sp>
      <p:sp>
        <p:nvSpPr>
          <p:cNvPr id="24" name="Rectangle 23"/>
          <p:cNvSpPr/>
          <p:nvPr/>
        </p:nvSpPr>
        <p:spPr>
          <a:xfrm>
            <a:off x="4379976" y="1901952"/>
            <a:ext cx="3438144" cy="3913632"/>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4581144" y="2221991"/>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4855464" y="2176272"/>
            <a:ext cx="2779776" cy="429768"/>
          </a:xfrm>
          <a:prstGeom prst="rect">
            <a:avLst/>
          </a:prstGeom>
          <a:noFill/>
        </p:spPr>
        <p:txBody>
          <a:bodyPr wrap="none" lIns="18288" tIns="0" rIns="18288" bIns="0" anchor="t">
            <a:spAutoFit/>
          </a:bodyPr>
          <a:lstStyle/>
          <a:p>
            <a:pPr algn="l"/>
            <a:r>
              <a:rPr sz="940" b="0">
                <a:solidFill>
                  <a:srgbClr val="20242B"/>
                </a:solidFill>
                <a:latin typeface="Arial"/>
              </a:rPr>
              <a:t>Prevention uptake and reach by population group</a:t>
            </a:r>
          </a:p>
        </p:txBody>
      </p:sp>
      <p:sp>
        <p:nvSpPr>
          <p:cNvPr id="27" name="Oval 26"/>
          <p:cNvSpPr/>
          <p:nvPr/>
        </p:nvSpPr>
        <p:spPr>
          <a:xfrm>
            <a:off x="4581144" y="2880359"/>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855464" y="2834639"/>
            <a:ext cx="2779776" cy="429768"/>
          </a:xfrm>
          <a:prstGeom prst="rect">
            <a:avLst/>
          </a:prstGeom>
          <a:noFill/>
        </p:spPr>
        <p:txBody>
          <a:bodyPr wrap="none" lIns="18288" tIns="0" rIns="18288" bIns="0" anchor="t">
            <a:spAutoFit/>
          </a:bodyPr>
          <a:lstStyle/>
          <a:p>
            <a:pPr algn="l"/>
            <a:r>
              <a:rPr sz="940" b="0">
                <a:solidFill>
                  <a:srgbClr val="20242B"/>
                </a:solidFill>
                <a:latin typeface="Arial"/>
              </a:rPr>
              <a:t>Health inequalities and variation in outcomes</a:t>
            </a:r>
          </a:p>
        </p:txBody>
      </p:sp>
      <p:sp>
        <p:nvSpPr>
          <p:cNvPr id="29" name="Oval 28"/>
          <p:cNvSpPr/>
          <p:nvPr/>
        </p:nvSpPr>
        <p:spPr>
          <a:xfrm>
            <a:off x="4581144" y="3538727"/>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855464" y="3493007"/>
            <a:ext cx="2217689" cy="289310"/>
          </a:xfrm>
          <a:prstGeom prst="rect">
            <a:avLst/>
          </a:prstGeom>
          <a:noFill/>
        </p:spPr>
        <p:txBody>
          <a:bodyPr wrap="square" lIns="18288" tIns="0" rIns="18288" bIns="0" anchor="t">
            <a:spAutoFit/>
          </a:bodyPr>
          <a:lstStyle/>
          <a:p>
            <a:pPr algn="l"/>
            <a:r>
              <a:rPr sz="940" b="0" dirty="0">
                <a:solidFill>
                  <a:srgbClr val="20242B"/>
                </a:solidFill>
                <a:latin typeface="Arial"/>
              </a:rPr>
              <a:t>Avoidable demand, incidence and admissions for agreed conditions</a:t>
            </a:r>
          </a:p>
        </p:txBody>
      </p:sp>
      <p:sp>
        <p:nvSpPr>
          <p:cNvPr id="31" name="Oval 30"/>
          <p:cNvSpPr/>
          <p:nvPr/>
        </p:nvSpPr>
        <p:spPr>
          <a:xfrm>
            <a:off x="4581144" y="4197095"/>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855464" y="4151375"/>
            <a:ext cx="2779776" cy="429768"/>
          </a:xfrm>
          <a:prstGeom prst="rect">
            <a:avLst/>
          </a:prstGeom>
          <a:noFill/>
        </p:spPr>
        <p:txBody>
          <a:bodyPr wrap="none" lIns="18288" tIns="0" rIns="18288" bIns="0" anchor="t">
            <a:spAutoFit/>
          </a:bodyPr>
          <a:lstStyle/>
          <a:p>
            <a:pPr algn="l"/>
            <a:r>
              <a:rPr sz="940" b="0">
                <a:solidFill>
                  <a:srgbClr val="20242B"/>
                </a:solidFill>
                <a:latin typeface="Arial"/>
              </a:rPr>
              <a:t>Workforce capacity and partnership contribution</a:t>
            </a:r>
          </a:p>
        </p:txBody>
      </p:sp>
      <p:sp>
        <p:nvSpPr>
          <p:cNvPr id="33" name="Oval 32"/>
          <p:cNvSpPr/>
          <p:nvPr/>
        </p:nvSpPr>
        <p:spPr>
          <a:xfrm>
            <a:off x="4581144" y="4855463"/>
            <a:ext cx="164592" cy="164592"/>
          </a:xfrm>
          <a:prstGeom prst="ellipse">
            <a:avLst/>
          </a:prstGeom>
          <a:solidFill>
            <a:srgbClr val="2EBE82"/>
          </a:solidFill>
          <a:ln>
            <a:solidFill>
              <a:srgbClr val="2EBE8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855464" y="4809743"/>
            <a:ext cx="2083218" cy="289310"/>
          </a:xfrm>
          <a:prstGeom prst="rect">
            <a:avLst/>
          </a:prstGeom>
          <a:noFill/>
        </p:spPr>
        <p:txBody>
          <a:bodyPr wrap="square" lIns="18288" tIns="0" rIns="18288" bIns="0" anchor="t">
            <a:spAutoFit/>
          </a:bodyPr>
          <a:lstStyle/>
          <a:p>
            <a:pPr algn="l"/>
            <a:r>
              <a:rPr sz="940" b="0" dirty="0">
                <a:solidFill>
                  <a:srgbClr val="20242B"/>
                </a:solidFill>
                <a:latin typeface="Arial"/>
              </a:rPr>
              <a:t>Prevention investment, benefits and digital reach or data linkage</a:t>
            </a:r>
          </a:p>
        </p:txBody>
      </p:sp>
      <p:sp>
        <p:nvSpPr>
          <p:cNvPr id="35" name="Rectangle 34"/>
          <p:cNvSpPr/>
          <p:nvPr/>
        </p:nvSpPr>
        <p:spPr>
          <a:xfrm>
            <a:off x="8174736" y="1353312"/>
            <a:ext cx="3438144" cy="548640"/>
          </a:xfrm>
          <a:prstGeom prst="rect">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311896" y="1463040"/>
            <a:ext cx="3163824" cy="256032"/>
          </a:xfrm>
          <a:prstGeom prst="rect">
            <a:avLst/>
          </a:prstGeom>
          <a:noFill/>
        </p:spPr>
        <p:txBody>
          <a:bodyPr wrap="none" lIns="18288" tIns="0" rIns="18288" bIns="0" anchor="ctr">
            <a:spAutoFit/>
          </a:bodyPr>
          <a:lstStyle/>
          <a:p>
            <a:pPr algn="ctr"/>
            <a:r>
              <a:rPr sz="1130" b="1">
                <a:solidFill>
                  <a:srgbClr val="FFFFFF"/>
                </a:solidFill>
                <a:latin typeface="Arial"/>
              </a:rPr>
              <a:t>Common balanced-scorecard domains</a:t>
            </a:r>
          </a:p>
        </p:txBody>
      </p:sp>
      <p:sp>
        <p:nvSpPr>
          <p:cNvPr id="37" name="Rectangle 36"/>
          <p:cNvSpPr/>
          <p:nvPr/>
        </p:nvSpPr>
        <p:spPr>
          <a:xfrm>
            <a:off x="8174736" y="1901952"/>
            <a:ext cx="3438144" cy="3913632"/>
          </a:xfrm>
          <a:prstGeom prst="rect">
            <a:avLst/>
          </a:prstGeom>
          <a:solidFill>
            <a:srgbClr val="FFFFFF"/>
          </a:solidFill>
          <a:ln>
            <a:solidFill>
              <a:srgbClr val="D7D9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8375904" y="2221991"/>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8650224" y="2176272"/>
            <a:ext cx="2779776" cy="429768"/>
          </a:xfrm>
          <a:prstGeom prst="rect">
            <a:avLst/>
          </a:prstGeom>
          <a:noFill/>
        </p:spPr>
        <p:txBody>
          <a:bodyPr wrap="none" lIns="18288" tIns="0" rIns="18288" bIns="0" anchor="t">
            <a:spAutoFit/>
          </a:bodyPr>
          <a:lstStyle/>
          <a:p>
            <a:pPr algn="l"/>
            <a:r>
              <a:rPr sz="940" b="0">
                <a:solidFill>
                  <a:srgbClr val="20242B"/>
                </a:solidFill>
                <a:latin typeface="Arial"/>
              </a:rPr>
              <a:t>Quality and safety</a:t>
            </a:r>
          </a:p>
        </p:txBody>
      </p:sp>
      <p:sp>
        <p:nvSpPr>
          <p:cNvPr id="40" name="Oval 39"/>
          <p:cNvSpPr/>
          <p:nvPr/>
        </p:nvSpPr>
        <p:spPr>
          <a:xfrm>
            <a:off x="8375904" y="2880359"/>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8650224" y="2834639"/>
            <a:ext cx="2779776" cy="429768"/>
          </a:xfrm>
          <a:prstGeom prst="rect">
            <a:avLst/>
          </a:prstGeom>
          <a:noFill/>
        </p:spPr>
        <p:txBody>
          <a:bodyPr wrap="none" lIns="18288" tIns="0" rIns="18288" bIns="0" anchor="t">
            <a:spAutoFit/>
          </a:bodyPr>
          <a:lstStyle/>
          <a:p>
            <a:pPr algn="l"/>
            <a:r>
              <a:rPr sz="940" b="0">
                <a:solidFill>
                  <a:srgbClr val="20242B"/>
                </a:solidFill>
                <a:latin typeface="Arial"/>
              </a:rPr>
              <a:t>Financial sustainability and value</a:t>
            </a:r>
          </a:p>
        </p:txBody>
      </p:sp>
      <p:sp>
        <p:nvSpPr>
          <p:cNvPr id="42" name="Oval 41"/>
          <p:cNvSpPr/>
          <p:nvPr/>
        </p:nvSpPr>
        <p:spPr>
          <a:xfrm>
            <a:off x="8375904" y="3538727"/>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650224" y="3493007"/>
            <a:ext cx="2779776" cy="429768"/>
          </a:xfrm>
          <a:prstGeom prst="rect">
            <a:avLst/>
          </a:prstGeom>
          <a:noFill/>
        </p:spPr>
        <p:txBody>
          <a:bodyPr wrap="none" lIns="18288" tIns="0" rIns="18288" bIns="0" anchor="t">
            <a:spAutoFit/>
          </a:bodyPr>
          <a:lstStyle/>
          <a:p>
            <a:pPr algn="l"/>
            <a:r>
              <a:rPr sz="940" b="0">
                <a:solidFill>
                  <a:srgbClr val="20242B"/>
                </a:solidFill>
                <a:latin typeface="Arial"/>
              </a:rPr>
              <a:t>Workforce capacity and capability</a:t>
            </a:r>
          </a:p>
        </p:txBody>
      </p:sp>
      <p:sp>
        <p:nvSpPr>
          <p:cNvPr id="44" name="Oval 43"/>
          <p:cNvSpPr/>
          <p:nvPr/>
        </p:nvSpPr>
        <p:spPr>
          <a:xfrm>
            <a:off x="8375904" y="4197095"/>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650224" y="4151375"/>
            <a:ext cx="2779776" cy="429768"/>
          </a:xfrm>
          <a:prstGeom prst="rect">
            <a:avLst/>
          </a:prstGeom>
          <a:noFill/>
        </p:spPr>
        <p:txBody>
          <a:bodyPr wrap="none" lIns="18288" tIns="0" rIns="18288" bIns="0" anchor="t">
            <a:spAutoFit/>
          </a:bodyPr>
          <a:lstStyle/>
          <a:p>
            <a:pPr algn="l"/>
            <a:r>
              <a:rPr sz="940" b="0">
                <a:solidFill>
                  <a:srgbClr val="20242B"/>
                </a:solidFill>
                <a:latin typeface="Arial"/>
              </a:rPr>
              <a:t>Digital enablement and data quality</a:t>
            </a:r>
          </a:p>
        </p:txBody>
      </p:sp>
      <p:sp>
        <p:nvSpPr>
          <p:cNvPr id="46" name="Oval 45"/>
          <p:cNvSpPr/>
          <p:nvPr/>
        </p:nvSpPr>
        <p:spPr>
          <a:xfrm>
            <a:off x="8375904" y="4855463"/>
            <a:ext cx="164592" cy="164592"/>
          </a:xfrm>
          <a:prstGeom prst="ellipse">
            <a:avLst/>
          </a:prstGeom>
          <a:solidFill>
            <a:srgbClr val="4382A4"/>
          </a:solidFill>
          <a:ln>
            <a:solidFill>
              <a:srgbClr val="4382A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650224" y="4809743"/>
            <a:ext cx="2779776" cy="429768"/>
          </a:xfrm>
          <a:prstGeom prst="rect">
            <a:avLst/>
          </a:prstGeom>
          <a:noFill/>
        </p:spPr>
        <p:txBody>
          <a:bodyPr wrap="none" lIns="18288" tIns="0" rIns="18288" bIns="0" anchor="t">
            <a:spAutoFit/>
          </a:bodyPr>
          <a:lstStyle/>
          <a:p>
            <a:pPr algn="l"/>
            <a:r>
              <a:rPr sz="940" b="0">
                <a:solidFill>
                  <a:srgbClr val="20242B"/>
                </a:solidFill>
                <a:latin typeface="Arial"/>
              </a:rPr>
              <a:t>Delivery, outcomes and partnership contribution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347472"/>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834AAD"/>
                </a:solidFill>
                <a:effectLst/>
                <a:uLnTx/>
                <a:uFillTx/>
                <a:latin typeface="Aptos Display" pitchFamily="34" charset="0"/>
                <a:ea typeface="Aptos Display" pitchFamily="34" charset="-122"/>
                <a:cs typeface="Aptos Display" pitchFamily="34" charset="-120"/>
              </a:rPr>
              <a:t>Tier 3: common SDG accountability scorecard</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66928" y="786384"/>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B6872"/>
                </a:solidFill>
                <a:effectLst/>
                <a:uLnTx/>
                <a:uFillTx/>
                <a:latin typeface="Aptos"/>
                <a:ea typeface="+mn-ea"/>
                <a:cs typeface="+mn-cs"/>
              </a:rPr>
              <a:t>A standard set of measures and risks for every SDG, supplemented by a small number of service-specific measures.</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685800" y="1298448"/>
            <a:ext cx="5257800" cy="1234440"/>
          </a:xfrm>
          <a:prstGeom prst="roundRect">
            <a:avLst>
              <a:gd name="adj" fmla="val 5185"/>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p:cNvSpPr/>
          <p:nvPr/>
        </p:nvSpPr>
        <p:spPr>
          <a:xfrm>
            <a:off x="685800" y="1298448"/>
            <a:ext cx="82296" cy="1234440"/>
          </a:xfrm>
          <a:prstGeom prst="rect">
            <a:avLst/>
          </a:prstGeom>
          <a:solidFill>
            <a:srgbClr val="C00000"/>
          </a:solidFill>
          <a:ln w="12700">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Text 4"/>
          <p:cNvSpPr/>
          <p:nvPr/>
        </p:nvSpPr>
        <p:spPr>
          <a:xfrm>
            <a:off x="886968" y="1435608"/>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Quality and safety</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p:nvPr/>
        </p:nvSpPr>
        <p:spPr>
          <a:xfrm>
            <a:off x="886968" y="1773936"/>
            <a:ext cx="4910328" cy="658368"/>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Avoidable harm, mortality, infection, incidents, complaints and patient experience</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Shape 6"/>
          <p:cNvSpPr/>
          <p:nvPr/>
        </p:nvSpPr>
        <p:spPr>
          <a:xfrm>
            <a:off x="6263640" y="1298448"/>
            <a:ext cx="5257800" cy="1234440"/>
          </a:xfrm>
          <a:prstGeom prst="roundRect">
            <a:avLst>
              <a:gd name="adj" fmla="val 5185"/>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Shape 7"/>
          <p:cNvSpPr/>
          <p:nvPr/>
        </p:nvSpPr>
        <p:spPr>
          <a:xfrm>
            <a:off x="6263640" y="1298448"/>
            <a:ext cx="82296" cy="1234440"/>
          </a:xfrm>
          <a:prstGeom prst="rect">
            <a:avLst/>
          </a:prstGeom>
          <a:solidFill>
            <a:srgbClr val="3D72A4"/>
          </a:solidFill>
          <a:ln w="12700">
            <a:solidFill>
              <a:srgbClr val="3D72A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8"/>
          <p:cNvSpPr/>
          <p:nvPr/>
        </p:nvSpPr>
        <p:spPr>
          <a:xfrm>
            <a:off x="6464808" y="1435608"/>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Workforce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p:cNvSpPr/>
          <p:nvPr/>
        </p:nvSpPr>
        <p:spPr>
          <a:xfrm>
            <a:off x="6464808" y="1773936"/>
            <a:ext cx="4910328" cy="658368"/>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Sickness, vacancies, turnover, temporary staffing, appraisal, training, rostering and job planning</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Shape 10"/>
          <p:cNvSpPr/>
          <p:nvPr/>
        </p:nvSpPr>
        <p:spPr>
          <a:xfrm>
            <a:off x="685800" y="2816352"/>
            <a:ext cx="5257800" cy="1234440"/>
          </a:xfrm>
          <a:prstGeom prst="roundRect">
            <a:avLst>
              <a:gd name="adj" fmla="val 5185"/>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Shape 11"/>
          <p:cNvSpPr/>
          <p:nvPr/>
        </p:nvSpPr>
        <p:spPr>
          <a:xfrm>
            <a:off x="685800" y="2816352"/>
            <a:ext cx="82296" cy="1234440"/>
          </a:xfrm>
          <a:prstGeom prst="rect">
            <a:avLst/>
          </a:prstGeom>
          <a:solidFill>
            <a:srgbClr val="FFC000"/>
          </a:solidFill>
          <a:ln w="12700">
            <a:solidFill>
              <a:srgbClr val="FFC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Text 12"/>
          <p:cNvSpPr/>
          <p:nvPr/>
        </p:nvSpPr>
        <p:spPr>
          <a:xfrm>
            <a:off x="886968" y="2953512"/>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Finance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5" name="Text 13"/>
          <p:cNvSpPr/>
          <p:nvPr/>
        </p:nvSpPr>
        <p:spPr>
          <a:xfrm>
            <a:off x="886968" y="3291840"/>
            <a:ext cx="4910328" cy="658368"/>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Control total, forecast accuracy, savings, recurrent delivery, income and premium expenditure</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Shape 14"/>
          <p:cNvSpPr/>
          <p:nvPr/>
        </p:nvSpPr>
        <p:spPr>
          <a:xfrm>
            <a:off x="6263640" y="2816352"/>
            <a:ext cx="5257800" cy="1234440"/>
          </a:xfrm>
          <a:prstGeom prst="roundRect">
            <a:avLst>
              <a:gd name="adj" fmla="val 5185"/>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7" name="Shape 15"/>
          <p:cNvSpPr/>
          <p:nvPr/>
        </p:nvSpPr>
        <p:spPr>
          <a:xfrm>
            <a:off x="6263640" y="2816352"/>
            <a:ext cx="82296" cy="1234440"/>
          </a:xfrm>
          <a:prstGeom prst="rect">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8" name="Text 16"/>
          <p:cNvSpPr/>
          <p:nvPr/>
        </p:nvSpPr>
        <p:spPr>
          <a:xfrm>
            <a:off x="6464808" y="2953512"/>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Delivery and productivity</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19" name="Text 17"/>
          <p:cNvSpPr/>
          <p:nvPr/>
        </p:nvSpPr>
        <p:spPr>
          <a:xfrm>
            <a:off x="6464808" y="3291840"/>
            <a:ext cx="4910328" cy="658368"/>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Activity, waits, utilisation, cancellations, coding, demand-capacity balance and benefits</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Shape 18"/>
          <p:cNvSpPr/>
          <p:nvPr/>
        </p:nvSpPr>
        <p:spPr>
          <a:xfrm>
            <a:off x="685800" y="4334256"/>
            <a:ext cx="5257800" cy="1234440"/>
          </a:xfrm>
          <a:prstGeom prst="roundRect">
            <a:avLst>
              <a:gd name="adj" fmla="val 5185"/>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1" name="Shape 19"/>
          <p:cNvSpPr/>
          <p:nvPr/>
        </p:nvSpPr>
        <p:spPr>
          <a:xfrm>
            <a:off x="685800" y="4334256"/>
            <a:ext cx="82296" cy="1234440"/>
          </a:xfrm>
          <a:prstGeom prst="rect">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2" name="Text 20"/>
          <p:cNvSpPr/>
          <p:nvPr/>
        </p:nvSpPr>
        <p:spPr>
          <a:xfrm>
            <a:off x="886968" y="4471416"/>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Transformation and risks</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23" name="Text 21"/>
          <p:cNvSpPr/>
          <p:nvPr/>
        </p:nvSpPr>
        <p:spPr>
          <a:xfrm>
            <a:off x="886968" y="4809744"/>
            <a:ext cx="4910328" cy="658368"/>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Milestones, implementation readiness, benefits realisation, key risks and mitigations</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24" name="Shape 22"/>
          <p:cNvSpPr/>
          <p:nvPr/>
        </p:nvSpPr>
        <p:spPr>
          <a:xfrm>
            <a:off x="6263640" y="4334256"/>
            <a:ext cx="5257800" cy="1234440"/>
          </a:xfrm>
          <a:prstGeom prst="roundRect">
            <a:avLst>
              <a:gd name="adj" fmla="val 5185"/>
            </a:avLst>
          </a:prstGeom>
          <a:solidFill>
            <a:srgbClr val="FFFFFF"/>
          </a:solidFill>
          <a:ln w="12700">
            <a:solidFill>
              <a:srgbClr val="DED8E2"/>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5" name="Shape 23"/>
          <p:cNvSpPr/>
          <p:nvPr/>
        </p:nvSpPr>
        <p:spPr>
          <a:xfrm>
            <a:off x="6263640" y="4334256"/>
            <a:ext cx="82296" cy="1234440"/>
          </a:xfrm>
          <a:prstGeom prst="rect">
            <a:avLst/>
          </a:prstGeom>
          <a:solidFill>
            <a:srgbClr val="00BC62"/>
          </a:solidFill>
          <a:ln w="12700">
            <a:solidFill>
              <a:srgbClr val="00BC6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6" name="Text 24"/>
          <p:cNvSpPr/>
          <p:nvPr/>
        </p:nvSpPr>
        <p:spPr>
          <a:xfrm>
            <a:off x="6464808" y="4471416"/>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a:ea typeface="+mn-ea"/>
                <a:cs typeface="+mn-cs"/>
              </a:rPr>
              <a:t>Risk and service-specific outcomes</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27" name="Text 25"/>
          <p:cNvSpPr/>
          <p:nvPr/>
        </p:nvSpPr>
        <p:spPr>
          <a:xfrm>
            <a:off x="6464808" y="4809744"/>
            <a:ext cx="4910328" cy="658368"/>
          </a:xfrm>
          <a:prstGeom prst="rect">
            <a:avLst/>
          </a:prstGeom>
          <a:noFill/>
          <a:ln/>
        </p:spPr>
        <p:txBody>
          <a:bodyPr wrap="square" lIns="381" tIns="381" rIns="381" bIns="381"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20242B"/>
                </a:solidFill>
                <a:effectLst/>
                <a:uLnTx/>
                <a:uFillTx/>
                <a:latin typeface="Aptos"/>
                <a:ea typeface="+mn-ea"/>
                <a:cs typeface="+mn-cs"/>
              </a:rPr>
              <a:t>Principal clinical and operational risks, mitigations and a limited set of service-specific outcomes</a:t>
            </a:r>
            <a:endParaRPr kumimoji="0" lang="en-US" sz="112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6"/>
          <p:cNvSpPr/>
          <p:nvPr/>
        </p:nvSpPr>
        <p:spPr>
          <a:xfrm>
            <a:off x="566928" y="6080760"/>
            <a:ext cx="2377440" cy="310896"/>
          </a:xfrm>
          <a:prstGeom prst="roundRect">
            <a:avLst>
              <a:gd name="adj" fmla="val 47059"/>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9" name="Text 27"/>
          <p:cNvSpPr/>
          <p:nvPr/>
        </p:nvSpPr>
        <p:spPr>
          <a:xfrm>
            <a:off x="640080" y="6149340"/>
            <a:ext cx="223113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TIER 3</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30"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a:ln>
                <a:noFill/>
              </a:ln>
              <a:solidFill>
                <a:srgbClr val="6B6872"/>
              </a:solidFill>
              <a:effectLst/>
              <a:uLnTx/>
              <a:uFillTx/>
              <a:latin typeface="Apto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347472"/>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834AAD"/>
                </a:solidFill>
                <a:effectLst/>
                <a:uLnTx/>
                <a:uFillTx/>
                <a:latin typeface="Aptos Display" pitchFamily="34" charset="0"/>
                <a:ea typeface="Aptos Display" pitchFamily="34" charset="-122"/>
                <a:cs typeface="Aptos Display" pitchFamily="34" charset="-120"/>
              </a:rPr>
              <a:t>How the tiers connect</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66928" y="786384"/>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B6872"/>
                </a:solidFill>
                <a:effectLst/>
                <a:uLnTx/>
                <a:uFillTx/>
                <a:latin typeface="Aptos"/>
                <a:ea typeface="+mn-ea"/>
                <a:cs typeface="+mn-cs"/>
              </a:rPr>
              <a:t>Each Tier 1 outcome should have a visible chain of contributing system and SDG measures.</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640080" y="1325880"/>
            <a:ext cx="3200400" cy="850392"/>
          </a:xfrm>
          <a:prstGeom prst="roundRect">
            <a:avLst>
              <a:gd name="adj" fmla="val 5376"/>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p:cNvSpPr/>
          <p:nvPr/>
        </p:nvSpPr>
        <p:spPr>
          <a:xfrm>
            <a:off x="841248" y="1508760"/>
            <a:ext cx="2788920" cy="4389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FFFFFF"/>
                </a:solidFill>
                <a:effectLst/>
                <a:uLnTx/>
                <a:uFillTx/>
                <a:latin typeface="Aptos"/>
                <a:ea typeface="+mn-ea"/>
                <a:cs typeface="+mn-cs"/>
              </a:rPr>
              <a:t>TIER 1  Safe flow and care closer to home</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6" name="Shape 4"/>
          <p:cNvSpPr/>
          <p:nvPr/>
        </p:nvSpPr>
        <p:spPr>
          <a:xfrm>
            <a:off x="3977640" y="1572768"/>
            <a:ext cx="411480" cy="347472"/>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Shape 5"/>
          <p:cNvSpPr/>
          <p:nvPr/>
        </p:nvSpPr>
        <p:spPr>
          <a:xfrm>
            <a:off x="4526280" y="1325880"/>
            <a:ext cx="3246120" cy="850392"/>
          </a:xfrm>
          <a:prstGeom prst="roundRect">
            <a:avLst>
              <a:gd name="adj" fmla="val 5376"/>
            </a:avLst>
          </a:prstGeom>
          <a:solidFill>
            <a:srgbClr val="FFFFFF"/>
          </a:solidFill>
          <a:ln w="2159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8" name="Text 6"/>
          <p:cNvSpPr/>
          <p:nvPr/>
        </p:nvSpPr>
        <p:spPr>
          <a:xfrm>
            <a:off x="4709160" y="1444752"/>
            <a:ext cx="288036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70" b="1" i="0" u="none" strike="noStrike" kern="1200" cap="none" spc="0" normalizeH="0" baseline="0" noProof="0" dirty="0">
                <a:ln>
                  <a:noFill/>
                </a:ln>
                <a:solidFill>
                  <a:srgbClr val="20242B"/>
                </a:solidFill>
                <a:effectLst/>
                <a:uLnTx/>
                <a:uFillTx/>
                <a:latin typeface="Aptos"/>
                <a:ea typeface="+mn-ea"/>
                <a:cs typeface="+mn-cs"/>
              </a:rPr>
              <a:t>TIER 2  Delayed bed days, long stays, 12-hour waits, avoidable admissions</a:t>
            </a:r>
            <a:endParaRPr kumimoji="0" lang="en-US" sz="107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Shape 7"/>
          <p:cNvSpPr/>
          <p:nvPr/>
        </p:nvSpPr>
        <p:spPr>
          <a:xfrm>
            <a:off x="7909560" y="1572768"/>
            <a:ext cx="411480" cy="347472"/>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Shape 8"/>
          <p:cNvSpPr/>
          <p:nvPr/>
        </p:nvSpPr>
        <p:spPr>
          <a:xfrm>
            <a:off x="8439912" y="1325880"/>
            <a:ext cx="3108960" cy="850392"/>
          </a:xfrm>
          <a:prstGeom prst="roundRect">
            <a:avLst>
              <a:gd name="adj" fmla="val 5376"/>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1" name="Text 9"/>
          <p:cNvSpPr/>
          <p:nvPr/>
        </p:nvSpPr>
        <p:spPr>
          <a:xfrm>
            <a:off x="8613648" y="1435608"/>
            <a:ext cx="2761488"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40" b="1" i="0" u="none" strike="noStrike" kern="1200" cap="none" spc="0" normalizeH="0" baseline="0" noProof="0" dirty="0">
                <a:ln>
                  <a:noFill/>
                </a:ln>
                <a:solidFill>
                  <a:srgbClr val="FFFFFF"/>
                </a:solidFill>
                <a:effectLst/>
                <a:uLnTx/>
                <a:uFillTx/>
                <a:latin typeface="Aptos"/>
                <a:ea typeface="+mn-ea"/>
                <a:cs typeface="+mn-cs"/>
              </a:rPr>
              <a:t>TIER 3  Board rounds, discharge reliability, LoS, community response and package availability</a:t>
            </a:r>
            <a:endParaRPr kumimoji="0" lang="en-US" sz="104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Shape 10"/>
          <p:cNvSpPr/>
          <p:nvPr/>
        </p:nvSpPr>
        <p:spPr>
          <a:xfrm>
            <a:off x="640080" y="2880360"/>
            <a:ext cx="3200400" cy="850392"/>
          </a:xfrm>
          <a:prstGeom prst="roundRect">
            <a:avLst>
              <a:gd name="adj" fmla="val 5376"/>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Text 11"/>
          <p:cNvSpPr/>
          <p:nvPr/>
        </p:nvSpPr>
        <p:spPr>
          <a:xfrm>
            <a:off x="841248" y="3063240"/>
            <a:ext cx="2788920" cy="4389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FFFFFF"/>
                </a:solidFill>
                <a:effectLst/>
                <a:uLnTx/>
                <a:uFillTx/>
                <a:latin typeface="Aptos"/>
                <a:ea typeface="+mn-ea"/>
                <a:cs typeface="+mn-cs"/>
              </a:rPr>
              <a:t>TIER 1  Safe and timely care</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14" name="Shape 12"/>
          <p:cNvSpPr/>
          <p:nvPr/>
        </p:nvSpPr>
        <p:spPr>
          <a:xfrm>
            <a:off x="3977640" y="3127248"/>
            <a:ext cx="411480" cy="347472"/>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5" name="Shape 13"/>
          <p:cNvSpPr/>
          <p:nvPr/>
        </p:nvSpPr>
        <p:spPr>
          <a:xfrm>
            <a:off x="4526280" y="2880360"/>
            <a:ext cx="3246120" cy="850392"/>
          </a:xfrm>
          <a:prstGeom prst="roundRect">
            <a:avLst>
              <a:gd name="adj" fmla="val 5376"/>
            </a:avLst>
          </a:prstGeom>
          <a:solidFill>
            <a:srgbClr val="FFFFFF"/>
          </a:solidFill>
          <a:ln w="2159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6" name="Text 14"/>
          <p:cNvSpPr/>
          <p:nvPr/>
        </p:nvSpPr>
        <p:spPr>
          <a:xfrm>
            <a:off x="4709160" y="2999232"/>
            <a:ext cx="288036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70" b="1" i="0" u="none" strike="noStrike" kern="1200" cap="none" spc="0" normalizeH="0" baseline="0" noProof="0" dirty="0">
                <a:ln>
                  <a:noFill/>
                </a:ln>
                <a:solidFill>
                  <a:srgbClr val="20242B"/>
                </a:solidFill>
                <a:effectLst/>
                <a:uLnTx/>
                <a:uFillTx/>
                <a:latin typeface="Aptos"/>
                <a:ea typeface="+mn-ea"/>
                <a:cs typeface="+mn-cs"/>
              </a:rPr>
              <a:t>TIER 2  RTT, diagnostics, cancer and mental health access</a:t>
            </a:r>
            <a:endParaRPr kumimoji="0" lang="en-US" sz="107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Shape 15"/>
          <p:cNvSpPr/>
          <p:nvPr/>
        </p:nvSpPr>
        <p:spPr>
          <a:xfrm>
            <a:off x="7909560" y="3127248"/>
            <a:ext cx="411480" cy="347472"/>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8" name="Shape 16"/>
          <p:cNvSpPr/>
          <p:nvPr/>
        </p:nvSpPr>
        <p:spPr>
          <a:xfrm>
            <a:off x="8439912" y="2880360"/>
            <a:ext cx="3108960" cy="850392"/>
          </a:xfrm>
          <a:prstGeom prst="roundRect">
            <a:avLst>
              <a:gd name="adj" fmla="val 5376"/>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9" name="Text 17"/>
          <p:cNvSpPr/>
          <p:nvPr/>
        </p:nvSpPr>
        <p:spPr>
          <a:xfrm>
            <a:off x="8613648" y="2990088"/>
            <a:ext cx="2761488"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40" b="1" i="0" u="none" strike="noStrike" kern="1200" cap="none" spc="0" normalizeH="0" baseline="0" noProof="0" dirty="0">
                <a:ln>
                  <a:noFill/>
                </a:ln>
                <a:solidFill>
                  <a:srgbClr val="FFFFFF"/>
                </a:solidFill>
                <a:effectLst/>
                <a:uLnTx/>
                <a:uFillTx/>
                <a:latin typeface="Aptos"/>
                <a:ea typeface="+mn-ea"/>
                <a:cs typeface="+mn-cs"/>
              </a:rPr>
              <a:t>TIER 3  Theatre and clinic utilisation, cancellations, pathway milestones and waiting-list validation</a:t>
            </a:r>
            <a:endParaRPr kumimoji="0" lang="en-US" sz="104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Shape 18"/>
          <p:cNvSpPr/>
          <p:nvPr/>
        </p:nvSpPr>
        <p:spPr>
          <a:xfrm>
            <a:off x="640080" y="4434840"/>
            <a:ext cx="3200400" cy="850392"/>
          </a:xfrm>
          <a:prstGeom prst="roundRect">
            <a:avLst>
              <a:gd name="adj" fmla="val 5376"/>
            </a:avLst>
          </a:prstGeom>
          <a:solidFill>
            <a:srgbClr val="FFC000"/>
          </a:solidFill>
          <a:ln w="12700">
            <a:solidFill>
              <a:srgbClr val="FFC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1" name="Text 19"/>
          <p:cNvSpPr/>
          <p:nvPr/>
        </p:nvSpPr>
        <p:spPr>
          <a:xfrm>
            <a:off x="841248" y="4617720"/>
            <a:ext cx="2788920" cy="4389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E2841"/>
                </a:solidFill>
                <a:effectLst/>
                <a:uLnTx/>
                <a:uFillTx/>
                <a:latin typeface="Aptos"/>
                <a:ea typeface="+mn-ea"/>
                <a:cs typeface="+mn-cs"/>
              </a:rPr>
              <a:t>TIER 1  Financial sustainability</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Shape 20"/>
          <p:cNvSpPr/>
          <p:nvPr/>
        </p:nvSpPr>
        <p:spPr>
          <a:xfrm>
            <a:off x="3977640" y="4681728"/>
            <a:ext cx="411480" cy="347472"/>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3" name="Shape 21"/>
          <p:cNvSpPr/>
          <p:nvPr/>
        </p:nvSpPr>
        <p:spPr>
          <a:xfrm>
            <a:off x="4526280" y="4434840"/>
            <a:ext cx="3246120" cy="850392"/>
          </a:xfrm>
          <a:prstGeom prst="roundRect">
            <a:avLst>
              <a:gd name="adj" fmla="val 5376"/>
            </a:avLst>
          </a:prstGeom>
          <a:solidFill>
            <a:srgbClr val="FFFFFF"/>
          </a:solidFill>
          <a:ln w="21590">
            <a:solidFill>
              <a:srgbClr val="FFC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4" name="Text 22"/>
          <p:cNvSpPr/>
          <p:nvPr/>
        </p:nvSpPr>
        <p:spPr>
          <a:xfrm>
            <a:off x="4709160" y="4553712"/>
            <a:ext cx="288036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70" b="1" i="0" u="none" strike="noStrike" kern="1200" cap="none" spc="0" normalizeH="0" baseline="0" noProof="0" dirty="0">
                <a:ln>
                  <a:noFill/>
                </a:ln>
                <a:solidFill>
                  <a:srgbClr val="20242B"/>
                </a:solidFill>
                <a:effectLst/>
                <a:uLnTx/>
                <a:uFillTx/>
                <a:latin typeface="Aptos"/>
                <a:ea typeface="+mn-ea"/>
                <a:cs typeface="+mn-cs"/>
              </a:rPr>
              <a:t>TIER 2  Benefits from UEC, planned care, CHC and workforce programmes</a:t>
            </a:r>
            <a:endParaRPr kumimoji="0" lang="en-US" sz="107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hape 23"/>
          <p:cNvSpPr/>
          <p:nvPr/>
        </p:nvSpPr>
        <p:spPr>
          <a:xfrm>
            <a:off x="7909560" y="4681728"/>
            <a:ext cx="411480" cy="347472"/>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6" name="Shape 24"/>
          <p:cNvSpPr/>
          <p:nvPr/>
        </p:nvSpPr>
        <p:spPr>
          <a:xfrm>
            <a:off x="8439912" y="4434840"/>
            <a:ext cx="3108960" cy="850392"/>
          </a:xfrm>
          <a:prstGeom prst="roundRect">
            <a:avLst>
              <a:gd name="adj" fmla="val 5376"/>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7" name="Text 25"/>
          <p:cNvSpPr/>
          <p:nvPr/>
        </p:nvSpPr>
        <p:spPr>
          <a:xfrm>
            <a:off x="8613648" y="4544568"/>
            <a:ext cx="2761488"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40" b="1" i="0" u="none" strike="noStrike" kern="1200" cap="none" spc="0" normalizeH="0" baseline="0" noProof="0" dirty="0">
                <a:ln>
                  <a:noFill/>
                </a:ln>
                <a:solidFill>
                  <a:srgbClr val="FFFFFF"/>
                </a:solidFill>
                <a:effectLst/>
                <a:uLnTx/>
                <a:uFillTx/>
                <a:latin typeface="Aptos"/>
                <a:ea typeface="+mn-ea"/>
                <a:cs typeface="+mn-cs"/>
              </a:rPr>
              <a:t>TIER 3  Control totals, recurrent savings, variable pay, non-pay and productivity</a:t>
            </a:r>
            <a:endParaRPr kumimoji="0" lang="en-US" sz="104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6"/>
          <p:cNvSpPr/>
          <p:nvPr/>
        </p:nvSpPr>
        <p:spPr>
          <a:xfrm>
            <a:off x="566928" y="6080760"/>
            <a:ext cx="2377440" cy="310896"/>
          </a:xfrm>
          <a:prstGeom prst="roundRect">
            <a:avLst>
              <a:gd name="adj" fmla="val 47059"/>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9" name="Text 27"/>
          <p:cNvSpPr/>
          <p:nvPr/>
        </p:nvSpPr>
        <p:spPr>
          <a:xfrm>
            <a:off x="640080" y="6149340"/>
            <a:ext cx="223113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GOLDEN THREAD</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30"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a:ln>
                <a:noFill/>
              </a:ln>
              <a:solidFill>
                <a:srgbClr val="6B6872"/>
              </a:solidFill>
              <a:effectLst/>
              <a:uLnTx/>
              <a:uFillTx/>
              <a:latin typeface="Apto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347472"/>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834AAD"/>
                </a:solidFill>
                <a:effectLst/>
                <a:uLnTx/>
                <a:uFillTx/>
                <a:latin typeface="Aptos Display" pitchFamily="34" charset="0"/>
                <a:ea typeface="Aptos Display" pitchFamily="34" charset="-122"/>
                <a:cs typeface="Aptos Display" pitchFamily="34" charset="-120"/>
              </a:rPr>
              <a:t>Governance and reporting rhythm</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66928" y="786384"/>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B6872"/>
                </a:solidFill>
                <a:effectLst/>
                <a:uLnTx/>
                <a:uFillTx/>
                <a:latin typeface="Aptos"/>
                <a:ea typeface="+mn-ea"/>
                <a:cs typeface="+mn-cs"/>
              </a:rPr>
              <a:t>The purpose of the framework is to support action and escalation, not to create another static dashboard.</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658368" y="1188720"/>
            <a:ext cx="1965960" cy="804672"/>
          </a:xfrm>
          <a:prstGeom prst="roundRect">
            <a:avLst>
              <a:gd name="adj" fmla="val 5682"/>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p:cNvSpPr/>
          <p:nvPr/>
        </p:nvSpPr>
        <p:spPr>
          <a:xfrm>
            <a:off x="841248" y="1435608"/>
            <a:ext cx="1600200"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ptos"/>
                <a:ea typeface="+mn-ea"/>
                <a:cs typeface="+mn-cs"/>
              </a:rPr>
              <a:t>BOARD</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6" name="Shape 4"/>
          <p:cNvSpPr/>
          <p:nvPr/>
        </p:nvSpPr>
        <p:spPr>
          <a:xfrm>
            <a:off x="2788920" y="1408176"/>
            <a:ext cx="411480" cy="365760"/>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Text 5"/>
          <p:cNvSpPr/>
          <p:nvPr/>
        </p:nvSpPr>
        <p:spPr>
          <a:xfrm>
            <a:off x="3401568" y="1298448"/>
            <a:ext cx="525780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0242B"/>
                </a:solidFill>
                <a:effectLst/>
                <a:uLnTx/>
                <a:uFillTx/>
                <a:latin typeface="Aptos"/>
                <a:ea typeface="+mn-ea"/>
                <a:cs typeface="+mn-cs"/>
              </a:rPr>
              <a:t>Tier 1 outcomes, forecast and strategic risks</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Shape 6"/>
          <p:cNvSpPr/>
          <p:nvPr/>
        </p:nvSpPr>
        <p:spPr>
          <a:xfrm>
            <a:off x="9308592" y="1408176"/>
            <a:ext cx="1965960" cy="310896"/>
          </a:xfrm>
          <a:prstGeom prst="roundRect">
            <a:avLst>
              <a:gd name="adj" fmla="val 47059"/>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Text 7"/>
          <p:cNvSpPr/>
          <p:nvPr/>
        </p:nvSpPr>
        <p:spPr>
          <a:xfrm>
            <a:off x="9381744" y="1476756"/>
            <a:ext cx="181965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Every public Board or monthly executive review</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Shape 8"/>
          <p:cNvSpPr/>
          <p:nvPr/>
        </p:nvSpPr>
        <p:spPr>
          <a:xfrm>
            <a:off x="658368" y="2395728"/>
            <a:ext cx="1965960" cy="804672"/>
          </a:xfrm>
          <a:prstGeom prst="roundRect">
            <a:avLst>
              <a:gd name="adj" fmla="val 5682"/>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1" name="Text 9"/>
          <p:cNvSpPr/>
          <p:nvPr/>
        </p:nvSpPr>
        <p:spPr>
          <a:xfrm>
            <a:off x="841248" y="2642616"/>
            <a:ext cx="1600200"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ptos"/>
                <a:ea typeface="+mn-ea"/>
                <a:cs typeface="+mn-cs"/>
              </a:rPr>
              <a:t>SYSTEM BOARDS</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Shape 10"/>
          <p:cNvSpPr/>
          <p:nvPr/>
        </p:nvSpPr>
        <p:spPr>
          <a:xfrm>
            <a:off x="2788920" y="2615184"/>
            <a:ext cx="411480" cy="365760"/>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Text 11"/>
          <p:cNvSpPr/>
          <p:nvPr/>
        </p:nvSpPr>
        <p:spPr>
          <a:xfrm>
            <a:off x="3401568" y="2505456"/>
            <a:ext cx="525780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0242B"/>
                </a:solidFill>
                <a:effectLst/>
                <a:uLnTx/>
                <a:uFillTx/>
                <a:latin typeface="Aptos"/>
                <a:ea typeface="+mn-ea"/>
                <a:cs typeface="+mn-cs"/>
              </a:rPr>
              <a:t>Tier 2 performance, partner dependencies, cross-system barriers and recovery</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14" name="Shape 12"/>
          <p:cNvSpPr/>
          <p:nvPr/>
        </p:nvSpPr>
        <p:spPr>
          <a:xfrm>
            <a:off x="9308592" y="2615184"/>
            <a:ext cx="1965960" cy="310896"/>
          </a:xfrm>
          <a:prstGeom prst="roundRect">
            <a:avLst>
              <a:gd name="adj" fmla="val 47059"/>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5" name="Text 13"/>
          <p:cNvSpPr/>
          <p:nvPr/>
        </p:nvSpPr>
        <p:spPr>
          <a:xfrm>
            <a:off x="9381744" y="2683764"/>
            <a:ext cx="181965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Monthly</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Shape 14"/>
          <p:cNvSpPr/>
          <p:nvPr/>
        </p:nvSpPr>
        <p:spPr>
          <a:xfrm>
            <a:off x="658368" y="3602736"/>
            <a:ext cx="1965960" cy="804672"/>
          </a:xfrm>
          <a:prstGeom prst="roundRect">
            <a:avLst>
              <a:gd name="adj" fmla="val 5682"/>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7" name="Text 15"/>
          <p:cNvSpPr/>
          <p:nvPr/>
        </p:nvSpPr>
        <p:spPr>
          <a:xfrm>
            <a:off x="841248" y="3849624"/>
            <a:ext cx="1600200"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ptos"/>
                <a:ea typeface="+mn-ea"/>
                <a:cs typeface="+mn-cs"/>
              </a:rPr>
              <a:t>SDG REVIEWS</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18" name="Shape 16"/>
          <p:cNvSpPr/>
          <p:nvPr/>
        </p:nvSpPr>
        <p:spPr>
          <a:xfrm>
            <a:off x="2788920" y="3822192"/>
            <a:ext cx="411480" cy="365760"/>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9" name="Text 17"/>
          <p:cNvSpPr/>
          <p:nvPr/>
        </p:nvSpPr>
        <p:spPr>
          <a:xfrm>
            <a:off x="3401568" y="3712464"/>
            <a:ext cx="525780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0242B"/>
                </a:solidFill>
                <a:effectLst/>
                <a:uLnTx/>
                <a:uFillTx/>
                <a:latin typeface="Aptos"/>
                <a:ea typeface="+mn-ea"/>
                <a:cs typeface="+mn-cs"/>
              </a:rPr>
              <a:t>Tier 3 delivery, finance, workforce, quality and risks</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Shape 18"/>
          <p:cNvSpPr/>
          <p:nvPr/>
        </p:nvSpPr>
        <p:spPr>
          <a:xfrm>
            <a:off x="9308592" y="3822192"/>
            <a:ext cx="1965960" cy="310896"/>
          </a:xfrm>
          <a:prstGeom prst="roundRect">
            <a:avLst>
              <a:gd name="adj" fmla="val 47059"/>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1" name="Text 19"/>
          <p:cNvSpPr/>
          <p:nvPr/>
        </p:nvSpPr>
        <p:spPr>
          <a:xfrm>
            <a:off x="9381744" y="3890772"/>
            <a:ext cx="181965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Monthly</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Shape 20"/>
          <p:cNvSpPr/>
          <p:nvPr/>
        </p:nvSpPr>
        <p:spPr>
          <a:xfrm>
            <a:off x="658368" y="4809744"/>
            <a:ext cx="1965960" cy="804672"/>
          </a:xfrm>
          <a:prstGeom prst="roundRect">
            <a:avLst>
              <a:gd name="adj" fmla="val 5682"/>
            </a:avLst>
          </a:prstGeom>
          <a:solidFill>
            <a:srgbClr val="3D72A4"/>
          </a:solidFill>
          <a:ln w="12700">
            <a:solidFill>
              <a:srgbClr val="3D72A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3" name="Text 21"/>
          <p:cNvSpPr/>
          <p:nvPr/>
        </p:nvSpPr>
        <p:spPr>
          <a:xfrm>
            <a:off x="841248" y="5056632"/>
            <a:ext cx="1600200"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ptos"/>
                <a:ea typeface="+mn-ea"/>
                <a:cs typeface="+mn-cs"/>
              </a:rPr>
              <a:t>SERVICE TEAMS</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24" name="Shape 22"/>
          <p:cNvSpPr/>
          <p:nvPr/>
        </p:nvSpPr>
        <p:spPr>
          <a:xfrm>
            <a:off x="2788920" y="5029200"/>
            <a:ext cx="411480" cy="365760"/>
          </a:xfrm>
          <a:prstGeom prst="chevron">
            <a:avLst/>
          </a:prstGeom>
          <a:solidFill>
            <a:srgbClr val="C9C3CD"/>
          </a:solidFill>
          <a:ln w="12700">
            <a:solidFill>
              <a:srgbClr val="C9C3C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5" name="Text 23"/>
          <p:cNvSpPr/>
          <p:nvPr/>
        </p:nvSpPr>
        <p:spPr>
          <a:xfrm>
            <a:off x="3401568" y="4919472"/>
            <a:ext cx="525780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0242B"/>
                </a:solidFill>
                <a:effectLst/>
                <a:uLnTx/>
                <a:uFillTx/>
                <a:latin typeface="Aptos"/>
                <a:ea typeface="+mn-ea"/>
                <a:cs typeface="+mn-cs"/>
              </a:rPr>
              <a:t>Underlying driver measures and improvement actions</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26" name="Shape 24"/>
          <p:cNvSpPr/>
          <p:nvPr/>
        </p:nvSpPr>
        <p:spPr>
          <a:xfrm>
            <a:off x="9308592" y="5029200"/>
            <a:ext cx="1965960" cy="310896"/>
          </a:xfrm>
          <a:prstGeom prst="roundRect">
            <a:avLst>
              <a:gd name="adj" fmla="val 47059"/>
            </a:avLst>
          </a:prstGeom>
          <a:solidFill>
            <a:srgbClr val="3D72A4"/>
          </a:solidFill>
          <a:ln w="12700">
            <a:solidFill>
              <a:srgbClr val="3D72A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7" name="Text 25"/>
          <p:cNvSpPr/>
          <p:nvPr/>
        </p:nvSpPr>
        <p:spPr>
          <a:xfrm>
            <a:off x="9381744" y="5097780"/>
            <a:ext cx="1819656"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Aptos"/>
                <a:ea typeface="+mn-ea"/>
                <a:cs typeface="+mn-cs"/>
              </a:rPr>
              <a:t>Weekly or daily as appropriate</a:t>
            </a:r>
            <a:endParaRPr kumimoji="0" lang="en-US" sz="95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6"/>
          <p:cNvSpPr/>
          <p:nvPr/>
        </p:nvSpPr>
        <p:spPr>
          <a:xfrm>
            <a:off x="658368" y="5925312"/>
            <a:ext cx="10881360" cy="338328"/>
          </a:xfrm>
          <a:prstGeom prst="roundRect">
            <a:avLst>
              <a:gd name="adj" fmla="val 13514"/>
            </a:avLst>
          </a:prstGeom>
          <a:solidFill>
            <a:srgbClr val="EDE8F0"/>
          </a:solidFill>
          <a:ln w="12700">
            <a:solidFill>
              <a:srgbClr val="EDE8F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9" name="Text 27"/>
          <p:cNvSpPr/>
          <p:nvPr/>
        </p:nvSpPr>
        <p:spPr>
          <a:xfrm>
            <a:off x="868680" y="6016752"/>
            <a:ext cx="10469880" cy="1554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E2841"/>
                </a:solidFill>
                <a:effectLst/>
                <a:uLnTx/>
                <a:uFillTx/>
                <a:latin typeface="Aptos"/>
                <a:ea typeface="+mn-ea"/>
                <a:cs typeface="+mn-cs"/>
              </a:rPr>
              <a:t>Escalation based on variance, rate of improvement, forecast failure, quality risk and failure to implement agreed recovery action.</a:t>
            </a:r>
            <a:endParaRPr kumimoji="0" lang="en-US" sz="1050" b="0" i="0" u="none" strike="noStrike" kern="1200" cap="none" spc="0" normalizeH="0" baseline="0" noProof="0" dirty="0">
              <a:ln>
                <a:noFill/>
              </a:ln>
              <a:solidFill>
                <a:prstClr val="black"/>
              </a:solidFill>
              <a:effectLst/>
              <a:uLnTx/>
              <a:uFillTx/>
              <a:latin typeface="Aptos"/>
              <a:ea typeface="+mn-ea"/>
              <a:cs typeface="+mn-cs"/>
            </a:endParaRPr>
          </a:p>
        </p:txBody>
      </p:sp>
      <p:sp>
        <p:nvSpPr>
          <p:cNvPr id="30"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a:ln>
                <a:noFill/>
              </a:ln>
              <a:solidFill>
                <a:srgbClr val="6B6872"/>
              </a:solidFill>
              <a:effectLst/>
              <a:uLnTx/>
              <a:uFillTx/>
              <a:latin typeface="Apto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347472"/>
            <a:ext cx="1106424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834AAD"/>
                </a:solidFill>
                <a:effectLst/>
                <a:uLnTx/>
                <a:uFillTx/>
                <a:latin typeface="Aptos Display" pitchFamily="34" charset="0"/>
                <a:ea typeface="Aptos Display" pitchFamily="34" charset="-122"/>
                <a:cs typeface="Aptos Display" pitchFamily="34" charset="-120"/>
              </a:rPr>
              <a:t>What needs to happen next</a:t>
            </a:r>
            <a:endParaRPr kumimoji="0" lang="en-US" sz="25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566928" y="786384"/>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B6872"/>
                </a:solidFill>
                <a:effectLst/>
                <a:uLnTx/>
                <a:uFillTx/>
                <a:latin typeface="Aptos"/>
                <a:ea typeface="+mn-ea"/>
                <a:cs typeface="+mn-cs"/>
              </a:rPr>
              <a:t>The framework can now be converted into the formal 2027/28 measure set and planning templates.</a:t>
            </a: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p:cNvSpPr/>
          <p:nvPr/>
        </p:nvSpPr>
        <p:spPr>
          <a:xfrm>
            <a:off x="658368" y="1362456"/>
            <a:ext cx="502920" cy="502920"/>
          </a:xfrm>
          <a:prstGeom prst="ellipse">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p:cNvSpPr/>
          <p:nvPr/>
        </p:nvSpPr>
        <p:spPr>
          <a:xfrm>
            <a:off x="658368" y="1517904"/>
            <a:ext cx="502920"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1</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6" name="Text 4"/>
          <p:cNvSpPr/>
          <p:nvPr/>
        </p:nvSpPr>
        <p:spPr>
          <a:xfrm>
            <a:off x="1371600" y="1234440"/>
            <a:ext cx="45262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E2841"/>
                </a:solidFill>
                <a:effectLst/>
                <a:uLnTx/>
                <a:uFillTx/>
                <a:latin typeface="Aptos"/>
                <a:ea typeface="+mn-ea"/>
                <a:cs typeface="+mn-cs"/>
              </a:rPr>
              <a:t>Confirm the architecture</a:t>
            </a:r>
            <a:endParaRPr kumimoji="0" lang="en-US" sz="145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p:nvPr/>
        </p:nvSpPr>
        <p:spPr>
          <a:xfrm>
            <a:off x="1371600" y="1627632"/>
            <a:ext cx="448056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0242B"/>
                </a:solidFill>
                <a:effectLst/>
                <a:uLnTx/>
                <a:uFillTx/>
                <a:latin typeface="Aptos"/>
                <a:ea typeface="+mn-ea"/>
                <a:cs typeface="+mn-cs"/>
              </a:rPr>
              <a:t>Agree the purpose, number and ownership of Tier 1 breakthrough objectives.</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Shape 6"/>
          <p:cNvSpPr/>
          <p:nvPr/>
        </p:nvSpPr>
        <p:spPr>
          <a:xfrm>
            <a:off x="6254496" y="1362456"/>
            <a:ext cx="502920" cy="502920"/>
          </a:xfrm>
          <a:prstGeom prst="ellipse">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Text 7"/>
          <p:cNvSpPr/>
          <p:nvPr/>
        </p:nvSpPr>
        <p:spPr>
          <a:xfrm>
            <a:off x="6254496" y="1517904"/>
            <a:ext cx="502920"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2</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Text 8"/>
          <p:cNvSpPr/>
          <p:nvPr/>
        </p:nvSpPr>
        <p:spPr>
          <a:xfrm>
            <a:off x="6967728" y="1234440"/>
            <a:ext cx="45262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E2841"/>
                </a:solidFill>
                <a:effectLst/>
                <a:uLnTx/>
                <a:uFillTx/>
                <a:latin typeface="Aptos"/>
                <a:ea typeface="+mn-ea"/>
                <a:cs typeface="+mn-cs"/>
              </a:rPr>
              <a:t>Set baselines</a:t>
            </a:r>
            <a:endParaRPr kumimoji="0" lang="en-US" sz="145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p:cNvSpPr/>
          <p:nvPr/>
        </p:nvSpPr>
        <p:spPr>
          <a:xfrm>
            <a:off x="6967728" y="1627632"/>
            <a:ext cx="448056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0242B"/>
                </a:solidFill>
                <a:effectLst/>
                <a:uLnTx/>
                <a:uFillTx/>
                <a:latin typeface="Aptos"/>
                <a:ea typeface="+mn-ea"/>
                <a:cs typeface="+mn-cs"/>
              </a:rPr>
              <a:t>Use the latest forecast outturn and validated national definitions.</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Shape 10"/>
          <p:cNvSpPr/>
          <p:nvPr/>
        </p:nvSpPr>
        <p:spPr>
          <a:xfrm>
            <a:off x="658368" y="2843784"/>
            <a:ext cx="502920" cy="502920"/>
          </a:xfrm>
          <a:prstGeom prst="ellipse">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Text 11"/>
          <p:cNvSpPr/>
          <p:nvPr/>
        </p:nvSpPr>
        <p:spPr>
          <a:xfrm>
            <a:off x="658368" y="2999232"/>
            <a:ext cx="502920"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3</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14" name="Text 12"/>
          <p:cNvSpPr/>
          <p:nvPr/>
        </p:nvSpPr>
        <p:spPr>
          <a:xfrm>
            <a:off x="1371600" y="2715768"/>
            <a:ext cx="45262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E2841"/>
                </a:solidFill>
                <a:effectLst/>
                <a:uLnTx/>
                <a:uFillTx/>
                <a:latin typeface="Aptos"/>
                <a:ea typeface="+mn-ea"/>
                <a:cs typeface="+mn-cs"/>
              </a:rPr>
              <a:t>Develop trajectories collaboratively</a:t>
            </a:r>
            <a:endParaRPr kumimoji="0" lang="en-US" sz="1450" b="0" i="0" u="none" strike="noStrike" kern="1200" cap="none" spc="0" normalizeH="0" baseline="0" noProof="0" dirty="0">
              <a:ln>
                <a:noFill/>
              </a:ln>
              <a:solidFill>
                <a:prstClr val="black"/>
              </a:solidFill>
              <a:effectLst/>
              <a:uLnTx/>
              <a:uFillTx/>
              <a:latin typeface="Aptos"/>
              <a:ea typeface="+mn-ea"/>
              <a:cs typeface="+mn-cs"/>
            </a:endParaRPr>
          </a:p>
        </p:txBody>
      </p:sp>
      <p:sp>
        <p:nvSpPr>
          <p:cNvPr id="15" name="Text 13"/>
          <p:cNvSpPr/>
          <p:nvPr/>
        </p:nvSpPr>
        <p:spPr>
          <a:xfrm>
            <a:off x="1371600" y="3108960"/>
            <a:ext cx="448056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0242B"/>
                </a:solidFill>
                <a:effectLst/>
                <a:uLnTx/>
                <a:uFillTx/>
                <a:latin typeface="Aptos"/>
                <a:ea typeface="+mn-ea"/>
                <a:cs typeface="+mn-cs"/>
              </a:rPr>
              <a:t>IPG will develop measures, baselines, trajectories and guardrails with BI, Performance and relevant colleagues.</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Shape 14"/>
          <p:cNvSpPr/>
          <p:nvPr/>
        </p:nvSpPr>
        <p:spPr>
          <a:xfrm>
            <a:off x="6254496" y="2843784"/>
            <a:ext cx="502920" cy="502920"/>
          </a:xfrm>
          <a:prstGeom prst="ellipse">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7" name="Text 15"/>
          <p:cNvSpPr/>
          <p:nvPr/>
        </p:nvSpPr>
        <p:spPr>
          <a:xfrm>
            <a:off x="6254496" y="2999232"/>
            <a:ext cx="502920"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4</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18" name="Text 16"/>
          <p:cNvSpPr/>
          <p:nvPr/>
        </p:nvSpPr>
        <p:spPr>
          <a:xfrm>
            <a:off x="6967728" y="2715768"/>
            <a:ext cx="45262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E2841"/>
                </a:solidFill>
                <a:effectLst/>
                <a:uLnTx/>
                <a:uFillTx/>
                <a:latin typeface="Aptos"/>
                <a:ea typeface="+mn-ea"/>
                <a:cs typeface="+mn-cs"/>
              </a:rPr>
              <a:t>Build the measures dictionary</a:t>
            </a:r>
            <a:endParaRPr kumimoji="0" lang="en-US" sz="1450" b="0" i="0" u="none" strike="noStrike" kern="1200" cap="none" spc="0" normalizeH="0" baseline="0" noProof="0" dirty="0">
              <a:ln>
                <a:noFill/>
              </a:ln>
              <a:solidFill>
                <a:prstClr val="black"/>
              </a:solidFill>
              <a:effectLst/>
              <a:uLnTx/>
              <a:uFillTx/>
              <a:latin typeface="Aptos"/>
              <a:ea typeface="+mn-ea"/>
              <a:cs typeface="+mn-cs"/>
            </a:endParaRPr>
          </a:p>
        </p:txBody>
      </p:sp>
      <p:sp>
        <p:nvSpPr>
          <p:cNvPr id="19" name="Text 17"/>
          <p:cNvSpPr/>
          <p:nvPr/>
        </p:nvSpPr>
        <p:spPr>
          <a:xfrm>
            <a:off x="6967728" y="3108960"/>
            <a:ext cx="448056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0242B"/>
                </a:solidFill>
                <a:effectLst/>
                <a:uLnTx/>
                <a:uFillTx/>
                <a:latin typeface="Aptos"/>
                <a:ea typeface="+mn-ea"/>
                <a:cs typeface="+mn-cs"/>
              </a:rPr>
              <a:t>Document definitions, sources, frequency, ownership, segmentation and RAG tolerance.</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Shape 18"/>
          <p:cNvSpPr/>
          <p:nvPr/>
        </p:nvSpPr>
        <p:spPr>
          <a:xfrm>
            <a:off x="658368" y="4325112"/>
            <a:ext cx="502920" cy="502920"/>
          </a:xfrm>
          <a:prstGeom prst="ellipse">
            <a:avLst/>
          </a:prstGeom>
          <a:solidFill>
            <a:srgbClr val="834AAD"/>
          </a:solidFill>
          <a:ln w="12700">
            <a:solidFill>
              <a:srgbClr val="834A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1" name="Text 19"/>
          <p:cNvSpPr/>
          <p:nvPr/>
        </p:nvSpPr>
        <p:spPr>
          <a:xfrm>
            <a:off x="658368" y="4480560"/>
            <a:ext cx="502920"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5</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Text 20"/>
          <p:cNvSpPr/>
          <p:nvPr/>
        </p:nvSpPr>
        <p:spPr>
          <a:xfrm>
            <a:off x="1371600" y="4197096"/>
            <a:ext cx="45262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E2841"/>
                </a:solidFill>
                <a:effectLst/>
                <a:uLnTx/>
                <a:uFillTx/>
                <a:latin typeface="Aptos"/>
                <a:ea typeface="+mn-ea"/>
                <a:cs typeface="+mn-cs"/>
              </a:rPr>
              <a:t>Align governance</a:t>
            </a:r>
            <a:endParaRPr kumimoji="0" lang="en-US" sz="1450" b="0" i="0" u="none" strike="noStrike" kern="1200" cap="none" spc="0" normalizeH="0" baseline="0" noProof="0" dirty="0">
              <a:ln>
                <a:noFill/>
              </a:ln>
              <a:solidFill>
                <a:prstClr val="black"/>
              </a:solidFill>
              <a:effectLst/>
              <a:uLnTx/>
              <a:uFillTx/>
              <a:latin typeface="Aptos"/>
              <a:ea typeface="+mn-ea"/>
              <a:cs typeface="+mn-cs"/>
            </a:endParaRPr>
          </a:p>
        </p:txBody>
      </p:sp>
      <p:sp>
        <p:nvSpPr>
          <p:cNvPr id="23" name="Text 21"/>
          <p:cNvSpPr/>
          <p:nvPr/>
        </p:nvSpPr>
        <p:spPr>
          <a:xfrm>
            <a:off x="1371600" y="4590288"/>
            <a:ext cx="448056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0242B"/>
                </a:solidFill>
                <a:effectLst/>
                <a:uLnTx/>
                <a:uFillTx/>
                <a:latin typeface="Aptos"/>
                <a:ea typeface="+mn-ea"/>
                <a:cs typeface="+mn-cs"/>
              </a:rPr>
              <a:t>Embed the three tiers in Board reporting, system boards and SDG reviews.</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24" name="Shape 22"/>
          <p:cNvSpPr/>
          <p:nvPr/>
        </p:nvSpPr>
        <p:spPr>
          <a:xfrm>
            <a:off x="6254496" y="4325112"/>
            <a:ext cx="502920" cy="502920"/>
          </a:xfrm>
          <a:prstGeom prst="ellipse">
            <a:avLst/>
          </a:prstGeom>
          <a:solidFill>
            <a:srgbClr val="00A88F"/>
          </a:solidFill>
          <a:ln w="12700">
            <a:solidFill>
              <a:srgbClr val="00A88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5" name="Text 23"/>
          <p:cNvSpPr/>
          <p:nvPr/>
        </p:nvSpPr>
        <p:spPr>
          <a:xfrm>
            <a:off x="6254496" y="4480560"/>
            <a:ext cx="502920" cy="1463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6</a:t>
            </a: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26" name="Text 24"/>
          <p:cNvSpPr/>
          <p:nvPr/>
        </p:nvSpPr>
        <p:spPr>
          <a:xfrm>
            <a:off x="6967728" y="4197096"/>
            <a:ext cx="45262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E2841"/>
                </a:solidFill>
                <a:effectLst/>
                <a:uLnTx/>
                <a:uFillTx/>
                <a:latin typeface="Aptos"/>
                <a:ea typeface="+mn-ea"/>
                <a:cs typeface="+mn-cs"/>
              </a:rPr>
              <a:t>Refresh when national expectations are published</a:t>
            </a:r>
            <a:endParaRPr kumimoji="0" lang="en-US" sz="1450" b="0" i="0" u="none" strike="noStrike" kern="1200" cap="none" spc="0" normalizeH="0" baseline="0" noProof="0" dirty="0">
              <a:ln>
                <a:noFill/>
              </a:ln>
              <a:solidFill>
                <a:prstClr val="black"/>
              </a:solidFill>
              <a:effectLst/>
              <a:uLnTx/>
              <a:uFillTx/>
              <a:latin typeface="Aptos"/>
              <a:ea typeface="+mn-ea"/>
              <a:cs typeface="+mn-cs"/>
            </a:endParaRPr>
          </a:p>
        </p:txBody>
      </p:sp>
      <p:sp>
        <p:nvSpPr>
          <p:cNvPr id="27" name="Text 25"/>
          <p:cNvSpPr/>
          <p:nvPr/>
        </p:nvSpPr>
        <p:spPr>
          <a:xfrm>
            <a:off x="6967728" y="4590288"/>
            <a:ext cx="448056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0242B"/>
                </a:solidFill>
                <a:effectLst/>
                <a:uLnTx/>
                <a:uFillTx/>
                <a:latin typeface="Aptos"/>
                <a:ea typeface="+mn-ea"/>
                <a:cs typeface="+mn-cs"/>
              </a:rPr>
              <a:t>Reflect national requirements within the locally agreed hierarchy, with measure detail developed through IPG.</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28" name="Shape 26"/>
          <p:cNvSpPr/>
          <p:nvPr/>
        </p:nvSpPr>
        <p:spPr>
          <a:xfrm>
            <a:off x="685800" y="5715000"/>
            <a:ext cx="10826496" cy="530352"/>
          </a:xfrm>
          <a:prstGeom prst="roundRect">
            <a:avLst>
              <a:gd name="adj" fmla="val 8621"/>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29" name="Text 27"/>
          <p:cNvSpPr/>
          <p:nvPr/>
        </p:nvSpPr>
        <p:spPr>
          <a:xfrm>
            <a:off x="932688" y="5888736"/>
            <a:ext cx="10332720"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Aptos"/>
                <a:ea typeface="+mn-ea"/>
                <a:cs typeface="+mn-cs"/>
              </a:rPr>
              <a:t>Recommended decision: endorse the three-tier structure as the basis for development of the 2027/28 performance and delivery framework.</a:t>
            </a:r>
            <a:endParaRPr kumimoji="0" lang="en-US" sz="1300" b="0" i="0" u="none" strike="noStrike" kern="1200" cap="none" spc="0" normalizeH="0" baseline="0" noProof="0" dirty="0">
              <a:ln>
                <a:noFill/>
              </a:ln>
              <a:solidFill>
                <a:prstClr val="black"/>
              </a:solidFill>
              <a:effectLst/>
              <a:uLnTx/>
              <a:uFillTx/>
              <a:latin typeface="Aptos"/>
              <a:ea typeface="+mn-ea"/>
              <a:cs typeface="+mn-cs"/>
            </a:endParaRPr>
          </a:p>
        </p:txBody>
      </p:sp>
      <p:sp>
        <p:nvSpPr>
          <p:cNvPr id="30" name="Slide Number Placeholder 0"/>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a:ln>
                <a:noFill/>
              </a:ln>
              <a:solidFill>
                <a:srgbClr val="6B6872"/>
              </a:solidFill>
              <a:effectLst/>
              <a:uLnTx/>
              <a:uFillTx/>
              <a:latin typeface="Apto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E2841"/>
        </a:solidFill>
        <a:effectLst/>
      </p:bgPr>
    </p:bg>
    <p:spTree>
      <p:nvGrpSpPr>
        <p:cNvPr id="1" name="">
          <a:extLst>
            <a:ext uri="{FF2B5EF4-FFF2-40B4-BE49-F238E27FC236}">
              <a16:creationId xmlns:a16="http://schemas.microsoft.com/office/drawing/2014/main" id="{06AB0408-183D-6C73-8F33-732CAFF76E03}"/>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1A28AD21-4ED6-0869-9B3D-E821C5EB729E}"/>
              </a:ext>
            </a:extLst>
          </p:cNvPr>
          <p:cNvSpPr/>
          <p:nvPr/>
        </p:nvSpPr>
        <p:spPr>
          <a:xfrm>
            <a:off x="0" y="38328"/>
            <a:ext cx="12191695" cy="6858000"/>
          </a:xfrm>
          <a:prstGeom prst="rect">
            <a:avLst/>
          </a:prstGeom>
          <a:solidFill>
            <a:srgbClr val="0E2841"/>
          </a:solidFill>
          <a:ln w="12700">
            <a:solidFill>
              <a:srgbClr val="0E284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Shape 1">
            <a:extLst>
              <a:ext uri="{FF2B5EF4-FFF2-40B4-BE49-F238E27FC236}">
                <a16:creationId xmlns:a16="http://schemas.microsoft.com/office/drawing/2014/main" id="{87D3BEE1-5377-2AB5-CDE1-BC90B608E18A}"/>
              </a:ext>
            </a:extLst>
          </p:cNvPr>
          <p:cNvSpPr/>
          <p:nvPr/>
        </p:nvSpPr>
        <p:spPr>
          <a:xfrm rot="1500000">
            <a:off x="8321040" y="45720"/>
            <a:ext cx="3749040" cy="3749040"/>
          </a:xfrm>
          <a:prstGeom prst="arc">
            <a:avLst/>
          </a:prstGeom>
          <a:solidFill>
            <a:srgbClr val="0E2841">
              <a:alpha val="0"/>
            </a:srgbClr>
          </a:solidFill>
          <a:ln w="355600">
            <a:solidFill>
              <a:srgbClr val="834AAD">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4" name="Shape 2">
            <a:extLst>
              <a:ext uri="{FF2B5EF4-FFF2-40B4-BE49-F238E27FC236}">
                <a16:creationId xmlns:a16="http://schemas.microsoft.com/office/drawing/2014/main" id="{55E59B96-9E78-E826-D5D0-08A366E01D92}"/>
              </a:ext>
            </a:extLst>
          </p:cNvPr>
          <p:cNvSpPr/>
          <p:nvPr/>
        </p:nvSpPr>
        <p:spPr>
          <a:xfrm rot="12300000">
            <a:off x="8595360" y="1143000"/>
            <a:ext cx="3429000" cy="3429000"/>
          </a:xfrm>
          <a:prstGeom prst="arc">
            <a:avLst/>
          </a:prstGeom>
          <a:solidFill>
            <a:srgbClr val="0E2841">
              <a:alpha val="0"/>
            </a:srgbClr>
          </a:solidFill>
          <a:ln w="279400">
            <a:solidFill>
              <a:srgbClr val="00A88F">
                <a:alpha val="8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a:extLst>
              <a:ext uri="{FF2B5EF4-FFF2-40B4-BE49-F238E27FC236}">
                <a16:creationId xmlns:a16="http://schemas.microsoft.com/office/drawing/2014/main" id="{C6E0F348-6A48-0BD3-014D-B0E676FBEC0C}"/>
              </a:ext>
            </a:extLst>
          </p:cNvPr>
          <p:cNvSpPr/>
          <p:nvPr/>
        </p:nvSpPr>
        <p:spPr>
          <a:xfrm rot="720000">
            <a:off x="7315200" y="3017520"/>
            <a:ext cx="3657600" cy="3657600"/>
          </a:xfrm>
          <a:prstGeom prst="arc">
            <a:avLst/>
          </a:prstGeom>
          <a:solidFill>
            <a:srgbClr val="0E2841">
              <a:alpha val="0"/>
            </a:srgbClr>
          </a:solidFill>
          <a:ln w="190500">
            <a:solidFill>
              <a:srgbClr val="FFC000">
                <a:alpha val="9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Text 4">
            <a:extLst>
              <a:ext uri="{FF2B5EF4-FFF2-40B4-BE49-F238E27FC236}">
                <a16:creationId xmlns:a16="http://schemas.microsoft.com/office/drawing/2014/main" id="{03C98DA1-D69D-9A74-37E7-9A4BD87B0AFC}"/>
              </a:ext>
            </a:extLst>
          </p:cNvPr>
          <p:cNvSpPr/>
          <p:nvPr/>
        </p:nvSpPr>
        <p:spPr>
          <a:xfrm>
            <a:off x="658368" y="1051560"/>
            <a:ext cx="621792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a:extLst>
              <a:ext uri="{FF2B5EF4-FFF2-40B4-BE49-F238E27FC236}">
                <a16:creationId xmlns:a16="http://schemas.microsoft.com/office/drawing/2014/main" id="{F832F5A6-1261-1A41-9E24-6544D8542F6B}"/>
              </a:ext>
            </a:extLst>
          </p:cNvPr>
          <p:cNvSpPr/>
          <p:nvPr/>
        </p:nvSpPr>
        <p:spPr>
          <a:xfrm>
            <a:off x="658368" y="1664208"/>
            <a:ext cx="6766560" cy="12344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DCCBE7"/>
                </a:solidFill>
                <a:effectLst/>
                <a:uLnTx/>
                <a:uFillTx/>
                <a:latin typeface="Aptos"/>
                <a:ea typeface="+mn-ea"/>
                <a:cs typeface="+mn-cs"/>
              </a:rPr>
              <a:t>Part 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DCCBE7"/>
                </a:solidFill>
                <a:effectLst/>
                <a:uLnTx/>
                <a:uFillTx/>
                <a:latin typeface="Aptos"/>
                <a:ea typeface="+mn-ea"/>
                <a:cs typeface="+mn-cs"/>
              </a:rPr>
              <a:t>Templates, Assurance and Decisions</a:t>
            </a:r>
            <a:endParaRPr kumimoji="0" lang="en-US" sz="31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Text 6">
            <a:extLst>
              <a:ext uri="{FF2B5EF4-FFF2-40B4-BE49-F238E27FC236}">
                <a16:creationId xmlns:a16="http://schemas.microsoft.com/office/drawing/2014/main" id="{DF01AC2D-FAB5-1973-99E1-58FDA784233C}"/>
              </a:ext>
            </a:extLst>
          </p:cNvPr>
          <p:cNvSpPr/>
          <p:nvPr/>
        </p:nvSpPr>
        <p:spPr>
          <a:xfrm>
            <a:off x="685800" y="3127248"/>
            <a:ext cx="6309360" cy="777240"/>
          </a:xfrm>
          <a:prstGeom prst="rect">
            <a:avLst/>
          </a:prstGeom>
          <a:noFill/>
          <a:ln/>
        </p:spPr>
        <p:txBody>
          <a:bodyPr wrap="square" lIns="0" tIns="0" rIns="0" bIns="0" rtlCol="0" anchor="ctr"/>
          <a:lstStyle/>
          <a:p>
            <a:r>
              <a:rPr lang="en-US" dirty="0">
                <a:solidFill>
                  <a:srgbClr val="E1E8F2"/>
                </a:solidFill>
              </a:rPr>
              <a:t>One proportionate return that can be </a:t>
            </a:r>
            <a:r>
              <a:rPr lang="en-US" dirty="0" err="1">
                <a:solidFill>
                  <a:srgbClr val="E1E8F2"/>
                </a:solidFill>
              </a:rPr>
              <a:t>scrutinised</a:t>
            </a:r>
            <a:r>
              <a:rPr lang="en-US" dirty="0">
                <a:solidFill>
                  <a:srgbClr val="E1E8F2"/>
                </a:solidFill>
              </a:rPr>
              <a:t>, approved and monitored through the year.</a:t>
            </a:r>
            <a:endParaRPr lang="en-US" dirty="0"/>
          </a:p>
        </p:txBody>
      </p:sp>
      <p:sp>
        <p:nvSpPr>
          <p:cNvPr id="25" name="Slide Number Placeholder 0">
            <a:extLst>
              <a:ext uri="{FF2B5EF4-FFF2-40B4-BE49-F238E27FC236}">
                <a16:creationId xmlns:a16="http://schemas.microsoft.com/office/drawing/2014/main" id="{CE33C83E-B47D-70B4-0A82-074981EF9024}"/>
              </a:ext>
            </a:extLst>
          </p:cNvPr>
          <p:cNvSpPr>
            <a:spLocks noGrp="1"/>
          </p:cNvSpPr>
          <p:nvPr>
            <p:ph type="sldNum" sz="quarter" idx="4294967295"/>
          </p:nvPr>
        </p:nvSpPr>
        <p:spPr>
          <a:xfrm>
            <a:off x="11722608" y="6519672"/>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6872"/>
                </a:solidFill>
                <a:latin typeface="Aptos"/>
                <a:ea typeface="Aptos"/>
                <a:cs typeface="Apto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B6872"/>
                </a:solidFill>
                <a:effectLst/>
                <a:uLnTx/>
                <a:uFillTx/>
                <a:latin typeface="Apto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a:ln>
                <a:noFill/>
              </a:ln>
              <a:solidFill>
                <a:srgbClr val="6B6872"/>
              </a:solidFill>
              <a:effectLst/>
              <a:uLnTx/>
              <a:uFillTx/>
              <a:latin typeface="Aptos"/>
            </a:endParaRPr>
          </a:p>
        </p:txBody>
      </p:sp>
    </p:spTree>
    <p:extLst>
      <p:ext uri="{BB962C8B-B14F-4D97-AF65-F5344CB8AC3E}">
        <p14:creationId xmlns:p14="http://schemas.microsoft.com/office/powerpoint/2010/main" val="2689738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1" cy="1"/>
          <a:chOff x="0" y="0"/>
          <a:chExt cx="1" cy="1"/>
        </a:xfrm>
      </p:grpSpPr>
      <p:pic>
        <p:nvPicPr>
          <p:cNvPr id="2" name="Image 0" descr="/mnt/data/template_render/slide-4.png"/>
          <p:cNvPicPr>
            <a:picLocks noChangeAspect="1"/>
          </p:cNvPicPr>
          <p:nvPr/>
        </p:nvPicPr>
        <p:blipFill>
          <a:blip r:embed="rId3"/>
          <a:srcRect l="22" r="22"/>
          <a:stretch/>
        </p:blipFill>
        <p:spPr>
          <a:xfrm>
            <a:off x="0" y="0"/>
            <a:ext cx="12191695" cy="6858000"/>
          </a:xfrm>
          <a:prstGeom prst="rect">
            <a:avLst/>
          </a:prstGeom>
        </p:spPr>
      </p:pic>
      <p:sp>
        <p:nvSpPr>
          <p:cNvPr id="3" name="Text 0"/>
          <p:cNvSpPr/>
          <p:nvPr/>
        </p:nvSpPr>
        <p:spPr>
          <a:xfrm>
            <a:off x="640080" y="502920"/>
            <a:ext cx="10927080" cy="384048"/>
          </a:xfrm>
          <a:prstGeom prst="rect">
            <a:avLst/>
          </a:prstGeom>
          <a:noFill/>
          <a:ln/>
        </p:spPr>
        <p:txBody>
          <a:bodyPr wrap="square" lIns="0" tIns="0" rIns="0" bIns="0" rtlCol="0" anchor="ctr">
            <a:normAutofit/>
          </a:bodyPr>
          <a:lstStyle/>
          <a:p>
            <a:pPr marL="0" indent="0">
              <a:buNone/>
            </a:pPr>
            <a:r>
              <a:rPr lang="en-US" sz="2400" b="1" dirty="0">
                <a:solidFill>
                  <a:srgbClr val="243E6B"/>
                </a:solidFill>
              </a:rPr>
              <a:t>Template and Completion Instructions</a:t>
            </a:r>
            <a:endParaRPr lang="en-US" sz="2400" dirty="0"/>
          </a:p>
        </p:txBody>
      </p:sp>
      <p:sp>
        <p:nvSpPr>
          <p:cNvPr id="4" name="Text 1"/>
          <p:cNvSpPr/>
          <p:nvPr/>
        </p:nvSpPr>
        <p:spPr>
          <a:xfrm>
            <a:off x="658368" y="932688"/>
            <a:ext cx="10515600" cy="274320"/>
          </a:xfrm>
          <a:prstGeom prst="rect">
            <a:avLst/>
          </a:prstGeom>
          <a:noFill/>
          <a:ln/>
        </p:spPr>
        <p:txBody>
          <a:bodyPr wrap="square" lIns="0" tIns="0" rIns="0" bIns="0" rtlCol="0" anchor="ctr">
            <a:normAutofit/>
          </a:bodyPr>
          <a:lstStyle/>
          <a:p>
            <a:pPr marL="0" indent="0">
              <a:buNone/>
            </a:pPr>
            <a:r>
              <a:rPr lang="en-US" sz="1050" dirty="0">
                <a:solidFill>
                  <a:srgbClr val="64748B"/>
                </a:solidFill>
              </a:rPr>
              <a:t>Purpose, proposed approach, development method and ownership.</a:t>
            </a:r>
            <a:endParaRPr lang="en-US" sz="1050" dirty="0"/>
          </a:p>
        </p:txBody>
      </p:sp>
      <p:sp>
        <p:nvSpPr>
          <p:cNvPr id="5" name="Text 2"/>
          <p:cNvSpPr/>
          <p:nvPr/>
        </p:nvSpPr>
        <p:spPr>
          <a:xfrm>
            <a:off x="11292840" y="192024"/>
            <a:ext cx="228600" cy="109728"/>
          </a:xfrm>
          <a:prstGeom prst="rect">
            <a:avLst/>
          </a:prstGeom>
          <a:noFill/>
          <a:ln/>
        </p:spPr>
        <p:txBody>
          <a:bodyPr wrap="square" lIns="0" tIns="0" rIns="0" bIns="0" rtlCol="0" anchor="ctr"/>
          <a:lstStyle/>
          <a:p>
            <a:pPr marL="0" indent="0" algn="ctr">
              <a:buNone/>
            </a:pPr>
            <a:r>
              <a:rPr lang="en-US" sz="800" dirty="0">
                <a:solidFill>
                  <a:srgbClr val="243E6B"/>
                </a:solidFill>
              </a:rPr>
              <a:t>19</a:t>
            </a:r>
            <a:endParaRPr lang="en-US" sz="800" dirty="0"/>
          </a:p>
        </p:txBody>
      </p:sp>
      <p:sp>
        <p:nvSpPr>
          <p:cNvPr id="6" name="Shape 3"/>
          <p:cNvSpPr/>
          <p:nvPr/>
        </p:nvSpPr>
        <p:spPr>
          <a:xfrm>
            <a:off x="640080" y="1325880"/>
            <a:ext cx="352044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7" name="Shape 4"/>
          <p:cNvSpPr/>
          <p:nvPr/>
        </p:nvSpPr>
        <p:spPr>
          <a:xfrm>
            <a:off x="640080" y="1325880"/>
            <a:ext cx="64008" cy="1280160"/>
          </a:xfrm>
          <a:prstGeom prst="rect">
            <a:avLst/>
          </a:prstGeom>
          <a:solidFill>
            <a:srgbClr val="00A79D"/>
          </a:solidFill>
          <a:ln w="12700">
            <a:solidFill>
              <a:srgbClr val="00A79D"/>
            </a:solidFill>
            <a:prstDash val="solid"/>
          </a:ln>
        </p:spPr>
        <p:txBody>
          <a:bodyPr/>
          <a:lstStyle/>
          <a:p>
            <a:endParaRPr lang="en-GB"/>
          </a:p>
        </p:txBody>
      </p:sp>
      <p:sp>
        <p:nvSpPr>
          <p:cNvPr id="8" name="Text 5"/>
          <p:cNvSpPr/>
          <p:nvPr/>
        </p:nvSpPr>
        <p:spPr>
          <a:xfrm>
            <a:off x="822960" y="1472184"/>
            <a:ext cx="320040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PURPOSE</a:t>
            </a:r>
            <a:endParaRPr lang="en-US" sz="1200" dirty="0"/>
          </a:p>
        </p:txBody>
      </p:sp>
      <p:sp>
        <p:nvSpPr>
          <p:cNvPr id="9" name="Text 6"/>
          <p:cNvSpPr/>
          <p:nvPr/>
        </p:nvSpPr>
        <p:spPr>
          <a:xfrm>
            <a:off x="822960" y="1819656"/>
            <a:ext cx="3191256" cy="658368"/>
          </a:xfrm>
          <a:prstGeom prst="rect">
            <a:avLst/>
          </a:prstGeom>
          <a:noFill/>
          <a:ln/>
        </p:spPr>
        <p:txBody>
          <a:bodyPr wrap="square" lIns="254" tIns="254" rIns="254" bIns="254" rtlCol="0" anchor="t">
            <a:normAutofit/>
          </a:bodyPr>
          <a:lstStyle/>
          <a:p>
            <a:pPr marL="0" indent="0">
              <a:buNone/>
            </a:pPr>
            <a:r>
              <a:rPr lang="en-US" sz="980" dirty="0">
                <a:solidFill>
                  <a:srgbClr val="253552"/>
                </a:solidFill>
              </a:rPr>
              <a:t>Collect the minimum information needed from teams and partners to build, test, approve and monitor the Plan.</a:t>
            </a:r>
            <a:endParaRPr lang="en-US" sz="980" dirty="0"/>
          </a:p>
        </p:txBody>
      </p:sp>
      <p:sp>
        <p:nvSpPr>
          <p:cNvPr id="10" name="Shape 7"/>
          <p:cNvSpPr/>
          <p:nvPr/>
        </p:nvSpPr>
        <p:spPr>
          <a:xfrm>
            <a:off x="4315968" y="1325880"/>
            <a:ext cx="352044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11" name="Shape 8"/>
          <p:cNvSpPr/>
          <p:nvPr/>
        </p:nvSpPr>
        <p:spPr>
          <a:xfrm>
            <a:off x="4315968" y="1325880"/>
            <a:ext cx="64008" cy="1280160"/>
          </a:xfrm>
          <a:prstGeom prst="rect">
            <a:avLst/>
          </a:prstGeom>
          <a:solidFill>
            <a:srgbClr val="A15BA5"/>
          </a:solidFill>
          <a:ln w="12700">
            <a:solidFill>
              <a:srgbClr val="A15BA5"/>
            </a:solidFill>
            <a:prstDash val="solid"/>
          </a:ln>
        </p:spPr>
        <p:txBody>
          <a:bodyPr/>
          <a:lstStyle/>
          <a:p>
            <a:endParaRPr lang="en-GB"/>
          </a:p>
        </p:txBody>
      </p:sp>
      <p:sp>
        <p:nvSpPr>
          <p:cNvPr id="12" name="Text 9"/>
          <p:cNvSpPr/>
          <p:nvPr/>
        </p:nvSpPr>
        <p:spPr>
          <a:xfrm>
            <a:off x="4498848" y="1472184"/>
            <a:ext cx="320040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PROPOSED APPROACH</a:t>
            </a:r>
            <a:endParaRPr lang="en-US" sz="1200" dirty="0"/>
          </a:p>
        </p:txBody>
      </p:sp>
      <p:sp>
        <p:nvSpPr>
          <p:cNvPr id="13" name="Text 10"/>
          <p:cNvSpPr/>
          <p:nvPr/>
        </p:nvSpPr>
        <p:spPr>
          <a:xfrm>
            <a:off x="4498848" y="1819656"/>
            <a:ext cx="3191256" cy="658368"/>
          </a:xfrm>
          <a:prstGeom prst="rect">
            <a:avLst/>
          </a:prstGeom>
          <a:noFill/>
          <a:ln/>
        </p:spPr>
        <p:txBody>
          <a:bodyPr wrap="square" lIns="254" tIns="254" rIns="254" bIns="254" rtlCol="0" anchor="t">
            <a:normAutofit/>
          </a:bodyPr>
          <a:lstStyle/>
          <a:p>
            <a:pPr marL="0" indent="0">
              <a:buNone/>
            </a:pPr>
            <a:r>
              <a:rPr lang="en-US" sz="980" dirty="0">
                <a:solidFill>
                  <a:srgbClr val="253552"/>
                </a:solidFill>
              </a:rPr>
              <a:t>Use a short front sheet plus a controlled delivery schedule and resource / dependency section.</a:t>
            </a:r>
            <a:endParaRPr lang="en-US" sz="980" dirty="0"/>
          </a:p>
        </p:txBody>
      </p:sp>
      <p:sp>
        <p:nvSpPr>
          <p:cNvPr id="14" name="Shape 11"/>
          <p:cNvSpPr/>
          <p:nvPr/>
        </p:nvSpPr>
        <p:spPr>
          <a:xfrm>
            <a:off x="7991856" y="1325880"/>
            <a:ext cx="3520440" cy="1280160"/>
          </a:xfrm>
          <a:prstGeom prst="roundRect">
            <a:avLst>
              <a:gd name="adj" fmla="val 2857"/>
            </a:avLst>
          </a:prstGeom>
          <a:solidFill>
            <a:srgbClr val="FFFFFF">
              <a:alpha val="97000"/>
            </a:srgbClr>
          </a:solidFill>
          <a:ln w="10160">
            <a:solidFill>
              <a:srgbClr val="D8DEE8"/>
            </a:solidFill>
            <a:prstDash val="solid"/>
          </a:ln>
        </p:spPr>
        <p:txBody>
          <a:bodyPr/>
          <a:lstStyle/>
          <a:p>
            <a:endParaRPr lang="en-GB"/>
          </a:p>
        </p:txBody>
      </p:sp>
      <p:sp>
        <p:nvSpPr>
          <p:cNvPr id="15" name="Shape 12"/>
          <p:cNvSpPr/>
          <p:nvPr/>
        </p:nvSpPr>
        <p:spPr>
          <a:xfrm>
            <a:off x="7991856" y="1325880"/>
            <a:ext cx="64008" cy="1280160"/>
          </a:xfrm>
          <a:prstGeom prst="rect">
            <a:avLst/>
          </a:prstGeom>
          <a:solidFill>
            <a:srgbClr val="19AFC6"/>
          </a:solidFill>
          <a:ln w="12700">
            <a:solidFill>
              <a:srgbClr val="19AFC6"/>
            </a:solidFill>
            <a:prstDash val="solid"/>
          </a:ln>
        </p:spPr>
        <p:txBody>
          <a:bodyPr/>
          <a:lstStyle/>
          <a:p>
            <a:endParaRPr lang="en-GB"/>
          </a:p>
        </p:txBody>
      </p:sp>
      <p:sp>
        <p:nvSpPr>
          <p:cNvPr id="16" name="Text 13"/>
          <p:cNvSpPr/>
          <p:nvPr/>
        </p:nvSpPr>
        <p:spPr>
          <a:xfrm>
            <a:off x="8174736" y="1472184"/>
            <a:ext cx="320040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WHY</a:t>
            </a:r>
            <a:endParaRPr lang="en-US" sz="1200" dirty="0"/>
          </a:p>
        </p:txBody>
      </p:sp>
      <p:sp>
        <p:nvSpPr>
          <p:cNvPr id="17" name="Text 14"/>
          <p:cNvSpPr/>
          <p:nvPr/>
        </p:nvSpPr>
        <p:spPr>
          <a:xfrm>
            <a:off x="8174736" y="1819656"/>
            <a:ext cx="3191256" cy="658368"/>
          </a:xfrm>
          <a:prstGeom prst="rect">
            <a:avLst/>
          </a:prstGeom>
          <a:noFill/>
          <a:ln/>
        </p:spPr>
        <p:txBody>
          <a:bodyPr wrap="square" lIns="254" tIns="254" rIns="254" bIns="254" rtlCol="0" anchor="t">
            <a:normAutofit/>
          </a:bodyPr>
          <a:lstStyle/>
          <a:p>
            <a:pPr marL="0" indent="0">
              <a:buNone/>
            </a:pPr>
            <a:r>
              <a:rPr lang="en-US" sz="980" dirty="0">
                <a:solidFill>
                  <a:srgbClr val="253552"/>
                </a:solidFill>
              </a:rPr>
              <a:t>Provides one integrated return while avoiding an excessively wide or burdensome tracker.</a:t>
            </a:r>
            <a:endParaRPr lang="en-US" sz="980" dirty="0"/>
          </a:p>
        </p:txBody>
      </p:sp>
      <p:sp>
        <p:nvSpPr>
          <p:cNvPr id="18" name="Shape 15"/>
          <p:cNvSpPr/>
          <p:nvPr/>
        </p:nvSpPr>
        <p:spPr>
          <a:xfrm>
            <a:off x="640080" y="2816352"/>
            <a:ext cx="5349240" cy="1847088"/>
          </a:xfrm>
          <a:prstGeom prst="roundRect">
            <a:avLst>
              <a:gd name="adj" fmla="val 1980"/>
            </a:avLst>
          </a:prstGeom>
          <a:solidFill>
            <a:srgbClr val="FFFFFF">
              <a:alpha val="97000"/>
            </a:srgbClr>
          </a:solidFill>
          <a:ln w="10160">
            <a:solidFill>
              <a:srgbClr val="D8DEE8"/>
            </a:solidFill>
            <a:prstDash val="solid"/>
          </a:ln>
        </p:spPr>
        <p:txBody>
          <a:bodyPr/>
          <a:lstStyle/>
          <a:p>
            <a:endParaRPr lang="en-GB"/>
          </a:p>
        </p:txBody>
      </p:sp>
      <p:sp>
        <p:nvSpPr>
          <p:cNvPr id="19" name="Shape 16"/>
          <p:cNvSpPr/>
          <p:nvPr/>
        </p:nvSpPr>
        <p:spPr>
          <a:xfrm>
            <a:off x="640080" y="2816352"/>
            <a:ext cx="64008" cy="1847088"/>
          </a:xfrm>
          <a:prstGeom prst="rect">
            <a:avLst/>
          </a:prstGeom>
          <a:solidFill>
            <a:srgbClr val="52AF74"/>
          </a:solidFill>
          <a:ln w="12700">
            <a:solidFill>
              <a:srgbClr val="52AF74"/>
            </a:solidFill>
            <a:prstDash val="solid"/>
          </a:ln>
        </p:spPr>
        <p:txBody>
          <a:bodyPr/>
          <a:lstStyle/>
          <a:p>
            <a:endParaRPr lang="en-GB"/>
          </a:p>
        </p:txBody>
      </p:sp>
      <p:sp>
        <p:nvSpPr>
          <p:cNvPr id="20" name="Text 17"/>
          <p:cNvSpPr/>
          <p:nvPr/>
        </p:nvSpPr>
        <p:spPr>
          <a:xfrm>
            <a:off x="822960" y="2962656"/>
            <a:ext cx="502920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HOW IT WILL BE DEVELOPED</a:t>
            </a:r>
            <a:endParaRPr lang="en-US" sz="1200" dirty="0"/>
          </a:p>
        </p:txBody>
      </p:sp>
      <p:sp>
        <p:nvSpPr>
          <p:cNvPr id="21" name="Text 18"/>
          <p:cNvSpPr/>
          <p:nvPr/>
        </p:nvSpPr>
        <p:spPr>
          <a:xfrm>
            <a:off x="822960" y="3310128"/>
            <a:ext cx="5020056" cy="1225296"/>
          </a:xfrm>
          <a:prstGeom prst="rect">
            <a:avLst/>
          </a:prstGeom>
          <a:noFill/>
          <a:ln/>
        </p:spPr>
        <p:txBody>
          <a:bodyPr wrap="square" lIns="254" tIns="254" rIns="254" bIns="254" rtlCol="0" anchor="t">
            <a:normAutofit/>
          </a:bodyPr>
          <a:lstStyle/>
          <a:p>
            <a:pPr marL="0" indent="0">
              <a:buNone/>
            </a:pPr>
            <a:r>
              <a:rPr lang="en-US" sz="980" dirty="0">
                <a:solidFill>
                  <a:srgbClr val="253552"/>
                </a:solidFill>
              </a:rPr>
              <a:t>Planning drafts the template. Corporate functions confirm essential fields. Selected contributors test usability. Core IPG approves the final format before issue.</a:t>
            </a:r>
            <a:endParaRPr lang="en-US" sz="980" dirty="0"/>
          </a:p>
        </p:txBody>
      </p:sp>
      <p:sp>
        <p:nvSpPr>
          <p:cNvPr id="22" name="Shape 19"/>
          <p:cNvSpPr/>
          <p:nvPr/>
        </p:nvSpPr>
        <p:spPr>
          <a:xfrm>
            <a:off x="6144768" y="2816352"/>
            <a:ext cx="2651760" cy="1847088"/>
          </a:xfrm>
          <a:prstGeom prst="roundRect">
            <a:avLst>
              <a:gd name="adj" fmla="val 1980"/>
            </a:avLst>
          </a:prstGeom>
          <a:solidFill>
            <a:srgbClr val="FFFFFF">
              <a:alpha val="97000"/>
            </a:srgbClr>
          </a:solidFill>
          <a:ln w="10160">
            <a:solidFill>
              <a:srgbClr val="D8DEE8"/>
            </a:solidFill>
            <a:prstDash val="solid"/>
          </a:ln>
        </p:spPr>
        <p:txBody>
          <a:bodyPr/>
          <a:lstStyle/>
          <a:p>
            <a:endParaRPr lang="en-GB"/>
          </a:p>
        </p:txBody>
      </p:sp>
      <p:sp>
        <p:nvSpPr>
          <p:cNvPr id="23" name="Shape 20"/>
          <p:cNvSpPr/>
          <p:nvPr/>
        </p:nvSpPr>
        <p:spPr>
          <a:xfrm>
            <a:off x="6144768" y="2816352"/>
            <a:ext cx="64008" cy="1847088"/>
          </a:xfrm>
          <a:prstGeom prst="rect">
            <a:avLst/>
          </a:prstGeom>
          <a:solidFill>
            <a:srgbClr val="F3C541"/>
          </a:solidFill>
          <a:ln w="12700">
            <a:solidFill>
              <a:srgbClr val="F3C541"/>
            </a:solidFill>
            <a:prstDash val="solid"/>
          </a:ln>
        </p:spPr>
        <p:txBody>
          <a:bodyPr/>
          <a:lstStyle/>
          <a:p>
            <a:endParaRPr lang="en-GB"/>
          </a:p>
        </p:txBody>
      </p:sp>
      <p:sp>
        <p:nvSpPr>
          <p:cNvPr id="24" name="Text 21"/>
          <p:cNvSpPr/>
          <p:nvPr/>
        </p:nvSpPr>
        <p:spPr>
          <a:xfrm>
            <a:off x="6327648" y="2962656"/>
            <a:ext cx="233172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LEAD &amp; CONTRIBUTORS</a:t>
            </a:r>
            <a:endParaRPr lang="en-US" sz="1200" dirty="0"/>
          </a:p>
        </p:txBody>
      </p:sp>
      <p:sp>
        <p:nvSpPr>
          <p:cNvPr id="25" name="Text 22"/>
          <p:cNvSpPr/>
          <p:nvPr/>
        </p:nvSpPr>
        <p:spPr>
          <a:xfrm>
            <a:off x="6327648" y="3310128"/>
            <a:ext cx="2322576" cy="1225296"/>
          </a:xfrm>
          <a:prstGeom prst="rect">
            <a:avLst/>
          </a:prstGeom>
          <a:noFill/>
          <a:ln/>
        </p:spPr>
        <p:txBody>
          <a:bodyPr wrap="square" lIns="254" tIns="254" rIns="254" bIns="254" rtlCol="0" anchor="t">
            <a:normAutofit/>
          </a:bodyPr>
          <a:lstStyle/>
          <a:p>
            <a:pPr marL="0" indent="0">
              <a:buNone/>
            </a:pPr>
            <a:r>
              <a:rPr lang="en-US" sz="950" dirty="0">
                <a:solidFill>
                  <a:srgbClr val="253552"/>
                </a:solidFill>
              </a:rPr>
              <a:t>Lead: Planning</a:t>
            </a:r>
            <a:endParaRPr lang="en-US" sz="950" dirty="0"/>
          </a:p>
          <a:p>
            <a:pPr marL="0" indent="0">
              <a:buNone/>
            </a:pPr>
            <a:r>
              <a:rPr lang="en-US" sz="950" dirty="0">
                <a:solidFill>
                  <a:srgbClr val="253552"/>
                </a:solidFill>
              </a:rPr>
              <a:t>Inputs: corporate functions and relevant partners</a:t>
            </a:r>
            <a:endParaRPr lang="en-US" sz="950" dirty="0"/>
          </a:p>
          <a:p>
            <a:pPr marL="0" indent="0">
              <a:buNone/>
            </a:pPr>
            <a:r>
              <a:rPr lang="en-US" sz="950" dirty="0">
                <a:solidFill>
                  <a:srgbClr val="253552"/>
                </a:solidFill>
              </a:rPr>
              <a:t>User testing: selected contributors</a:t>
            </a:r>
            <a:endParaRPr lang="en-US" sz="950" dirty="0"/>
          </a:p>
          <a:p>
            <a:pPr marL="0" indent="0">
              <a:buNone/>
            </a:pPr>
            <a:r>
              <a:rPr lang="en-US" sz="950" dirty="0">
                <a:solidFill>
                  <a:srgbClr val="253552"/>
                </a:solidFill>
              </a:rPr>
              <a:t>Approval: core IPG</a:t>
            </a:r>
            <a:endParaRPr lang="en-US" sz="950" dirty="0"/>
          </a:p>
        </p:txBody>
      </p:sp>
      <p:sp>
        <p:nvSpPr>
          <p:cNvPr id="26" name="Shape 23"/>
          <p:cNvSpPr/>
          <p:nvPr/>
        </p:nvSpPr>
        <p:spPr>
          <a:xfrm>
            <a:off x="8951976" y="2816352"/>
            <a:ext cx="2560320" cy="1847088"/>
          </a:xfrm>
          <a:prstGeom prst="roundRect">
            <a:avLst>
              <a:gd name="adj" fmla="val 1980"/>
            </a:avLst>
          </a:prstGeom>
          <a:solidFill>
            <a:srgbClr val="FFFFFF">
              <a:alpha val="97000"/>
            </a:srgbClr>
          </a:solidFill>
          <a:ln w="10160">
            <a:solidFill>
              <a:srgbClr val="D8DEE8"/>
            </a:solidFill>
            <a:prstDash val="solid"/>
          </a:ln>
        </p:spPr>
        <p:txBody>
          <a:bodyPr/>
          <a:lstStyle/>
          <a:p>
            <a:endParaRPr lang="en-GB"/>
          </a:p>
        </p:txBody>
      </p:sp>
      <p:sp>
        <p:nvSpPr>
          <p:cNvPr id="27" name="Shape 24"/>
          <p:cNvSpPr/>
          <p:nvPr/>
        </p:nvSpPr>
        <p:spPr>
          <a:xfrm>
            <a:off x="8951976" y="2816352"/>
            <a:ext cx="64008" cy="1847088"/>
          </a:xfrm>
          <a:prstGeom prst="rect">
            <a:avLst/>
          </a:prstGeom>
          <a:solidFill>
            <a:srgbClr val="243E6B"/>
          </a:solidFill>
          <a:ln w="12700">
            <a:solidFill>
              <a:srgbClr val="243E6B"/>
            </a:solidFill>
            <a:prstDash val="solid"/>
          </a:ln>
        </p:spPr>
        <p:txBody>
          <a:bodyPr/>
          <a:lstStyle/>
          <a:p>
            <a:endParaRPr lang="en-GB"/>
          </a:p>
        </p:txBody>
      </p:sp>
      <p:sp>
        <p:nvSpPr>
          <p:cNvPr id="28" name="Text 25"/>
          <p:cNvSpPr/>
          <p:nvPr/>
        </p:nvSpPr>
        <p:spPr>
          <a:xfrm>
            <a:off x="9134856" y="2962656"/>
            <a:ext cx="224028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OUTPUT / DECISION</a:t>
            </a:r>
            <a:endParaRPr lang="en-US" sz="1200" dirty="0"/>
          </a:p>
        </p:txBody>
      </p:sp>
      <p:sp>
        <p:nvSpPr>
          <p:cNvPr id="29" name="Text 26"/>
          <p:cNvSpPr/>
          <p:nvPr/>
        </p:nvSpPr>
        <p:spPr>
          <a:xfrm>
            <a:off x="9134856" y="3310128"/>
            <a:ext cx="2231136" cy="1225296"/>
          </a:xfrm>
          <a:prstGeom prst="rect">
            <a:avLst/>
          </a:prstGeom>
          <a:noFill/>
          <a:ln/>
        </p:spPr>
        <p:txBody>
          <a:bodyPr wrap="square" lIns="254" tIns="254" rIns="254" bIns="254" rtlCol="0" anchor="t">
            <a:normAutofit/>
          </a:bodyPr>
          <a:lstStyle/>
          <a:p>
            <a:pPr marL="0" indent="0">
              <a:buNone/>
            </a:pPr>
            <a:r>
              <a:rPr lang="en-US" sz="950" dirty="0">
                <a:solidFill>
                  <a:srgbClr val="253552"/>
                </a:solidFill>
              </a:rPr>
              <a:t>Controlled template, guidance and named sign-off route.</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1" cy="1"/>
          <a:chOff x="0" y="0"/>
          <a:chExt cx="1" cy="1"/>
        </a:xfrm>
      </p:grpSpPr>
      <p:pic>
        <p:nvPicPr>
          <p:cNvPr id="2" name="Image 0" descr="/mnt/data/template_render/slide-4.png"/>
          <p:cNvPicPr>
            <a:picLocks noChangeAspect="1"/>
          </p:cNvPicPr>
          <p:nvPr/>
        </p:nvPicPr>
        <p:blipFill>
          <a:blip r:embed="rId3"/>
          <a:srcRect l="22" r="22"/>
          <a:stretch/>
        </p:blipFill>
        <p:spPr>
          <a:xfrm>
            <a:off x="0" y="0"/>
            <a:ext cx="12191695" cy="6858000"/>
          </a:xfrm>
          <a:prstGeom prst="rect">
            <a:avLst/>
          </a:prstGeom>
        </p:spPr>
      </p:pic>
      <p:sp>
        <p:nvSpPr>
          <p:cNvPr id="3" name="Text 0"/>
          <p:cNvSpPr/>
          <p:nvPr/>
        </p:nvSpPr>
        <p:spPr>
          <a:xfrm>
            <a:off x="640080" y="502920"/>
            <a:ext cx="10927080" cy="384048"/>
          </a:xfrm>
          <a:prstGeom prst="rect">
            <a:avLst/>
          </a:prstGeom>
          <a:noFill/>
          <a:ln/>
        </p:spPr>
        <p:txBody>
          <a:bodyPr wrap="square" lIns="0" tIns="0" rIns="0" bIns="0" rtlCol="0" anchor="ctr">
            <a:normAutofit/>
          </a:bodyPr>
          <a:lstStyle/>
          <a:p>
            <a:pPr marL="0" indent="0">
              <a:buNone/>
            </a:pPr>
            <a:r>
              <a:rPr lang="en-US" sz="2400" b="1" dirty="0">
                <a:solidFill>
                  <a:srgbClr val="243E6B"/>
                </a:solidFill>
              </a:rPr>
              <a:t>Proposed completion template</a:t>
            </a:r>
            <a:endParaRPr lang="en-US" sz="2400" dirty="0"/>
          </a:p>
        </p:txBody>
      </p:sp>
      <p:sp>
        <p:nvSpPr>
          <p:cNvPr id="4" name="Text 1"/>
          <p:cNvSpPr/>
          <p:nvPr/>
        </p:nvSpPr>
        <p:spPr>
          <a:xfrm>
            <a:off x="658368" y="932688"/>
            <a:ext cx="10515600" cy="274320"/>
          </a:xfrm>
          <a:prstGeom prst="rect">
            <a:avLst/>
          </a:prstGeom>
          <a:noFill/>
          <a:ln/>
        </p:spPr>
        <p:txBody>
          <a:bodyPr wrap="square" lIns="0" tIns="0" rIns="0" bIns="0" rtlCol="0" anchor="ctr">
            <a:normAutofit/>
          </a:bodyPr>
          <a:lstStyle/>
          <a:p>
            <a:pPr marL="0" indent="0">
              <a:buNone/>
            </a:pPr>
            <a:r>
              <a:rPr lang="en-US" sz="1050" dirty="0">
                <a:solidFill>
                  <a:srgbClr val="64748B"/>
                </a:solidFill>
              </a:rPr>
              <a:t>A short front sheet supported by a controlled delivery schedule.</a:t>
            </a:r>
            <a:endParaRPr lang="en-US" sz="1050" dirty="0"/>
          </a:p>
        </p:txBody>
      </p:sp>
      <p:sp>
        <p:nvSpPr>
          <p:cNvPr id="5" name="Text 2"/>
          <p:cNvSpPr/>
          <p:nvPr/>
        </p:nvSpPr>
        <p:spPr>
          <a:xfrm>
            <a:off x="11292840" y="192024"/>
            <a:ext cx="228600" cy="109728"/>
          </a:xfrm>
          <a:prstGeom prst="rect">
            <a:avLst/>
          </a:prstGeom>
          <a:noFill/>
          <a:ln/>
        </p:spPr>
        <p:txBody>
          <a:bodyPr wrap="square" lIns="0" tIns="0" rIns="0" bIns="0" rtlCol="0" anchor="ctr"/>
          <a:lstStyle/>
          <a:p>
            <a:pPr marL="0" indent="0" algn="ctr">
              <a:buNone/>
            </a:pPr>
            <a:r>
              <a:rPr lang="en-US" sz="800" dirty="0">
                <a:solidFill>
                  <a:srgbClr val="243E6B"/>
                </a:solidFill>
              </a:rPr>
              <a:t>20</a:t>
            </a:r>
            <a:endParaRPr lang="en-US" sz="800" dirty="0"/>
          </a:p>
        </p:txBody>
      </p:sp>
      <p:sp>
        <p:nvSpPr>
          <p:cNvPr id="6" name="Shape 3"/>
          <p:cNvSpPr/>
          <p:nvPr/>
        </p:nvSpPr>
        <p:spPr>
          <a:xfrm>
            <a:off x="640080" y="1325880"/>
            <a:ext cx="3429000" cy="1600200"/>
          </a:xfrm>
          <a:prstGeom prst="roundRect">
            <a:avLst>
              <a:gd name="adj" fmla="val 2286"/>
            </a:avLst>
          </a:prstGeom>
          <a:solidFill>
            <a:srgbClr val="FFFFFF">
              <a:alpha val="97000"/>
            </a:srgbClr>
          </a:solidFill>
          <a:ln w="10160">
            <a:solidFill>
              <a:srgbClr val="D8DEE8"/>
            </a:solidFill>
            <a:prstDash val="solid"/>
          </a:ln>
        </p:spPr>
        <p:txBody>
          <a:bodyPr/>
          <a:lstStyle/>
          <a:p>
            <a:endParaRPr lang="en-GB"/>
          </a:p>
        </p:txBody>
      </p:sp>
      <p:sp>
        <p:nvSpPr>
          <p:cNvPr id="7" name="Shape 4"/>
          <p:cNvSpPr/>
          <p:nvPr/>
        </p:nvSpPr>
        <p:spPr>
          <a:xfrm>
            <a:off x="640080" y="1325880"/>
            <a:ext cx="64008" cy="1600200"/>
          </a:xfrm>
          <a:prstGeom prst="rect">
            <a:avLst/>
          </a:prstGeom>
          <a:solidFill>
            <a:srgbClr val="00A79D"/>
          </a:solidFill>
          <a:ln w="12700">
            <a:solidFill>
              <a:srgbClr val="00A79D"/>
            </a:solidFill>
            <a:prstDash val="solid"/>
          </a:ln>
        </p:spPr>
        <p:txBody>
          <a:bodyPr/>
          <a:lstStyle/>
          <a:p>
            <a:endParaRPr lang="en-GB"/>
          </a:p>
        </p:txBody>
      </p:sp>
      <p:sp>
        <p:nvSpPr>
          <p:cNvPr id="8" name="Text 5"/>
          <p:cNvSpPr/>
          <p:nvPr/>
        </p:nvSpPr>
        <p:spPr>
          <a:xfrm>
            <a:off x="822960" y="1472184"/>
            <a:ext cx="310896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A. ALIGNMENT</a:t>
            </a:r>
            <a:endParaRPr lang="en-US" sz="1200" dirty="0"/>
          </a:p>
        </p:txBody>
      </p:sp>
      <p:sp>
        <p:nvSpPr>
          <p:cNvPr id="9" name="Text 6"/>
          <p:cNvSpPr/>
          <p:nvPr/>
        </p:nvSpPr>
        <p:spPr>
          <a:xfrm>
            <a:off x="822960" y="1819656"/>
            <a:ext cx="3099816" cy="978408"/>
          </a:xfrm>
          <a:prstGeom prst="rect">
            <a:avLst/>
          </a:prstGeom>
          <a:noFill/>
          <a:ln/>
        </p:spPr>
        <p:txBody>
          <a:bodyPr wrap="square" lIns="254" tIns="254" rIns="254" bIns="254" rtlCol="0" anchor="t">
            <a:normAutofit/>
          </a:bodyPr>
          <a:lstStyle/>
          <a:p>
            <a:pPr marL="0" indent="0">
              <a:buNone/>
            </a:pPr>
            <a:r>
              <a:rPr lang="en-US" sz="940" dirty="0">
                <a:solidFill>
                  <a:srgbClr val="253552"/>
                </a:solidFill>
              </a:rPr>
              <a:t>Health Board Priority</a:t>
            </a:r>
            <a:endParaRPr lang="en-US" sz="940" dirty="0"/>
          </a:p>
          <a:p>
            <a:pPr marL="0" indent="0">
              <a:buNone/>
            </a:pPr>
            <a:r>
              <a:rPr lang="en-US" sz="940" dirty="0">
                <a:solidFill>
                  <a:srgbClr val="253552"/>
                </a:solidFill>
              </a:rPr>
              <a:t>System</a:t>
            </a:r>
            <a:endParaRPr lang="en-US" sz="940" dirty="0"/>
          </a:p>
          <a:p>
            <a:pPr marL="0" indent="0">
              <a:buNone/>
            </a:pPr>
            <a:r>
              <a:rPr lang="en-US" sz="940" dirty="0">
                <a:solidFill>
                  <a:srgbClr val="253552"/>
                </a:solidFill>
              </a:rPr>
              <a:t>Strategic objective</a:t>
            </a:r>
            <a:endParaRPr lang="en-US" sz="940" dirty="0"/>
          </a:p>
          <a:p>
            <a:pPr marL="0" indent="0">
              <a:buNone/>
            </a:pPr>
            <a:r>
              <a:rPr lang="en-US" sz="940" dirty="0">
                <a:solidFill>
                  <a:srgbClr val="253552"/>
                </a:solidFill>
              </a:rPr>
              <a:t>National / local driver</a:t>
            </a:r>
            <a:endParaRPr lang="en-US" sz="940" dirty="0"/>
          </a:p>
        </p:txBody>
      </p:sp>
      <p:sp>
        <p:nvSpPr>
          <p:cNvPr id="10" name="Shape 7"/>
          <p:cNvSpPr/>
          <p:nvPr/>
        </p:nvSpPr>
        <p:spPr>
          <a:xfrm>
            <a:off x="4389120" y="1325880"/>
            <a:ext cx="3429000" cy="1600200"/>
          </a:xfrm>
          <a:prstGeom prst="roundRect">
            <a:avLst>
              <a:gd name="adj" fmla="val 2286"/>
            </a:avLst>
          </a:prstGeom>
          <a:solidFill>
            <a:srgbClr val="FFFFFF">
              <a:alpha val="97000"/>
            </a:srgbClr>
          </a:solidFill>
          <a:ln w="10160">
            <a:solidFill>
              <a:srgbClr val="D8DEE8"/>
            </a:solidFill>
            <a:prstDash val="solid"/>
          </a:ln>
        </p:spPr>
        <p:txBody>
          <a:bodyPr/>
          <a:lstStyle/>
          <a:p>
            <a:endParaRPr lang="en-GB"/>
          </a:p>
        </p:txBody>
      </p:sp>
      <p:sp>
        <p:nvSpPr>
          <p:cNvPr id="11" name="Shape 8"/>
          <p:cNvSpPr/>
          <p:nvPr/>
        </p:nvSpPr>
        <p:spPr>
          <a:xfrm>
            <a:off x="4389120" y="1325880"/>
            <a:ext cx="64008" cy="1600200"/>
          </a:xfrm>
          <a:prstGeom prst="rect">
            <a:avLst/>
          </a:prstGeom>
          <a:solidFill>
            <a:srgbClr val="19AFC6"/>
          </a:solidFill>
          <a:ln w="12700">
            <a:solidFill>
              <a:srgbClr val="19AFC6"/>
            </a:solidFill>
            <a:prstDash val="solid"/>
          </a:ln>
        </p:spPr>
        <p:txBody>
          <a:bodyPr/>
          <a:lstStyle/>
          <a:p>
            <a:endParaRPr lang="en-GB"/>
          </a:p>
        </p:txBody>
      </p:sp>
      <p:sp>
        <p:nvSpPr>
          <p:cNvPr id="12" name="Text 9"/>
          <p:cNvSpPr/>
          <p:nvPr/>
        </p:nvSpPr>
        <p:spPr>
          <a:xfrm>
            <a:off x="4572000" y="1472184"/>
            <a:ext cx="310896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B. CASE FOR ACTION</a:t>
            </a:r>
            <a:endParaRPr lang="en-US" sz="1200" dirty="0"/>
          </a:p>
        </p:txBody>
      </p:sp>
      <p:sp>
        <p:nvSpPr>
          <p:cNvPr id="13" name="Text 10"/>
          <p:cNvSpPr/>
          <p:nvPr/>
        </p:nvSpPr>
        <p:spPr>
          <a:xfrm>
            <a:off x="4572000" y="1819656"/>
            <a:ext cx="3099816" cy="978408"/>
          </a:xfrm>
          <a:prstGeom prst="rect">
            <a:avLst/>
          </a:prstGeom>
          <a:noFill/>
          <a:ln/>
        </p:spPr>
        <p:txBody>
          <a:bodyPr wrap="square" lIns="254" tIns="254" rIns="254" bIns="254" rtlCol="0" anchor="t">
            <a:normAutofit/>
          </a:bodyPr>
          <a:lstStyle/>
          <a:p>
            <a:pPr marL="0" indent="0">
              <a:buNone/>
            </a:pPr>
            <a:r>
              <a:rPr lang="en-US" sz="940" dirty="0">
                <a:solidFill>
                  <a:srgbClr val="253552"/>
                </a:solidFill>
              </a:rPr>
              <a:t>Evidence and baseline</a:t>
            </a:r>
            <a:endParaRPr lang="en-US" sz="940" dirty="0"/>
          </a:p>
          <a:p>
            <a:pPr marL="0" indent="0">
              <a:buNone/>
            </a:pPr>
            <a:r>
              <a:rPr lang="en-US" sz="940" dirty="0">
                <a:solidFill>
                  <a:srgbClr val="253552"/>
                </a:solidFill>
              </a:rPr>
              <a:t>Problem to solve</a:t>
            </a:r>
            <a:endParaRPr lang="en-US" sz="940" dirty="0"/>
          </a:p>
          <a:p>
            <a:pPr marL="0" indent="0">
              <a:buNone/>
            </a:pPr>
            <a:r>
              <a:rPr lang="en-US" sz="940" dirty="0">
                <a:solidFill>
                  <a:srgbClr val="253552"/>
                </a:solidFill>
              </a:rPr>
              <a:t>Scope</a:t>
            </a:r>
            <a:endParaRPr lang="en-US" sz="940" dirty="0"/>
          </a:p>
          <a:p>
            <a:pPr marL="0" indent="0">
              <a:buNone/>
            </a:pPr>
            <a:r>
              <a:rPr lang="en-US" sz="940" dirty="0">
                <a:solidFill>
                  <a:srgbClr val="253552"/>
                </a:solidFill>
              </a:rPr>
              <a:t>Risk if no action</a:t>
            </a:r>
            <a:endParaRPr lang="en-US" sz="940" dirty="0"/>
          </a:p>
        </p:txBody>
      </p:sp>
      <p:sp>
        <p:nvSpPr>
          <p:cNvPr id="14" name="Shape 11"/>
          <p:cNvSpPr/>
          <p:nvPr/>
        </p:nvSpPr>
        <p:spPr>
          <a:xfrm>
            <a:off x="8138160" y="1325880"/>
            <a:ext cx="3429000" cy="1600200"/>
          </a:xfrm>
          <a:prstGeom prst="roundRect">
            <a:avLst>
              <a:gd name="adj" fmla="val 2286"/>
            </a:avLst>
          </a:prstGeom>
          <a:solidFill>
            <a:srgbClr val="FFFFFF">
              <a:alpha val="97000"/>
            </a:srgbClr>
          </a:solidFill>
          <a:ln w="10160">
            <a:solidFill>
              <a:srgbClr val="D8DEE8"/>
            </a:solidFill>
            <a:prstDash val="solid"/>
          </a:ln>
        </p:spPr>
        <p:txBody>
          <a:bodyPr/>
          <a:lstStyle/>
          <a:p>
            <a:endParaRPr lang="en-GB"/>
          </a:p>
        </p:txBody>
      </p:sp>
      <p:sp>
        <p:nvSpPr>
          <p:cNvPr id="15" name="Shape 12"/>
          <p:cNvSpPr/>
          <p:nvPr/>
        </p:nvSpPr>
        <p:spPr>
          <a:xfrm>
            <a:off x="8138160" y="1325880"/>
            <a:ext cx="64008" cy="1600200"/>
          </a:xfrm>
          <a:prstGeom prst="rect">
            <a:avLst/>
          </a:prstGeom>
          <a:solidFill>
            <a:srgbClr val="A15BA5"/>
          </a:solidFill>
          <a:ln w="12700">
            <a:solidFill>
              <a:srgbClr val="A15BA5"/>
            </a:solidFill>
            <a:prstDash val="solid"/>
          </a:ln>
        </p:spPr>
        <p:txBody>
          <a:bodyPr/>
          <a:lstStyle/>
          <a:p>
            <a:endParaRPr lang="en-GB"/>
          </a:p>
        </p:txBody>
      </p:sp>
      <p:sp>
        <p:nvSpPr>
          <p:cNvPr id="16" name="Text 13"/>
          <p:cNvSpPr/>
          <p:nvPr/>
        </p:nvSpPr>
        <p:spPr>
          <a:xfrm>
            <a:off x="8321040" y="1472184"/>
            <a:ext cx="310896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C. DELIVERY</a:t>
            </a:r>
            <a:endParaRPr lang="en-US" sz="1200" dirty="0"/>
          </a:p>
        </p:txBody>
      </p:sp>
      <p:sp>
        <p:nvSpPr>
          <p:cNvPr id="17" name="Text 14"/>
          <p:cNvSpPr/>
          <p:nvPr/>
        </p:nvSpPr>
        <p:spPr>
          <a:xfrm>
            <a:off x="8321040" y="1819656"/>
            <a:ext cx="3099816" cy="978408"/>
          </a:xfrm>
          <a:prstGeom prst="rect">
            <a:avLst/>
          </a:prstGeom>
          <a:noFill/>
          <a:ln/>
        </p:spPr>
        <p:txBody>
          <a:bodyPr wrap="square" lIns="254" tIns="254" rIns="254" bIns="254" rtlCol="0" anchor="t">
            <a:normAutofit/>
          </a:bodyPr>
          <a:lstStyle/>
          <a:p>
            <a:pPr marL="0" indent="0">
              <a:buNone/>
            </a:pPr>
            <a:r>
              <a:rPr lang="en-US" sz="940" dirty="0">
                <a:solidFill>
                  <a:srgbClr val="253552"/>
                </a:solidFill>
              </a:rPr>
              <a:t>Action</a:t>
            </a:r>
            <a:endParaRPr lang="en-US" sz="940" dirty="0"/>
          </a:p>
          <a:p>
            <a:pPr marL="0" indent="0">
              <a:buNone/>
            </a:pPr>
            <a:r>
              <a:rPr lang="en-US" sz="940" dirty="0">
                <a:solidFill>
                  <a:srgbClr val="253552"/>
                </a:solidFill>
              </a:rPr>
              <a:t>Accountable owner</a:t>
            </a:r>
            <a:endParaRPr lang="en-US" sz="940" dirty="0"/>
          </a:p>
          <a:p>
            <a:pPr marL="0" indent="0">
              <a:buNone/>
            </a:pPr>
            <a:r>
              <a:rPr lang="en-US" sz="940" dirty="0">
                <a:solidFill>
                  <a:srgbClr val="253552"/>
                </a:solidFill>
              </a:rPr>
              <a:t>Milestones</a:t>
            </a:r>
            <a:endParaRPr lang="en-US" sz="940" dirty="0"/>
          </a:p>
          <a:p>
            <a:pPr marL="0" indent="0">
              <a:buNone/>
            </a:pPr>
            <a:r>
              <a:rPr lang="en-US" sz="940" dirty="0">
                <a:solidFill>
                  <a:srgbClr val="253552"/>
                </a:solidFill>
              </a:rPr>
              <a:t>Dependencies / partners</a:t>
            </a:r>
            <a:endParaRPr lang="en-US" sz="940" dirty="0"/>
          </a:p>
        </p:txBody>
      </p:sp>
      <p:sp>
        <p:nvSpPr>
          <p:cNvPr id="18" name="Shape 15"/>
          <p:cNvSpPr/>
          <p:nvPr/>
        </p:nvSpPr>
        <p:spPr>
          <a:xfrm>
            <a:off x="640080" y="3337560"/>
            <a:ext cx="3429000" cy="1600200"/>
          </a:xfrm>
          <a:prstGeom prst="roundRect">
            <a:avLst>
              <a:gd name="adj" fmla="val 2286"/>
            </a:avLst>
          </a:prstGeom>
          <a:solidFill>
            <a:srgbClr val="FFFFFF">
              <a:alpha val="97000"/>
            </a:srgbClr>
          </a:solidFill>
          <a:ln w="10160">
            <a:solidFill>
              <a:srgbClr val="D8DEE8"/>
            </a:solidFill>
            <a:prstDash val="solid"/>
          </a:ln>
        </p:spPr>
        <p:txBody>
          <a:bodyPr/>
          <a:lstStyle/>
          <a:p>
            <a:endParaRPr lang="en-GB"/>
          </a:p>
        </p:txBody>
      </p:sp>
      <p:sp>
        <p:nvSpPr>
          <p:cNvPr id="19" name="Shape 16"/>
          <p:cNvSpPr/>
          <p:nvPr/>
        </p:nvSpPr>
        <p:spPr>
          <a:xfrm>
            <a:off x="640080" y="3337560"/>
            <a:ext cx="64008" cy="1600200"/>
          </a:xfrm>
          <a:prstGeom prst="rect">
            <a:avLst/>
          </a:prstGeom>
          <a:solidFill>
            <a:srgbClr val="F3C541"/>
          </a:solidFill>
          <a:ln w="12700">
            <a:solidFill>
              <a:srgbClr val="F3C541"/>
            </a:solidFill>
            <a:prstDash val="solid"/>
          </a:ln>
        </p:spPr>
        <p:txBody>
          <a:bodyPr/>
          <a:lstStyle/>
          <a:p>
            <a:endParaRPr lang="en-GB"/>
          </a:p>
        </p:txBody>
      </p:sp>
      <p:sp>
        <p:nvSpPr>
          <p:cNvPr id="20" name="Text 17"/>
          <p:cNvSpPr/>
          <p:nvPr/>
        </p:nvSpPr>
        <p:spPr>
          <a:xfrm>
            <a:off x="822960" y="3483864"/>
            <a:ext cx="310896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D. MEASUREMENT</a:t>
            </a:r>
            <a:endParaRPr lang="en-US" sz="1200" dirty="0"/>
          </a:p>
        </p:txBody>
      </p:sp>
      <p:sp>
        <p:nvSpPr>
          <p:cNvPr id="21" name="Text 18"/>
          <p:cNvSpPr/>
          <p:nvPr/>
        </p:nvSpPr>
        <p:spPr>
          <a:xfrm>
            <a:off x="822960" y="3831336"/>
            <a:ext cx="3099816" cy="978408"/>
          </a:xfrm>
          <a:prstGeom prst="rect">
            <a:avLst/>
          </a:prstGeom>
          <a:noFill/>
          <a:ln/>
        </p:spPr>
        <p:txBody>
          <a:bodyPr wrap="square" lIns="254" tIns="254" rIns="254" bIns="254" rtlCol="0" anchor="t">
            <a:normAutofit/>
          </a:bodyPr>
          <a:lstStyle/>
          <a:p>
            <a:pPr marL="0" indent="0">
              <a:buNone/>
            </a:pPr>
            <a:r>
              <a:rPr lang="en-US" sz="940" dirty="0">
                <a:solidFill>
                  <a:srgbClr val="253552"/>
                </a:solidFill>
              </a:rPr>
              <a:t>Outcome / process measures</a:t>
            </a:r>
            <a:endParaRPr lang="en-US" sz="940" dirty="0"/>
          </a:p>
          <a:p>
            <a:pPr marL="0" indent="0">
              <a:buNone/>
            </a:pPr>
            <a:r>
              <a:rPr lang="en-US" sz="940" dirty="0">
                <a:solidFill>
                  <a:srgbClr val="253552"/>
                </a:solidFill>
              </a:rPr>
              <a:t>Baseline and measure</a:t>
            </a:r>
            <a:endParaRPr lang="en-US" sz="940" dirty="0"/>
          </a:p>
          <a:p>
            <a:pPr marL="0" indent="0">
              <a:buNone/>
            </a:pPr>
            <a:r>
              <a:rPr lang="en-US" sz="940" dirty="0">
                <a:solidFill>
                  <a:srgbClr val="253552"/>
                </a:solidFill>
              </a:rPr>
              <a:t>Trajectory</a:t>
            </a:r>
            <a:endParaRPr lang="en-US" sz="940" dirty="0"/>
          </a:p>
          <a:p>
            <a:pPr marL="0" indent="0">
              <a:buNone/>
            </a:pPr>
            <a:r>
              <a:rPr lang="en-US" sz="940" dirty="0">
                <a:solidFill>
                  <a:srgbClr val="253552"/>
                </a:solidFill>
              </a:rPr>
              <a:t>Data source</a:t>
            </a:r>
            <a:endParaRPr lang="en-US" sz="940" dirty="0"/>
          </a:p>
        </p:txBody>
      </p:sp>
      <p:sp>
        <p:nvSpPr>
          <p:cNvPr id="22" name="Shape 19"/>
          <p:cNvSpPr/>
          <p:nvPr/>
        </p:nvSpPr>
        <p:spPr>
          <a:xfrm>
            <a:off x="4389120" y="3337560"/>
            <a:ext cx="3429000" cy="1600200"/>
          </a:xfrm>
          <a:prstGeom prst="roundRect">
            <a:avLst>
              <a:gd name="adj" fmla="val 2286"/>
            </a:avLst>
          </a:prstGeom>
          <a:solidFill>
            <a:srgbClr val="FFFFFF">
              <a:alpha val="97000"/>
            </a:srgbClr>
          </a:solidFill>
          <a:ln w="10160">
            <a:solidFill>
              <a:srgbClr val="D8DEE8"/>
            </a:solidFill>
            <a:prstDash val="solid"/>
          </a:ln>
        </p:spPr>
        <p:txBody>
          <a:bodyPr/>
          <a:lstStyle/>
          <a:p>
            <a:endParaRPr lang="en-GB"/>
          </a:p>
        </p:txBody>
      </p:sp>
      <p:sp>
        <p:nvSpPr>
          <p:cNvPr id="23" name="Shape 20"/>
          <p:cNvSpPr/>
          <p:nvPr/>
        </p:nvSpPr>
        <p:spPr>
          <a:xfrm>
            <a:off x="4389120" y="3337560"/>
            <a:ext cx="64008" cy="1600200"/>
          </a:xfrm>
          <a:prstGeom prst="rect">
            <a:avLst/>
          </a:prstGeom>
          <a:solidFill>
            <a:srgbClr val="52AF74"/>
          </a:solidFill>
          <a:ln w="12700">
            <a:solidFill>
              <a:srgbClr val="52AF74"/>
            </a:solidFill>
            <a:prstDash val="solid"/>
          </a:ln>
        </p:spPr>
        <p:txBody>
          <a:bodyPr/>
          <a:lstStyle/>
          <a:p>
            <a:endParaRPr lang="en-GB"/>
          </a:p>
        </p:txBody>
      </p:sp>
      <p:sp>
        <p:nvSpPr>
          <p:cNvPr id="24" name="Text 21"/>
          <p:cNvSpPr/>
          <p:nvPr/>
        </p:nvSpPr>
        <p:spPr>
          <a:xfrm>
            <a:off x="4572000" y="3483864"/>
            <a:ext cx="310896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E. RESOURCES</a:t>
            </a:r>
            <a:endParaRPr lang="en-US" sz="1200" dirty="0"/>
          </a:p>
        </p:txBody>
      </p:sp>
      <p:sp>
        <p:nvSpPr>
          <p:cNvPr id="25" name="Text 22"/>
          <p:cNvSpPr/>
          <p:nvPr/>
        </p:nvSpPr>
        <p:spPr>
          <a:xfrm>
            <a:off x="4572000" y="3831336"/>
            <a:ext cx="3099816" cy="978408"/>
          </a:xfrm>
          <a:prstGeom prst="rect">
            <a:avLst/>
          </a:prstGeom>
          <a:noFill/>
          <a:ln/>
        </p:spPr>
        <p:txBody>
          <a:bodyPr wrap="square" lIns="254" tIns="254" rIns="254" bIns="254" rtlCol="0" anchor="t">
            <a:normAutofit/>
          </a:bodyPr>
          <a:lstStyle/>
          <a:p>
            <a:pPr marL="0" indent="0">
              <a:buNone/>
            </a:pPr>
            <a:r>
              <a:rPr lang="en-US" sz="940" dirty="0">
                <a:solidFill>
                  <a:srgbClr val="253552"/>
                </a:solidFill>
              </a:rPr>
              <a:t>Finance and savings</a:t>
            </a:r>
            <a:endParaRPr lang="en-US" sz="940" dirty="0"/>
          </a:p>
          <a:p>
            <a:pPr marL="0" indent="0">
              <a:buNone/>
            </a:pPr>
            <a:r>
              <a:rPr lang="en-US" sz="940" dirty="0">
                <a:solidFill>
                  <a:srgbClr val="253552"/>
                </a:solidFill>
              </a:rPr>
              <a:t>Workforce</a:t>
            </a:r>
            <a:endParaRPr lang="en-US" sz="940" dirty="0"/>
          </a:p>
          <a:p>
            <a:pPr marL="0" indent="0">
              <a:buNone/>
            </a:pPr>
            <a:r>
              <a:rPr lang="en-US" sz="940" dirty="0">
                <a:solidFill>
                  <a:srgbClr val="253552"/>
                </a:solidFill>
              </a:rPr>
              <a:t>Digital / capital / estates</a:t>
            </a:r>
            <a:endParaRPr lang="en-US" sz="940" dirty="0"/>
          </a:p>
          <a:p>
            <a:pPr marL="0" indent="0">
              <a:buNone/>
            </a:pPr>
            <a:r>
              <a:rPr lang="en-US" sz="940" dirty="0">
                <a:solidFill>
                  <a:srgbClr val="253552"/>
                </a:solidFill>
              </a:rPr>
              <a:t>Medicines / diagnostics</a:t>
            </a:r>
            <a:endParaRPr lang="en-US" sz="940" dirty="0"/>
          </a:p>
        </p:txBody>
      </p:sp>
      <p:sp>
        <p:nvSpPr>
          <p:cNvPr id="26" name="Shape 23"/>
          <p:cNvSpPr/>
          <p:nvPr/>
        </p:nvSpPr>
        <p:spPr>
          <a:xfrm>
            <a:off x="8138160" y="3337560"/>
            <a:ext cx="3429000" cy="1600200"/>
          </a:xfrm>
          <a:prstGeom prst="roundRect">
            <a:avLst>
              <a:gd name="adj" fmla="val 2286"/>
            </a:avLst>
          </a:prstGeom>
          <a:solidFill>
            <a:srgbClr val="FFFFFF">
              <a:alpha val="97000"/>
            </a:srgbClr>
          </a:solidFill>
          <a:ln w="10160">
            <a:solidFill>
              <a:srgbClr val="D8DEE8"/>
            </a:solidFill>
            <a:prstDash val="solid"/>
          </a:ln>
        </p:spPr>
        <p:txBody>
          <a:bodyPr/>
          <a:lstStyle/>
          <a:p>
            <a:endParaRPr lang="en-GB"/>
          </a:p>
        </p:txBody>
      </p:sp>
      <p:sp>
        <p:nvSpPr>
          <p:cNvPr id="27" name="Shape 24"/>
          <p:cNvSpPr/>
          <p:nvPr/>
        </p:nvSpPr>
        <p:spPr>
          <a:xfrm>
            <a:off x="8138160" y="3337560"/>
            <a:ext cx="64008" cy="1600200"/>
          </a:xfrm>
          <a:prstGeom prst="rect">
            <a:avLst/>
          </a:prstGeom>
          <a:solidFill>
            <a:srgbClr val="243E6B"/>
          </a:solidFill>
          <a:ln w="12700">
            <a:solidFill>
              <a:srgbClr val="243E6B"/>
            </a:solidFill>
            <a:prstDash val="solid"/>
          </a:ln>
        </p:spPr>
        <p:txBody>
          <a:bodyPr/>
          <a:lstStyle/>
          <a:p>
            <a:endParaRPr lang="en-GB"/>
          </a:p>
        </p:txBody>
      </p:sp>
      <p:sp>
        <p:nvSpPr>
          <p:cNvPr id="28" name="Text 25"/>
          <p:cNvSpPr/>
          <p:nvPr/>
        </p:nvSpPr>
        <p:spPr>
          <a:xfrm>
            <a:off x="8321040" y="3483864"/>
            <a:ext cx="3108960"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F. ASSURANCE</a:t>
            </a:r>
            <a:endParaRPr lang="en-US" sz="1200" dirty="0"/>
          </a:p>
        </p:txBody>
      </p:sp>
      <p:sp>
        <p:nvSpPr>
          <p:cNvPr id="29" name="Text 26"/>
          <p:cNvSpPr/>
          <p:nvPr/>
        </p:nvSpPr>
        <p:spPr>
          <a:xfrm>
            <a:off x="8321040" y="3831336"/>
            <a:ext cx="3099816" cy="978408"/>
          </a:xfrm>
          <a:prstGeom prst="rect">
            <a:avLst/>
          </a:prstGeom>
          <a:noFill/>
          <a:ln/>
        </p:spPr>
        <p:txBody>
          <a:bodyPr wrap="square" lIns="254" tIns="254" rIns="254" bIns="254" rtlCol="0" anchor="t">
            <a:normAutofit/>
          </a:bodyPr>
          <a:lstStyle/>
          <a:p>
            <a:pPr marL="0" indent="0">
              <a:buNone/>
            </a:pPr>
            <a:r>
              <a:rPr lang="en-US" sz="940" dirty="0">
                <a:solidFill>
                  <a:srgbClr val="253552"/>
                </a:solidFill>
              </a:rPr>
              <a:t>Benefits</a:t>
            </a:r>
            <a:endParaRPr lang="en-US" sz="940" dirty="0"/>
          </a:p>
          <a:p>
            <a:pPr marL="0" indent="0">
              <a:buNone/>
            </a:pPr>
            <a:r>
              <a:rPr lang="en-US" sz="940" dirty="0">
                <a:solidFill>
                  <a:srgbClr val="253552"/>
                </a:solidFill>
              </a:rPr>
              <a:t>Risks and mitigations</a:t>
            </a:r>
            <a:endParaRPr lang="en-US" sz="940" dirty="0"/>
          </a:p>
          <a:p>
            <a:pPr marL="0" indent="0">
              <a:buNone/>
            </a:pPr>
            <a:r>
              <a:rPr lang="en-US" sz="940" dirty="0">
                <a:solidFill>
                  <a:srgbClr val="253552"/>
                </a:solidFill>
              </a:rPr>
              <a:t>Governance route</a:t>
            </a:r>
            <a:endParaRPr lang="en-US" sz="940" dirty="0"/>
          </a:p>
          <a:p>
            <a:pPr marL="0" indent="0">
              <a:buNone/>
            </a:pPr>
            <a:r>
              <a:rPr lang="en-US" sz="940" dirty="0">
                <a:solidFill>
                  <a:srgbClr val="253552"/>
                </a:solidFill>
              </a:rPr>
              <a:t>Executive sign-off</a:t>
            </a:r>
            <a:endParaRPr lang="en-US" sz="94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1" cy="1"/>
          <a:chOff x="0" y="0"/>
          <a:chExt cx="1" cy="1"/>
        </a:xfrm>
      </p:grpSpPr>
      <p:pic>
        <p:nvPicPr>
          <p:cNvPr id="2" name="Image 0" descr="/mnt/data/template_render/slide-4.png"/>
          <p:cNvPicPr>
            <a:picLocks noChangeAspect="1"/>
          </p:cNvPicPr>
          <p:nvPr/>
        </p:nvPicPr>
        <p:blipFill>
          <a:blip r:embed="rId3"/>
          <a:srcRect l="22" r="22"/>
          <a:stretch/>
        </p:blipFill>
        <p:spPr>
          <a:xfrm>
            <a:off x="0" y="0"/>
            <a:ext cx="12191695" cy="6858000"/>
          </a:xfrm>
          <a:prstGeom prst="rect">
            <a:avLst/>
          </a:prstGeom>
        </p:spPr>
      </p:pic>
      <p:sp>
        <p:nvSpPr>
          <p:cNvPr id="3" name="Text 0"/>
          <p:cNvSpPr/>
          <p:nvPr/>
        </p:nvSpPr>
        <p:spPr>
          <a:xfrm>
            <a:off x="640080" y="502920"/>
            <a:ext cx="10927080" cy="384048"/>
          </a:xfrm>
          <a:prstGeom prst="rect">
            <a:avLst/>
          </a:prstGeom>
          <a:noFill/>
          <a:ln/>
        </p:spPr>
        <p:txBody>
          <a:bodyPr wrap="square" lIns="0" tIns="0" rIns="0" bIns="0" rtlCol="0" anchor="ctr">
            <a:normAutofit/>
          </a:bodyPr>
          <a:lstStyle/>
          <a:p>
            <a:pPr marL="0" indent="0">
              <a:buNone/>
            </a:pPr>
            <a:r>
              <a:rPr lang="en-US" sz="2400" b="1" dirty="0">
                <a:solidFill>
                  <a:srgbClr val="243E6B"/>
                </a:solidFill>
              </a:rPr>
              <a:t>Quality and Assurance Tests</a:t>
            </a:r>
            <a:endParaRPr lang="en-US" sz="2400" dirty="0"/>
          </a:p>
        </p:txBody>
      </p:sp>
      <p:sp>
        <p:nvSpPr>
          <p:cNvPr id="4" name="Text 1"/>
          <p:cNvSpPr/>
          <p:nvPr/>
        </p:nvSpPr>
        <p:spPr>
          <a:xfrm>
            <a:off x="594360" y="932688"/>
            <a:ext cx="10579608" cy="274320"/>
          </a:xfrm>
          <a:prstGeom prst="rect">
            <a:avLst/>
          </a:prstGeom>
          <a:noFill/>
          <a:ln/>
        </p:spPr>
        <p:txBody>
          <a:bodyPr wrap="square" lIns="0" tIns="0" rIns="0" bIns="0" rtlCol="0" anchor="ctr">
            <a:normAutofit/>
          </a:bodyPr>
          <a:lstStyle/>
          <a:p>
            <a:pPr marL="0" indent="0">
              <a:buNone/>
            </a:pPr>
            <a:r>
              <a:rPr lang="en-US" sz="1050" dirty="0">
                <a:solidFill>
                  <a:srgbClr val="64748B"/>
                </a:solidFill>
              </a:rPr>
              <a:t>Returns assessed for quality and assurance – via IPG – feeding into Exec </a:t>
            </a:r>
            <a:r>
              <a:rPr lang="en-US" sz="1050" dirty="0" err="1">
                <a:solidFill>
                  <a:srgbClr val="64748B"/>
                </a:solidFill>
              </a:rPr>
              <a:t>Prioritisation</a:t>
            </a:r>
            <a:r>
              <a:rPr lang="en-US" sz="1050" dirty="0">
                <a:solidFill>
                  <a:srgbClr val="64748B"/>
                </a:solidFill>
              </a:rPr>
              <a:t>/ Assessment to </a:t>
            </a:r>
            <a:r>
              <a:rPr lang="en-US" sz="1050" dirty="0" err="1">
                <a:solidFill>
                  <a:srgbClr val="64748B"/>
                </a:solidFill>
              </a:rPr>
              <a:t>finalise</a:t>
            </a:r>
            <a:r>
              <a:rPr lang="en-US" sz="1050" dirty="0">
                <a:solidFill>
                  <a:srgbClr val="64748B"/>
                </a:solidFill>
              </a:rPr>
              <a:t> decisions for the Plan</a:t>
            </a:r>
            <a:endParaRPr lang="en-US" sz="1050" dirty="0"/>
          </a:p>
        </p:txBody>
      </p:sp>
      <p:sp>
        <p:nvSpPr>
          <p:cNvPr id="5" name="Text 2"/>
          <p:cNvSpPr/>
          <p:nvPr/>
        </p:nvSpPr>
        <p:spPr>
          <a:xfrm>
            <a:off x="11292840" y="192024"/>
            <a:ext cx="228600" cy="109728"/>
          </a:xfrm>
          <a:prstGeom prst="rect">
            <a:avLst/>
          </a:prstGeom>
          <a:noFill/>
          <a:ln/>
        </p:spPr>
        <p:txBody>
          <a:bodyPr wrap="square" lIns="0" tIns="0" rIns="0" bIns="0" rtlCol="0" anchor="ctr"/>
          <a:lstStyle/>
          <a:p>
            <a:pPr marL="0" indent="0" algn="ctr">
              <a:buNone/>
            </a:pPr>
            <a:r>
              <a:rPr lang="en-US" sz="800" dirty="0">
                <a:solidFill>
                  <a:srgbClr val="243E6B"/>
                </a:solidFill>
              </a:rPr>
              <a:t>22</a:t>
            </a:r>
            <a:endParaRPr lang="en-US" sz="800" dirty="0"/>
          </a:p>
        </p:txBody>
      </p:sp>
      <p:sp>
        <p:nvSpPr>
          <p:cNvPr id="6" name="Shape 3"/>
          <p:cNvSpPr/>
          <p:nvPr/>
        </p:nvSpPr>
        <p:spPr>
          <a:xfrm>
            <a:off x="594360" y="1353312"/>
            <a:ext cx="2624328" cy="1481328"/>
          </a:xfrm>
          <a:prstGeom prst="roundRect">
            <a:avLst>
              <a:gd name="adj" fmla="val 2469"/>
            </a:avLst>
          </a:prstGeom>
          <a:solidFill>
            <a:srgbClr val="FFFFFF">
              <a:alpha val="97000"/>
            </a:srgbClr>
          </a:solidFill>
          <a:ln w="10160">
            <a:solidFill>
              <a:srgbClr val="D8DEE8"/>
            </a:solidFill>
            <a:prstDash val="solid"/>
          </a:ln>
        </p:spPr>
        <p:txBody>
          <a:bodyPr/>
          <a:lstStyle/>
          <a:p>
            <a:endParaRPr lang="en-GB"/>
          </a:p>
        </p:txBody>
      </p:sp>
      <p:sp>
        <p:nvSpPr>
          <p:cNvPr id="7" name="Shape 4"/>
          <p:cNvSpPr/>
          <p:nvPr/>
        </p:nvSpPr>
        <p:spPr>
          <a:xfrm>
            <a:off x="594360" y="1353312"/>
            <a:ext cx="64008" cy="1481328"/>
          </a:xfrm>
          <a:prstGeom prst="rect">
            <a:avLst/>
          </a:prstGeom>
          <a:solidFill>
            <a:srgbClr val="00A79D"/>
          </a:solidFill>
          <a:ln w="12700">
            <a:solidFill>
              <a:srgbClr val="00A79D"/>
            </a:solidFill>
            <a:prstDash val="solid"/>
          </a:ln>
        </p:spPr>
        <p:txBody>
          <a:bodyPr/>
          <a:lstStyle/>
          <a:p>
            <a:endParaRPr lang="en-GB"/>
          </a:p>
        </p:txBody>
      </p:sp>
      <p:sp>
        <p:nvSpPr>
          <p:cNvPr id="8" name="Text 5"/>
          <p:cNvSpPr/>
          <p:nvPr/>
        </p:nvSpPr>
        <p:spPr>
          <a:xfrm>
            <a:off x="777240" y="1499616"/>
            <a:ext cx="230428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Strategic fit</a:t>
            </a:r>
            <a:endParaRPr lang="en-US" sz="1200" dirty="0"/>
          </a:p>
        </p:txBody>
      </p:sp>
      <p:sp>
        <p:nvSpPr>
          <p:cNvPr id="9" name="Text 6"/>
          <p:cNvSpPr/>
          <p:nvPr/>
        </p:nvSpPr>
        <p:spPr>
          <a:xfrm>
            <a:off x="777240" y="1847088"/>
            <a:ext cx="2295144" cy="859536"/>
          </a:xfrm>
          <a:prstGeom prst="rect">
            <a:avLst/>
          </a:prstGeom>
          <a:noFill/>
          <a:ln/>
        </p:spPr>
        <p:txBody>
          <a:bodyPr wrap="square" lIns="254" tIns="254" rIns="254" bIns="254" rtlCol="0" anchor="t">
            <a:normAutofit/>
          </a:bodyPr>
          <a:lstStyle/>
          <a:p>
            <a:pPr marL="0" indent="0">
              <a:buNone/>
            </a:pPr>
            <a:r>
              <a:rPr lang="en-US" sz="900" dirty="0">
                <a:solidFill>
                  <a:srgbClr val="253552"/>
                </a:solidFill>
              </a:rPr>
              <a:t>Direct line to priority, System direction or essential requirement</a:t>
            </a:r>
            <a:endParaRPr lang="en-US" sz="900" dirty="0"/>
          </a:p>
        </p:txBody>
      </p:sp>
      <p:sp>
        <p:nvSpPr>
          <p:cNvPr id="10" name="Shape 7"/>
          <p:cNvSpPr/>
          <p:nvPr/>
        </p:nvSpPr>
        <p:spPr>
          <a:xfrm>
            <a:off x="3456432" y="1353312"/>
            <a:ext cx="2624328" cy="1481328"/>
          </a:xfrm>
          <a:prstGeom prst="roundRect">
            <a:avLst>
              <a:gd name="adj" fmla="val 2469"/>
            </a:avLst>
          </a:prstGeom>
          <a:solidFill>
            <a:srgbClr val="FFFFFF">
              <a:alpha val="97000"/>
            </a:srgbClr>
          </a:solidFill>
          <a:ln w="10160">
            <a:solidFill>
              <a:srgbClr val="D8DEE8"/>
            </a:solidFill>
            <a:prstDash val="solid"/>
          </a:ln>
        </p:spPr>
        <p:txBody>
          <a:bodyPr/>
          <a:lstStyle/>
          <a:p>
            <a:endParaRPr lang="en-GB"/>
          </a:p>
        </p:txBody>
      </p:sp>
      <p:sp>
        <p:nvSpPr>
          <p:cNvPr id="11" name="Shape 8"/>
          <p:cNvSpPr/>
          <p:nvPr/>
        </p:nvSpPr>
        <p:spPr>
          <a:xfrm>
            <a:off x="3456432" y="1353312"/>
            <a:ext cx="64008" cy="1481328"/>
          </a:xfrm>
          <a:prstGeom prst="rect">
            <a:avLst/>
          </a:prstGeom>
          <a:solidFill>
            <a:srgbClr val="19AFC6"/>
          </a:solidFill>
          <a:ln w="12700">
            <a:solidFill>
              <a:srgbClr val="19AFC6"/>
            </a:solidFill>
            <a:prstDash val="solid"/>
          </a:ln>
        </p:spPr>
        <p:txBody>
          <a:bodyPr/>
          <a:lstStyle/>
          <a:p>
            <a:endParaRPr lang="en-GB"/>
          </a:p>
        </p:txBody>
      </p:sp>
      <p:sp>
        <p:nvSpPr>
          <p:cNvPr id="12" name="Text 9"/>
          <p:cNvSpPr/>
          <p:nvPr/>
        </p:nvSpPr>
        <p:spPr>
          <a:xfrm>
            <a:off x="3639312" y="1499616"/>
            <a:ext cx="230428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Evidence</a:t>
            </a:r>
            <a:endParaRPr lang="en-US" sz="1200" dirty="0"/>
          </a:p>
        </p:txBody>
      </p:sp>
      <p:sp>
        <p:nvSpPr>
          <p:cNvPr id="13" name="Text 10"/>
          <p:cNvSpPr/>
          <p:nvPr/>
        </p:nvSpPr>
        <p:spPr>
          <a:xfrm>
            <a:off x="3639312" y="1847088"/>
            <a:ext cx="2295144" cy="859536"/>
          </a:xfrm>
          <a:prstGeom prst="rect">
            <a:avLst/>
          </a:prstGeom>
          <a:noFill/>
          <a:ln/>
        </p:spPr>
        <p:txBody>
          <a:bodyPr wrap="square" lIns="254" tIns="254" rIns="254" bIns="254" rtlCol="0" anchor="t">
            <a:normAutofit/>
          </a:bodyPr>
          <a:lstStyle/>
          <a:p>
            <a:pPr marL="0" indent="0">
              <a:buNone/>
            </a:pPr>
            <a:r>
              <a:rPr lang="en-US" sz="900" dirty="0">
                <a:solidFill>
                  <a:srgbClr val="253552"/>
                </a:solidFill>
              </a:rPr>
              <a:t>Baseline and source support the problem and response</a:t>
            </a:r>
            <a:endParaRPr lang="en-US" sz="900" dirty="0"/>
          </a:p>
        </p:txBody>
      </p:sp>
      <p:sp>
        <p:nvSpPr>
          <p:cNvPr id="14" name="Shape 11"/>
          <p:cNvSpPr/>
          <p:nvPr/>
        </p:nvSpPr>
        <p:spPr>
          <a:xfrm>
            <a:off x="6318504" y="1353312"/>
            <a:ext cx="2624328" cy="1481328"/>
          </a:xfrm>
          <a:prstGeom prst="roundRect">
            <a:avLst>
              <a:gd name="adj" fmla="val 2469"/>
            </a:avLst>
          </a:prstGeom>
          <a:solidFill>
            <a:srgbClr val="FFFFFF">
              <a:alpha val="97000"/>
            </a:srgbClr>
          </a:solidFill>
          <a:ln w="10160">
            <a:solidFill>
              <a:srgbClr val="D8DEE8"/>
            </a:solidFill>
            <a:prstDash val="solid"/>
          </a:ln>
        </p:spPr>
        <p:txBody>
          <a:bodyPr/>
          <a:lstStyle/>
          <a:p>
            <a:endParaRPr lang="en-GB"/>
          </a:p>
        </p:txBody>
      </p:sp>
      <p:sp>
        <p:nvSpPr>
          <p:cNvPr id="15" name="Shape 12"/>
          <p:cNvSpPr/>
          <p:nvPr/>
        </p:nvSpPr>
        <p:spPr>
          <a:xfrm>
            <a:off x="6318504" y="1353312"/>
            <a:ext cx="64008" cy="1481328"/>
          </a:xfrm>
          <a:prstGeom prst="rect">
            <a:avLst/>
          </a:prstGeom>
          <a:solidFill>
            <a:srgbClr val="A15BA5"/>
          </a:solidFill>
          <a:ln w="12700">
            <a:solidFill>
              <a:srgbClr val="A15BA5"/>
            </a:solidFill>
            <a:prstDash val="solid"/>
          </a:ln>
        </p:spPr>
        <p:txBody>
          <a:bodyPr/>
          <a:lstStyle/>
          <a:p>
            <a:endParaRPr lang="en-GB"/>
          </a:p>
        </p:txBody>
      </p:sp>
      <p:sp>
        <p:nvSpPr>
          <p:cNvPr id="16" name="Text 13"/>
          <p:cNvSpPr/>
          <p:nvPr/>
        </p:nvSpPr>
        <p:spPr>
          <a:xfrm>
            <a:off x="6501384" y="1499616"/>
            <a:ext cx="230428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Impact</a:t>
            </a:r>
            <a:endParaRPr lang="en-US" sz="1200" dirty="0"/>
          </a:p>
        </p:txBody>
      </p:sp>
      <p:sp>
        <p:nvSpPr>
          <p:cNvPr id="17" name="Text 14"/>
          <p:cNvSpPr/>
          <p:nvPr/>
        </p:nvSpPr>
        <p:spPr>
          <a:xfrm>
            <a:off x="6501384" y="1847088"/>
            <a:ext cx="2295144" cy="859536"/>
          </a:xfrm>
          <a:prstGeom prst="rect">
            <a:avLst/>
          </a:prstGeom>
          <a:noFill/>
          <a:ln/>
        </p:spPr>
        <p:txBody>
          <a:bodyPr wrap="square" lIns="254" tIns="254" rIns="254" bIns="254" rtlCol="0" anchor="t">
            <a:normAutofit/>
          </a:bodyPr>
          <a:lstStyle/>
          <a:p>
            <a:pPr marL="0" indent="0">
              <a:buNone/>
            </a:pPr>
            <a:r>
              <a:rPr lang="en-US" sz="900" dirty="0">
                <a:solidFill>
                  <a:srgbClr val="253552"/>
                </a:solidFill>
              </a:rPr>
              <a:t>Clear outcome, benefit and quality / inequality impact</a:t>
            </a:r>
            <a:endParaRPr lang="en-US" sz="900" dirty="0"/>
          </a:p>
        </p:txBody>
      </p:sp>
      <p:sp>
        <p:nvSpPr>
          <p:cNvPr id="18" name="Shape 15"/>
          <p:cNvSpPr/>
          <p:nvPr/>
        </p:nvSpPr>
        <p:spPr>
          <a:xfrm>
            <a:off x="9180576" y="1353312"/>
            <a:ext cx="2624328" cy="1481328"/>
          </a:xfrm>
          <a:prstGeom prst="roundRect">
            <a:avLst>
              <a:gd name="adj" fmla="val 2469"/>
            </a:avLst>
          </a:prstGeom>
          <a:solidFill>
            <a:srgbClr val="FFFFFF">
              <a:alpha val="97000"/>
            </a:srgbClr>
          </a:solidFill>
          <a:ln w="10160">
            <a:solidFill>
              <a:srgbClr val="D8DEE8"/>
            </a:solidFill>
            <a:prstDash val="solid"/>
          </a:ln>
        </p:spPr>
        <p:txBody>
          <a:bodyPr/>
          <a:lstStyle/>
          <a:p>
            <a:endParaRPr lang="en-GB"/>
          </a:p>
        </p:txBody>
      </p:sp>
      <p:sp>
        <p:nvSpPr>
          <p:cNvPr id="19" name="Shape 16"/>
          <p:cNvSpPr/>
          <p:nvPr/>
        </p:nvSpPr>
        <p:spPr>
          <a:xfrm>
            <a:off x="9180576" y="1353312"/>
            <a:ext cx="64008" cy="1481328"/>
          </a:xfrm>
          <a:prstGeom prst="rect">
            <a:avLst/>
          </a:prstGeom>
          <a:solidFill>
            <a:srgbClr val="F3C541"/>
          </a:solidFill>
          <a:ln w="12700">
            <a:solidFill>
              <a:srgbClr val="F3C541"/>
            </a:solidFill>
            <a:prstDash val="solid"/>
          </a:ln>
        </p:spPr>
        <p:txBody>
          <a:bodyPr/>
          <a:lstStyle/>
          <a:p>
            <a:endParaRPr lang="en-GB"/>
          </a:p>
        </p:txBody>
      </p:sp>
      <p:sp>
        <p:nvSpPr>
          <p:cNvPr id="20" name="Text 17"/>
          <p:cNvSpPr/>
          <p:nvPr/>
        </p:nvSpPr>
        <p:spPr>
          <a:xfrm>
            <a:off x="9363456" y="1499616"/>
            <a:ext cx="230428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Deliverability</a:t>
            </a:r>
            <a:endParaRPr lang="en-US" sz="1200" dirty="0"/>
          </a:p>
        </p:txBody>
      </p:sp>
      <p:sp>
        <p:nvSpPr>
          <p:cNvPr id="21" name="Text 18"/>
          <p:cNvSpPr/>
          <p:nvPr/>
        </p:nvSpPr>
        <p:spPr>
          <a:xfrm>
            <a:off x="9363456" y="1847088"/>
            <a:ext cx="2295144" cy="859536"/>
          </a:xfrm>
          <a:prstGeom prst="rect">
            <a:avLst/>
          </a:prstGeom>
          <a:noFill/>
          <a:ln/>
        </p:spPr>
        <p:txBody>
          <a:bodyPr wrap="square" lIns="254" tIns="254" rIns="254" bIns="254" rtlCol="0" anchor="t">
            <a:normAutofit/>
          </a:bodyPr>
          <a:lstStyle/>
          <a:p>
            <a:pPr marL="0" indent="0">
              <a:buNone/>
            </a:pPr>
            <a:r>
              <a:rPr lang="en-US" sz="900" dirty="0">
                <a:solidFill>
                  <a:srgbClr val="253552"/>
                </a:solidFill>
              </a:rPr>
              <a:t>Owner, milestones, capacity and dependencies are credible</a:t>
            </a:r>
            <a:endParaRPr lang="en-US" sz="900" dirty="0"/>
          </a:p>
        </p:txBody>
      </p:sp>
      <p:sp>
        <p:nvSpPr>
          <p:cNvPr id="22" name="Shape 19"/>
          <p:cNvSpPr/>
          <p:nvPr/>
        </p:nvSpPr>
        <p:spPr>
          <a:xfrm>
            <a:off x="594360" y="3227832"/>
            <a:ext cx="2624328" cy="1481328"/>
          </a:xfrm>
          <a:prstGeom prst="roundRect">
            <a:avLst>
              <a:gd name="adj" fmla="val 2469"/>
            </a:avLst>
          </a:prstGeom>
          <a:solidFill>
            <a:srgbClr val="FFFFFF">
              <a:alpha val="97000"/>
            </a:srgbClr>
          </a:solidFill>
          <a:ln w="10160">
            <a:solidFill>
              <a:srgbClr val="D8DEE8"/>
            </a:solidFill>
            <a:prstDash val="solid"/>
          </a:ln>
        </p:spPr>
        <p:txBody>
          <a:bodyPr/>
          <a:lstStyle/>
          <a:p>
            <a:endParaRPr lang="en-GB"/>
          </a:p>
        </p:txBody>
      </p:sp>
      <p:sp>
        <p:nvSpPr>
          <p:cNvPr id="23" name="Shape 20"/>
          <p:cNvSpPr/>
          <p:nvPr/>
        </p:nvSpPr>
        <p:spPr>
          <a:xfrm>
            <a:off x="594360" y="3227832"/>
            <a:ext cx="64008" cy="1481328"/>
          </a:xfrm>
          <a:prstGeom prst="rect">
            <a:avLst/>
          </a:prstGeom>
          <a:solidFill>
            <a:srgbClr val="52AF74"/>
          </a:solidFill>
          <a:ln w="12700">
            <a:solidFill>
              <a:srgbClr val="52AF74"/>
            </a:solidFill>
            <a:prstDash val="solid"/>
          </a:ln>
        </p:spPr>
        <p:txBody>
          <a:bodyPr/>
          <a:lstStyle/>
          <a:p>
            <a:endParaRPr lang="en-GB"/>
          </a:p>
        </p:txBody>
      </p:sp>
      <p:sp>
        <p:nvSpPr>
          <p:cNvPr id="24" name="Text 21"/>
          <p:cNvSpPr/>
          <p:nvPr/>
        </p:nvSpPr>
        <p:spPr>
          <a:xfrm>
            <a:off x="777240" y="3374136"/>
            <a:ext cx="230428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Affordability</a:t>
            </a:r>
            <a:endParaRPr lang="en-US" sz="1200" dirty="0"/>
          </a:p>
        </p:txBody>
      </p:sp>
      <p:sp>
        <p:nvSpPr>
          <p:cNvPr id="25" name="Text 22"/>
          <p:cNvSpPr/>
          <p:nvPr/>
        </p:nvSpPr>
        <p:spPr>
          <a:xfrm>
            <a:off x="777240" y="3721608"/>
            <a:ext cx="2295144" cy="859536"/>
          </a:xfrm>
          <a:prstGeom prst="rect">
            <a:avLst/>
          </a:prstGeom>
          <a:noFill/>
          <a:ln/>
        </p:spPr>
        <p:txBody>
          <a:bodyPr wrap="square" lIns="254" tIns="254" rIns="254" bIns="254" rtlCol="0" anchor="t">
            <a:normAutofit/>
          </a:bodyPr>
          <a:lstStyle/>
          <a:p>
            <a:pPr marL="0" indent="0">
              <a:buNone/>
            </a:pPr>
            <a:r>
              <a:rPr lang="en-US" sz="900" dirty="0">
                <a:solidFill>
                  <a:srgbClr val="253552"/>
                </a:solidFill>
              </a:rPr>
              <a:t>Costs, savings, funding and opportunity cost are explicit</a:t>
            </a:r>
            <a:endParaRPr lang="en-US" sz="900" dirty="0"/>
          </a:p>
        </p:txBody>
      </p:sp>
      <p:sp>
        <p:nvSpPr>
          <p:cNvPr id="26" name="Shape 23"/>
          <p:cNvSpPr/>
          <p:nvPr/>
        </p:nvSpPr>
        <p:spPr>
          <a:xfrm>
            <a:off x="3456432" y="3227832"/>
            <a:ext cx="2624328" cy="1481328"/>
          </a:xfrm>
          <a:prstGeom prst="roundRect">
            <a:avLst>
              <a:gd name="adj" fmla="val 2469"/>
            </a:avLst>
          </a:prstGeom>
          <a:solidFill>
            <a:srgbClr val="FFFFFF">
              <a:alpha val="97000"/>
            </a:srgbClr>
          </a:solidFill>
          <a:ln w="10160">
            <a:solidFill>
              <a:srgbClr val="D8DEE8"/>
            </a:solidFill>
            <a:prstDash val="solid"/>
          </a:ln>
        </p:spPr>
        <p:txBody>
          <a:bodyPr/>
          <a:lstStyle/>
          <a:p>
            <a:endParaRPr lang="en-GB"/>
          </a:p>
        </p:txBody>
      </p:sp>
      <p:sp>
        <p:nvSpPr>
          <p:cNvPr id="27" name="Shape 24"/>
          <p:cNvSpPr/>
          <p:nvPr/>
        </p:nvSpPr>
        <p:spPr>
          <a:xfrm>
            <a:off x="3456432" y="3227832"/>
            <a:ext cx="64008" cy="1481328"/>
          </a:xfrm>
          <a:prstGeom prst="rect">
            <a:avLst/>
          </a:prstGeom>
          <a:solidFill>
            <a:srgbClr val="D84E5B"/>
          </a:solidFill>
          <a:ln w="12700">
            <a:solidFill>
              <a:srgbClr val="D84E5B"/>
            </a:solidFill>
            <a:prstDash val="solid"/>
          </a:ln>
        </p:spPr>
        <p:txBody>
          <a:bodyPr/>
          <a:lstStyle/>
          <a:p>
            <a:endParaRPr lang="en-GB"/>
          </a:p>
        </p:txBody>
      </p:sp>
      <p:sp>
        <p:nvSpPr>
          <p:cNvPr id="28" name="Text 25"/>
          <p:cNvSpPr/>
          <p:nvPr/>
        </p:nvSpPr>
        <p:spPr>
          <a:xfrm>
            <a:off x="3639312" y="3374136"/>
            <a:ext cx="230428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Triangulation</a:t>
            </a:r>
            <a:endParaRPr lang="en-US" sz="1200" dirty="0"/>
          </a:p>
        </p:txBody>
      </p:sp>
      <p:sp>
        <p:nvSpPr>
          <p:cNvPr id="29" name="Text 26"/>
          <p:cNvSpPr/>
          <p:nvPr/>
        </p:nvSpPr>
        <p:spPr>
          <a:xfrm>
            <a:off x="3639312" y="3721608"/>
            <a:ext cx="2295144" cy="859536"/>
          </a:xfrm>
          <a:prstGeom prst="rect">
            <a:avLst/>
          </a:prstGeom>
          <a:noFill/>
          <a:ln/>
        </p:spPr>
        <p:txBody>
          <a:bodyPr wrap="square" lIns="254" tIns="254" rIns="254" bIns="254" rtlCol="0" anchor="t">
            <a:normAutofit/>
          </a:bodyPr>
          <a:lstStyle/>
          <a:p>
            <a:pPr marL="0" indent="0">
              <a:buNone/>
            </a:pPr>
            <a:r>
              <a:rPr lang="en-US" sz="900" dirty="0">
                <a:solidFill>
                  <a:srgbClr val="253552"/>
                </a:solidFill>
              </a:rPr>
              <a:t>Finance, workforce, activity, digital, assets, partner contributions and performance reconcile</a:t>
            </a:r>
            <a:endParaRPr lang="en-US" sz="900" dirty="0"/>
          </a:p>
        </p:txBody>
      </p:sp>
      <p:sp>
        <p:nvSpPr>
          <p:cNvPr id="30" name="Shape 27"/>
          <p:cNvSpPr/>
          <p:nvPr/>
        </p:nvSpPr>
        <p:spPr>
          <a:xfrm>
            <a:off x="6318504" y="3227832"/>
            <a:ext cx="2624328" cy="1481328"/>
          </a:xfrm>
          <a:prstGeom prst="roundRect">
            <a:avLst>
              <a:gd name="adj" fmla="val 2469"/>
            </a:avLst>
          </a:prstGeom>
          <a:solidFill>
            <a:srgbClr val="FFFFFF">
              <a:alpha val="97000"/>
            </a:srgbClr>
          </a:solidFill>
          <a:ln w="10160">
            <a:solidFill>
              <a:srgbClr val="D8DEE8"/>
            </a:solidFill>
            <a:prstDash val="solid"/>
          </a:ln>
        </p:spPr>
        <p:txBody>
          <a:bodyPr/>
          <a:lstStyle/>
          <a:p>
            <a:endParaRPr lang="en-GB"/>
          </a:p>
        </p:txBody>
      </p:sp>
      <p:sp>
        <p:nvSpPr>
          <p:cNvPr id="31" name="Shape 28"/>
          <p:cNvSpPr/>
          <p:nvPr/>
        </p:nvSpPr>
        <p:spPr>
          <a:xfrm>
            <a:off x="6318504" y="3227832"/>
            <a:ext cx="64008" cy="1481328"/>
          </a:xfrm>
          <a:prstGeom prst="rect">
            <a:avLst/>
          </a:prstGeom>
          <a:solidFill>
            <a:srgbClr val="243E6B"/>
          </a:solidFill>
          <a:ln w="12700">
            <a:solidFill>
              <a:srgbClr val="243E6B"/>
            </a:solidFill>
            <a:prstDash val="solid"/>
          </a:ln>
        </p:spPr>
        <p:txBody>
          <a:bodyPr/>
          <a:lstStyle/>
          <a:p>
            <a:endParaRPr lang="en-GB"/>
          </a:p>
        </p:txBody>
      </p:sp>
      <p:sp>
        <p:nvSpPr>
          <p:cNvPr id="32" name="Text 29"/>
          <p:cNvSpPr/>
          <p:nvPr/>
        </p:nvSpPr>
        <p:spPr>
          <a:xfrm>
            <a:off x="6501384" y="3374136"/>
            <a:ext cx="230428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Governance</a:t>
            </a:r>
            <a:endParaRPr lang="en-US" sz="1200" dirty="0"/>
          </a:p>
        </p:txBody>
      </p:sp>
      <p:sp>
        <p:nvSpPr>
          <p:cNvPr id="33" name="Text 30"/>
          <p:cNvSpPr/>
          <p:nvPr/>
        </p:nvSpPr>
        <p:spPr>
          <a:xfrm>
            <a:off x="6501384" y="3721608"/>
            <a:ext cx="2295144" cy="859536"/>
          </a:xfrm>
          <a:prstGeom prst="rect">
            <a:avLst/>
          </a:prstGeom>
          <a:noFill/>
          <a:ln/>
        </p:spPr>
        <p:txBody>
          <a:bodyPr wrap="square" lIns="254" tIns="254" rIns="254" bIns="254" rtlCol="0" anchor="t">
            <a:normAutofit/>
          </a:bodyPr>
          <a:lstStyle/>
          <a:p>
            <a:pPr marL="0" indent="0">
              <a:buNone/>
            </a:pPr>
            <a:r>
              <a:rPr lang="en-US" sz="900" dirty="0">
                <a:solidFill>
                  <a:srgbClr val="253552"/>
                </a:solidFill>
              </a:rPr>
              <a:t>Appropriate SRO, route, escalation and reporting</a:t>
            </a:r>
            <a:endParaRPr lang="en-US" sz="900" dirty="0"/>
          </a:p>
        </p:txBody>
      </p:sp>
      <p:sp>
        <p:nvSpPr>
          <p:cNvPr id="34" name="Shape 31"/>
          <p:cNvSpPr/>
          <p:nvPr/>
        </p:nvSpPr>
        <p:spPr>
          <a:xfrm>
            <a:off x="9180576" y="3227832"/>
            <a:ext cx="2624328" cy="1481328"/>
          </a:xfrm>
          <a:prstGeom prst="roundRect">
            <a:avLst>
              <a:gd name="adj" fmla="val 2469"/>
            </a:avLst>
          </a:prstGeom>
          <a:solidFill>
            <a:srgbClr val="FFFFFF">
              <a:alpha val="97000"/>
            </a:srgbClr>
          </a:solidFill>
          <a:ln w="10160">
            <a:solidFill>
              <a:srgbClr val="D8DEE8"/>
            </a:solidFill>
            <a:prstDash val="solid"/>
          </a:ln>
        </p:spPr>
        <p:txBody>
          <a:bodyPr/>
          <a:lstStyle/>
          <a:p>
            <a:endParaRPr lang="en-GB"/>
          </a:p>
        </p:txBody>
      </p:sp>
      <p:sp>
        <p:nvSpPr>
          <p:cNvPr id="35" name="Shape 32"/>
          <p:cNvSpPr/>
          <p:nvPr/>
        </p:nvSpPr>
        <p:spPr>
          <a:xfrm>
            <a:off x="9180576" y="3227832"/>
            <a:ext cx="64008" cy="1481328"/>
          </a:xfrm>
          <a:prstGeom prst="rect">
            <a:avLst/>
          </a:prstGeom>
          <a:solidFill>
            <a:srgbClr val="00A79D"/>
          </a:solidFill>
          <a:ln w="12700">
            <a:solidFill>
              <a:srgbClr val="00A79D"/>
            </a:solidFill>
            <a:prstDash val="solid"/>
          </a:ln>
        </p:spPr>
        <p:txBody>
          <a:bodyPr/>
          <a:lstStyle/>
          <a:p>
            <a:endParaRPr lang="en-GB"/>
          </a:p>
        </p:txBody>
      </p:sp>
      <p:sp>
        <p:nvSpPr>
          <p:cNvPr id="36" name="Text 33"/>
          <p:cNvSpPr/>
          <p:nvPr/>
        </p:nvSpPr>
        <p:spPr>
          <a:xfrm>
            <a:off x="9363456" y="3374136"/>
            <a:ext cx="2304288" cy="237744"/>
          </a:xfrm>
          <a:prstGeom prst="rect">
            <a:avLst/>
          </a:prstGeom>
          <a:noFill/>
          <a:ln/>
        </p:spPr>
        <p:txBody>
          <a:bodyPr wrap="square" lIns="0" tIns="0" rIns="0" bIns="0" rtlCol="0" anchor="ctr">
            <a:normAutofit/>
          </a:bodyPr>
          <a:lstStyle/>
          <a:p>
            <a:pPr marL="0" indent="0">
              <a:buNone/>
            </a:pPr>
            <a:r>
              <a:rPr lang="en-US" sz="1200" b="1" dirty="0">
                <a:solidFill>
                  <a:srgbClr val="243E6B"/>
                </a:solidFill>
              </a:rPr>
              <a:t>Sustainability</a:t>
            </a:r>
            <a:endParaRPr lang="en-US" sz="1200" dirty="0"/>
          </a:p>
        </p:txBody>
      </p:sp>
      <p:sp>
        <p:nvSpPr>
          <p:cNvPr id="37" name="Text 34"/>
          <p:cNvSpPr/>
          <p:nvPr/>
        </p:nvSpPr>
        <p:spPr>
          <a:xfrm>
            <a:off x="9363456" y="3721608"/>
            <a:ext cx="2295144" cy="859536"/>
          </a:xfrm>
          <a:prstGeom prst="rect">
            <a:avLst/>
          </a:prstGeom>
          <a:noFill/>
          <a:ln/>
        </p:spPr>
        <p:txBody>
          <a:bodyPr wrap="square" lIns="254" tIns="254" rIns="254" bIns="254" rtlCol="0" anchor="t">
            <a:normAutofit/>
          </a:bodyPr>
          <a:lstStyle/>
          <a:p>
            <a:pPr marL="0" indent="0">
              <a:buNone/>
            </a:pPr>
            <a:r>
              <a:rPr lang="en-US" sz="900" dirty="0">
                <a:solidFill>
                  <a:srgbClr val="253552"/>
                </a:solidFill>
              </a:rPr>
              <a:t>Change is recurrently sustainable and does not shift risk elsewhere</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1" cy="1"/>
          <a:chOff x="0" y="0"/>
          <a:chExt cx="1" cy="1"/>
        </a:xfrm>
      </p:grpSpPr>
      <p:pic>
        <p:nvPicPr>
          <p:cNvPr id="2" name="Image 0" descr="/mnt/data/template_render/slide-4.png"/>
          <p:cNvPicPr>
            <a:picLocks noChangeAspect="1"/>
          </p:cNvPicPr>
          <p:nvPr/>
        </p:nvPicPr>
        <p:blipFill>
          <a:blip r:embed="rId3"/>
          <a:srcRect l="22" r="22"/>
          <a:stretch/>
        </p:blipFill>
        <p:spPr>
          <a:xfrm>
            <a:off x="0" y="0"/>
            <a:ext cx="12191695" cy="6858000"/>
          </a:xfrm>
          <a:prstGeom prst="rect">
            <a:avLst/>
          </a:prstGeom>
        </p:spPr>
      </p:pic>
      <p:sp>
        <p:nvSpPr>
          <p:cNvPr id="3" name="Text 0"/>
          <p:cNvSpPr/>
          <p:nvPr/>
        </p:nvSpPr>
        <p:spPr>
          <a:xfrm>
            <a:off x="640080" y="502920"/>
            <a:ext cx="10927080" cy="384048"/>
          </a:xfrm>
          <a:prstGeom prst="rect">
            <a:avLst/>
          </a:prstGeom>
          <a:noFill/>
          <a:ln/>
        </p:spPr>
        <p:txBody>
          <a:bodyPr wrap="square" lIns="0" tIns="0" rIns="0" bIns="0" rtlCol="0" anchor="ctr">
            <a:normAutofit/>
          </a:bodyPr>
          <a:lstStyle/>
          <a:p>
            <a:pPr marL="0" indent="0">
              <a:buNone/>
            </a:pPr>
            <a:r>
              <a:rPr lang="en-US" sz="2400" b="1" dirty="0">
                <a:solidFill>
                  <a:srgbClr val="243E6B"/>
                </a:solidFill>
              </a:rPr>
              <a:t>Indicative development timeline</a:t>
            </a:r>
            <a:endParaRPr lang="en-US" sz="2400" dirty="0"/>
          </a:p>
        </p:txBody>
      </p:sp>
      <p:sp>
        <p:nvSpPr>
          <p:cNvPr id="5" name="Text 2"/>
          <p:cNvSpPr/>
          <p:nvPr/>
        </p:nvSpPr>
        <p:spPr>
          <a:xfrm>
            <a:off x="11292840" y="192024"/>
            <a:ext cx="228600" cy="109728"/>
          </a:xfrm>
          <a:prstGeom prst="rect">
            <a:avLst/>
          </a:prstGeom>
          <a:noFill/>
          <a:ln/>
        </p:spPr>
        <p:txBody>
          <a:bodyPr wrap="square" lIns="0" tIns="0" rIns="0" bIns="0" rtlCol="0" anchor="ctr"/>
          <a:lstStyle/>
          <a:p>
            <a:pPr marL="0" indent="0" algn="ctr">
              <a:buNone/>
            </a:pPr>
            <a:r>
              <a:rPr lang="en-US" sz="800" dirty="0">
                <a:solidFill>
                  <a:srgbClr val="243E6B"/>
                </a:solidFill>
              </a:rPr>
              <a:t>23</a:t>
            </a:r>
            <a:endParaRPr lang="en-US" sz="800" dirty="0"/>
          </a:p>
        </p:txBody>
      </p:sp>
      <p:sp>
        <p:nvSpPr>
          <p:cNvPr id="6" name="Shape 3"/>
          <p:cNvSpPr/>
          <p:nvPr/>
        </p:nvSpPr>
        <p:spPr>
          <a:xfrm>
            <a:off x="438912" y="1417320"/>
            <a:ext cx="1737360" cy="3611880"/>
          </a:xfrm>
          <a:prstGeom prst="roundRect">
            <a:avLst>
              <a:gd name="adj" fmla="val 2105"/>
            </a:avLst>
          </a:prstGeom>
          <a:solidFill>
            <a:srgbClr val="FFFFFF">
              <a:alpha val="97000"/>
            </a:srgbClr>
          </a:solidFill>
          <a:ln w="10160">
            <a:solidFill>
              <a:srgbClr val="D8DEE8"/>
            </a:solidFill>
            <a:prstDash val="solid"/>
          </a:ln>
        </p:spPr>
        <p:txBody>
          <a:bodyPr/>
          <a:lstStyle/>
          <a:p>
            <a:endParaRPr lang="en-GB"/>
          </a:p>
        </p:txBody>
      </p:sp>
      <p:sp>
        <p:nvSpPr>
          <p:cNvPr id="7" name="Shape 4"/>
          <p:cNvSpPr/>
          <p:nvPr/>
        </p:nvSpPr>
        <p:spPr>
          <a:xfrm>
            <a:off x="438912" y="1417320"/>
            <a:ext cx="64008" cy="3611880"/>
          </a:xfrm>
          <a:prstGeom prst="rect">
            <a:avLst/>
          </a:prstGeom>
          <a:solidFill>
            <a:srgbClr val="243E6B"/>
          </a:solidFill>
          <a:ln w="12700">
            <a:solidFill>
              <a:srgbClr val="243E6B"/>
            </a:solidFill>
            <a:prstDash val="solid"/>
          </a:ln>
        </p:spPr>
        <p:txBody>
          <a:bodyPr/>
          <a:lstStyle/>
          <a:p>
            <a:endParaRPr lang="en-GB"/>
          </a:p>
        </p:txBody>
      </p:sp>
      <p:sp>
        <p:nvSpPr>
          <p:cNvPr id="8" name="Text 5"/>
          <p:cNvSpPr/>
          <p:nvPr/>
        </p:nvSpPr>
        <p:spPr>
          <a:xfrm>
            <a:off x="621792" y="1563624"/>
            <a:ext cx="1417320" cy="237744"/>
          </a:xfrm>
          <a:prstGeom prst="rect">
            <a:avLst/>
          </a:prstGeom>
          <a:noFill/>
          <a:ln/>
        </p:spPr>
        <p:txBody>
          <a:bodyPr wrap="square" lIns="0" tIns="0" rIns="0" bIns="0" rtlCol="0" anchor="ctr">
            <a:normAutofit fontScale="92500" lnSpcReduction="10000"/>
          </a:bodyPr>
          <a:lstStyle/>
          <a:p>
            <a:pPr marL="0" indent="0">
              <a:spcAft>
                <a:spcPts val="0"/>
              </a:spcAft>
              <a:buNone/>
            </a:pPr>
            <a:r>
              <a:rPr sz="900" b="1" dirty="0">
                <a:solidFill>
                  <a:srgbClr val="243E6B"/>
                </a:solidFill>
                <a:latin typeface="Arial"/>
              </a:rPr>
              <a:t>PREPARE</a:t>
            </a:r>
            <a:endParaRPr lang="en-US" sz="1100" dirty="0"/>
          </a:p>
          <a:p>
            <a:pPr>
              <a:spcAft>
                <a:spcPts val="0"/>
              </a:spcAft>
            </a:pPr>
            <a:r>
              <a:rPr sz="900" b="1" dirty="0">
                <a:solidFill>
                  <a:srgbClr val="243E6B"/>
                </a:solidFill>
                <a:latin typeface="Arial"/>
              </a:rPr>
              <a:t>Now–early Oct</a:t>
            </a:r>
          </a:p>
        </p:txBody>
      </p:sp>
      <p:sp>
        <p:nvSpPr>
          <p:cNvPr id="9" name="Text 6"/>
          <p:cNvSpPr/>
          <p:nvPr/>
        </p:nvSpPr>
        <p:spPr>
          <a:xfrm>
            <a:off x="621792" y="1911096"/>
            <a:ext cx="1408176" cy="2990088"/>
          </a:xfrm>
          <a:prstGeom prst="rect">
            <a:avLst/>
          </a:prstGeom>
          <a:noFill/>
          <a:ln/>
        </p:spPr>
        <p:txBody>
          <a:bodyPr wrap="square" lIns="254" tIns="254" rIns="254" bIns="254" rtlCol="0" anchor="t">
            <a:normAutofit/>
          </a:bodyPr>
          <a:lstStyle/>
          <a:p>
            <a:pPr marL="0" indent="0">
              <a:spcAft>
                <a:spcPts val="0"/>
              </a:spcAft>
              <a:buNone/>
            </a:pPr>
            <a:r>
              <a:rPr sz="869" b="0" dirty="0">
                <a:solidFill>
                  <a:srgbClr val="253552"/>
                </a:solidFill>
                <a:latin typeface="Arial"/>
              </a:rPr>
              <a:t>Develop the framework, draft Planning Assumptions and proposed Health Board Priorities.</a:t>
            </a:r>
            <a:endParaRPr lang="en-US" sz="930" dirty="0"/>
          </a:p>
        </p:txBody>
      </p:sp>
      <p:sp>
        <p:nvSpPr>
          <p:cNvPr id="10" name="Shape 7"/>
          <p:cNvSpPr/>
          <p:nvPr/>
        </p:nvSpPr>
        <p:spPr>
          <a:xfrm>
            <a:off x="2359152" y="1417320"/>
            <a:ext cx="1737360" cy="3611880"/>
          </a:xfrm>
          <a:prstGeom prst="roundRect">
            <a:avLst>
              <a:gd name="adj" fmla="val 2105"/>
            </a:avLst>
          </a:prstGeom>
          <a:solidFill>
            <a:srgbClr val="FFFFFF">
              <a:alpha val="97000"/>
            </a:srgbClr>
          </a:solidFill>
          <a:ln w="10160">
            <a:solidFill>
              <a:srgbClr val="D8DEE8"/>
            </a:solidFill>
            <a:prstDash val="solid"/>
          </a:ln>
        </p:spPr>
        <p:txBody>
          <a:bodyPr/>
          <a:lstStyle/>
          <a:p>
            <a:endParaRPr lang="en-GB"/>
          </a:p>
        </p:txBody>
      </p:sp>
      <p:sp>
        <p:nvSpPr>
          <p:cNvPr id="11" name="Shape 8"/>
          <p:cNvSpPr/>
          <p:nvPr/>
        </p:nvSpPr>
        <p:spPr>
          <a:xfrm>
            <a:off x="2359152" y="1417320"/>
            <a:ext cx="64008" cy="3611880"/>
          </a:xfrm>
          <a:prstGeom prst="rect">
            <a:avLst/>
          </a:prstGeom>
          <a:solidFill>
            <a:srgbClr val="00A79D"/>
          </a:solidFill>
          <a:ln w="12700">
            <a:solidFill>
              <a:srgbClr val="00A79D"/>
            </a:solidFill>
            <a:prstDash val="solid"/>
          </a:ln>
        </p:spPr>
        <p:txBody>
          <a:bodyPr/>
          <a:lstStyle/>
          <a:p>
            <a:endParaRPr lang="en-GB"/>
          </a:p>
        </p:txBody>
      </p:sp>
      <p:sp>
        <p:nvSpPr>
          <p:cNvPr id="12" name="Text 9"/>
          <p:cNvSpPr/>
          <p:nvPr/>
        </p:nvSpPr>
        <p:spPr>
          <a:xfrm>
            <a:off x="2542032" y="1563624"/>
            <a:ext cx="1417320" cy="237744"/>
          </a:xfrm>
          <a:prstGeom prst="rect">
            <a:avLst/>
          </a:prstGeom>
          <a:noFill/>
          <a:ln/>
        </p:spPr>
        <p:txBody>
          <a:bodyPr wrap="square" lIns="0" tIns="0" rIns="0" bIns="0" rtlCol="0" anchor="ctr">
            <a:normAutofit lnSpcReduction="10000"/>
          </a:bodyPr>
          <a:lstStyle/>
          <a:p>
            <a:pPr marL="0" indent="0">
              <a:spcAft>
                <a:spcPts val="0"/>
              </a:spcAft>
              <a:buNone/>
            </a:pPr>
            <a:r>
              <a:rPr sz="800" b="1" dirty="0">
                <a:solidFill>
                  <a:srgbClr val="243E6B"/>
                </a:solidFill>
                <a:latin typeface="Arial"/>
              </a:rPr>
              <a:t>EXECUTIVE STEER</a:t>
            </a:r>
            <a:endParaRPr lang="en-US" sz="1000" dirty="0"/>
          </a:p>
          <a:p>
            <a:pPr>
              <a:spcAft>
                <a:spcPts val="0"/>
              </a:spcAft>
            </a:pPr>
            <a:r>
              <a:rPr sz="800" b="1" dirty="0">
                <a:solidFill>
                  <a:srgbClr val="243E6B"/>
                </a:solidFill>
                <a:latin typeface="Arial"/>
              </a:rPr>
              <a:t>Second week Oct</a:t>
            </a:r>
          </a:p>
        </p:txBody>
      </p:sp>
      <p:sp>
        <p:nvSpPr>
          <p:cNvPr id="13" name="Text 10"/>
          <p:cNvSpPr/>
          <p:nvPr/>
        </p:nvSpPr>
        <p:spPr>
          <a:xfrm>
            <a:off x="2542032" y="1911096"/>
            <a:ext cx="1408176" cy="2990088"/>
          </a:xfrm>
          <a:prstGeom prst="rect">
            <a:avLst/>
          </a:prstGeom>
          <a:noFill/>
          <a:ln/>
        </p:spPr>
        <p:txBody>
          <a:bodyPr wrap="square" lIns="254" tIns="254" rIns="254" bIns="254" rtlCol="0" anchor="t">
            <a:normAutofit/>
          </a:bodyPr>
          <a:lstStyle/>
          <a:p>
            <a:pPr marL="0" indent="0">
              <a:spcAft>
                <a:spcPts val="0"/>
              </a:spcAft>
              <a:buNone/>
            </a:pPr>
            <a:r>
              <a:rPr sz="869" b="0">
                <a:solidFill>
                  <a:srgbClr val="253552"/>
                </a:solidFill>
                <a:latin typeface="Arial"/>
              </a:rPr>
              <a:t>Use an Executive update to test and shape the proposal before formal paper submission.</a:t>
            </a:r>
            <a:endParaRPr lang="en-US" sz="930" dirty="0"/>
          </a:p>
        </p:txBody>
      </p:sp>
      <p:sp>
        <p:nvSpPr>
          <p:cNvPr id="14" name="Shape 11"/>
          <p:cNvSpPr/>
          <p:nvPr/>
        </p:nvSpPr>
        <p:spPr>
          <a:xfrm>
            <a:off x="4279392" y="1417320"/>
            <a:ext cx="1737360" cy="3611880"/>
          </a:xfrm>
          <a:prstGeom prst="roundRect">
            <a:avLst>
              <a:gd name="adj" fmla="val 2105"/>
            </a:avLst>
          </a:prstGeom>
          <a:solidFill>
            <a:srgbClr val="FFFFFF">
              <a:alpha val="97000"/>
            </a:srgbClr>
          </a:solidFill>
          <a:ln w="10160">
            <a:solidFill>
              <a:srgbClr val="D8DEE8"/>
            </a:solidFill>
            <a:prstDash val="solid"/>
          </a:ln>
        </p:spPr>
        <p:txBody>
          <a:bodyPr/>
          <a:lstStyle/>
          <a:p>
            <a:endParaRPr lang="en-GB"/>
          </a:p>
        </p:txBody>
      </p:sp>
      <p:sp>
        <p:nvSpPr>
          <p:cNvPr id="15" name="Shape 12"/>
          <p:cNvSpPr/>
          <p:nvPr/>
        </p:nvSpPr>
        <p:spPr>
          <a:xfrm>
            <a:off x="4279392" y="1417320"/>
            <a:ext cx="64008" cy="3611880"/>
          </a:xfrm>
          <a:prstGeom prst="rect">
            <a:avLst/>
          </a:prstGeom>
          <a:solidFill>
            <a:srgbClr val="19AFC6"/>
          </a:solidFill>
          <a:ln w="12700">
            <a:solidFill>
              <a:srgbClr val="19AFC6"/>
            </a:solidFill>
            <a:prstDash val="solid"/>
          </a:ln>
        </p:spPr>
        <p:txBody>
          <a:bodyPr/>
          <a:lstStyle/>
          <a:p>
            <a:endParaRPr lang="en-GB"/>
          </a:p>
        </p:txBody>
      </p:sp>
      <p:sp>
        <p:nvSpPr>
          <p:cNvPr id="16" name="Text 13"/>
          <p:cNvSpPr/>
          <p:nvPr/>
        </p:nvSpPr>
        <p:spPr>
          <a:xfrm>
            <a:off x="4462272" y="1563624"/>
            <a:ext cx="1417320" cy="237744"/>
          </a:xfrm>
          <a:prstGeom prst="rect">
            <a:avLst/>
          </a:prstGeom>
          <a:noFill/>
          <a:ln/>
        </p:spPr>
        <p:txBody>
          <a:bodyPr wrap="square" lIns="0" tIns="0" rIns="0" bIns="0" rtlCol="0" anchor="ctr">
            <a:normAutofit lnSpcReduction="10000"/>
          </a:bodyPr>
          <a:lstStyle/>
          <a:p>
            <a:pPr marL="0" indent="0">
              <a:spcAft>
                <a:spcPts val="0"/>
              </a:spcAft>
              <a:buNone/>
            </a:pPr>
            <a:r>
              <a:rPr sz="800" b="1" dirty="0">
                <a:solidFill>
                  <a:srgbClr val="243E6B"/>
                </a:solidFill>
                <a:latin typeface="Arial"/>
              </a:rPr>
              <a:t>BUILD IN PARALLEL</a:t>
            </a:r>
            <a:endParaRPr lang="en-US" sz="1000" dirty="0"/>
          </a:p>
          <a:p>
            <a:pPr>
              <a:spcAft>
                <a:spcPts val="0"/>
              </a:spcAft>
            </a:pPr>
            <a:r>
              <a:rPr sz="800" b="1" dirty="0">
                <a:solidFill>
                  <a:srgbClr val="243E6B"/>
                </a:solidFill>
                <a:latin typeface="Arial"/>
              </a:rPr>
              <a:t>Mid–late Oct</a:t>
            </a:r>
          </a:p>
        </p:txBody>
      </p:sp>
      <p:sp>
        <p:nvSpPr>
          <p:cNvPr id="17" name="Text 14"/>
          <p:cNvSpPr/>
          <p:nvPr/>
        </p:nvSpPr>
        <p:spPr>
          <a:xfrm>
            <a:off x="4462272" y="1911096"/>
            <a:ext cx="1408176" cy="2990088"/>
          </a:xfrm>
          <a:prstGeom prst="rect">
            <a:avLst/>
          </a:prstGeom>
          <a:noFill/>
          <a:ln/>
        </p:spPr>
        <p:txBody>
          <a:bodyPr wrap="square" lIns="254" tIns="254" rIns="254" bIns="254" rtlCol="0" anchor="t">
            <a:normAutofit/>
          </a:bodyPr>
          <a:lstStyle/>
          <a:p>
            <a:pPr marL="0" indent="0">
              <a:spcAft>
                <a:spcPts val="0"/>
              </a:spcAft>
              <a:buNone/>
            </a:pPr>
            <a:r>
              <a:rPr sz="869" b="0">
                <a:solidFill>
                  <a:srgbClr val="253552"/>
                </a:solidFill>
                <a:latin typeface="Arial"/>
              </a:rPr>
              <a:t>Refine priorities and progress System and partner evidence, template and supporting detail.</a:t>
            </a:r>
            <a:endParaRPr lang="en-US" sz="930" dirty="0"/>
          </a:p>
        </p:txBody>
      </p:sp>
      <p:sp>
        <p:nvSpPr>
          <p:cNvPr id="18" name="Shape 15"/>
          <p:cNvSpPr/>
          <p:nvPr/>
        </p:nvSpPr>
        <p:spPr>
          <a:xfrm>
            <a:off x="6199632" y="1417320"/>
            <a:ext cx="1737360" cy="3611880"/>
          </a:xfrm>
          <a:prstGeom prst="roundRect">
            <a:avLst>
              <a:gd name="adj" fmla="val 2105"/>
            </a:avLst>
          </a:prstGeom>
          <a:solidFill>
            <a:srgbClr val="FFFFFF">
              <a:alpha val="97000"/>
            </a:srgbClr>
          </a:solidFill>
          <a:ln w="10160">
            <a:solidFill>
              <a:srgbClr val="D8DEE8"/>
            </a:solidFill>
            <a:prstDash val="solid"/>
          </a:ln>
        </p:spPr>
        <p:txBody>
          <a:bodyPr/>
          <a:lstStyle/>
          <a:p>
            <a:endParaRPr lang="en-GB"/>
          </a:p>
        </p:txBody>
      </p:sp>
      <p:sp>
        <p:nvSpPr>
          <p:cNvPr id="19" name="Shape 16"/>
          <p:cNvSpPr/>
          <p:nvPr/>
        </p:nvSpPr>
        <p:spPr>
          <a:xfrm>
            <a:off x="6199632" y="1417320"/>
            <a:ext cx="64008" cy="3611880"/>
          </a:xfrm>
          <a:prstGeom prst="rect">
            <a:avLst/>
          </a:prstGeom>
          <a:solidFill>
            <a:srgbClr val="A15BA5"/>
          </a:solidFill>
          <a:ln w="12700">
            <a:solidFill>
              <a:srgbClr val="A15BA5"/>
            </a:solidFill>
            <a:prstDash val="solid"/>
          </a:ln>
        </p:spPr>
        <p:txBody>
          <a:bodyPr/>
          <a:lstStyle/>
          <a:p>
            <a:endParaRPr lang="en-GB"/>
          </a:p>
        </p:txBody>
      </p:sp>
      <p:sp>
        <p:nvSpPr>
          <p:cNvPr id="20" name="Text 17"/>
          <p:cNvSpPr/>
          <p:nvPr/>
        </p:nvSpPr>
        <p:spPr>
          <a:xfrm>
            <a:off x="6382512" y="1563624"/>
            <a:ext cx="1417320" cy="237744"/>
          </a:xfrm>
          <a:prstGeom prst="rect">
            <a:avLst/>
          </a:prstGeom>
          <a:noFill/>
          <a:ln/>
        </p:spPr>
        <p:txBody>
          <a:bodyPr wrap="square" lIns="0" tIns="0" rIns="0" bIns="0" rtlCol="0" anchor="ctr">
            <a:normAutofit lnSpcReduction="10000"/>
          </a:bodyPr>
          <a:lstStyle/>
          <a:p>
            <a:pPr marL="0" indent="0">
              <a:spcAft>
                <a:spcPts val="0"/>
              </a:spcAft>
              <a:buNone/>
            </a:pPr>
            <a:r>
              <a:rPr sz="800" b="1" dirty="0">
                <a:solidFill>
                  <a:srgbClr val="243E6B"/>
                </a:solidFill>
                <a:latin typeface="Arial"/>
              </a:rPr>
              <a:t>FORMAL APPROVAL</a:t>
            </a:r>
            <a:endParaRPr lang="en-US" sz="1000" dirty="0"/>
          </a:p>
          <a:p>
            <a:pPr>
              <a:spcAft>
                <a:spcPts val="0"/>
              </a:spcAft>
            </a:pPr>
            <a:r>
              <a:rPr sz="800" b="1" dirty="0">
                <a:solidFill>
                  <a:srgbClr val="243E6B"/>
                </a:solidFill>
                <a:latin typeface="Arial"/>
              </a:rPr>
              <a:t>28 Oct</a:t>
            </a:r>
          </a:p>
        </p:txBody>
      </p:sp>
      <p:sp>
        <p:nvSpPr>
          <p:cNvPr id="21" name="Text 18"/>
          <p:cNvSpPr/>
          <p:nvPr/>
        </p:nvSpPr>
        <p:spPr>
          <a:xfrm>
            <a:off x="6382512" y="1911096"/>
            <a:ext cx="1408176" cy="2990088"/>
          </a:xfrm>
          <a:prstGeom prst="rect">
            <a:avLst/>
          </a:prstGeom>
          <a:noFill/>
          <a:ln/>
        </p:spPr>
        <p:txBody>
          <a:bodyPr wrap="square" lIns="254" tIns="254" rIns="254" bIns="254" rtlCol="0" anchor="t">
            <a:normAutofit/>
          </a:bodyPr>
          <a:lstStyle/>
          <a:p>
            <a:pPr marL="0" indent="0">
              <a:spcAft>
                <a:spcPts val="0"/>
              </a:spcAft>
              <a:buNone/>
            </a:pPr>
            <a:r>
              <a:rPr sz="869" b="0">
                <a:solidFill>
                  <a:srgbClr val="253552"/>
                </a:solidFill>
                <a:latin typeface="Arial"/>
              </a:rPr>
              <a:t>Executive Board approves or amends the framework, assumptions, priorities and ownership.</a:t>
            </a:r>
            <a:endParaRPr lang="en-US" sz="930" dirty="0"/>
          </a:p>
        </p:txBody>
      </p:sp>
      <p:sp>
        <p:nvSpPr>
          <p:cNvPr id="22" name="Shape 19"/>
          <p:cNvSpPr/>
          <p:nvPr/>
        </p:nvSpPr>
        <p:spPr>
          <a:xfrm>
            <a:off x="8119872" y="1417320"/>
            <a:ext cx="1737360" cy="3611880"/>
          </a:xfrm>
          <a:prstGeom prst="roundRect">
            <a:avLst>
              <a:gd name="adj" fmla="val 2105"/>
            </a:avLst>
          </a:prstGeom>
          <a:solidFill>
            <a:srgbClr val="FFFFFF">
              <a:alpha val="97000"/>
            </a:srgbClr>
          </a:solidFill>
          <a:ln w="10160">
            <a:solidFill>
              <a:srgbClr val="D8DEE8"/>
            </a:solidFill>
            <a:prstDash val="solid"/>
          </a:ln>
        </p:spPr>
        <p:txBody>
          <a:bodyPr/>
          <a:lstStyle/>
          <a:p>
            <a:endParaRPr lang="en-GB"/>
          </a:p>
        </p:txBody>
      </p:sp>
      <p:sp>
        <p:nvSpPr>
          <p:cNvPr id="23" name="Shape 20"/>
          <p:cNvSpPr/>
          <p:nvPr/>
        </p:nvSpPr>
        <p:spPr>
          <a:xfrm>
            <a:off x="8119872" y="1417320"/>
            <a:ext cx="64008" cy="3611880"/>
          </a:xfrm>
          <a:prstGeom prst="rect">
            <a:avLst/>
          </a:prstGeom>
          <a:solidFill>
            <a:srgbClr val="52AF74"/>
          </a:solidFill>
          <a:ln w="12700">
            <a:solidFill>
              <a:srgbClr val="52AF74"/>
            </a:solidFill>
            <a:prstDash val="solid"/>
          </a:ln>
        </p:spPr>
        <p:txBody>
          <a:bodyPr/>
          <a:lstStyle/>
          <a:p>
            <a:endParaRPr lang="en-GB"/>
          </a:p>
        </p:txBody>
      </p:sp>
      <p:sp>
        <p:nvSpPr>
          <p:cNvPr id="24" name="Text 21"/>
          <p:cNvSpPr/>
          <p:nvPr/>
        </p:nvSpPr>
        <p:spPr>
          <a:xfrm>
            <a:off x="8302752" y="1563624"/>
            <a:ext cx="1417320" cy="237744"/>
          </a:xfrm>
          <a:prstGeom prst="rect">
            <a:avLst/>
          </a:prstGeom>
          <a:noFill/>
          <a:ln/>
        </p:spPr>
        <p:txBody>
          <a:bodyPr wrap="square" lIns="0" tIns="0" rIns="0" bIns="0" rtlCol="0" anchor="ctr">
            <a:normAutofit lnSpcReduction="10000"/>
          </a:bodyPr>
          <a:lstStyle/>
          <a:p>
            <a:pPr marL="0" indent="0">
              <a:spcAft>
                <a:spcPts val="0"/>
              </a:spcAft>
              <a:buNone/>
            </a:pPr>
            <a:r>
              <a:rPr sz="800" b="1" dirty="0">
                <a:solidFill>
                  <a:srgbClr val="243E6B"/>
                </a:solidFill>
                <a:latin typeface="Arial"/>
              </a:rPr>
              <a:t>Q2 GATEWAY</a:t>
            </a:r>
            <a:endParaRPr lang="en-US" sz="1000" dirty="0"/>
          </a:p>
          <a:p>
            <a:pPr>
              <a:spcAft>
                <a:spcPts val="0"/>
              </a:spcAft>
            </a:pPr>
            <a:r>
              <a:rPr sz="800" b="1" dirty="0">
                <a:solidFill>
                  <a:srgbClr val="243E6B"/>
                </a:solidFill>
                <a:latin typeface="Arial"/>
              </a:rPr>
              <a:t>4 Nov</a:t>
            </a:r>
          </a:p>
        </p:txBody>
      </p:sp>
      <p:sp>
        <p:nvSpPr>
          <p:cNvPr id="25" name="Text 22"/>
          <p:cNvSpPr/>
          <p:nvPr/>
        </p:nvSpPr>
        <p:spPr>
          <a:xfrm>
            <a:off x="8302752" y="1911096"/>
            <a:ext cx="1408176" cy="2990088"/>
          </a:xfrm>
          <a:prstGeom prst="rect">
            <a:avLst/>
          </a:prstGeom>
          <a:noFill/>
          <a:ln/>
        </p:spPr>
        <p:txBody>
          <a:bodyPr wrap="square" lIns="254" tIns="254" rIns="254" bIns="254" rtlCol="0" anchor="t">
            <a:normAutofit/>
          </a:bodyPr>
          <a:lstStyle/>
          <a:p>
            <a:pPr marL="0" indent="0">
              <a:spcAft>
                <a:spcPts val="0"/>
              </a:spcAft>
              <a:buNone/>
            </a:pPr>
            <a:r>
              <a:rPr sz="869" b="0">
                <a:solidFill>
                  <a:srgbClr val="253552"/>
                </a:solidFill>
                <a:latin typeface="Arial"/>
              </a:rPr>
              <a:t>Apply agreed direction to the 2026/27 plan: continue, stop, change, consolidate or start.</a:t>
            </a:r>
            <a:endParaRPr lang="en-US" sz="930" dirty="0"/>
          </a:p>
        </p:txBody>
      </p:sp>
      <p:sp>
        <p:nvSpPr>
          <p:cNvPr id="26" name="Shape 23"/>
          <p:cNvSpPr/>
          <p:nvPr/>
        </p:nvSpPr>
        <p:spPr>
          <a:xfrm>
            <a:off x="10040112" y="1417320"/>
            <a:ext cx="1737360" cy="3611880"/>
          </a:xfrm>
          <a:prstGeom prst="roundRect">
            <a:avLst>
              <a:gd name="adj" fmla="val 2105"/>
            </a:avLst>
          </a:prstGeom>
          <a:solidFill>
            <a:srgbClr val="FFFFFF">
              <a:alpha val="97000"/>
            </a:srgbClr>
          </a:solidFill>
          <a:ln w="10160">
            <a:solidFill>
              <a:srgbClr val="D8DEE8"/>
            </a:solidFill>
            <a:prstDash val="solid"/>
          </a:ln>
        </p:spPr>
        <p:txBody>
          <a:bodyPr/>
          <a:lstStyle/>
          <a:p>
            <a:endParaRPr lang="en-GB"/>
          </a:p>
        </p:txBody>
      </p:sp>
      <p:sp>
        <p:nvSpPr>
          <p:cNvPr id="27" name="Shape 24"/>
          <p:cNvSpPr/>
          <p:nvPr/>
        </p:nvSpPr>
        <p:spPr>
          <a:xfrm>
            <a:off x="10040112" y="1417320"/>
            <a:ext cx="64008" cy="3611880"/>
          </a:xfrm>
          <a:prstGeom prst="rect">
            <a:avLst/>
          </a:prstGeom>
          <a:solidFill>
            <a:srgbClr val="243E6B"/>
          </a:solidFill>
          <a:ln w="12700">
            <a:solidFill>
              <a:srgbClr val="243E6B"/>
            </a:solidFill>
            <a:prstDash val="solid"/>
          </a:ln>
        </p:spPr>
        <p:txBody>
          <a:bodyPr/>
          <a:lstStyle/>
          <a:p>
            <a:endParaRPr lang="en-GB"/>
          </a:p>
        </p:txBody>
      </p:sp>
      <p:sp>
        <p:nvSpPr>
          <p:cNvPr id="28" name="Text 25"/>
          <p:cNvSpPr/>
          <p:nvPr/>
        </p:nvSpPr>
        <p:spPr>
          <a:xfrm>
            <a:off x="10222992" y="1563624"/>
            <a:ext cx="1417320" cy="237744"/>
          </a:xfrm>
          <a:prstGeom prst="rect">
            <a:avLst/>
          </a:prstGeom>
          <a:noFill/>
          <a:ln/>
        </p:spPr>
        <p:txBody>
          <a:bodyPr wrap="square" lIns="0" tIns="0" rIns="0" bIns="0" rtlCol="0" anchor="ctr">
            <a:normAutofit lnSpcReduction="10000"/>
          </a:bodyPr>
          <a:lstStyle/>
          <a:p>
            <a:pPr marL="0" indent="0">
              <a:spcAft>
                <a:spcPts val="0"/>
              </a:spcAft>
              <a:buNone/>
            </a:pPr>
            <a:r>
              <a:rPr sz="800" b="1" dirty="0">
                <a:solidFill>
                  <a:srgbClr val="243E6B"/>
                </a:solidFill>
                <a:latin typeface="Arial"/>
              </a:rPr>
              <a:t>ISSUE &amp; DEVELOP</a:t>
            </a:r>
            <a:endParaRPr lang="en-US" sz="1000" dirty="0"/>
          </a:p>
          <a:p>
            <a:pPr>
              <a:spcAft>
                <a:spcPts val="0"/>
              </a:spcAft>
            </a:pPr>
            <a:r>
              <a:rPr sz="800" b="1" dirty="0">
                <a:solidFill>
                  <a:srgbClr val="243E6B"/>
                </a:solidFill>
                <a:latin typeface="Arial"/>
              </a:rPr>
              <a:t>Early Nov onward</a:t>
            </a:r>
          </a:p>
        </p:txBody>
      </p:sp>
      <p:sp>
        <p:nvSpPr>
          <p:cNvPr id="29" name="Text 26"/>
          <p:cNvSpPr/>
          <p:nvPr/>
        </p:nvSpPr>
        <p:spPr>
          <a:xfrm>
            <a:off x="10222992" y="1911096"/>
            <a:ext cx="1408176" cy="2990088"/>
          </a:xfrm>
          <a:prstGeom prst="rect">
            <a:avLst/>
          </a:prstGeom>
          <a:noFill/>
          <a:ln/>
        </p:spPr>
        <p:txBody>
          <a:bodyPr wrap="square" lIns="254" tIns="254" rIns="254" bIns="254" rtlCol="0" anchor="t">
            <a:normAutofit/>
          </a:bodyPr>
          <a:lstStyle/>
          <a:p>
            <a:pPr marL="0" indent="0">
              <a:spcAft>
                <a:spcPts val="0"/>
              </a:spcAft>
              <a:buNone/>
            </a:pPr>
            <a:r>
              <a:rPr sz="869" b="0">
                <a:solidFill>
                  <a:srgbClr val="253552"/>
                </a:solidFill>
                <a:latin typeface="Arial"/>
              </a:rPr>
              <a:t>Finalise and issue Plan Development; Service / Care Groups and partners develop returns for later scrutiny.</a:t>
            </a:r>
            <a:endParaRPr lang="en-US" sz="93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Props1.xml><?xml version="1.0" encoding="utf-8"?>
<ds:datastoreItem xmlns:ds="http://schemas.openxmlformats.org/officeDocument/2006/customXml" ds:itemID="{40A21E43-A3A1-4782-9D83-E8B7974AE1DD}"/>
</file>

<file path=customXml/itemProps2.xml><?xml version="1.0" encoding="utf-8"?>
<ds:datastoreItem xmlns:ds="http://schemas.openxmlformats.org/officeDocument/2006/customXml" ds:itemID="{4440C5BB-DC42-4B64-8CED-49F578EC67BF}"/>
</file>

<file path=customXml/itemProps3.xml><?xml version="1.0" encoding="utf-8"?>
<ds:datastoreItem xmlns:ds="http://schemas.openxmlformats.org/officeDocument/2006/customXml" ds:itemID="{38AB2CD6-37BD-4974-8C5C-24B57D850088}"/>
</file>

<file path=docProps/app.xml><?xml version="1.0" encoding="utf-8"?>
<Properties xmlns="http://schemas.openxmlformats.org/officeDocument/2006/extended-properties" xmlns:vt="http://schemas.openxmlformats.org/officeDocument/2006/docPropsVTypes">
  <TotalTime>47</TotalTime>
  <Words>4386</Words>
  <Application>Microsoft Office PowerPoint</Application>
  <PresentationFormat>Widescreen</PresentationFormat>
  <Paragraphs>511</Paragraphs>
  <Slides>27</Slides>
  <Notes>26</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27</vt:i4>
      </vt:variant>
    </vt:vector>
  </HeadingPairs>
  <TitlesOfParts>
    <vt:vector size="33" baseType="lpstr">
      <vt:lpstr>Aptos</vt:lpstr>
      <vt:lpstr>Aptos Display</vt:lpstr>
      <vt:lpstr>Arial</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Swansea Bay University Health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Plan 2027/28 Development</dc:title>
  <dc:subject>Plan Development framework, systems and illustrative measures</dc:subject>
  <dc:creator>Ruth Tovey (Swansea Bay UHB - Planning)</dc:creator>
  <cp:lastModifiedBy>Ruth Tovey (Swansea Bay UHB - Planning)</cp:lastModifiedBy>
  <cp:revision>8</cp:revision>
  <dcterms:created xsi:type="dcterms:W3CDTF">2026-10-02T06:44:00Z</dcterms:created>
  <dcterms:modified xsi:type="dcterms:W3CDTF">2026-10-02T07:19:00Z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0x01010001C022EFBB18C64ABE3B9933434D2554</vt:lpwstr>
  </property>
</Properties>
</file>