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9"/>
  </p:notesMasterIdLst>
  <p:sldIdLst>
    <p:sldId id="1899855861" r:id="rId6"/>
    <p:sldId id="1899855845" r:id="rId7"/>
    <p:sldId id="1899855847" r:id="rId8"/>
    <p:sldId id="1899855867" r:id="rId9"/>
    <p:sldId id="1899855871" r:id="rId10"/>
    <p:sldId id="1899855849" r:id="rId11"/>
    <p:sldId id="1899855850" r:id="rId12"/>
    <p:sldId id="1899855846" r:id="rId13"/>
    <p:sldId id="1899855852" r:id="rId14"/>
    <p:sldId id="1899855866" r:id="rId15"/>
    <p:sldId id="1899855851" r:id="rId16"/>
    <p:sldId id="1899855854" r:id="rId17"/>
    <p:sldId id="1899855856" r:id="rId18"/>
    <p:sldId id="1899855872" r:id="rId19"/>
    <p:sldId id="1899855857" r:id="rId20"/>
    <p:sldId id="1899855860" r:id="rId21"/>
    <p:sldId id="1899855859" r:id="rId22"/>
    <p:sldId id="1899855862" r:id="rId23"/>
    <p:sldId id="1899855858" r:id="rId24"/>
    <p:sldId id="1899855863" r:id="rId25"/>
    <p:sldId id="1899855864" r:id="rId26"/>
    <p:sldId id="1899855865" r:id="rId27"/>
    <p:sldId id="189985587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2D4623-0785-4D56-585F-347A6D9CC911}" name="Claire Osmundsen-Little (Swansea Bay UHB - Finance)" initials="CO" userId="S::Claire.Osmundsen-Little@wales.nhs.uk::a0e02f38-a639-4846-8044-e2af27781390" providerId="AD"/>
  <p188:author id="{1ED58A94-87C5-F11D-64B6-BAE1DAD8914A}" name="Samantha Moss (Swansea Bay UHB - Finance)" initials="SM" userId="S::Samantha.Moss@wales.nhs.uk::775f3592-1b47-4c84-8aa6-dba87a53e38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4BD0A-4001-4996-A365-368D482061AE}" type="datetimeFigureOut">
              <a:rPr lang="en-GB" smtClean="0"/>
              <a:t>15/09/2026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BB40F-3A9F-4F29-AEE0-305AE43F4661}" type="slidenum">
              <a:rPr lang="en-GB" smtClean="0"/>
              <a:t>‹#›</a:t>
            </a:fld>
            <a:endParaRPr lang="en-GB"/>
          </a:p>
        </p:txBody>
      </p:sp>
    </p:spTree>
    <p:extLst>
      <p:ext uri="{BB962C8B-B14F-4D97-AF65-F5344CB8AC3E}">
        <p14:creationId xmlns:p14="http://schemas.microsoft.com/office/powerpoint/2010/main" val="868109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2</a:t>
            </a:fld>
            <a:endParaRPr lang="en-GB"/>
          </a:p>
        </p:txBody>
      </p:sp>
    </p:spTree>
    <p:extLst>
      <p:ext uri="{BB962C8B-B14F-4D97-AF65-F5344CB8AC3E}">
        <p14:creationId xmlns:p14="http://schemas.microsoft.com/office/powerpoint/2010/main" val="722872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3</a:t>
            </a:fld>
            <a:endParaRPr lang="en-GB"/>
          </a:p>
        </p:txBody>
      </p:sp>
    </p:spTree>
    <p:extLst>
      <p:ext uri="{BB962C8B-B14F-4D97-AF65-F5344CB8AC3E}">
        <p14:creationId xmlns:p14="http://schemas.microsoft.com/office/powerpoint/2010/main" val="2752815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4</a:t>
            </a:fld>
            <a:endParaRPr lang="en-GB"/>
          </a:p>
        </p:txBody>
      </p:sp>
    </p:spTree>
    <p:extLst>
      <p:ext uri="{BB962C8B-B14F-4D97-AF65-F5344CB8AC3E}">
        <p14:creationId xmlns:p14="http://schemas.microsoft.com/office/powerpoint/2010/main" val="1040684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579B3-856A-F9F4-D972-747987A1D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C9F61-00C2-AAE7-A0F5-A358B1169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BCF826-83C4-FF7D-D7C8-2BB58B16DB9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9DA8B9-F8FD-2967-5109-63D3EA8D7DAD}"/>
              </a:ext>
            </a:extLst>
          </p:cNvPr>
          <p:cNvSpPr>
            <a:spLocks noGrp="1"/>
          </p:cNvSpPr>
          <p:nvPr>
            <p:ph type="sldNum" sz="quarter" idx="5"/>
          </p:nvPr>
        </p:nvSpPr>
        <p:spPr/>
        <p:txBody>
          <a:bodyPr/>
          <a:lstStyle/>
          <a:p>
            <a:fld id="{0BDBB40F-3A9F-4F29-AEE0-305AE43F4661}" type="slidenum">
              <a:rPr lang="en-GB" smtClean="0"/>
              <a:t>5</a:t>
            </a:fld>
            <a:endParaRPr lang="en-GB"/>
          </a:p>
        </p:txBody>
      </p:sp>
    </p:spTree>
    <p:extLst>
      <p:ext uri="{BB962C8B-B14F-4D97-AF65-F5344CB8AC3E}">
        <p14:creationId xmlns:p14="http://schemas.microsoft.com/office/powerpoint/2010/main" val="215836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11</a:t>
            </a:fld>
            <a:endParaRPr lang="en-GB"/>
          </a:p>
        </p:txBody>
      </p:sp>
    </p:spTree>
    <p:extLst>
      <p:ext uri="{BB962C8B-B14F-4D97-AF65-F5344CB8AC3E}">
        <p14:creationId xmlns:p14="http://schemas.microsoft.com/office/powerpoint/2010/main" val="3199459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F9F92-5D8D-267E-8A9C-C7B68F46F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7146A-4C59-50F2-D06B-C0D65E5BCEA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C53A2AB-1DBC-ED2C-E831-6DA52713CD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BF99AC-D320-B201-3B9D-54849ED2635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574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16</a:t>
            </a:fld>
            <a:endParaRPr lang="en-GB"/>
          </a:p>
        </p:txBody>
      </p:sp>
    </p:spTree>
    <p:extLst>
      <p:ext uri="{BB962C8B-B14F-4D97-AF65-F5344CB8AC3E}">
        <p14:creationId xmlns:p14="http://schemas.microsoft.com/office/powerpoint/2010/main" val="4097713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015C-9FB5-D191-DEB1-7F29BFB1B12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A34A8FD-778B-46F7-A758-2A044F592A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BCA8412-FB22-10A7-4EEB-AC5468DC86F5}"/>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089CD430-2602-501E-575D-0455A7914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312EA0-207F-6789-20A2-168E2BF610CA}"/>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499133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E8D40-7D42-D877-E238-54E385A2841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3D4F196-3FEF-7EC4-A00A-1CCE4EB72F5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7CFCEB-5681-1BEE-DD5C-6AEC0705AC53}"/>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3FD0046E-464B-B48C-841E-C7467E1D65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E5A56C-CAF0-B881-CB7D-481E21A4E64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58803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B11EF-96D7-A898-D425-62097EBB21C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6CBA7A9-44C7-7F84-961B-2DA42AB930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0EF6A5F-0087-6C0B-8DA6-9F9EBA97D85A}"/>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44E503EF-5A40-0E3C-7D2B-5050C983C1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0DAF42-CB8F-A6AE-A3B8-0F72E8C79392}"/>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01893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7F02-3E9A-91FE-B877-59340AE2AFF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688801E-9444-DDED-A299-F445DD99659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371C51E-A2DD-874B-44A3-0CD032AAD6C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903F3DA-1EE1-A29B-1F75-F6AE1DAA6D59}"/>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6" name="Footer Placeholder 5">
            <a:extLst>
              <a:ext uri="{FF2B5EF4-FFF2-40B4-BE49-F238E27FC236}">
                <a16:creationId xmlns:a16="http://schemas.microsoft.com/office/drawing/2014/main" id="{A471DEC2-D442-1486-26ED-44B783D43E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D064EF-1653-C3CF-E66F-D4F2C6BE0E5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3447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2F8A5-FAF0-E90C-C714-82FA3E7585A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EC272D7-E995-4006-8EB5-D0F7E8CF3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E353B22-43D4-E656-BAE9-C7D937363D2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D94FA11-03FC-6792-B331-6000699E5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D2E84EA-174D-0379-EA5B-647309ADFD1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F9458FD-E819-8077-FB24-735D90E2C154}"/>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8" name="Footer Placeholder 7">
            <a:extLst>
              <a:ext uri="{FF2B5EF4-FFF2-40B4-BE49-F238E27FC236}">
                <a16:creationId xmlns:a16="http://schemas.microsoft.com/office/drawing/2014/main" id="{8739166B-C0D3-FA22-CB7C-88ECFDA7CB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DBB598-05CF-938D-8045-FA63228D8BD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2948569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5666-081A-6F14-7650-5B9ECB1FEBC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79C17DF-ED64-D4D8-40A6-6748EE24A3CE}"/>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4" name="Footer Placeholder 3">
            <a:extLst>
              <a:ext uri="{FF2B5EF4-FFF2-40B4-BE49-F238E27FC236}">
                <a16:creationId xmlns:a16="http://schemas.microsoft.com/office/drawing/2014/main" id="{8D3DBABD-079B-C97B-0181-2E6FD07411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60F80C3-792F-FFCC-87C8-05975ED122F8}"/>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2710790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FAF2E-4E86-C44B-95A8-3FD0D6FF2221}"/>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3" name="Footer Placeholder 2">
            <a:extLst>
              <a:ext uri="{FF2B5EF4-FFF2-40B4-BE49-F238E27FC236}">
                <a16:creationId xmlns:a16="http://schemas.microsoft.com/office/drawing/2014/main" id="{96CEFA10-F332-0243-71E9-B095A9DD2A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4C4386-1446-892B-D8F4-7915FC24388E}"/>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86256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EAF2E-B1C2-4020-B1B3-F4FE8555BB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964B69B-5870-488F-05DA-0D0C0C387A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40D2370-9716-BDB2-AF7A-F851F9219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54C0E21-1603-F603-E01D-E32CAD0BA8E5}"/>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6" name="Footer Placeholder 5">
            <a:extLst>
              <a:ext uri="{FF2B5EF4-FFF2-40B4-BE49-F238E27FC236}">
                <a16:creationId xmlns:a16="http://schemas.microsoft.com/office/drawing/2014/main" id="{5EBD4382-AE7D-7752-1E61-E75A31C181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30791B-D481-F962-0946-5A77DD6E87AB}"/>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2674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D486-F3C8-DC47-17AE-4149E7C24E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81DA0B3-4009-109D-CA36-6FD6001458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D8D705E-A9D6-5905-2589-447AAA32A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869BB1-5F0D-648B-2924-B3EA00D14384}"/>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6" name="Footer Placeholder 5">
            <a:extLst>
              <a:ext uri="{FF2B5EF4-FFF2-40B4-BE49-F238E27FC236}">
                <a16:creationId xmlns:a16="http://schemas.microsoft.com/office/drawing/2014/main" id="{D0C22C12-F031-AF9F-4A44-9241B0874A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457893-BA01-0E2C-4BAD-4825B46D9D4F}"/>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121089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18625-BA6D-96AF-79F9-12C5AABED7C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A6CB265-8021-0731-C780-43ED50E94F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177ECD-7F35-8616-896B-F7CD23B59626}"/>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05FF669F-7559-7DA8-5096-D79C951F9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0788B-F877-B9A0-FE31-2B88A6FFA4C6}"/>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446193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7E85D5-35F4-E449-B271-E67A0E5D533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A2FB455-0912-1A51-4B8C-37BC56FD71D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8B3879F-E924-3FA5-E07A-B00DC4EBB5E5}"/>
              </a:ext>
            </a:extLst>
          </p:cNvPr>
          <p:cNvSpPr>
            <a:spLocks noGrp="1"/>
          </p:cNvSpPr>
          <p:nvPr>
            <p:ph type="dt" sz="half" idx="10"/>
          </p:nvPr>
        </p:nvSpPr>
        <p:spPr/>
        <p:txBody>
          <a:body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840319D3-697F-3148-9459-348775EA1A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5046B0-00FC-E52B-4F61-81D20CDACCEB}"/>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140528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5278515" y="2879736"/>
            <a:ext cx="10347851" cy="8448125"/>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857369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07552C41-DCD9-EDC6-5C46-BB088DE2D5CF}"/>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10" name="Espaço Reservado para Texto 12">
            <a:extLst>
              <a:ext uri="{FF2B5EF4-FFF2-40B4-BE49-F238E27FC236}">
                <a16:creationId xmlns:a16="http://schemas.microsoft.com/office/drawing/2014/main" id="{2AF7B799-799A-0AC9-13B5-401248C9C17E}"/>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2684340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6CF2374-8EA3-DD55-C8E3-B17E19D8E8B3}"/>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5" name="Espaço Reservado para Texto 12">
            <a:extLst>
              <a:ext uri="{FF2B5EF4-FFF2-40B4-BE49-F238E27FC236}">
                <a16:creationId xmlns:a16="http://schemas.microsoft.com/office/drawing/2014/main" id="{2C127329-0BB0-0BBC-7EA2-32CEC0C2547D}"/>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951312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514AA583-8FC2-FDF6-D7DA-6710A1760471}"/>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4" name="Espaço Reservado para Texto 12">
            <a:extLst>
              <a:ext uri="{FF2B5EF4-FFF2-40B4-BE49-F238E27FC236}">
                <a16:creationId xmlns:a16="http://schemas.microsoft.com/office/drawing/2014/main" id="{945F5C7B-3C93-0340-B0F5-12B9842A592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935310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F97B1474-3F52-1181-1FDE-F0285CAFB4D4}"/>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3" name="Espaço Reservado para Texto 12">
            <a:extLst>
              <a:ext uri="{FF2B5EF4-FFF2-40B4-BE49-F238E27FC236}">
                <a16:creationId xmlns:a16="http://schemas.microsoft.com/office/drawing/2014/main" id="{B5503FBD-D530-3E01-E47E-BECC4B33D75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271670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4" name="Espaço Reservado para Texto 12">
            <a:extLst>
              <a:ext uri="{FF2B5EF4-FFF2-40B4-BE49-F238E27FC236}">
                <a16:creationId xmlns:a16="http://schemas.microsoft.com/office/drawing/2014/main" id="{F7F0347A-6BD2-D4CD-5782-E955C4C56B3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275307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4C575-1439-D23A-2F4F-ED2F21AD73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25CBA1A-0A5A-9225-F265-2AD2FB9CE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70503A1-E082-A436-CFEB-4503832116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9489A7-3288-400B-A991-6A3429A057DF}" type="datetimeFigureOut">
              <a:rPr lang="en-GB" smtClean="0"/>
              <a:t>15/09/2026</a:t>
            </a:fld>
            <a:endParaRPr lang="en-GB"/>
          </a:p>
        </p:txBody>
      </p:sp>
      <p:sp>
        <p:nvSpPr>
          <p:cNvPr id="5" name="Footer Placeholder 4">
            <a:extLst>
              <a:ext uri="{FF2B5EF4-FFF2-40B4-BE49-F238E27FC236}">
                <a16:creationId xmlns:a16="http://schemas.microsoft.com/office/drawing/2014/main" id="{E43B225E-4097-A748-6F1A-8696890F2C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5C56B51-6946-9EC0-BD14-5D6165AB95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5BC238-EF20-4AF8-8B42-CBD5239AA80D}" type="slidenum">
              <a:rPr lang="en-GB" smtClean="0"/>
              <a:t>‹#›</a:t>
            </a:fld>
            <a:endParaRPr lang="en-GB"/>
          </a:p>
        </p:txBody>
      </p:sp>
    </p:spTree>
    <p:extLst>
      <p:ext uri="{BB962C8B-B14F-4D97-AF65-F5344CB8AC3E}">
        <p14:creationId xmlns:p14="http://schemas.microsoft.com/office/powerpoint/2010/main" val="1485669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059301A9-4D10-7A75-F32A-7FEF84D9D8C2}"/>
              </a:ext>
            </a:extLst>
          </p:cNvPr>
          <p:cNvSpPr/>
          <p:nvPr userDrawn="1"/>
        </p:nvSpPr>
        <p:spPr>
          <a:xfrm>
            <a:off x="0" y="-270"/>
            <a:ext cx="12192000" cy="6858156"/>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sz="1092" dirty="0">
              <a:solidFill>
                <a:srgbClr val="1F355E"/>
              </a:solidFill>
            </a:endParaRPr>
          </a:p>
        </p:txBody>
      </p:sp>
      <p:pic>
        <p:nvPicPr>
          <p:cNvPr id="8" name="Picture 35">
            <a:extLst>
              <a:ext uri="{FF2B5EF4-FFF2-40B4-BE49-F238E27FC236}">
                <a16:creationId xmlns:a16="http://schemas.microsoft.com/office/drawing/2014/main" id="{8D6D5260-941F-FAC8-7D9A-8598A4871B99}"/>
              </a:ext>
            </a:extLst>
          </p:cNvPr>
          <p:cNvPicPr>
            <a:picLocks noChangeAspect="1"/>
          </p:cNvPicPr>
          <p:nvPr userDrawn="1"/>
        </p:nvPicPr>
        <p:blipFill>
          <a:blip r:embed="rId8"/>
          <a:stretch>
            <a:fillRect/>
          </a:stretch>
        </p:blipFill>
        <p:spPr>
          <a:xfrm>
            <a:off x="9171140" y="455556"/>
            <a:ext cx="2562601" cy="653217"/>
          </a:xfrm>
          <a:prstGeom prst="rect">
            <a:avLst/>
          </a:prstGeom>
        </p:spPr>
      </p:pic>
      <p:pic>
        <p:nvPicPr>
          <p:cNvPr id="9" name="Content Placeholder 9" descr="A black background with white text&#10;&#10;Description automatically generated">
            <a:extLst>
              <a:ext uri="{FF2B5EF4-FFF2-40B4-BE49-F238E27FC236}">
                <a16:creationId xmlns:a16="http://schemas.microsoft.com/office/drawing/2014/main" id="{8B39281C-7523-249B-91C3-4AD9884CE212}"/>
              </a:ext>
            </a:extLst>
          </p:cNvPr>
          <p:cNvPicPr>
            <a:picLocks noChangeAspect="1"/>
          </p:cNvPicPr>
          <p:nvPr userDrawn="1"/>
        </p:nvPicPr>
        <p:blipFill>
          <a:blip r:embed="rId9"/>
          <a:stretch>
            <a:fillRect/>
          </a:stretch>
        </p:blipFill>
        <p:spPr>
          <a:xfrm>
            <a:off x="440836" y="5659882"/>
            <a:ext cx="2238185" cy="692416"/>
          </a:xfrm>
          <a:prstGeom prst="rect">
            <a:avLst/>
          </a:prstGeom>
        </p:spPr>
      </p:pic>
    </p:spTree>
    <p:extLst>
      <p:ext uri="{BB962C8B-B14F-4D97-AF65-F5344CB8AC3E}">
        <p14:creationId xmlns:p14="http://schemas.microsoft.com/office/powerpoint/2010/main" val="33327118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bodyStyle>
    <p:other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4.png"/><Relationship Id="rId7"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10" Type="http://schemas.openxmlformats.org/officeDocument/2006/relationships/image" Target="../media/image14.emf"/><Relationship Id="rId4" Type="http://schemas.openxmlformats.org/officeDocument/2006/relationships/image" Target="../media/image5.svg"/><Relationship Id="rId9" Type="http://schemas.openxmlformats.org/officeDocument/2006/relationships/image" Target="../media/image13.emf"/></Relationships>
</file>

<file path=ppt/slides/_rels/slide5.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4.png"/><Relationship Id="rId7"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10" Type="http://schemas.openxmlformats.org/officeDocument/2006/relationships/image" Target="../media/image18.emf"/><Relationship Id="rId4" Type="http://schemas.openxmlformats.org/officeDocument/2006/relationships/image" Target="../media/image5.svg"/><Relationship Id="rId9" Type="http://schemas.openxmlformats.org/officeDocument/2006/relationships/image" Target="../media/image17.emf"/></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sv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9.emf"/><Relationship Id="rId5" Type="http://schemas.openxmlformats.org/officeDocument/2006/relationships/slide" Target="slide11.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5.svg"/><Relationship Id="rId7" Type="http://schemas.openxmlformats.org/officeDocument/2006/relationships/image" Target="../media/image23.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slide" Target="slide11.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5.svg"/><Relationship Id="rId7" Type="http://schemas.openxmlformats.org/officeDocument/2006/relationships/image" Target="../media/image26.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slide" Target="slide6.xml"/><Relationship Id="rId4"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svg"/><Relationship Id="rId7"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8.emf"/><Relationship Id="rId5" Type="http://schemas.openxmlformats.org/officeDocument/2006/relationships/slide" Target="slide3.xml"/><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emf"/><Relationship Id="rId5" Type="http://schemas.openxmlformats.org/officeDocument/2006/relationships/slide" Target="slide3.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1.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4.emf"/><Relationship Id="rId5" Type="http://schemas.openxmlformats.org/officeDocument/2006/relationships/slide" Target="slide3.xml"/><Relationship Id="rId4" Type="http://schemas.openxmlformats.org/officeDocument/2006/relationships/slide" Target="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5.emf"/><Relationship Id="rId5" Type="http://schemas.openxmlformats.org/officeDocument/2006/relationships/slide" Target="slide3.xml"/><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slide" Target="slide3.xml"/><Relationship Id="rId4" Type="http://schemas.openxmlformats.org/officeDocument/2006/relationships/slide" Target="slide12.xml"/></Relationships>
</file>

<file path=ppt/slides/_rels/slide16.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4.png"/><Relationship Id="rId7"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2.xml"/><Relationship Id="rId10" Type="http://schemas.openxmlformats.org/officeDocument/2006/relationships/image" Target="../media/image40.emf"/><Relationship Id="rId4" Type="http://schemas.openxmlformats.org/officeDocument/2006/relationships/image" Target="../media/image5.svg"/><Relationship Id="rId9" Type="http://schemas.openxmlformats.org/officeDocument/2006/relationships/image" Target="../media/image39.emf"/></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1.emf"/><Relationship Id="rId5" Type="http://schemas.openxmlformats.org/officeDocument/2006/relationships/slide" Target="slide3.xml"/><Relationship Id="rId4" Type="http://schemas.openxmlformats.org/officeDocument/2006/relationships/slide" Target="sl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2.emf"/><Relationship Id="rId5" Type="http://schemas.openxmlformats.org/officeDocument/2006/relationships/slide" Target="slide3.xml"/><Relationship Id="rId4" Type="http://schemas.openxmlformats.org/officeDocument/2006/relationships/slide" Target="slide12.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slide" Target="slide3.xml"/><Relationship Id="rId4" Type="http://schemas.openxmlformats.org/officeDocument/2006/relationships/slide" Target="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4.emf"/><Relationship Id="rId5" Type="http://schemas.openxmlformats.org/officeDocument/2006/relationships/slide" Target="slide3.xml"/><Relationship Id="rId4" Type="http://schemas.openxmlformats.org/officeDocument/2006/relationships/slide" Target="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5.emf"/><Relationship Id="rId5" Type="http://schemas.openxmlformats.org/officeDocument/2006/relationships/slide" Target="slide3.xml"/><Relationship Id="rId4" Type="http://schemas.openxmlformats.org/officeDocument/2006/relationships/slide" Target="slide12.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6.emf"/><Relationship Id="rId5" Type="http://schemas.openxmlformats.org/officeDocument/2006/relationships/slide" Target="slide3.xml"/><Relationship Id="rId4" Type="http://schemas.openxmlformats.org/officeDocument/2006/relationships/slide" Target="sl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48.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7.emf"/><Relationship Id="rId5" Type="http://schemas.openxmlformats.org/officeDocument/2006/relationships/slide" Target="slide3.xml"/><Relationship Id="rId4" Type="http://schemas.openxmlformats.org/officeDocument/2006/relationships/slide" Target="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noGrp="1"/>
          </p:cNvSpPr>
          <p:nvPr>
            <p:ph type="body" sz="quarter" idx="10"/>
          </p:nvPr>
        </p:nvSpPr>
        <p:spPr>
          <a:xfrm>
            <a:off x="227668" y="2135194"/>
            <a:ext cx="10556853" cy="2331664"/>
          </a:xfrm>
          <a:prstGeom prst="rect">
            <a:avLst/>
          </a:prstGeom>
          <a:noFill/>
        </p:spPr>
        <p:txBody>
          <a:bodyPr wrap="square" rtlCol="0">
            <a:spAutoFit/>
          </a:bodyPr>
          <a:lstStyle/>
          <a:p>
            <a:r>
              <a:rPr lang="en-GB" sz="3638" dirty="0"/>
              <a:t>Annex 1</a:t>
            </a:r>
          </a:p>
          <a:p>
            <a:r>
              <a:rPr lang="en-GB" sz="3638" dirty="0"/>
              <a:t>Detail Financial Position</a:t>
            </a:r>
          </a:p>
          <a:p>
            <a:r>
              <a:rPr lang="en-GB" sz="3638" dirty="0"/>
              <a:t>Month 5 FY 2026/27 </a:t>
            </a:r>
          </a:p>
          <a:p>
            <a:endParaRPr lang="en-GB" sz="3638" dirty="0"/>
          </a:p>
        </p:txBody>
      </p:sp>
    </p:spTree>
    <p:extLst>
      <p:ext uri="{BB962C8B-B14F-4D97-AF65-F5344CB8AC3E}">
        <p14:creationId xmlns:p14="http://schemas.microsoft.com/office/powerpoint/2010/main" val="3397630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9B8704-04CD-FA63-B85C-ABE89B1B99FB}"/>
              </a:ext>
            </a:extLst>
          </p:cNvPr>
          <p:cNvSpPr/>
          <p:nvPr/>
        </p:nvSpPr>
        <p:spPr>
          <a:xfrm>
            <a:off x="0" y="-10184"/>
            <a:ext cx="12191999"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51CDE5B-4D57-3F8B-1A32-37AECB90728C}"/>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Financial</a:t>
            </a:r>
            <a:r>
              <a:rPr lang="en-GB" b="1" dirty="0">
                <a:solidFill>
                  <a:schemeClr val="bg1"/>
                </a:solidFill>
              </a:rPr>
              <a:t> </a:t>
            </a:r>
            <a:r>
              <a:rPr lang="en-GB" sz="2800" b="1" dirty="0">
                <a:solidFill>
                  <a:schemeClr val="bg1"/>
                </a:solidFill>
                <a:latin typeface="Arial" panose="020B0604020202020204" pitchFamily="34" charset="0"/>
                <a:cs typeface="Arial" panose="020B0604020202020204" pitchFamily="34" charset="0"/>
              </a:rPr>
              <a:t>Summary</a:t>
            </a:r>
          </a:p>
        </p:txBody>
      </p:sp>
      <p:pic>
        <p:nvPicPr>
          <p:cNvPr id="5" name="Picture 4">
            <a:extLst>
              <a:ext uri="{FF2B5EF4-FFF2-40B4-BE49-F238E27FC236}">
                <a16:creationId xmlns:a16="http://schemas.microsoft.com/office/drawing/2014/main" id="{6FC9E14F-3212-F6BB-A7C4-FC9BF9D9AF46}"/>
              </a:ext>
            </a:extLst>
          </p:cNvPr>
          <p:cNvPicPr>
            <a:picLocks noChangeAspect="1"/>
          </p:cNvPicPr>
          <p:nvPr/>
        </p:nvPicPr>
        <p:blipFill>
          <a:blip r:embed="rId3"/>
          <a:stretch>
            <a:fillRect/>
          </a:stretch>
        </p:blipFill>
        <p:spPr>
          <a:xfrm>
            <a:off x="9626139" y="158251"/>
            <a:ext cx="2396894" cy="655907"/>
          </a:xfrm>
          <a:prstGeom prst="rect">
            <a:avLst/>
          </a:prstGeom>
        </p:spPr>
      </p:pic>
      <p:sp>
        <p:nvSpPr>
          <p:cNvPr id="6" name="Rectangle: Top Corners Rounded 5">
            <a:extLst>
              <a:ext uri="{FF2B5EF4-FFF2-40B4-BE49-F238E27FC236}">
                <a16:creationId xmlns:a16="http://schemas.microsoft.com/office/drawing/2014/main" id="{E60C71C1-616A-1497-4475-598947AF766B}"/>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A7B8948-B36D-FE8F-4D56-17749FC255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0" name="Rectangle: Top Corners Rounded 9">
            <a:hlinkClick r:id="" action="ppaction://noaction"/>
            <a:extLst>
              <a:ext uri="{FF2B5EF4-FFF2-40B4-BE49-F238E27FC236}">
                <a16:creationId xmlns:a16="http://schemas.microsoft.com/office/drawing/2014/main" id="{58B95A38-C23F-51CC-C6A2-91942ABE9456}"/>
              </a:ext>
            </a:extLst>
          </p:cNvPr>
          <p:cNvSpPr/>
          <p:nvPr/>
        </p:nvSpPr>
        <p:spPr>
          <a:xfrm>
            <a:off x="862877" y="838074"/>
            <a:ext cx="1080000" cy="28698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rgbClr val="374265"/>
                </a:solidFill>
                <a:latin typeface="Arial" panose="020B0604020202020204" pitchFamily="34" charset="0"/>
                <a:cs typeface="Arial" panose="020B0604020202020204" pitchFamily="34" charset="0"/>
              </a:rPr>
              <a:t>Executive Summary</a:t>
            </a:r>
          </a:p>
        </p:txBody>
      </p:sp>
      <p:sp>
        <p:nvSpPr>
          <p:cNvPr id="12" name="Rectangle: Top Corners Rounded 11">
            <a:hlinkClick r:id="" action="ppaction://noaction"/>
            <a:extLst>
              <a:ext uri="{FF2B5EF4-FFF2-40B4-BE49-F238E27FC236}">
                <a16:creationId xmlns:a16="http://schemas.microsoft.com/office/drawing/2014/main" id="{112FAF00-989F-FFB2-A18C-0F141C328197}"/>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0E3B3597-5BFC-AA3F-C568-69677A3C271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15" name="Rectangle: Top Corners Rounded 14">
            <a:hlinkClick r:id="" action="ppaction://noaction"/>
            <a:extLst>
              <a:ext uri="{FF2B5EF4-FFF2-40B4-BE49-F238E27FC236}">
                <a16:creationId xmlns:a16="http://schemas.microsoft.com/office/drawing/2014/main" id="{B3D941F1-B1C6-286D-D323-072A8EDD246D}"/>
              </a:ext>
            </a:extLst>
          </p:cNvPr>
          <p:cNvSpPr/>
          <p:nvPr/>
        </p:nvSpPr>
        <p:spPr>
          <a:xfrm>
            <a:off x="2028323" y="83772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A51CE894-9A56-F755-BBA7-1DFCC6D619B3}"/>
              </a:ext>
            </a:extLst>
          </p:cNvPr>
          <p:cNvSpPr/>
          <p:nvPr/>
        </p:nvSpPr>
        <p:spPr>
          <a:xfrm>
            <a:off x="7456304" y="17092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Variance</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£35.266m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Plan </a:t>
            </a:r>
            <a:r>
              <a:rPr lang="en-GB" sz="1050" b="1" dirty="0">
                <a:solidFill>
                  <a:srgbClr val="002060"/>
                </a:solidFill>
                <a:latin typeface="Arial" panose="020B0604020202020204" pitchFamily="34" charset="0"/>
                <a:cs typeface="Arial" panose="020B0604020202020204" pitchFamily="34" charset="0"/>
              </a:rPr>
              <a:t>£3.4m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B06C469-9EE1-D2C3-8A17-C8CD5437AA74}"/>
              </a:ext>
            </a:extLst>
          </p:cNvPr>
          <p:cNvSpPr/>
          <p:nvPr/>
        </p:nvSpPr>
        <p:spPr>
          <a:xfrm>
            <a:off x="5554792" y="17092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Variance</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£6.001m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Plan </a:t>
            </a:r>
            <a:r>
              <a:rPr lang="en-GB" sz="1050" b="1" dirty="0">
                <a:solidFill>
                  <a:srgbClr val="002060"/>
                </a:solidFill>
                <a:latin typeface="Arial" panose="020B0604020202020204" pitchFamily="34" charset="0"/>
                <a:cs typeface="Arial" panose="020B0604020202020204" pitchFamily="34" charset="0"/>
              </a:rPr>
              <a:t>£(0.4)m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DDC3FE93-A9A9-710E-5782-32501B970723}"/>
              </a:ext>
            </a:extLst>
          </p:cNvPr>
          <p:cNvSpPr/>
          <p:nvPr/>
        </p:nvSpPr>
        <p:spPr>
          <a:xfrm>
            <a:off x="8963921"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21" name="Table 20">
            <a:extLst>
              <a:ext uri="{FF2B5EF4-FFF2-40B4-BE49-F238E27FC236}">
                <a16:creationId xmlns:a16="http://schemas.microsoft.com/office/drawing/2014/main" id="{00D75144-2CF8-8AB4-E2D1-987338B46B1E}"/>
              </a:ext>
            </a:extLst>
          </p:cNvPr>
          <p:cNvGraphicFramePr>
            <a:graphicFrameLocks noGrp="1"/>
          </p:cNvGraphicFramePr>
          <p:nvPr>
            <p:extLst>
              <p:ext uri="{D42A27DB-BD31-4B8C-83A1-F6EECF244321}">
                <p14:modId xmlns:p14="http://schemas.microsoft.com/office/powerpoint/2010/main" val="384804220"/>
              </p:ext>
            </p:extLst>
          </p:nvPr>
        </p:nvGraphicFramePr>
        <p:xfrm>
          <a:off x="180979" y="4123622"/>
          <a:ext cx="11826049" cy="2652165"/>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533805">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029645">
                <a:tc>
                  <a:txBody>
                    <a:bodyPr/>
                    <a:lstStyle/>
                    <a:p>
                      <a:pPr marL="0" indent="0">
                        <a:spcAft>
                          <a:spcPts val="600"/>
                        </a:spcAft>
                        <a:buFont typeface="Arial" panose="020B0604020202020204" pitchFamily="34" charset="0"/>
                        <a:buNone/>
                      </a:pPr>
                      <a:r>
                        <a:rPr lang="en-GB" sz="1200" b="1" strike="noStrike" dirty="0">
                          <a:latin typeface="Arial" panose="020B0604020202020204" pitchFamily="34" charset="0"/>
                          <a:cs typeface="Arial" panose="020B0604020202020204" pitchFamily="34" charset="0"/>
                        </a:rPr>
                        <a:t>Operational Variation. </a:t>
                      </a:r>
                      <a:r>
                        <a:rPr lang="en-GB" sz="1200" strike="noStrike" dirty="0">
                          <a:latin typeface="Arial" panose="020B0604020202020204" pitchFamily="34" charset="0"/>
                          <a:cs typeface="Arial" panose="020B0604020202020204" pitchFamily="34" charset="0"/>
                        </a:rPr>
                        <a:t>The following operational variation between Month 4 and 5 has been incurred: </a:t>
                      </a:r>
                      <a:endParaRPr lang="en-GB" sz="1200" strike="noStrike" dirty="0">
                        <a:solidFill>
                          <a:srgbClr val="FF0000"/>
                        </a:solidFill>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NPTS:</a:t>
                      </a:r>
                      <a:r>
                        <a:rPr lang="en-GB" sz="1200" strike="noStrike"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There was an increase to Bank and ADH in month of £0.1m offset by other pay improvements. Non pay reduced by £0.1m in relation to Surgery and theatres expenditure</a:t>
                      </a:r>
                      <a:r>
                        <a:rPr lang="en-GB" sz="1200" strike="noStrike" dirty="0">
                          <a:latin typeface="Arial" panose="020B0604020202020204" pitchFamily="34" charset="0"/>
                          <a:cs typeface="Arial" panose="020B0604020202020204" pitchFamily="34" charset="0"/>
                        </a:rPr>
                        <a:t>. </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b="1" strike="noStrike" dirty="0">
                          <a:latin typeface="Arial" panose="020B0604020202020204" pitchFamily="34" charset="0"/>
                          <a:cs typeface="Arial" panose="020B0604020202020204" pitchFamily="34" charset="0"/>
                        </a:rPr>
                        <a:t>MHLD: </a:t>
                      </a:r>
                      <a:r>
                        <a:rPr lang="en-GB" sz="1200" dirty="0">
                          <a:latin typeface="Arial" panose="020B0604020202020204" pitchFamily="34" charset="0"/>
                          <a:cs typeface="Arial" panose="020B0604020202020204" pitchFamily="34" charset="0"/>
                        </a:rPr>
                        <a:t>Nursing</a:t>
                      </a:r>
                      <a:r>
                        <a:rPr lang="en-GB" sz="1200" b="1" dirty="0">
                          <a:latin typeface="Arial" panose="020B0604020202020204" pitchFamily="34" charset="0"/>
                          <a:cs typeface="Arial" panose="020B0604020202020204" pitchFamily="34" charset="0"/>
                        </a:rPr>
                        <a:t> </a:t>
                      </a:r>
                      <a:r>
                        <a:rPr lang="en-GB" sz="1200" b="0" dirty="0">
                          <a:latin typeface="Arial" panose="020B0604020202020204" pitchFamily="34" charset="0"/>
                          <a:cs typeface="Arial" panose="020B0604020202020204" pitchFamily="34" charset="0"/>
                        </a:rPr>
                        <a:t>v</a:t>
                      </a:r>
                      <a:r>
                        <a:rPr lang="en-GB" sz="1200" dirty="0">
                          <a:latin typeface="Arial" panose="020B0604020202020204" pitchFamily="34" charset="0"/>
                          <a:cs typeface="Arial" panose="020B0604020202020204" pitchFamily="34" charset="0"/>
                        </a:rPr>
                        <a:t>ariable pay was up in month by £0.</a:t>
                      </a:r>
                      <a:r>
                        <a:rPr lang="en-GB" sz="1200" kern="1200" dirty="0">
                          <a:solidFill>
                            <a:schemeClr val="dk1"/>
                          </a:solidFill>
                          <a:latin typeface="Arial" panose="020B0604020202020204" pitchFamily="34" charset="0"/>
                          <a:ea typeface="+mn-ea"/>
                          <a:cs typeface="Arial" panose="020B0604020202020204" pitchFamily="34" charset="0"/>
                        </a:rPr>
                        <a:t>1m</a:t>
                      </a:r>
                      <a:r>
                        <a:rPr lang="en-GB" sz="1200" dirty="0">
                          <a:latin typeface="Arial" panose="020B0604020202020204" pitchFamily="34" charset="0"/>
                          <a:cs typeface="Arial" panose="020B0604020202020204" pitchFamily="34" charset="0"/>
                        </a:rPr>
                        <a:t> and Temporary Out of Areas Placements increased linked to the stepped change seen in patient numbers during August</a:t>
                      </a:r>
                      <a:r>
                        <a:rPr lang="en-GB" sz="1200" strike="noStrike" dirty="0">
                          <a:latin typeface="Arial" panose="020B0604020202020204" pitchFamily="34" charset="0"/>
                          <a:cs typeface="Arial" panose="020B0604020202020204" pitchFamily="34" charset="0"/>
                        </a:rPr>
                        <a:t>.</a:t>
                      </a:r>
                      <a:endParaRPr lang="en-GB" sz="1200" strike="noStrike" dirty="0">
                        <a:solidFill>
                          <a:srgbClr val="FF0000"/>
                        </a:solidFill>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Morriston: </a:t>
                      </a:r>
                      <a:r>
                        <a:rPr lang="en-GB" sz="1200" dirty="0">
                          <a:latin typeface="Arial" panose="020B0604020202020204" pitchFamily="34" charset="0"/>
                          <a:cs typeface="Arial" panose="020B0604020202020204" pitchFamily="34" charset="0"/>
                        </a:rPr>
                        <a:t>Variable pay increased by £0.2m in month mainly within the HCSW job family and driven by sickness and acuity within Care of the Elderly (COE).</a:t>
                      </a:r>
                      <a:endParaRPr lang="en-GB" sz="1200" strike="noStrike" dirty="0">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PCT: </a:t>
                      </a:r>
                      <a:r>
                        <a:rPr lang="en-GB" sz="1200" dirty="0">
                          <a:latin typeface="Arial" panose="020B0604020202020204" pitchFamily="34" charset="0"/>
                          <a:cs typeface="Arial" panose="020B0604020202020204" pitchFamily="34" charset="0"/>
                        </a:rPr>
                        <a:t>Variable pay increased by £0.1m.</a:t>
                      </a:r>
                      <a:endParaRPr lang="en-GB" sz="1200" strike="noStrike" dirty="0">
                        <a:latin typeface="Arial" panose="020B0604020202020204" pitchFamily="34" charset="0"/>
                        <a:cs typeface="Arial" panose="020B0604020202020204" pitchFamily="34" charset="0"/>
                      </a:endParaRPr>
                    </a:p>
                    <a:p>
                      <a:pPr marL="800100" lvl="1" indent="-342900" algn="l" defTabSz="914400" rtl="0" eaLnBrk="1" latinLnBrk="0" hangingPunct="1">
                        <a:spcAft>
                          <a:spcPts val="600"/>
                        </a:spcAft>
                        <a:buFont typeface="Arial" panose="020B0604020202020204" pitchFamily="34" charset="0"/>
                        <a:buChar char="•"/>
                      </a:pPr>
                      <a:r>
                        <a:rPr lang="en-GB" sz="1200" b="1" strike="noStrike" kern="1200" dirty="0">
                          <a:solidFill>
                            <a:schemeClr val="dk1"/>
                          </a:solidFill>
                          <a:latin typeface="Arial" panose="020B0604020202020204" pitchFamily="34" charset="0"/>
                          <a:ea typeface="+mn-ea"/>
                          <a:cs typeface="Arial" panose="020B0604020202020204" pitchFamily="34" charset="0"/>
                        </a:rPr>
                        <a:t>LTA Performance: </a:t>
                      </a:r>
                      <a:r>
                        <a:rPr lang="en-GB" sz="1200" dirty="0">
                          <a:latin typeface="Arial" panose="020B0604020202020204" pitchFamily="34" charset="0"/>
                          <a:cs typeface="Arial" panose="020B0604020202020204" pitchFamily="34" charset="0"/>
                        </a:rPr>
                        <a:t>There continued to be a benefit in month on Provider and Commissioner LTA performance, however this reduced compared to previous months, particularly in relation to JCC</a:t>
                      </a:r>
                      <a:r>
                        <a:rPr lang="en-GB" sz="1200" b="0" strike="noStrike" kern="1200" dirty="0">
                          <a:solidFill>
                            <a:schemeClr val="dk1"/>
                          </a:solidFill>
                          <a:latin typeface="Arial" panose="020B0604020202020204" pitchFamily="34" charset="0"/>
                          <a:ea typeface="+mn-ea"/>
                          <a:cs typeface="Arial" panose="020B0604020202020204" pitchFamily="34" charset="0"/>
                        </a:rPr>
                        <a:t>.</a:t>
                      </a:r>
                    </a:p>
                  </a:txBody>
                  <a:tcPr/>
                </a:tc>
                <a:extLst>
                  <a:ext uri="{0D108BD9-81ED-4DB2-BD59-A6C34878D82A}">
                    <a16:rowId xmlns:a16="http://schemas.microsoft.com/office/drawing/2014/main" val="3724772163"/>
                  </a:ext>
                </a:extLst>
              </a:tr>
            </a:tbl>
          </a:graphicData>
        </a:graphic>
      </p:graphicFrame>
      <p:sp>
        <p:nvSpPr>
          <p:cNvPr id="20" name="Oval 19">
            <a:extLst>
              <a:ext uri="{FF2B5EF4-FFF2-40B4-BE49-F238E27FC236}">
                <a16:creationId xmlns:a16="http://schemas.microsoft.com/office/drawing/2014/main" id="{33FB2935-8B7E-1864-90BC-BAAD6640C3C1}"/>
              </a:ext>
            </a:extLst>
          </p:cNvPr>
          <p:cNvSpPr/>
          <p:nvPr/>
        </p:nvSpPr>
        <p:spPr>
          <a:xfrm>
            <a:off x="7076579" y="494027"/>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7" name="Picture 16">
            <a:extLst>
              <a:ext uri="{FF2B5EF4-FFF2-40B4-BE49-F238E27FC236}">
                <a16:creationId xmlns:a16="http://schemas.microsoft.com/office/drawing/2014/main" id="{9965317A-7299-6C02-B99D-B1A868CB81CE}"/>
              </a:ext>
            </a:extLst>
          </p:cNvPr>
          <p:cNvPicPr>
            <a:picLocks noChangeAspect="1"/>
          </p:cNvPicPr>
          <p:nvPr/>
        </p:nvPicPr>
        <p:blipFill>
          <a:blip r:embed="rId5"/>
          <a:stretch>
            <a:fillRect/>
          </a:stretch>
        </p:blipFill>
        <p:spPr>
          <a:xfrm>
            <a:off x="180979" y="1285761"/>
            <a:ext cx="8213213" cy="2790406"/>
          </a:xfrm>
          <a:prstGeom prst="rect">
            <a:avLst/>
          </a:prstGeom>
        </p:spPr>
      </p:pic>
      <p:pic>
        <p:nvPicPr>
          <p:cNvPr id="14" name="Picture 13">
            <a:extLst>
              <a:ext uri="{FF2B5EF4-FFF2-40B4-BE49-F238E27FC236}">
                <a16:creationId xmlns:a16="http://schemas.microsoft.com/office/drawing/2014/main" id="{8F073694-FBF2-7BEF-9936-C5E5DB500FA6}"/>
              </a:ext>
            </a:extLst>
          </p:cNvPr>
          <p:cNvPicPr>
            <a:picLocks noChangeAspect="1"/>
          </p:cNvPicPr>
          <p:nvPr/>
        </p:nvPicPr>
        <p:blipFill>
          <a:blip r:embed="rId6"/>
          <a:stretch>
            <a:fillRect/>
          </a:stretch>
        </p:blipFill>
        <p:spPr>
          <a:xfrm>
            <a:off x="8482455" y="1285761"/>
            <a:ext cx="3540578" cy="2790406"/>
          </a:xfrm>
          <a:prstGeom prst="rect">
            <a:avLst/>
          </a:prstGeom>
        </p:spPr>
      </p:pic>
    </p:spTree>
    <p:extLst>
      <p:ext uri="{BB962C8B-B14F-4D97-AF65-F5344CB8AC3E}">
        <p14:creationId xmlns:p14="http://schemas.microsoft.com/office/powerpoint/2010/main" val="2439765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E9732-EACA-23A3-DB37-277AE8101D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7630FF-00FD-BF64-5E6F-B5D132F9C8A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6FD4F180-068A-0CF6-120F-E788423623F8}"/>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(1)</a:t>
            </a:r>
          </a:p>
        </p:txBody>
      </p:sp>
      <p:pic>
        <p:nvPicPr>
          <p:cNvPr id="5" name="Picture 4">
            <a:extLst>
              <a:ext uri="{FF2B5EF4-FFF2-40B4-BE49-F238E27FC236}">
                <a16:creationId xmlns:a16="http://schemas.microsoft.com/office/drawing/2014/main" id="{91BBF5CC-3E5A-DC05-E353-6B57C3D4A7E5}"/>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67581F2-9B62-8783-0F56-A70B2982B18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3857DCA2-CA6D-FA80-7688-976C461ABB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3E84ECDD-42A2-A4E5-0D8A-3FF55F04F3E4}"/>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484DF6D3-EF81-1A3F-17A1-56ACD5CE0DE3}"/>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56402E01-7018-C4C0-0EE2-60979B13474D}"/>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46C4A8B1-82E6-66FD-96DC-0E5F47BCBD3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F13AF026-9D3B-E55C-C0E0-A7A8FA9820C6}"/>
              </a:ext>
            </a:extLst>
          </p:cNvPr>
          <p:cNvGraphicFramePr>
            <a:graphicFrameLocks noGrp="1"/>
          </p:cNvGraphicFramePr>
          <p:nvPr>
            <p:extLst>
              <p:ext uri="{D42A27DB-BD31-4B8C-83A1-F6EECF244321}">
                <p14:modId xmlns:p14="http://schemas.microsoft.com/office/powerpoint/2010/main" val="1064568734"/>
              </p:ext>
            </p:extLst>
          </p:nvPr>
        </p:nvGraphicFramePr>
        <p:xfrm>
          <a:off x="180979" y="5381987"/>
          <a:ext cx="11826049" cy="1283197"/>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307837">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66917">
                <a:tc>
                  <a:txBody>
                    <a:bodyPr/>
                    <a:lstStyle/>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Variable Pay expenditure increased by £0.5m in Month 5.</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Overall Month 5 pay was higher than Month 4in main driven by increase in variable pay, however the vacancies are offsetting the pressures in medical and dental and nursing linked to high levels of sickness absence and a continuation of staffing surge bed capacity. </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benefits from the vacancy position is linked to the increased Grip &amp; Control in place to oversee recruitment.</a:t>
                      </a: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AAC78D5D-7568-DB4F-3D86-5D3AD4F31647}"/>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5F247EFC-E1F1-8DAA-1B4A-F490805E3F40}"/>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B7E75649-27BF-F967-5F23-78A502522205}"/>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E823012-7A4D-16C5-7BBD-C89E71FE3597}"/>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5439A1BF-1025-9B5E-097C-72966BEDAC78}"/>
              </a:ext>
            </a:extLst>
          </p:cNvPr>
          <p:cNvPicPr>
            <a:picLocks noChangeAspect="1"/>
          </p:cNvPicPr>
          <p:nvPr/>
        </p:nvPicPr>
        <p:blipFill>
          <a:blip r:embed="rId7"/>
          <a:stretch>
            <a:fillRect/>
          </a:stretch>
        </p:blipFill>
        <p:spPr>
          <a:xfrm>
            <a:off x="180979" y="1225137"/>
            <a:ext cx="3560449" cy="4056062"/>
          </a:xfrm>
          <a:prstGeom prst="rect">
            <a:avLst/>
          </a:prstGeom>
        </p:spPr>
      </p:pic>
      <p:pic>
        <p:nvPicPr>
          <p:cNvPr id="20" name="Picture 19">
            <a:extLst>
              <a:ext uri="{FF2B5EF4-FFF2-40B4-BE49-F238E27FC236}">
                <a16:creationId xmlns:a16="http://schemas.microsoft.com/office/drawing/2014/main" id="{0B0CCBE9-9004-FA47-E691-AD0B2A482FF3}"/>
              </a:ext>
            </a:extLst>
          </p:cNvPr>
          <p:cNvPicPr>
            <a:picLocks noChangeAspect="1"/>
          </p:cNvPicPr>
          <p:nvPr/>
        </p:nvPicPr>
        <p:blipFill>
          <a:blip r:embed="rId8"/>
          <a:stretch>
            <a:fillRect/>
          </a:stretch>
        </p:blipFill>
        <p:spPr>
          <a:xfrm>
            <a:off x="3812286" y="1224954"/>
            <a:ext cx="5748834" cy="4056062"/>
          </a:xfrm>
          <a:prstGeom prst="rect">
            <a:avLst/>
          </a:prstGeom>
        </p:spPr>
      </p:pic>
      <p:pic>
        <p:nvPicPr>
          <p:cNvPr id="22" name="Picture 21">
            <a:extLst>
              <a:ext uri="{FF2B5EF4-FFF2-40B4-BE49-F238E27FC236}">
                <a16:creationId xmlns:a16="http://schemas.microsoft.com/office/drawing/2014/main" id="{353834F2-51E6-785E-2305-D20A17AAEEC0}"/>
              </a:ext>
            </a:extLst>
          </p:cNvPr>
          <p:cNvPicPr>
            <a:picLocks noChangeAspect="1"/>
          </p:cNvPicPr>
          <p:nvPr/>
        </p:nvPicPr>
        <p:blipFill>
          <a:blip r:embed="rId9"/>
          <a:stretch>
            <a:fillRect/>
          </a:stretch>
        </p:blipFill>
        <p:spPr>
          <a:xfrm>
            <a:off x="9631979" y="1224955"/>
            <a:ext cx="2375050" cy="4056062"/>
          </a:xfrm>
          <a:prstGeom prst="rect">
            <a:avLst/>
          </a:prstGeom>
        </p:spPr>
      </p:pic>
    </p:spTree>
    <p:extLst>
      <p:ext uri="{BB962C8B-B14F-4D97-AF65-F5344CB8AC3E}">
        <p14:creationId xmlns:p14="http://schemas.microsoft.com/office/powerpoint/2010/main" val="3137728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1DA41-DC26-4ACB-931A-5A69E9BC96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E49619-8721-A568-88DA-04B661ED4A46}"/>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 name="Title 4">
            <a:extLst>
              <a:ext uri="{FF2B5EF4-FFF2-40B4-BE49-F238E27FC236}">
                <a16:creationId xmlns:a16="http://schemas.microsoft.com/office/drawing/2014/main" id="{4A5422EB-C084-E209-5735-BE211EE80119}"/>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(2)</a:t>
            </a:r>
          </a:p>
        </p:txBody>
      </p:sp>
      <p:pic>
        <p:nvPicPr>
          <p:cNvPr id="5" name="Picture 4">
            <a:extLst>
              <a:ext uri="{FF2B5EF4-FFF2-40B4-BE49-F238E27FC236}">
                <a16:creationId xmlns:a16="http://schemas.microsoft.com/office/drawing/2014/main" id="{A1633538-93ED-1046-32DD-1531FC1BF2BD}"/>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AE4D887-71AA-531F-430D-BD64188154A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984409BB-85E6-16E7-2950-B4A7CC68CD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CA52510F-89A0-5B06-03A8-A989F2AB0E62}"/>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CAC8E200-79D4-874D-EBC0-4B013460CCF2}"/>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7A05F2E0-A125-5552-6C64-3B4FE1A88393}"/>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9949A5AC-5C13-F6B2-C9D0-AC64C21C982D}"/>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BC5C72E5-3031-66C4-58BE-7A6B7E42ADC6}"/>
              </a:ext>
            </a:extLst>
          </p:cNvPr>
          <p:cNvGraphicFramePr>
            <a:graphicFrameLocks noGrp="1"/>
          </p:cNvGraphicFramePr>
          <p:nvPr>
            <p:extLst>
              <p:ext uri="{D42A27DB-BD31-4B8C-83A1-F6EECF244321}">
                <p14:modId xmlns:p14="http://schemas.microsoft.com/office/powerpoint/2010/main" val="211163928"/>
              </p:ext>
            </p:extLst>
          </p:nvPr>
        </p:nvGraphicFramePr>
        <p:xfrm>
          <a:off x="122979" y="5501584"/>
          <a:ext cx="11917258" cy="1356360"/>
        </p:xfrm>
        <a:graphic>
          <a:graphicData uri="http://schemas.openxmlformats.org/drawingml/2006/table">
            <a:tbl>
              <a:tblPr firstRow="1" bandRow="1">
                <a:tableStyleId>{5C22544A-7EE6-4342-B048-85BDC9FD1C3A}</a:tableStyleId>
              </a:tblPr>
              <a:tblGrid>
                <a:gridCol w="11917258">
                  <a:extLst>
                    <a:ext uri="{9D8B030D-6E8A-4147-A177-3AD203B41FA5}">
                      <a16:colId xmlns:a16="http://schemas.microsoft.com/office/drawing/2014/main" val="3430755889"/>
                    </a:ext>
                  </a:extLst>
                </a:gridCol>
              </a:tblGrid>
              <a:tr h="21167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9069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Month 03 contains the YTD Medical and Dental 2026/27 pay award, total value = £7.1m or £0.6m per month (£1.2m arrears in Month 03)</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A4C Pay Award 2026/27 = £22.5m and paid from 1</a:t>
                      </a:r>
                      <a:r>
                        <a:rPr lang="en-GB" sz="1200" strike="noStrike" kern="1200" baseline="30000" dirty="0">
                          <a:solidFill>
                            <a:schemeClr val="dk1"/>
                          </a:solidFill>
                          <a:effectLst/>
                          <a:latin typeface="Arial" panose="020B0604020202020204" pitchFamily="34" charset="0"/>
                          <a:ea typeface="+mn-ea"/>
                          <a:cs typeface="Arial" panose="020B0604020202020204" pitchFamily="34" charset="0"/>
                        </a:rPr>
                        <a:t>st</a:t>
                      </a:r>
                      <a:r>
                        <a:rPr lang="en-GB" sz="1200" strike="noStrike" kern="1200" dirty="0">
                          <a:solidFill>
                            <a:schemeClr val="dk1"/>
                          </a:solidFill>
                          <a:effectLst/>
                          <a:latin typeface="Arial" panose="020B0604020202020204" pitchFamily="34" charset="0"/>
                          <a:ea typeface="+mn-ea"/>
                          <a:cs typeface="Arial" panose="020B0604020202020204" pitchFamily="34" charset="0"/>
                        </a:rPr>
                        <a:t> April 2026.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2 tables on the right detail the total A&amp;C Pay and WTE by Service Area, with a steady reduction through Q1 and into Month 5 in both actual spend and WTE.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Average 2025/26 does not include 2026/27 pay award of 3.3% for A4C and 3.5% Medical &amp; Dental.</a:t>
                      </a:r>
                      <a:endParaRPr lang="en-GB" sz="1200" strike="noStrike"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3F6B7258-5D9A-70FD-D8CA-8949B30BEC38}"/>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2455E379-984F-9999-ABAE-AC70A230B107}"/>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70306EB9-1CF9-1554-080E-EBD7A77E90B7}"/>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F29EE4B2-72D1-A5FC-1DA4-2B3A2F812111}"/>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6FDBC384-F12A-7387-B497-5F57EDE5E63A}"/>
              </a:ext>
            </a:extLst>
          </p:cNvPr>
          <p:cNvSpPr txBox="1"/>
          <p:nvPr/>
        </p:nvSpPr>
        <p:spPr>
          <a:xfrm>
            <a:off x="103071" y="1189957"/>
            <a:ext cx="3909200" cy="338554"/>
          </a:xfrm>
          <a:prstGeom prst="rect">
            <a:avLst/>
          </a:prstGeom>
          <a:solidFill>
            <a:srgbClr val="002060"/>
          </a:solidFill>
        </p:spPr>
        <p:txBody>
          <a:bodyPr wrap="square" rtlCol="0">
            <a:spAutoFit/>
          </a:bodyPr>
          <a:lstStyle/>
          <a:p>
            <a:pPr algn="ctr"/>
            <a:r>
              <a:rPr lang="en-GB" sz="1600" b="1" dirty="0">
                <a:solidFill>
                  <a:schemeClr val="bg1"/>
                </a:solidFill>
              </a:rPr>
              <a:t>Actual Expenditure By Staff Group</a:t>
            </a:r>
          </a:p>
        </p:txBody>
      </p:sp>
      <p:sp>
        <p:nvSpPr>
          <p:cNvPr id="11" name="TextBox 10">
            <a:extLst>
              <a:ext uri="{FF2B5EF4-FFF2-40B4-BE49-F238E27FC236}">
                <a16:creationId xmlns:a16="http://schemas.microsoft.com/office/drawing/2014/main" id="{F3009EC2-378C-5831-6D42-7BDB898DA781}"/>
              </a:ext>
            </a:extLst>
          </p:cNvPr>
          <p:cNvSpPr txBox="1"/>
          <p:nvPr/>
        </p:nvSpPr>
        <p:spPr>
          <a:xfrm>
            <a:off x="4076391" y="1189827"/>
            <a:ext cx="7946642" cy="338554"/>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A&amp;C Staff Group As Per Ledger </a:t>
            </a:r>
          </a:p>
        </p:txBody>
      </p:sp>
      <p:pic>
        <p:nvPicPr>
          <p:cNvPr id="22" name="Picture 21">
            <a:extLst>
              <a:ext uri="{FF2B5EF4-FFF2-40B4-BE49-F238E27FC236}">
                <a16:creationId xmlns:a16="http://schemas.microsoft.com/office/drawing/2014/main" id="{7727A985-A184-079B-2AD8-6B7C9080E868}"/>
              </a:ext>
            </a:extLst>
          </p:cNvPr>
          <p:cNvPicPr>
            <a:picLocks noChangeAspect="1"/>
          </p:cNvPicPr>
          <p:nvPr/>
        </p:nvPicPr>
        <p:blipFill>
          <a:blip r:embed="rId7"/>
          <a:stretch>
            <a:fillRect/>
          </a:stretch>
        </p:blipFill>
        <p:spPr>
          <a:xfrm>
            <a:off x="103072" y="3624777"/>
            <a:ext cx="3909200" cy="1839536"/>
          </a:xfrm>
          <a:prstGeom prst="rect">
            <a:avLst/>
          </a:prstGeom>
        </p:spPr>
      </p:pic>
      <p:pic>
        <p:nvPicPr>
          <p:cNvPr id="27" name="Picture 26">
            <a:extLst>
              <a:ext uri="{FF2B5EF4-FFF2-40B4-BE49-F238E27FC236}">
                <a16:creationId xmlns:a16="http://schemas.microsoft.com/office/drawing/2014/main" id="{2750957F-CE06-D3B3-F3A9-86874B2B89E3}"/>
              </a:ext>
            </a:extLst>
          </p:cNvPr>
          <p:cNvPicPr>
            <a:picLocks noChangeAspect="1"/>
          </p:cNvPicPr>
          <p:nvPr/>
        </p:nvPicPr>
        <p:blipFill>
          <a:blip r:embed="rId8"/>
          <a:stretch>
            <a:fillRect/>
          </a:stretch>
        </p:blipFill>
        <p:spPr>
          <a:xfrm>
            <a:off x="103071" y="1565781"/>
            <a:ext cx="3909200" cy="1951391"/>
          </a:xfrm>
          <a:prstGeom prst="rect">
            <a:avLst/>
          </a:prstGeom>
        </p:spPr>
      </p:pic>
      <p:pic>
        <p:nvPicPr>
          <p:cNvPr id="31" name="Picture 30">
            <a:extLst>
              <a:ext uri="{FF2B5EF4-FFF2-40B4-BE49-F238E27FC236}">
                <a16:creationId xmlns:a16="http://schemas.microsoft.com/office/drawing/2014/main" id="{79468910-8F73-3C56-D864-F90A0DEE1CD4}"/>
              </a:ext>
            </a:extLst>
          </p:cNvPr>
          <p:cNvPicPr>
            <a:picLocks noChangeAspect="1"/>
          </p:cNvPicPr>
          <p:nvPr/>
        </p:nvPicPr>
        <p:blipFill>
          <a:blip r:embed="rId9"/>
          <a:stretch>
            <a:fillRect/>
          </a:stretch>
        </p:blipFill>
        <p:spPr>
          <a:xfrm>
            <a:off x="4076391" y="1565652"/>
            <a:ext cx="3909200" cy="3898661"/>
          </a:xfrm>
          <a:prstGeom prst="rect">
            <a:avLst/>
          </a:prstGeom>
        </p:spPr>
      </p:pic>
      <p:pic>
        <p:nvPicPr>
          <p:cNvPr id="33" name="Picture 32">
            <a:extLst>
              <a:ext uri="{FF2B5EF4-FFF2-40B4-BE49-F238E27FC236}">
                <a16:creationId xmlns:a16="http://schemas.microsoft.com/office/drawing/2014/main" id="{2202CA73-AFDC-4AD5-F7FB-66753BCC95C1}"/>
              </a:ext>
            </a:extLst>
          </p:cNvPr>
          <p:cNvPicPr>
            <a:picLocks noChangeAspect="1"/>
          </p:cNvPicPr>
          <p:nvPr/>
        </p:nvPicPr>
        <p:blipFill>
          <a:blip r:embed="rId10"/>
          <a:stretch>
            <a:fillRect/>
          </a:stretch>
        </p:blipFill>
        <p:spPr>
          <a:xfrm>
            <a:off x="8049709" y="1565651"/>
            <a:ext cx="3973323" cy="3898661"/>
          </a:xfrm>
          <a:prstGeom prst="rect">
            <a:avLst/>
          </a:prstGeom>
        </p:spPr>
      </p:pic>
    </p:spTree>
    <p:extLst>
      <p:ext uri="{BB962C8B-B14F-4D97-AF65-F5344CB8AC3E}">
        <p14:creationId xmlns:p14="http://schemas.microsoft.com/office/powerpoint/2010/main" val="2224464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25337-9347-4854-89E9-9FC6683CFB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E288B32-62BB-682D-957E-0C3A62F6182C}"/>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A33F860F-C70F-8BD9-5E73-70B75CC3FB86}"/>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(3)</a:t>
            </a:r>
          </a:p>
        </p:txBody>
      </p:sp>
      <p:pic>
        <p:nvPicPr>
          <p:cNvPr id="5" name="Picture 4">
            <a:extLst>
              <a:ext uri="{FF2B5EF4-FFF2-40B4-BE49-F238E27FC236}">
                <a16:creationId xmlns:a16="http://schemas.microsoft.com/office/drawing/2014/main" id="{BC1EAD48-AEC6-A461-AED7-20DCDC7F5324}"/>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5460065-5F83-A350-8B99-5DC2B910B305}"/>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0B05A2B7-787C-593C-92C0-40FA9482C6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D04A93B2-24DD-46C6-A394-8BFC6A949B00}"/>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7B9D6CAE-BE3C-6CEE-5BF6-2FFD4D82D8B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B3303366-9947-B4FF-0495-66F96681A1E9}"/>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499413BE-B4D8-C618-8131-3C92CECD4DB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2FDB021D-0B48-DF5D-57FB-B3F67C28D825}"/>
              </a:ext>
            </a:extLst>
          </p:cNvPr>
          <p:cNvGraphicFramePr>
            <a:graphicFrameLocks noGrp="1"/>
          </p:cNvGraphicFramePr>
          <p:nvPr>
            <p:extLst>
              <p:ext uri="{D42A27DB-BD31-4B8C-83A1-F6EECF244321}">
                <p14:modId xmlns:p14="http://schemas.microsoft.com/office/powerpoint/2010/main" val="3812026862"/>
              </p:ext>
            </p:extLst>
          </p:nvPr>
        </p:nvGraphicFramePr>
        <p:xfrm>
          <a:off x="122979" y="5252099"/>
          <a:ext cx="11946042" cy="1463040"/>
        </p:xfrm>
        <a:graphic>
          <a:graphicData uri="http://schemas.openxmlformats.org/drawingml/2006/table">
            <a:tbl>
              <a:tblPr firstRow="1" bandRow="1">
                <a:tableStyleId>{5C22544A-7EE6-4342-B048-85BDC9FD1C3A}</a:tableStyleId>
              </a:tblPr>
              <a:tblGrid>
                <a:gridCol w="11946042">
                  <a:extLst>
                    <a:ext uri="{9D8B030D-6E8A-4147-A177-3AD203B41FA5}">
                      <a16:colId xmlns:a16="http://schemas.microsoft.com/office/drawing/2014/main" val="3430755889"/>
                    </a:ext>
                  </a:extLst>
                </a:gridCol>
              </a:tblGrid>
              <a:tr h="21167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9069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The above tables detail the total Nursing &amp; Midwifery and Medical &amp; Dental Pay and WTE by Service Area</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Month 03 contains the YTD medical and dental 2026/27 pay award, total value = £7.1m or £0.6m per month (£1.2m arrears in Month 03). A4C Pay Award 2026/27 = £22.5m and paid from 1</a:t>
                      </a:r>
                      <a:r>
                        <a:rPr lang="en-GB" sz="1100" strike="noStrike" kern="1200" baseline="30000" dirty="0">
                          <a:solidFill>
                            <a:schemeClr val="dk1"/>
                          </a:solidFill>
                          <a:effectLst/>
                          <a:latin typeface="Arial" panose="020B0604020202020204" pitchFamily="34" charset="0"/>
                          <a:ea typeface="+mn-ea"/>
                          <a:cs typeface="Arial" panose="020B0604020202020204" pitchFamily="34" charset="0"/>
                        </a:rPr>
                        <a:t>st</a:t>
                      </a:r>
                      <a:r>
                        <a:rPr lang="en-GB" sz="1100" strike="noStrike" kern="1200" dirty="0">
                          <a:solidFill>
                            <a:schemeClr val="dk1"/>
                          </a:solidFill>
                          <a:effectLst/>
                          <a:latin typeface="Arial" panose="020B0604020202020204" pitchFamily="34" charset="0"/>
                          <a:ea typeface="+mn-ea"/>
                          <a:cs typeface="Arial" panose="020B0604020202020204" pitchFamily="34" charset="0"/>
                        </a:rPr>
                        <a:t> April 2026.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Average 2025/26 does not include 2026/27 pay award of 3.3% for A4C and 3.5% Medical &amp; Dental.</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Medical &amp; Dental WTEs have increased in Month 5, but this is linked to the rotation of Single Lead Employer Resident Doctors in August and should return to standard levels in Month 6.</a:t>
                      </a:r>
                      <a:endParaRPr lang="en-GB" sz="1100" strike="noStrike"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02A5AD52-FBA4-006E-43DA-EC7886403FC1}"/>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1E53A132-CD9B-BCE0-516A-1105872016BB}"/>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F7DF50C4-3DA8-262F-751B-130B9765DBBF}"/>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194B2CB-7C78-9A66-D8C4-66C26F763DBB}"/>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4CCA627-A519-B78D-2DF3-CFCE55C1840A}"/>
              </a:ext>
            </a:extLst>
          </p:cNvPr>
          <p:cNvSpPr txBox="1"/>
          <p:nvPr/>
        </p:nvSpPr>
        <p:spPr>
          <a:xfrm>
            <a:off x="122979" y="1155435"/>
            <a:ext cx="5852901" cy="584775"/>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Nursing &amp; Midwifery By Staff Group As Per Ledger</a:t>
            </a:r>
          </a:p>
        </p:txBody>
      </p:sp>
      <p:sp>
        <p:nvSpPr>
          <p:cNvPr id="16" name="TextBox 15">
            <a:extLst>
              <a:ext uri="{FF2B5EF4-FFF2-40B4-BE49-F238E27FC236}">
                <a16:creationId xmlns:a16="http://schemas.microsoft.com/office/drawing/2014/main" id="{942ECACE-B01D-3E43-AAE3-F5FF00E864BE}"/>
              </a:ext>
            </a:extLst>
          </p:cNvPr>
          <p:cNvSpPr txBox="1"/>
          <p:nvPr/>
        </p:nvSpPr>
        <p:spPr>
          <a:xfrm>
            <a:off x="6096001" y="1155434"/>
            <a:ext cx="5973020" cy="584775"/>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Medical &amp; Dental By Staff Group As Per Ledger</a:t>
            </a:r>
          </a:p>
        </p:txBody>
      </p:sp>
      <p:pic>
        <p:nvPicPr>
          <p:cNvPr id="14" name="Picture 13">
            <a:extLst>
              <a:ext uri="{FF2B5EF4-FFF2-40B4-BE49-F238E27FC236}">
                <a16:creationId xmlns:a16="http://schemas.microsoft.com/office/drawing/2014/main" id="{7E5F93A0-20BA-D14C-6422-47826CD22D15}"/>
              </a:ext>
            </a:extLst>
          </p:cNvPr>
          <p:cNvPicPr>
            <a:picLocks noChangeAspect="1"/>
          </p:cNvPicPr>
          <p:nvPr/>
        </p:nvPicPr>
        <p:blipFill>
          <a:blip r:embed="rId7"/>
          <a:stretch>
            <a:fillRect/>
          </a:stretch>
        </p:blipFill>
        <p:spPr>
          <a:xfrm>
            <a:off x="122979" y="1834677"/>
            <a:ext cx="3034335" cy="3406775"/>
          </a:xfrm>
          <a:prstGeom prst="rect">
            <a:avLst/>
          </a:prstGeom>
        </p:spPr>
      </p:pic>
      <p:pic>
        <p:nvPicPr>
          <p:cNvPr id="17" name="Picture 16">
            <a:extLst>
              <a:ext uri="{FF2B5EF4-FFF2-40B4-BE49-F238E27FC236}">
                <a16:creationId xmlns:a16="http://schemas.microsoft.com/office/drawing/2014/main" id="{7F125EFF-248D-F734-BC7D-0A7AC8BF4200}"/>
              </a:ext>
            </a:extLst>
          </p:cNvPr>
          <p:cNvPicPr>
            <a:picLocks noChangeAspect="1"/>
          </p:cNvPicPr>
          <p:nvPr/>
        </p:nvPicPr>
        <p:blipFill>
          <a:blip r:embed="rId8"/>
          <a:stretch>
            <a:fillRect/>
          </a:stretch>
        </p:blipFill>
        <p:spPr>
          <a:xfrm>
            <a:off x="3236336" y="1843787"/>
            <a:ext cx="2739544" cy="3406775"/>
          </a:xfrm>
          <a:prstGeom prst="rect">
            <a:avLst/>
          </a:prstGeom>
        </p:spPr>
      </p:pic>
      <p:pic>
        <p:nvPicPr>
          <p:cNvPr id="20" name="Picture 19">
            <a:extLst>
              <a:ext uri="{FF2B5EF4-FFF2-40B4-BE49-F238E27FC236}">
                <a16:creationId xmlns:a16="http://schemas.microsoft.com/office/drawing/2014/main" id="{5F3A6673-9420-EBFC-E451-A291F4B8FC7A}"/>
              </a:ext>
            </a:extLst>
          </p:cNvPr>
          <p:cNvPicPr>
            <a:picLocks noChangeAspect="1"/>
          </p:cNvPicPr>
          <p:nvPr/>
        </p:nvPicPr>
        <p:blipFill>
          <a:blip r:embed="rId9"/>
          <a:stretch>
            <a:fillRect/>
          </a:stretch>
        </p:blipFill>
        <p:spPr>
          <a:xfrm>
            <a:off x="6096001" y="1825566"/>
            <a:ext cx="2872420" cy="3424996"/>
          </a:xfrm>
          <a:prstGeom prst="rect">
            <a:avLst/>
          </a:prstGeom>
        </p:spPr>
      </p:pic>
      <p:pic>
        <p:nvPicPr>
          <p:cNvPr id="23" name="Picture 22">
            <a:extLst>
              <a:ext uri="{FF2B5EF4-FFF2-40B4-BE49-F238E27FC236}">
                <a16:creationId xmlns:a16="http://schemas.microsoft.com/office/drawing/2014/main" id="{1EDB0FA7-5969-F865-422F-35D559C550A9}"/>
              </a:ext>
            </a:extLst>
          </p:cNvPr>
          <p:cNvPicPr>
            <a:picLocks noChangeAspect="1"/>
          </p:cNvPicPr>
          <p:nvPr/>
        </p:nvPicPr>
        <p:blipFill>
          <a:blip r:embed="rId10"/>
          <a:stretch>
            <a:fillRect/>
          </a:stretch>
        </p:blipFill>
        <p:spPr>
          <a:xfrm>
            <a:off x="9088542" y="1825567"/>
            <a:ext cx="2980480" cy="3424996"/>
          </a:xfrm>
          <a:prstGeom prst="rect">
            <a:avLst/>
          </a:prstGeom>
        </p:spPr>
      </p:pic>
    </p:spTree>
    <p:extLst>
      <p:ext uri="{BB962C8B-B14F-4D97-AF65-F5344CB8AC3E}">
        <p14:creationId xmlns:p14="http://schemas.microsoft.com/office/powerpoint/2010/main" val="1115667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517B2-34C1-9268-06A0-80ADB5D0CA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00A2D0-85DB-5790-E297-1A3AB3D47F1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DEF2055-3B4A-CF22-7DB0-3FBF5D2B031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Variable Pay Insights</a:t>
            </a:r>
          </a:p>
        </p:txBody>
      </p:sp>
      <p:pic>
        <p:nvPicPr>
          <p:cNvPr id="5" name="Picture 4">
            <a:extLst>
              <a:ext uri="{FF2B5EF4-FFF2-40B4-BE49-F238E27FC236}">
                <a16:creationId xmlns:a16="http://schemas.microsoft.com/office/drawing/2014/main" id="{B510AA4D-05E1-5746-0491-DCE4AAE21266}"/>
              </a:ext>
            </a:extLst>
          </p:cNvPr>
          <p:cNvPicPr>
            <a:picLocks noChangeAspect="1"/>
          </p:cNvPicPr>
          <p:nvPr/>
        </p:nvPicPr>
        <p:blipFill>
          <a:blip r:embed="rId2"/>
          <a:stretch>
            <a:fillRect/>
          </a:stretch>
        </p:blipFill>
        <p:spPr>
          <a:xfrm>
            <a:off x="9363949" y="158251"/>
            <a:ext cx="2659084" cy="771633"/>
          </a:xfrm>
          <a:prstGeom prst="rect">
            <a:avLst/>
          </a:prstGeom>
        </p:spPr>
      </p:pic>
      <p:sp>
        <p:nvSpPr>
          <p:cNvPr id="6" name="Rectangle: Top Corners Rounded 5">
            <a:extLst>
              <a:ext uri="{FF2B5EF4-FFF2-40B4-BE49-F238E27FC236}">
                <a16:creationId xmlns:a16="http://schemas.microsoft.com/office/drawing/2014/main" id="{2F19D64D-A498-C3E1-5231-781BD6F2508D}"/>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4208A039-D4F7-8D55-5A46-738301FC94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E59AFE08-5399-54C7-BB27-F640439ADF1F}"/>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6C50C49F-A005-0F37-DE4F-369A86B852A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4" action="ppaction://hlinksldjump"/>
            <a:extLst>
              <a:ext uri="{FF2B5EF4-FFF2-40B4-BE49-F238E27FC236}">
                <a16:creationId xmlns:a16="http://schemas.microsoft.com/office/drawing/2014/main" id="{FEFBEBF8-AE80-75A4-B02A-6EFBCAE65988}"/>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D685DE15-1460-41C5-B73C-33169759122C}"/>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22205027-5694-D9C4-59C0-3FB600E3A6F6}"/>
              </a:ext>
            </a:extLst>
          </p:cNvPr>
          <p:cNvGraphicFramePr>
            <a:graphicFrameLocks noGrp="1"/>
          </p:cNvGraphicFramePr>
          <p:nvPr>
            <p:extLst>
              <p:ext uri="{D42A27DB-BD31-4B8C-83A1-F6EECF244321}">
                <p14:modId xmlns:p14="http://schemas.microsoft.com/office/powerpoint/2010/main" val="1319417955"/>
              </p:ext>
            </p:extLst>
          </p:nvPr>
        </p:nvGraphicFramePr>
        <p:xfrm>
          <a:off x="88456" y="5695103"/>
          <a:ext cx="11826049" cy="1097280"/>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252464">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582353">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dirty="0">
                          <a:latin typeface="Arial" panose="020B0604020202020204" pitchFamily="34" charset="0"/>
                          <a:cs typeface="Arial" panose="020B0604020202020204" pitchFamily="34" charset="0"/>
                        </a:rPr>
                        <a:t>The actual variable pay spend at </a:t>
                      </a:r>
                      <a:r>
                        <a:rPr lang="en-GB" sz="1200" b="1" strike="noStrike" dirty="0">
                          <a:latin typeface="Arial" panose="020B0604020202020204" pitchFamily="34" charset="0"/>
                          <a:cs typeface="Arial" panose="020B0604020202020204" pitchFamily="34" charset="0"/>
                        </a:rPr>
                        <a:t>Month 05 was £5.2m.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latin typeface="Arial" panose="020B0604020202020204" pitchFamily="34" charset="0"/>
                          <a:ea typeface="+mn-ea"/>
                          <a:cs typeface="Arial" panose="020B0604020202020204" pitchFamily="34" charset="0"/>
                        </a:rPr>
                        <a:t>Bank and agency continue to be the key driver for this continued high spend, with bank spend increasing from Month 4 figures.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latin typeface="Arial" panose="020B0604020202020204" pitchFamily="34" charset="0"/>
                          <a:ea typeface="+mn-ea"/>
                          <a:cs typeface="Arial" panose="020B0604020202020204" pitchFamily="34" charset="0"/>
                        </a:rPr>
                        <a:t>The in month increase in bank was seen in Morriston, PCT and MH/LD Service Groups. </a:t>
                      </a:r>
                    </a:p>
                  </a:txBody>
                  <a:tcPr/>
                </a:tc>
                <a:extLst>
                  <a:ext uri="{0D108BD9-81ED-4DB2-BD59-A6C34878D82A}">
                    <a16:rowId xmlns:a16="http://schemas.microsoft.com/office/drawing/2014/main" val="3724772163"/>
                  </a:ext>
                </a:extLst>
              </a:tr>
            </a:tbl>
          </a:graphicData>
        </a:graphic>
      </p:graphicFrame>
      <p:sp>
        <p:nvSpPr>
          <p:cNvPr id="15" name="Rectangle 14">
            <a:extLst>
              <a:ext uri="{FF2B5EF4-FFF2-40B4-BE49-F238E27FC236}">
                <a16:creationId xmlns:a16="http://schemas.microsoft.com/office/drawing/2014/main" id="{C1B14134-AC0B-A1A5-7C6F-DFC71FC58B06}"/>
              </a:ext>
            </a:extLst>
          </p:cNvPr>
          <p:cNvSpPr/>
          <p:nvPr/>
        </p:nvSpPr>
        <p:spPr>
          <a:xfrm>
            <a:off x="5578105" y="176601"/>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algn="ctr">
              <a:spcBef>
                <a:spcPts val="0"/>
              </a:spcBef>
              <a:defRPr/>
            </a:pPr>
            <a:r>
              <a:rPr lang="en-GB" sz="1400" b="1" dirty="0">
                <a:solidFill>
                  <a:srgbClr val="002060"/>
                </a:solidFill>
                <a:latin typeface="Arial"/>
              </a:rPr>
              <a:t>In-Month Actual</a:t>
            </a:r>
          </a:p>
          <a:p>
            <a:pPr algn="ctr">
              <a:spcBef>
                <a:spcPts val="0"/>
              </a:spcBef>
              <a:defRPr/>
            </a:pPr>
            <a:r>
              <a:rPr lang="en-GB" sz="1400" b="1" dirty="0">
                <a:solidFill>
                  <a:srgbClr val="002060"/>
                </a:solidFill>
                <a:latin typeface="Arial"/>
              </a:rPr>
              <a:t>£5.178m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438C7922-C30F-B277-5ECC-DEADB764F00C}"/>
              </a:ext>
            </a:extLst>
          </p:cNvPr>
          <p:cNvSpPr/>
          <p:nvPr/>
        </p:nvSpPr>
        <p:spPr>
          <a:xfrm>
            <a:off x="7471027" y="174632"/>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R="0" lvl="0" indent="0" algn="ctr" fontAlgn="auto">
              <a:lnSpc>
                <a:spcPct val="100000"/>
              </a:lnSpc>
              <a:spcAft>
                <a:spcPts val="0"/>
              </a:spcAft>
              <a:buClrTx/>
              <a:buSzTx/>
              <a:buFontTx/>
              <a:buNone/>
              <a:tabLst/>
              <a:defRPr/>
            </a:pPr>
            <a:r>
              <a:rPr lang="en-GB" sz="1400" b="1" dirty="0">
                <a:solidFill>
                  <a:srgbClr val="002060"/>
                </a:solidFill>
                <a:latin typeface="Arial"/>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a:rPr>
              <a:t>£23.716m</a:t>
            </a:r>
          </a:p>
        </p:txBody>
      </p:sp>
      <p:sp>
        <p:nvSpPr>
          <p:cNvPr id="27" name="Oval 26">
            <a:extLst>
              <a:ext uri="{FF2B5EF4-FFF2-40B4-BE49-F238E27FC236}">
                <a16:creationId xmlns:a16="http://schemas.microsoft.com/office/drawing/2014/main" id="{5EF59B29-CD50-6A3C-90AD-05B3BFD72493}"/>
              </a:ext>
            </a:extLst>
          </p:cNvPr>
          <p:cNvSpPr/>
          <p:nvPr/>
        </p:nvSpPr>
        <p:spPr>
          <a:xfrm>
            <a:off x="7020785" y="521788"/>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0E4C2E95-28BC-1C3C-B0F8-73CF0A17B04A}"/>
              </a:ext>
            </a:extLst>
          </p:cNvPr>
          <p:cNvSpPr/>
          <p:nvPr/>
        </p:nvSpPr>
        <p:spPr>
          <a:xfrm>
            <a:off x="8948849" y="525079"/>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1295A62C-3CAB-8345-5580-DE9C77A549C4}"/>
              </a:ext>
            </a:extLst>
          </p:cNvPr>
          <p:cNvPicPr>
            <a:picLocks noChangeAspect="1"/>
          </p:cNvPicPr>
          <p:nvPr/>
        </p:nvPicPr>
        <p:blipFill>
          <a:blip r:embed="rId6"/>
          <a:stretch>
            <a:fillRect/>
          </a:stretch>
        </p:blipFill>
        <p:spPr>
          <a:xfrm>
            <a:off x="4734021" y="3885778"/>
            <a:ext cx="4214828" cy="1735842"/>
          </a:xfrm>
          <a:prstGeom prst="rect">
            <a:avLst/>
          </a:prstGeom>
        </p:spPr>
      </p:pic>
      <p:pic>
        <p:nvPicPr>
          <p:cNvPr id="17" name="Picture 16">
            <a:extLst>
              <a:ext uri="{FF2B5EF4-FFF2-40B4-BE49-F238E27FC236}">
                <a16:creationId xmlns:a16="http://schemas.microsoft.com/office/drawing/2014/main" id="{294B0083-FBB5-5397-2799-05F57CCA758B}"/>
              </a:ext>
            </a:extLst>
          </p:cNvPr>
          <p:cNvPicPr>
            <a:picLocks noChangeAspect="1"/>
          </p:cNvPicPr>
          <p:nvPr/>
        </p:nvPicPr>
        <p:blipFill>
          <a:blip r:embed="rId7"/>
          <a:stretch>
            <a:fillRect/>
          </a:stretch>
        </p:blipFill>
        <p:spPr>
          <a:xfrm>
            <a:off x="4675311" y="1246387"/>
            <a:ext cx="7347722" cy="2548145"/>
          </a:xfrm>
          <a:prstGeom prst="rect">
            <a:avLst/>
          </a:prstGeom>
        </p:spPr>
      </p:pic>
      <p:pic>
        <p:nvPicPr>
          <p:cNvPr id="14" name="Picture 13">
            <a:extLst>
              <a:ext uri="{FF2B5EF4-FFF2-40B4-BE49-F238E27FC236}">
                <a16:creationId xmlns:a16="http://schemas.microsoft.com/office/drawing/2014/main" id="{6E467845-4769-FA36-A1BE-A0C788DD30B0}"/>
              </a:ext>
            </a:extLst>
          </p:cNvPr>
          <p:cNvPicPr>
            <a:picLocks noChangeAspect="1"/>
          </p:cNvPicPr>
          <p:nvPr/>
        </p:nvPicPr>
        <p:blipFill>
          <a:blip r:embed="rId8"/>
          <a:stretch>
            <a:fillRect/>
          </a:stretch>
        </p:blipFill>
        <p:spPr>
          <a:xfrm>
            <a:off x="88456" y="1236380"/>
            <a:ext cx="4427284" cy="4385239"/>
          </a:xfrm>
          <a:prstGeom prst="rect">
            <a:avLst/>
          </a:prstGeom>
        </p:spPr>
      </p:pic>
    </p:spTree>
    <p:extLst>
      <p:ext uri="{BB962C8B-B14F-4D97-AF65-F5344CB8AC3E}">
        <p14:creationId xmlns:p14="http://schemas.microsoft.com/office/powerpoint/2010/main" val="1606949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20C6-3029-56C5-A224-B237684C67A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88B089-0D87-4EEA-346E-B93DBD6DE3B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1AF7EB12-F80D-A07D-2D02-2BB8F9492FE4}"/>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Non-Pay Insights</a:t>
            </a:r>
          </a:p>
        </p:txBody>
      </p:sp>
      <p:pic>
        <p:nvPicPr>
          <p:cNvPr id="5" name="Picture 4">
            <a:extLst>
              <a:ext uri="{FF2B5EF4-FFF2-40B4-BE49-F238E27FC236}">
                <a16:creationId xmlns:a16="http://schemas.microsoft.com/office/drawing/2014/main" id="{DCDF921A-5B23-FD30-5E7E-C351655C76B4}"/>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7F051540-3097-32CE-4547-8FD73319FCA3}"/>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3EFF18EB-9638-03AF-07AC-775503F7FC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DCC032C4-D455-E9B9-2203-3D1E08040D1D}"/>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0BC2127E-D1A8-FF25-1176-A49C45362864}"/>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4" name="Rectangle: Top Corners Rounded 3">
            <a:hlinkClick r:id="rId4" action="ppaction://hlinksldjump"/>
            <a:extLst>
              <a:ext uri="{FF2B5EF4-FFF2-40B4-BE49-F238E27FC236}">
                <a16:creationId xmlns:a16="http://schemas.microsoft.com/office/drawing/2014/main" id="{CB32B587-6E25-5AAF-CB27-4DC0D423FEAB}"/>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3C069C7E-B8C6-141F-7C62-615A30449BF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Executive Summary</a:t>
            </a:r>
          </a:p>
        </p:txBody>
      </p:sp>
      <p:graphicFrame>
        <p:nvGraphicFramePr>
          <p:cNvPr id="7" name="Table 6">
            <a:extLst>
              <a:ext uri="{FF2B5EF4-FFF2-40B4-BE49-F238E27FC236}">
                <a16:creationId xmlns:a16="http://schemas.microsoft.com/office/drawing/2014/main" id="{B69567F0-360E-B999-F0DC-E7B22F4D19C9}"/>
              </a:ext>
            </a:extLst>
          </p:cNvPr>
          <p:cNvGraphicFramePr>
            <a:graphicFrameLocks noGrp="1"/>
          </p:cNvGraphicFramePr>
          <p:nvPr>
            <p:extLst>
              <p:ext uri="{D42A27DB-BD31-4B8C-83A1-F6EECF244321}">
                <p14:modId xmlns:p14="http://schemas.microsoft.com/office/powerpoint/2010/main" val="3882735298"/>
              </p:ext>
            </p:extLst>
          </p:nvPr>
        </p:nvGraphicFramePr>
        <p:xfrm>
          <a:off x="184362" y="4617720"/>
          <a:ext cx="11823275" cy="2011680"/>
        </p:xfrm>
        <a:graphic>
          <a:graphicData uri="http://schemas.openxmlformats.org/drawingml/2006/table">
            <a:tbl>
              <a:tblPr firstRow="1" bandRow="1">
                <a:tableStyleId>{5C22544A-7EE6-4342-B048-85BDC9FD1C3A}</a:tableStyleId>
              </a:tblPr>
              <a:tblGrid>
                <a:gridCol w="11823275">
                  <a:extLst>
                    <a:ext uri="{9D8B030D-6E8A-4147-A177-3AD203B41FA5}">
                      <a16:colId xmlns:a16="http://schemas.microsoft.com/office/drawing/2014/main" val="3430755889"/>
                    </a:ext>
                  </a:extLst>
                </a:gridCol>
              </a:tblGrid>
              <a:tr h="219303">
                <a:tc>
                  <a:txBody>
                    <a:bodyPr/>
                    <a:lstStyle/>
                    <a:p>
                      <a:pPr algn="l"/>
                      <a:r>
                        <a:rPr lang="en-GB" sz="12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170568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tx1"/>
                          </a:solidFill>
                          <a:latin typeface="Arial" panose="020B0604020202020204" pitchFamily="34" charset="0"/>
                          <a:ea typeface="+mn-ea"/>
                          <a:cs typeface="Arial" panose="020B0604020202020204" pitchFamily="34" charset="0"/>
                        </a:rPr>
                        <a:t>Key issue in Clinical Services &amp; Supplies linked to M&amp;SE (General Clinical consumables), bed contracts, additional costs linked to increased activity through improved productivity and transport costs for patient transfers.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dirty="0">
                          <a:solidFill>
                            <a:schemeClr val="tx1"/>
                          </a:solidFill>
                          <a:latin typeface="Arial" panose="020B0604020202020204" pitchFamily="34" charset="0"/>
                          <a:cs typeface="Arial" panose="020B0604020202020204" pitchFamily="34" charset="0"/>
                        </a:rPr>
                        <a:t>Within the ledger the gross Joint Commissioning Committee (JCC) income is reflected within the income lines and not netted off against expenditure and so overall the Health Board position is not adversely affected. If JCC activity increases the gross level of expenditure and income will increase. The main drivers within this category of clinical consumable expenditure include heart valves &amp; pacemakers, linked to some JCC activity.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dirty="0">
                          <a:solidFill>
                            <a:schemeClr val="tx1"/>
                          </a:solidFill>
                          <a:latin typeface="Arial" panose="020B0604020202020204" pitchFamily="34" charset="0"/>
                          <a:cs typeface="Arial" panose="020B0604020202020204" pitchFamily="34" charset="0"/>
                        </a:rPr>
                        <a:t>Non-Pay also includes secondary care drugs; a breakdown of the categories of Clinical Consumables based on actual spend is provided in the table on the right.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tx1"/>
                          </a:solidFill>
                          <a:latin typeface="Arial" panose="020B0604020202020204" pitchFamily="34" charset="0"/>
                          <a:ea typeface="+mn-ea"/>
                          <a:cs typeface="Arial" panose="020B0604020202020204" pitchFamily="34" charset="0"/>
                        </a:rPr>
                        <a:t>Prescribing is overspent by £0.4m in-month (Month 4, £0.2m) following receipt of the latest datasets (June 2026, PAR data is received 2 months in arrears); the overspend is driven by the No Cheaper Stock Obtainable (NCSO) position.  Global conflicts are affecting shipping routes which is adversely impacting on the availability of medicines and increasing prices of procurement due to additional delivery costs.</a:t>
                      </a:r>
                    </a:p>
                  </a:txBody>
                  <a:tcPr/>
                </a:tc>
                <a:extLst>
                  <a:ext uri="{0D108BD9-81ED-4DB2-BD59-A6C34878D82A}">
                    <a16:rowId xmlns:a16="http://schemas.microsoft.com/office/drawing/2014/main" val="3724772163"/>
                  </a:ext>
                </a:extLst>
              </a:tr>
            </a:tbl>
          </a:graphicData>
        </a:graphic>
      </p:graphicFrame>
      <p:sp>
        <p:nvSpPr>
          <p:cNvPr id="15" name="Rectangle 14">
            <a:extLst>
              <a:ext uri="{FF2B5EF4-FFF2-40B4-BE49-F238E27FC236}">
                <a16:creationId xmlns:a16="http://schemas.microsoft.com/office/drawing/2014/main" id="{32182E81-7B59-1BE3-1BCB-C9E145B387C4}"/>
              </a:ext>
            </a:extLst>
          </p:cNvPr>
          <p:cNvSpPr/>
          <p:nvPr/>
        </p:nvSpPr>
        <p:spPr>
          <a:xfrm>
            <a:off x="5524665" y="20736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algn="ctr">
              <a:spcBef>
                <a:spcPts val="0"/>
              </a:spcBef>
              <a:defRPr/>
            </a:pPr>
            <a:r>
              <a:rPr lang="en-GB" sz="1400" b="1" dirty="0">
                <a:solidFill>
                  <a:srgbClr val="002060"/>
                </a:solidFill>
                <a:latin typeface="Arial"/>
              </a:rPr>
              <a:t>In-Month Actual</a:t>
            </a:r>
          </a:p>
          <a:p>
            <a:pPr algn="ctr">
              <a:spcBef>
                <a:spcPts val="0"/>
              </a:spcBef>
              <a:defRPr/>
            </a:pPr>
            <a:r>
              <a:rPr lang="en-GB" sz="1400" b="1" dirty="0">
                <a:solidFill>
                  <a:srgbClr val="002060"/>
                </a:solidFill>
                <a:latin typeface="Arial"/>
              </a:rPr>
              <a:t>£76.168m</a:t>
            </a:r>
          </a:p>
          <a:p>
            <a:pPr algn="ctr">
              <a:spcBef>
                <a:spcPts val="50"/>
              </a:spcBef>
              <a:defRPr/>
            </a:pPr>
            <a:r>
              <a:rPr lang="en-GB" sz="1050" dirty="0">
                <a:solidFill>
                  <a:srgbClr val="002060"/>
                </a:solidFill>
              </a:rPr>
              <a:t>Variance to Ledger  </a:t>
            </a:r>
            <a:r>
              <a:rPr lang="en-GB" sz="1050" b="1" dirty="0">
                <a:solidFill>
                  <a:srgbClr val="002060"/>
                </a:solidFill>
              </a:rPr>
              <a:t>£5.6m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CD332BAB-86F8-4F6C-8F28-4681A4590492}"/>
              </a:ext>
            </a:extLst>
          </p:cNvPr>
          <p:cNvSpPr/>
          <p:nvPr/>
        </p:nvSpPr>
        <p:spPr>
          <a:xfrm>
            <a:off x="7423331" y="207866"/>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R="0" lvl="0" indent="0" algn="ctr" fontAlgn="auto">
              <a:lnSpc>
                <a:spcPct val="100000"/>
              </a:lnSpc>
              <a:spcAft>
                <a:spcPts val="0"/>
              </a:spcAft>
              <a:buClrTx/>
              <a:buSzTx/>
              <a:buFontTx/>
              <a:buNone/>
              <a:tabLst/>
              <a:defRPr/>
            </a:pPr>
            <a:r>
              <a:rPr lang="en-GB" sz="1400" b="1" dirty="0">
                <a:solidFill>
                  <a:srgbClr val="002060"/>
                </a:solidFill>
                <a:latin typeface="Arial"/>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a:rPr>
              <a:t>£376.243m</a:t>
            </a:r>
          </a:p>
          <a:p>
            <a:pPr algn="ctr">
              <a:spcBef>
                <a:spcPts val="50"/>
              </a:spcBef>
              <a:defRPr/>
            </a:pPr>
            <a:r>
              <a:rPr lang="en-GB" sz="1050" dirty="0">
                <a:solidFill>
                  <a:srgbClr val="002060"/>
                </a:solidFill>
              </a:rPr>
              <a:t>Variance to Ledger </a:t>
            </a:r>
            <a:r>
              <a:rPr lang="en-GB" sz="1050" b="1" dirty="0">
                <a:solidFill>
                  <a:srgbClr val="002060"/>
                </a:solidFill>
              </a:rPr>
              <a:t>£31.6m</a:t>
            </a:r>
            <a:endParaRPr kumimoji="0" lang="en-GB" sz="1050" b="1" i="0" u="none" strike="noStrike" kern="1200" cap="none" spc="0" normalizeH="0" baseline="0" noProof="0" dirty="0">
              <a:ln>
                <a:noFill/>
              </a:ln>
              <a:solidFill>
                <a:srgbClr val="002060"/>
              </a:solidFill>
              <a:effectLst/>
              <a:uLnTx/>
              <a:uFillTx/>
              <a:latin typeface="Arial"/>
              <a:ea typeface="+mn-ea"/>
              <a:cs typeface="+mn-cs"/>
            </a:endParaRPr>
          </a:p>
        </p:txBody>
      </p:sp>
      <p:sp>
        <p:nvSpPr>
          <p:cNvPr id="27" name="Oval 26">
            <a:extLst>
              <a:ext uri="{FF2B5EF4-FFF2-40B4-BE49-F238E27FC236}">
                <a16:creationId xmlns:a16="http://schemas.microsoft.com/office/drawing/2014/main" id="{FD81D948-D33E-0721-84AE-2F2413852D9D}"/>
              </a:ext>
            </a:extLst>
          </p:cNvPr>
          <p:cNvSpPr/>
          <p:nvPr/>
        </p:nvSpPr>
        <p:spPr>
          <a:xfrm>
            <a:off x="8886557" y="5440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DC36EC1-EDB6-72FE-2C82-DA7CFCB74EBB}"/>
              </a:ext>
            </a:extLst>
          </p:cNvPr>
          <p:cNvSpPr/>
          <p:nvPr/>
        </p:nvSpPr>
        <p:spPr>
          <a:xfrm>
            <a:off x="7020785" y="523365"/>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90BB393-1E9D-6765-F82D-D1A5F83CD924}"/>
              </a:ext>
            </a:extLst>
          </p:cNvPr>
          <p:cNvSpPr txBox="1"/>
          <p:nvPr/>
        </p:nvSpPr>
        <p:spPr>
          <a:xfrm>
            <a:off x="9829800" y="838074"/>
            <a:ext cx="1912469" cy="246221"/>
          </a:xfrm>
          <a:prstGeom prst="rect">
            <a:avLst/>
          </a:prstGeom>
          <a:noFill/>
        </p:spPr>
        <p:txBody>
          <a:bodyPr wrap="square" rtlCol="0">
            <a:spAutoFit/>
          </a:bodyPr>
          <a:lstStyle/>
          <a:p>
            <a:r>
              <a:rPr lang="en-GB" sz="1000" i="1" dirty="0">
                <a:solidFill>
                  <a:schemeClr val="bg1"/>
                </a:solidFill>
              </a:rPr>
              <a:t># includes  saving non-delivery</a:t>
            </a:r>
          </a:p>
        </p:txBody>
      </p:sp>
      <p:pic>
        <p:nvPicPr>
          <p:cNvPr id="18" name="Picture 17">
            <a:extLst>
              <a:ext uri="{FF2B5EF4-FFF2-40B4-BE49-F238E27FC236}">
                <a16:creationId xmlns:a16="http://schemas.microsoft.com/office/drawing/2014/main" id="{CCB90091-4F3D-4274-01A8-A6DB5A19970A}"/>
              </a:ext>
            </a:extLst>
          </p:cNvPr>
          <p:cNvPicPr>
            <a:picLocks noChangeAspect="1"/>
          </p:cNvPicPr>
          <p:nvPr/>
        </p:nvPicPr>
        <p:blipFill>
          <a:blip r:embed="rId6"/>
          <a:stretch>
            <a:fillRect/>
          </a:stretch>
        </p:blipFill>
        <p:spPr>
          <a:xfrm>
            <a:off x="184362" y="1239374"/>
            <a:ext cx="3948726" cy="3332126"/>
          </a:xfrm>
          <a:prstGeom prst="rect">
            <a:avLst/>
          </a:prstGeom>
        </p:spPr>
      </p:pic>
      <p:pic>
        <p:nvPicPr>
          <p:cNvPr id="21" name="Picture 20">
            <a:extLst>
              <a:ext uri="{FF2B5EF4-FFF2-40B4-BE49-F238E27FC236}">
                <a16:creationId xmlns:a16="http://schemas.microsoft.com/office/drawing/2014/main" id="{57C83FBF-E4A9-B724-557A-E69BCCCEC04D}"/>
              </a:ext>
            </a:extLst>
          </p:cNvPr>
          <p:cNvPicPr>
            <a:picLocks noChangeAspect="1"/>
          </p:cNvPicPr>
          <p:nvPr/>
        </p:nvPicPr>
        <p:blipFill>
          <a:blip r:embed="rId7"/>
          <a:stretch>
            <a:fillRect/>
          </a:stretch>
        </p:blipFill>
        <p:spPr>
          <a:xfrm>
            <a:off x="4273771" y="1239375"/>
            <a:ext cx="5043965" cy="3332125"/>
          </a:xfrm>
          <a:prstGeom prst="rect">
            <a:avLst/>
          </a:prstGeom>
        </p:spPr>
      </p:pic>
      <p:pic>
        <p:nvPicPr>
          <p:cNvPr id="14" name="Picture 13">
            <a:extLst>
              <a:ext uri="{FF2B5EF4-FFF2-40B4-BE49-F238E27FC236}">
                <a16:creationId xmlns:a16="http://schemas.microsoft.com/office/drawing/2014/main" id="{6170D648-4806-A220-0CD9-99D249AA1795}"/>
              </a:ext>
            </a:extLst>
          </p:cNvPr>
          <p:cNvPicPr>
            <a:picLocks noChangeAspect="1"/>
          </p:cNvPicPr>
          <p:nvPr/>
        </p:nvPicPr>
        <p:blipFill>
          <a:blip r:embed="rId8"/>
          <a:stretch>
            <a:fillRect/>
          </a:stretch>
        </p:blipFill>
        <p:spPr>
          <a:xfrm>
            <a:off x="9458419" y="1239374"/>
            <a:ext cx="2651358" cy="1790527"/>
          </a:xfrm>
          <a:prstGeom prst="rect">
            <a:avLst/>
          </a:prstGeom>
        </p:spPr>
      </p:pic>
    </p:spTree>
    <p:extLst>
      <p:ext uri="{BB962C8B-B14F-4D97-AF65-F5344CB8AC3E}">
        <p14:creationId xmlns:p14="http://schemas.microsoft.com/office/powerpoint/2010/main" val="2988079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3A3D-72F7-EFEF-08B3-11BD9B5CCF1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1B2C4B-2520-7FD2-C17D-498C2AE36114}"/>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CE34117B-F98F-569C-4838-2D4BE9CE7E5E}"/>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Income Insights</a:t>
            </a:r>
          </a:p>
        </p:txBody>
      </p:sp>
      <p:pic>
        <p:nvPicPr>
          <p:cNvPr id="5" name="Picture 4">
            <a:extLst>
              <a:ext uri="{FF2B5EF4-FFF2-40B4-BE49-F238E27FC236}">
                <a16:creationId xmlns:a16="http://schemas.microsoft.com/office/drawing/2014/main" id="{BB6138A0-E6BA-3C7C-C8CB-C9982B26B3E9}"/>
              </a:ext>
            </a:extLst>
          </p:cNvPr>
          <p:cNvPicPr>
            <a:picLocks noChangeAspect="1"/>
          </p:cNvPicPr>
          <p:nvPr/>
        </p:nvPicPr>
        <p:blipFill>
          <a:blip r:embed="rId2"/>
          <a:stretch>
            <a:fillRect/>
          </a:stretch>
        </p:blipFill>
        <p:spPr>
          <a:xfrm>
            <a:off x="9426803" y="158251"/>
            <a:ext cx="2596229" cy="710455"/>
          </a:xfrm>
          <a:prstGeom prst="rect">
            <a:avLst/>
          </a:prstGeom>
        </p:spPr>
      </p:pic>
      <p:sp>
        <p:nvSpPr>
          <p:cNvPr id="6" name="Rectangle: Top Corners Rounded 5">
            <a:extLst>
              <a:ext uri="{FF2B5EF4-FFF2-40B4-BE49-F238E27FC236}">
                <a16:creationId xmlns:a16="http://schemas.microsoft.com/office/drawing/2014/main" id="{4EF66B3D-8B56-D760-1AB9-6B65781C8DA1}"/>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B87D20BC-6DD7-1806-6E23-AB6AD8806E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16D5CB55-FD78-4314-512E-38D36F999CE2}"/>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F4ABAF70-116F-0F34-1140-CC149C3B25C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4" action="ppaction://hlinksldjump"/>
            <a:extLst>
              <a:ext uri="{FF2B5EF4-FFF2-40B4-BE49-F238E27FC236}">
                <a16:creationId xmlns:a16="http://schemas.microsoft.com/office/drawing/2014/main" id="{92677A27-9998-BD22-76F5-027DED3A3979}"/>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80B464FD-6CB8-2995-1530-402F794DD1C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11" name="Table 10">
            <a:extLst>
              <a:ext uri="{FF2B5EF4-FFF2-40B4-BE49-F238E27FC236}">
                <a16:creationId xmlns:a16="http://schemas.microsoft.com/office/drawing/2014/main" id="{1D7C2386-60B4-7DBD-76E6-F2FD4F26FA14}"/>
              </a:ext>
            </a:extLst>
          </p:cNvPr>
          <p:cNvGraphicFramePr>
            <a:graphicFrameLocks noGrp="1"/>
          </p:cNvGraphicFramePr>
          <p:nvPr>
            <p:extLst>
              <p:ext uri="{D42A27DB-BD31-4B8C-83A1-F6EECF244321}">
                <p14:modId xmlns:p14="http://schemas.microsoft.com/office/powerpoint/2010/main" val="393975077"/>
              </p:ext>
            </p:extLst>
          </p:nvPr>
        </p:nvGraphicFramePr>
        <p:xfrm>
          <a:off x="8833856" y="1226020"/>
          <a:ext cx="3258954" cy="4632960"/>
        </p:xfrm>
        <a:graphic>
          <a:graphicData uri="http://schemas.openxmlformats.org/drawingml/2006/table">
            <a:tbl>
              <a:tblPr firstRow="1" bandRow="1">
                <a:tableStyleId>{5C22544A-7EE6-4342-B048-85BDC9FD1C3A}</a:tableStyleId>
              </a:tblPr>
              <a:tblGrid>
                <a:gridCol w="3258954">
                  <a:extLst>
                    <a:ext uri="{9D8B030D-6E8A-4147-A177-3AD203B41FA5}">
                      <a16:colId xmlns:a16="http://schemas.microsoft.com/office/drawing/2014/main" val="3430755889"/>
                    </a:ext>
                  </a:extLst>
                </a:gridCol>
              </a:tblGrid>
              <a:tr h="292692">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97563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Income remains stable for Month 05.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Higher level of recharging other Health Boards for blood products along with other one-off benefits in month including within nuclear medicine.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An uplift to reflect the 111 arrangements was also recognised for the year.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rebates relating to Mounjaro continue to provide an increase in income.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Joint Commissioning Committee (JCC) income as a provider reported a breakeven position in Month 5 (Month 4, overperformance of £0.6m), largely due to a reduction in Plastics activity.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Dental contract income underperformed in-month by £0.1m.</a:t>
                      </a:r>
                      <a:endParaRPr lang="en-GB" sz="1400" strike="noStrike" dirty="0">
                        <a:solidFill>
                          <a:srgbClr val="00206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7" name="Rectangle 6">
            <a:extLst>
              <a:ext uri="{FF2B5EF4-FFF2-40B4-BE49-F238E27FC236}">
                <a16:creationId xmlns:a16="http://schemas.microsoft.com/office/drawing/2014/main" id="{89AB669D-09A6-22A1-0F71-30084C1A8EAE}"/>
              </a:ext>
            </a:extLst>
          </p:cNvPr>
          <p:cNvSpPr/>
          <p:nvPr/>
        </p:nvSpPr>
        <p:spPr>
          <a:xfrm>
            <a:off x="7524226" y="189564"/>
            <a:ext cx="1881714" cy="840752"/>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£145.582m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65E62CFE-F555-7A82-75E2-CF5D551F5DC3}"/>
              </a:ext>
            </a:extLst>
          </p:cNvPr>
          <p:cNvSpPr/>
          <p:nvPr/>
        </p:nvSpPr>
        <p:spPr>
          <a:xfrm>
            <a:off x="5524666" y="189564"/>
            <a:ext cx="1881714" cy="840752"/>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£29.822m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£0.2m)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2AEB05D8-1894-30EA-F741-793D67A0227C}"/>
              </a:ext>
            </a:extLst>
          </p:cNvPr>
          <p:cNvSpPr/>
          <p:nvPr/>
        </p:nvSpPr>
        <p:spPr>
          <a:xfrm>
            <a:off x="7168019" y="512315"/>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2844842E-FABE-0E73-F197-5306878BD69D}"/>
              </a:ext>
            </a:extLst>
          </p:cNvPr>
          <p:cNvSpPr/>
          <p:nvPr/>
        </p:nvSpPr>
        <p:spPr>
          <a:xfrm>
            <a:off x="9097851"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4BA9A445-2EFB-8B9C-0194-888F2F222D79}"/>
              </a:ext>
            </a:extLst>
          </p:cNvPr>
          <p:cNvPicPr>
            <a:picLocks noChangeAspect="1"/>
          </p:cNvPicPr>
          <p:nvPr/>
        </p:nvPicPr>
        <p:blipFill>
          <a:blip r:embed="rId6"/>
          <a:stretch>
            <a:fillRect/>
          </a:stretch>
        </p:blipFill>
        <p:spPr>
          <a:xfrm>
            <a:off x="92959" y="1226018"/>
            <a:ext cx="5537238" cy="3972348"/>
          </a:xfrm>
          <a:prstGeom prst="rect">
            <a:avLst/>
          </a:prstGeom>
        </p:spPr>
      </p:pic>
      <p:pic>
        <p:nvPicPr>
          <p:cNvPr id="20" name="Picture 19">
            <a:extLst>
              <a:ext uri="{FF2B5EF4-FFF2-40B4-BE49-F238E27FC236}">
                <a16:creationId xmlns:a16="http://schemas.microsoft.com/office/drawing/2014/main" id="{E5123867-8C52-9531-C4CB-27DE535769A9}"/>
              </a:ext>
            </a:extLst>
          </p:cNvPr>
          <p:cNvPicPr>
            <a:picLocks noChangeAspect="1"/>
          </p:cNvPicPr>
          <p:nvPr/>
        </p:nvPicPr>
        <p:blipFill>
          <a:blip r:embed="rId7"/>
          <a:stretch>
            <a:fillRect/>
          </a:stretch>
        </p:blipFill>
        <p:spPr>
          <a:xfrm>
            <a:off x="92960" y="5356618"/>
            <a:ext cx="5537237" cy="1233882"/>
          </a:xfrm>
          <a:prstGeom prst="rect">
            <a:avLst/>
          </a:prstGeom>
        </p:spPr>
      </p:pic>
      <p:pic>
        <p:nvPicPr>
          <p:cNvPr id="23" name="Picture 22">
            <a:extLst>
              <a:ext uri="{FF2B5EF4-FFF2-40B4-BE49-F238E27FC236}">
                <a16:creationId xmlns:a16="http://schemas.microsoft.com/office/drawing/2014/main" id="{ED17224F-D314-46B7-4CD8-55FBB4537A2F}"/>
              </a:ext>
            </a:extLst>
          </p:cNvPr>
          <p:cNvPicPr>
            <a:picLocks noChangeAspect="1"/>
          </p:cNvPicPr>
          <p:nvPr/>
        </p:nvPicPr>
        <p:blipFill>
          <a:blip r:embed="rId8"/>
          <a:stretch>
            <a:fillRect/>
          </a:stretch>
        </p:blipFill>
        <p:spPr>
          <a:xfrm>
            <a:off x="5873115" y="1226018"/>
            <a:ext cx="2722245" cy="4483697"/>
          </a:xfrm>
          <a:prstGeom prst="rect">
            <a:avLst/>
          </a:prstGeom>
        </p:spPr>
      </p:pic>
    </p:spTree>
    <p:extLst>
      <p:ext uri="{BB962C8B-B14F-4D97-AF65-F5344CB8AC3E}">
        <p14:creationId xmlns:p14="http://schemas.microsoft.com/office/powerpoint/2010/main" val="129455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86051-7CC3-A6ED-24CD-B96238FC41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44B03E-BEEF-BC5A-BCB0-85B60A4C4962}"/>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35F6B3E7-C7C1-DE87-8210-B5D5ACB4E190}"/>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CHC Insights</a:t>
            </a:r>
          </a:p>
        </p:txBody>
      </p:sp>
      <p:pic>
        <p:nvPicPr>
          <p:cNvPr id="5" name="Picture 4">
            <a:extLst>
              <a:ext uri="{FF2B5EF4-FFF2-40B4-BE49-F238E27FC236}">
                <a16:creationId xmlns:a16="http://schemas.microsoft.com/office/drawing/2014/main" id="{9F2C115B-A31B-7374-985A-1BF490DB20B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A279ECE7-3BB3-C7F2-B751-D35A78E7DA9E}"/>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65673ECC-9620-396C-CF90-877704F8F0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E93C5B4D-4C1E-4BC9-3E3E-BDC2620046C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EB59131C-B36A-89EC-B3C3-A68ECD29673A}"/>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741D1019-F2D3-A0F8-D293-26824071F795}"/>
              </a:ext>
            </a:extLst>
          </p:cNvPr>
          <p:cNvGraphicFramePr>
            <a:graphicFrameLocks noGrp="1"/>
          </p:cNvGraphicFramePr>
          <p:nvPr>
            <p:extLst>
              <p:ext uri="{D42A27DB-BD31-4B8C-83A1-F6EECF244321}">
                <p14:modId xmlns:p14="http://schemas.microsoft.com/office/powerpoint/2010/main" val="102402046"/>
              </p:ext>
            </p:extLst>
          </p:nvPr>
        </p:nvGraphicFramePr>
        <p:xfrm>
          <a:off x="4782312" y="3362714"/>
          <a:ext cx="7240720" cy="3389260"/>
        </p:xfrm>
        <a:graphic>
          <a:graphicData uri="http://schemas.openxmlformats.org/drawingml/2006/table">
            <a:tbl>
              <a:tblPr firstRow="1" bandRow="1">
                <a:tableStyleId>{5C22544A-7EE6-4342-B048-85BDC9FD1C3A}</a:tableStyleId>
              </a:tblPr>
              <a:tblGrid>
                <a:gridCol w="7240720">
                  <a:extLst>
                    <a:ext uri="{9D8B030D-6E8A-4147-A177-3AD203B41FA5}">
                      <a16:colId xmlns:a16="http://schemas.microsoft.com/office/drawing/2014/main" val="3430755889"/>
                    </a:ext>
                  </a:extLst>
                </a:gridCol>
              </a:tblGrid>
              <a:tr h="508900">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65758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In Month 5 CHC was overspent by £0.6m, (Month 4, £0.6m), with a minimal reduction in case numbers. Given this position the impact of CHC has been clearly set out as a risk.</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An analysis of actual expenditure and patient numbers for 2026/27, is provided in table above. The table also includes the Adult Mental Health temporary placements within the Private Sector for transparency.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graphs on the left reflect average expenditure in the last two financial years, compared to the in- month position. MH/LD excludes the temporary placements and PCT excludes Free Nursing Care/Self Funders.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Patient No. Private Inpatients (or Out of Areas Placements) exceeded 32 at points during August, but by end of the month had reduced. However, this still resulted in a £0.3m increase in costs from Month 4.  This is now reported as a separate Financial Risk to WG as part of the MMR.</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C5A1505F-44C2-CA4F-5E0E-08208EFABDB3}"/>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51A0796A-3F5B-F917-8BA1-66B77A850240}"/>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27FF85E1-8EBB-4C95-A5FF-454F34FAFA14}"/>
              </a:ext>
            </a:extLst>
          </p:cNvPr>
          <p:cNvSpPr/>
          <p:nvPr/>
        </p:nvSpPr>
        <p:spPr>
          <a:xfrm>
            <a:off x="5544850" y="167295"/>
            <a:ext cx="1739540"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£8.230m</a:t>
            </a:r>
          </a:p>
          <a:p>
            <a:pPr algn="ctr">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£0.5m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5F0C7ED-1945-DEEE-9E5A-758443832D2E}"/>
              </a:ext>
            </a:extLst>
          </p:cNvPr>
          <p:cNvSpPr/>
          <p:nvPr/>
        </p:nvSpPr>
        <p:spPr>
          <a:xfrm>
            <a:off x="7430646" y="167295"/>
            <a:ext cx="1772593"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£39.198m</a:t>
            </a:r>
          </a:p>
          <a:p>
            <a:pPr marR="0" lvl="0" indent="0" algn="ctr" fontAlgn="auto">
              <a:lnSpc>
                <a:spcPct val="100000"/>
              </a:lnSpc>
              <a:spcAft>
                <a:spcPts val="0"/>
              </a:spcAft>
              <a:buClrTx/>
              <a:buSzTx/>
              <a:buFontTx/>
              <a:buNone/>
              <a:tabLst/>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£2.0m </a:t>
            </a:r>
          </a:p>
        </p:txBody>
      </p:sp>
      <p:sp>
        <p:nvSpPr>
          <p:cNvPr id="15" name="Oval 14">
            <a:extLst>
              <a:ext uri="{FF2B5EF4-FFF2-40B4-BE49-F238E27FC236}">
                <a16:creationId xmlns:a16="http://schemas.microsoft.com/office/drawing/2014/main" id="{2BD40ECE-D853-3392-6A58-5BA0529858C6}"/>
              </a:ext>
            </a:extLst>
          </p:cNvPr>
          <p:cNvSpPr/>
          <p:nvPr/>
        </p:nvSpPr>
        <p:spPr>
          <a:xfrm>
            <a:off x="6946284" y="485212"/>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06607643-30AB-AD6B-7C19-315058EB8A70}"/>
              </a:ext>
            </a:extLst>
          </p:cNvPr>
          <p:cNvSpPr/>
          <p:nvPr/>
        </p:nvSpPr>
        <p:spPr>
          <a:xfrm>
            <a:off x="8885270"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6" name="Picture 15">
            <a:extLst>
              <a:ext uri="{FF2B5EF4-FFF2-40B4-BE49-F238E27FC236}">
                <a16:creationId xmlns:a16="http://schemas.microsoft.com/office/drawing/2014/main" id="{248E2136-CF4D-57BD-90FF-9A0F1D6E9BDC}"/>
              </a:ext>
            </a:extLst>
          </p:cNvPr>
          <p:cNvPicPr>
            <a:picLocks noChangeAspect="1"/>
          </p:cNvPicPr>
          <p:nvPr/>
        </p:nvPicPr>
        <p:blipFill>
          <a:blip r:embed="rId6"/>
          <a:stretch>
            <a:fillRect/>
          </a:stretch>
        </p:blipFill>
        <p:spPr>
          <a:xfrm>
            <a:off x="4782312" y="1245929"/>
            <a:ext cx="7240720" cy="1921263"/>
          </a:xfrm>
          <a:prstGeom prst="rect">
            <a:avLst/>
          </a:prstGeom>
        </p:spPr>
      </p:pic>
      <p:pic>
        <p:nvPicPr>
          <p:cNvPr id="20" name="Picture 19">
            <a:extLst>
              <a:ext uri="{FF2B5EF4-FFF2-40B4-BE49-F238E27FC236}">
                <a16:creationId xmlns:a16="http://schemas.microsoft.com/office/drawing/2014/main" id="{D0517AFF-60B6-C4DD-E971-183453899A52}"/>
              </a:ext>
            </a:extLst>
          </p:cNvPr>
          <p:cNvPicPr>
            <a:picLocks noChangeAspect="1"/>
          </p:cNvPicPr>
          <p:nvPr/>
        </p:nvPicPr>
        <p:blipFill>
          <a:blip r:embed="rId7"/>
          <a:stretch>
            <a:fillRect/>
          </a:stretch>
        </p:blipFill>
        <p:spPr>
          <a:xfrm>
            <a:off x="254130" y="1245929"/>
            <a:ext cx="4386436" cy="2625517"/>
          </a:xfrm>
          <a:prstGeom prst="rect">
            <a:avLst/>
          </a:prstGeom>
        </p:spPr>
      </p:pic>
      <p:pic>
        <p:nvPicPr>
          <p:cNvPr id="23" name="Picture 22">
            <a:extLst>
              <a:ext uri="{FF2B5EF4-FFF2-40B4-BE49-F238E27FC236}">
                <a16:creationId xmlns:a16="http://schemas.microsoft.com/office/drawing/2014/main" id="{E4659D11-13A9-E0E0-E9AB-D47C0B564477}"/>
              </a:ext>
            </a:extLst>
          </p:cNvPr>
          <p:cNvPicPr>
            <a:picLocks noChangeAspect="1"/>
          </p:cNvPicPr>
          <p:nvPr/>
        </p:nvPicPr>
        <p:blipFill>
          <a:blip r:embed="rId8"/>
          <a:stretch>
            <a:fillRect/>
          </a:stretch>
        </p:blipFill>
        <p:spPr>
          <a:xfrm>
            <a:off x="254130" y="3991968"/>
            <a:ext cx="4386436" cy="2537233"/>
          </a:xfrm>
          <a:prstGeom prst="rect">
            <a:avLst/>
          </a:prstGeom>
        </p:spPr>
      </p:pic>
    </p:spTree>
    <p:extLst>
      <p:ext uri="{BB962C8B-B14F-4D97-AF65-F5344CB8AC3E}">
        <p14:creationId xmlns:p14="http://schemas.microsoft.com/office/powerpoint/2010/main" val="2286566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0FEC5-265C-0B22-1C92-906C81BF0A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8A96A5-CB03-69E0-801C-442AA30300D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CFEE5DB7-79EC-3F3A-4208-4573C0970C3A}"/>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LTA Performance Insight</a:t>
            </a:r>
          </a:p>
        </p:txBody>
      </p:sp>
      <p:pic>
        <p:nvPicPr>
          <p:cNvPr id="5" name="Picture 4">
            <a:extLst>
              <a:ext uri="{FF2B5EF4-FFF2-40B4-BE49-F238E27FC236}">
                <a16:creationId xmlns:a16="http://schemas.microsoft.com/office/drawing/2014/main" id="{9A2FD95A-E75D-11C5-1362-676C99D8B549}"/>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E87F27C1-81AA-B08F-BA22-1FA87C505F8B}"/>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1941D3EB-60EC-3751-6DB5-F4F53B4ACB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DDF5AABA-160B-C0B1-802C-A35400F44A68}"/>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65E4A174-38D5-7EDA-847C-70F46256BACB}"/>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9328CC06-95C3-3645-99EF-C9E8A4E170E8}"/>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0754172-2025-6CE9-6696-46B9D2A7FEB9}"/>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EA856BBF-A5AF-AD41-EB25-789C7332B162}"/>
              </a:ext>
            </a:extLst>
          </p:cNvPr>
          <p:cNvSpPr/>
          <p:nvPr/>
        </p:nvSpPr>
        <p:spPr>
          <a:xfrm>
            <a:off x="5544850" y="167295"/>
            <a:ext cx="1739540"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In-Month Actual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dirty="0">
                <a:solidFill>
                  <a:srgbClr val="002060"/>
                </a:solidFill>
                <a:latin typeface="Arial" panose="020B0604020202020204" pitchFamily="34" charset="0"/>
                <a:cs typeface="Arial" panose="020B0604020202020204" pitchFamily="34" charset="0"/>
              </a:rPr>
              <a:t>Provider/Commissioner</a:t>
            </a:r>
            <a:endParaRPr lang="en-GB" sz="1050" dirty="0">
              <a:solidFill>
                <a:srgbClr val="002060"/>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r>
              <a:rPr lang="en-GB" sz="1050" dirty="0">
                <a:solidFill>
                  <a:srgbClr val="002060"/>
                </a:solidFill>
                <a:latin typeface="Arial" panose="020B0604020202020204" pitchFamily="34" charset="0"/>
                <a:cs typeface="Arial" panose="020B0604020202020204" pitchFamily="34" charset="0"/>
              </a:rPr>
              <a:t>Variance Ledger  = </a:t>
            </a:r>
            <a:r>
              <a:rPr lang="en-GB" sz="1050" dirty="0">
                <a:solidFill>
                  <a:srgbClr val="00B050"/>
                </a:solidFill>
                <a:latin typeface="Arial" panose="020B0604020202020204" pitchFamily="34" charset="0"/>
                <a:cs typeface="Arial" panose="020B0604020202020204" pitchFamily="34" charset="0"/>
              </a:rPr>
              <a:t>(£0.56m)</a:t>
            </a:r>
            <a:r>
              <a:rPr lang="en-GB" sz="1050" dirty="0">
                <a:solidFill>
                  <a:srgbClr val="002060"/>
                </a:solidFill>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E16BCDA3-3FF4-8193-E9B6-E6BFD8C76F3C}"/>
              </a:ext>
            </a:extLst>
          </p:cNvPr>
          <p:cNvSpPr/>
          <p:nvPr/>
        </p:nvSpPr>
        <p:spPr>
          <a:xfrm>
            <a:off x="7430646" y="167295"/>
            <a:ext cx="1772593"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YTD Actual</a:t>
            </a:r>
          </a:p>
          <a:p>
            <a:pPr algn="ctr">
              <a:spcBef>
                <a:spcPts val="50"/>
              </a:spcBef>
              <a:defRPr/>
            </a:pPr>
            <a:r>
              <a:rPr lang="en-GB" sz="1050" b="1" dirty="0">
                <a:solidFill>
                  <a:srgbClr val="002060"/>
                </a:solidFill>
                <a:latin typeface="Arial" panose="020B0604020202020204" pitchFamily="34" charset="0"/>
                <a:cs typeface="Arial" panose="020B0604020202020204" pitchFamily="34" charset="0"/>
              </a:rPr>
              <a:t>Provider/Commissioner</a:t>
            </a:r>
            <a:endParaRPr lang="en-GB" sz="1050" dirty="0">
              <a:solidFill>
                <a:srgbClr val="002060"/>
              </a:solidFill>
              <a:latin typeface="Arial" panose="020B0604020202020204" pitchFamily="34" charset="0"/>
              <a:cs typeface="Arial" panose="020B0604020202020204" pitchFamily="34" charset="0"/>
            </a:endParaRP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Ledger  = </a:t>
            </a:r>
            <a:r>
              <a:rPr lang="en-GB" sz="1050" dirty="0">
                <a:solidFill>
                  <a:srgbClr val="00B050"/>
                </a:solidFill>
                <a:latin typeface="Arial" panose="020B0604020202020204" pitchFamily="34" charset="0"/>
                <a:cs typeface="Arial" panose="020B0604020202020204" pitchFamily="34" charset="0"/>
              </a:rPr>
              <a:t>(£2.92m)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p>
        </p:txBody>
      </p:sp>
      <p:sp>
        <p:nvSpPr>
          <p:cNvPr id="16" name="Oval 15">
            <a:extLst>
              <a:ext uri="{FF2B5EF4-FFF2-40B4-BE49-F238E27FC236}">
                <a16:creationId xmlns:a16="http://schemas.microsoft.com/office/drawing/2014/main" id="{6D3233C5-B78C-0F8D-612F-1883B7C9B702}"/>
              </a:ext>
            </a:extLst>
          </p:cNvPr>
          <p:cNvSpPr/>
          <p:nvPr/>
        </p:nvSpPr>
        <p:spPr>
          <a:xfrm>
            <a:off x="7112677" y="244090"/>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D9D6333E-65DB-BD74-9584-74D5BC6A4CEF}"/>
              </a:ext>
            </a:extLst>
          </p:cNvPr>
          <p:cNvSpPr/>
          <p:nvPr/>
        </p:nvSpPr>
        <p:spPr>
          <a:xfrm>
            <a:off x="8966824" y="244091"/>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F29549BF-3A80-F87B-3D17-7B8F415E974B}"/>
              </a:ext>
            </a:extLst>
          </p:cNvPr>
          <p:cNvSpPr txBox="1"/>
          <p:nvPr/>
        </p:nvSpPr>
        <p:spPr>
          <a:xfrm>
            <a:off x="469914" y="1419373"/>
            <a:ext cx="11302985" cy="338555"/>
          </a:xfrm>
          <a:prstGeom prst="rect">
            <a:avLst/>
          </a:prstGeom>
          <a:solidFill>
            <a:srgbClr val="002060"/>
          </a:solidFill>
        </p:spPr>
        <p:txBody>
          <a:bodyPr wrap="square" rtlCol="0">
            <a:spAutoFit/>
          </a:bodyPr>
          <a:lstStyle/>
          <a:p>
            <a:pPr algn="ctr"/>
            <a:r>
              <a:rPr lang="en-GB" sz="1600" b="1" dirty="0">
                <a:solidFill>
                  <a:schemeClr val="bg1"/>
                </a:solidFill>
              </a:rPr>
              <a:t>SBUHB LTA/SLA values and forecast performance 2026/27 per Month 4 activity</a:t>
            </a:r>
          </a:p>
        </p:txBody>
      </p:sp>
      <p:pic>
        <p:nvPicPr>
          <p:cNvPr id="17" name="Picture 16">
            <a:extLst>
              <a:ext uri="{FF2B5EF4-FFF2-40B4-BE49-F238E27FC236}">
                <a16:creationId xmlns:a16="http://schemas.microsoft.com/office/drawing/2014/main" id="{37F7C9D3-51C9-72DE-12F9-45EA625FBCF8}"/>
              </a:ext>
            </a:extLst>
          </p:cNvPr>
          <p:cNvPicPr>
            <a:picLocks noChangeAspect="1"/>
          </p:cNvPicPr>
          <p:nvPr/>
        </p:nvPicPr>
        <p:blipFill>
          <a:blip r:embed="rId6"/>
          <a:stretch>
            <a:fillRect/>
          </a:stretch>
        </p:blipFill>
        <p:spPr>
          <a:xfrm>
            <a:off x="419100" y="1858976"/>
            <a:ext cx="11353800" cy="4600575"/>
          </a:xfrm>
          <a:prstGeom prst="rect">
            <a:avLst/>
          </a:prstGeom>
        </p:spPr>
      </p:pic>
    </p:spTree>
    <p:extLst>
      <p:ext uri="{BB962C8B-B14F-4D97-AF65-F5344CB8AC3E}">
        <p14:creationId xmlns:p14="http://schemas.microsoft.com/office/powerpoint/2010/main" val="4134246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F67CB-19BB-B467-C6EE-00FCAD77F3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EB9D3C2-D5DD-421F-9BEF-DAF1DB53418C}"/>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C24A6D1-37F7-5C27-A0AB-A00AD99E9974}"/>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Savings Insights</a:t>
            </a:r>
          </a:p>
        </p:txBody>
      </p:sp>
      <p:pic>
        <p:nvPicPr>
          <p:cNvPr id="5" name="Picture 4">
            <a:extLst>
              <a:ext uri="{FF2B5EF4-FFF2-40B4-BE49-F238E27FC236}">
                <a16:creationId xmlns:a16="http://schemas.microsoft.com/office/drawing/2014/main" id="{AB1323CD-216B-7A56-D2EB-6A022E89D163}"/>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CC050FB-537F-FD99-9820-83AC9375AA29}"/>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4623618-B84C-7966-5EEF-2DCEB51488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BF248362-AA91-93AC-AC36-16A054F3396B}"/>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5" action="ppaction://hlinksldjump"/>
            <a:extLst>
              <a:ext uri="{FF2B5EF4-FFF2-40B4-BE49-F238E27FC236}">
                <a16:creationId xmlns:a16="http://schemas.microsoft.com/office/drawing/2014/main" id="{4C116E33-284D-DDAD-2F72-7A336E8A6C22}"/>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A9930EA5-61C8-1597-76AD-F35FB878760E}"/>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09882797-92A6-5218-9DDF-12E1D071CDF5}"/>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grpSp>
        <p:nvGrpSpPr>
          <p:cNvPr id="14" name="Group 13">
            <a:extLst>
              <a:ext uri="{FF2B5EF4-FFF2-40B4-BE49-F238E27FC236}">
                <a16:creationId xmlns:a16="http://schemas.microsoft.com/office/drawing/2014/main" id="{45532FFD-F923-88DC-567A-488FC5DB0A5A}"/>
              </a:ext>
            </a:extLst>
          </p:cNvPr>
          <p:cNvGrpSpPr>
            <a:grpSpLocks/>
          </p:cNvGrpSpPr>
          <p:nvPr/>
        </p:nvGrpSpPr>
        <p:grpSpPr>
          <a:xfrm>
            <a:off x="137949" y="1232757"/>
            <a:ext cx="11885084" cy="950407"/>
            <a:chOff x="137949" y="1255041"/>
            <a:chExt cx="11885084" cy="1272007"/>
          </a:xfrm>
        </p:grpSpPr>
        <p:sp>
          <p:nvSpPr>
            <p:cNvPr id="26" name="Rectangle 25">
              <a:extLst>
                <a:ext uri="{FF2B5EF4-FFF2-40B4-BE49-F238E27FC236}">
                  <a16:creationId xmlns:a16="http://schemas.microsoft.com/office/drawing/2014/main" id="{DC8F6BDB-2DDC-D5CC-F09B-063EFAB653CD}"/>
                </a:ext>
              </a:extLst>
            </p:cNvPr>
            <p:cNvSpPr>
              <a:spLocks/>
            </p:cNvSpPr>
            <p:nvPr/>
          </p:nvSpPr>
          <p:spPr>
            <a:xfrm>
              <a:off x="3625078" y="1255041"/>
              <a:ext cx="2700000" cy="1251283"/>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kern="1200" cap="none" spc="0" normalizeH="0" baseline="0" noProof="0" dirty="0">
                  <a:ln>
                    <a:noFill/>
                  </a:ln>
                  <a:solidFill>
                    <a:srgbClr val="002060"/>
                  </a:solidFill>
                  <a:effectLst/>
                  <a:uLnTx/>
                  <a:uFillTx/>
                  <a:latin typeface="Arial"/>
                  <a:ea typeface="+mn-ea"/>
                  <a:cs typeface="+mn-cs"/>
                </a:rPr>
                <a:t>Recurrent Savings</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i="0" u="none" kern="1200" cap="none" spc="0" normalizeH="0" baseline="0" noProof="0" dirty="0">
                  <a:ln>
                    <a:noFill/>
                  </a:ln>
                  <a:solidFill>
                    <a:srgbClr val="002060"/>
                  </a:solidFill>
                  <a:effectLst/>
                  <a:uLnTx/>
                  <a:uFillTx/>
                  <a:latin typeface="Arial"/>
                  <a:ea typeface="+mn-ea"/>
                  <a:cs typeface="+mn-cs"/>
                </a:rPr>
                <a:t>Target = £65.0m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i="0" u="none" kern="1200" cap="none" spc="0" normalizeH="0" baseline="0" noProof="0" dirty="0">
                  <a:ln>
                    <a:noFill/>
                  </a:ln>
                  <a:solidFill>
                    <a:srgbClr val="002060"/>
                  </a:solidFill>
                  <a:effectLst/>
                  <a:uLnTx/>
                  <a:uFillTx/>
                  <a:latin typeface="Arial"/>
                  <a:ea typeface="+mn-ea"/>
                  <a:cs typeface="+mn-cs"/>
                </a:rPr>
                <a:t>Green &amp; Amber =  £</a:t>
              </a:r>
              <a:r>
                <a:rPr lang="en-GB" sz="1200" dirty="0">
                  <a:solidFill>
                    <a:srgbClr val="002060"/>
                  </a:solidFill>
                  <a:latin typeface="Arial"/>
                </a:rPr>
                <a:t>29</a:t>
              </a:r>
              <a:r>
                <a:rPr kumimoji="0" lang="en-GB" sz="1200" i="0" u="none" kern="1200" cap="none" spc="0" normalizeH="0" baseline="0" noProof="0" dirty="0">
                  <a:ln>
                    <a:noFill/>
                  </a:ln>
                  <a:solidFill>
                    <a:srgbClr val="002060"/>
                  </a:solidFill>
                  <a:effectLst/>
                  <a:uLnTx/>
                  <a:uFillTx/>
                  <a:latin typeface="Arial"/>
                  <a:ea typeface="+mn-ea"/>
                  <a:cs typeface="+mn-cs"/>
                </a:rPr>
                <a:t>.4m</a:t>
              </a:r>
            </a:p>
            <a:p>
              <a:pPr marL="0" marR="0" lvl="0" indent="0" algn="ctr" defTabSz="914400" rtl="0" eaLnBrk="1" fontAlgn="auto" latinLnBrk="0" hangingPunct="1">
                <a:lnSpc>
                  <a:spcPct val="100000"/>
                </a:lnSpc>
                <a:spcBef>
                  <a:spcPts val="50"/>
                </a:spcBef>
                <a:spcAft>
                  <a:spcPts val="0"/>
                </a:spcAft>
                <a:buClrTx/>
                <a:buSzTx/>
                <a:buFontTx/>
                <a:buNone/>
                <a:tabLst/>
                <a:defRPr/>
              </a:pPr>
              <a:r>
                <a:rPr lang="en-GB" sz="1200" dirty="0">
                  <a:solidFill>
                    <a:srgbClr val="002060"/>
                  </a:solidFill>
                  <a:latin typeface="Arial"/>
                </a:rPr>
                <a:t>Green &amp; Amber % Target = 45%</a:t>
              </a:r>
              <a:endParaRPr kumimoji="0" lang="en-GB" sz="1200" i="0" u="none" kern="1200" cap="none" spc="0" normalizeH="0" baseline="0" noProof="0" dirty="0">
                <a:ln>
                  <a:noFill/>
                </a:ln>
                <a:solidFill>
                  <a:srgbClr val="002060"/>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1ABC9DD3-0E11-59BC-4056-F8614C2CD708}"/>
                </a:ext>
              </a:extLst>
            </p:cNvPr>
            <p:cNvSpPr>
              <a:spLocks/>
            </p:cNvSpPr>
            <p:nvPr/>
          </p:nvSpPr>
          <p:spPr>
            <a:xfrm>
              <a:off x="761720" y="1255041"/>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In Year Savings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Target = £</a:t>
              </a:r>
              <a:r>
                <a:rPr lang="en-GB" sz="1200" dirty="0">
                  <a:solidFill>
                    <a:srgbClr val="002060"/>
                  </a:solidFill>
                  <a:latin typeface="Arial"/>
                </a:rPr>
                <a:t>65.0</a:t>
              </a:r>
              <a:r>
                <a:rPr kumimoji="0" lang="en-GB" sz="1200" i="0" u="none" strike="noStrike" kern="1200" cap="none" spc="0" normalizeH="0" baseline="0" noProof="0" dirty="0">
                  <a:ln>
                    <a:noFill/>
                  </a:ln>
                  <a:solidFill>
                    <a:srgbClr val="002060"/>
                  </a:solidFill>
                  <a:effectLst/>
                  <a:uLnTx/>
                  <a:uFillTx/>
                  <a:latin typeface="Arial"/>
                  <a:ea typeface="+mn-ea"/>
                  <a:cs typeface="+mn-cs"/>
                </a:rPr>
                <a:t>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a:ea typeface="+mn-ea"/>
                  <a:cs typeface="+mn-cs"/>
                </a:rPr>
                <a:t>Green &amp; Amber = £41.3m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a:ea typeface="+mn-ea"/>
                  <a:cs typeface="+mn-cs"/>
                </a:rPr>
                <a:t>Green &amp; Amber % Target = 64%</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2800" b="1" i="0" u="none" strike="noStrike" kern="1200" cap="none" spc="0" normalizeH="0" baseline="0" noProof="0" dirty="0">
                <a:ln>
                  <a:noFill/>
                </a:ln>
                <a:solidFill>
                  <a:srgbClr val="002060"/>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7BF24E8A-327A-37E1-6D99-88E7BD12E686}"/>
                </a:ext>
              </a:extLst>
            </p:cNvPr>
            <p:cNvSpPr>
              <a:spLocks/>
            </p:cNvSpPr>
            <p:nvPr/>
          </p:nvSpPr>
          <p:spPr>
            <a:xfrm>
              <a:off x="6483054" y="1255041"/>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In Month Delivery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Target = £</a:t>
              </a:r>
              <a:r>
                <a:rPr lang="en-GB" sz="1200" dirty="0">
                  <a:solidFill>
                    <a:srgbClr val="002060"/>
                  </a:solidFill>
                  <a:latin typeface="Arial"/>
                </a:rPr>
                <a:t>5.4m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Achieved = </a:t>
              </a:r>
              <a:r>
                <a:rPr lang="en-GB" sz="1200" dirty="0">
                  <a:solidFill>
                    <a:srgbClr val="002060"/>
                  </a:solidFill>
                  <a:latin typeface="Arial"/>
                </a:rPr>
                <a:t>£4</a:t>
              </a:r>
              <a:r>
                <a:rPr kumimoji="0" lang="en-GB" sz="1200" i="0" u="none" strike="noStrike" kern="1200" cap="none" spc="0" normalizeH="0" baseline="0" noProof="0" dirty="0">
                  <a:ln>
                    <a:noFill/>
                  </a:ln>
                  <a:solidFill>
                    <a:srgbClr val="002060"/>
                  </a:solidFill>
                  <a:effectLst/>
                  <a:uLnTx/>
                  <a:uFillTx/>
                  <a:latin typeface="Arial"/>
                  <a:ea typeface="+mn-ea"/>
                  <a:cs typeface="+mn-cs"/>
                </a:rPr>
                <a:t>.4m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Gap = £1.0m</a:t>
              </a:r>
              <a:endParaRPr kumimoji="0" lang="en-GB" sz="120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DB1F5C3A-F0A4-4657-5E18-543C203B38BF}"/>
                </a:ext>
              </a:extLst>
            </p:cNvPr>
            <p:cNvSpPr>
              <a:spLocks/>
            </p:cNvSpPr>
            <p:nvPr/>
          </p:nvSpPr>
          <p:spPr>
            <a:xfrm>
              <a:off x="9323033" y="1273283"/>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YTD Delivery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Target = £27.1m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Achieved = £14.1m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Gap = £13.0m</a:t>
              </a:r>
              <a:endParaRPr kumimoji="0" lang="en-GB" sz="1200" i="0" u="none" strike="noStrike" kern="1200" cap="none" spc="0" normalizeH="0" baseline="0" noProof="0" dirty="0">
                <a:ln>
                  <a:noFill/>
                </a:ln>
                <a:solidFill>
                  <a:srgbClr val="002060"/>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4CB39D70-1FC7-4BE1-F95A-464A1435D784}"/>
                </a:ext>
              </a:extLst>
            </p:cNvPr>
            <p:cNvSpPr>
              <a:spLocks/>
            </p:cNvSpPr>
            <p:nvPr/>
          </p:nvSpPr>
          <p:spPr>
            <a:xfrm>
              <a:off x="137949" y="1255042"/>
              <a:ext cx="468487" cy="1253765"/>
            </a:xfrm>
            <a:prstGeom prst="rect">
              <a:avLst/>
            </a:prstGeom>
            <a:solidFill>
              <a:srgbClr val="3A4972"/>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vert="vert270" lIns="18000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a:ea typeface="+mn-ea"/>
                  <a:cs typeface="+mn-cs"/>
                </a:rPr>
                <a:t>Savings</a:t>
              </a:r>
              <a:br>
                <a:rPr kumimoji="0" lang="en-GB" sz="1400" b="1" i="0" u="none" strike="noStrike" kern="1200" cap="none" spc="0" normalizeH="0" baseline="0" noProof="0" dirty="0">
                  <a:ln>
                    <a:noFill/>
                  </a:ln>
                  <a:solidFill>
                    <a:srgbClr val="002060"/>
                  </a:solidFill>
                  <a:effectLst/>
                  <a:uLnTx/>
                  <a:uFillTx/>
                  <a:latin typeface="Arial"/>
                  <a:ea typeface="+mn-ea"/>
                  <a:cs typeface="+mn-cs"/>
                </a:rPr>
              </a:br>
              <a:br>
                <a:rPr kumimoji="0" lang="en-GB" sz="1400" b="1" i="0" u="none" strike="noStrike" kern="1200" cap="none" spc="0" normalizeH="0" baseline="0" noProof="0" dirty="0">
                  <a:ln>
                    <a:noFill/>
                  </a:ln>
                  <a:solidFill>
                    <a:srgbClr val="002060"/>
                  </a:solidFill>
                  <a:effectLst/>
                  <a:uLnTx/>
                  <a:uFillTx/>
                  <a:latin typeface="Arial"/>
                  <a:ea typeface="+mn-ea"/>
                  <a:cs typeface="+mn-cs"/>
                </a:rPr>
              </a:br>
              <a:endParaRPr kumimoji="0" lang="en-GB" sz="1400" b="1" i="0" u="none" strike="noStrike" kern="1200" cap="none" spc="0" normalizeH="0" baseline="0" noProof="0" dirty="0">
                <a:ln>
                  <a:noFill/>
                </a:ln>
                <a:solidFill>
                  <a:srgbClr val="002060"/>
                </a:solidFill>
                <a:effectLst/>
                <a:uLnTx/>
                <a:uFillTx/>
                <a:latin typeface="Arial"/>
                <a:ea typeface="+mn-ea"/>
                <a:cs typeface="+mn-cs"/>
              </a:endParaRPr>
            </a:p>
          </p:txBody>
        </p:sp>
      </p:grpSp>
      <p:pic>
        <p:nvPicPr>
          <p:cNvPr id="19" name="Picture 18">
            <a:extLst>
              <a:ext uri="{FF2B5EF4-FFF2-40B4-BE49-F238E27FC236}">
                <a16:creationId xmlns:a16="http://schemas.microsoft.com/office/drawing/2014/main" id="{09D1F22D-2B61-B1D3-DC34-50B4A851B711}"/>
              </a:ext>
            </a:extLst>
          </p:cNvPr>
          <p:cNvPicPr>
            <a:picLocks noChangeAspect="1"/>
          </p:cNvPicPr>
          <p:nvPr/>
        </p:nvPicPr>
        <p:blipFill>
          <a:blip r:embed="rId7"/>
          <a:stretch>
            <a:fillRect/>
          </a:stretch>
        </p:blipFill>
        <p:spPr>
          <a:xfrm>
            <a:off x="137948" y="2435296"/>
            <a:ext cx="5958051" cy="4073607"/>
          </a:xfrm>
          <a:prstGeom prst="rect">
            <a:avLst/>
          </a:prstGeom>
        </p:spPr>
      </p:pic>
      <p:pic>
        <p:nvPicPr>
          <p:cNvPr id="7" name="Picture 6">
            <a:extLst>
              <a:ext uri="{FF2B5EF4-FFF2-40B4-BE49-F238E27FC236}">
                <a16:creationId xmlns:a16="http://schemas.microsoft.com/office/drawing/2014/main" id="{1E7B15F9-3678-2732-7A5B-90EF73FC62DA}"/>
              </a:ext>
            </a:extLst>
          </p:cNvPr>
          <p:cNvPicPr>
            <a:picLocks noChangeAspect="1"/>
          </p:cNvPicPr>
          <p:nvPr/>
        </p:nvPicPr>
        <p:blipFill>
          <a:blip r:embed="rId8"/>
          <a:stretch>
            <a:fillRect/>
          </a:stretch>
        </p:blipFill>
        <p:spPr>
          <a:xfrm>
            <a:off x="6208776" y="2433441"/>
            <a:ext cx="5845276" cy="4073607"/>
          </a:xfrm>
          <a:prstGeom prst="rect">
            <a:avLst/>
          </a:prstGeom>
        </p:spPr>
      </p:pic>
    </p:spTree>
    <p:extLst>
      <p:ext uri="{BB962C8B-B14F-4D97-AF65-F5344CB8AC3E}">
        <p14:creationId xmlns:p14="http://schemas.microsoft.com/office/powerpoint/2010/main" val="42924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24DFE-1F42-87CD-1009-9969C6D5E1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16C39E-D4CD-6C79-F701-E1A5D5A90F7B}"/>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E3D9355A-C638-96EC-65D4-39F2B04B092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Reserves Insights</a:t>
            </a:r>
          </a:p>
        </p:txBody>
      </p:sp>
      <p:pic>
        <p:nvPicPr>
          <p:cNvPr id="5" name="Picture 4">
            <a:extLst>
              <a:ext uri="{FF2B5EF4-FFF2-40B4-BE49-F238E27FC236}">
                <a16:creationId xmlns:a16="http://schemas.microsoft.com/office/drawing/2014/main" id="{E64F73FE-F138-5D01-D63D-71102DAC16D3}"/>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F5065845-F576-4C2A-1241-F66B4819906D}"/>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083BA002-D63B-5681-3F8D-951CEEF6AB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D24B4F2D-2449-BF78-C85E-45C997F0943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0C71A806-EA76-BB27-8004-06DC656F7D49}"/>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CF481938-7EBA-4CB1-37C7-6BD36378C0BD}"/>
              </a:ext>
            </a:extLst>
          </p:cNvPr>
          <p:cNvGraphicFramePr>
            <a:graphicFrameLocks noGrp="1"/>
          </p:cNvGraphicFramePr>
          <p:nvPr>
            <p:extLst>
              <p:ext uri="{D42A27DB-BD31-4B8C-83A1-F6EECF244321}">
                <p14:modId xmlns:p14="http://schemas.microsoft.com/office/powerpoint/2010/main" val="1859402156"/>
              </p:ext>
            </p:extLst>
          </p:nvPr>
        </p:nvGraphicFramePr>
        <p:xfrm>
          <a:off x="6096000" y="1470618"/>
          <a:ext cx="6000990" cy="3343275"/>
        </p:xfrm>
        <a:graphic>
          <a:graphicData uri="http://schemas.openxmlformats.org/drawingml/2006/table">
            <a:tbl>
              <a:tblPr firstRow="1" bandRow="1">
                <a:tableStyleId>{5C22544A-7EE6-4342-B048-85BDC9FD1C3A}</a:tableStyleId>
              </a:tblPr>
              <a:tblGrid>
                <a:gridCol w="6000990">
                  <a:extLst>
                    <a:ext uri="{9D8B030D-6E8A-4147-A177-3AD203B41FA5}">
                      <a16:colId xmlns:a16="http://schemas.microsoft.com/office/drawing/2014/main" val="3430755889"/>
                    </a:ext>
                  </a:extLst>
                </a:gridCol>
              </a:tblGrid>
              <a:tr h="42319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920076">
                <a:tc>
                  <a:txBody>
                    <a:bodyPr/>
                    <a:lstStyle/>
                    <a:p>
                      <a:pPr marL="0" indent="0">
                        <a:buFont typeface="Arial" panose="020B0604020202020204" pitchFamily="34" charset="0"/>
                        <a:buNone/>
                      </a:pPr>
                      <a:r>
                        <a:rPr lang="en-GB" sz="1200" kern="1200" dirty="0">
                          <a:solidFill>
                            <a:schemeClr val="dk1"/>
                          </a:solidFill>
                          <a:effectLst/>
                          <a:latin typeface="Arial" panose="020B0604020202020204" pitchFamily="34" charset="0"/>
                          <a:ea typeface="+mn-ea"/>
                          <a:cs typeface="Arial" panose="020B0604020202020204" pitchFamily="34" charset="0"/>
                        </a:rPr>
                        <a:t>For 2026/27, the Health Board will hold two central reserves and the purpose of these reserves are below:</a:t>
                      </a:r>
                    </a:p>
                    <a:p>
                      <a:pPr marL="0" indent="0">
                        <a:buFont typeface="Arial" panose="020B0604020202020204" pitchFamily="34" charset="0"/>
                        <a:buNone/>
                      </a:pPr>
                      <a:endParaRPr lang="en-GB" sz="1200" kern="1200" dirty="0">
                        <a:solidFill>
                          <a:schemeClr val="dk1"/>
                        </a:solidFill>
                        <a:effectLst/>
                        <a:latin typeface="Arial" panose="020B0604020202020204" pitchFamily="34" charset="0"/>
                        <a:ea typeface="+mn-ea"/>
                        <a:cs typeface="Arial" panose="020B0604020202020204" pitchFamily="34" charset="0"/>
                      </a:endParaRPr>
                    </a:p>
                    <a:p>
                      <a:pPr marL="285750" lvl="0" indent="-285750">
                        <a:buFont typeface="Arial" panose="020B0604020202020204" pitchFamily="34" charset="0"/>
                        <a:buChar char="•"/>
                      </a:pPr>
                      <a:r>
                        <a:rPr lang="en-GB" sz="1200" kern="1200" dirty="0">
                          <a:solidFill>
                            <a:schemeClr val="dk1"/>
                          </a:solidFill>
                          <a:effectLst/>
                          <a:latin typeface="Arial" panose="020B0604020202020204" pitchFamily="34" charset="0"/>
                          <a:ea typeface="+mn-ea"/>
                          <a:cs typeface="Arial" panose="020B0604020202020204" pitchFamily="34" charset="0"/>
                        </a:rPr>
                        <a:t>Main – this holds funding from Welsh Government or the plan that has yet to be issued to Budget Holders. These items are not surplus but either due to timing have not been issued or is an area where funding is issued based on actual values consumed in future months.</a:t>
                      </a:r>
                    </a:p>
                    <a:p>
                      <a:pPr marL="285750" lvl="0" indent="-285750">
                        <a:buFont typeface="Arial" panose="020B0604020202020204" pitchFamily="34" charset="0"/>
                        <a:buChar char="•"/>
                      </a:pPr>
                      <a:endParaRPr lang="en-GB" sz="120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kern="1200" dirty="0">
                          <a:solidFill>
                            <a:schemeClr val="dk1"/>
                          </a:solidFill>
                          <a:effectLst/>
                          <a:latin typeface="Arial" panose="020B0604020202020204" pitchFamily="34" charset="0"/>
                          <a:ea typeface="+mn-ea"/>
                          <a:cs typeface="Arial" panose="020B0604020202020204" pitchFamily="34" charset="0"/>
                        </a:rPr>
                        <a:t>NICE – this holds the total Health Board funding for all NICE costs (drugs and infrastructure) and is issued to the service each month based on the actual costs consumed as reported through the Pharmacy system.</a:t>
                      </a:r>
                      <a:endParaRPr lang="en-GB" sz="12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8F23F7F6-262A-C631-ADFA-409DD74E6B04}"/>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B4C8F5EC-F639-093E-1AD0-B78A45F9928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pic>
        <p:nvPicPr>
          <p:cNvPr id="14" name="Picture 13">
            <a:extLst>
              <a:ext uri="{FF2B5EF4-FFF2-40B4-BE49-F238E27FC236}">
                <a16:creationId xmlns:a16="http://schemas.microsoft.com/office/drawing/2014/main" id="{044FCEA8-D8BC-865E-48CF-0A8A2FF4F1FF}"/>
              </a:ext>
            </a:extLst>
          </p:cNvPr>
          <p:cNvPicPr>
            <a:picLocks noChangeAspect="1"/>
          </p:cNvPicPr>
          <p:nvPr/>
        </p:nvPicPr>
        <p:blipFill>
          <a:blip r:embed="rId6"/>
          <a:stretch>
            <a:fillRect/>
          </a:stretch>
        </p:blipFill>
        <p:spPr>
          <a:xfrm>
            <a:off x="95010" y="1470618"/>
            <a:ext cx="5701515" cy="3887766"/>
          </a:xfrm>
          <a:prstGeom prst="rect">
            <a:avLst/>
          </a:prstGeom>
        </p:spPr>
      </p:pic>
    </p:spTree>
    <p:extLst>
      <p:ext uri="{BB962C8B-B14F-4D97-AF65-F5344CB8AC3E}">
        <p14:creationId xmlns:p14="http://schemas.microsoft.com/office/powerpoint/2010/main" val="1687304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B6524-849B-C98B-D5F4-D4522DF697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295870A-040F-44B5-3797-B8134BE096B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515752AD-184A-6747-4DD9-0FAF1E59D858}"/>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Anticipated Allocations</a:t>
            </a:r>
          </a:p>
        </p:txBody>
      </p:sp>
      <p:pic>
        <p:nvPicPr>
          <p:cNvPr id="5" name="Picture 4">
            <a:extLst>
              <a:ext uri="{FF2B5EF4-FFF2-40B4-BE49-F238E27FC236}">
                <a16:creationId xmlns:a16="http://schemas.microsoft.com/office/drawing/2014/main" id="{B8350D7A-FE75-6269-4747-90727D18ED0F}"/>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C91271BC-BF16-F351-A82F-652B6609B6D6}"/>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92F0DA65-9873-D51A-9000-4255798711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9F29C289-B124-493E-038E-B2E4535DFA82}"/>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9A498FFE-A431-BCAB-5123-BF758EA49D9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09A5E043-DC83-8DD1-97AC-30DD1FF13B07}"/>
              </a:ext>
            </a:extLst>
          </p:cNvPr>
          <p:cNvGraphicFramePr>
            <a:graphicFrameLocks noGrp="1"/>
          </p:cNvGraphicFramePr>
          <p:nvPr>
            <p:extLst>
              <p:ext uri="{D42A27DB-BD31-4B8C-83A1-F6EECF244321}">
                <p14:modId xmlns:p14="http://schemas.microsoft.com/office/powerpoint/2010/main" val="3748262379"/>
              </p:ext>
            </p:extLst>
          </p:nvPr>
        </p:nvGraphicFramePr>
        <p:xfrm>
          <a:off x="5593160" y="1509122"/>
          <a:ext cx="5909992" cy="1404607"/>
        </p:xfrm>
        <a:graphic>
          <a:graphicData uri="http://schemas.openxmlformats.org/drawingml/2006/table">
            <a:tbl>
              <a:tblPr firstRow="1" bandRow="1">
                <a:tableStyleId>{5C22544A-7EE6-4342-B048-85BDC9FD1C3A}</a:tableStyleId>
              </a:tblPr>
              <a:tblGrid>
                <a:gridCol w="5909992">
                  <a:extLst>
                    <a:ext uri="{9D8B030D-6E8A-4147-A177-3AD203B41FA5}">
                      <a16:colId xmlns:a16="http://schemas.microsoft.com/office/drawing/2014/main" val="3430755889"/>
                    </a:ext>
                  </a:extLst>
                </a:gridCol>
              </a:tblGrid>
              <a:tr h="252781">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1099807">
                <a:tc>
                  <a:txBody>
                    <a:bodyPr/>
                    <a:lstStyle/>
                    <a:p>
                      <a:r>
                        <a:rPr lang="en-GB" sz="1200" kern="1200" dirty="0">
                          <a:solidFill>
                            <a:schemeClr val="dk1"/>
                          </a:solidFill>
                          <a:effectLst/>
                          <a:latin typeface="Arial" panose="020B0604020202020204" pitchFamily="34" charset="0"/>
                          <a:ea typeface="+mn-ea"/>
                          <a:cs typeface="Arial" panose="020B0604020202020204" pitchFamily="34" charset="0"/>
                        </a:rPr>
                        <a:t>The current deficit plan of £76.6m is predicated on receipt of Welsh Government funding at the levels anticipated in the table opposite. </a:t>
                      </a: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FE828100-3435-41ED-C7C0-76E7D347E2CF}"/>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5B2E37D9-BCE3-247B-AB9E-B7B3B63041EB}"/>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pic>
        <p:nvPicPr>
          <p:cNvPr id="14" name="Picture 13">
            <a:extLst>
              <a:ext uri="{FF2B5EF4-FFF2-40B4-BE49-F238E27FC236}">
                <a16:creationId xmlns:a16="http://schemas.microsoft.com/office/drawing/2014/main" id="{F1EC7D19-32C4-8865-3CDE-A326EB8066A0}"/>
              </a:ext>
            </a:extLst>
          </p:cNvPr>
          <p:cNvPicPr>
            <a:picLocks noChangeAspect="1"/>
          </p:cNvPicPr>
          <p:nvPr/>
        </p:nvPicPr>
        <p:blipFill>
          <a:blip r:embed="rId6"/>
          <a:stretch>
            <a:fillRect/>
          </a:stretch>
        </p:blipFill>
        <p:spPr>
          <a:xfrm>
            <a:off x="604435" y="1509122"/>
            <a:ext cx="4653751" cy="3839756"/>
          </a:xfrm>
          <a:prstGeom prst="rect">
            <a:avLst/>
          </a:prstGeom>
        </p:spPr>
      </p:pic>
    </p:spTree>
    <p:extLst>
      <p:ext uri="{BB962C8B-B14F-4D97-AF65-F5344CB8AC3E}">
        <p14:creationId xmlns:p14="http://schemas.microsoft.com/office/powerpoint/2010/main" val="2628201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EF126-FAB2-C47D-4A68-2A10FC92740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84066AF-C99E-3324-CF67-A3C906D18245}"/>
              </a:ext>
            </a:extLst>
          </p:cNvPr>
          <p:cNvSpPr txBox="1">
            <a:spLocks noGrp="1"/>
          </p:cNvSpPr>
          <p:nvPr>
            <p:ph type="body" sz="quarter" idx="10"/>
          </p:nvPr>
        </p:nvSpPr>
        <p:spPr>
          <a:xfrm>
            <a:off x="227668" y="2135194"/>
            <a:ext cx="10556853" cy="1211998"/>
          </a:xfrm>
          <a:prstGeom prst="rect">
            <a:avLst/>
          </a:prstGeom>
          <a:noFill/>
        </p:spPr>
        <p:txBody>
          <a:bodyPr wrap="square" rtlCol="0">
            <a:spAutoFit/>
          </a:bodyPr>
          <a:lstStyle/>
          <a:p>
            <a:r>
              <a:rPr lang="en-GB" sz="3638" dirty="0"/>
              <a:t>Appendices</a:t>
            </a:r>
          </a:p>
          <a:p>
            <a:endParaRPr lang="en-GB" sz="3638" dirty="0"/>
          </a:p>
        </p:txBody>
      </p:sp>
    </p:spTree>
    <p:extLst>
      <p:ext uri="{BB962C8B-B14F-4D97-AF65-F5344CB8AC3E}">
        <p14:creationId xmlns:p14="http://schemas.microsoft.com/office/powerpoint/2010/main" val="206685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07FE9-F52E-7A17-5FB2-F5F8E6928E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D6A1E9-BACA-F03A-859D-61D0E2156C59}"/>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8B23BEA8-46D6-E365-A2E6-956D4C5543E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1 – Variance by Budget Holder (Directors)</a:t>
            </a:r>
          </a:p>
        </p:txBody>
      </p:sp>
      <p:pic>
        <p:nvPicPr>
          <p:cNvPr id="5" name="Picture 4">
            <a:extLst>
              <a:ext uri="{FF2B5EF4-FFF2-40B4-BE49-F238E27FC236}">
                <a16:creationId xmlns:a16="http://schemas.microsoft.com/office/drawing/2014/main" id="{46E35AC7-72A4-5C57-4BED-38AAD6D32FDB}"/>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A998758-09E0-6CBD-5BF2-7387F925C62F}"/>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BF2ECF3-E3B4-BD78-0396-A315B126A6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512E747F-0D32-2E2B-F56F-8576A75F015A}"/>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F893000B-6CF3-E895-A6FE-7913176BD725}"/>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540B8A18-E8CC-F851-EB60-4A2267AB1E9E}"/>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80FE5377-49D0-1261-7D4A-5438DD3739F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FA82C1CE-4904-59F9-E3E4-CD9B807D779B}"/>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9DE49296-0043-3E2F-A51E-9458E4E06E5E}"/>
              </a:ext>
            </a:extLst>
          </p:cNvPr>
          <p:cNvPicPr>
            <a:picLocks noChangeAspect="1"/>
          </p:cNvPicPr>
          <p:nvPr/>
        </p:nvPicPr>
        <p:blipFill>
          <a:blip r:embed="rId6"/>
          <a:stretch>
            <a:fillRect/>
          </a:stretch>
        </p:blipFill>
        <p:spPr>
          <a:xfrm>
            <a:off x="449731" y="1305086"/>
            <a:ext cx="11308286" cy="3152613"/>
          </a:xfrm>
          <a:prstGeom prst="rect">
            <a:avLst/>
          </a:prstGeom>
        </p:spPr>
      </p:pic>
    </p:spTree>
    <p:extLst>
      <p:ext uri="{BB962C8B-B14F-4D97-AF65-F5344CB8AC3E}">
        <p14:creationId xmlns:p14="http://schemas.microsoft.com/office/powerpoint/2010/main" val="386158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6C3C1-5576-6043-3F37-D665CD42194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A41FD6-AA2A-18F1-0E86-50C33CFDD69D}"/>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D03DC834-15EC-7C80-FB1C-C5CEF0CC823D}"/>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2 – Variance by Budget Holder</a:t>
            </a:r>
          </a:p>
          <a:p>
            <a:endParaRPr lang="en-GB" sz="2800"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1D11E79-DD30-1140-70D7-58B6CA1DD67A}"/>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73DC9B40-078E-6BD6-5480-634481173143}"/>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175106C-FE69-A424-86C4-8A2C6D4E97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1D0A5F0E-EB46-8E5A-508C-92299FEBD36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5" action="ppaction://hlinksldjump"/>
            <a:extLst>
              <a:ext uri="{FF2B5EF4-FFF2-40B4-BE49-F238E27FC236}">
                <a16:creationId xmlns:a16="http://schemas.microsoft.com/office/drawing/2014/main" id="{27B18083-F674-24C4-A8E6-602A0BCFED0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E2E9C669-ADBE-5F36-6838-6CC6F11BAC47}"/>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DAFEF9A6-EAD5-B4DA-0674-C63EE2AAF730}"/>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5467E1E-012F-59E9-2144-D697AD8A5C4C}"/>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12" name="TextBox 11">
            <a:extLst>
              <a:ext uri="{FF2B5EF4-FFF2-40B4-BE49-F238E27FC236}">
                <a16:creationId xmlns:a16="http://schemas.microsoft.com/office/drawing/2014/main" id="{04407054-7674-BECD-0121-E1220D79802D}"/>
              </a:ext>
            </a:extLst>
          </p:cNvPr>
          <p:cNvSpPr txBox="1"/>
          <p:nvPr/>
        </p:nvSpPr>
        <p:spPr>
          <a:xfrm>
            <a:off x="32478" y="1103375"/>
            <a:ext cx="2382165"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Morriston Service Group</a:t>
            </a:r>
          </a:p>
        </p:txBody>
      </p:sp>
      <p:sp>
        <p:nvSpPr>
          <p:cNvPr id="14" name="TextBox 13">
            <a:extLst>
              <a:ext uri="{FF2B5EF4-FFF2-40B4-BE49-F238E27FC236}">
                <a16:creationId xmlns:a16="http://schemas.microsoft.com/office/drawing/2014/main" id="{B7ACA5CC-0878-96AD-E5C4-134422260DF8}"/>
              </a:ext>
            </a:extLst>
          </p:cNvPr>
          <p:cNvSpPr txBox="1"/>
          <p:nvPr/>
        </p:nvSpPr>
        <p:spPr>
          <a:xfrm>
            <a:off x="6047171" y="4336630"/>
            <a:ext cx="2382165"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NPTS Service Group</a:t>
            </a:r>
          </a:p>
        </p:txBody>
      </p:sp>
      <p:sp>
        <p:nvSpPr>
          <p:cNvPr id="15" name="TextBox 14">
            <a:extLst>
              <a:ext uri="{FF2B5EF4-FFF2-40B4-BE49-F238E27FC236}">
                <a16:creationId xmlns:a16="http://schemas.microsoft.com/office/drawing/2014/main" id="{4F03E0D7-E508-4DE1-F9D8-498188CCD42E}"/>
              </a:ext>
            </a:extLst>
          </p:cNvPr>
          <p:cNvSpPr txBox="1"/>
          <p:nvPr/>
        </p:nvSpPr>
        <p:spPr>
          <a:xfrm>
            <a:off x="6047171" y="1126843"/>
            <a:ext cx="2254862"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PCC Service Group</a:t>
            </a:r>
          </a:p>
        </p:txBody>
      </p:sp>
      <p:sp>
        <p:nvSpPr>
          <p:cNvPr id="16" name="TextBox 15">
            <a:extLst>
              <a:ext uri="{FF2B5EF4-FFF2-40B4-BE49-F238E27FC236}">
                <a16:creationId xmlns:a16="http://schemas.microsoft.com/office/drawing/2014/main" id="{158CD1BC-8F29-75F5-FEC3-1050BEEDDDD9}"/>
              </a:ext>
            </a:extLst>
          </p:cNvPr>
          <p:cNvSpPr txBox="1"/>
          <p:nvPr/>
        </p:nvSpPr>
        <p:spPr>
          <a:xfrm>
            <a:off x="52396" y="4331515"/>
            <a:ext cx="2193704"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MH &amp; LD Service Group</a:t>
            </a:r>
          </a:p>
        </p:txBody>
      </p:sp>
      <p:pic>
        <p:nvPicPr>
          <p:cNvPr id="28" name="Picture 27">
            <a:extLst>
              <a:ext uri="{FF2B5EF4-FFF2-40B4-BE49-F238E27FC236}">
                <a16:creationId xmlns:a16="http://schemas.microsoft.com/office/drawing/2014/main" id="{BA93B817-9148-3845-E2EC-88DC0AE0B091}"/>
              </a:ext>
            </a:extLst>
          </p:cNvPr>
          <p:cNvPicPr>
            <a:picLocks noChangeAspect="1"/>
          </p:cNvPicPr>
          <p:nvPr/>
        </p:nvPicPr>
        <p:blipFill>
          <a:blip r:embed="rId7"/>
          <a:stretch>
            <a:fillRect/>
          </a:stretch>
        </p:blipFill>
        <p:spPr>
          <a:xfrm>
            <a:off x="119552" y="1457443"/>
            <a:ext cx="5927619" cy="2568476"/>
          </a:xfrm>
          <a:prstGeom prst="rect">
            <a:avLst/>
          </a:prstGeom>
        </p:spPr>
      </p:pic>
      <p:pic>
        <p:nvPicPr>
          <p:cNvPr id="31" name="Picture 30">
            <a:extLst>
              <a:ext uri="{FF2B5EF4-FFF2-40B4-BE49-F238E27FC236}">
                <a16:creationId xmlns:a16="http://schemas.microsoft.com/office/drawing/2014/main" id="{DEBC9619-CA24-EBA5-869F-77ADC9F71177}"/>
              </a:ext>
            </a:extLst>
          </p:cNvPr>
          <p:cNvPicPr>
            <a:picLocks noChangeAspect="1"/>
          </p:cNvPicPr>
          <p:nvPr/>
        </p:nvPicPr>
        <p:blipFill>
          <a:blip r:embed="rId8"/>
          <a:stretch>
            <a:fillRect/>
          </a:stretch>
        </p:blipFill>
        <p:spPr>
          <a:xfrm>
            <a:off x="6133057" y="4639292"/>
            <a:ext cx="5958029" cy="1952008"/>
          </a:xfrm>
          <a:prstGeom prst="rect">
            <a:avLst/>
          </a:prstGeom>
        </p:spPr>
      </p:pic>
      <p:pic>
        <p:nvPicPr>
          <p:cNvPr id="35" name="Picture 34">
            <a:extLst>
              <a:ext uri="{FF2B5EF4-FFF2-40B4-BE49-F238E27FC236}">
                <a16:creationId xmlns:a16="http://schemas.microsoft.com/office/drawing/2014/main" id="{22A006E2-15FD-4437-4C4C-96203877BBB2}"/>
              </a:ext>
            </a:extLst>
          </p:cNvPr>
          <p:cNvPicPr>
            <a:picLocks noChangeAspect="1"/>
          </p:cNvPicPr>
          <p:nvPr/>
        </p:nvPicPr>
        <p:blipFill>
          <a:blip r:embed="rId9"/>
          <a:stretch>
            <a:fillRect/>
          </a:stretch>
        </p:blipFill>
        <p:spPr>
          <a:xfrm>
            <a:off x="6133058" y="1457443"/>
            <a:ext cx="5958030" cy="2794892"/>
          </a:xfrm>
          <a:prstGeom prst="rect">
            <a:avLst/>
          </a:prstGeom>
        </p:spPr>
      </p:pic>
      <p:pic>
        <p:nvPicPr>
          <p:cNvPr id="37" name="Picture 36">
            <a:extLst>
              <a:ext uri="{FF2B5EF4-FFF2-40B4-BE49-F238E27FC236}">
                <a16:creationId xmlns:a16="http://schemas.microsoft.com/office/drawing/2014/main" id="{39A2D59D-9716-A80E-386C-F63D5B7EAD9A}"/>
              </a:ext>
            </a:extLst>
          </p:cNvPr>
          <p:cNvPicPr>
            <a:picLocks noChangeAspect="1"/>
          </p:cNvPicPr>
          <p:nvPr/>
        </p:nvPicPr>
        <p:blipFill>
          <a:blip r:embed="rId10"/>
          <a:stretch>
            <a:fillRect/>
          </a:stretch>
        </p:blipFill>
        <p:spPr>
          <a:xfrm>
            <a:off x="119550" y="4644407"/>
            <a:ext cx="5927621" cy="2127499"/>
          </a:xfrm>
          <a:prstGeom prst="rect">
            <a:avLst/>
          </a:prstGeom>
        </p:spPr>
      </p:pic>
    </p:spTree>
    <p:extLst>
      <p:ext uri="{BB962C8B-B14F-4D97-AF65-F5344CB8AC3E}">
        <p14:creationId xmlns:p14="http://schemas.microsoft.com/office/powerpoint/2010/main" val="552568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39DA6-1F2A-9CC9-261D-1E440D3275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784D90-8D51-5F40-E402-41CAB54FA7CB}"/>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D1BC1F7E-8121-4BEE-A20E-505492A5337E}"/>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3 – Accountability Letters (1)</a:t>
            </a:r>
          </a:p>
        </p:txBody>
      </p:sp>
      <p:pic>
        <p:nvPicPr>
          <p:cNvPr id="5" name="Picture 4">
            <a:extLst>
              <a:ext uri="{FF2B5EF4-FFF2-40B4-BE49-F238E27FC236}">
                <a16:creationId xmlns:a16="http://schemas.microsoft.com/office/drawing/2014/main" id="{762C1AD6-15D2-E395-33E1-15B503B63BB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434AF63D-AD3C-FF8E-DC18-8A8F84138CD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A8F74B24-5301-B76A-A4EC-F7854863C4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F86390FB-4202-7213-348F-2DD7D2ACB37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B5986AED-4CD1-5966-620D-52B9E5CBA33C}"/>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C097951A-C763-CEE4-CC06-027B92E1C5B2}"/>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780A07A2-FA32-583C-10CD-27C42632A814}"/>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6529116E-4434-0DCF-C04E-B679E95D0B34}"/>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69E2DE21-5190-2E5F-0A8D-C87C6999B7F6}"/>
              </a:ext>
            </a:extLst>
          </p:cNvPr>
          <p:cNvPicPr>
            <a:picLocks noChangeAspect="1"/>
          </p:cNvPicPr>
          <p:nvPr/>
        </p:nvPicPr>
        <p:blipFill>
          <a:blip r:embed="rId6"/>
          <a:stretch>
            <a:fillRect/>
          </a:stretch>
        </p:blipFill>
        <p:spPr>
          <a:xfrm>
            <a:off x="215044" y="1194757"/>
            <a:ext cx="11607988" cy="5375912"/>
          </a:xfrm>
          <a:prstGeom prst="rect">
            <a:avLst/>
          </a:prstGeom>
        </p:spPr>
      </p:pic>
    </p:spTree>
    <p:extLst>
      <p:ext uri="{BB962C8B-B14F-4D97-AF65-F5344CB8AC3E}">
        <p14:creationId xmlns:p14="http://schemas.microsoft.com/office/powerpoint/2010/main" val="1577705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2A6BD-6B6E-2E2C-7725-66AA760F6B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20B1E1-FE63-87A1-F1BF-77551A672091}"/>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341F02FA-DBB9-4716-07A7-051C69020DCD}"/>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3 – Accountability Letters (2)</a:t>
            </a:r>
          </a:p>
        </p:txBody>
      </p:sp>
      <p:pic>
        <p:nvPicPr>
          <p:cNvPr id="5" name="Picture 4">
            <a:extLst>
              <a:ext uri="{FF2B5EF4-FFF2-40B4-BE49-F238E27FC236}">
                <a16:creationId xmlns:a16="http://schemas.microsoft.com/office/drawing/2014/main" id="{4553C7D8-2F80-A0CE-136A-D294F225E7E4}"/>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6585148E-DCBA-56AE-3C99-A9C8E87BD4F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F50501E9-B349-870B-489B-5D43781134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458B67C0-CED8-1880-52A8-E072E0156AE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7E0D2F79-E27A-5923-1FE9-EB3D207C9CE2}"/>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A999E566-E314-3CB3-152B-8FBDB059ABCB}"/>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BFC9CE62-1C40-CF37-8A3F-A3A3F78C1EA5}"/>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F9CEBC45-93FF-05B7-76CA-7AC9170B368B}"/>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4236DC50-A4A0-D1FF-CD8E-E611834BD356}"/>
              </a:ext>
            </a:extLst>
          </p:cNvPr>
          <p:cNvPicPr>
            <a:picLocks noChangeAspect="1"/>
          </p:cNvPicPr>
          <p:nvPr/>
        </p:nvPicPr>
        <p:blipFill>
          <a:blip r:embed="rId6"/>
          <a:stretch>
            <a:fillRect/>
          </a:stretch>
        </p:blipFill>
        <p:spPr>
          <a:xfrm>
            <a:off x="195207" y="1226020"/>
            <a:ext cx="11827826" cy="5473729"/>
          </a:xfrm>
          <a:prstGeom prst="rect">
            <a:avLst/>
          </a:prstGeom>
        </p:spPr>
      </p:pic>
    </p:spTree>
    <p:extLst>
      <p:ext uri="{BB962C8B-B14F-4D97-AF65-F5344CB8AC3E}">
        <p14:creationId xmlns:p14="http://schemas.microsoft.com/office/powerpoint/2010/main" val="2715183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604B2-33B4-739C-136D-F0519EC1543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34A648-BB1C-8C71-BBB3-E1796E40166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88FF2904-38C0-34A6-0B12-12CFC3C4026A}"/>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4 </a:t>
            </a:r>
            <a:r>
              <a:rPr lang="en-GB" sz="2800" b="1" dirty="0" err="1">
                <a:solidFill>
                  <a:schemeClr val="bg1"/>
                </a:solidFill>
                <a:latin typeface="Arial" panose="020B0604020202020204" pitchFamily="34" charset="0"/>
                <a:cs typeface="Arial" panose="020B0604020202020204" pitchFamily="34" charset="0"/>
              </a:rPr>
              <a:t>QlikSense</a:t>
            </a:r>
            <a:r>
              <a:rPr lang="en-GB" sz="2800" b="1" dirty="0">
                <a:solidFill>
                  <a:schemeClr val="bg1"/>
                </a:solidFill>
                <a:latin typeface="Arial" panose="020B0604020202020204" pitchFamily="34" charset="0"/>
                <a:cs typeface="Arial" panose="020B0604020202020204" pitchFamily="34" charset="0"/>
              </a:rPr>
              <a:t> – Finance Dashboard Usage</a:t>
            </a:r>
          </a:p>
        </p:txBody>
      </p:sp>
      <p:pic>
        <p:nvPicPr>
          <p:cNvPr id="5" name="Picture 4">
            <a:extLst>
              <a:ext uri="{FF2B5EF4-FFF2-40B4-BE49-F238E27FC236}">
                <a16:creationId xmlns:a16="http://schemas.microsoft.com/office/drawing/2014/main" id="{0D1C8B73-65C7-0019-113B-34693A0C9F32}"/>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BACEF0F1-725D-40E6-504A-282D5CCDE34C}"/>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2BA034A-77E8-8F4D-AA76-53DF3ED9AC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E97D90FC-180D-7006-E1C9-246F591B97F6}"/>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69666184-BDF8-51ED-BB2B-CDBD1BD90284}"/>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6DBB8510-4E02-6EE8-E832-48693B9962DE}"/>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02965BE-0786-0FE5-3A6A-D572F3E9EEAC}"/>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F32E230-1033-414B-7248-3231C3B1F225}"/>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46" name="TextBox 45">
            <a:extLst>
              <a:ext uri="{FF2B5EF4-FFF2-40B4-BE49-F238E27FC236}">
                <a16:creationId xmlns:a16="http://schemas.microsoft.com/office/drawing/2014/main" id="{6EBADDA8-A074-4EB2-9534-A4312AD92004}"/>
              </a:ext>
            </a:extLst>
          </p:cNvPr>
          <p:cNvSpPr txBox="1"/>
          <p:nvPr/>
        </p:nvSpPr>
        <p:spPr>
          <a:xfrm>
            <a:off x="10022434" y="1293043"/>
            <a:ext cx="2000599" cy="1200329"/>
          </a:xfrm>
          <a:prstGeom prst="rect">
            <a:avLst/>
          </a:prstGeom>
          <a:solidFill>
            <a:schemeClr val="bg1">
              <a:lumMod val="85000"/>
            </a:schemeClr>
          </a:solidFill>
        </p:spPr>
        <p:txBody>
          <a:bodyPr wrap="square" rtlCol="0">
            <a:spAutoFit/>
          </a:bodyPr>
          <a:lstStyle/>
          <a:p>
            <a:r>
              <a:rPr lang="en-GB" sz="1200" dirty="0">
                <a:latin typeface="Arial" panose="020B0604020202020204" pitchFamily="34" charset="0"/>
                <a:cs typeface="Arial" panose="020B0604020202020204" pitchFamily="34" charset="0"/>
              </a:rPr>
              <a:t>These tables monitor the </a:t>
            </a:r>
            <a:r>
              <a:rPr lang="en-GB" sz="1200" dirty="0" err="1">
                <a:latin typeface="Arial" panose="020B0604020202020204" pitchFamily="34" charset="0"/>
                <a:cs typeface="Arial" panose="020B0604020202020204" pitchFamily="34" charset="0"/>
              </a:rPr>
              <a:t>Qliksense</a:t>
            </a:r>
            <a:r>
              <a:rPr lang="en-GB" sz="1200" dirty="0">
                <a:latin typeface="Arial" panose="020B0604020202020204" pitchFamily="34" charset="0"/>
                <a:cs typeface="Arial" panose="020B0604020202020204" pitchFamily="34" charset="0"/>
              </a:rPr>
              <a:t> </a:t>
            </a:r>
            <a:r>
              <a:rPr lang="en-GB" sz="1200" dirty="0">
                <a:solidFill>
                  <a:schemeClr val="dk1"/>
                </a:solidFill>
                <a:latin typeface="Arial" panose="020B0604020202020204" pitchFamily="34" charset="0"/>
                <a:cs typeface="Arial" panose="020B0604020202020204" pitchFamily="34" charset="0"/>
              </a:rPr>
              <a:t>Dashboard</a:t>
            </a:r>
            <a:r>
              <a:rPr lang="en-GB" sz="1200" dirty="0">
                <a:latin typeface="Arial" panose="020B0604020202020204" pitchFamily="34" charset="0"/>
                <a:cs typeface="Arial" panose="020B0604020202020204" pitchFamily="34" charset="0"/>
              </a:rPr>
              <a:t> usage for Month 05 for all 67 budget holders reporting usage in minutes.</a:t>
            </a:r>
          </a:p>
        </p:txBody>
      </p:sp>
      <p:pic>
        <p:nvPicPr>
          <p:cNvPr id="14" name="Picture 13">
            <a:extLst>
              <a:ext uri="{FF2B5EF4-FFF2-40B4-BE49-F238E27FC236}">
                <a16:creationId xmlns:a16="http://schemas.microsoft.com/office/drawing/2014/main" id="{4E5497B7-09E1-E195-7A63-3275D2F38CCD}"/>
              </a:ext>
            </a:extLst>
          </p:cNvPr>
          <p:cNvPicPr>
            <a:picLocks noChangeAspect="1"/>
          </p:cNvPicPr>
          <p:nvPr/>
        </p:nvPicPr>
        <p:blipFill>
          <a:blip r:embed="rId6"/>
          <a:stretch>
            <a:fillRect/>
          </a:stretch>
        </p:blipFill>
        <p:spPr>
          <a:xfrm>
            <a:off x="168967" y="1293043"/>
            <a:ext cx="9619282" cy="5371998"/>
          </a:xfrm>
          <a:prstGeom prst="rect">
            <a:avLst/>
          </a:prstGeom>
        </p:spPr>
      </p:pic>
    </p:spTree>
    <p:extLst>
      <p:ext uri="{BB962C8B-B14F-4D97-AF65-F5344CB8AC3E}">
        <p14:creationId xmlns:p14="http://schemas.microsoft.com/office/powerpoint/2010/main" val="1076023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E77CF-0B24-1B6B-00FA-5D137C45EF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837C554-F53E-EBDD-A20F-2D3DBA076232}"/>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D2199766-5507-2323-6287-506FC7A2F931}"/>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4 </a:t>
            </a:r>
            <a:r>
              <a:rPr kumimoji="0" lang="en-GB" sz="2800" b="1"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Qliksense</a:t>
            </a: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 Finance Dashboard Usage</a:t>
            </a:r>
          </a:p>
        </p:txBody>
      </p:sp>
      <p:pic>
        <p:nvPicPr>
          <p:cNvPr id="5" name="Picture 4">
            <a:extLst>
              <a:ext uri="{FF2B5EF4-FFF2-40B4-BE49-F238E27FC236}">
                <a16:creationId xmlns:a16="http://schemas.microsoft.com/office/drawing/2014/main" id="{02565FD8-D6CB-9957-F5F8-C9FA33C2DE8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00257D4-5A70-8BD7-D6CB-06161BCB12E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9DAE55D4-F739-7A6C-72FB-94A0FFD7AA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366CB816-FB1F-E345-5A2E-F2035C24285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5A0B0555-E7D5-122B-AB12-1C51C9FB1373}"/>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4F04374B-469C-7D25-F5FC-26020A408843}"/>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F2C92E07-161E-97D7-F6A9-530E22F96E48}"/>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8DA8A75C-E455-FD77-3FBB-3E0E5A566EA3}"/>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sp>
        <p:nvSpPr>
          <p:cNvPr id="46" name="TextBox 45">
            <a:extLst>
              <a:ext uri="{FF2B5EF4-FFF2-40B4-BE49-F238E27FC236}">
                <a16:creationId xmlns:a16="http://schemas.microsoft.com/office/drawing/2014/main" id="{E8E64CC0-36A7-92BB-A5CC-392C15B34782}"/>
              </a:ext>
            </a:extLst>
          </p:cNvPr>
          <p:cNvSpPr txBox="1"/>
          <p:nvPr/>
        </p:nvSpPr>
        <p:spPr>
          <a:xfrm>
            <a:off x="9958426" y="1246387"/>
            <a:ext cx="2000599" cy="938719"/>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tables monitor the </a:t>
            </a:r>
            <a:r>
              <a:rPr kumimoji="0" lang="en-GB"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Qliksense</a:t>
            </a: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Dashboard usage for Month 05 for all 67 budget holders reporting usage in minutes.</a:t>
            </a:r>
          </a:p>
        </p:txBody>
      </p:sp>
      <p:pic>
        <p:nvPicPr>
          <p:cNvPr id="14" name="Picture 13">
            <a:extLst>
              <a:ext uri="{FF2B5EF4-FFF2-40B4-BE49-F238E27FC236}">
                <a16:creationId xmlns:a16="http://schemas.microsoft.com/office/drawing/2014/main" id="{659108E8-F02B-F198-BC1C-A5D9E48F13AF}"/>
              </a:ext>
            </a:extLst>
          </p:cNvPr>
          <p:cNvPicPr>
            <a:picLocks noChangeAspect="1"/>
          </p:cNvPicPr>
          <p:nvPr/>
        </p:nvPicPr>
        <p:blipFill>
          <a:blip r:embed="rId6"/>
          <a:stretch>
            <a:fillRect/>
          </a:stretch>
        </p:blipFill>
        <p:spPr>
          <a:xfrm>
            <a:off x="335360" y="1226021"/>
            <a:ext cx="9370114" cy="5494096"/>
          </a:xfrm>
          <a:prstGeom prst="rect">
            <a:avLst/>
          </a:prstGeom>
        </p:spPr>
      </p:pic>
    </p:spTree>
    <p:extLst>
      <p:ext uri="{BB962C8B-B14F-4D97-AF65-F5344CB8AC3E}">
        <p14:creationId xmlns:p14="http://schemas.microsoft.com/office/powerpoint/2010/main" val="187224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7B00-22D6-9984-8618-45DE5FEB6F0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A4A987-276E-4365-D133-908F97706229}"/>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FDD497F8-43AD-04C8-A6C5-DDDCA2CBC90B}"/>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5 Summary Budget Holder Training</a:t>
            </a:r>
          </a:p>
        </p:txBody>
      </p:sp>
      <p:pic>
        <p:nvPicPr>
          <p:cNvPr id="5" name="Picture 4">
            <a:extLst>
              <a:ext uri="{FF2B5EF4-FFF2-40B4-BE49-F238E27FC236}">
                <a16:creationId xmlns:a16="http://schemas.microsoft.com/office/drawing/2014/main" id="{C0636C5D-AF52-D9A0-4B15-D7F74DD53DCF}"/>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543193B0-30E7-8082-964C-9920C55B7A3A}"/>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EC208E7B-1F47-B22C-ECBC-2A8DFFAC61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31C7BD0D-FBA1-8F82-19FB-427D788DCF2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AFD17123-C493-8F46-E5FF-9D2B7582D34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0F3BF847-40C1-5DD1-2C8E-39873E407748}"/>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13136DD-C5AA-6DA7-6114-F596D8BEDE07}"/>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1283C63-8840-C2BC-418E-0A03CAB5ADC0}"/>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sp>
        <p:nvSpPr>
          <p:cNvPr id="15" name="TextBox 14">
            <a:extLst>
              <a:ext uri="{FF2B5EF4-FFF2-40B4-BE49-F238E27FC236}">
                <a16:creationId xmlns:a16="http://schemas.microsoft.com/office/drawing/2014/main" id="{6694A06B-16D0-66FA-4517-0C096E22F1C0}"/>
              </a:ext>
            </a:extLst>
          </p:cNvPr>
          <p:cNvSpPr txBox="1"/>
          <p:nvPr/>
        </p:nvSpPr>
        <p:spPr>
          <a:xfrm>
            <a:off x="469915" y="1430355"/>
            <a:ext cx="5429092" cy="461665"/>
          </a:xfrm>
          <a:prstGeom prst="rect">
            <a:avLst/>
          </a:prstGeom>
          <a:solidFill>
            <a:srgbClr val="002060"/>
          </a:solidFill>
        </p:spPr>
        <p:txBody>
          <a:bodyPr wrap="square" rtlCol="0">
            <a:spAutoFit/>
          </a:bodyPr>
          <a:lstStyle/>
          <a:p>
            <a:pPr algn="ctr"/>
            <a:r>
              <a:rPr lang="en-GB" sz="2400" b="1" dirty="0">
                <a:solidFill>
                  <a:schemeClr val="bg1"/>
                </a:solidFill>
              </a:rPr>
              <a:t>Status @ </a:t>
            </a:r>
            <a:r>
              <a:rPr lang="en-GB" sz="2400" b="1">
                <a:solidFill>
                  <a:schemeClr val="bg1"/>
                </a:solidFill>
              </a:rPr>
              <a:t>8 September </a:t>
            </a:r>
            <a:r>
              <a:rPr lang="en-GB" sz="2400" b="1" dirty="0">
                <a:solidFill>
                  <a:schemeClr val="bg1"/>
                </a:solidFill>
              </a:rPr>
              <a:t>2026</a:t>
            </a:r>
          </a:p>
        </p:txBody>
      </p:sp>
      <p:graphicFrame>
        <p:nvGraphicFramePr>
          <p:cNvPr id="17" name="Table 16">
            <a:extLst>
              <a:ext uri="{FF2B5EF4-FFF2-40B4-BE49-F238E27FC236}">
                <a16:creationId xmlns:a16="http://schemas.microsoft.com/office/drawing/2014/main" id="{560B1C1B-D2C1-5E6A-24BF-55D3794EC6C6}"/>
              </a:ext>
            </a:extLst>
          </p:cNvPr>
          <p:cNvGraphicFramePr>
            <a:graphicFrameLocks noGrp="1"/>
          </p:cNvGraphicFramePr>
          <p:nvPr>
            <p:extLst>
              <p:ext uri="{D42A27DB-BD31-4B8C-83A1-F6EECF244321}">
                <p14:modId xmlns:p14="http://schemas.microsoft.com/office/powerpoint/2010/main" val="597582808"/>
              </p:ext>
            </p:extLst>
          </p:nvPr>
        </p:nvGraphicFramePr>
        <p:xfrm>
          <a:off x="6519672" y="1430355"/>
          <a:ext cx="4791456" cy="3061694"/>
        </p:xfrm>
        <a:graphic>
          <a:graphicData uri="http://schemas.openxmlformats.org/drawingml/2006/table">
            <a:tbl>
              <a:tblPr firstRow="1" bandRow="1">
                <a:tableStyleId>{5C22544A-7EE6-4342-B048-85BDC9FD1C3A}</a:tableStyleId>
              </a:tblPr>
              <a:tblGrid>
                <a:gridCol w="4791456">
                  <a:extLst>
                    <a:ext uri="{9D8B030D-6E8A-4147-A177-3AD203B41FA5}">
                      <a16:colId xmlns:a16="http://schemas.microsoft.com/office/drawing/2014/main" val="3430755889"/>
                    </a:ext>
                  </a:extLst>
                </a:gridCol>
              </a:tblGrid>
              <a:tr h="356011">
                <a:tc>
                  <a:txBody>
                    <a:bodyPr/>
                    <a:lstStyle/>
                    <a:p>
                      <a:pPr algn="l"/>
                      <a:r>
                        <a:rPr lang="en-GB" sz="1400" dirty="0">
                          <a:latin typeface="Arial" panose="020B0604020202020204" pitchFamily="34" charset="0"/>
                          <a:cs typeface="Arial" panose="020B0604020202020204" pitchFamily="34" charset="0"/>
                        </a:rPr>
                        <a:t>Key Information Outstanding Training</a:t>
                      </a:r>
                    </a:p>
                  </a:txBody>
                  <a:tcPr anchor="ctr">
                    <a:solidFill>
                      <a:srgbClr val="3A4972"/>
                    </a:solidFill>
                  </a:tcPr>
                </a:tc>
                <a:extLst>
                  <a:ext uri="{0D108BD9-81ED-4DB2-BD59-A6C34878D82A}">
                    <a16:rowId xmlns:a16="http://schemas.microsoft.com/office/drawing/2014/main" val="3617612831"/>
                  </a:ext>
                </a:extLst>
              </a:tr>
              <a:tr h="2705683">
                <a:tc>
                  <a:txBody>
                    <a:bodyPr/>
                    <a:lstStyle/>
                    <a:p>
                      <a:pPr marL="285750" indent="-285750">
                        <a:buFont typeface="Arial" panose="020B0604020202020204" pitchFamily="34" charset="0"/>
                        <a:buChar char="•"/>
                      </a:pPr>
                      <a:r>
                        <a:rPr lang="en-GB" sz="1200" b="1" strike="noStrike" kern="1200" dirty="0">
                          <a:solidFill>
                            <a:schemeClr val="dk1"/>
                          </a:solidFill>
                          <a:effectLst/>
                          <a:latin typeface="Arial" panose="020B0604020202020204" pitchFamily="34" charset="0"/>
                          <a:ea typeface="+mn-ea"/>
                          <a:cs typeface="Arial" panose="020B0604020202020204" pitchFamily="34" charset="0"/>
                        </a:rPr>
                        <a:t>2 Executives</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newly appointed – training will be provided in September</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scheduled for w/c 14 September following annual leave</a:t>
                      </a:r>
                    </a:p>
                    <a:p>
                      <a:pPr marL="457200" lvl="1" indent="0">
                        <a:buFont typeface="Arial" panose="020B0604020202020204" pitchFamily="34" charset="0"/>
                        <a:buNone/>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b="1" strike="noStrike" kern="1200" dirty="0">
                          <a:solidFill>
                            <a:schemeClr val="dk1"/>
                          </a:solidFill>
                          <a:effectLst/>
                          <a:latin typeface="Arial" panose="020B0604020202020204" pitchFamily="34" charset="0"/>
                          <a:ea typeface="+mn-ea"/>
                          <a:cs typeface="Arial" panose="020B0604020202020204" pitchFamily="34" charset="0"/>
                        </a:rPr>
                        <a:t>1 Service Group</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changed roles post letters published and role covered by another existing Budget Holder whilst HB recruits</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retired and training will be provided once replacement postholder commences but covered by another Budget Holder</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on maternity leave – responsibilities covered by another existing Budget Holder</a:t>
                      </a: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2" name="Picture 11">
            <a:extLst>
              <a:ext uri="{FF2B5EF4-FFF2-40B4-BE49-F238E27FC236}">
                <a16:creationId xmlns:a16="http://schemas.microsoft.com/office/drawing/2014/main" id="{DB850E86-9AC3-56F7-3ADB-EA24264CA86A}"/>
              </a:ext>
            </a:extLst>
          </p:cNvPr>
          <p:cNvPicPr>
            <a:picLocks noChangeAspect="1"/>
          </p:cNvPicPr>
          <p:nvPr/>
        </p:nvPicPr>
        <p:blipFill>
          <a:blip r:embed="rId6"/>
          <a:stretch>
            <a:fillRect/>
          </a:stretch>
        </p:blipFill>
        <p:spPr>
          <a:xfrm>
            <a:off x="469915" y="2035175"/>
            <a:ext cx="5429092" cy="2456874"/>
          </a:xfrm>
          <a:prstGeom prst="rect">
            <a:avLst/>
          </a:prstGeom>
        </p:spPr>
      </p:pic>
    </p:spTree>
    <p:extLst>
      <p:ext uri="{BB962C8B-B14F-4D97-AF65-F5344CB8AC3E}">
        <p14:creationId xmlns:p14="http://schemas.microsoft.com/office/powerpoint/2010/main" val="3956417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CEFF-D647-1923-3345-BAD29FAF80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B7FF1D-0D14-2042-DF6E-AB5CC5BEEE46}"/>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8728B5DB-C7F5-B3FD-FF9D-5EAF889021A5}"/>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6 Summary Other Data </a:t>
            </a:r>
          </a:p>
        </p:txBody>
      </p:sp>
      <p:pic>
        <p:nvPicPr>
          <p:cNvPr id="5" name="Picture 4">
            <a:extLst>
              <a:ext uri="{FF2B5EF4-FFF2-40B4-BE49-F238E27FC236}">
                <a16:creationId xmlns:a16="http://schemas.microsoft.com/office/drawing/2014/main" id="{A8FA818D-51DF-15FA-1FBB-5175A12113A0}"/>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4E58868-9F4B-9DDF-8B26-5C254B2B573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CEE04442-BD1D-5D81-7C8E-E7F38CB9F5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5DE3CDA1-D025-69E9-B607-B6CA26690E5F}"/>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EA0F4AEF-ADD5-70BA-6CBF-1F67D1288DAE}"/>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0E41A9CB-D25A-F772-B36A-33D7A64F2083}"/>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A5D8F5EA-FEA1-908B-3848-73882F9F0782}"/>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8D13A460-70B8-3320-AEA9-D68810266424}"/>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graphicFrame>
        <p:nvGraphicFramePr>
          <p:cNvPr id="17" name="Table 16">
            <a:extLst>
              <a:ext uri="{FF2B5EF4-FFF2-40B4-BE49-F238E27FC236}">
                <a16:creationId xmlns:a16="http://schemas.microsoft.com/office/drawing/2014/main" id="{47D8105B-4B2A-D7A3-C4E4-6D41C2554CC4}"/>
              </a:ext>
            </a:extLst>
          </p:cNvPr>
          <p:cNvGraphicFramePr>
            <a:graphicFrameLocks noGrp="1"/>
          </p:cNvGraphicFramePr>
          <p:nvPr>
            <p:extLst>
              <p:ext uri="{D42A27DB-BD31-4B8C-83A1-F6EECF244321}">
                <p14:modId xmlns:p14="http://schemas.microsoft.com/office/powerpoint/2010/main" val="671470759"/>
              </p:ext>
            </p:extLst>
          </p:nvPr>
        </p:nvGraphicFramePr>
        <p:xfrm>
          <a:off x="5439217" y="1246387"/>
          <a:ext cx="6583815" cy="5326218"/>
        </p:xfrm>
        <a:graphic>
          <a:graphicData uri="http://schemas.openxmlformats.org/drawingml/2006/table">
            <a:tbl>
              <a:tblPr firstRow="1" bandRow="1">
                <a:tableStyleId>{5C22544A-7EE6-4342-B048-85BDC9FD1C3A}</a:tableStyleId>
              </a:tblPr>
              <a:tblGrid>
                <a:gridCol w="6583815">
                  <a:extLst>
                    <a:ext uri="{9D8B030D-6E8A-4147-A177-3AD203B41FA5}">
                      <a16:colId xmlns:a16="http://schemas.microsoft.com/office/drawing/2014/main" val="3430755889"/>
                    </a:ext>
                  </a:extLst>
                </a:gridCol>
              </a:tblGrid>
              <a:tr h="397479">
                <a:tc>
                  <a:txBody>
                    <a:bodyPr/>
                    <a:lstStyle/>
                    <a:p>
                      <a:pPr algn="l"/>
                      <a:r>
                        <a:rPr lang="en-GB" sz="1400" dirty="0">
                          <a:latin typeface="Arial" panose="020B0604020202020204" pitchFamily="34" charset="0"/>
                          <a:cs typeface="Arial" panose="020B0604020202020204" pitchFamily="34" charset="0"/>
                        </a:rPr>
                        <a:t>Key Information Central Z Codes</a:t>
                      </a:r>
                    </a:p>
                  </a:txBody>
                  <a:tcPr anchor="ctr">
                    <a:solidFill>
                      <a:srgbClr val="3A4972"/>
                    </a:solidFill>
                  </a:tcPr>
                </a:tc>
                <a:extLst>
                  <a:ext uri="{0D108BD9-81ED-4DB2-BD59-A6C34878D82A}">
                    <a16:rowId xmlns:a16="http://schemas.microsoft.com/office/drawing/2014/main" val="3617612831"/>
                  </a:ext>
                </a:extLst>
              </a:tr>
              <a:tr h="4928739">
                <a:tc>
                  <a:txBody>
                    <a:bodyPr/>
                    <a:lstStyle/>
                    <a:p>
                      <a:r>
                        <a:rPr lang="en-GB" sz="1200" kern="1200" dirty="0">
                          <a:solidFill>
                            <a:schemeClr val="dk1"/>
                          </a:solidFill>
                          <a:effectLst/>
                          <a:latin typeface="Arial" panose="020B0604020202020204" pitchFamily="34" charset="0"/>
                          <a:ea typeface="+mn-ea"/>
                          <a:cs typeface="Arial" panose="020B0604020202020204" pitchFamily="34" charset="0"/>
                        </a:rPr>
                        <a:t>Contracting: SLA /LTA performance:  JCC (previously WHSSC), LTA and SLA contract income and expenditure are transacted within this area and financial performance reported. NICE approved high-cost drugs and associated LTAs are also transacted and monitored against targets set. In addition to this, non-contracted activity income in relation to English foundation trusts invoiced on a quarterly basis are reported.</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Capital: The Finance Capital Team manage a number of cost centres covering the PFI, IFRS16 and Depreciation charges for assets both owned and donated are transacted here. </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RRL and Central Reserves:  The Welsh Government funding received at the start of the year is tracked within this area. Any anticipated allocations in year are also transacted through these codes. Other HB wide funding received from HEIW and SIFT is also captured in here. All central reserves remain within the Z cost centres and details of these are provided in Appendix 2.</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Corporate income and expenditure. Any income and expenditure that is not service group specific is transacted and reported through a number of corporate Z cost centres, examples include, payroll and pension costs, VAT recovery, losses and receipts in relation to funding from Welsh Risk Pool, overseas visitors’ income and Road Traffic Accident income.</a:t>
                      </a: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graphicFrame>
        <p:nvGraphicFramePr>
          <p:cNvPr id="7" name="Table 6">
            <a:extLst>
              <a:ext uri="{FF2B5EF4-FFF2-40B4-BE49-F238E27FC236}">
                <a16:creationId xmlns:a16="http://schemas.microsoft.com/office/drawing/2014/main" id="{E9310046-2BCA-E921-A528-E4CCC3BFF8D0}"/>
              </a:ext>
            </a:extLst>
          </p:cNvPr>
          <p:cNvGraphicFramePr>
            <a:graphicFrameLocks noGrp="1"/>
          </p:cNvGraphicFramePr>
          <p:nvPr>
            <p:extLst>
              <p:ext uri="{D42A27DB-BD31-4B8C-83A1-F6EECF244321}">
                <p14:modId xmlns:p14="http://schemas.microsoft.com/office/powerpoint/2010/main" val="562206992"/>
              </p:ext>
            </p:extLst>
          </p:nvPr>
        </p:nvGraphicFramePr>
        <p:xfrm>
          <a:off x="335360" y="1246387"/>
          <a:ext cx="4791456" cy="5326218"/>
        </p:xfrm>
        <a:graphic>
          <a:graphicData uri="http://schemas.openxmlformats.org/drawingml/2006/table">
            <a:tbl>
              <a:tblPr firstRow="1" bandRow="1">
                <a:tableStyleId>{5C22544A-7EE6-4342-B048-85BDC9FD1C3A}</a:tableStyleId>
              </a:tblPr>
              <a:tblGrid>
                <a:gridCol w="4791456">
                  <a:extLst>
                    <a:ext uri="{9D8B030D-6E8A-4147-A177-3AD203B41FA5}">
                      <a16:colId xmlns:a16="http://schemas.microsoft.com/office/drawing/2014/main" val="3430755889"/>
                    </a:ext>
                  </a:extLst>
                </a:gridCol>
              </a:tblGrid>
              <a:tr h="282102">
                <a:tc>
                  <a:txBody>
                    <a:bodyPr/>
                    <a:lstStyle/>
                    <a:p>
                      <a:pPr algn="l"/>
                      <a:r>
                        <a:rPr lang="en-GB" sz="1400" dirty="0">
                          <a:latin typeface="Arial" panose="020B0604020202020204" pitchFamily="34" charset="0"/>
                          <a:cs typeface="Arial" panose="020B0604020202020204" pitchFamily="34" charset="0"/>
                        </a:rPr>
                        <a:t>Maternity Review</a:t>
                      </a:r>
                    </a:p>
                  </a:txBody>
                  <a:tcPr anchor="ctr">
                    <a:solidFill>
                      <a:srgbClr val="3A4972"/>
                    </a:solidFill>
                  </a:tcPr>
                </a:tc>
                <a:extLst>
                  <a:ext uri="{0D108BD9-81ED-4DB2-BD59-A6C34878D82A}">
                    <a16:rowId xmlns:a16="http://schemas.microsoft.com/office/drawing/2014/main" val="3617612831"/>
                  </a:ext>
                </a:extLst>
              </a:tr>
              <a:tr h="5021418">
                <a:tc>
                  <a:txBody>
                    <a:bodyPr/>
                    <a:lstStyle/>
                    <a:p>
                      <a:endParaRPr lang="en-GB" sz="1400" kern="1200" dirty="0">
                        <a:solidFill>
                          <a:schemeClr val="dk1"/>
                        </a:solidFill>
                        <a:effectLst/>
                        <a:latin typeface="Arial" panose="020B0604020202020204" pitchFamily="34" charset="0"/>
                        <a:ea typeface="+mn-ea"/>
                        <a:cs typeface="Arial" panose="020B0604020202020204" pitchFamily="34" charset="0"/>
                      </a:endParaRPr>
                    </a:p>
                    <a:p>
                      <a:r>
                        <a:rPr lang="en-GB" sz="1400" kern="1200" dirty="0">
                          <a:solidFill>
                            <a:schemeClr val="dk1"/>
                          </a:solidFill>
                          <a:effectLst/>
                          <a:latin typeface="Arial" panose="020B0604020202020204" pitchFamily="34" charset="0"/>
                          <a:ea typeface="+mn-ea"/>
                          <a:cs typeface="Arial" panose="020B0604020202020204" pitchFamily="34" charset="0"/>
                        </a:rPr>
                        <a:t>The total costs for this are allocated to a dedicated Cost Centre (6F34). </a:t>
                      </a: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4" name="Picture 13">
            <a:extLst>
              <a:ext uri="{FF2B5EF4-FFF2-40B4-BE49-F238E27FC236}">
                <a16:creationId xmlns:a16="http://schemas.microsoft.com/office/drawing/2014/main" id="{E6E4A410-0A40-29DC-4172-7429BB0F2B18}"/>
              </a:ext>
            </a:extLst>
          </p:cNvPr>
          <p:cNvPicPr>
            <a:picLocks noChangeAspect="1"/>
          </p:cNvPicPr>
          <p:nvPr/>
        </p:nvPicPr>
        <p:blipFill>
          <a:blip r:embed="rId6"/>
          <a:stretch>
            <a:fillRect/>
          </a:stretch>
        </p:blipFill>
        <p:spPr>
          <a:xfrm>
            <a:off x="1011825" y="2528371"/>
            <a:ext cx="3438525" cy="1381125"/>
          </a:xfrm>
          <a:prstGeom prst="rect">
            <a:avLst/>
          </a:prstGeom>
        </p:spPr>
      </p:pic>
    </p:spTree>
    <p:extLst>
      <p:ext uri="{BB962C8B-B14F-4D97-AF65-F5344CB8AC3E}">
        <p14:creationId xmlns:p14="http://schemas.microsoft.com/office/powerpoint/2010/main" val="82604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C02D0-4FF5-2C0E-2EF5-6D83BD3585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AA2775B-A285-5956-B2E9-C35C237B152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4AEE4F63-31C8-7CE7-BF44-C4618ACBB7D3}"/>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7 – Overall Pay Movements</a:t>
            </a:r>
          </a:p>
        </p:txBody>
      </p:sp>
      <p:pic>
        <p:nvPicPr>
          <p:cNvPr id="5" name="Picture 4">
            <a:extLst>
              <a:ext uri="{FF2B5EF4-FFF2-40B4-BE49-F238E27FC236}">
                <a16:creationId xmlns:a16="http://schemas.microsoft.com/office/drawing/2014/main" id="{C6103EA0-3482-4DA3-C87F-55B3B7394EA9}"/>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FBFBD30-B986-673C-2CCD-FC376F7A449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E7002500-5F0C-20EE-4F16-FE377648EE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FC36717C-3A4E-71E9-51DC-B0EE8990960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492AB364-9547-7E9E-5F94-0193FC753C8A}"/>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26E94E2C-5C52-D24A-3D40-BCBDCF26D00C}"/>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81A9E86E-38EA-FB8C-6E95-FE53F9C6B01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A96B1560-8476-E5A3-7369-D9BC7D280C65}"/>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ea typeface="+mn-ea"/>
                <a:cs typeface="Arial" panose="020B0604020202020204" pitchFamily="34" charset="0"/>
              </a:rPr>
              <a:t>Appendices</a:t>
            </a:r>
          </a:p>
        </p:txBody>
      </p:sp>
      <p:graphicFrame>
        <p:nvGraphicFramePr>
          <p:cNvPr id="16" name="Table 15">
            <a:extLst>
              <a:ext uri="{FF2B5EF4-FFF2-40B4-BE49-F238E27FC236}">
                <a16:creationId xmlns:a16="http://schemas.microsoft.com/office/drawing/2014/main" id="{3DD8EC42-E33C-92F9-6F29-8E60D9639BAC}"/>
              </a:ext>
            </a:extLst>
          </p:cNvPr>
          <p:cNvGraphicFramePr>
            <a:graphicFrameLocks noGrp="1"/>
          </p:cNvGraphicFramePr>
          <p:nvPr>
            <p:extLst>
              <p:ext uri="{D42A27DB-BD31-4B8C-83A1-F6EECF244321}">
                <p14:modId xmlns:p14="http://schemas.microsoft.com/office/powerpoint/2010/main" val="1463552367"/>
              </p:ext>
            </p:extLst>
          </p:nvPr>
        </p:nvGraphicFramePr>
        <p:xfrm>
          <a:off x="6312955" y="3464814"/>
          <a:ext cx="5815482" cy="3317430"/>
        </p:xfrm>
        <a:graphic>
          <a:graphicData uri="http://schemas.openxmlformats.org/drawingml/2006/table">
            <a:tbl>
              <a:tblPr firstRow="1" bandRow="1">
                <a:tableStyleId>{5C22544A-7EE6-4342-B048-85BDC9FD1C3A}</a:tableStyleId>
              </a:tblPr>
              <a:tblGrid>
                <a:gridCol w="5815482">
                  <a:extLst>
                    <a:ext uri="{9D8B030D-6E8A-4147-A177-3AD203B41FA5}">
                      <a16:colId xmlns:a16="http://schemas.microsoft.com/office/drawing/2014/main" val="3430755889"/>
                    </a:ext>
                  </a:extLst>
                </a:gridCol>
              </a:tblGrid>
              <a:tr h="242672">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3012630">
                <a:tc>
                  <a:txBody>
                    <a:bodyPr/>
                    <a:lstStyle/>
                    <a:p>
                      <a:pPr marL="285750"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Slide 3 to Slide 5 provide overview of pay position and Appendix 7 provides a summary of position, with breakdown of WTE by Month.</a:t>
                      </a:r>
                    </a:p>
                    <a:p>
                      <a:pPr marL="285750" indent="-285750">
                        <a:buFont typeface="Arial" panose="020B0604020202020204" pitchFamily="34" charset="0"/>
                        <a:buChar char="•"/>
                      </a:pPr>
                      <a:endParaRPr lang="en-GB" sz="140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Reconciliation key movements between Month 4 and 5:</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Substantive Staff remained static with small increase £0.1m</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Variable Pay increased by £0.4m driven Bank costs</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WTE increased by 88 WTE:</a:t>
                      </a:r>
                    </a:p>
                    <a:p>
                      <a:pPr marL="1200150" lvl="2"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86 WTE = Resident Dr WTE and is impacted on by August rotation. This will need to monitored for </a:t>
                      </a:r>
                      <a:r>
                        <a:rPr lang="en-GB" sz="1400" kern="1200" dirty="0" err="1">
                          <a:solidFill>
                            <a:schemeClr val="dk1"/>
                          </a:solidFill>
                          <a:effectLst/>
                          <a:latin typeface="Arial" panose="020B0604020202020204" pitchFamily="34" charset="0"/>
                          <a:ea typeface="+mn-ea"/>
                          <a:cs typeface="Arial" panose="020B0604020202020204" pitchFamily="34" charset="0"/>
                        </a:rPr>
                        <a:t>Mth</a:t>
                      </a:r>
                      <a:r>
                        <a:rPr lang="en-GB" sz="1400" kern="1200" dirty="0">
                          <a:solidFill>
                            <a:schemeClr val="dk1"/>
                          </a:solidFill>
                          <a:effectLst/>
                          <a:latin typeface="Arial" panose="020B0604020202020204" pitchFamily="34" charset="0"/>
                          <a:ea typeface="+mn-ea"/>
                          <a:cs typeface="Arial" panose="020B0604020202020204" pitchFamily="34" charset="0"/>
                        </a:rPr>
                        <a:t> 6 to check WTE return to ‘previous’ levels;</a:t>
                      </a:r>
                    </a:p>
                    <a:p>
                      <a:pPr marL="1200150" lvl="2"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30 WTE = bank cost increase as noted above for HCSW (25 WTE) and </a:t>
                      </a:r>
                      <a:r>
                        <a:rPr lang="en-GB" sz="1400" kern="1200">
                          <a:solidFill>
                            <a:schemeClr val="dk1"/>
                          </a:solidFill>
                          <a:effectLst/>
                          <a:latin typeface="Arial" panose="020B0604020202020204" pitchFamily="34" charset="0"/>
                          <a:ea typeface="+mn-ea"/>
                          <a:cs typeface="Arial" panose="020B0604020202020204" pitchFamily="34" charset="0"/>
                        </a:rPr>
                        <a:t>Registered Nurses.</a:t>
                      </a:r>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8" name="Picture 17">
            <a:extLst>
              <a:ext uri="{FF2B5EF4-FFF2-40B4-BE49-F238E27FC236}">
                <a16:creationId xmlns:a16="http://schemas.microsoft.com/office/drawing/2014/main" id="{8A325B78-39EF-B791-B17E-E28C843DC9A0}"/>
              </a:ext>
            </a:extLst>
          </p:cNvPr>
          <p:cNvPicPr>
            <a:picLocks noChangeAspect="1"/>
          </p:cNvPicPr>
          <p:nvPr/>
        </p:nvPicPr>
        <p:blipFill>
          <a:blip r:embed="rId6"/>
          <a:stretch>
            <a:fillRect/>
          </a:stretch>
        </p:blipFill>
        <p:spPr>
          <a:xfrm>
            <a:off x="6312955" y="1123950"/>
            <a:ext cx="5780568" cy="2305050"/>
          </a:xfrm>
          <a:prstGeom prst="rect">
            <a:avLst/>
          </a:prstGeom>
        </p:spPr>
      </p:pic>
      <p:pic>
        <p:nvPicPr>
          <p:cNvPr id="20" name="Picture 19">
            <a:extLst>
              <a:ext uri="{FF2B5EF4-FFF2-40B4-BE49-F238E27FC236}">
                <a16:creationId xmlns:a16="http://schemas.microsoft.com/office/drawing/2014/main" id="{1AA1B89C-1CCE-1517-3BF7-BF461C1187F2}"/>
              </a:ext>
            </a:extLst>
          </p:cNvPr>
          <p:cNvPicPr>
            <a:picLocks noChangeAspect="1"/>
          </p:cNvPicPr>
          <p:nvPr/>
        </p:nvPicPr>
        <p:blipFill>
          <a:blip r:embed="rId7"/>
          <a:stretch>
            <a:fillRect/>
          </a:stretch>
        </p:blipFill>
        <p:spPr>
          <a:xfrm>
            <a:off x="63563" y="1143514"/>
            <a:ext cx="6220047" cy="5613521"/>
          </a:xfrm>
          <a:prstGeom prst="rect">
            <a:avLst/>
          </a:prstGeom>
        </p:spPr>
      </p:pic>
    </p:spTree>
    <p:extLst>
      <p:ext uri="{BB962C8B-B14F-4D97-AF65-F5344CB8AC3E}">
        <p14:creationId xmlns:p14="http://schemas.microsoft.com/office/powerpoint/2010/main" val="394392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TITLE BG">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Props1.xml><?xml version="1.0" encoding="utf-8"?>
<ds:datastoreItem xmlns:ds="http://schemas.openxmlformats.org/officeDocument/2006/customXml" ds:itemID="{8184CC14-69D4-46A1-AC88-EE1B2C8D4877}"/>
</file>

<file path=customXml/itemProps2.xml><?xml version="1.0" encoding="utf-8"?>
<ds:datastoreItem xmlns:ds="http://schemas.openxmlformats.org/officeDocument/2006/customXml" ds:itemID="{E14D0A3D-0B74-4C3A-BDA1-2DD532E05E09}">
  <ds:schemaRefs>
    <ds:schemaRef ds:uri="http://schemas.microsoft.com/sharepoint/v3/contenttype/forms"/>
  </ds:schemaRefs>
</ds:datastoreItem>
</file>

<file path=customXml/itemProps3.xml><?xml version="1.0" encoding="utf-8"?>
<ds:datastoreItem xmlns:ds="http://schemas.openxmlformats.org/officeDocument/2006/customXml" ds:itemID="{D76985C5-7766-456D-A8E0-D7F1409C6EDF}">
  <ds:schemaRefs>
    <ds:schemaRef ds:uri="http://www.w3.org/XML/1998/namespace"/>
    <ds:schemaRef ds:uri="44db3db7-1523-4826-83fd-741d9b441697"/>
    <ds:schemaRef ds:uri="http://purl.org/dc/dcmitype/"/>
    <ds:schemaRef ds:uri="http://schemas.microsoft.com/office/2006/documentManagement/types"/>
    <ds:schemaRef ds:uri="http://purl.org/dc/elements/1.1/"/>
    <ds:schemaRef ds:uri="http://purl.org/dc/terms/"/>
    <ds:schemaRef ds:uri="http://schemas.microsoft.com/office/2006/metadata/properties"/>
    <ds:schemaRef ds:uri="http://schemas.openxmlformats.org/package/2006/metadata/core-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3695</TotalTime>
  <Words>2294</Words>
  <Application>Microsoft Office PowerPoint</Application>
  <PresentationFormat>Widescreen</PresentationFormat>
  <Paragraphs>341</Paragraphs>
  <Slides>23</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Aptos</vt:lpstr>
      <vt:lpstr>Aptos Display</vt:lpstr>
      <vt:lpstr>Arial</vt:lpstr>
      <vt:lpstr>Arial Black</vt:lpstr>
      <vt:lpstr>Calibri</vt:lpstr>
      <vt:lpstr>Office Theme</vt:lpstr>
      <vt:lpstr>DARK TITLE BG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SBU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Crystal Davies (Swansea Bay UHB - Finance)</dc:creator>
  <cp:lastModifiedBy>Claire Osmundsen-Little (Swansea Bay UHB - Finance)</cp:lastModifiedBy>
  <cp:revision>21</cp:revision>
  <dcterms:created xsi:type="dcterms:W3CDTF">2026-06-11T11:30:44Z</dcterms:created>
  <dcterms:modified xsi:type="dcterms:W3CDTF">2026-09-15T07:07:58Z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ies>
</file>