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36" r:id="rId4"/>
    <p:sldMasterId id="2147483739" r:id="rId5"/>
    <p:sldMasterId id="2147483748" r:id="rId6"/>
    <p:sldMasterId id="2147483751" r:id="rId7"/>
    <p:sldMasterId id="2147483759" r:id="rId8"/>
    <p:sldMasterId id="2147483782" r:id="rId9"/>
  </p:sldMasterIdLst>
  <p:notesMasterIdLst>
    <p:notesMasterId r:id="rId69"/>
  </p:notesMasterIdLst>
  <p:handoutMasterIdLst>
    <p:handoutMasterId r:id="rId70"/>
  </p:handoutMasterIdLst>
  <p:sldIdLst>
    <p:sldId id="309" r:id="rId10"/>
    <p:sldId id="327" r:id="rId11"/>
    <p:sldId id="311" r:id="rId12"/>
    <p:sldId id="2147482677" r:id="rId13"/>
    <p:sldId id="2147482734" r:id="rId14"/>
    <p:sldId id="2147482735" r:id="rId15"/>
    <p:sldId id="2147482676" r:id="rId16"/>
    <p:sldId id="2147482691" r:id="rId17"/>
    <p:sldId id="2147482687" r:id="rId18"/>
    <p:sldId id="2147482696" r:id="rId19"/>
    <p:sldId id="2147482675" r:id="rId20"/>
    <p:sldId id="2147482717" r:id="rId21"/>
    <p:sldId id="2147482688" r:id="rId22"/>
    <p:sldId id="2147482689" r:id="rId23"/>
    <p:sldId id="2147482683" r:id="rId24"/>
    <p:sldId id="2147482685" r:id="rId25"/>
    <p:sldId id="2147482684" r:id="rId26"/>
    <p:sldId id="2147482694" r:id="rId27"/>
    <p:sldId id="2147482695" r:id="rId28"/>
    <p:sldId id="2147482697" r:id="rId29"/>
    <p:sldId id="2147482754" r:id="rId30"/>
    <p:sldId id="2147482698" r:id="rId31"/>
    <p:sldId id="2147482725" r:id="rId32"/>
    <p:sldId id="2147482727" r:id="rId33"/>
    <p:sldId id="2147482703" r:id="rId34"/>
    <p:sldId id="2147482692" r:id="rId35"/>
    <p:sldId id="2147482693" r:id="rId36"/>
    <p:sldId id="2147482753" r:id="rId37"/>
    <p:sldId id="2147482708" r:id="rId38"/>
    <p:sldId id="2147482709" r:id="rId39"/>
    <p:sldId id="2147482710" r:id="rId40"/>
    <p:sldId id="2147482711" r:id="rId41"/>
    <p:sldId id="2147482761" r:id="rId42"/>
    <p:sldId id="2147482405" r:id="rId43"/>
    <p:sldId id="2147482686" r:id="rId44"/>
    <p:sldId id="2147482704" r:id="rId45"/>
    <p:sldId id="2147482705" r:id="rId46"/>
    <p:sldId id="2147482758" r:id="rId47"/>
    <p:sldId id="2147482706" r:id="rId48"/>
    <p:sldId id="2147482719" r:id="rId49"/>
    <p:sldId id="2147482394" r:id="rId50"/>
    <p:sldId id="2147482762" r:id="rId51"/>
    <p:sldId id="2147482763" r:id="rId52"/>
    <p:sldId id="2147482764" r:id="rId53"/>
    <p:sldId id="2147482765" r:id="rId54"/>
    <p:sldId id="2147482766" r:id="rId55"/>
    <p:sldId id="2147482767" r:id="rId56"/>
    <p:sldId id="2147482768" r:id="rId57"/>
    <p:sldId id="2147482769" r:id="rId58"/>
    <p:sldId id="2147482770" r:id="rId59"/>
    <p:sldId id="2147482771" r:id="rId60"/>
    <p:sldId id="2147482772" r:id="rId61"/>
    <p:sldId id="2147482773" r:id="rId62"/>
    <p:sldId id="2147482774" r:id="rId63"/>
    <p:sldId id="2147482775" r:id="rId64"/>
    <p:sldId id="2147482776" r:id="rId65"/>
    <p:sldId id="2147482777" r:id="rId66"/>
    <p:sldId id="2147482778" r:id="rId67"/>
    <p:sldId id="2147482779" r:id="rId68"/>
  </p:sldIdLst>
  <p:sldSz cx="20105688" cy="11309350"/>
  <p:notesSz cx="20104100" cy="113093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136"/>
    <a:srgbClr val="129EAA"/>
    <a:srgbClr val="CAEEFB"/>
    <a:srgbClr val="DEEBF7"/>
    <a:srgbClr val="FDEFE7"/>
    <a:srgbClr val="E7F0F9"/>
    <a:srgbClr val="F7C7AC"/>
    <a:srgbClr val="FBF1A7"/>
    <a:srgbClr val="FCE5BC"/>
    <a:srgbClr val="FEBA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41" autoAdjust="0"/>
    <p:restoredTop sz="92718" autoAdjust="0"/>
  </p:normalViewPr>
  <p:slideViewPr>
    <p:cSldViewPr>
      <p:cViewPr varScale="1">
        <p:scale>
          <a:sx n="63" d="100"/>
          <a:sy n="63" d="100"/>
        </p:scale>
        <p:origin x="948" y="-96"/>
      </p:cViewPr>
      <p:guideLst>
        <p:guide orient="horz" pos="2880"/>
        <p:guide pos="2160"/>
      </p:guideLst>
    </p:cSldViewPr>
  </p:slideViewPr>
  <p:notesTextViewPr>
    <p:cViewPr>
      <p:scale>
        <a:sx n="100" d="100"/>
        <a:sy n="100" d="100"/>
      </p:scale>
      <p:origin x="0" y="0"/>
    </p:cViewPr>
  </p:notesTextViewPr>
  <p:notesViewPr>
    <p:cSldViewPr>
      <p:cViewPr varScale="1">
        <p:scale>
          <a:sx n="102" d="100"/>
          <a:sy n="102" d="100"/>
        </p:scale>
        <p:origin x="1208"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 Type="http://schemas.openxmlformats.org/officeDocument/2006/relationships/slideMaster" Target="slideMasters/slideMaster4.xml"/><Relationship Id="rId71"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4_4#1">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CB81A5-91B0-40F2-BAEE-DFAF8BCFE0C7}" type="doc">
      <dgm:prSet loTypeId="urn:microsoft.com/office/officeart/2005/8/layout/vList3" loCatId="list" qsTypeId="urn:microsoft.com/office/officeart/2005/8/quickstyle/simple1#1" qsCatId="simple" csTypeId="urn:microsoft.com/office/officeart/2005/8/colors/accent4_4#1" csCatId="accent4" phldr="1"/>
      <dgm:spPr/>
      <dgm:t>
        <a:bodyPr/>
        <a:lstStyle/>
        <a:p>
          <a:endParaRPr lang="en-GB"/>
        </a:p>
      </dgm:t>
    </dgm:pt>
    <dgm:pt modelId="{A234D1E4-870D-4C0F-95CE-D75C5CD14EC0}">
      <dgm:prSet phldrT="[Text]"/>
      <dgm:spPr/>
      <dgm:t>
        <a:bodyPr/>
        <a:lstStyle/>
        <a:p>
          <a:pPr algn="ctr"/>
          <a:r>
            <a:rPr kumimoji="0" lang="en-GB" b="1" i="0" u="none" strike="noStrike" cap="none" spc="0" normalizeH="0" baseline="0" noProof="0">
              <a:ln/>
              <a:effectLst/>
              <a:uLnTx/>
              <a:uFillTx/>
              <a:latin typeface="Verdana" panose="020B0604030504040204" pitchFamily="34" charset="0"/>
              <a:ea typeface="Verdana" panose="020B0604030504040204" pitchFamily="34" charset="0"/>
              <a:cs typeface="+mn-cs"/>
            </a:rPr>
            <a:t>Section 1: </a:t>
          </a:r>
          <a:r>
            <a:rPr kumimoji="0" lang="en-GB" b="0" i="0" u="none" strike="noStrike" cap="none" spc="0" normalizeH="0" baseline="0" noProof="0">
              <a:ln/>
              <a:effectLst/>
              <a:uLnTx/>
              <a:uFillTx/>
              <a:latin typeface="Verdana" panose="020B0604030504040204" pitchFamily="34" charset="0"/>
              <a:ea typeface="Verdana" panose="020B0604030504040204" pitchFamily="34" charset="0"/>
              <a:cs typeface="+mn-cs"/>
            </a:rPr>
            <a:t>Summary of performance against the SBUHB Breakthrough Objectives and the Welsh Government Oversight &amp; Escalation criteria</a:t>
          </a:r>
          <a:endParaRPr lang="en-GB" dirty="0"/>
        </a:p>
      </dgm:t>
    </dgm:pt>
    <dgm:pt modelId="{9DA472F7-1664-40F6-B438-D62D6F3C09E2}" type="parTrans" cxnId="{37826977-176F-40AD-8268-9564D1BE12FB}">
      <dgm:prSet/>
      <dgm:spPr/>
      <dgm:t>
        <a:bodyPr/>
        <a:lstStyle/>
        <a:p>
          <a:endParaRPr lang="en-GB"/>
        </a:p>
      </dgm:t>
    </dgm:pt>
    <dgm:pt modelId="{1ABC5F00-1D96-42C0-984F-5B39B031A9E7}" type="sibTrans" cxnId="{37826977-176F-40AD-8268-9564D1BE12FB}">
      <dgm:prSet/>
      <dgm:spPr/>
      <dgm:t>
        <a:bodyPr/>
        <a:lstStyle/>
        <a:p>
          <a:endParaRPr lang="en-GB"/>
        </a:p>
      </dgm:t>
    </dgm:pt>
    <dgm:pt modelId="{0986C25D-ACCD-455E-9E7A-A6DDC2F8DBD8}">
      <dgm:prSet phldrT="[Text]"/>
      <dgm:spPr/>
      <dgm:t>
        <a:bodyPr/>
        <a:lstStyle/>
        <a:p>
          <a:pPr algn="ctr"/>
          <a:endParaRPr lang="en-GB" b="1" dirty="0"/>
        </a:p>
        <a:p>
          <a:pPr algn="ctr"/>
          <a:r>
            <a:rPr lang="en-GB" b="1" dirty="0">
              <a:latin typeface="Verdana" panose="020B0604030504040204" pitchFamily="34" charset="0"/>
              <a:ea typeface="Verdana" panose="020B0604030504040204" pitchFamily="34" charset="0"/>
            </a:rPr>
            <a:t>Section 2</a:t>
          </a:r>
          <a:r>
            <a:rPr lang="en-GB" dirty="0">
              <a:latin typeface="Verdana" panose="020B0604030504040204" pitchFamily="34" charset="0"/>
              <a:ea typeface="Verdana" panose="020B0604030504040204" pitchFamily="34" charset="0"/>
            </a:rPr>
            <a:t>: Detailed updates against </a:t>
          </a:r>
          <a:r>
            <a:rPr kumimoji="0" lang="en-GB" b="0" i="0" u="none" strike="noStrike" cap="none" spc="0" normalizeH="0" baseline="0" noProof="0" dirty="0">
              <a:ln/>
              <a:effectLst/>
              <a:uLnTx/>
              <a:uFillTx/>
              <a:latin typeface="Verdana" panose="020B0604030504040204" pitchFamily="34" charset="0"/>
              <a:ea typeface="Verdana" panose="020B0604030504040204" pitchFamily="34" charset="0"/>
              <a:cs typeface="+mn-cs"/>
            </a:rPr>
            <a:t>the SBUHB Breakthrough Objectives and the Welsh Government Oversight &amp; Escalation criteria</a:t>
          </a:r>
          <a:r>
            <a:rPr lang="en-GB" dirty="0">
              <a:latin typeface="Verdana" panose="020B0604030504040204" pitchFamily="34" charset="0"/>
              <a:ea typeface="Verdana" panose="020B0604030504040204" pitchFamily="34" charset="0"/>
            </a:rPr>
            <a:t> </a:t>
          </a:r>
        </a:p>
      </dgm:t>
    </dgm:pt>
    <dgm:pt modelId="{96609BE5-B92D-4F92-8CB8-8D3C5BC1E3F5}" type="parTrans" cxnId="{5E297324-D474-424C-A20B-E2E9AEF18465}">
      <dgm:prSet/>
      <dgm:spPr/>
      <dgm:t>
        <a:bodyPr/>
        <a:lstStyle/>
        <a:p>
          <a:endParaRPr lang="en-GB"/>
        </a:p>
      </dgm:t>
    </dgm:pt>
    <dgm:pt modelId="{031278E4-47D8-40CC-8E9A-D8788D8D1381}" type="sibTrans" cxnId="{5E297324-D474-424C-A20B-E2E9AEF18465}">
      <dgm:prSet/>
      <dgm:spPr/>
      <dgm:t>
        <a:bodyPr/>
        <a:lstStyle/>
        <a:p>
          <a:endParaRPr lang="en-GB"/>
        </a:p>
      </dgm:t>
    </dgm:pt>
    <dgm:pt modelId="{FB9320CF-4C4C-46C8-9228-ECCB91AA990D}">
      <dgm:prSet/>
      <dgm:spPr/>
      <dgm:t>
        <a:bodyPr/>
        <a:lstStyle/>
        <a:p>
          <a:pPr algn="l"/>
          <a:endParaRPr lang="en-GB" dirty="0"/>
        </a:p>
      </dgm:t>
    </dgm:pt>
    <dgm:pt modelId="{DCA3AF48-331A-4004-B0C9-0B02D352FEB4}" type="parTrans" cxnId="{67CF27F7-EB08-4567-A68B-EDF885977A72}">
      <dgm:prSet/>
      <dgm:spPr/>
      <dgm:t>
        <a:bodyPr/>
        <a:lstStyle/>
        <a:p>
          <a:endParaRPr lang="en-GB"/>
        </a:p>
      </dgm:t>
    </dgm:pt>
    <dgm:pt modelId="{1BD6215B-30CC-4468-AC86-462C69F0E2BC}" type="sibTrans" cxnId="{67CF27F7-EB08-4567-A68B-EDF885977A72}">
      <dgm:prSet/>
      <dgm:spPr/>
      <dgm:t>
        <a:bodyPr/>
        <a:lstStyle/>
        <a:p>
          <a:endParaRPr lang="en-GB"/>
        </a:p>
      </dgm:t>
    </dgm:pt>
    <dgm:pt modelId="{6FE8D014-F6A4-43E6-8B6E-27A7A69A9E0E}">
      <dgm:prSet phldrT="[Text]"/>
      <dgm:spPr>
        <a:solidFill>
          <a:srgbClr val="0070C0"/>
        </a:solidFill>
      </dgm:spPr>
      <dgm:t>
        <a:bodyPr/>
        <a:lstStyle/>
        <a:p>
          <a:pPr algn="ctr"/>
          <a:r>
            <a:rPr lang="en-GB" b="1" dirty="0">
              <a:latin typeface="Verdana" panose="020B0604030504040204" pitchFamily="34" charset="0"/>
              <a:ea typeface="Verdana" panose="020B0604030504040204" pitchFamily="34" charset="0"/>
            </a:rPr>
            <a:t>Section 3</a:t>
          </a:r>
          <a:r>
            <a:rPr lang="en-GB" dirty="0">
              <a:latin typeface="Verdana" panose="020B0604030504040204" pitchFamily="34" charset="0"/>
              <a:ea typeface="Verdana" panose="020B0604030504040204" pitchFamily="34" charset="0"/>
            </a:rPr>
            <a:t>: NHS Performance Framework 2026-27 metrics &amp; Local Measures</a:t>
          </a:r>
        </a:p>
      </dgm:t>
    </dgm:pt>
    <dgm:pt modelId="{F5E7A9B1-4FDC-4139-97DE-84AFD44C58F3}" type="parTrans" cxnId="{39BE43D5-384F-4B4C-890C-CD9AA8C4179D}">
      <dgm:prSet/>
      <dgm:spPr/>
      <dgm:t>
        <a:bodyPr/>
        <a:lstStyle/>
        <a:p>
          <a:endParaRPr lang="en-GB"/>
        </a:p>
      </dgm:t>
    </dgm:pt>
    <dgm:pt modelId="{34756629-E74C-4A2B-986C-B90824477568}" type="sibTrans" cxnId="{39BE43D5-384F-4B4C-890C-CD9AA8C4179D}">
      <dgm:prSet/>
      <dgm:spPr/>
      <dgm:t>
        <a:bodyPr/>
        <a:lstStyle/>
        <a:p>
          <a:endParaRPr lang="en-GB"/>
        </a:p>
      </dgm:t>
    </dgm:pt>
    <dgm:pt modelId="{FEFE71CE-EB5C-4199-8D48-4A7544A10A1A}" type="pres">
      <dgm:prSet presAssocID="{6CCB81A5-91B0-40F2-BAEE-DFAF8BCFE0C7}" presName="linearFlow" presStyleCnt="0">
        <dgm:presLayoutVars>
          <dgm:dir/>
          <dgm:resizeHandles val="exact"/>
        </dgm:presLayoutVars>
      </dgm:prSet>
      <dgm:spPr/>
    </dgm:pt>
    <dgm:pt modelId="{18DB83F6-6A68-46FF-AC90-5333A3AE1AD8}" type="pres">
      <dgm:prSet presAssocID="{A234D1E4-870D-4C0F-95CE-D75C5CD14EC0}" presName="composite" presStyleCnt="0"/>
      <dgm:spPr/>
    </dgm:pt>
    <dgm:pt modelId="{F9E476B7-A246-4EEE-9E1A-6E631012DA9E}" type="pres">
      <dgm:prSet presAssocID="{A234D1E4-870D-4C0F-95CE-D75C5CD14EC0}" presName="imgShp" presStyleLbl="fgImgPlac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ecklist with solid fill"/>
        </a:ext>
      </dgm:extLst>
    </dgm:pt>
    <dgm:pt modelId="{2094783E-7C65-48B5-8ADA-5899B25B8974}" type="pres">
      <dgm:prSet presAssocID="{A234D1E4-870D-4C0F-95CE-D75C5CD14EC0}" presName="txShp" presStyleLbl="node1" presStyleIdx="0" presStyleCnt="3" custLinFactNeighborX="8345" custLinFactNeighborY="639">
        <dgm:presLayoutVars>
          <dgm:bulletEnabled val="1"/>
        </dgm:presLayoutVars>
      </dgm:prSet>
      <dgm:spPr/>
    </dgm:pt>
    <dgm:pt modelId="{D2E4F8DB-AD73-40B6-8430-D102E20CDADF}" type="pres">
      <dgm:prSet presAssocID="{1ABC5F00-1D96-42C0-984F-5B39B031A9E7}" presName="spacing" presStyleCnt="0"/>
      <dgm:spPr/>
    </dgm:pt>
    <dgm:pt modelId="{C72CFC3C-1B6E-449F-9600-CB2C06FA36D6}" type="pres">
      <dgm:prSet presAssocID="{0986C25D-ACCD-455E-9E7A-A6DDC2F8DBD8}" presName="composite" presStyleCnt="0"/>
      <dgm:spPr/>
    </dgm:pt>
    <dgm:pt modelId="{C0FBD90D-9B30-43B9-97E9-94BEF7DC7598}" type="pres">
      <dgm:prSet presAssocID="{0986C25D-ACCD-455E-9E7A-A6DDC2F8DBD8}" presName="imgShp" presStyleLbl="fgImgPlac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ar graph with upward trend with solid fill"/>
        </a:ext>
      </dgm:extLst>
    </dgm:pt>
    <dgm:pt modelId="{D2AFC09E-EE91-46FC-A104-32B60545D046}" type="pres">
      <dgm:prSet presAssocID="{0986C25D-ACCD-455E-9E7A-A6DDC2F8DBD8}" presName="txShp" presStyleLbl="node1" presStyleIdx="1" presStyleCnt="3" custLinFactNeighborX="9008" custLinFactNeighborY="-5786">
        <dgm:presLayoutVars>
          <dgm:bulletEnabled val="1"/>
        </dgm:presLayoutVars>
      </dgm:prSet>
      <dgm:spPr/>
    </dgm:pt>
    <dgm:pt modelId="{25DE397E-79C9-4433-B8B0-D589D30F6C07}" type="pres">
      <dgm:prSet presAssocID="{031278E4-47D8-40CC-8E9A-D8788D8D1381}" presName="spacing" presStyleCnt="0"/>
      <dgm:spPr/>
    </dgm:pt>
    <dgm:pt modelId="{F7B9B2D7-A503-40E1-B12E-6ECD9441DFF3}" type="pres">
      <dgm:prSet presAssocID="{6FE8D014-F6A4-43E6-8B6E-27A7A69A9E0E}" presName="composite" presStyleCnt="0"/>
      <dgm:spPr/>
    </dgm:pt>
    <dgm:pt modelId="{5BFA6665-1F33-4D4C-9527-789645D89B43}" type="pres">
      <dgm:prSet presAssocID="{6FE8D014-F6A4-43E6-8B6E-27A7A69A9E0E}" presName="imgShp" presStyleLbl="fgImgPlace1" presStyleIdx="2" presStyleCnt="3"/>
      <dgm:spPr>
        <a:blipFill rotWithShape="1">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Business Growth with solid fill"/>
        </a:ext>
      </dgm:extLst>
    </dgm:pt>
    <dgm:pt modelId="{5DDC43BC-921E-45A5-8DDB-80AAB6F63EE0}" type="pres">
      <dgm:prSet presAssocID="{6FE8D014-F6A4-43E6-8B6E-27A7A69A9E0E}" presName="txShp" presStyleLbl="node1" presStyleIdx="2" presStyleCnt="3" custLinFactNeighborX="9008" custLinFactNeighborY="-5786">
        <dgm:presLayoutVars>
          <dgm:bulletEnabled val="1"/>
        </dgm:presLayoutVars>
      </dgm:prSet>
      <dgm:spPr/>
    </dgm:pt>
  </dgm:ptLst>
  <dgm:cxnLst>
    <dgm:cxn modelId="{5E297324-D474-424C-A20B-E2E9AEF18465}" srcId="{6CCB81A5-91B0-40F2-BAEE-DFAF8BCFE0C7}" destId="{0986C25D-ACCD-455E-9E7A-A6DDC2F8DBD8}" srcOrd="1" destOrd="0" parTransId="{96609BE5-B92D-4F92-8CB8-8D3C5BC1E3F5}" sibTransId="{031278E4-47D8-40CC-8E9A-D8788D8D1381}"/>
    <dgm:cxn modelId="{66CE8366-BAAE-470E-A092-92D8DA48C2C7}" type="presOf" srcId="{6CCB81A5-91B0-40F2-BAEE-DFAF8BCFE0C7}" destId="{FEFE71CE-EB5C-4199-8D48-4A7544A10A1A}" srcOrd="0" destOrd="0" presId="urn:microsoft.com/office/officeart/2005/8/layout/vList3"/>
    <dgm:cxn modelId="{84C46467-F15D-4E74-A288-154C81A432F8}" type="presOf" srcId="{6FE8D014-F6A4-43E6-8B6E-27A7A69A9E0E}" destId="{5DDC43BC-921E-45A5-8DDB-80AAB6F63EE0}" srcOrd="0" destOrd="0" presId="urn:microsoft.com/office/officeart/2005/8/layout/vList3"/>
    <dgm:cxn modelId="{38B7266C-DE8F-43AB-9200-640B1382F0D0}" type="presOf" srcId="{0986C25D-ACCD-455E-9E7A-A6DDC2F8DBD8}" destId="{D2AFC09E-EE91-46FC-A104-32B60545D046}" srcOrd="0" destOrd="0" presId="urn:microsoft.com/office/officeart/2005/8/layout/vList3"/>
    <dgm:cxn modelId="{37826977-176F-40AD-8268-9564D1BE12FB}" srcId="{6CCB81A5-91B0-40F2-BAEE-DFAF8BCFE0C7}" destId="{A234D1E4-870D-4C0F-95CE-D75C5CD14EC0}" srcOrd="0" destOrd="0" parTransId="{9DA472F7-1664-40F6-B438-D62D6F3C09E2}" sibTransId="{1ABC5F00-1D96-42C0-984F-5B39B031A9E7}"/>
    <dgm:cxn modelId="{B5D6A3C8-EDDE-482E-B402-8596C2E4D51F}" type="presOf" srcId="{FB9320CF-4C4C-46C8-9228-ECCB91AA990D}" destId="{D2AFC09E-EE91-46FC-A104-32B60545D046}" srcOrd="0" destOrd="1" presId="urn:microsoft.com/office/officeart/2005/8/layout/vList3"/>
    <dgm:cxn modelId="{39BE43D5-384F-4B4C-890C-CD9AA8C4179D}" srcId="{6CCB81A5-91B0-40F2-BAEE-DFAF8BCFE0C7}" destId="{6FE8D014-F6A4-43E6-8B6E-27A7A69A9E0E}" srcOrd="2" destOrd="0" parTransId="{F5E7A9B1-4FDC-4139-97DE-84AFD44C58F3}" sibTransId="{34756629-E74C-4A2B-986C-B90824477568}"/>
    <dgm:cxn modelId="{149C4ADC-DD30-48BD-8E18-57A2B525BED9}" type="presOf" srcId="{A234D1E4-870D-4C0F-95CE-D75C5CD14EC0}" destId="{2094783E-7C65-48B5-8ADA-5899B25B8974}" srcOrd="0" destOrd="0" presId="urn:microsoft.com/office/officeart/2005/8/layout/vList3"/>
    <dgm:cxn modelId="{67CF27F7-EB08-4567-A68B-EDF885977A72}" srcId="{0986C25D-ACCD-455E-9E7A-A6DDC2F8DBD8}" destId="{FB9320CF-4C4C-46C8-9228-ECCB91AA990D}" srcOrd="0" destOrd="0" parTransId="{DCA3AF48-331A-4004-B0C9-0B02D352FEB4}" sibTransId="{1BD6215B-30CC-4468-AC86-462C69F0E2BC}"/>
    <dgm:cxn modelId="{8F37962A-363B-403F-8436-894FBB8926A7}" type="presParOf" srcId="{FEFE71CE-EB5C-4199-8D48-4A7544A10A1A}" destId="{18DB83F6-6A68-46FF-AC90-5333A3AE1AD8}" srcOrd="0" destOrd="0" presId="urn:microsoft.com/office/officeart/2005/8/layout/vList3"/>
    <dgm:cxn modelId="{E8A452AA-BEB8-4ABB-B701-78B024B44AD0}" type="presParOf" srcId="{18DB83F6-6A68-46FF-AC90-5333A3AE1AD8}" destId="{F9E476B7-A246-4EEE-9E1A-6E631012DA9E}" srcOrd="0" destOrd="0" presId="urn:microsoft.com/office/officeart/2005/8/layout/vList3"/>
    <dgm:cxn modelId="{65249FB1-8416-44EB-989B-5722279B4A79}" type="presParOf" srcId="{18DB83F6-6A68-46FF-AC90-5333A3AE1AD8}" destId="{2094783E-7C65-48B5-8ADA-5899B25B8974}" srcOrd="1" destOrd="0" presId="urn:microsoft.com/office/officeart/2005/8/layout/vList3"/>
    <dgm:cxn modelId="{110981BC-0F5E-44FF-92B1-02494AC8C4DD}" type="presParOf" srcId="{FEFE71CE-EB5C-4199-8D48-4A7544A10A1A}" destId="{D2E4F8DB-AD73-40B6-8430-D102E20CDADF}" srcOrd="1" destOrd="0" presId="urn:microsoft.com/office/officeart/2005/8/layout/vList3"/>
    <dgm:cxn modelId="{6C1C195C-0C7F-4F21-87E2-640BAFD80EB2}" type="presParOf" srcId="{FEFE71CE-EB5C-4199-8D48-4A7544A10A1A}" destId="{C72CFC3C-1B6E-449F-9600-CB2C06FA36D6}" srcOrd="2" destOrd="0" presId="urn:microsoft.com/office/officeart/2005/8/layout/vList3"/>
    <dgm:cxn modelId="{CFA8043F-1D4F-4D3A-AA82-99D34F7EB314}" type="presParOf" srcId="{C72CFC3C-1B6E-449F-9600-CB2C06FA36D6}" destId="{C0FBD90D-9B30-43B9-97E9-94BEF7DC7598}" srcOrd="0" destOrd="0" presId="urn:microsoft.com/office/officeart/2005/8/layout/vList3"/>
    <dgm:cxn modelId="{746B31CC-D077-48F2-8109-78CDA3A20290}" type="presParOf" srcId="{C72CFC3C-1B6E-449F-9600-CB2C06FA36D6}" destId="{D2AFC09E-EE91-46FC-A104-32B60545D046}" srcOrd="1" destOrd="0" presId="urn:microsoft.com/office/officeart/2005/8/layout/vList3"/>
    <dgm:cxn modelId="{BE82FB04-3463-473E-B73C-8C32E073691E}" type="presParOf" srcId="{FEFE71CE-EB5C-4199-8D48-4A7544A10A1A}" destId="{25DE397E-79C9-4433-B8B0-D589D30F6C07}" srcOrd="3" destOrd="0" presId="urn:microsoft.com/office/officeart/2005/8/layout/vList3"/>
    <dgm:cxn modelId="{A93199D4-1081-4422-BF99-E6E3B82230F6}" type="presParOf" srcId="{FEFE71CE-EB5C-4199-8D48-4A7544A10A1A}" destId="{F7B9B2D7-A503-40E1-B12E-6ECD9441DFF3}" srcOrd="4" destOrd="0" presId="urn:microsoft.com/office/officeart/2005/8/layout/vList3"/>
    <dgm:cxn modelId="{D05897A7-0B20-4FDC-98B4-268F0D8A602C}" type="presParOf" srcId="{F7B9B2D7-A503-40E1-B12E-6ECD9441DFF3}" destId="{5BFA6665-1F33-4D4C-9527-789645D89B43}" srcOrd="0" destOrd="0" presId="urn:microsoft.com/office/officeart/2005/8/layout/vList3"/>
    <dgm:cxn modelId="{E24E4B37-2C4A-4465-A1AA-C325634CA1EF}" type="presParOf" srcId="{F7B9B2D7-A503-40E1-B12E-6ECD9441DFF3}" destId="{5DDC43BC-921E-45A5-8DDB-80AAB6F63EE0}"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94783E-7C65-48B5-8ADA-5899B25B8974}">
      <dsp:nvSpPr>
        <dsp:cNvPr id="0" name=""/>
        <dsp:cNvSpPr/>
      </dsp:nvSpPr>
      <dsp:spPr>
        <a:xfrm rot="10800000">
          <a:off x="4115286" y="14018"/>
          <a:ext cx="10692003" cy="2119763"/>
        </a:xfrm>
        <a:prstGeom prst="homePlate">
          <a:avLst/>
        </a:prstGeom>
        <a:solidFill>
          <a:schemeClr val="accent4">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4757" tIns="91440" rIns="170688" bIns="91440" numCol="1" spcCol="1270" anchor="ctr" anchorCtr="0">
          <a:noAutofit/>
        </a:bodyPr>
        <a:lstStyle/>
        <a:p>
          <a:pPr marL="0" lvl="0" indent="0" algn="ctr" defTabSz="1066800">
            <a:lnSpc>
              <a:spcPct val="90000"/>
            </a:lnSpc>
            <a:spcBef>
              <a:spcPct val="0"/>
            </a:spcBef>
            <a:spcAft>
              <a:spcPct val="35000"/>
            </a:spcAft>
            <a:buNone/>
          </a:pPr>
          <a:r>
            <a:rPr kumimoji="0" lang="en-GB" sz="2400" b="1" i="0" u="none" strike="noStrike" kern="1200" cap="none" spc="0" normalizeH="0" baseline="0" noProof="0">
              <a:ln/>
              <a:effectLst/>
              <a:uLnTx/>
              <a:uFillTx/>
              <a:latin typeface="Verdana" panose="020B0604030504040204" pitchFamily="34" charset="0"/>
              <a:ea typeface="Verdana" panose="020B0604030504040204" pitchFamily="34" charset="0"/>
              <a:cs typeface="+mn-cs"/>
            </a:rPr>
            <a:t>Section 1: </a:t>
          </a:r>
          <a:r>
            <a:rPr kumimoji="0" lang="en-GB" sz="2400" b="0" i="0" u="none" strike="noStrike" kern="1200" cap="none" spc="0" normalizeH="0" baseline="0" noProof="0">
              <a:ln/>
              <a:effectLst/>
              <a:uLnTx/>
              <a:uFillTx/>
              <a:latin typeface="Verdana" panose="020B0604030504040204" pitchFamily="34" charset="0"/>
              <a:ea typeface="Verdana" panose="020B0604030504040204" pitchFamily="34" charset="0"/>
              <a:cs typeface="+mn-cs"/>
            </a:rPr>
            <a:t>Summary of performance against the SBUHB Breakthrough Objectives and the Welsh Government Oversight &amp; Escalation criteria</a:t>
          </a:r>
          <a:endParaRPr lang="en-GB" sz="2400" kern="1200" dirty="0"/>
        </a:p>
      </dsp:txBody>
      <dsp:txXfrm rot="10800000">
        <a:off x="4645227" y="14018"/>
        <a:ext cx="10162062" cy="2119763"/>
      </dsp:txXfrm>
    </dsp:sp>
    <dsp:sp modelId="{F9E476B7-A246-4EEE-9E1A-6E631012DA9E}">
      <dsp:nvSpPr>
        <dsp:cNvPr id="0" name=""/>
        <dsp:cNvSpPr/>
      </dsp:nvSpPr>
      <dsp:spPr>
        <a:xfrm>
          <a:off x="2163157" y="473"/>
          <a:ext cx="2119763" cy="211976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AFC09E-EE91-46FC-A104-32B60545D046}">
      <dsp:nvSpPr>
        <dsp:cNvPr id="0" name=""/>
        <dsp:cNvSpPr/>
      </dsp:nvSpPr>
      <dsp:spPr>
        <a:xfrm rot="10800000">
          <a:off x="4186174" y="2630351"/>
          <a:ext cx="10692003" cy="2119763"/>
        </a:xfrm>
        <a:prstGeom prst="homePlate">
          <a:avLst/>
        </a:prstGeom>
        <a:solidFill>
          <a:schemeClr val="accent4">
            <a:shade val="50000"/>
            <a:hueOff val="406356"/>
            <a:satOff val="-23479"/>
            <a:lumOff val="3248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4757" tIns="91440" rIns="170688" bIns="91440" numCol="1" spcCol="1270" anchor="t" anchorCtr="0">
          <a:noAutofit/>
        </a:bodyPr>
        <a:lstStyle/>
        <a:p>
          <a:pPr marL="0" lvl="0" indent="0" algn="ctr" defTabSz="1066800">
            <a:lnSpc>
              <a:spcPct val="90000"/>
            </a:lnSpc>
            <a:spcBef>
              <a:spcPct val="0"/>
            </a:spcBef>
            <a:spcAft>
              <a:spcPct val="35000"/>
            </a:spcAft>
            <a:buNone/>
          </a:pPr>
          <a:endParaRPr lang="en-GB" sz="2400" b="1" kern="1200" dirty="0"/>
        </a:p>
        <a:p>
          <a:pPr marL="0" lvl="0" indent="0" algn="ctr" defTabSz="1066800">
            <a:lnSpc>
              <a:spcPct val="90000"/>
            </a:lnSpc>
            <a:spcBef>
              <a:spcPct val="0"/>
            </a:spcBef>
            <a:spcAft>
              <a:spcPct val="35000"/>
            </a:spcAft>
            <a:buNone/>
          </a:pPr>
          <a:r>
            <a:rPr lang="en-GB" sz="2400" b="1" kern="1200" dirty="0">
              <a:latin typeface="Verdana" panose="020B0604030504040204" pitchFamily="34" charset="0"/>
              <a:ea typeface="Verdana" panose="020B0604030504040204" pitchFamily="34" charset="0"/>
            </a:rPr>
            <a:t>Section 2</a:t>
          </a:r>
          <a:r>
            <a:rPr lang="en-GB" sz="2400" kern="1200" dirty="0">
              <a:latin typeface="Verdana" panose="020B0604030504040204" pitchFamily="34" charset="0"/>
              <a:ea typeface="Verdana" panose="020B0604030504040204" pitchFamily="34" charset="0"/>
            </a:rPr>
            <a:t>: Detailed updates against </a:t>
          </a:r>
          <a:r>
            <a:rPr kumimoji="0" lang="en-GB" sz="2400" b="0" i="0" u="none" strike="noStrike" kern="1200" cap="none" spc="0" normalizeH="0" baseline="0" noProof="0" dirty="0">
              <a:ln/>
              <a:effectLst/>
              <a:uLnTx/>
              <a:uFillTx/>
              <a:latin typeface="Verdana" panose="020B0604030504040204" pitchFamily="34" charset="0"/>
              <a:ea typeface="Verdana" panose="020B0604030504040204" pitchFamily="34" charset="0"/>
              <a:cs typeface="+mn-cs"/>
            </a:rPr>
            <a:t>the SBUHB Breakthrough Objectives and the Welsh Government Oversight &amp; Escalation criteria</a:t>
          </a:r>
          <a:r>
            <a:rPr lang="en-GB" sz="2400" kern="1200" dirty="0">
              <a:latin typeface="Verdana" panose="020B0604030504040204" pitchFamily="34" charset="0"/>
              <a:ea typeface="Verdana" panose="020B0604030504040204" pitchFamily="34" charset="0"/>
            </a:rPr>
            <a:t> </a:t>
          </a:r>
        </a:p>
        <a:p>
          <a:pPr marL="171450" lvl="1" indent="-171450" algn="l" defTabSz="844550">
            <a:lnSpc>
              <a:spcPct val="90000"/>
            </a:lnSpc>
            <a:spcBef>
              <a:spcPct val="0"/>
            </a:spcBef>
            <a:spcAft>
              <a:spcPct val="15000"/>
            </a:spcAft>
            <a:buChar char="•"/>
          </a:pPr>
          <a:endParaRPr lang="en-GB" sz="1900" kern="1200" dirty="0"/>
        </a:p>
      </dsp:txBody>
      <dsp:txXfrm rot="10800000">
        <a:off x="4716115" y="2630351"/>
        <a:ext cx="10162062" cy="2119763"/>
      </dsp:txXfrm>
    </dsp:sp>
    <dsp:sp modelId="{C0FBD90D-9B30-43B9-97E9-94BEF7DC7598}">
      <dsp:nvSpPr>
        <dsp:cNvPr id="0" name=""/>
        <dsp:cNvSpPr/>
      </dsp:nvSpPr>
      <dsp:spPr>
        <a:xfrm>
          <a:off x="2163157" y="2753001"/>
          <a:ext cx="2119763" cy="2119763"/>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DC43BC-921E-45A5-8DDB-80AAB6F63EE0}">
      <dsp:nvSpPr>
        <dsp:cNvPr id="0" name=""/>
        <dsp:cNvSpPr/>
      </dsp:nvSpPr>
      <dsp:spPr>
        <a:xfrm rot="10800000">
          <a:off x="4186174" y="5382880"/>
          <a:ext cx="10692003" cy="2119763"/>
        </a:xfrm>
        <a:prstGeom prst="homePlate">
          <a:avLst/>
        </a:prstGeom>
        <a:solidFill>
          <a:srgbClr val="0070C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4757" tIns="91440" rIns="170688"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latin typeface="Verdana" panose="020B0604030504040204" pitchFamily="34" charset="0"/>
              <a:ea typeface="Verdana" panose="020B0604030504040204" pitchFamily="34" charset="0"/>
            </a:rPr>
            <a:t>Section 3</a:t>
          </a:r>
          <a:r>
            <a:rPr lang="en-GB" sz="2400" kern="1200" dirty="0">
              <a:latin typeface="Verdana" panose="020B0604030504040204" pitchFamily="34" charset="0"/>
              <a:ea typeface="Verdana" panose="020B0604030504040204" pitchFamily="34" charset="0"/>
            </a:rPr>
            <a:t>: NHS Performance Framework 2026-27 metrics &amp; Local Measures</a:t>
          </a:r>
        </a:p>
      </dsp:txBody>
      <dsp:txXfrm rot="10800000">
        <a:off x="4716115" y="5382880"/>
        <a:ext cx="10162062" cy="2119763"/>
      </dsp:txXfrm>
    </dsp:sp>
    <dsp:sp modelId="{5BFA6665-1F33-4D4C-9527-789645D89B43}">
      <dsp:nvSpPr>
        <dsp:cNvPr id="0" name=""/>
        <dsp:cNvSpPr/>
      </dsp:nvSpPr>
      <dsp:spPr>
        <a:xfrm>
          <a:off x="2163157" y="5505529"/>
          <a:ext cx="2119763" cy="2119763"/>
        </a:xfrm>
        <a:prstGeom prst="ellipse">
          <a:avLst/>
        </a:prstGeom>
        <a:blipFill rotWithShape="1">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8EE7ECD9-44F3-DEBB-BA72-DE5516BF946D}"/>
              </a:ext>
            </a:extLst>
          </p:cNvPr>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pt-BR"/>
          </a:p>
        </p:txBody>
      </p:sp>
      <p:sp>
        <p:nvSpPr>
          <p:cNvPr id="3" name="Espaço Reservado para Data 2">
            <a:extLst>
              <a:ext uri="{FF2B5EF4-FFF2-40B4-BE49-F238E27FC236}">
                <a16:creationId xmlns:a16="http://schemas.microsoft.com/office/drawing/2014/main" id="{F1BE2199-4116-BDE3-4F84-2224CBF2D687}"/>
              </a:ext>
            </a:extLst>
          </p:cNvPr>
          <p:cNvSpPr>
            <a:spLocks noGrp="1"/>
          </p:cNvSpPr>
          <p:nvPr>
            <p:ph type="dt" sz="quarter" idx="1"/>
          </p:nvPr>
        </p:nvSpPr>
        <p:spPr>
          <a:xfrm>
            <a:off x="11387138" y="0"/>
            <a:ext cx="8712200" cy="566738"/>
          </a:xfrm>
          <a:prstGeom prst="rect">
            <a:avLst/>
          </a:prstGeom>
        </p:spPr>
        <p:txBody>
          <a:bodyPr vert="horz" lIns="91440" tIns="45720" rIns="91440" bIns="45720" rtlCol="0"/>
          <a:lstStyle>
            <a:lvl1pPr algn="r">
              <a:defRPr sz="1200"/>
            </a:lvl1pPr>
          </a:lstStyle>
          <a:p>
            <a:fld id="{2333FF07-D416-4C2C-85F3-1B087AD86F7F}" type="datetimeFigureOut">
              <a:rPr lang="pt-BR" smtClean="0"/>
              <a:t>16/09/2026</a:t>
            </a:fld>
            <a:endParaRPr lang="pt-BR"/>
          </a:p>
        </p:txBody>
      </p:sp>
      <p:sp>
        <p:nvSpPr>
          <p:cNvPr id="4" name="Espaço Reservado para Rodapé 3">
            <a:extLst>
              <a:ext uri="{FF2B5EF4-FFF2-40B4-BE49-F238E27FC236}">
                <a16:creationId xmlns:a16="http://schemas.microsoft.com/office/drawing/2014/main" id="{4D68A4BD-4B7C-6155-441A-AE2DCD77C67D}"/>
              </a:ext>
            </a:extLst>
          </p:cNvPr>
          <p:cNvSpPr>
            <a:spLocks noGrp="1"/>
          </p:cNvSpPr>
          <p:nvPr>
            <p:ph type="ftr" sz="quarter" idx="2"/>
          </p:nvPr>
        </p:nvSpPr>
        <p:spPr>
          <a:xfrm>
            <a:off x="0" y="10742613"/>
            <a:ext cx="8712200" cy="56673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a:extLst>
              <a:ext uri="{FF2B5EF4-FFF2-40B4-BE49-F238E27FC236}">
                <a16:creationId xmlns:a16="http://schemas.microsoft.com/office/drawing/2014/main" id="{4C0BBA66-9424-88F5-D52A-96D4FF1EB8EC}"/>
              </a:ext>
            </a:extLst>
          </p:cNvPr>
          <p:cNvSpPr>
            <a:spLocks noGrp="1"/>
          </p:cNvSpPr>
          <p:nvPr>
            <p:ph type="sldNum" sz="quarter" idx="3"/>
          </p:nvPr>
        </p:nvSpPr>
        <p:spPr>
          <a:xfrm>
            <a:off x="11387138" y="10742613"/>
            <a:ext cx="8712200" cy="566737"/>
          </a:xfrm>
          <a:prstGeom prst="rect">
            <a:avLst/>
          </a:prstGeom>
        </p:spPr>
        <p:txBody>
          <a:bodyPr vert="horz" lIns="91440" tIns="45720" rIns="91440" bIns="45720" rtlCol="0" anchor="b"/>
          <a:lstStyle>
            <a:lvl1pPr algn="r">
              <a:defRPr sz="1200"/>
            </a:lvl1pPr>
          </a:lstStyle>
          <a:p>
            <a:fld id="{0BEBD6FC-EFCB-47FE-B920-DC5304983EAE}" type="slidenum">
              <a:rPr lang="pt-BR" smtClean="0"/>
              <a:t>‹#›</a:t>
            </a:fld>
            <a:endParaRPr lang="pt-BR"/>
          </a:p>
        </p:txBody>
      </p:sp>
    </p:spTree>
    <p:extLst>
      <p:ext uri="{BB962C8B-B14F-4D97-AF65-F5344CB8AC3E}">
        <p14:creationId xmlns:p14="http://schemas.microsoft.com/office/powerpoint/2010/main" val="40707276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A8B3879D-8347-4C3B-8580-C424A6D4BD38}" type="datetimeFigureOut">
              <a:rPr lang="pt-BR" smtClean="0"/>
              <a:t>16/09/2026</a:t>
            </a:fld>
            <a:endParaRPr lang="pt-BR"/>
          </a:p>
        </p:txBody>
      </p:sp>
      <p:sp>
        <p:nvSpPr>
          <p:cNvPr id="4" name="Espaço Reservado para Imagem de Slide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7632F1A2-D638-401F-83A8-37BE82B69C5E}" type="slidenum">
              <a:rPr lang="pt-BR" smtClean="0"/>
              <a:t>‹#›</a:t>
            </a:fld>
            <a:endParaRPr lang="pt-BR"/>
          </a:p>
        </p:txBody>
      </p:sp>
    </p:spTree>
    <p:extLst>
      <p:ext uri="{BB962C8B-B14F-4D97-AF65-F5344CB8AC3E}">
        <p14:creationId xmlns:p14="http://schemas.microsoft.com/office/powerpoint/2010/main" val="2224972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632F1A2-D638-401F-83A8-37BE82B69C5E}" type="slidenum">
              <a:rPr lang="pt-BR" smtClean="0"/>
              <a:t>1</a:t>
            </a:fld>
            <a:endParaRPr lang="pt-BR"/>
          </a:p>
        </p:txBody>
      </p:sp>
    </p:spTree>
    <p:extLst>
      <p:ext uri="{BB962C8B-B14F-4D97-AF65-F5344CB8AC3E}">
        <p14:creationId xmlns:p14="http://schemas.microsoft.com/office/powerpoint/2010/main" val="4022754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1575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4</a:t>
            </a:fld>
            <a:endParaRPr lang="pt-BR"/>
          </a:p>
        </p:txBody>
      </p:sp>
    </p:spTree>
    <p:extLst>
      <p:ext uri="{BB962C8B-B14F-4D97-AF65-F5344CB8AC3E}">
        <p14:creationId xmlns:p14="http://schemas.microsoft.com/office/powerpoint/2010/main" val="499042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5</a:t>
            </a:fld>
            <a:endParaRPr lang="pt-BR"/>
          </a:p>
        </p:txBody>
      </p:sp>
    </p:spTree>
    <p:extLst>
      <p:ext uri="{BB962C8B-B14F-4D97-AF65-F5344CB8AC3E}">
        <p14:creationId xmlns:p14="http://schemas.microsoft.com/office/powerpoint/2010/main" val="4200979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6</a:t>
            </a:fld>
            <a:endParaRPr lang="pt-BR"/>
          </a:p>
        </p:txBody>
      </p:sp>
    </p:spTree>
    <p:extLst>
      <p:ext uri="{BB962C8B-B14F-4D97-AF65-F5344CB8AC3E}">
        <p14:creationId xmlns:p14="http://schemas.microsoft.com/office/powerpoint/2010/main" val="3662021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8</a:t>
            </a:fld>
            <a:endParaRPr lang="pt-BR"/>
          </a:p>
        </p:txBody>
      </p:sp>
    </p:spTree>
    <p:extLst>
      <p:ext uri="{BB962C8B-B14F-4D97-AF65-F5344CB8AC3E}">
        <p14:creationId xmlns:p14="http://schemas.microsoft.com/office/powerpoint/2010/main" val="2364446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9</a:t>
            </a:fld>
            <a:endParaRPr lang="pt-BR"/>
          </a:p>
        </p:txBody>
      </p:sp>
    </p:spTree>
    <p:extLst>
      <p:ext uri="{BB962C8B-B14F-4D97-AF65-F5344CB8AC3E}">
        <p14:creationId xmlns:p14="http://schemas.microsoft.com/office/powerpoint/2010/main" val="3344943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highlight>
                <a:srgbClr val="FFFF00"/>
              </a:highlight>
            </a:endParaRPr>
          </a:p>
        </p:txBody>
      </p:sp>
      <p:sp>
        <p:nvSpPr>
          <p:cNvPr id="4" name="Slide Number Placeholder 3"/>
          <p:cNvSpPr>
            <a:spLocks noGrp="1"/>
          </p:cNvSpPr>
          <p:nvPr>
            <p:ph type="sldNum" sz="quarter" idx="5"/>
          </p:nvPr>
        </p:nvSpPr>
        <p:spPr/>
        <p:txBody>
          <a:bodyPr/>
          <a:lstStyle/>
          <a:p>
            <a:fld id="{7632F1A2-D638-401F-83A8-37BE82B69C5E}" type="slidenum">
              <a:rPr lang="pt-BR" smtClean="0"/>
              <a:t>11</a:t>
            </a:fld>
            <a:endParaRPr lang="pt-BR"/>
          </a:p>
        </p:txBody>
      </p:sp>
    </p:spTree>
    <p:extLst>
      <p:ext uri="{BB962C8B-B14F-4D97-AF65-F5344CB8AC3E}">
        <p14:creationId xmlns:p14="http://schemas.microsoft.com/office/powerpoint/2010/main" val="2999161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8AD24-2627-340D-D4FB-7304407F06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E9B4DE-2A4B-1575-83A1-F9156874415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8770B90-DC12-EBA8-543C-7FB62A0B83C0}"/>
              </a:ext>
            </a:extLst>
          </p:cNvPr>
          <p:cNvSpPr>
            <a:spLocks noGrp="1"/>
          </p:cNvSpPr>
          <p:nvPr>
            <p:ph type="body" idx="1"/>
          </p:nvPr>
        </p:nvSpPr>
        <p:spPr/>
        <p:txBody>
          <a:bodyPr/>
          <a:lstStyle/>
          <a:p>
            <a:endParaRPr lang="en-GB" dirty="0">
              <a:highlight>
                <a:srgbClr val="FFFF00"/>
              </a:highlight>
            </a:endParaRPr>
          </a:p>
        </p:txBody>
      </p:sp>
      <p:sp>
        <p:nvSpPr>
          <p:cNvPr id="4" name="Slide Number Placeholder 3">
            <a:extLst>
              <a:ext uri="{FF2B5EF4-FFF2-40B4-BE49-F238E27FC236}">
                <a16:creationId xmlns:a16="http://schemas.microsoft.com/office/drawing/2014/main" id="{CA9D870F-27AA-1751-81A8-77A4AE599EFC}"/>
              </a:ext>
            </a:extLst>
          </p:cNvPr>
          <p:cNvSpPr>
            <a:spLocks noGrp="1"/>
          </p:cNvSpPr>
          <p:nvPr>
            <p:ph type="sldNum" sz="quarter" idx="5"/>
          </p:nvPr>
        </p:nvSpPr>
        <p:spPr/>
        <p:txBody>
          <a:bodyPr/>
          <a:lstStyle/>
          <a:p>
            <a:fld id="{7632F1A2-D638-401F-83A8-37BE82B69C5E}" type="slidenum">
              <a:rPr lang="pt-BR" smtClean="0"/>
              <a:t>12</a:t>
            </a:fld>
            <a:endParaRPr lang="pt-BR"/>
          </a:p>
        </p:txBody>
      </p:sp>
    </p:spTree>
    <p:extLst>
      <p:ext uri="{BB962C8B-B14F-4D97-AF65-F5344CB8AC3E}">
        <p14:creationId xmlns:p14="http://schemas.microsoft.com/office/powerpoint/2010/main" val="1558819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14</a:t>
            </a:fld>
            <a:endParaRPr lang="pt-BR"/>
          </a:p>
        </p:txBody>
      </p:sp>
    </p:spTree>
    <p:extLst>
      <p:ext uri="{BB962C8B-B14F-4D97-AF65-F5344CB8AC3E}">
        <p14:creationId xmlns:p14="http://schemas.microsoft.com/office/powerpoint/2010/main" val="1879019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15</a:t>
            </a:fld>
            <a:endParaRPr lang="pt-BR"/>
          </a:p>
        </p:txBody>
      </p:sp>
    </p:spTree>
    <p:extLst>
      <p:ext uri="{BB962C8B-B14F-4D97-AF65-F5344CB8AC3E}">
        <p14:creationId xmlns:p14="http://schemas.microsoft.com/office/powerpoint/2010/main" val="343625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16</a:t>
            </a:fld>
            <a:endParaRPr lang="pt-BR"/>
          </a:p>
        </p:txBody>
      </p:sp>
    </p:spTree>
    <p:extLst>
      <p:ext uri="{BB962C8B-B14F-4D97-AF65-F5344CB8AC3E}">
        <p14:creationId xmlns:p14="http://schemas.microsoft.com/office/powerpoint/2010/main" val="1710570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17</a:t>
            </a:fld>
            <a:endParaRPr lang="pt-BR"/>
          </a:p>
        </p:txBody>
      </p:sp>
    </p:spTree>
    <p:extLst>
      <p:ext uri="{BB962C8B-B14F-4D97-AF65-F5344CB8AC3E}">
        <p14:creationId xmlns:p14="http://schemas.microsoft.com/office/powerpoint/2010/main" val="1104953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18</a:t>
            </a:fld>
            <a:endParaRPr lang="pt-BR"/>
          </a:p>
        </p:txBody>
      </p:sp>
    </p:spTree>
    <p:extLst>
      <p:ext uri="{BB962C8B-B14F-4D97-AF65-F5344CB8AC3E}">
        <p14:creationId xmlns:p14="http://schemas.microsoft.com/office/powerpoint/2010/main" val="3956502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20</a:t>
            </a:fld>
            <a:endParaRPr lang="pt-BR"/>
          </a:p>
        </p:txBody>
      </p:sp>
    </p:spTree>
    <p:extLst>
      <p:ext uri="{BB962C8B-B14F-4D97-AF65-F5344CB8AC3E}">
        <p14:creationId xmlns:p14="http://schemas.microsoft.com/office/powerpoint/2010/main" val="4076857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0332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24</a:t>
            </a:fld>
            <a:endParaRPr lang="pt-BR"/>
          </a:p>
        </p:txBody>
      </p:sp>
    </p:spTree>
    <p:extLst>
      <p:ext uri="{BB962C8B-B14F-4D97-AF65-F5344CB8AC3E}">
        <p14:creationId xmlns:p14="http://schemas.microsoft.com/office/powerpoint/2010/main" val="4056126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25</a:t>
            </a:fld>
            <a:endParaRPr lang="pt-BR"/>
          </a:p>
        </p:txBody>
      </p:sp>
    </p:spTree>
    <p:extLst>
      <p:ext uri="{BB962C8B-B14F-4D97-AF65-F5344CB8AC3E}">
        <p14:creationId xmlns:p14="http://schemas.microsoft.com/office/powerpoint/2010/main" val="1320515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26</a:t>
            </a:fld>
            <a:endParaRPr lang="pt-BR"/>
          </a:p>
        </p:txBody>
      </p:sp>
    </p:spTree>
    <p:extLst>
      <p:ext uri="{BB962C8B-B14F-4D97-AF65-F5344CB8AC3E}">
        <p14:creationId xmlns:p14="http://schemas.microsoft.com/office/powerpoint/2010/main" val="2134851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E979C-5673-E71D-8CA6-9C3C77D3B0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7FAE1-487A-CCDC-48CA-6FA84058E25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3C59A7F-0D3E-DFCA-AC5E-771493AC969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2BEB3A6-57C5-45AB-5B3B-631B3B6F2E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pt-BR"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4041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4C791-EE8B-EE9A-73EF-5AA972FABD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0FC1E5-6C4B-9CA1-28CA-7203756BE97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8270925-04C5-BC67-C391-E37D001A43FB}"/>
              </a:ext>
            </a:extLst>
          </p:cNvPr>
          <p:cNvSpPr>
            <a:spLocks noGrp="1"/>
          </p:cNvSpPr>
          <p:nvPr>
            <p:ph type="body" idx="1"/>
          </p:nvPr>
        </p:nvSpPr>
        <p:spPr/>
        <p:txBody>
          <a:bodyPr/>
          <a:lstStyle/>
          <a:p>
            <a:r>
              <a:rPr lang="en-GB" dirty="0"/>
              <a:t>Update chart</a:t>
            </a:r>
          </a:p>
        </p:txBody>
      </p:sp>
      <p:sp>
        <p:nvSpPr>
          <p:cNvPr id="4" name="Slide Number Placeholder 3">
            <a:extLst>
              <a:ext uri="{FF2B5EF4-FFF2-40B4-BE49-F238E27FC236}">
                <a16:creationId xmlns:a16="http://schemas.microsoft.com/office/drawing/2014/main" id="{D06F42D6-C602-827B-F608-8D72D0A298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8335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16474-5DE8-F769-C9AB-976EA70DD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3B84E9-C5D9-1F66-001A-EF42DF9883E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6595895-4E39-8CDE-206E-5105D26FD076}"/>
              </a:ext>
            </a:extLst>
          </p:cNvPr>
          <p:cNvSpPr>
            <a:spLocks noGrp="1"/>
          </p:cNvSpPr>
          <p:nvPr>
            <p:ph type="body" idx="1"/>
          </p:nvPr>
        </p:nvSpPr>
        <p:spPr/>
        <p:txBody>
          <a:bodyPr/>
          <a:lstStyle/>
          <a:p>
            <a:r>
              <a:rPr lang="en-GB" dirty="0"/>
              <a:t>Update chart</a:t>
            </a:r>
          </a:p>
        </p:txBody>
      </p:sp>
      <p:sp>
        <p:nvSpPr>
          <p:cNvPr id="4" name="Slide Number Placeholder 3">
            <a:extLst>
              <a:ext uri="{FF2B5EF4-FFF2-40B4-BE49-F238E27FC236}">
                <a16:creationId xmlns:a16="http://schemas.microsoft.com/office/drawing/2014/main" id="{19113128-3023-81C7-CE0B-FEF61F73A4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6595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65105-49B4-EAA3-37B8-7F7ED203D0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38C95E-702A-32A5-19AD-643C4C34FC3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D23E958-B37A-9E05-EE9A-8F8A3310991E}"/>
              </a:ext>
            </a:extLst>
          </p:cNvPr>
          <p:cNvSpPr>
            <a:spLocks noGrp="1"/>
          </p:cNvSpPr>
          <p:nvPr>
            <p:ph type="body" idx="1"/>
          </p:nvPr>
        </p:nvSpPr>
        <p:spPr/>
        <p:txBody>
          <a:bodyPr/>
          <a:lstStyle/>
          <a:p>
            <a:r>
              <a:rPr lang="en-GB" dirty="0"/>
              <a:t>Update chart</a:t>
            </a:r>
          </a:p>
        </p:txBody>
      </p:sp>
      <p:sp>
        <p:nvSpPr>
          <p:cNvPr id="4" name="Slide Number Placeholder 3">
            <a:extLst>
              <a:ext uri="{FF2B5EF4-FFF2-40B4-BE49-F238E27FC236}">
                <a16:creationId xmlns:a16="http://schemas.microsoft.com/office/drawing/2014/main" id="{9BF0A2AE-8484-0E7D-0FED-D19FF38526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45937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B41FE-6F2D-1D08-F872-8073F3D61D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61B118-589B-A70B-1257-D52B46AEFCA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916746D-E7F4-449E-DC67-81F0456D0A24}"/>
              </a:ext>
            </a:extLst>
          </p:cNvPr>
          <p:cNvSpPr>
            <a:spLocks noGrp="1"/>
          </p:cNvSpPr>
          <p:nvPr>
            <p:ph type="body" idx="1"/>
          </p:nvPr>
        </p:nvSpPr>
        <p:spPr/>
        <p:txBody>
          <a:bodyPr/>
          <a:lstStyle/>
          <a:p>
            <a:r>
              <a:rPr lang="en-GB" dirty="0"/>
              <a:t>Update chart</a:t>
            </a:r>
          </a:p>
        </p:txBody>
      </p:sp>
      <p:sp>
        <p:nvSpPr>
          <p:cNvPr id="4" name="Slide Number Placeholder 3">
            <a:extLst>
              <a:ext uri="{FF2B5EF4-FFF2-40B4-BE49-F238E27FC236}">
                <a16:creationId xmlns:a16="http://schemas.microsoft.com/office/drawing/2014/main" id="{2BB0FD1B-4C44-67A6-D98E-44A93C478E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1639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32F1A2-D638-401F-83A8-37BE82B69C5E}" type="slidenum">
              <a:rPr lang="pt-BR" smtClean="0"/>
              <a:t>37</a:t>
            </a:fld>
            <a:endParaRPr lang="pt-BR"/>
          </a:p>
        </p:txBody>
      </p:sp>
    </p:spTree>
    <p:extLst>
      <p:ext uri="{BB962C8B-B14F-4D97-AF65-F5344CB8AC3E}">
        <p14:creationId xmlns:p14="http://schemas.microsoft.com/office/powerpoint/2010/main" val="6589247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AD323-AF53-15FD-0030-2769A40FFF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9CA0E-4A2D-6BB2-ACDC-1492C640E89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956BC27-B51F-A95E-1DE3-7CE4CB666F7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8AD9CD4-97B5-C039-F954-7B5704B6B502}"/>
              </a:ext>
            </a:extLst>
          </p:cNvPr>
          <p:cNvSpPr>
            <a:spLocks noGrp="1"/>
          </p:cNvSpPr>
          <p:nvPr>
            <p:ph type="sldNum" sz="quarter" idx="5"/>
          </p:nvPr>
        </p:nvSpPr>
        <p:spPr/>
        <p:txBody>
          <a:bodyPr/>
          <a:lstStyle/>
          <a:p>
            <a:fld id="{7632F1A2-D638-401F-83A8-37BE82B69C5E}" type="slidenum">
              <a:rPr lang="pt-BR" smtClean="0"/>
              <a:t>38</a:t>
            </a:fld>
            <a:endParaRPr lang="pt-BR"/>
          </a:p>
        </p:txBody>
      </p:sp>
    </p:spTree>
    <p:extLst>
      <p:ext uri="{BB962C8B-B14F-4D97-AF65-F5344CB8AC3E}">
        <p14:creationId xmlns:p14="http://schemas.microsoft.com/office/powerpoint/2010/main" val="19783220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0812B-721E-DC54-7FDF-3677B83248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68CC78-15BA-6BEA-F7AE-AF76E644CE0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0AEC0C8-D1D6-3518-7F21-E7B4DE1F721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E2459A0-32D8-81F9-00C6-2175BBA763AC}"/>
              </a:ext>
            </a:extLst>
          </p:cNvPr>
          <p:cNvSpPr>
            <a:spLocks noGrp="1"/>
          </p:cNvSpPr>
          <p:nvPr>
            <p:ph type="sldNum" sz="quarter" idx="5"/>
          </p:nvPr>
        </p:nvSpPr>
        <p:spPr/>
        <p:txBody>
          <a:bodyPr/>
          <a:lstStyle/>
          <a:p>
            <a:fld id="{7632F1A2-D638-401F-83A8-37BE82B69C5E}" type="slidenum">
              <a:rPr lang="pt-BR" smtClean="0"/>
              <a:t>39</a:t>
            </a:fld>
            <a:endParaRPr lang="pt-BR"/>
          </a:p>
        </p:txBody>
      </p:sp>
    </p:spTree>
    <p:extLst>
      <p:ext uri="{BB962C8B-B14F-4D97-AF65-F5344CB8AC3E}">
        <p14:creationId xmlns:p14="http://schemas.microsoft.com/office/powerpoint/2010/main" val="25281881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59B82-9B0D-9A66-2950-35C8FF728F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85250-CCDA-27CA-778D-E18559CE3AD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C646D65-3267-A4E7-93B7-AD9F6BB105C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F6933B1-BE92-8235-6822-CE64CEEA4DA2}"/>
              </a:ext>
            </a:extLst>
          </p:cNvPr>
          <p:cNvSpPr>
            <a:spLocks noGrp="1"/>
          </p:cNvSpPr>
          <p:nvPr>
            <p:ph type="sldNum" sz="quarter" idx="5"/>
          </p:nvPr>
        </p:nvSpPr>
        <p:spPr/>
        <p:txBody>
          <a:bodyPr/>
          <a:lstStyle/>
          <a:p>
            <a:fld id="{7632F1A2-D638-401F-83A8-37BE82B69C5E}" type="slidenum">
              <a:rPr lang="pt-BR" smtClean="0"/>
              <a:t>40</a:t>
            </a:fld>
            <a:endParaRPr lang="pt-BR"/>
          </a:p>
        </p:txBody>
      </p:sp>
    </p:spTree>
    <p:extLst>
      <p:ext uri="{BB962C8B-B14F-4D97-AF65-F5344CB8AC3E}">
        <p14:creationId xmlns:p14="http://schemas.microsoft.com/office/powerpoint/2010/main" val="32032234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834381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6502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46234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087287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562695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42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4B4811-670B-4F01-8F6E-E2A9933DAF5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8420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slideMaster" Target="../slideMasters/slideMaster3.xml"/><Relationship Id="rId4" Type="http://schemas.openxmlformats.org/officeDocument/2006/relationships/image" Target="../media/image10.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slideMaster" Target="../slideMasters/slideMaster3.xml"/><Relationship Id="rId4" Type="http://schemas.openxmlformats.org/officeDocument/2006/relationships/image" Target="../media/image10.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14.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DF31-1F7B-EC0A-3A30-58386BFE8089}"/>
              </a:ext>
            </a:extLst>
          </p:cNvPr>
          <p:cNvSpPr>
            <a:spLocks noGrp="1"/>
          </p:cNvSpPr>
          <p:nvPr>
            <p:ph type="ctrTitle"/>
          </p:nvPr>
        </p:nvSpPr>
        <p:spPr>
          <a:xfrm>
            <a:off x="1137444" y="2965334"/>
            <a:ext cx="12115800" cy="1219200"/>
          </a:xfrm>
        </p:spPr>
        <p:txBody>
          <a:bodyPr anchor="t" anchorCtr="0"/>
          <a:lstStyle>
            <a:lvl1pPr algn="l">
              <a:defRPr sz="6000" b="1"/>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A80A8BB-4B4B-33CA-A09A-C7224FF7DB9A}"/>
              </a:ext>
            </a:extLst>
          </p:cNvPr>
          <p:cNvSpPr>
            <a:spLocks noGrp="1"/>
          </p:cNvSpPr>
          <p:nvPr>
            <p:ph type="subTitle" idx="1"/>
          </p:nvPr>
        </p:nvSpPr>
        <p:spPr>
          <a:xfrm>
            <a:off x="1137444" y="4327410"/>
            <a:ext cx="12115800" cy="1543050"/>
          </a:xfrm>
        </p:spPr>
        <p:txBody>
          <a:bodyPr anchor="t" anchorCtr="0"/>
          <a:lstStyle>
            <a:lvl1pPr marL="0" indent="0" algn="l">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Graphic 9">
            <a:extLst>
              <a:ext uri="{FF2B5EF4-FFF2-40B4-BE49-F238E27FC236}">
                <a16:creationId xmlns:a16="http://schemas.microsoft.com/office/drawing/2014/main" id="{3D91B9D7-0661-FB85-D23A-807EB82B12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21058263" flipH="1">
            <a:off x="6803102" y="4202052"/>
            <a:ext cx="16581120" cy="9132570"/>
          </a:xfrm>
          <a:prstGeom prst="rect">
            <a:avLst/>
          </a:prstGeom>
        </p:spPr>
      </p:pic>
      <p:pic>
        <p:nvPicPr>
          <p:cNvPr id="12" name="Picture 35">
            <a:extLst>
              <a:ext uri="{FF2B5EF4-FFF2-40B4-BE49-F238E27FC236}">
                <a16:creationId xmlns:a16="http://schemas.microsoft.com/office/drawing/2014/main" id="{880117C7-5292-C5A0-3CFA-8F555548590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5070272" y="9199508"/>
            <a:ext cx="3632200" cy="924560"/>
          </a:xfrm>
          <a:prstGeom prst="rect">
            <a:avLst/>
          </a:prstGeom>
        </p:spPr>
      </p:pic>
      <p:pic>
        <p:nvPicPr>
          <p:cNvPr id="13" name="Graphic 12">
            <a:extLst>
              <a:ext uri="{FF2B5EF4-FFF2-40B4-BE49-F238E27FC236}">
                <a16:creationId xmlns:a16="http://schemas.microsoft.com/office/drawing/2014/main" id="{679F988C-821F-E254-809E-195DAB6CD1A9}"/>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603" y="8954135"/>
            <a:ext cx="5257800" cy="1424940"/>
          </a:xfrm>
          <a:prstGeom prst="rect">
            <a:avLst/>
          </a:prstGeom>
        </p:spPr>
      </p:pic>
    </p:spTree>
    <p:extLst>
      <p:ext uri="{BB962C8B-B14F-4D97-AF65-F5344CB8AC3E}">
        <p14:creationId xmlns:p14="http://schemas.microsoft.com/office/powerpoint/2010/main" val="2816592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DF31-1F7B-EC0A-3A30-58386BFE8089}"/>
              </a:ext>
            </a:extLst>
          </p:cNvPr>
          <p:cNvSpPr>
            <a:spLocks noGrp="1"/>
          </p:cNvSpPr>
          <p:nvPr>
            <p:ph type="ctrTitle"/>
          </p:nvPr>
        </p:nvSpPr>
        <p:spPr>
          <a:xfrm>
            <a:off x="1289844" y="2063751"/>
            <a:ext cx="12115800" cy="1219200"/>
          </a:xfrm>
        </p:spPr>
        <p:txBody>
          <a:bodyPr anchor="t" anchorCtr="0"/>
          <a:lstStyle>
            <a:lvl1pPr algn="l">
              <a:defRPr sz="6000" b="1"/>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A80A8BB-4B4B-33CA-A09A-C7224FF7DB9A}"/>
              </a:ext>
            </a:extLst>
          </p:cNvPr>
          <p:cNvSpPr>
            <a:spLocks noGrp="1"/>
          </p:cNvSpPr>
          <p:nvPr>
            <p:ph type="subTitle" idx="1"/>
          </p:nvPr>
        </p:nvSpPr>
        <p:spPr>
          <a:xfrm>
            <a:off x="1289844" y="3425827"/>
            <a:ext cx="12115800" cy="1543050"/>
          </a:xfrm>
        </p:spPr>
        <p:txBody>
          <a:bodyPr anchor="t" anchorCtr="0"/>
          <a:lstStyle>
            <a:lvl1pPr marL="0" indent="0" algn="l">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Graphic 9">
            <a:extLst>
              <a:ext uri="{FF2B5EF4-FFF2-40B4-BE49-F238E27FC236}">
                <a16:creationId xmlns:a16="http://schemas.microsoft.com/office/drawing/2014/main" id="{3D91B9D7-0661-FB85-D23A-807EB82B12D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196556" y="4968877"/>
            <a:ext cx="26460450" cy="5124450"/>
          </a:xfrm>
          <a:prstGeom prst="rect">
            <a:avLst/>
          </a:prstGeom>
        </p:spPr>
      </p:pic>
      <p:pic>
        <p:nvPicPr>
          <p:cNvPr id="4" name="Picture 35">
            <a:extLst>
              <a:ext uri="{FF2B5EF4-FFF2-40B4-BE49-F238E27FC236}">
                <a16:creationId xmlns:a16="http://schemas.microsoft.com/office/drawing/2014/main" id="{5455B14C-E6A0-00EC-1771-75A8432318A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5905443" y="9475606"/>
            <a:ext cx="2814955" cy="716534"/>
          </a:xfrm>
          <a:prstGeom prst="rect">
            <a:avLst/>
          </a:prstGeom>
        </p:spPr>
      </p:pic>
      <p:pic>
        <p:nvPicPr>
          <p:cNvPr id="5" name="Graphic 4">
            <a:extLst>
              <a:ext uri="{FF2B5EF4-FFF2-40B4-BE49-F238E27FC236}">
                <a16:creationId xmlns:a16="http://schemas.microsoft.com/office/drawing/2014/main" id="{C8408971-AB40-3C42-8AAE-AFF7EC0B3F70}"/>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37444" y="9311395"/>
            <a:ext cx="3855720" cy="1044956"/>
          </a:xfrm>
          <a:prstGeom prst="rect">
            <a:avLst/>
          </a:prstGeom>
        </p:spPr>
      </p:pic>
    </p:spTree>
    <p:extLst>
      <p:ext uri="{BB962C8B-B14F-4D97-AF65-F5344CB8AC3E}">
        <p14:creationId xmlns:p14="http://schemas.microsoft.com/office/powerpoint/2010/main" val="2242614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pic>
        <p:nvPicPr>
          <p:cNvPr id="10" name="Graphic 9">
            <a:extLst>
              <a:ext uri="{FF2B5EF4-FFF2-40B4-BE49-F238E27FC236}">
                <a16:creationId xmlns:a16="http://schemas.microsoft.com/office/drawing/2014/main" id="{74D9D2A3-00F4-8038-D208-5AAA065A43D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flipH="1">
            <a:off x="9140184" y="7071681"/>
            <a:ext cx="12517882" cy="5416931"/>
          </a:xfrm>
          <a:prstGeom prst="rect">
            <a:avLst/>
          </a:prstGeom>
        </p:spPr>
      </p:pic>
    </p:spTree>
    <p:extLst>
      <p:ext uri="{BB962C8B-B14F-4D97-AF65-F5344CB8AC3E}">
        <p14:creationId xmlns:p14="http://schemas.microsoft.com/office/powerpoint/2010/main" val="1026703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14" name="Freeform 13">
            <a:extLst>
              <a:ext uri="{FF2B5EF4-FFF2-40B4-BE49-F238E27FC236}">
                <a16:creationId xmlns:a16="http://schemas.microsoft.com/office/drawing/2014/main" id="{1F44AA46-845C-D09D-1237-FBBC26F0DC61}"/>
              </a:ext>
            </a:extLst>
          </p:cNvPr>
          <p:cNvSpPr/>
          <p:nvPr/>
        </p:nvSpPr>
        <p:spPr>
          <a:xfrm flipH="1">
            <a:off x="10440000" y="8640000"/>
            <a:ext cx="10235137" cy="4010400"/>
          </a:xfrm>
          <a:custGeom>
            <a:avLst/>
            <a:gdLst>
              <a:gd name="csX0" fmla="*/ 0 w 10235137"/>
              <a:gd name="csY0" fmla="*/ 1319991 h 4011323"/>
              <a:gd name="csX1" fmla="*/ 1854195 w 10235137"/>
              <a:gd name="csY1" fmla="*/ 47698 h 4011323"/>
              <a:gd name="csX2" fmla="*/ 3197101 w 10235137"/>
              <a:gd name="csY2" fmla="*/ 62121 h 4011323"/>
              <a:gd name="csX3" fmla="*/ 4108802 w 10235137"/>
              <a:gd name="csY3" fmla="*/ 366533 h 4011323"/>
              <a:gd name="csX4" fmla="*/ 4752264 w 10235137"/>
              <a:gd name="csY4" fmla="*/ 786595 h 4011323"/>
              <a:gd name="csX5" fmla="*/ 5907296 w 10235137"/>
              <a:gd name="csY5" fmla="*/ 1777134 h 4011323"/>
              <a:gd name="csX6" fmla="*/ 6241155 w 10235137"/>
              <a:gd name="csY6" fmla="*/ 1954990 h 4011323"/>
              <a:gd name="csX7" fmla="*/ 7356004 w 10235137"/>
              <a:gd name="csY7" fmla="*/ 2162932 h 4011323"/>
              <a:gd name="csX8" fmla="*/ 9562286 w 10235137"/>
              <a:gd name="csY8" fmla="*/ 2687199 h 4011323"/>
              <a:gd name="csX9" fmla="*/ 10235138 w 10235137"/>
              <a:gd name="csY9" fmla="*/ 4011324 h 4011323"/>
              <a:gd name="csX10" fmla="*/ 10031401 w 10235137"/>
              <a:gd name="csY10" fmla="*/ 3280563 h 4011323"/>
              <a:gd name="csX11" fmla="*/ 8114798 w 10235137"/>
              <a:gd name="csY11" fmla="*/ 2257162 h 4011323"/>
              <a:gd name="csX12" fmla="*/ 6592350 w 10235137"/>
              <a:gd name="csY12" fmla="*/ 2108196 h 4011323"/>
              <a:gd name="csX13" fmla="*/ 6223189 w 10235137"/>
              <a:gd name="csY13" fmla="*/ 1996183 h 4011323"/>
              <a:gd name="csX14" fmla="*/ 5882555 w 10235137"/>
              <a:gd name="csY14" fmla="*/ 1816795 h 4011323"/>
              <a:gd name="csX15" fmla="*/ 4718055 w 10235137"/>
              <a:gd name="csY15" fmla="*/ 827978 h 4011323"/>
              <a:gd name="csX16" fmla="*/ 4083346 w 10235137"/>
              <a:gd name="csY16" fmla="*/ 418443 h 4011323"/>
              <a:gd name="csX17" fmla="*/ 3232509 w 10235137"/>
              <a:gd name="csY17" fmla="*/ 133786 h 4011323"/>
              <a:gd name="csX18" fmla="*/ 2620395 w 10235137"/>
              <a:gd name="csY18" fmla="*/ 70573 h 4011323"/>
              <a:gd name="csX19" fmla="*/ 536638 w 10235137"/>
              <a:gd name="csY19" fmla="*/ 774344 h 4011323"/>
              <a:gd name="csX20" fmla="*/ 72015 w 10235137"/>
              <a:gd name="csY20" fmla="*/ 1363284 h 4011323"/>
              <a:gd name="csX21" fmla="*/ 0 w 10235137"/>
              <a:gd name="csY21" fmla="*/ 1319991 h 4011323"/>
              <a:gd name="csX22" fmla="*/ 0 w 10235137"/>
              <a:gd name="csY22" fmla="*/ 1319991 h 4011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235137" h="4011323">
                <a:moveTo>
                  <a:pt x="0" y="1319991"/>
                </a:moveTo>
                <a:cubicBezTo>
                  <a:pt x="398877" y="641625"/>
                  <a:pt x="1072738" y="167604"/>
                  <a:pt x="1854195" y="47698"/>
                </a:cubicBezTo>
                <a:cubicBezTo>
                  <a:pt x="2299327" y="-27416"/>
                  <a:pt x="2753084" y="-7130"/>
                  <a:pt x="3197101" y="62121"/>
                </a:cubicBezTo>
                <a:cubicBezTo>
                  <a:pt x="3511373" y="126700"/>
                  <a:pt x="3820176" y="224584"/>
                  <a:pt x="4108802" y="366533"/>
                </a:cubicBezTo>
                <a:cubicBezTo>
                  <a:pt x="4339721" y="479046"/>
                  <a:pt x="4555049" y="622679"/>
                  <a:pt x="4752264" y="786595"/>
                </a:cubicBezTo>
                <a:cubicBezTo>
                  <a:pt x="5144063" y="1111067"/>
                  <a:pt x="5471232" y="1510318"/>
                  <a:pt x="5907296" y="1777134"/>
                </a:cubicBezTo>
                <a:cubicBezTo>
                  <a:pt x="6014403" y="1843795"/>
                  <a:pt x="6126474" y="1903130"/>
                  <a:pt x="6241155" y="1954990"/>
                </a:cubicBezTo>
                <a:cubicBezTo>
                  <a:pt x="6592581" y="2103703"/>
                  <a:pt x="6978827" y="2129066"/>
                  <a:pt x="7356004" y="2162932"/>
                </a:cubicBezTo>
                <a:cubicBezTo>
                  <a:pt x="8104805" y="2230203"/>
                  <a:pt x="8927955" y="2229762"/>
                  <a:pt x="9562286" y="2687199"/>
                </a:cubicBezTo>
                <a:cubicBezTo>
                  <a:pt x="9984864" y="2991702"/>
                  <a:pt x="10186455" y="3508158"/>
                  <a:pt x="10235138" y="4011324"/>
                </a:cubicBezTo>
                <a:cubicBezTo>
                  <a:pt x="10194744" y="3770375"/>
                  <a:pt x="10145893" y="3507381"/>
                  <a:pt x="10031401" y="3280563"/>
                </a:cubicBezTo>
                <a:cubicBezTo>
                  <a:pt x="9687254" y="2537331"/>
                  <a:pt x="8866250" y="2324538"/>
                  <a:pt x="8114798" y="2257162"/>
                </a:cubicBezTo>
                <a:cubicBezTo>
                  <a:pt x="7607729" y="2203664"/>
                  <a:pt x="7094854" y="2208724"/>
                  <a:pt x="6592350" y="2108196"/>
                </a:cubicBezTo>
                <a:cubicBezTo>
                  <a:pt x="6466435" y="2081888"/>
                  <a:pt x="6341656" y="2047413"/>
                  <a:pt x="6223189" y="1996183"/>
                </a:cubicBezTo>
                <a:cubicBezTo>
                  <a:pt x="6105562" y="1943778"/>
                  <a:pt x="5991976" y="1884129"/>
                  <a:pt x="5882555" y="1816795"/>
                </a:cubicBezTo>
                <a:cubicBezTo>
                  <a:pt x="5442788" y="1550798"/>
                  <a:pt x="5110338" y="1150195"/>
                  <a:pt x="4718055" y="827978"/>
                </a:cubicBezTo>
                <a:cubicBezTo>
                  <a:pt x="4523113" y="667330"/>
                  <a:pt x="4311256" y="527666"/>
                  <a:pt x="4083346" y="418443"/>
                </a:cubicBezTo>
                <a:cubicBezTo>
                  <a:pt x="3814201" y="287091"/>
                  <a:pt x="3525196" y="197575"/>
                  <a:pt x="3232509" y="133786"/>
                </a:cubicBezTo>
                <a:cubicBezTo>
                  <a:pt x="3031170" y="97089"/>
                  <a:pt x="2824867" y="79446"/>
                  <a:pt x="2620395" y="70573"/>
                </a:cubicBezTo>
                <a:cubicBezTo>
                  <a:pt x="1869869" y="34973"/>
                  <a:pt x="1082176" y="237892"/>
                  <a:pt x="536638" y="774344"/>
                </a:cubicBezTo>
                <a:cubicBezTo>
                  <a:pt x="355491" y="947621"/>
                  <a:pt x="201405" y="1148188"/>
                  <a:pt x="72015" y="1363284"/>
                </a:cubicBezTo>
                <a:lnTo>
                  <a:pt x="0" y="1319991"/>
                </a:lnTo>
                <a:lnTo>
                  <a:pt x="0" y="1319991"/>
                </a:lnTo>
                <a:close/>
              </a:path>
            </a:pathLst>
          </a:custGeom>
          <a:solidFill>
            <a:srgbClr val="FFD64F"/>
          </a:solidFill>
          <a:ln w="21035" cap="flat">
            <a:noFill/>
            <a:prstDash val="solid"/>
            <a:miter/>
          </a:ln>
        </p:spPr>
        <p:txBody>
          <a:bodyPr/>
          <a:lstStyle/>
          <a:p>
            <a:endParaRPr lang="en-GB"/>
          </a:p>
        </p:txBody>
      </p:sp>
    </p:spTree>
    <p:extLst>
      <p:ext uri="{BB962C8B-B14F-4D97-AF65-F5344CB8AC3E}">
        <p14:creationId xmlns:p14="http://schemas.microsoft.com/office/powerpoint/2010/main" val="2942487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16" name="Freeform 15">
            <a:extLst>
              <a:ext uri="{FF2B5EF4-FFF2-40B4-BE49-F238E27FC236}">
                <a16:creationId xmlns:a16="http://schemas.microsoft.com/office/drawing/2014/main" id="{6666AD00-DAC0-FD02-4570-C328AFDBE450}"/>
              </a:ext>
            </a:extLst>
          </p:cNvPr>
          <p:cNvSpPr/>
          <p:nvPr userDrawn="1"/>
        </p:nvSpPr>
        <p:spPr>
          <a:xfrm flipH="1">
            <a:off x="10440000" y="8640000"/>
            <a:ext cx="10132158" cy="3796666"/>
          </a:xfrm>
          <a:custGeom>
            <a:avLst/>
            <a:gdLst>
              <a:gd name="csX0" fmla="*/ 0 w 10132158"/>
              <a:gd name="csY0" fmla="*/ 1335596 h 3796666"/>
              <a:gd name="csX1" fmla="*/ 1073471 w 10132158"/>
              <a:gd name="csY1" fmla="*/ 287138 h 3796666"/>
              <a:gd name="csX2" fmla="*/ 2924236 w 10132158"/>
              <a:gd name="csY2" fmla="*/ 38682 h 3796666"/>
              <a:gd name="csX3" fmla="*/ 3656837 w 10132158"/>
              <a:gd name="csY3" fmla="*/ 221213 h 3796666"/>
              <a:gd name="csX4" fmla="*/ 4632938 w 10132158"/>
              <a:gd name="csY4" fmla="*/ 786920 h 3796666"/>
              <a:gd name="csX5" fmla="*/ 5818897 w 10132158"/>
              <a:gd name="csY5" fmla="*/ 1691182 h 3796666"/>
              <a:gd name="csX6" fmla="*/ 7267163 w 10132158"/>
              <a:gd name="csY6" fmla="*/ 2004020 h 3796666"/>
              <a:gd name="csX7" fmla="*/ 9711537 w 10132158"/>
              <a:gd name="csY7" fmla="*/ 2768626 h 3796666"/>
              <a:gd name="csX8" fmla="*/ 10132159 w 10132158"/>
              <a:gd name="csY8" fmla="*/ 3796142 h 3796666"/>
              <a:gd name="csX9" fmla="*/ 10128182 w 10132158"/>
              <a:gd name="csY9" fmla="*/ 3796667 h 3796666"/>
              <a:gd name="csX10" fmla="*/ 9702595 w 10132158"/>
              <a:gd name="csY10" fmla="*/ 2776331 h 3796666"/>
              <a:gd name="csX11" fmla="*/ 7265080 w 10132158"/>
              <a:gd name="csY11" fmla="*/ 2033897 h 3796666"/>
              <a:gd name="csX12" fmla="*/ 5800657 w 10132158"/>
              <a:gd name="csY12" fmla="*/ 1727274 h 3796666"/>
              <a:gd name="csX13" fmla="*/ 4602327 w 10132158"/>
              <a:gd name="csY13" fmla="*/ 825201 h 3796666"/>
              <a:gd name="csX14" fmla="*/ 3637377 w 10132158"/>
              <a:gd name="csY14" fmla="*/ 273919 h 3796666"/>
              <a:gd name="csX15" fmla="*/ 2916242 w 10132158"/>
              <a:gd name="csY15" fmla="*/ 99641 h 3796666"/>
              <a:gd name="csX16" fmla="*/ 1805621 w 10132158"/>
              <a:gd name="csY16" fmla="*/ 117313 h 3796666"/>
              <a:gd name="csX17" fmla="*/ 332117 w 10132158"/>
              <a:gd name="csY17" fmla="*/ 995711 h 3796666"/>
              <a:gd name="csX18" fmla="*/ 221154 w 10132158"/>
              <a:gd name="csY18" fmla="*/ 1143274 h 3796666"/>
              <a:gd name="csX19" fmla="*/ 120675 w 10132158"/>
              <a:gd name="csY19" fmla="*/ 1298349 h 3796666"/>
              <a:gd name="csX20" fmla="*/ 72972 w 10132158"/>
              <a:gd name="csY20" fmla="*/ 1377525 h 3796666"/>
              <a:gd name="csX21" fmla="*/ 0 w 10132158"/>
              <a:gd name="csY21" fmla="*/ 1335617 h 3796666"/>
              <a:gd name="csX22" fmla="*/ 0 w 10132158"/>
              <a:gd name="csY22" fmla="*/ 1335617 h 3796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132158" h="3796666">
                <a:moveTo>
                  <a:pt x="0" y="1335596"/>
                </a:moveTo>
                <a:cubicBezTo>
                  <a:pt x="253654" y="897937"/>
                  <a:pt x="617544" y="515397"/>
                  <a:pt x="1073471" y="287138"/>
                </a:cubicBezTo>
                <a:cubicBezTo>
                  <a:pt x="1641311" y="-2529"/>
                  <a:pt x="2301309" y="-46501"/>
                  <a:pt x="2924236" y="38682"/>
                </a:cubicBezTo>
                <a:cubicBezTo>
                  <a:pt x="3174110" y="69056"/>
                  <a:pt x="3420870" y="132989"/>
                  <a:pt x="3656837" y="221213"/>
                </a:cubicBezTo>
                <a:cubicBezTo>
                  <a:pt x="4012366" y="350323"/>
                  <a:pt x="4340356" y="549887"/>
                  <a:pt x="4632938" y="786920"/>
                </a:cubicBezTo>
                <a:cubicBezTo>
                  <a:pt x="5021140" y="1098973"/>
                  <a:pt x="5369179" y="1467261"/>
                  <a:pt x="5818897" y="1691182"/>
                </a:cubicBezTo>
                <a:cubicBezTo>
                  <a:pt x="6263923" y="1926986"/>
                  <a:pt x="6772507" y="1969293"/>
                  <a:pt x="7267163" y="2004020"/>
                </a:cubicBezTo>
                <a:cubicBezTo>
                  <a:pt x="8109879" y="2072865"/>
                  <a:pt x="9111058" y="2084266"/>
                  <a:pt x="9711537" y="2768626"/>
                </a:cubicBezTo>
                <a:cubicBezTo>
                  <a:pt x="9958528" y="3055052"/>
                  <a:pt x="10083518" y="3426258"/>
                  <a:pt x="10132159" y="3796142"/>
                </a:cubicBezTo>
                <a:cubicBezTo>
                  <a:pt x="10132159" y="3796142"/>
                  <a:pt x="10128182" y="3796667"/>
                  <a:pt x="10128182" y="3796667"/>
                </a:cubicBezTo>
                <a:cubicBezTo>
                  <a:pt x="10077017" y="3428022"/>
                  <a:pt x="9950471" y="3059860"/>
                  <a:pt x="9702595" y="2776331"/>
                </a:cubicBezTo>
                <a:cubicBezTo>
                  <a:pt x="9101443" y="2100370"/>
                  <a:pt x="8103084" y="2096675"/>
                  <a:pt x="7265080" y="2033897"/>
                </a:cubicBezTo>
                <a:cubicBezTo>
                  <a:pt x="6767142" y="2002613"/>
                  <a:pt x="6250963" y="1963099"/>
                  <a:pt x="5800657" y="1727274"/>
                </a:cubicBezTo>
                <a:cubicBezTo>
                  <a:pt x="5346583" y="1504696"/>
                  <a:pt x="4992296" y="1135253"/>
                  <a:pt x="4602327" y="825201"/>
                </a:cubicBezTo>
                <a:cubicBezTo>
                  <a:pt x="4311239" y="592282"/>
                  <a:pt x="3988845" y="399151"/>
                  <a:pt x="3637377" y="273919"/>
                </a:cubicBezTo>
                <a:cubicBezTo>
                  <a:pt x="3404229" y="188489"/>
                  <a:pt x="3163528" y="128051"/>
                  <a:pt x="2916242" y="99641"/>
                </a:cubicBezTo>
                <a:cubicBezTo>
                  <a:pt x="2547943" y="52543"/>
                  <a:pt x="2170744" y="49207"/>
                  <a:pt x="1805621" y="117313"/>
                </a:cubicBezTo>
                <a:cubicBezTo>
                  <a:pt x="1227007" y="218306"/>
                  <a:pt x="693228" y="533252"/>
                  <a:pt x="332117" y="995711"/>
                </a:cubicBezTo>
                <a:cubicBezTo>
                  <a:pt x="295662" y="1038441"/>
                  <a:pt x="254384" y="1098973"/>
                  <a:pt x="221154" y="1143274"/>
                </a:cubicBezTo>
                <a:cubicBezTo>
                  <a:pt x="195494" y="1183817"/>
                  <a:pt x="144370" y="1255371"/>
                  <a:pt x="120675" y="1298349"/>
                </a:cubicBezTo>
                <a:cubicBezTo>
                  <a:pt x="120670" y="1298349"/>
                  <a:pt x="72972" y="1377525"/>
                  <a:pt x="72972" y="1377525"/>
                </a:cubicBezTo>
                <a:lnTo>
                  <a:pt x="0" y="1335617"/>
                </a:lnTo>
                <a:lnTo>
                  <a:pt x="0" y="1335617"/>
                </a:lnTo>
                <a:close/>
              </a:path>
            </a:pathLst>
          </a:custGeom>
          <a:solidFill>
            <a:srgbClr val="39B76F"/>
          </a:solidFill>
          <a:ln w="21035" cap="flat">
            <a:noFill/>
            <a:prstDash val="solid"/>
            <a:miter/>
          </a:ln>
        </p:spPr>
        <p:txBody>
          <a:bodyPr/>
          <a:lstStyle/>
          <a:p>
            <a:endParaRPr lang="en-GB"/>
          </a:p>
        </p:txBody>
      </p:sp>
    </p:spTree>
    <p:extLst>
      <p:ext uri="{BB962C8B-B14F-4D97-AF65-F5344CB8AC3E}">
        <p14:creationId xmlns:p14="http://schemas.microsoft.com/office/powerpoint/2010/main" val="2031889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9" name="Freeform 8">
            <a:extLst>
              <a:ext uri="{FF2B5EF4-FFF2-40B4-BE49-F238E27FC236}">
                <a16:creationId xmlns:a16="http://schemas.microsoft.com/office/drawing/2014/main" id="{BF965EA5-7D4E-EAF7-EAC0-3F3447C2E70F}"/>
              </a:ext>
            </a:extLst>
          </p:cNvPr>
          <p:cNvSpPr/>
          <p:nvPr userDrawn="1"/>
        </p:nvSpPr>
        <p:spPr>
          <a:xfrm flipH="1">
            <a:off x="10440000" y="8640000"/>
            <a:ext cx="10029148" cy="3584795"/>
          </a:xfrm>
          <a:custGeom>
            <a:avLst/>
            <a:gdLst>
              <a:gd name="csX0" fmla="*/ 0 w 10029148"/>
              <a:gd name="csY0" fmla="*/ 1354490 h 3584795"/>
              <a:gd name="csX1" fmla="*/ 3030516 w 10029148"/>
              <a:gd name="csY1" fmla="*/ 72019 h 3584795"/>
              <a:gd name="csX2" fmla="*/ 3904433 w 10029148"/>
              <a:gd name="csY2" fmla="*/ 382369 h 3584795"/>
              <a:gd name="csX3" fmla="*/ 5728719 w 10029148"/>
              <a:gd name="csY3" fmla="*/ 1618387 h 3584795"/>
              <a:gd name="csX4" fmla="*/ 6438241 w 10029148"/>
              <a:gd name="csY4" fmla="*/ 1789944 h 3584795"/>
              <a:gd name="csX5" fmla="*/ 9582859 w 10029148"/>
              <a:gd name="csY5" fmla="*/ 2587765 h 3584795"/>
              <a:gd name="csX6" fmla="*/ 10029149 w 10029148"/>
              <a:gd name="csY6" fmla="*/ 3584187 h 3584795"/>
              <a:gd name="csX7" fmla="*/ 10025445 w 10029148"/>
              <a:gd name="csY7" fmla="*/ 3584796 h 3584795"/>
              <a:gd name="csX8" fmla="*/ 9689440 w 10029148"/>
              <a:gd name="csY8" fmla="*/ 2738306 h 3584795"/>
              <a:gd name="csX9" fmla="*/ 7171011 w 10029148"/>
              <a:gd name="csY9" fmla="*/ 1876636 h 3584795"/>
              <a:gd name="csX10" fmla="*/ 5713362 w 10029148"/>
              <a:gd name="csY10" fmla="*/ 1656221 h 3584795"/>
              <a:gd name="csX11" fmla="*/ 3878429 w 10029148"/>
              <a:gd name="csY11" fmla="*/ 431371 h 3584795"/>
              <a:gd name="csX12" fmla="*/ 3108758 w 10029148"/>
              <a:gd name="csY12" fmla="*/ 150741 h 3584795"/>
              <a:gd name="csX13" fmla="*/ 496299 w 10029148"/>
              <a:gd name="csY13" fmla="*/ 806666 h 3584795"/>
              <a:gd name="csX14" fmla="*/ 73908 w 10029148"/>
              <a:gd name="csY14" fmla="*/ 1395012 h 3584795"/>
              <a:gd name="csX15" fmla="*/ 0 w 10029148"/>
              <a:gd name="csY15" fmla="*/ 1354490 h 3584795"/>
              <a:gd name="csX16" fmla="*/ 0 w 10029148"/>
              <a:gd name="csY16" fmla="*/ 1354490 h 3584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029148" h="3584795">
                <a:moveTo>
                  <a:pt x="0" y="1354490"/>
                </a:moveTo>
                <a:cubicBezTo>
                  <a:pt x="645218" y="183465"/>
                  <a:pt x="1759941" y="-170032"/>
                  <a:pt x="3030516" y="72019"/>
                </a:cubicBezTo>
                <a:cubicBezTo>
                  <a:pt x="3335048" y="130106"/>
                  <a:pt x="3631206" y="236500"/>
                  <a:pt x="3904433" y="382369"/>
                </a:cubicBezTo>
                <a:cubicBezTo>
                  <a:pt x="4563000" y="720617"/>
                  <a:pt x="5037901" y="1338890"/>
                  <a:pt x="5728719" y="1618387"/>
                </a:cubicBezTo>
                <a:cubicBezTo>
                  <a:pt x="5954799" y="1712175"/>
                  <a:pt x="6195310" y="1762082"/>
                  <a:pt x="6438241" y="1789944"/>
                </a:cubicBezTo>
                <a:cubicBezTo>
                  <a:pt x="7469736" y="1917347"/>
                  <a:pt x="8811464" y="1762922"/>
                  <a:pt x="9582859" y="2587765"/>
                </a:cubicBezTo>
                <a:cubicBezTo>
                  <a:pt x="9831239" y="2862958"/>
                  <a:pt x="9971819" y="3221420"/>
                  <a:pt x="10029149" y="3584187"/>
                </a:cubicBezTo>
                <a:cubicBezTo>
                  <a:pt x="10029149" y="3584187"/>
                  <a:pt x="10025445" y="3584796"/>
                  <a:pt x="10025445" y="3584796"/>
                </a:cubicBezTo>
                <a:cubicBezTo>
                  <a:pt x="9974574" y="3283673"/>
                  <a:pt x="9870161" y="2986330"/>
                  <a:pt x="9689440" y="2738306"/>
                </a:cubicBezTo>
                <a:cubicBezTo>
                  <a:pt x="9119066" y="1958604"/>
                  <a:pt x="8053175" y="1928663"/>
                  <a:pt x="7171011" y="1876636"/>
                </a:cubicBezTo>
                <a:cubicBezTo>
                  <a:pt x="6681762" y="1847221"/>
                  <a:pt x="6174419" y="1843693"/>
                  <a:pt x="5713362" y="1656221"/>
                </a:cubicBezTo>
                <a:cubicBezTo>
                  <a:pt x="5018230" y="1381469"/>
                  <a:pt x="4538427" y="764762"/>
                  <a:pt x="3878429" y="431371"/>
                </a:cubicBezTo>
                <a:cubicBezTo>
                  <a:pt x="3636150" y="303647"/>
                  <a:pt x="3375862" y="210480"/>
                  <a:pt x="3108758" y="150741"/>
                </a:cubicBezTo>
                <a:cubicBezTo>
                  <a:pt x="2167308" y="-42665"/>
                  <a:pt x="1179132" y="72735"/>
                  <a:pt x="496299" y="806666"/>
                </a:cubicBezTo>
                <a:cubicBezTo>
                  <a:pt x="328989" y="982107"/>
                  <a:pt x="191547" y="1183458"/>
                  <a:pt x="73908" y="1395012"/>
                </a:cubicBezTo>
                <a:cubicBezTo>
                  <a:pt x="73906" y="1395012"/>
                  <a:pt x="0" y="1354490"/>
                  <a:pt x="0" y="1354490"/>
                </a:cubicBezTo>
                <a:lnTo>
                  <a:pt x="0" y="1354490"/>
                </a:lnTo>
                <a:close/>
              </a:path>
            </a:pathLst>
          </a:custGeom>
          <a:solidFill>
            <a:srgbClr val="7EB0DE"/>
          </a:solidFill>
          <a:ln w="21035" cap="flat">
            <a:noFill/>
            <a:prstDash val="solid"/>
            <a:miter/>
          </a:ln>
        </p:spPr>
        <p:txBody>
          <a:bodyPr/>
          <a:lstStyle/>
          <a:p>
            <a:endParaRPr lang="en-GB"/>
          </a:p>
        </p:txBody>
      </p:sp>
    </p:spTree>
    <p:extLst>
      <p:ext uri="{BB962C8B-B14F-4D97-AF65-F5344CB8AC3E}">
        <p14:creationId xmlns:p14="http://schemas.microsoft.com/office/powerpoint/2010/main" val="673180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6" name="Freeform 5">
            <a:extLst>
              <a:ext uri="{FF2B5EF4-FFF2-40B4-BE49-F238E27FC236}">
                <a16:creationId xmlns:a16="http://schemas.microsoft.com/office/drawing/2014/main" id="{270BD420-968A-F94F-40C7-638F0D5C86D0}"/>
              </a:ext>
            </a:extLst>
          </p:cNvPr>
          <p:cNvSpPr/>
          <p:nvPr userDrawn="1"/>
        </p:nvSpPr>
        <p:spPr>
          <a:xfrm flipH="1">
            <a:off x="10440000" y="8640000"/>
            <a:ext cx="9926125" cy="3372482"/>
          </a:xfrm>
          <a:custGeom>
            <a:avLst/>
            <a:gdLst>
              <a:gd name="csX0" fmla="*/ 0 w 9926125"/>
              <a:gd name="csY0" fmla="*/ 1372942 h 3372482"/>
              <a:gd name="csX1" fmla="*/ 2410894 w 9926125"/>
              <a:gd name="csY1" fmla="*/ 5442 h 3372482"/>
              <a:gd name="csX2" fmla="*/ 4414807 w 9926125"/>
              <a:gd name="csY2" fmla="*/ 803933 h 3372482"/>
              <a:gd name="csX3" fmla="*/ 6256955 w 9926125"/>
              <a:gd name="csY3" fmla="*/ 1664721 h 3372482"/>
              <a:gd name="csX4" fmla="*/ 9452802 w 9926125"/>
              <a:gd name="csY4" fmla="*/ 2406253 h 3372482"/>
              <a:gd name="csX5" fmla="*/ 9926125 w 9926125"/>
              <a:gd name="csY5" fmla="*/ 3371789 h 3372482"/>
              <a:gd name="csX6" fmla="*/ 9922717 w 9926125"/>
              <a:gd name="csY6" fmla="*/ 3372482 h 3372482"/>
              <a:gd name="csX7" fmla="*/ 9505040 w 9926125"/>
              <a:gd name="csY7" fmla="*/ 2481250 h 3372482"/>
              <a:gd name="csX8" fmla="*/ 6346011 w 9926125"/>
              <a:gd name="csY8" fmla="*/ 1705117 h 3372482"/>
              <a:gd name="csX9" fmla="*/ 4383817 w 9926125"/>
              <a:gd name="csY9" fmla="*/ 844560 h 3372482"/>
              <a:gd name="csX10" fmla="*/ 3118207 w 9926125"/>
              <a:gd name="csY10" fmla="*/ 178928 h 3372482"/>
              <a:gd name="csX11" fmla="*/ 1693672 w 9926125"/>
              <a:gd name="csY11" fmla="*/ 124641 h 3372482"/>
              <a:gd name="csX12" fmla="*/ 477461 w 9926125"/>
              <a:gd name="csY12" fmla="*/ 823375 h 3372482"/>
              <a:gd name="csX13" fmla="*/ 74823 w 9926125"/>
              <a:gd name="csY13" fmla="*/ 1412036 h 3372482"/>
              <a:gd name="csX14" fmla="*/ 0 w 9926125"/>
              <a:gd name="csY14" fmla="*/ 1372942 h 3372482"/>
              <a:gd name="csX15" fmla="*/ 0 w 9926125"/>
              <a:gd name="csY15" fmla="*/ 1372942 h 3372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926125" h="3372482">
                <a:moveTo>
                  <a:pt x="0" y="1372942"/>
                </a:moveTo>
                <a:cubicBezTo>
                  <a:pt x="497867" y="422547"/>
                  <a:pt x="1337587" y="-57212"/>
                  <a:pt x="2410894" y="5442"/>
                </a:cubicBezTo>
                <a:cubicBezTo>
                  <a:pt x="3209892" y="46646"/>
                  <a:pt x="3796676" y="312981"/>
                  <a:pt x="4414807" y="803933"/>
                </a:cubicBezTo>
                <a:cubicBezTo>
                  <a:pt x="4999297" y="1261643"/>
                  <a:pt x="5479331" y="1637868"/>
                  <a:pt x="6256955" y="1664721"/>
                </a:cubicBezTo>
                <a:cubicBezTo>
                  <a:pt x="7283863" y="1723342"/>
                  <a:pt x="8683720" y="1605576"/>
                  <a:pt x="9452802" y="2406253"/>
                </a:cubicBezTo>
                <a:cubicBezTo>
                  <a:pt x="9705305" y="2669541"/>
                  <a:pt x="9856004" y="3017106"/>
                  <a:pt x="9926125" y="3371789"/>
                </a:cubicBezTo>
                <a:cubicBezTo>
                  <a:pt x="9926125" y="3371789"/>
                  <a:pt x="9922717" y="3372482"/>
                  <a:pt x="9922717" y="3372482"/>
                </a:cubicBezTo>
                <a:cubicBezTo>
                  <a:pt x="9855478" y="3048600"/>
                  <a:pt x="9723819" y="2731899"/>
                  <a:pt x="9505040" y="2481250"/>
                </a:cubicBezTo>
                <a:cubicBezTo>
                  <a:pt x="8774375" y="1637951"/>
                  <a:pt x="7368312" y="1747277"/>
                  <a:pt x="6346011" y="1705117"/>
                </a:cubicBezTo>
                <a:cubicBezTo>
                  <a:pt x="5493659" y="1696614"/>
                  <a:pt x="5025469" y="1339684"/>
                  <a:pt x="4383817" y="844560"/>
                </a:cubicBezTo>
                <a:cubicBezTo>
                  <a:pt x="4003337" y="552289"/>
                  <a:pt x="3587659" y="294229"/>
                  <a:pt x="3118207" y="178928"/>
                </a:cubicBezTo>
                <a:cubicBezTo>
                  <a:pt x="2654540" y="66689"/>
                  <a:pt x="2163040" y="27767"/>
                  <a:pt x="1693672" y="124641"/>
                </a:cubicBezTo>
                <a:cubicBezTo>
                  <a:pt x="1225680" y="217508"/>
                  <a:pt x="792483" y="465606"/>
                  <a:pt x="477461" y="823375"/>
                </a:cubicBezTo>
                <a:cubicBezTo>
                  <a:pt x="317325" y="1000286"/>
                  <a:pt x="186378" y="1201532"/>
                  <a:pt x="74823" y="1412036"/>
                </a:cubicBezTo>
                <a:cubicBezTo>
                  <a:pt x="74821" y="1412036"/>
                  <a:pt x="0" y="1372942"/>
                  <a:pt x="0" y="1372942"/>
                </a:cubicBezTo>
                <a:lnTo>
                  <a:pt x="0" y="1372942"/>
                </a:lnTo>
                <a:close/>
              </a:path>
            </a:pathLst>
          </a:custGeom>
          <a:solidFill>
            <a:srgbClr val="CE3736"/>
          </a:solidFill>
          <a:ln w="21035" cap="flat">
            <a:noFill/>
            <a:prstDash val="solid"/>
            <a:miter/>
          </a:ln>
        </p:spPr>
        <p:txBody>
          <a:bodyPr/>
          <a:lstStyle/>
          <a:p>
            <a:endParaRPr lang="en-GB"/>
          </a:p>
        </p:txBody>
      </p:sp>
    </p:spTree>
    <p:extLst>
      <p:ext uri="{BB962C8B-B14F-4D97-AF65-F5344CB8AC3E}">
        <p14:creationId xmlns:p14="http://schemas.microsoft.com/office/powerpoint/2010/main" val="3443227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5" name="Freeform 4">
            <a:extLst>
              <a:ext uri="{FF2B5EF4-FFF2-40B4-BE49-F238E27FC236}">
                <a16:creationId xmlns:a16="http://schemas.microsoft.com/office/drawing/2014/main" id="{18B550FD-9E92-A4FD-A09F-CC806F20CFA6}"/>
              </a:ext>
            </a:extLst>
          </p:cNvPr>
          <p:cNvSpPr/>
          <p:nvPr userDrawn="1"/>
        </p:nvSpPr>
        <p:spPr>
          <a:xfrm flipH="1">
            <a:off x="10440000" y="8640000"/>
            <a:ext cx="9823091" cy="3159792"/>
          </a:xfrm>
          <a:custGeom>
            <a:avLst/>
            <a:gdLst>
              <a:gd name="csX0" fmla="*/ 0 w 9823091"/>
              <a:gd name="csY0" fmla="*/ 1391017 h 3159792"/>
              <a:gd name="csX1" fmla="*/ 1277586 w 9823091"/>
              <a:gd name="csY1" fmla="*/ 157586 h 3159792"/>
              <a:gd name="csX2" fmla="*/ 3060805 w 9823091"/>
              <a:gd name="csY2" fmla="*/ 121740 h 3159792"/>
              <a:gd name="csX3" fmla="*/ 3723622 w 9823091"/>
              <a:gd name="csY3" fmla="*/ 408810 h 3159792"/>
              <a:gd name="csX4" fmla="*/ 5547824 w 9823091"/>
              <a:gd name="csY4" fmla="*/ 1505466 h 3159792"/>
              <a:gd name="csX5" fmla="*/ 6252781 w 9823091"/>
              <a:gd name="csY5" fmla="*/ 1564590 h 3159792"/>
              <a:gd name="csX6" fmla="*/ 9289829 w 9823091"/>
              <a:gd name="csY6" fmla="*/ 2192177 h 3159792"/>
              <a:gd name="csX7" fmla="*/ 9823091 w 9823091"/>
              <a:gd name="csY7" fmla="*/ 3159015 h 3159792"/>
              <a:gd name="csX8" fmla="*/ 9819957 w 9823091"/>
              <a:gd name="csY8" fmla="*/ 3159792 h 3159792"/>
              <a:gd name="csX9" fmla="*/ 9313182 w 9823091"/>
              <a:gd name="csY9" fmla="*/ 2232300 h 3159792"/>
              <a:gd name="csX10" fmla="*/ 6969583 w 9823091"/>
              <a:gd name="csY10" fmla="*/ 1574332 h 3159792"/>
              <a:gd name="csX11" fmla="*/ 5537747 w 9823091"/>
              <a:gd name="csY11" fmla="*/ 1545862 h 3159792"/>
              <a:gd name="csX12" fmla="*/ 3693705 w 9823091"/>
              <a:gd name="csY12" fmla="*/ 459578 h 3159792"/>
              <a:gd name="csX13" fmla="*/ 3043996 w 9823091"/>
              <a:gd name="csY13" fmla="*/ 185630 h 3159792"/>
              <a:gd name="csX14" fmla="*/ 990554 w 9823091"/>
              <a:gd name="csY14" fmla="*/ 383751 h 3159792"/>
              <a:gd name="csX15" fmla="*/ 250055 w 9823091"/>
              <a:gd name="csY15" fmla="*/ 1122102 h 3159792"/>
              <a:gd name="csX16" fmla="*/ 75709 w 9823091"/>
              <a:gd name="csY16" fmla="*/ 1428684 h 3159792"/>
              <a:gd name="csX17" fmla="*/ 0 w 9823091"/>
              <a:gd name="csY17" fmla="*/ 1391017 h 3159792"/>
              <a:gd name="csX18" fmla="*/ 0 w 9823091"/>
              <a:gd name="csY18" fmla="*/ 1391017 h 31597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9823091" h="3159792">
                <a:moveTo>
                  <a:pt x="0" y="1391017"/>
                </a:moveTo>
                <a:cubicBezTo>
                  <a:pt x="269679" y="848043"/>
                  <a:pt x="700499" y="375370"/>
                  <a:pt x="1277586" y="157586"/>
                </a:cubicBezTo>
                <a:cubicBezTo>
                  <a:pt x="1846045" y="-62003"/>
                  <a:pt x="2480207" y="-31089"/>
                  <a:pt x="3060805" y="121740"/>
                </a:cubicBezTo>
                <a:cubicBezTo>
                  <a:pt x="3294374" y="184891"/>
                  <a:pt x="3516772" y="284840"/>
                  <a:pt x="3723622" y="408810"/>
                </a:cubicBezTo>
                <a:cubicBezTo>
                  <a:pt x="4338155" y="774369"/>
                  <a:pt x="4838282" y="1331641"/>
                  <a:pt x="5547824" y="1505466"/>
                </a:cubicBezTo>
                <a:cubicBezTo>
                  <a:pt x="5777585" y="1565157"/>
                  <a:pt x="6016204" y="1578615"/>
                  <a:pt x="6252781" y="1564590"/>
                </a:cubicBezTo>
                <a:cubicBezTo>
                  <a:pt x="7249541" y="1525097"/>
                  <a:pt x="8511112" y="1467757"/>
                  <a:pt x="9289829" y="2192177"/>
                </a:cubicBezTo>
                <a:cubicBezTo>
                  <a:pt x="9561857" y="2450594"/>
                  <a:pt x="9736139" y="2797341"/>
                  <a:pt x="9823091" y="3159015"/>
                </a:cubicBezTo>
                <a:cubicBezTo>
                  <a:pt x="9823091" y="3159015"/>
                  <a:pt x="9819957" y="3159792"/>
                  <a:pt x="9819957" y="3159792"/>
                </a:cubicBezTo>
                <a:cubicBezTo>
                  <a:pt x="9733088" y="2814788"/>
                  <a:pt x="9570104" y="2482319"/>
                  <a:pt x="9313182" y="2232300"/>
                </a:cubicBezTo>
                <a:cubicBezTo>
                  <a:pt x="8702225" y="1636480"/>
                  <a:pt x="7780825" y="1570993"/>
                  <a:pt x="6969583" y="1574332"/>
                </a:cubicBezTo>
                <a:cubicBezTo>
                  <a:pt x="6492346" y="1566857"/>
                  <a:pt x="6008020" y="1666861"/>
                  <a:pt x="5537747" y="1545862"/>
                </a:cubicBezTo>
                <a:cubicBezTo>
                  <a:pt x="4825048" y="1379406"/>
                  <a:pt x="4304220" y="813883"/>
                  <a:pt x="3693705" y="459578"/>
                </a:cubicBezTo>
                <a:cubicBezTo>
                  <a:pt x="3490116" y="340294"/>
                  <a:pt x="3272200" y="245523"/>
                  <a:pt x="3043996" y="185630"/>
                </a:cubicBezTo>
                <a:cubicBezTo>
                  <a:pt x="2366431" y="10789"/>
                  <a:pt x="1601936" y="8404"/>
                  <a:pt x="990554" y="383751"/>
                </a:cubicBezTo>
                <a:cubicBezTo>
                  <a:pt x="688378" y="564998"/>
                  <a:pt x="438991" y="826481"/>
                  <a:pt x="250055" y="1122102"/>
                </a:cubicBezTo>
                <a:cubicBezTo>
                  <a:pt x="185147" y="1220111"/>
                  <a:pt x="129729" y="1324166"/>
                  <a:pt x="75709" y="1428684"/>
                </a:cubicBezTo>
                <a:lnTo>
                  <a:pt x="0" y="1391017"/>
                </a:lnTo>
                <a:lnTo>
                  <a:pt x="0" y="1391017"/>
                </a:lnTo>
                <a:close/>
              </a:path>
            </a:pathLst>
          </a:custGeom>
          <a:solidFill>
            <a:srgbClr val="8C58A4"/>
          </a:solidFill>
          <a:ln w="21035" cap="flat">
            <a:noFill/>
            <a:prstDash val="solid"/>
            <a:miter/>
          </a:ln>
        </p:spPr>
        <p:txBody>
          <a:bodyPr/>
          <a:lstStyle/>
          <a:p>
            <a:endParaRPr lang="en-GB"/>
          </a:p>
        </p:txBody>
      </p:sp>
    </p:spTree>
    <p:extLst>
      <p:ext uri="{BB962C8B-B14F-4D97-AF65-F5344CB8AC3E}">
        <p14:creationId xmlns:p14="http://schemas.microsoft.com/office/powerpoint/2010/main" val="1058245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rgbClr val="1F35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chemeClr val="bg1"/>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chemeClr val="bg1"/>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chemeClr val="bg1"/>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6"/>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600" cy="888006"/>
          </a:xfrm>
          <a:prstGeom prst="rect">
            <a:avLst/>
          </a:prstGeom>
        </p:spPr>
      </p:pic>
      <p:sp>
        <p:nvSpPr>
          <p:cNvPr id="4" name="Freeform 3">
            <a:extLst>
              <a:ext uri="{FF2B5EF4-FFF2-40B4-BE49-F238E27FC236}">
                <a16:creationId xmlns:a16="http://schemas.microsoft.com/office/drawing/2014/main" id="{BD86B024-E7B3-D908-1C11-E24FC3149EFC}"/>
              </a:ext>
            </a:extLst>
          </p:cNvPr>
          <p:cNvSpPr/>
          <p:nvPr userDrawn="1"/>
        </p:nvSpPr>
        <p:spPr>
          <a:xfrm flipH="1">
            <a:off x="10440000" y="8640000"/>
            <a:ext cx="9720042" cy="2949736"/>
          </a:xfrm>
          <a:custGeom>
            <a:avLst/>
            <a:gdLst>
              <a:gd name="csX0" fmla="*/ 0 w 9720042"/>
              <a:gd name="csY0" fmla="*/ 1411769 h 2949736"/>
              <a:gd name="csX1" fmla="*/ 2992533 w 9720042"/>
              <a:gd name="csY1" fmla="*/ 128282 h 2949736"/>
              <a:gd name="csX2" fmla="*/ 4806259 w 9720042"/>
              <a:gd name="csY2" fmla="*/ 1223184 h 2949736"/>
              <a:gd name="csX3" fmla="*/ 6157096 w 9720042"/>
              <a:gd name="csY3" fmla="*/ 1477612 h 2949736"/>
              <a:gd name="csX4" fmla="*/ 7570502 w 9720042"/>
              <a:gd name="csY4" fmla="*/ 1410404 h 2949736"/>
              <a:gd name="csX5" fmla="*/ 9596274 w 9720042"/>
              <a:gd name="csY5" fmla="*/ 2618296 h 2949736"/>
              <a:gd name="csX6" fmla="*/ 9720043 w 9720042"/>
              <a:gd name="csY6" fmla="*/ 2948876 h 2949736"/>
              <a:gd name="csX7" fmla="*/ 9717202 w 9720042"/>
              <a:gd name="csY7" fmla="*/ 2949737 h 2949736"/>
              <a:gd name="csX8" fmla="*/ 9590698 w 9720042"/>
              <a:gd name="csY8" fmla="*/ 2620920 h 2949736"/>
              <a:gd name="csX9" fmla="*/ 7568356 w 9720042"/>
              <a:gd name="csY9" fmla="*/ 1438854 h 2949736"/>
              <a:gd name="csX10" fmla="*/ 6162756 w 9720042"/>
              <a:gd name="csY10" fmla="*/ 1518470 h 2949736"/>
              <a:gd name="csX11" fmla="*/ 4781644 w 9720042"/>
              <a:gd name="csY11" fmla="*/ 1268934 h 2949736"/>
              <a:gd name="csX12" fmla="*/ 2973557 w 9720042"/>
              <a:gd name="csY12" fmla="*/ 197285 h 2949736"/>
              <a:gd name="csX13" fmla="*/ 954700 w 9720042"/>
              <a:gd name="csY13" fmla="*/ 394982 h 2949736"/>
              <a:gd name="csX14" fmla="*/ 76574 w 9720042"/>
              <a:gd name="csY14" fmla="*/ 1447924 h 2949736"/>
              <a:gd name="csX15" fmla="*/ 0 w 9720042"/>
              <a:gd name="csY15" fmla="*/ 1411769 h 2949736"/>
              <a:gd name="csX16" fmla="*/ 0 w 9720042"/>
              <a:gd name="csY16" fmla="*/ 1411769 h 29497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720042" h="2949736">
                <a:moveTo>
                  <a:pt x="0" y="1411769"/>
                </a:moveTo>
                <a:cubicBezTo>
                  <a:pt x="581242" y="166734"/>
                  <a:pt x="1700541" y="-234825"/>
                  <a:pt x="2992533" y="128282"/>
                </a:cubicBezTo>
                <a:cubicBezTo>
                  <a:pt x="3691010" y="316814"/>
                  <a:pt x="4188191" y="892940"/>
                  <a:pt x="4806259" y="1223184"/>
                </a:cubicBezTo>
                <a:cubicBezTo>
                  <a:pt x="5214931" y="1452081"/>
                  <a:pt x="5692567" y="1546395"/>
                  <a:pt x="6157096" y="1477612"/>
                </a:cubicBezTo>
                <a:cubicBezTo>
                  <a:pt x="6623582" y="1409481"/>
                  <a:pt x="7098567" y="1373473"/>
                  <a:pt x="7570502" y="1410404"/>
                </a:cubicBezTo>
                <a:cubicBezTo>
                  <a:pt x="8411850" y="1469403"/>
                  <a:pt x="9231467" y="1811425"/>
                  <a:pt x="9596274" y="2618296"/>
                </a:cubicBezTo>
                <a:cubicBezTo>
                  <a:pt x="9645693" y="2725270"/>
                  <a:pt x="9686718" y="2835981"/>
                  <a:pt x="9720043" y="2948876"/>
                </a:cubicBezTo>
                <a:cubicBezTo>
                  <a:pt x="9720043" y="2948876"/>
                  <a:pt x="9717202" y="2949737"/>
                  <a:pt x="9717202" y="2949737"/>
                </a:cubicBezTo>
                <a:cubicBezTo>
                  <a:pt x="9682889" y="2837262"/>
                  <a:pt x="9640938" y="2727139"/>
                  <a:pt x="9590698" y="2620920"/>
                </a:cubicBezTo>
                <a:cubicBezTo>
                  <a:pt x="9220821" y="1822280"/>
                  <a:pt x="8405118" y="1489916"/>
                  <a:pt x="7568356" y="1438854"/>
                </a:cubicBezTo>
                <a:cubicBezTo>
                  <a:pt x="7098904" y="1406394"/>
                  <a:pt x="6627726" y="1446370"/>
                  <a:pt x="6162756" y="1518470"/>
                </a:cubicBezTo>
                <a:cubicBezTo>
                  <a:pt x="5691053" y="1592354"/>
                  <a:pt x="5198857" y="1498923"/>
                  <a:pt x="4781644" y="1268934"/>
                </a:cubicBezTo>
                <a:cubicBezTo>
                  <a:pt x="4155708" y="939635"/>
                  <a:pt x="3665238" y="383917"/>
                  <a:pt x="2973557" y="197285"/>
                </a:cubicBezTo>
                <a:cubicBezTo>
                  <a:pt x="2308763" y="12305"/>
                  <a:pt x="1549842" y="10865"/>
                  <a:pt x="954700" y="394982"/>
                </a:cubicBezTo>
                <a:cubicBezTo>
                  <a:pt x="560877" y="643972"/>
                  <a:pt x="272850" y="1029854"/>
                  <a:pt x="76574" y="1447924"/>
                </a:cubicBezTo>
                <a:cubicBezTo>
                  <a:pt x="76574" y="1447924"/>
                  <a:pt x="0" y="1411769"/>
                  <a:pt x="0" y="1411769"/>
                </a:cubicBezTo>
                <a:lnTo>
                  <a:pt x="0" y="1411769"/>
                </a:lnTo>
                <a:close/>
              </a:path>
            </a:pathLst>
          </a:custGeom>
          <a:solidFill>
            <a:srgbClr val="FFFFFF"/>
          </a:solidFill>
          <a:ln w="21035" cap="flat">
            <a:noFill/>
            <a:prstDash val="solid"/>
            <a:miter/>
          </a:ln>
        </p:spPr>
        <p:txBody>
          <a:bodyPr/>
          <a:lstStyle/>
          <a:p>
            <a:endParaRPr lang="en-GB"/>
          </a:p>
        </p:txBody>
      </p:sp>
    </p:spTree>
    <p:extLst>
      <p:ext uri="{BB962C8B-B14F-4D97-AF65-F5344CB8AC3E}">
        <p14:creationId xmlns:p14="http://schemas.microsoft.com/office/powerpoint/2010/main" val="3182541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DF31-1F7B-EC0A-3A30-58386BFE8089}"/>
              </a:ext>
            </a:extLst>
          </p:cNvPr>
          <p:cNvSpPr>
            <a:spLocks noGrp="1"/>
          </p:cNvSpPr>
          <p:nvPr>
            <p:ph type="ctrTitle"/>
          </p:nvPr>
        </p:nvSpPr>
        <p:spPr>
          <a:xfrm>
            <a:off x="1137444" y="2965334"/>
            <a:ext cx="12115800" cy="1219200"/>
          </a:xfrm>
        </p:spPr>
        <p:txBody>
          <a:bodyPr anchor="t" anchorCtr="0"/>
          <a:lstStyle>
            <a:lvl1pPr algn="l">
              <a:defRPr sz="6000" b="1">
                <a:solidFill>
                  <a:srgbClr val="1F355E"/>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A80A8BB-4B4B-33CA-A09A-C7224FF7DB9A}"/>
              </a:ext>
            </a:extLst>
          </p:cNvPr>
          <p:cNvSpPr>
            <a:spLocks noGrp="1"/>
          </p:cNvSpPr>
          <p:nvPr>
            <p:ph type="subTitle" idx="1"/>
          </p:nvPr>
        </p:nvSpPr>
        <p:spPr>
          <a:xfrm>
            <a:off x="1137444" y="4327410"/>
            <a:ext cx="12115800" cy="1543050"/>
          </a:xfrm>
        </p:spPr>
        <p:txBody>
          <a:bodyPr anchor="t" anchorCtr="0"/>
          <a:lstStyle>
            <a:lvl1pPr marL="0" indent="0" algn="l">
              <a:buNone/>
              <a:defRPr sz="3600">
                <a:solidFill>
                  <a:srgbClr val="1F355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Graphic 9">
            <a:extLst>
              <a:ext uri="{FF2B5EF4-FFF2-40B4-BE49-F238E27FC236}">
                <a16:creationId xmlns:a16="http://schemas.microsoft.com/office/drawing/2014/main" id="{3D91B9D7-0661-FB85-D23A-807EB82B12D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21058263" flipH="1">
            <a:off x="6803102" y="4202052"/>
            <a:ext cx="16581120" cy="9132570"/>
          </a:xfrm>
          <a:prstGeom prst="rect">
            <a:avLst/>
          </a:prstGeom>
        </p:spPr>
      </p:pic>
      <p:pic>
        <p:nvPicPr>
          <p:cNvPr id="12" name="Picture 35">
            <a:extLst>
              <a:ext uri="{FF2B5EF4-FFF2-40B4-BE49-F238E27FC236}">
                <a16:creationId xmlns:a16="http://schemas.microsoft.com/office/drawing/2014/main" id="{880117C7-5292-C5A0-3CFA-8F555548590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5070272" y="9199508"/>
            <a:ext cx="3632200" cy="924559"/>
          </a:xfrm>
          <a:prstGeom prst="rect">
            <a:avLst/>
          </a:prstGeom>
        </p:spPr>
      </p:pic>
      <p:pic>
        <p:nvPicPr>
          <p:cNvPr id="13" name="Graphic 12">
            <a:extLst>
              <a:ext uri="{FF2B5EF4-FFF2-40B4-BE49-F238E27FC236}">
                <a16:creationId xmlns:a16="http://schemas.microsoft.com/office/drawing/2014/main" id="{679F988C-821F-E254-809E-195DAB6CD1A9}"/>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603" y="8954135"/>
            <a:ext cx="5257800" cy="1424940"/>
          </a:xfrm>
          <a:prstGeom prst="rect">
            <a:avLst/>
          </a:prstGeom>
        </p:spPr>
      </p:pic>
    </p:spTree>
    <p:extLst>
      <p:ext uri="{BB962C8B-B14F-4D97-AF65-F5344CB8AC3E}">
        <p14:creationId xmlns:p14="http://schemas.microsoft.com/office/powerpoint/2010/main" val="10252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DF31-1F7B-EC0A-3A30-58386BFE8089}"/>
              </a:ext>
            </a:extLst>
          </p:cNvPr>
          <p:cNvSpPr>
            <a:spLocks noGrp="1"/>
          </p:cNvSpPr>
          <p:nvPr>
            <p:ph type="ctrTitle"/>
          </p:nvPr>
        </p:nvSpPr>
        <p:spPr>
          <a:xfrm>
            <a:off x="1289844" y="2063751"/>
            <a:ext cx="12115800" cy="1219200"/>
          </a:xfrm>
        </p:spPr>
        <p:txBody>
          <a:bodyPr anchor="t" anchorCtr="0"/>
          <a:lstStyle>
            <a:lvl1pPr algn="l">
              <a:defRPr sz="6000" b="1">
                <a:solidFill>
                  <a:srgbClr val="1F355E"/>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A80A8BB-4B4B-33CA-A09A-C7224FF7DB9A}"/>
              </a:ext>
            </a:extLst>
          </p:cNvPr>
          <p:cNvSpPr>
            <a:spLocks noGrp="1"/>
          </p:cNvSpPr>
          <p:nvPr>
            <p:ph type="subTitle" idx="1"/>
          </p:nvPr>
        </p:nvSpPr>
        <p:spPr>
          <a:xfrm>
            <a:off x="1289844" y="3425827"/>
            <a:ext cx="12115800" cy="1543050"/>
          </a:xfrm>
        </p:spPr>
        <p:txBody>
          <a:bodyPr anchor="t" anchorCtr="0"/>
          <a:lstStyle>
            <a:lvl1pPr marL="0" indent="0" algn="l">
              <a:buNone/>
              <a:defRPr sz="3600">
                <a:solidFill>
                  <a:srgbClr val="1F355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Graphic 9">
            <a:extLst>
              <a:ext uri="{FF2B5EF4-FFF2-40B4-BE49-F238E27FC236}">
                <a16:creationId xmlns:a16="http://schemas.microsoft.com/office/drawing/2014/main" id="{3D91B9D7-0661-FB85-D23A-807EB82B12D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196556" y="4968877"/>
            <a:ext cx="26460450" cy="5124450"/>
          </a:xfrm>
          <a:prstGeom prst="rect">
            <a:avLst/>
          </a:prstGeom>
        </p:spPr>
      </p:pic>
      <p:pic>
        <p:nvPicPr>
          <p:cNvPr id="4" name="Picture 35">
            <a:extLst>
              <a:ext uri="{FF2B5EF4-FFF2-40B4-BE49-F238E27FC236}">
                <a16:creationId xmlns:a16="http://schemas.microsoft.com/office/drawing/2014/main" id="{5455B14C-E6A0-00EC-1771-75A8432318A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5905443" y="9475606"/>
            <a:ext cx="2814955" cy="716533"/>
          </a:xfrm>
          <a:prstGeom prst="rect">
            <a:avLst/>
          </a:prstGeom>
        </p:spPr>
      </p:pic>
      <p:pic>
        <p:nvPicPr>
          <p:cNvPr id="5" name="Graphic 4">
            <a:extLst>
              <a:ext uri="{FF2B5EF4-FFF2-40B4-BE49-F238E27FC236}">
                <a16:creationId xmlns:a16="http://schemas.microsoft.com/office/drawing/2014/main" id="{C8408971-AB40-3C42-8AAE-AFF7EC0B3F70}"/>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37444" y="9311395"/>
            <a:ext cx="3855720" cy="1044956"/>
          </a:xfrm>
          <a:prstGeom prst="rect">
            <a:avLst/>
          </a:prstGeom>
        </p:spPr>
      </p:pic>
    </p:spTree>
    <p:extLst>
      <p:ext uri="{BB962C8B-B14F-4D97-AF65-F5344CB8AC3E}">
        <p14:creationId xmlns:p14="http://schemas.microsoft.com/office/powerpoint/2010/main" val="3120285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35">
            <a:extLst>
              <a:ext uri="{FF2B5EF4-FFF2-40B4-BE49-F238E27FC236}">
                <a16:creationId xmlns:a16="http://schemas.microsoft.com/office/drawing/2014/main" id="{20EE2C7A-DFAD-E612-2FAE-DA1523B501B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8" name="Graphic 7">
            <a:extLst>
              <a:ext uri="{FF2B5EF4-FFF2-40B4-BE49-F238E27FC236}">
                <a16:creationId xmlns:a16="http://schemas.microsoft.com/office/drawing/2014/main" id="{ABB8D855-5E02-B63B-C12A-DE5D8F02F39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pic>
        <p:nvPicPr>
          <p:cNvPr id="10" name="Graphic 9">
            <a:extLst>
              <a:ext uri="{FF2B5EF4-FFF2-40B4-BE49-F238E27FC236}">
                <a16:creationId xmlns:a16="http://schemas.microsoft.com/office/drawing/2014/main" id="{74D9D2A3-00F4-8038-D208-5AAA065A43DA}"/>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flipH="1">
            <a:off x="9140184" y="7071681"/>
            <a:ext cx="12517882" cy="5416931"/>
          </a:xfrm>
          <a:prstGeom prst="rect">
            <a:avLst/>
          </a:prstGeom>
        </p:spPr>
      </p:pic>
    </p:spTree>
    <p:extLst>
      <p:ext uri="{BB962C8B-B14F-4D97-AF65-F5344CB8AC3E}">
        <p14:creationId xmlns:p14="http://schemas.microsoft.com/office/powerpoint/2010/main" val="23354780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Freeform 13">
            <a:extLst>
              <a:ext uri="{FF2B5EF4-FFF2-40B4-BE49-F238E27FC236}">
                <a16:creationId xmlns:a16="http://schemas.microsoft.com/office/drawing/2014/main" id="{1F44AA46-845C-D09D-1237-FBBC26F0DC61}"/>
              </a:ext>
            </a:extLst>
          </p:cNvPr>
          <p:cNvSpPr/>
          <p:nvPr/>
        </p:nvSpPr>
        <p:spPr>
          <a:xfrm flipH="1">
            <a:off x="10440000" y="8640000"/>
            <a:ext cx="10235137" cy="4010400"/>
          </a:xfrm>
          <a:custGeom>
            <a:avLst/>
            <a:gdLst>
              <a:gd name="csX0" fmla="*/ 0 w 10235137"/>
              <a:gd name="csY0" fmla="*/ 1319991 h 4011323"/>
              <a:gd name="csX1" fmla="*/ 1854195 w 10235137"/>
              <a:gd name="csY1" fmla="*/ 47698 h 4011323"/>
              <a:gd name="csX2" fmla="*/ 3197101 w 10235137"/>
              <a:gd name="csY2" fmla="*/ 62121 h 4011323"/>
              <a:gd name="csX3" fmla="*/ 4108802 w 10235137"/>
              <a:gd name="csY3" fmla="*/ 366533 h 4011323"/>
              <a:gd name="csX4" fmla="*/ 4752264 w 10235137"/>
              <a:gd name="csY4" fmla="*/ 786595 h 4011323"/>
              <a:gd name="csX5" fmla="*/ 5907296 w 10235137"/>
              <a:gd name="csY5" fmla="*/ 1777134 h 4011323"/>
              <a:gd name="csX6" fmla="*/ 6241155 w 10235137"/>
              <a:gd name="csY6" fmla="*/ 1954990 h 4011323"/>
              <a:gd name="csX7" fmla="*/ 7356004 w 10235137"/>
              <a:gd name="csY7" fmla="*/ 2162932 h 4011323"/>
              <a:gd name="csX8" fmla="*/ 9562286 w 10235137"/>
              <a:gd name="csY8" fmla="*/ 2687199 h 4011323"/>
              <a:gd name="csX9" fmla="*/ 10235138 w 10235137"/>
              <a:gd name="csY9" fmla="*/ 4011324 h 4011323"/>
              <a:gd name="csX10" fmla="*/ 10031401 w 10235137"/>
              <a:gd name="csY10" fmla="*/ 3280563 h 4011323"/>
              <a:gd name="csX11" fmla="*/ 8114798 w 10235137"/>
              <a:gd name="csY11" fmla="*/ 2257162 h 4011323"/>
              <a:gd name="csX12" fmla="*/ 6592350 w 10235137"/>
              <a:gd name="csY12" fmla="*/ 2108196 h 4011323"/>
              <a:gd name="csX13" fmla="*/ 6223189 w 10235137"/>
              <a:gd name="csY13" fmla="*/ 1996183 h 4011323"/>
              <a:gd name="csX14" fmla="*/ 5882555 w 10235137"/>
              <a:gd name="csY14" fmla="*/ 1816795 h 4011323"/>
              <a:gd name="csX15" fmla="*/ 4718055 w 10235137"/>
              <a:gd name="csY15" fmla="*/ 827978 h 4011323"/>
              <a:gd name="csX16" fmla="*/ 4083346 w 10235137"/>
              <a:gd name="csY16" fmla="*/ 418443 h 4011323"/>
              <a:gd name="csX17" fmla="*/ 3232509 w 10235137"/>
              <a:gd name="csY17" fmla="*/ 133786 h 4011323"/>
              <a:gd name="csX18" fmla="*/ 2620395 w 10235137"/>
              <a:gd name="csY18" fmla="*/ 70573 h 4011323"/>
              <a:gd name="csX19" fmla="*/ 536638 w 10235137"/>
              <a:gd name="csY19" fmla="*/ 774344 h 4011323"/>
              <a:gd name="csX20" fmla="*/ 72015 w 10235137"/>
              <a:gd name="csY20" fmla="*/ 1363284 h 4011323"/>
              <a:gd name="csX21" fmla="*/ 0 w 10235137"/>
              <a:gd name="csY21" fmla="*/ 1319991 h 4011323"/>
              <a:gd name="csX22" fmla="*/ 0 w 10235137"/>
              <a:gd name="csY22" fmla="*/ 1319991 h 4011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235137" h="4011323">
                <a:moveTo>
                  <a:pt x="0" y="1319991"/>
                </a:moveTo>
                <a:cubicBezTo>
                  <a:pt x="398877" y="641625"/>
                  <a:pt x="1072738" y="167604"/>
                  <a:pt x="1854195" y="47698"/>
                </a:cubicBezTo>
                <a:cubicBezTo>
                  <a:pt x="2299327" y="-27416"/>
                  <a:pt x="2753084" y="-7130"/>
                  <a:pt x="3197101" y="62121"/>
                </a:cubicBezTo>
                <a:cubicBezTo>
                  <a:pt x="3511373" y="126700"/>
                  <a:pt x="3820176" y="224584"/>
                  <a:pt x="4108802" y="366533"/>
                </a:cubicBezTo>
                <a:cubicBezTo>
                  <a:pt x="4339721" y="479046"/>
                  <a:pt x="4555049" y="622679"/>
                  <a:pt x="4752264" y="786595"/>
                </a:cubicBezTo>
                <a:cubicBezTo>
                  <a:pt x="5144063" y="1111067"/>
                  <a:pt x="5471232" y="1510318"/>
                  <a:pt x="5907296" y="1777134"/>
                </a:cubicBezTo>
                <a:cubicBezTo>
                  <a:pt x="6014403" y="1843795"/>
                  <a:pt x="6126474" y="1903130"/>
                  <a:pt x="6241155" y="1954990"/>
                </a:cubicBezTo>
                <a:cubicBezTo>
                  <a:pt x="6592581" y="2103703"/>
                  <a:pt x="6978827" y="2129066"/>
                  <a:pt x="7356004" y="2162932"/>
                </a:cubicBezTo>
                <a:cubicBezTo>
                  <a:pt x="8104805" y="2230203"/>
                  <a:pt x="8927955" y="2229762"/>
                  <a:pt x="9562286" y="2687199"/>
                </a:cubicBezTo>
                <a:cubicBezTo>
                  <a:pt x="9984864" y="2991702"/>
                  <a:pt x="10186455" y="3508158"/>
                  <a:pt x="10235138" y="4011324"/>
                </a:cubicBezTo>
                <a:cubicBezTo>
                  <a:pt x="10194744" y="3770375"/>
                  <a:pt x="10145893" y="3507381"/>
                  <a:pt x="10031401" y="3280563"/>
                </a:cubicBezTo>
                <a:cubicBezTo>
                  <a:pt x="9687254" y="2537331"/>
                  <a:pt x="8866250" y="2324538"/>
                  <a:pt x="8114798" y="2257162"/>
                </a:cubicBezTo>
                <a:cubicBezTo>
                  <a:pt x="7607729" y="2203664"/>
                  <a:pt x="7094854" y="2208724"/>
                  <a:pt x="6592350" y="2108196"/>
                </a:cubicBezTo>
                <a:cubicBezTo>
                  <a:pt x="6466435" y="2081888"/>
                  <a:pt x="6341656" y="2047413"/>
                  <a:pt x="6223189" y="1996183"/>
                </a:cubicBezTo>
                <a:cubicBezTo>
                  <a:pt x="6105562" y="1943778"/>
                  <a:pt x="5991976" y="1884129"/>
                  <a:pt x="5882555" y="1816795"/>
                </a:cubicBezTo>
                <a:cubicBezTo>
                  <a:pt x="5442788" y="1550798"/>
                  <a:pt x="5110338" y="1150195"/>
                  <a:pt x="4718055" y="827978"/>
                </a:cubicBezTo>
                <a:cubicBezTo>
                  <a:pt x="4523113" y="667330"/>
                  <a:pt x="4311256" y="527666"/>
                  <a:pt x="4083346" y="418443"/>
                </a:cubicBezTo>
                <a:cubicBezTo>
                  <a:pt x="3814201" y="287091"/>
                  <a:pt x="3525196" y="197575"/>
                  <a:pt x="3232509" y="133786"/>
                </a:cubicBezTo>
                <a:cubicBezTo>
                  <a:pt x="3031170" y="97089"/>
                  <a:pt x="2824867" y="79446"/>
                  <a:pt x="2620395" y="70573"/>
                </a:cubicBezTo>
                <a:cubicBezTo>
                  <a:pt x="1869869" y="34973"/>
                  <a:pt x="1082176" y="237892"/>
                  <a:pt x="536638" y="774344"/>
                </a:cubicBezTo>
                <a:cubicBezTo>
                  <a:pt x="355491" y="947621"/>
                  <a:pt x="201405" y="1148188"/>
                  <a:pt x="72015" y="1363284"/>
                </a:cubicBezTo>
                <a:lnTo>
                  <a:pt x="0" y="1319991"/>
                </a:lnTo>
                <a:lnTo>
                  <a:pt x="0" y="1319991"/>
                </a:lnTo>
                <a:close/>
              </a:path>
            </a:pathLst>
          </a:custGeom>
          <a:solidFill>
            <a:srgbClr val="FFD64F"/>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92AF60C6-8F00-4FB9-8A81-44A5ED02EA9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5" name="Graphic 4">
            <a:extLst>
              <a:ext uri="{FF2B5EF4-FFF2-40B4-BE49-F238E27FC236}">
                <a16:creationId xmlns:a16="http://schemas.microsoft.com/office/drawing/2014/main" id="{B5EAF48B-D989-BB5E-399B-60B08945297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31863270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Freeform 15">
            <a:extLst>
              <a:ext uri="{FF2B5EF4-FFF2-40B4-BE49-F238E27FC236}">
                <a16:creationId xmlns:a16="http://schemas.microsoft.com/office/drawing/2014/main" id="{6666AD00-DAC0-FD02-4570-C328AFDBE450}"/>
              </a:ext>
            </a:extLst>
          </p:cNvPr>
          <p:cNvSpPr/>
          <p:nvPr userDrawn="1"/>
        </p:nvSpPr>
        <p:spPr>
          <a:xfrm flipH="1">
            <a:off x="10440000" y="8640000"/>
            <a:ext cx="10132158" cy="3796666"/>
          </a:xfrm>
          <a:custGeom>
            <a:avLst/>
            <a:gdLst>
              <a:gd name="csX0" fmla="*/ 0 w 10132158"/>
              <a:gd name="csY0" fmla="*/ 1335596 h 3796666"/>
              <a:gd name="csX1" fmla="*/ 1073471 w 10132158"/>
              <a:gd name="csY1" fmla="*/ 287138 h 3796666"/>
              <a:gd name="csX2" fmla="*/ 2924236 w 10132158"/>
              <a:gd name="csY2" fmla="*/ 38682 h 3796666"/>
              <a:gd name="csX3" fmla="*/ 3656837 w 10132158"/>
              <a:gd name="csY3" fmla="*/ 221213 h 3796666"/>
              <a:gd name="csX4" fmla="*/ 4632938 w 10132158"/>
              <a:gd name="csY4" fmla="*/ 786920 h 3796666"/>
              <a:gd name="csX5" fmla="*/ 5818897 w 10132158"/>
              <a:gd name="csY5" fmla="*/ 1691182 h 3796666"/>
              <a:gd name="csX6" fmla="*/ 7267163 w 10132158"/>
              <a:gd name="csY6" fmla="*/ 2004020 h 3796666"/>
              <a:gd name="csX7" fmla="*/ 9711537 w 10132158"/>
              <a:gd name="csY7" fmla="*/ 2768626 h 3796666"/>
              <a:gd name="csX8" fmla="*/ 10132159 w 10132158"/>
              <a:gd name="csY8" fmla="*/ 3796142 h 3796666"/>
              <a:gd name="csX9" fmla="*/ 10128182 w 10132158"/>
              <a:gd name="csY9" fmla="*/ 3796667 h 3796666"/>
              <a:gd name="csX10" fmla="*/ 9702595 w 10132158"/>
              <a:gd name="csY10" fmla="*/ 2776331 h 3796666"/>
              <a:gd name="csX11" fmla="*/ 7265080 w 10132158"/>
              <a:gd name="csY11" fmla="*/ 2033897 h 3796666"/>
              <a:gd name="csX12" fmla="*/ 5800657 w 10132158"/>
              <a:gd name="csY12" fmla="*/ 1727274 h 3796666"/>
              <a:gd name="csX13" fmla="*/ 4602327 w 10132158"/>
              <a:gd name="csY13" fmla="*/ 825201 h 3796666"/>
              <a:gd name="csX14" fmla="*/ 3637377 w 10132158"/>
              <a:gd name="csY14" fmla="*/ 273919 h 3796666"/>
              <a:gd name="csX15" fmla="*/ 2916242 w 10132158"/>
              <a:gd name="csY15" fmla="*/ 99641 h 3796666"/>
              <a:gd name="csX16" fmla="*/ 1805621 w 10132158"/>
              <a:gd name="csY16" fmla="*/ 117313 h 3796666"/>
              <a:gd name="csX17" fmla="*/ 332117 w 10132158"/>
              <a:gd name="csY17" fmla="*/ 995711 h 3796666"/>
              <a:gd name="csX18" fmla="*/ 221154 w 10132158"/>
              <a:gd name="csY18" fmla="*/ 1143274 h 3796666"/>
              <a:gd name="csX19" fmla="*/ 120675 w 10132158"/>
              <a:gd name="csY19" fmla="*/ 1298349 h 3796666"/>
              <a:gd name="csX20" fmla="*/ 72972 w 10132158"/>
              <a:gd name="csY20" fmla="*/ 1377525 h 3796666"/>
              <a:gd name="csX21" fmla="*/ 0 w 10132158"/>
              <a:gd name="csY21" fmla="*/ 1335617 h 3796666"/>
              <a:gd name="csX22" fmla="*/ 0 w 10132158"/>
              <a:gd name="csY22" fmla="*/ 1335617 h 3796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132158" h="3796666">
                <a:moveTo>
                  <a:pt x="0" y="1335596"/>
                </a:moveTo>
                <a:cubicBezTo>
                  <a:pt x="253654" y="897937"/>
                  <a:pt x="617544" y="515397"/>
                  <a:pt x="1073471" y="287138"/>
                </a:cubicBezTo>
                <a:cubicBezTo>
                  <a:pt x="1641311" y="-2529"/>
                  <a:pt x="2301309" y="-46501"/>
                  <a:pt x="2924236" y="38682"/>
                </a:cubicBezTo>
                <a:cubicBezTo>
                  <a:pt x="3174110" y="69056"/>
                  <a:pt x="3420870" y="132989"/>
                  <a:pt x="3656837" y="221213"/>
                </a:cubicBezTo>
                <a:cubicBezTo>
                  <a:pt x="4012366" y="350323"/>
                  <a:pt x="4340356" y="549887"/>
                  <a:pt x="4632938" y="786920"/>
                </a:cubicBezTo>
                <a:cubicBezTo>
                  <a:pt x="5021140" y="1098973"/>
                  <a:pt x="5369179" y="1467261"/>
                  <a:pt x="5818897" y="1691182"/>
                </a:cubicBezTo>
                <a:cubicBezTo>
                  <a:pt x="6263923" y="1926986"/>
                  <a:pt x="6772507" y="1969293"/>
                  <a:pt x="7267163" y="2004020"/>
                </a:cubicBezTo>
                <a:cubicBezTo>
                  <a:pt x="8109879" y="2072865"/>
                  <a:pt x="9111058" y="2084266"/>
                  <a:pt x="9711537" y="2768626"/>
                </a:cubicBezTo>
                <a:cubicBezTo>
                  <a:pt x="9958528" y="3055052"/>
                  <a:pt x="10083518" y="3426258"/>
                  <a:pt x="10132159" y="3796142"/>
                </a:cubicBezTo>
                <a:cubicBezTo>
                  <a:pt x="10132159" y="3796142"/>
                  <a:pt x="10128182" y="3796667"/>
                  <a:pt x="10128182" y="3796667"/>
                </a:cubicBezTo>
                <a:cubicBezTo>
                  <a:pt x="10077017" y="3428022"/>
                  <a:pt x="9950471" y="3059860"/>
                  <a:pt x="9702595" y="2776331"/>
                </a:cubicBezTo>
                <a:cubicBezTo>
                  <a:pt x="9101443" y="2100370"/>
                  <a:pt x="8103084" y="2096675"/>
                  <a:pt x="7265080" y="2033897"/>
                </a:cubicBezTo>
                <a:cubicBezTo>
                  <a:pt x="6767142" y="2002613"/>
                  <a:pt x="6250963" y="1963099"/>
                  <a:pt x="5800657" y="1727274"/>
                </a:cubicBezTo>
                <a:cubicBezTo>
                  <a:pt x="5346583" y="1504696"/>
                  <a:pt x="4992296" y="1135253"/>
                  <a:pt x="4602327" y="825201"/>
                </a:cubicBezTo>
                <a:cubicBezTo>
                  <a:pt x="4311239" y="592282"/>
                  <a:pt x="3988845" y="399151"/>
                  <a:pt x="3637377" y="273919"/>
                </a:cubicBezTo>
                <a:cubicBezTo>
                  <a:pt x="3404229" y="188489"/>
                  <a:pt x="3163528" y="128051"/>
                  <a:pt x="2916242" y="99641"/>
                </a:cubicBezTo>
                <a:cubicBezTo>
                  <a:pt x="2547943" y="52543"/>
                  <a:pt x="2170744" y="49207"/>
                  <a:pt x="1805621" y="117313"/>
                </a:cubicBezTo>
                <a:cubicBezTo>
                  <a:pt x="1227007" y="218306"/>
                  <a:pt x="693228" y="533252"/>
                  <a:pt x="332117" y="995711"/>
                </a:cubicBezTo>
                <a:cubicBezTo>
                  <a:pt x="295662" y="1038441"/>
                  <a:pt x="254384" y="1098973"/>
                  <a:pt x="221154" y="1143274"/>
                </a:cubicBezTo>
                <a:cubicBezTo>
                  <a:pt x="195494" y="1183817"/>
                  <a:pt x="144370" y="1255371"/>
                  <a:pt x="120675" y="1298349"/>
                </a:cubicBezTo>
                <a:cubicBezTo>
                  <a:pt x="120670" y="1298349"/>
                  <a:pt x="72972" y="1377525"/>
                  <a:pt x="72972" y="1377525"/>
                </a:cubicBezTo>
                <a:lnTo>
                  <a:pt x="0" y="1335617"/>
                </a:lnTo>
                <a:lnTo>
                  <a:pt x="0" y="1335617"/>
                </a:lnTo>
                <a:close/>
              </a:path>
            </a:pathLst>
          </a:custGeom>
          <a:solidFill>
            <a:srgbClr val="39B76F"/>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9E6819C5-10E4-11EE-475B-2E1C8BABC34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5" name="Graphic 4">
            <a:extLst>
              <a:ext uri="{FF2B5EF4-FFF2-40B4-BE49-F238E27FC236}">
                <a16:creationId xmlns:a16="http://schemas.microsoft.com/office/drawing/2014/main" id="{8C608304-85CA-C40D-960E-9C587801BF0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1396705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Freeform 8">
            <a:extLst>
              <a:ext uri="{FF2B5EF4-FFF2-40B4-BE49-F238E27FC236}">
                <a16:creationId xmlns:a16="http://schemas.microsoft.com/office/drawing/2014/main" id="{BF965EA5-7D4E-EAF7-EAC0-3F3447C2E70F}"/>
              </a:ext>
            </a:extLst>
          </p:cNvPr>
          <p:cNvSpPr/>
          <p:nvPr userDrawn="1"/>
        </p:nvSpPr>
        <p:spPr>
          <a:xfrm flipH="1">
            <a:off x="10440000" y="8640000"/>
            <a:ext cx="10029148" cy="3584795"/>
          </a:xfrm>
          <a:custGeom>
            <a:avLst/>
            <a:gdLst>
              <a:gd name="csX0" fmla="*/ 0 w 10029148"/>
              <a:gd name="csY0" fmla="*/ 1354490 h 3584795"/>
              <a:gd name="csX1" fmla="*/ 3030516 w 10029148"/>
              <a:gd name="csY1" fmla="*/ 72019 h 3584795"/>
              <a:gd name="csX2" fmla="*/ 3904433 w 10029148"/>
              <a:gd name="csY2" fmla="*/ 382369 h 3584795"/>
              <a:gd name="csX3" fmla="*/ 5728719 w 10029148"/>
              <a:gd name="csY3" fmla="*/ 1618387 h 3584795"/>
              <a:gd name="csX4" fmla="*/ 6438241 w 10029148"/>
              <a:gd name="csY4" fmla="*/ 1789944 h 3584795"/>
              <a:gd name="csX5" fmla="*/ 9582859 w 10029148"/>
              <a:gd name="csY5" fmla="*/ 2587765 h 3584795"/>
              <a:gd name="csX6" fmla="*/ 10029149 w 10029148"/>
              <a:gd name="csY6" fmla="*/ 3584187 h 3584795"/>
              <a:gd name="csX7" fmla="*/ 10025445 w 10029148"/>
              <a:gd name="csY7" fmla="*/ 3584796 h 3584795"/>
              <a:gd name="csX8" fmla="*/ 9689440 w 10029148"/>
              <a:gd name="csY8" fmla="*/ 2738306 h 3584795"/>
              <a:gd name="csX9" fmla="*/ 7171011 w 10029148"/>
              <a:gd name="csY9" fmla="*/ 1876636 h 3584795"/>
              <a:gd name="csX10" fmla="*/ 5713362 w 10029148"/>
              <a:gd name="csY10" fmla="*/ 1656221 h 3584795"/>
              <a:gd name="csX11" fmla="*/ 3878429 w 10029148"/>
              <a:gd name="csY11" fmla="*/ 431371 h 3584795"/>
              <a:gd name="csX12" fmla="*/ 3108758 w 10029148"/>
              <a:gd name="csY12" fmla="*/ 150741 h 3584795"/>
              <a:gd name="csX13" fmla="*/ 496299 w 10029148"/>
              <a:gd name="csY13" fmla="*/ 806666 h 3584795"/>
              <a:gd name="csX14" fmla="*/ 73908 w 10029148"/>
              <a:gd name="csY14" fmla="*/ 1395012 h 3584795"/>
              <a:gd name="csX15" fmla="*/ 0 w 10029148"/>
              <a:gd name="csY15" fmla="*/ 1354490 h 3584795"/>
              <a:gd name="csX16" fmla="*/ 0 w 10029148"/>
              <a:gd name="csY16" fmla="*/ 1354490 h 3584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029148" h="3584795">
                <a:moveTo>
                  <a:pt x="0" y="1354490"/>
                </a:moveTo>
                <a:cubicBezTo>
                  <a:pt x="645218" y="183465"/>
                  <a:pt x="1759941" y="-170032"/>
                  <a:pt x="3030516" y="72019"/>
                </a:cubicBezTo>
                <a:cubicBezTo>
                  <a:pt x="3335048" y="130106"/>
                  <a:pt x="3631206" y="236500"/>
                  <a:pt x="3904433" y="382369"/>
                </a:cubicBezTo>
                <a:cubicBezTo>
                  <a:pt x="4563000" y="720617"/>
                  <a:pt x="5037901" y="1338890"/>
                  <a:pt x="5728719" y="1618387"/>
                </a:cubicBezTo>
                <a:cubicBezTo>
                  <a:pt x="5954799" y="1712175"/>
                  <a:pt x="6195310" y="1762082"/>
                  <a:pt x="6438241" y="1789944"/>
                </a:cubicBezTo>
                <a:cubicBezTo>
                  <a:pt x="7469736" y="1917347"/>
                  <a:pt x="8811464" y="1762922"/>
                  <a:pt x="9582859" y="2587765"/>
                </a:cubicBezTo>
                <a:cubicBezTo>
                  <a:pt x="9831239" y="2862958"/>
                  <a:pt x="9971819" y="3221420"/>
                  <a:pt x="10029149" y="3584187"/>
                </a:cubicBezTo>
                <a:cubicBezTo>
                  <a:pt x="10029149" y="3584187"/>
                  <a:pt x="10025445" y="3584796"/>
                  <a:pt x="10025445" y="3584796"/>
                </a:cubicBezTo>
                <a:cubicBezTo>
                  <a:pt x="9974574" y="3283673"/>
                  <a:pt x="9870161" y="2986330"/>
                  <a:pt x="9689440" y="2738306"/>
                </a:cubicBezTo>
                <a:cubicBezTo>
                  <a:pt x="9119066" y="1958604"/>
                  <a:pt x="8053175" y="1928663"/>
                  <a:pt x="7171011" y="1876636"/>
                </a:cubicBezTo>
                <a:cubicBezTo>
                  <a:pt x="6681762" y="1847221"/>
                  <a:pt x="6174419" y="1843693"/>
                  <a:pt x="5713362" y="1656221"/>
                </a:cubicBezTo>
                <a:cubicBezTo>
                  <a:pt x="5018230" y="1381469"/>
                  <a:pt x="4538427" y="764762"/>
                  <a:pt x="3878429" y="431371"/>
                </a:cubicBezTo>
                <a:cubicBezTo>
                  <a:pt x="3636150" y="303647"/>
                  <a:pt x="3375862" y="210480"/>
                  <a:pt x="3108758" y="150741"/>
                </a:cubicBezTo>
                <a:cubicBezTo>
                  <a:pt x="2167308" y="-42665"/>
                  <a:pt x="1179132" y="72735"/>
                  <a:pt x="496299" y="806666"/>
                </a:cubicBezTo>
                <a:cubicBezTo>
                  <a:pt x="328989" y="982107"/>
                  <a:pt x="191547" y="1183458"/>
                  <a:pt x="73908" y="1395012"/>
                </a:cubicBezTo>
                <a:cubicBezTo>
                  <a:pt x="73906" y="1395012"/>
                  <a:pt x="0" y="1354490"/>
                  <a:pt x="0" y="1354490"/>
                </a:cubicBezTo>
                <a:lnTo>
                  <a:pt x="0" y="1354490"/>
                </a:lnTo>
                <a:close/>
              </a:path>
            </a:pathLst>
          </a:custGeom>
          <a:solidFill>
            <a:srgbClr val="7EB0DE"/>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11455CF3-88B5-EA9E-A87B-37FA49BB625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5" name="Graphic 4">
            <a:extLst>
              <a:ext uri="{FF2B5EF4-FFF2-40B4-BE49-F238E27FC236}">
                <a16:creationId xmlns:a16="http://schemas.microsoft.com/office/drawing/2014/main" id="{9D5EEEEE-1996-1B9A-88D8-899501F0EA9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32157844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Freeform 5">
            <a:extLst>
              <a:ext uri="{FF2B5EF4-FFF2-40B4-BE49-F238E27FC236}">
                <a16:creationId xmlns:a16="http://schemas.microsoft.com/office/drawing/2014/main" id="{270BD420-968A-F94F-40C7-638F0D5C86D0}"/>
              </a:ext>
            </a:extLst>
          </p:cNvPr>
          <p:cNvSpPr/>
          <p:nvPr userDrawn="1"/>
        </p:nvSpPr>
        <p:spPr>
          <a:xfrm flipH="1">
            <a:off x="10440000" y="8640000"/>
            <a:ext cx="9926125" cy="3372482"/>
          </a:xfrm>
          <a:custGeom>
            <a:avLst/>
            <a:gdLst>
              <a:gd name="csX0" fmla="*/ 0 w 9926125"/>
              <a:gd name="csY0" fmla="*/ 1372942 h 3372482"/>
              <a:gd name="csX1" fmla="*/ 2410894 w 9926125"/>
              <a:gd name="csY1" fmla="*/ 5442 h 3372482"/>
              <a:gd name="csX2" fmla="*/ 4414807 w 9926125"/>
              <a:gd name="csY2" fmla="*/ 803933 h 3372482"/>
              <a:gd name="csX3" fmla="*/ 6256955 w 9926125"/>
              <a:gd name="csY3" fmla="*/ 1664721 h 3372482"/>
              <a:gd name="csX4" fmla="*/ 9452802 w 9926125"/>
              <a:gd name="csY4" fmla="*/ 2406253 h 3372482"/>
              <a:gd name="csX5" fmla="*/ 9926125 w 9926125"/>
              <a:gd name="csY5" fmla="*/ 3371789 h 3372482"/>
              <a:gd name="csX6" fmla="*/ 9922717 w 9926125"/>
              <a:gd name="csY6" fmla="*/ 3372482 h 3372482"/>
              <a:gd name="csX7" fmla="*/ 9505040 w 9926125"/>
              <a:gd name="csY7" fmla="*/ 2481250 h 3372482"/>
              <a:gd name="csX8" fmla="*/ 6346011 w 9926125"/>
              <a:gd name="csY8" fmla="*/ 1705117 h 3372482"/>
              <a:gd name="csX9" fmla="*/ 4383817 w 9926125"/>
              <a:gd name="csY9" fmla="*/ 844560 h 3372482"/>
              <a:gd name="csX10" fmla="*/ 3118207 w 9926125"/>
              <a:gd name="csY10" fmla="*/ 178928 h 3372482"/>
              <a:gd name="csX11" fmla="*/ 1693672 w 9926125"/>
              <a:gd name="csY11" fmla="*/ 124641 h 3372482"/>
              <a:gd name="csX12" fmla="*/ 477461 w 9926125"/>
              <a:gd name="csY12" fmla="*/ 823375 h 3372482"/>
              <a:gd name="csX13" fmla="*/ 74823 w 9926125"/>
              <a:gd name="csY13" fmla="*/ 1412036 h 3372482"/>
              <a:gd name="csX14" fmla="*/ 0 w 9926125"/>
              <a:gd name="csY14" fmla="*/ 1372942 h 3372482"/>
              <a:gd name="csX15" fmla="*/ 0 w 9926125"/>
              <a:gd name="csY15" fmla="*/ 1372942 h 3372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926125" h="3372482">
                <a:moveTo>
                  <a:pt x="0" y="1372942"/>
                </a:moveTo>
                <a:cubicBezTo>
                  <a:pt x="497867" y="422547"/>
                  <a:pt x="1337587" y="-57212"/>
                  <a:pt x="2410894" y="5442"/>
                </a:cubicBezTo>
                <a:cubicBezTo>
                  <a:pt x="3209892" y="46646"/>
                  <a:pt x="3796676" y="312981"/>
                  <a:pt x="4414807" y="803933"/>
                </a:cubicBezTo>
                <a:cubicBezTo>
                  <a:pt x="4999297" y="1261643"/>
                  <a:pt x="5479331" y="1637868"/>
                  <a:pt x="6256955" y="1664721"/>
                </a:cubicBezTo>
                <a:cubicBezTo>
                  <a:pt x="7283863" y="1723342"/>
                  <a:pt x="8683720" y="1605576"/>
                  <a:pt x="9452802" y="2406253"/>
                </a:cubicBezTo>
                <a:cubicBezTo>
                  <a:pt x="9705305" y="2669541"/>
                  <a:pt x="9856004" y="3017106"/>
                  <a:pt x="9926125" y="3371789"/>
                </a:cubicBezTo>
                <a:cubicBezTo>
                  <a:pt x="9926125" y="3371789"/>
                  <a:pt x="9922717" y="3372482"/>
                  <a:pt x="9922717" y="3372482"/>
                </a:cubicBezTo>
                <a:cubicBezTo>
                  <a:pt x="9855478" y="3048600"/>
                  <a:pt x="9723819" y="2731899"/>
                  <a:pt x="9505040" y="2481250"/>
                </a:cubicBezTo>
                <a:cubicBezTo>
                  <a:pt x="8774375" y="1637951"/>
                  <a:pt x="7368312" y="1747277"/>
                  <a:pt x="6346011" y="1705117"/>
                </a:cubicBezTo>
                <a:cubicBezTo>
                  <a:pt x="5493659" y="1696614"/>
                  <a:pt x="5025469" y="1339684"/>
                  <a:pt x="4383817" y="844560"/>
                </a:cubicBezTo>
                <a:cubicBezTo>
                  <a:pt x="4003337" y="552289"/>
                  <a:pt x="3587659" y="294229"/>
                  <a:pt x="3118207" y="178928"/>
                </a:cubicBezTo>
                <a:cubicBezTo>
                  <a:pt x="2654540" y="66689"/>
                  <a:pt x="2163040" y="27767"/>
                  <a:pt x="1693672" y="124641"/>
                </a:cubicBezTo>
                <a:cubicBezTo>
                  <a:pt x="1225680" y="217508"/>
                  <a:pt x="792483" y="465606"/>
                  <a:pt x="477461" y="823375"/>
                </a:cubicBezTo>
                <a:cubicBezTo>
                  <a:pt x="317325" y="1000286"/>
                  <a:pt x="186378" y="1201532"/>
                  <a:pt x="74823" y="1412036"/>
                </a:cubicBezTo>
                <a:cubicBezTo>
                  <a:pt x="74821" y="1412036"/>
                  <a:pt x="0" y="1372942"/>
                  <a:pt x="0" y="1372942"/>
                </a:cubicBezTo>
                <a:lnTo>
                  <a:pt x="0" y="1372942"/>
                </a:lnTo>
                <a:close/>
              </a:path>
            </a:pathLst>
          </a:custGeom>
          <a:solidFill>
            <a:srgbClr val="CE3736"/>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1236929A-9807-81A2-D5EC-0713B080DCE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5" name="Graphic 4">
            <a:extLst>
              <a:ext uri="{FF2B5EF4-FFF2-40B4-BE49-F238E27FC236}">
                <a16:creationId xmlns:a16="http://schemas.microsoft.com/office/drawing/2014/main" id="{5826DD0B-5478-FC6B-8BDA-E87D4DC4BA7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3194445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reeform 4">
            <a:extLst>
              <a:ext uri="{FF2B5EF4-FFF2-40B4-BE49-F238E27FC236}">
                <a16:creationId xmlns:a16="http://schemas.microsoft.com/office/drawing/2014/main" id="{18B550FD-9E92-A4FD-A09F-CC806F20CFA6}"/>
              </a:ext>
            </a:extLst>
          </p:cNvPr>
          <p:cNvSpPr/>
          <p:nvPr userDrawn="1"/>
        </p:nvSpPr>
        <p:spPr>
          <a:xfrm flipH="1">
            <a:off x="10440000" y="8640000"/>
            <a:ext cx="9823091" cy="3159792"/>
          </a:xfrm>
          <a:custGeom>
            <a:avLst/>
            <a:gdLst>
              <a:gd name="csX0" fmla="*/ 0 w 9823091"/>
              <a:gd name="csY0" fmla="*/ 1391017 h 3159792"/>
              <a:gd name="csX1" fmla="*/ 1277586 w 9823091"/>
              <a:gd name="csY1" fmla="*/ 157586 h 3159792"/>
              <a:gd name="csX2" fmla="*/ 3060805 w 9823091"/>
              <a:gd name="csY2" fmla="*/ 121740 h 3159792"/>
              <a:gd name="csX3" fmla="*/ 3723622 w 9823091"/>
              <a:gd name="csY3" fmla="*/ 408810 h 3159792"/>
              <a:gd name="csX4" fmla="*/ 5547824 w 9823091"/>
              <a:gd name="csY4" fmla="*/ 1505466 h 3159792"/>
              <a:gd name="csX5" fmla="*/ 6252781 w 9823091"/>
              <a:gd name="csY5" fmla="*/ 1564590 h 3159792"/>
              <a:gd name="csX6" fmla="*/ 9289829 w 9823091"/>
              <a:gd name="csY6" fmla="*/ 2192177 h 3159792"/>
              <a:gd name="csX7" fmla="*/ 9823091 w 9823091"/>
              <a:gd name="csY7" fmla="*/ 3159015 h 3159792"/>
              <a:gd name="csX8" fmla="*/ 9819957 w 9823091"/>
              <a:gd name="csY8" fmla="*/ 3159792 h 3159792"/>
              <a:gd name="csX9" fmla="*/ 9313182 w 9823091"/>
              <a:gd name="csY9" fmla="*/ 2232300 h 3159792"/>
              <a:gd name="csX10" fmla="*/ 6969583 w 9823091"/>
              <a:gd name="csY10" fmla="*/ 1574332 h 3159792"/>
              <a:gd name="csX11" fmla="*/ 5537747 w 9823091"/>
              <a:gd name="csY11" fmla="*/ 1545862 h 3159792"/>
              <a:gd name="csX12" fmla="*/ 3693705 w 9823091"/>
              <a:gd name="csY12" fmla="*/ 459578 h 3159792"/>
              <a:gd name="csX13" fmla="*/ 3043996 w 9823091"/>
              <a:gd name="csY13" fmla="*/ 185630 h 3159792"/>
              <a:gd name="csX14" fmla="*/ 990554 w 9823091"/>
              <a:gd name="csY14" fmla="*/ 383751 h 3159792"/>
              <a:gd name="csX15" fmla="*/ 250055 w 9823091"/>
              <a:gd name="csY15" fmla="*/ 1122102 h 3159792"/>
              <a:gd name="csX16" fmla="*/ 75709 w 9823091"/>
              <a:gd name="csY16" fmla="*/ 1428684 h 3159792"/>
              <a:gd name="csX17" fmla="*/ 0 w 9823091"/>
              <a:gd name="csY17" fmla="*/ 1391017 h 3159792"/>
              <a:gd name="csX18" fmla="*/ 0 w 9823091"/>
              <a:gd name="csY18" fmla="*/ 1391017 h 31597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9823091" h="3159792">
                <a:moveTo>
                  <a:pt x="0" y="1391017"/>
                </a:moveTo>
                <a:cubicBezTo>
                  <a:pt x="269679" y="848043"/>
                  <a:pt x="700499" y="375370"/>
                  <a:pt x="1277586" y="157586"/>
                </a:cubicBezTo>
                <a:cubicBezTo>
                  <a:pt x="1846045" y="-62003"/>
                  <a:pt x="2480207" y="-31089"/>
                  <a:pt x="3060805" y="121740"/>
                </a:cubicBezTo>
                <a:cubicBezTo>
                  <a:pt x="3294374" y="184891"/>
                  <a:pt x="3516772" y="284840"/>
                  <a:pt x="3723622" y="408810"/>
                </a:cubicBezTo>
                <a:cubicBezTo>
                  <a:pt x="4338155" y="774369"/>
                  <a:pt x="4838282" y="1331641"/>
                  <a:pt x="5547824" y="1505466"/>
                </a:cubicBezTo>
                <a:cubicBezTo>
                  <a:pt x="5777585" y="1565157"/>
                  <a:pt x="6016204" y="1578615"/>
                  <a:pt x="6252781" y="1564590"/>
                </a:cubicBezTo>
                <a:cubicBezTo>
                  <a:pt x="7249541" y="1525097"/>
                  <a:pt x="8511112" y="1467757"/>
                  <a:pt x="9289829" y="2192177"/>
                </a:cubicBezTo>
                <a:cubicBezTo>
                  <a:pt x="9561857" y="2450594"/>
                  <a:pt x="9736139" y="2797341"/>
                  <a:pt x="9823091" y="3159015"/>
                </a:cubicBezTo>
                <a:cubicBezTo>
                  <a:pt x="9823091" y="3159015"/>
                  <a:pt x="9819957" y="3159792"/>
                  <a:pt x="9819957" y="3159792"/>
                </a:cubicBezTo>
                <a:cubicBezTo>
                  <a:pt x="9733088" y="2814788"/>
                  <a:pt x="9570104" y="2482319"/>
                  <a:pt x="9313182" y="2232300"/>
                </a:cubicBezTo>
                <a:cubicBezTo>
                  <a:pt x="8702225" y="1636480"/>
                  <a:pt x="7780825" y="1570993"/>
                  <a:pt x="6969583" y="1574332"/>
                </a:cubicBezTo>
                <a:cubicBezTo>
                  <a:pt x="6492346" y="1566857"/>
                  <a:pt x="6008020" y="1666861"/>
                  <a:pt x="5537747" y="1545862"/>
                </a:cubicBezTo>
                <a:cubicBezTo>
                  <a:pt x="4825048" y="1379406"/>
                  <a:pt x="4304220" y="813883"/>
                  <a:pt x="3693705" y="459578"/>
                </a:cubicBezTo>
                <a:cubicBezTo>
                  <a:pt x="3490116" y="340294"/>
                  <a:pt x="3272200" y="245523"/>
                  <a:pt x="3043996" y="185630"/>
                </a:cubicBezTo>
                <a:cubicBezTo>
                  <a:pt x="2366431" y="10789"/>
                  <a:pt x="1601936" y="8404"/>
                  <a:pt x="990554" y="383751"/>
                </a:cubicBezTo>
                <a:cubicBezTo>
                  <a:pt x="688378" y="564998"/>
                  <a:pt x="438991" y="826481"/>
                  <a:pt x="250055" y="1122102"/>
                </a:cubicBezTo>
                <a:cubicBezTo>
                  <a:pt x="185147" y="1220111"/>
                  <a:pt x="129729" y="1324166"/>
                  <a:pt x="75709" y="1428684"/>
                </a:cubicBezTo>
                <a:lnTo>
                  <a:pt x="0" y="1391017"/>
                </a:lnTo>
                <a:lnTo>
                  <a:pt x="0" y="1391017"/>
                </a:lnTo>
                <a:close/>
              </a:path>
            </a:pathLst>
          </a:custGeom>
          <a:solidFill>
            <a:srgbClr val="8C58A4"/>
          </a:solidFill>
          <a:ln w="21035" cap="flat">
            <a:noFill/>
            <a:prstDash val="solid"/>
            <a:miter/>
          </a:ln>
        </p:spPr>
        <p:txBody>
          <a:bodyPr/>
          <a:lstStyle/>
          <a:p>
            <a:endParaRPr lang="en-GB"/>
          </a:p>
        </p:txBody>
      </p:sp>
      <p:pic>
        <p:nvPicPr>
          <p:cNvPr id="4" name="Picture 35">
            <a:extLst>
              <a:ext uri="{FF2B5EF4-FFF2-40B4-BE49-F238E27FC236}">
                <a16:creationId xmlns:a16="http://schemas.microsoft.com/office/drawing/2014/main" id="{2F88D6CB-3196-3E82-2D71-137C02D85AA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6" name="Graphic 5">
            <a:extLst>
              <a:ext uri="{FF2B5EF4-FFF2-40B4-BE49-F238E27FC236}">
                <a16:creationId xmlns:a16="http://schemas.microsoft.com/office/drawing/2014/main" id="{A0B1D5DE-49EA-123F-6303-945727420F7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1254262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7495-614C-795D-CE75-1FD72A51C2CF}"/>
              </a:ext>
            </a:extLst>
          </p:cNvPr>
          <p:cNvSpPr>
            <a:spLocks noGrp="1"/>
          </p:cNvSpPr>
          <p:nvPr>
            <p:ph type="title"/>
          </p:nvPr>
        </p:nvSpPr>
        <p:spPr>
          <a:xfrm>
            <a:off x="1061244" y="1158876"/>
            <a:ext cx="15011400" cy="2133600"/>
          </a:xfrm>
        </p:spPr>
        <p:txBody>
          <a:bodyPr lIns="0" tIns="0" rIns="0" bIns="0" anchor="t" anchorCtr="0">
            <a:noAutofit/>
          </a:bodyPr>
          <a:lstStyle>
            <a:lvl1pPr>
              <a:defRPr>
                <a:solidFill>
                  <a:srgbClr val="1F355E"/>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4D748D1-7512-9008-9426-2580C465196D}"/>
              </a:ext>
            </a:extLst>
          </p:cNvPr>
          <p:cNvSpPr>
            <a:spLocks noGrp="1"/>
          </p:cNvSpPr>
          <p:nvPr>
            <p:ph idx="1"/>
          </p:nvPr>
        </p:nvSpPr>
        <p:spPr>
          <a:xfrm>
            <a:off x="1061244" y="3567112"/>
            <a:ext cx="14630400" cy="5364163"/>
          </a:xfrm>
        </p:spPr>
        <p:txBody>
          <a:bodyPr lIns="0" tIns="0" rIns="0" bIns="0" anchor="t" anchorCtr="0">
            <a:noAutofit/>
          </a:bodyPr>
          <a:lstStyle>
            <a:lvl1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1pPr>
            <a:lvl2pPr marL="216000" indent="-216000">
              <a:lnSpc>
                <a:spcPct val="100000"/>
              </a:lnSpc>
              <a:spcBef>
                <a:spcPts val="0"/>
              </a:spcBef>
              <a:spcAft>
                <a:spcPts val="1800"/>
              </a:spcAft>
              <a:buFont typeface="Arial" panose="020B0604020202020204" pitchFamily="34" charset="0"/>
              <a:buChar char="•"/>
              <a:defRPr sz="2400">
                <a:solidFill>
                  <a:srgbClr val="1F355E"/>
                </a:solidFill>
                <a:latin typeface="Arial" panose="020B0604020202020204" pitchFamily="34" charset="0"/>
                <a:cs typeface="Arial" panose="020B0604020202020204" pitchFamily="34" charset="0"/>
              </a:defRPr>
            </a:lvl2pPr>
            <a:lvl3pPr marL="0" indent="0">
              <a:lnSpc>
                <a:spcPct val="100000"/>
              </a:lnSpc>
              <a:spcBef>
                <a:spcPts val="0"/>
              </a:spcBef>
              <a:spcAft>
                <a:spcPts val="1800"/>
              </a:spcAft>
              <a:buNone/>
              <a:defRPr sz="2400" b="1">
                <a:solidFill>
                  <a:srgbClr val="1F355E"/>
                </a:solidFill>
                <a:latin typeface="Arial" panose="020B0604020202020204" pitchFamily="34" charset="0"/>
                <a:cs typeface="Arial" panose="020B0604020202020204" pitchFamily="34" charset="0"/>
              </a:defRPr>
            </a:lvl3pPr>
            <a:lvl4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4pPr>
            <a:lvl5pPr marL="0" indent="0">
              <a:lnSpc>
                <a:spcPct val="100000"/>
              </a:lnSpc>
              <a:spcBef>
                <a:spcPts val="0"/>
              </a:spcBef>
              <a:spcAft>
                <a:spcPts val="1800"/>
              </a:spcAft>
              <a:buNone/>
              <a:defRPr sz="2400">
                <a:solidFill>
                  <a:srgbClr val="1F355E"/>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Freeform 3">
            <a:extLst>
              <a:ext uri="{FF2B5EF4-FFF2-40B4-BE49-F238E27FC236}">
                <a16:creationId xmlns:a16="http://schemas.microsoft.com/office/drawing/2014/main" id="{BD86B024-E7B3-D908-1C11-E24FC3149EFC}"/>
              </a:ext>
            </a:extLst>
          </p:cNvPr>
          <p:cNvSpPr/>
          <p:nvPr userDrawn="1"/>
        </p:nvSpPr>
        <p:spPr>
          <a:xfrm flipH="1">
            <a:off x="10440000" y="8640000"/>
            <a:ext cx="9720042" cy="2949736"/>
          </a:xfrm>
          <a:custGeom>
            <a:avLst/>
            <a:gdLst>
              <a:gd name="csX0" fmla="*/ 0 w 9720042"/>
              <a:gd name="csY0" fmla="*/ 1411769 h 2949736"/>
              <a:gd name="csX1" fmla="*/ 2992533 w 9720042"/>
              <a:gd name="csY1" fmla="*/ 128282 h 2949736"/>
              <a:gd name="csX2" fmla="*/ 4806259 w 9720042"/>
              <a:gd name="csY2" fmla="*/ 1223184 h 2949736"/>
              <a:gd name="csX3" fmla="*/ 6157096 w 9720042"/>
              <a:gd name="csY3" fmla="*/ 1477612 h 2949736"/>
              <a:gd name="csX4" fmla="*/ 7570502 w 9720042"/>
              <a:gd name="csY4" fmla="*/ 1410404 h 2949736"/>
              <a:gd name="csX5" fmla="*/ 9596274 w 9720042"/>
              <a:gd name="csY5" fmla="*/ 2618296 h 2949736"/>
              <a:gd name="csX6" fmla="*/ 9720043 w 9720042"/>
              <a:gd name="csY6" fmla="*/ 2948876 h 2949736"/>
              <a:gd name="csX7" fmla="*/ 9717202 w 9720042"/>
              <a:gd name="csY7" fmla="*/ 2949737 h 2949736"/>
              <a:gd name="csX8" fmla="*/ 9590698 w 9720042"/>
              <a:gd name="csY8" fmla="*/ 2620920 h 2949736"/>
              <a:gd name="csX9" fmla="*/ 7568356 w 9720042"/>
              <a:gd name="csY9" fmla="*/ 1438854 h 2949736"/>
              <a:gd name="csX10" fmla="*/ 6162756 w 9720042"/>
              <a:gd name="csY10" fmla="*/ 1518470 h 2949736"/>
              <a:gd name="csX11" fmla="*/ 4781644 w 9720042"/>
              <a:gd name="csY11" fmla="*/ 1268934 h 2949736"/>
              <a:gd name="csX12" fmla="*/ 2973557 w 9720042"/>
              <a:gd name="csY12" fmla="*/ 197285 h 2949736"/>
              <a:gd name="csX13" fmla="*/ 954700 w 9720042"/>
              <a:gd name="csY13" fmla="*/ 394982 h 2949736"/>
              <a:gd name="csX14" fmla="*/ 76574 w 9720042"/>
              <a:gd name="csY14" fmla="*/ 1447924 h 2949736"/>
              <a:gd name="csX15" fmla="*/ 0 w 9720042"/>
              <a:gd name="csY15" fmla="*/ 1411769 h 2949736"/>
              <a:gd name="csX16" fmla="*/ 0 w 9720042"/>
              <a:gd name="csY16" fmla="*/ 1411769 h 29497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720042" h="2949736">
                <a:moveTo>
                  <a:pt x="0" y="1411769"/>
                </a:moveTo>
                <a:cubicBezTo>
                  <a:pt x="581242" y="166734"/>
                  <a:pt x="1700541" y="-234825"/>
                  <a:pt x="2992533" y="128282"/>
                </a:cubicBezTo>
                <a:cubicBezTo>
                  <a:pt x="3691010" y="316814"/>
                  <a:pt x="4188191" y="892940"/>
                  <a:pt x="4806259" y="1223184"/>
                </a:cubicBezTo>
                <a:cubicBezTo>
                  <a:pt x="5214931" y="1452081"/>
                  <a:pt x="5692567" y="1546395"/>
                  <a:pt x="6157096" y="1477612"/>
                </a:cubicBezTo>
                <a:cubicBezTo>
                  <a:pt x="6623582" y="1409481"/>
                  <a:pt x="7098567" y="1373473"/>
                  <a:pt x="7570502" y="1410404"/>
                </a:cubicBezTo>
                <a:cubicBezTo>
                  <a:pt x="8411850" y="1469403"/>
                  <a:pt x="9231467" y="1811425"/>
                  <a:pt x="9596274" y="2618296"/>
                </a:cubicBezTo>
                <a:cubicBezTo>
                  <a:pt x="9645693" y="2725270"/>
                  <a:pt x="9686718" y="2835981"/>
                  <a:pt x="9720043" y="2948876"/>
                </a:cubicBezTo>
                <a:cubicBezTo>
                  <a:pt x="9720043" y="2948876"/>
                  <a:pt x="9717202" y="2949737"/>
                  <a:pt x="9717202" y="2949737"/>
                </a:cubicBezTo>
                <a:cubicBezTo>
                  <a:pt x="9682889" y="2837262"/>
                  <a:pt x="9640938" y="2727139"/>
                  <a:pt x="9590698" y="2620920"/>
                </a:cubicBezTo>
                <a:cubicBezTo>
                  <a:pt x="9220821" y="1822280"/>
                  <a:pt x="8405118" y="1489916"/>
                  <a:pt x="7568356" y="1438854"/>
                </a:cubicBezTo>
                <a:cubicBezTo>
                  <a:pt x="7098904" y="1406394"/>
                  <a:pt x="6627726" y="1446370"/>
                  <a:pt x="6162756" y="1518470"/>
                </a:cubicBezTo>
                <a:cubicBezTo>
                  <a:pt x="5691053" y="1592354"/>
                  <a:pt x="5198857" y="1498923"/>
                  <a:pt x="4781644" y="1268934"/>
                </a:cubicBezTo>
                <a:cubicBezTo>
                  <a:pt x="4155708" y="939635"/>
                  <a:pt x="3665238" y="383917"/>
                  <a:pt x="2973557" y="197285"/>
                </a:cubicBezTo>
                <a:cubicBezTo>
                  <a:pt x="2308763" y="12305"/>
                  <a:pt x="1549842" y="10865"/>
                  <a:pt x="954700" y="394982"/>
                </a:cubicBezTo>
                <a:cubicBezTo>
                  <a:pt x="560877" y="643972"/>
                  <a:pt x="272850" y="1029854"/>
                  <a:pt x="76574" y="1447924"/>
                </a:cubicBezTo>
                <a:cubicBezTo>
                  <a:pt x="76574" y="1447924"/>
                  <a:pt x="0" y="1411769"/>
                  <a:pt x="0" y="1411769"/>
                </a:cubicBezTo>
                <a:lnTo>
                  <a:pt x="0" y="1411769"/>
                </a:lnTo>
                <a:close/>
              </a:path>
            </a:pathLst>
          </a:custGeom>
          <a:solidFill>
            <a:srgbClr val="1F355E"/>
          </a:solidFill>
          <a:ln w="21035" cap="flat">
            <a:noFill/>
            <a:prstDash val="solid"/>
            <a:miter/>
          </a:ln>
        </p:spPr>
        <p:txBody>
          <a:bodyPr/>
          <a:lstStyle/>
          <a:p>
            <a:endParaRPr lang="en-GB"/>
          </a:p>
        </p:txBody>
      </p:sp>
      <p:pic>
        <p:nvPicPr>
          <p:cNvPr id="5" name="Picture 35">
            <a:extLst>
              <a:ext uri="{FF2B5EF4-FFF2-40B4-BE49-F238E27FC236}">
                <a16:creationId xmlns:a16="http://schemas.microsoft.com/office/drawing/2014/main" id="{7BF977E4-2101-8463-2D74-2C33C4F137B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66446" y="9780147"/>
            <a:ext cx="2633345" cy="670305"/>
          </a:xfrm>
          <a:prstGeom prst="rect">
            <a:avLst/>
          </a:prstGeom>
        </p:spPr>
      </p:pic>
      <p:pic>
        <p:nvPicPr>
          <p:cNvPr id="6" name="Graphic 5">
            <a:extLst>
              <a:ext uri="{FF2B5EF4-FFF2-40B4-BE49-F238E27FC236}">
                <a16:creationId xmlns:a16="http://schemas.microsoft.com/office/drawing/2014/main" id="{0BC690A0-DD15-056F-293F-892A5F2FEFE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832644" y="9679403"/>
            <a:ext cx="3276599" cy="888006"/>
          </a:xfrm>
          <a:prstGeom prst="rect">
            <a:avLst/>
          </a:prstGeom>
        </p:spPr>
      </p:pic>
    </p:spTree>
    <p:extLst>
      <p:ext uri="{BB962C8B-B14F-4D97-AF65-F5344CB8AC3E}">
        <p14:creationId xmlns:p14="http://schemas.microsoft.com/office/powerpoint/2010/main" val="12287476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13211" y="1850860"/>
            <a:ext cx="15079266" cy="3937329"/>
          </a:xfrm>
        </p:spPr>
        <p:txBody>
          <a:bodyPr anchor="b"/>
          <a:lstStyle>
            <a:lvl1pPr algn="ctr">
              <a:defRPr sz="9895"/>
            </a:lvl1pPr>
          </a:lstStyle>
          <a:p>
            <a:r>
              <a:rPr lang="en-US"/>
              <a:t>Click to edit Master title style</a:t>
            </a:r>
            <a:endParaRPr lang="en-GB"/>
          </a:p>
        </p:txBody>
      </p:sp>
      <p:sp>
        <p:nvSpPr>
          <p:cNvPr id="3" name="Subtitle 2"/>
          <p:cNvSpPr>
            <a:spLocks noGrp="1"/>
          </p:cNvSpPr>
          <p:nvPr>
            <p:ph type="subTitle" idx="1"/>
          </p:nvPr>
        </p:nvSpPr>
        <p:spPr>
          <a:xfrm>
            <a:off x="2513211" y="5940028"/>
            <a:ext cx="15079266" cy="2730474"/>
          </a:xfrm>
        </p:spPr>
        <p:txBody>
          <a:bodyPr/>
          <a:lstStyle>
            <a:lvl1pPr marL="0" indent="0" algn="ctr">
              <a:buNone/>
              <a:defRPr sz="3958"/>
            </a:lvl1pPr>
            <a:lvl2pPr marL="753969" indent="0" algn="ctr">
              <a:buNone/>
              <a:defRPr sz="3298"/>
            </a:lvl2pPr>
            <a:lvl3pPr marL="1507937" indent="0" algn="ctr">
              <a:buNone/>
              <a:defRPr sz="2968"/>
            </a:lvl3pPr>
            <a:lvl4pPr marL="2261906" indent="0" algn="ctr">
              <a:buNone/>
              <a:defRPr sz="2639"/>
            </a:lvl4pPr>
            <a:lvl5pPr marL="3015874" indent="0" algn="ctr">
              <a:buNone/>
              <a:defRPr sz="2639"/>
            </a:lvl5pPr>
            <a:lvl6pPr marL="3769843" indent="0" algn="ctr">
              <a:buNone/>
              <a:defRPr sz="2639"/>
            </a:lvl6pPr>
            <a:lvl7pPr marL="4523811" indent="0" algn="ctr">
              <a:buNone/>
              <a:defRPr sz="2639"/>
            </a:lvl7pPr>
            <a:lvl8pPr marL="5277780" indent="0" algn="ctr">
              <a:buNone/>
              <a:defRPr sz="2639"/>
            </a:lvl8pPr>
            <a:lvl9pPr marL="6031748" indent="0" algn="ctr">
              <a:buNone/>
              <a:defRPr sz="2639"/>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2055781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5089895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1794" y="2819485"/>
            <a:ext cx="17341156" cy="4704375"/>
          </a:xfrm>
        </p:spPr>
        <p:txBody>
          <a:bodyPr anchor="b"/>
          <a:lstStyle>
            <a:lvl1pPr>
              <a:defRPr sz="9895"/>
            </a:lvl1pPr>
          </a:lstStyle>
          <a:p>
            <a:r>
              <a:rPr lang="en-US"/>
              <a:t>Click to edit Master title style</a:t>
            </a:r>
            <a:endParaRPr lang="en-GB"/>
          </a:p>
        </p:txBody>
      </p:sp>
      <p:sp>
        <p:nvSpPr>
          <p:cNvPr id="3" name="Text Placeholder 2"/>
          <p:cNvSpPr>
            <a:spLocks noGrp="1"/>
          </p:cNvSpPr>
          <p:nvPr>
            <p:ph type="body" idx="1"/>
          </p:nvPr>
        </p:nvSpPr>
        <p:spPr>
          <a:xfrm>
            <a:off x="1371794" y="7568366"/>
            <a:ext cx="17341156" cy="2473919"/>
          </a:xfrm>
        </p:spPr>
        <p:txBody>
          <a:bodyPr/>
          <a:lstStyle>
            <a:lvl1pPr marL="0" indent="0">
              <a:buNone/>
              <a:defRPr sz="3958">
                <a:solidFill>
                  <a:schemeClr val="tx1">
                    <a:tint val="75000"/>
                  </a:schemeClr>
                </a:solidFill>
              </a:defRPr>
            </a:lvl1pPr>
            <a:lvl2pPr marL="753969" indent="0">
              <a:buNone/>
              <a:defRPr sz="3298">
                <a:solidFill>
                  <a:schemeClr val="tx1">
                    <a:tint val="75000"/>
                  </a:schemeClr>
                </a:solidFill>
              </a:defRPr>
            </a:lvl2pPr>
            <a:lvl3pPr marL="1507937" indent="0">
              <a:buNone/>
              <a:defRPr sz="2968">
                <a:solidFill>
                  <a:schemeClr val="tx1">
                    <a:tint val="75000"/>
                  </a:schemeClr>
                </a:solidFill>
              </a:defRPr>
            </a:lvl3pPr>
            <a:lvl4pPr marL="2261906" indent="0">
              <a:buNone/>
              <a:defRPr sz="2639">
                <a:solidFill>
                  <a:schemeClr val="tx1">
                    <a:tint val="75000"/>
                  </a:schemeClr>
                </a:solidFill>
              </a:defRPr>
            </a:lvl4pPr>
            <a:lvl5pPr marL="3015874" indent="0">
              <a:buNone/>
              <a:defRPr sz="2639">
                <a:solidFill>
                  <a:schemeClr val="tx1">
                    <a:tint val="75000"/>
                  </a:schemeClr>
                </a:solidFill>
              </a:defRPr>
            </a:lvl5pPr>
            <a:lvl6pPr marL="3769843" indent="0">
              <a:buNone/>
              <a:defRPr sz="2639">
                <a:solidFill>
                  <a:schemeClr val="tx1">
                    <a:tint val="75000"/>
                  </a:schemeClr>
                </a:solidFill>
              </a:defRPr>
            </a:lvl6pPr>
            <a:lvl7pPr marL="4523811" indent="0">
              <a:buNone/>
              <a:defRPr sz="2639">
                <a:solidFill>
                  <a:schemeClr val="tx1">
                    <a:tint val="75000"/>
                  </a:schemeClr>
                </a:solidFill>
              </a:defRPr>
            </a:lvl7pPr>
            <a:lvl8pPr marL="5277780" indent="0">
              <a:buNone/>
              <a:defRPr sz="2639">
                <a:solidFill>
                  <a:schemeClr val="tx1">
                    <a:tint val="75000"/>
                  </a:schemeClr>
                </a:solidFill>
              </a:defRPr>
            </a:lvl8pPr>
            <a:lvl9pPr marL="6031748" indent="0">
              <a:buNone/>
              <a:defRPr sz="2639">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717620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82266" y="3010591"/>
            <a:ext cx="8544917" cy="71756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0178505" y="3010591"/>
            <a:ext cx="8544917" cy="71756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95737EB-C81B-4572-8A1C-16400FEF07F5}"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6016659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84885" y="602119"/>
            <a:ext cx="17341156" cy="2185952"/>
          </a:xfrm>
        </p:spPr>
        <p:txBody>
          <a:bodyPr/>
          <a:lstStyle/>
          <a:p>
            <a:r>
              <a:rPr lang="en-US"/>
              <a:t>Click to edit Master title style</a:t>
            </a:r>
            <a:endParaRPr lang="en-GB"/>
          </a:p>
        </p:txBody>
      </p:sp>
      <p:sp>
        <p:nvSpPr>
          <p:cNvPr id="3" name="Text Placeholder 2"/>
          <p:cNvSpPr>
            <a:spLocks noGrp="1"/>
          </p:cNvSpPr>
          <p:nvPr>
            <p:ph type="body" idx="1"/>
          </p:nvPr>
        </p:nvSpPr>
        <p:spPr>
          <a:xfrm>
            <a:off x="1384885" y="2772362"/>
            <a:ext cx="8505648"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Edit Master text styles</a:t>
            </a:r>
          </a:p>
        </p:txBody>
      </p:sp>
      <p:sp>
        <p:nvSpPr>
          <p:cNvPr id="4" name="Content Placeholder 3"/>
          <p:cNvSpPr>
            <a:spLocks noGrp="1"/>
          </p:cNvSpPr>
          <p:nvPr>
            <p:ph sz="half" idx="2"/>
          </p:nvPr>
        </p:nvSpPr>
        <p:spPr>
          <a:xfrm>
            <a:off x="1384885" y="4131054"/>
            <a:ext cx="8505648" cy="60761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0178505" y="2772362"/>
            <a:ext cx="8547536"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Edit Master text styles</a:t>
            </a:r>
          </a:p>
        </p:txBody>
      </p:sp>
      <p:sp>
        <p:nvSpPr>
          <p:cNvPr id="6" name="Content Placeholder 5"/>
          <p:cNvSpPr>
            <a:spLocks noGrp="1"/>
          </p:cNvSpPr>
          <p:nvPr>
            <p:ph sz="quarter" idx="4"/>
          </p:nvPr>
        </p:nvSpPr>
        <p:spPr>
          <a:xfrm>
            <a:off x="10178505" y="4131054"/>
            <a:ext cx="8547536" cy="60761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95737EB-C81B-4572-8A1C-16400FEF07F5}" type="datetimeFigureOut">
              <a:rPr lang="en-GB" smtClean="0"/>
              <a:t>16/09/2026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8937941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95737EB-C81B-4572-8A1C-16400FEF07F5}" type="datetimeFigureOut">
              <a:rPr lang="en-GB" smtClean="0"/>
              <a:t>16/09/2026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36656610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5737EB-C81B-4572-8A1C-16400FEF07F5}" type="datetimeFigureOut">
              <a:rPr lang="en-GB" smtClean="0"/>
              <a:t>16/09/2026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36348588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Content Placeholder 2"/>
          <p:cNvSpPr>
            <a:spLocks noGrp="1"/>
          </p:cNvSpPr>
          <p:nvPr>
            <p:ph idx="1"/>
          </p:nvPr>
        </p:nvSpPr>
        <p:spPr>
          <a:xfrm>
            <a:off x="8547536" y="1628338"/>
            <a:ext cx="10178505" cy="8036969"/>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Edit Master text styles</a:t>
            </a:r>
          </a:p>
        </p:txBody>
      </p:sp>
      <p:sp>
        <p:nvSpPr>
          <p:cNvPr id="5" name="Date Placeholder 4"/>
          <p:cNvSpPr>
            <a:spLocks noGrp="1"/>
          </p:cNvSpPr>
          <p:nvPr>
            <p:ph type="dt" sz="half" idx="10"/>
          </p:nvPr>
        </p:nvSpPr>
        <p:spPr/>
        <p:txBody>
          <a:bodyPr/>
          <a:lstStyle/>
          <a:p>
            <a:fld id="{395737EB-C81B-4572-8A1C-16400FEF07F5}"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67076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Picture Placeholder 2"/>
          <p:cNvSpPr>
            <a:spLocks noGrp="1"/>
          </p:cNvSpPr>
          <p:nvPr>
            <p:ph type="pic" idx="1"/>
          </p:nvPr>
        </p:nvSpPr>
        <p:spPr>
          <a:xfrm>
            <a:off x="8547536" y="1628338"/>
            <a:ext cx="10178505" cy="8036969"/>
          </a:xfrm>
        </p:spPr>
        <p:txBody>
          <a:bodyPr/>
          <a:lstStyle>
            <a:lvl1pPr marL="0" indent="0">
              <a:buNone/>
              <a:defRPr sz="5277"/>
            </a:lvl1pPr>
            <a:lvl2pPr marL="753969" indent="0">
              <a:buNone/>
              <a:defRPr sz="4617"/>
            </a:lvl2pPr>
            <a:lvl3pPr marL="1507937" indent="0">
              <a:buNone/>
              <a:defRPr sz="3958"/>
            </a:lvl3pPr>
            <a:lvl4pPr marL="2261906" indent="0">
              <a:buNone/>
              <a:defRPr sz="3298"/>
            </a:lvl4pPr>
            <a:lvl5pPr marL="3015874" indent="0">
              <a:buNone/>
              <a:defRPr sz="3298"/>
            </a:lvl5pPr>
            <a:lvl6pPr marL="3769843" indent="0">
              <a:buNone/>
              <a:defRPr sz="3298"/>
            </a:lvl6pPr>
            <a:lvl7pPr marL="4523811" indent="0">
              <a:buNone/>
              <a:defRPr sz="3298"/>
            </a:lvl7pPr>
            <a:lvl8pPr marL="5277780" indent="0">
              <a:buNone/>
              <a:defRPr sz="3298"/>
            </a:lvl8pPr>
            <a:lvl9pPr marL="6031748" indent="0">
              <a:buNone/>
              <a:defRPr sz="3298"/>
            </a:lvl9pPr>
          </a:lstStyle>
          <a:p>
            <a:endParaRPr lang="en-GB"/>
          </a:p>
        </p:txBody>
      </p:sp>
      <p:sp>
        <p:nvSpPr>
          <p:cNvPr id="4" name="Text Placeholder 3"/>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Edit Master text styles</a:t>
            </a:r>
          </a:p>
        </p:txBody>
      </p:sp>
      <p:sp>
        <p:nvSpPr>
          <p:cNvPr id="5" name="Date Placeholder 4"/>
          <p:cNvSpPr>
            <a:spLocks noGrp="1"/>
          </p:cNvSpPr>
          <p:nvPr>
            <p:ph type="dt" sz="half" idx="10"/>
          </p:nvPr>
        </p:nvSpPr>
        <p:spPr/>
        <p:txBody>
          <a:bodyPr/>
          <a:lstStyle/>
          <a:p>
            <a:fld id="{395737EB-C81B-4572-8A1C-16400FEF07F5}"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3451546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1796649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388133" y="602118"/>
            <a:ext cx="4335289" cy="958415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82266" y="602118"/>
            <a:ext cx="12754546" cy="95841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399439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13211" y="1850860"/>
            <a:ext cx="15079266" cy="3937329"/>
          </a:xfrm>
        </p:spPr>
        <p:txBody>
          <a:bodyPr anchor="b"/>
          <a:lstStyle>
            <a:lvl1pPr algn="ctr">
              <a:defRPr sz="9895"/>
            </a:lvl1pPr>
          </a:lstStyle>
          <a:p>
            <a:r>
              <a:rPr lang="en-US"/>
              <a:t>Click to edit Master title style</a:t>
            </a:r>
            <a:endParaRPr lang="en-GB"/>
          </a:p>
        </p:txBody>
      </p:sp>
      <p:sp>
        <p:nvSpPr>
          <p:cNvPr id="3" name="Subtitle 2"/>
          <p:cNvSpPr>
            <a:spLocks noGrp="1"/>
          </p:cNvSpPr>
          <p:nvPr>
            <p:ph type="subTitle" idx="1"/>
          </p:nvPr>
        </p:nvSpPr>
        <p:spPr>
          <a:xfrm>
            <a:off x="2513211" y="5940028"/>
            <a:ext cx="15079266" cy="2730474"/>
          </a:xfrm>
        </p:spPr>
        <p:txBody>
          <a:bodyPr/>
          <a:lstStyle>
            <a:lvl1pPr marL="0" indent="0" algn="ctr">
              <a:buNone/>
              <a:defRPr sz="3958"/>
            </a:lvl1pPr>
            <a:lvl2pPr marL="753980" indent="0" algn="ctr">
              <a:buNone/>
              <a:defRPr sz="3298"/>
            </a:lvl2pPr>
            <a:lvl3pPr marL="1507958" indent="0" algn="ctr">
              <a:buNone/>
              <a:defRPr sz="2968"/>
            </a:lvl3pPr>
            <a:lvl4pPr marL="2261939" indent="0" algn="ctr">
              <a:buNone/>
              <a:defRPr sz="2639"/>
            </a:lvl4pPr>
            <a:lvl5pPr marL="3015917" indent="0" algn="ctr">
              <a:buNone/>
              <a:defRPr sz="2639"/>
            </a:lvl5pPr>
            <a:lvl6pPr marL="3769897" indent="0" algn="ctr">
              <a:buNone/>
              <a:defRPr sz="2639"/>
            </a:lvl6pPr>
            <a:lvl7pPr marL="4523875" indent="0" algn="ctr">
              <a:buNone/>
              <a:defRPr sz="2639"/>
            </a:lvl7pPr>
            <a:lvl8pPr marL="5277855" indent="0" algn="ctr">
              <a:buNone/>
              <a:defRPr sz="2639"/>
            </a:lvl8pPr>
            <a:lvl9pPr marL="6031834" indent="0" algn="ctr">
              <a:buNone/>
              <a:defRPr sz="2639"/>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3942815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1287643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1794" y="2819487"/>
            <a:ext cx="17341156" cy="4704375"/>
          </a:xfrm>
        </p:spPr>
        <p:txBody>
          <a:bodyPr anchor="b"/>
          <a:lstStyle>
            <a:lvl1pPr>
              <a:defRPr sz="9895"/>
            </a:lvl1pPr>
          </a:lstStyle>
          <a:p>
            <a:r>
              <a:rPr lang="en-US"/>
              <a:t>Click to edit Master title style</a:t>
            </a:r>
            <a:endParaRPr lang="en-GB"/>
          </a:p>
        </p:txBody>
      </p:sp>
      <p:sp>
        <p:nvSpPr>
          <p:cNvPr id="3" name="Text Placeholder 2"/>
          <p:cNvSpPr>
            <a:spLocks noGrp="1"/>
          </p:cNvSpPr>
          <p:nvPr>
            <p:ph type="body" idx="1"/>
          </p:nvPr>
        </p:nvSpPr>
        <p:spPr>
          <a:xfrm>
            <a:off x="1371794" y="7568367"/>
            <a:ext cx="17341156" cy="2473919"/>
          </a:xfrm>
        </p:spPr>
        <p:txBody>
          <a:bodyPr/>
          <a:lstStyle>
            <a:lvl1pPr marL="0" indent="0">
              <a:buNone/>
              <a:defRPr sz="3958">
                <a:solidFill>
                  <a:schemeClr val="tx1">
                    <a:tint val="75000"/>
                  </a:schemeClr>
                </a:solidFill>
              </a:defRPr>
            </a:lvl1pPr>
            <a:lvl2pPr marL="753980" indent="0">
              <a:buNone/>
              <a:defRPr sz="3298">
                <a:solidFill>
                  <a:schemeClr val="tx1">
                    <a:tint val="75000"/>
                  </a:schemeClr>
                </a:solidFill>
              </a:defRPr>
            </a:lvl2pPr>
            <a:lvl3pPr marL="1507958" indent="0">
              <a:buNone/>
              <a:defRPr sz="2968">
                <a:solidFill>
                  <a:schemeClr val="tx1">
                    <a:tint val="75000"/>
                  </a:schemeClr>
                </a:solidFill>
              </a:defRPr>
            </a:lvl3pPr>
            <a:lvl4pPr marL="2261939" indent="0">
              <a:buNone/>
              <a:defRPr sz="2639">
                <a:solidFill>
                  <a:schemeClr val="tx1">
                    <a:tint val="75000"/>
                  </a:schemeClr>
                </a:solidFill>
              </a:defRPr>
            </a:lvl4pPr>
            <a:lvl5pPr marL="3015917" indent="0">
              <a:buNone/>
              <a:defRPr sz="2639">
                <a:solidFill>
                  <a:schemeClr val="tx1">
                    <a:tint val="75000"/>
                  </a:schemeClr>
                </a:solidFill>
              </a:defRPr>
            </a:lvl5pPr>
            <a:lvl6pPr marL="3769897" indent="0">
              <a:buNone/>
              <a:defRPr sz="2639">
                <a:solidFill>
                  <a:schemeClr val="tx1">
                    <a:tint val="75000"/>
                  </a:schemeClr>
                </a:solidFill>
              </a:defRPr>
            </a:lvl6pPr>
            <a:lvl7pPr marL="4523875" indent="0">
              <a:buNone/>
              <a:defRPr sz="2639">
                <a:solidFill>
                  <a:schemeClr val="tx1">
                    <a:tint val="75000"/>
                  </a:schemeClr>
                </a:solidFill>
              </a:defRPr>
            </a:lvl7pPr>
            <a:lvl8pPr marL="5277855" indent="0">
              <a:buNone/>
              <a:defRPr sz="2639">
                <a:solidFill>
                  <a:schemeClr val="tx1">
                    <a:tint val="75000"/>
                  </a:schemeClr>
                </a:solidFill>
              </a:defRPr>
            </a:lvl8pPr>
            <a:lvl9pPr marL="6031834" indent="0">
              <a:buNone/>
              <a:defRPr sz="2639">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10381628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82266" y="3010591"/>
            <a:ext cx="8544917" cy="71756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0178505" y="3010591"/>
            <a:ext cx="8544917" cy="71756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95737EB-C81B-4572-8A1C-16400FEF07F5}"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7709647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84885" y="602120"/>
            <a:ext cx="17341156" cy="2185952"/>
          </a:xfrm>
        </p:spPr>
        <p:txBody>
          <a:bodyPr/>
          <a:lstStyle/>
          <a:p>
            <a:r>
              <a:rPr lang="en-US"/>
              <a:t>Click to edit Master title style</a:t>
            </a:r>
            <a:endParaRPr lang="en-GB"/>
          </a:p>
        </p:txBody>
      </p:sp>
      <p:sp>
        <p:nvSpPr>
          <p:cNvPr id="3" name="Text Placeholder 2"/>
          <p:cNvSpPr>
            <a:spLocks noGrp="1"/>
          </p:cNvSpPr>
          <p:nvPr>
            <p:ph type="body" idx="1"/>
          </p:nvPr>
        </p:nvSpPr>
        <p:spPr>
          <a:xfrm>
            <a:off x="1384885" y="2772362"/>
            <a:ext cx="8505648" cy="1358692"/>
          </a:xfrm>
        </p:spPr>
        <p:txBody>
          <a:bodyPr anchor="b"/>
          <a:lstStyle>
            <a:lvl1pPr marL="0" indent="0">
              <a:buNone/>
              <a:defRPr sz="3958" b="1"/>
            </a:lvl1pPr>
            <a:lvl2pPr marL="753980" indent="0">
              <a:buNone/>
              <a:defRPr sz="3298" b="1"/>
            </a:lvl2pPr>
            <a:lvl3pPr marL="1507958" indent="0">
              <a:buNone/>
              <a:defRPr sz="2968" b="1"/>
            </a:lvl3pPr>
            <a:lvl4pPr marL="2261939" indent="0">
              <a:buNone/>
              <a:defRPr sz="2639" b="1"/>
            </a:lvl4pPr>
            <a:lvl5pPr marL="3015917" indent="0">
              <a:buNone/>
              <a:defRPr sz="2639" b="1"/>
            </a:lvl5pPr>
            <a:lvl6pPr marL="3769897" indent="0">
              <a:buNone/>
              <a:defRPr sz="2639" b="1"/>
            </a:lvl6pPr>
            <a:lvl7pPr marL="4523875" indent="0">
              <a:buNone/>
              <a:defRPr sz="2639" b="1"/>
            </a:lvl7pPr>
            <a:lvl8pPr marL="5277855" indent="0">
              <a:buNone/>
              <a:defRPr sz="2639" b="1"/>
            </a:lvl8pPr>
            <a:lvl9pPr marL="6031834" indent="0">
              <a:buNone/>
              <a:defRPr sz="2639" b="1"/>
            </a:lvl9pPr>
          </a:lstStyle>
          <a:p>
            <a:pPr lvl="0"/>
            <a:r>
              <a:rPr lang="en-US"/>
              <a:t>Edit Master text styles</a:t>
            </a:r>
          </a:p>
        </p:txBody>
      </p:sp>
      <p:sp>
        <p:nvSpPr>
          <p:cNvPr id="4" name="Content Placeholder 3"/>
          <p:cNvSpPr>
            <a:spLocks noGrp="1"/>
          </p:cNvSpPr>
          <p:nvPr>
            <p:ph sz="half" idx="2"/>
          </p:nvPr>
        </p:nvSpPr>
        <p:spPr>
          <a:xfrm>
            <a:off x="1384885" y="4131054"/>
            <a:ext cx="8505648" cy="60761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0178505" y="2772362"/>
            <a:ext cx="8547536" cy="1358692"/>
          </a:xfrm>
        </p:spPr>
        <p:txBody>
          <a:bodyPr anchor="b"/>
          <a:lstStyle>
            <a:lvl1pPr marL="0" indent="0">
              <a:buNone/>
              <a:defRPr sz="3958" b="1"/>
            </a:lvl1pPr>
            <a:lvl2pPr marL="753980" indent="0">
              <a:buNone/>
              <a:defRPr sz="3298" b="1"/>
            </a:lvl2pPr>
            <a:lvl3pPr marL="1507958" indent="0">
              <a:buNone/>
              <a:defRPr sz="2968" b="1"/>
            </a:lvl3pPr>
            <a:lvl4pPr marL="2261939" indent="0">
              <a:buNone/>
              <a:defRPr sz="2639" b="1"/>
            </a:lvl4pPr>
            <a:lvl5pPr marL="3015917" indent="0">
              <a:buNone/>
              <a:defRPr sz="2639" b="1"/>
            </a:lvl5pPr>
            <a:lvl6pPr marL="3769897" indent="0">
              <a:buNone/>
              <a:defRPr sz="2639" b="1"/>
            </a:lvl6pPr>
            <a:lvl7pPr marL="4523875" indent="0">
              <a:buNone/>
              <a:defRPr sz="2639" b="1"/>
            </a:lvl7pPr>
            <a:lvl8pPr marL="5277855" indent="0">
              <a:buNone/>
              <a:defRPr sz="2639" b="1"/>
            </a:lvl8pPr>
            <a:lvl9pPr marL="6031834" indent="0">
              <a:buNone/>
              <a:defRPr sz="2639" b="1"/>
            </a:lvl9pPr>
          </a:lstStyle>
          <a:p>
            <a:pPr lvl="0"/>
            <a:r>
              <a:rPr lang="en-US"/>
              <a:t>Edit Master text styles</a:t>
            </a:r>
          </a:p>
        </p:txBody>
      </p:sp>
      <p:sp>
        <p:nvSpPr>
          <p:cNvPr id="6" name="Content Placeholder 5"/>
          <p:cNvSpPr>
            <a:spLocks noGrp="1"/>
          </p:cNvSpPr>
          <p:nvPr>
            <p:ph sz="quarter" idx="4"/>
          </p:nvPr>
        </p:nvSpPr>
        <p:spPr>
          <a:xfrm>
            <a:off x="10178505" y="4131054"/>
            <a:ext cx="8547536" cy="60761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95737EB-C81B-4572-8A1C-16400FEF07F5}" type="datetimeFigureOut">
              <a:rPr lang="en-GB" smtClean="0"/>
              <a:t>16/09/2026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1849360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95737EB-C81B-4572-8A1C-16400FEF07F5}" type="datetimeFigureOut">
              <a:rPr lang="en-GB" smtClean="0"/>
              <a:t>16/09/2026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206372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5737EB-C81B-4572-8A1C-16400FEF07F5}" type="datetimeFigureOut">
              <a:rPr lang="en-GB" smtClean="0"/>
              <a:t>16/09/2026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4858411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4887" y="753957"/>
            <a:ext cx="6484607" cy="2638848"/>
          </a:xfrm>
        </p:spPr>
        <p:txBody>
          <a:bodyPr anchor="b"/>
          <a:lstStyle>
            <a:lvl1pPr>
              <a:defRPr sz="5277"/>
            </a:lvl1pPr>
          </a:lstStyle>
          <a:p>
            <a:r>
              <a:rPr lang="en-US"/>
              <a:t>Click to edit Master title style</a:t>
            </a:r>
            <a:endParaRPr lang="en-GB"/>
          </a:p>
        </p:txBody>
      </p:sp>
      <p:sp>
        <p:nvSpPr>
          <p:cNvPr id="3" name="Content Placeholder 2"/>
          <p:cNvSpPr>
            <a:spLocks noGrp="1"/>
          </p:cNvSpPr>
          <p:nvPr>
            <p:ph idx="1"/>
          </p:nvPr>
        </p:nvSpPr>
        <p:spPr>
          <a:xfrm>
            <a:off x="8547536" y="1628339"/>
            <a:ext cx="10178505" cy="8036969"/>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384887" y="3392805"/>
            <a:ext cx="6484607" cy="6285591"/>
          </a:xfrm>
        </p:spPr>
        <p:txBody>
          <a:bodyPr/>
          <a:lstStyle>
            <a:lvl1pPr marL="0" indent="0">
              <a:buNone/>
              <a:defRPr sz="2639"/>
            </a:lvl1pPr>
            <a:lvl2pPr marL="753980" indent="0">
              <a:buNone/>
              <a:defRPr sz="2309"/>
            </a:lvl2pPr>
            <a:lvl3pPr marL="1507958" indent="0">
              <a:buNone/>
              <a:defRPr sz="1979"/>
            </a:lvl3pPr>
            <a:lvl4pPr marL="2261939" indent="0">
              <a:buNone/>
              <a:defRPr sz="1649"/>
            </a:lvl4pPr>
            <a:lvl5pPr marL="3015917" indent="0">
              <a:buNone/>
              <a:defRPr sz="1649"/>
            </a:lvl5pPr>
            <a:lvl6pPr marL="3769897" indent="0">
              <a:buNone/>
              <a:defRPr sz="1649"/>
            </a:lvl6pPr>
            <a:lvl7pPr marL="4523875" indent="0">
              <a:buNone/>
              <a:defRPr sz="1649"/>
            </a:lvl7pPr>
            <a:lvl8pPr marL="5277855" indent="0">
              <a:buNone/>
              <a:defRPr sz="1649"/>
            </a:lvl8pPr>
            <a:lvl9pPr marL="6031834" indent="0">
              <a:buNone/>
              <a:defRPr sz="1649"/>
            </a:lvl9pPr>
          </a:lstStyle>
          <a:p>
            <a:pPr lvl="0"/>
            <a:r>
              <a:rPr lang="en-US"/>
              <a:t>Edit Master text styles</a:t>
            </a:r>
          </a:p>
        </p:txBody>
      </p:sp>
      <p:sp>
        <p:nvSpPr>
          <p:cNvPr id="5" name="Date Placeholder 4"/>
          <p:cNvSpPr>
            <a:spLocks noGrp="1"/>
          </p:cNvSpPr>
          <p:nvPr>
            <p:ph type="dt" sz="half" idx="10"/>
          </p:nvPr>
        </p:nvSpPr>
        <p:spPr/>
        <p:txBody>
          <a:bodyPr/>
          <a:lstStyle/>
          <a:p>
            <a:fld id="{395737EB-C81B-4572-8A1C-16400FEF07F5}"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8645873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4887" y="753957"/>
            <a:ext cx="6484607" cy="2638848"/>
          </a:xfrm>
        </p:spPr>
        <p:txBody>
          <a:bodyPr anchor="b"/>
          <a:lstStyle>
            <a:lvl1pPr>
              <a:defRPr sz="5277"/>
            </a:lvl1pPr>
          </a:lstStyle>
          <a:p>
            <a:r>
              <a:rPr lang="en-US"/>
              <a:t>Click to edit Master title style</a:t>
            </a:r>
            <a:endParaRPr lang="en-GB"/>
          </a:p>
        </p:txBody>
      </p:sp>
      <p:sp>
        <p:nvSpPr>
          <p:cNvPr id="3" name="Picture Placeholder 2"/>
          <p:cNvSpPr>
            <a:spLocks noGrp="1"/>
          </p:cNvSpPr>
          <p:nvPr>
            <p:ph type="pic" idx="1"/>
          </p:nvPr>
        </p:nvSpPr>
        <p:spPr>
          <a:xfrm>
            <a:off x="8547536" y="1628339"/>
            <a:ext cx="10178505" cy="8036969"/>
          </a:xfrm>
        </p:spPr>
        <p:txBody>
          <a:bodyPr/>
          <a:lstStyle>
            <a:lvl1pPr marL="0" indent="0">
              <a:buNone/>
              <a:defRPr sz="5277"/>
            </a:lvl1pPr>
            <a:lvl2pPr marL="753980" indent="0">
              <a:buNone/>
              <a:defRPr sz="4617"/>
            </a:lvl2pPr>
            <a:lvl3pPr marL="1507958" indent="0">
              <a:buNone/>
              <a:defRPr sz="3958"/>
            </a:lvl3pPr>
            <a:lvl4pPr marL="2261939" indent="0">
              <a:buNone/>
              <a:defRPr sz="3298"/>
            </a:lvl4pPr>
            <a:lvl5pPr marL="3015917" indent="0">
              <a:buNone/>
              <a:defRPr sz="3298"/>
            </a:lvl5pPr>
            <a:lvl6pPr marL="3769897" indent="0">
              <a:buNone/>
              <a:defRPr sz="3298"/>
            </a:lvl6pPr>
            <a:lvl7pPr marL="4523875" indent="0">
              <a:buNone/>
              <a:defRPr sz="3298"/>
            </a:lvl7pPr>
            <a:lvl8pPr marL="5277855" indent="0">
              <a:buNone/>
              <a:defRPr sz="3298"/>
            </a:lvl8pPr>
            <a:lvl9pPr marL="6031834" indent="0">
              <a:buNone/>
              <a:defRPr sz="3298"/>
            </a:lvl9pPr>
          </a:lstStyle>
          <a:p>
            <a:endParaRPr lang="en-GB"/>
          </a:p>
        </p:txBody>
      </p:sp>
      <p:sp>
        <p:nvSpPr>
          <p:cNvPr id="4" name="Text Placeholder 3"/>
          <p:cNvSpPr>
            <a:spLocks noGrp="1"/>
          </p:cNvSpPr>
          <p:nvPr>
            <p:ph type="body" sz="half" idx="2"/>
          </p:nvPr>
        </p:nvSpPr>
        <p:spPr>
          <a:xfrm>
            <a:off x="1384887" y="3392805"/>
            <a:ext cx="6484607" cy="6285591"/>
          </a:xfrm>
        </p:spPr>
        <p:txBody>
          <a:bodyPr/>
          <a:lstStyle>
            <a:lvl1pPr marL="0" indent="0">
              <a:buNone/>
              <a:defRPr sz="2639"/>
            </a:lvl1pPr>
            <a:lvl2pPr marL="753980" indent="0">
              <a:buNone/>
              <a:defRPr sz="2309"/>
            </a:lvl2pPr>
            <a:lvl3pPr marL="1507958" indent="0">
              <a:buNone/>
              <a:defRPr sz="1979"/>
            </a:lvl3pPr>
            <a:lvl4pPr marL="2261939" indent="0">
              <a:buNone/>
              <a:defRPr sz="1649"/>
            </a:lvl4pPr>
            <a:lvl5pPr marL="3015917" indent="0">
              <a:buNone/>
              <a:defRPr sz="1649"/>
            </a:lvl5pPr>
            <a:lvl6pPr marL="3769897" indent="0">
              <a:buNone/>
              <a:defRPr sz="1649"/>
            </a:lvl6pPr>
            <a:lvl7pPr marL="4523875" indent="0">
              <a:buNone/>
              <a:defRPr sz="1649"/>
            </a:lvl7pPr>
            <a:lvl8pPr marL="5277855" indent="0">
              <a:buNone/>
              <a:defRPr sz="1649"/>
            </a:lvl8pPr>
            <a:lvl9pPr marL="6031834" indent="0">
              <a:buNone/>
              <a:defRPr sz="1649"/>
            </a:lvl9pPr>
          </a:lstStyle>
          <a:p>
            <a:pPr lvl="0"/>
            <a:r>
              <a:rPr lang="en-US"/>
              <a:t>Edit Master text styles</a:t>
            </a:r>
          </a:p>
        </p:txBody>
      </p:sp>
      <p:sp>
        <p:nvSpPr>
          <p:cNvPr id="5" name="Date Placeholder 4"/>
          <p:cNvSpPr>
            <a:spLocks noGrp="1"/>
          </p:cNvSpPr>
          <p:nvPr>
            <p:ph type="dt" sz="half" idx="10"/>
          </p:nvPr>
        </p:nvSpPr>
        <p:spPr/>
        <p:txBody>
          <a:bodyPr/>
          <a:lstStyle/>
          <a:p>
            <a:fld id="{395737EB-C81B-4572-8A1C-16400FEF07F5}"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4436286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30229719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388133" y="602118"/>
            <a:ext cx="4335289" cy="958415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82266" y="602118"/>
            <a:ext cx="12754546" cy="95841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5737EB-C81B-4572-8A1C-16400FEF07F5}"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F4030-F56C-4935-9E0F-578680E692CE}" type="slidenum">
              <a:rPr lang="en-GB" smtClean="0"/>
              <a:t>‹#›</a:t>
            </a:fld>
            <a:endParaRPr lang="en-GB"/>
          </a:p>
        </p:txBody>
      </p:sp>
    </p:spTree>
    <p:extLst>
      <p:ext uri="{BB962C8B-B14F-4D97-AF65-F5344CB8AC3E}">
        <p14:creationId xmlns:p14="http://schemas.microsoft.com/office/powerpoint/2010/main" val="28686214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9D464-15CF-9113-BF64-0095315507ED}"/>
              </a:ext>
            </a:extLst>
          </p:cNvPr>
          <p:cNvSpPr>
            <a:spLocks noGrp="1"/>
          </p:cNvSpPr>
          <p:nvPr>
            <p:ph type="ctrTitle"/>
          </p:nvPr>
        </p:nvSpPr>
        <p:spPr>
          <a:xfrm>
            <a:off x="2513211" y="1850860"/>
            <a:ext cx="15079266" cy="3937329"/>
          </a:xfrm>
        </p:spPr>
        <p:txBody>
          <a:bodyPr anchor="b"/>
          <a:lstStyle>
            <a:lvl1pPr algn="ctr">
              <a:defRPr sz="9895"/>
            </a:lvl1pPr>
          </a:lstStyle>
          <a:p>
            <a:r>
              <a:rPr lang="en-US"/>
              <a:t>Click to edit Master title style</a:t>
            </a:r>
            <a:endParaRPr lang="en-GB"/>
          </a:p>
        </p:txBody>
      </p:sp>
      <p:sp>
        <p:nvSpPr>
          <p:cNvPr id="3" name="Subtitle 2">
            <a:extLst>
              <a:ext uri="{FF2B5EF4-FFF2-40B4-BE49-F238E27FC236}">
                <a16:creationId xmlns:a16="http://schemas.microsoft.com/office/drawing/2014/main" id="{42E35B94-1880-7FC1-7096-F048B48B257C}"/>
              </a:ext>
            </a:extLst>
          </p:cNvPr>
          <p:cNvSpPr>
            <a:spLocks noGrp="1"/>
          </p:cNvSpPr>
          <p:nvPr>
            <p:ph type="subTitle" idx="1"/>
          </p:nvPr>
        </p:nvSpPr>
        <p:spPr>
          <a:xfrm>
            <a:off x="2513211" y="5940028"/>
            <a:ext cx="15079266" cy="2730474"/>
          </a:xfrm>
        </p:spPr>
        <p:txBody>
          <a:bodyPr/>
          <a:lstStyle>
            <a:lvl1pPr marL="0" indent="0" algn="ctr">
              <a:buNone/>
              <a:defRPr sz="3958"/>
            </a:lvl1pPr>
            <a:lvl2pPr marL="753969" indent="0" algn="ctr">
              <a:buNone/>
              <a:defRPr sz="3298"/>
            </a:lvl2pPr>
            <a:lvl3pPr marL="1507937" indent="0" algn="ctr">
              <a:buNone/>
              <a:defRPr sz="2968"/>
            </a:lvl3pPr>
            <a:lvl4pPr marL="2261906" indent="0" algn="ctr">
              <a:buNone/>
              <a:defRPr sz="2639"/>
            </a:lvl4pPr>
            <a:lvl5pPr marL="3015874" indent="0" algn="ctr">
              <a:buNone/>
              <a:defRPr sz="2639"/>
            </a:lvl5pPr>
            <a:lvl6pPr marL="3769843" indent="0" algn="ctr">
              <a:buNone/>
              <a:defRPr sz="2639"/>
            </a:lvl6pPr>
            <a:lvl7pPr marL="4523811" indent="0" algn="ctr">
              <a:buNone/>
              <a:defRPr sz="2639"/>
            </a:lvl7pPr>
            <a:lvl8pPr marL="5277780" indent="0" algn="ctr">
              <a:buNone/>
              <a:defRPr sz="2639"/>
            </a:lvl8pPr>
            <a:lvl9pPr marL="6031748" indent="0" algn="ctr">
              <a:buNone/>
              <a:defRPr sz="2639"/>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ACFC6B4-DC15-1650-0534-DCA4A7B49829}"/>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5" name="Footer Placeholder 4">
            <a:extLst>
              <a:ext uri="{FF2B5EF4-FFF2-40B4-BE49-F238E27FC236}">
                <a16:creationId xmlns:a16="http://schemas.microsoft.com/office/drawing/2014/main" id="{5AC2FD0E-2977-97E7-C227-9A5A1C3C94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BA70E4-93EA-4033-2E10-80C56BBBFAAB}"/>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8836461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EE63-FD55-A391-9CD3-0246B79BD73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3CAB8BE-2673-4B1F-474A-34514AC231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54C39F-0853-EBB0-9FC6-6C07B2C52AD4}"/>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5" name="Footer Placeholder 4">
            <a:extLst>
              <a:ext uri="{FF2B5EF4-FFF2-40B4-BE49-F238E27FC236}">
                <a16:creationId xmlns:a16="http://schemas.microsoft.com/office/drawing/2014/main" id="{FCF6B48F-D5FF-DEBD-B750-805D997A33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D66FD0-630E-981A-B2B2-7DEF11D2F03F}"/>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9646541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9D0EB-AD2F-F54E-639F-6A96B0D28662}"/>
              </a:ext>
            </a:extLst>
          </p:cNvPr>
          <p:cNvSpPr>
            <a:spLocks noGrp="1"/>
          </p:cNvSpPr>
          <p:nvPr>
            <p:ph type="title"/>
          </p:nvPr>
        </p:nvSpPr>
        <p:spPr>
          <a:xfrm>
            <a:off x="1371794" y="2819485"/>
            <a:ext cx="17341156" cy="4704375"/>
          </a:xfrm>
        </p:spPr>
        <p:txBody>
          <a:bodyPr anchor="b"/>
          <a:lstStyle>
            <a:lvl1pPr>
              <a:defRPr sz="9895"/>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40DE977-63AD-213C-92DE-3E64CDC222C4}"/>
              </a:ext>
            </a:extLst>
          </p:cNvPr>
          <p:cNvSpPr>
            <a:spLocks noGrp="1"/>
          </p:cNvSpPr>
          <p:nvPr>
            <p:ph type="body" idx="1"/>
          </p:nvPr>
        </p:nvSpPr>
        <p:spPr>
          <a:xfrm>
            <a:off x="1371794" y="7568366"/>
            <a:ext cx="17341156" cy="2473919"/>
          </a:xfrm>
        </p:spPr>
        <p:txBody>
          <a:bodyPr/>
          <a:lstStyle>
            <a:lvl1pPr marL="0" indent="0">
              <a:buNone/>
              <a:defRPr sz="3958">
                <a:solidFill>
                  <a:schemeClr val="tx1">
                    <a:tint val="82000"/>
                  </a:schemeClr>
                </a:solidFill>
              </a:defRPr>
            </a:lvl1pPr>
            <a:lvl2pPr marL="753969" indent="0">
              <a:buNone/>
              <a:defRPr sz="3298">
                <a:solidFill>
                  <a:schemeClr val="tx1">
                    <a:tint val="82000"/>
                  </a:schemeClr>
                </a:solidFill>
              </a:defRPr>
            </a:lvl2pPr>
            <a:lvl3pPr marL="1507937" indent="0">
              <a:buNone/>
              <a:defRPr sz="2968">
                <a:solidFill>
                  <a:schemeClr val="tx1">
                    <a:tint val="82000"/>
                  </a:schemeClr>
                </a:solidFill>
              </a:defRPr>
            </a:lvl3pPr>
            <a:lvl4pPr marL="2261906" indent="0">
              <a:buNone/>
              <a:defRPr sz="2639">
                <a:solidFill>
                  <a:schemeClr val="tx1">
                    <a:tint val="82000"/>
                  </a:schemeClr>
                </a:solidFill>
              </a:defRPr>
            </a:lvl4pPr>
            <a:lvl5pPr marL="3015874" indent="0">
              <a:buNone/>
              <a:defRPr sz="2639">
                <a:solidFill>
                  <a:schemeClr val="tx1">
                    <a:tint val="82000"/>
                  </a:schemeClr>
                </a:solidFill>
              </a:defRPr>
            </a:lvl5pPr>
            <a:lvl6pPr marL="3769843" indent="0">
              <a:buNone/>
              <a:defRPr sz="2639">
                <a:solidFill>
                  <a:schemeClr val="tx1">
                    <a:tint val="82000"/>
                  </a:schemeClr>
                </a:solidFill>
              </a:defRPr>
            </a:lvl6pPr>
            <a:lvl7pPr marL="4523811" indent="0">
              <a:buNone/>
              <a:defRPr sz="2639">
                <a:solidFill>
                  <a:schemeClr val="tx1">
                    <a:tint val="82000"/>
                  </a:schemeClr>
                </a:solidFill>
              </a:defRPr>
            </a:lvl7pPr>
            <a:lvl8pPr marL="5277780" indent="0">
              <a:buNone/>
              <a:defRPr sz="2639">
                <a:solidFill>
                  <a:schemeClr val="tx1">
                    <a:tint val="82000"/>
                  </a:schemeClr>
                </a:solidFill>
              </a:defRPr>
            </a:lvl8pPr>
            <a:lvl9pPr marL="6031748" indent="0">
              <a:buNone/>
              <a:defRPr sz="2639">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4A2EC1-D670-9674-2CBE-F09485F1E113}"/>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5" name="Footer Placeholder 4">
            <a:extLst>
              <a:ext uri="{FF2B5EF4-FFF2-40B4-BE49-F238E27FC236}">
                <a16:creationId xmlns:a16="http://schemas.microsoft.com/office/drawing/2014/main" id="{B9F48B09-A745-0A7F-6A8E-EE6524B2A8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C9BF4A-94CA-9859-8C51-4443608E550A}"/>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4255117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B4DFF-3199-E29F-C33C-DFF928091C8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5038C06-F84B-BC7E-E535-7626DE44CDDF}"/>
              </a:ext>
            </a:extLst>
          </p:cNvPr>
          <p:cNvSpPr>
            <a:spLocks noGrp="1"/>
          </p:cNvSpPr>
          <p:nvPr>
            <p:ph sz="half" idx="1"/>
          </p:nvPr>
        </p:nvSpPr>
        <p:spPr>
          <a:xfrm>
            <a:off x="1382266" y="3010591"/>
            <a:ext cx="8544917" cy="71756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A7C0E99-9A33-0EBC-EA40-4808320BBF14}"/>
              </a:ext>
            </a:extLst>
          </p:cNvPr>
          <p:cNvSpPr>
            <a:spLocks noGrp="1"/>
          </p:cNvSpPr>
          <p:nvPr>
            <p:ph sz="half" idx="2"/>
          </p:nvPr>
        </p:nvSpPr>
        <p:spPr>
          <a:xfrm>
            <a:off x="10178505" y="3010591"/>
            <a:ext cx="8544917" cy="71756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BF265F5-CE50-A13F-5BD9-2E37D1CE43E0}"/>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6" name="Footer Placeholder 5">
            <a:extLst>
              <a:ext uri="{FF2B5EF4-FFF2-40B4-BE49-F238E27FC236}">
                <a16:creationId xmlns:a16="http://schemas.microsoft.com/office/drawing/2014/main" id="{79821C5C-1048-27E7-714E-5EDBE9F9BD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BE798D-0E2A-EFCD-4254-14833BF661A5}"/>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4729759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41F18-6CA5-4065-87BF-1884104E89C8}"/>
              </a:ext>
            </a:extLst>
          </p:cNvPr>
          <p:cNvSpPr>
            <a:spLocks noGrp="1"/>
          </p:cNvSpPr>
          <p:nvPr>
            <p:ph type="title"/>
          </p:nvPr>
        </p:nvSpPr>
        <p:spPr>
          <a:xfrm>
            <a:off x="1384885" y="602119"/>
            <a:ext cx="17341156" cy="2185952"/>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26107F-7D43-89B8-C5C1-F7D40DB592B1}"/>
              </a:ext>
            </a:extLst>
          </p:cNvPr>
          <p:cNvSpPr>
            <a:spLocks noGrp="1"/>
          </p:cNvSpPr>
          <p:nvPr>
            <p:ph type="body" idx="1"/>
          </p:nvPr>
        </p:nvSpPr>
        <p:spPr>
          <a:xfrm>
            <a:off x="1384885" y="2772362"/>
            <a:ext cx="8505648"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Click to edit Master text styles</a:t>
            </a:r>
          </a:p>
        </p:txBody>
      </p:sp>
      <p:sp>
        <p:nvSpPr>
          <p:cNvPr id="4" name="Content Placeholder 3">
            <a:extLst>
              <a:ext uri="{FF2B5EF4-FFF2-40B4-BE49-F238E27FC236}">
                <a16:creationId xmlns:a16="http://schemas.microsoft.com/office/drawing/2014/main" id="{E34C67FC-0293-7666-D981-90C90BF94604}"/>
              </a:ext>
            </a:extLst>
          </p:cNvPr>
          <p:cNvSpPr>
            <a:spLocks noGrp="1"/>
          </p:cNvSpPr>
          <p:nvPr>
            <p:ph sz="half" idx="2"/>
          </p:nvPr>
        </p:nvSpPr>
        <p:spPr>
          <a:xfrm>
            <a:off x="1384885" y="4131054"/>
            <a:ext cx="8505648" cy="60761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F1487D5-75A8-7853-D331-CB14724E888E}"/>
              </a:ext>
            </a:extLst>
          </p:cNvPr>
          <p:cNvSpPr>
            <a:spLocks noGrp="1"/>
          </p:cNvSpPr>
          <p:nvPr>
            <p:ph type="body" sz="quarter" idx="3"/>
          </p:nvPr>
        </p:nvSpPr>
        <p:spPr>
          <a:xfrm>
            <a:off x="10178505" y="2772362"/>
            <a:ext cx="8547536" cy="1358692"/>
          </a:xfrm>
        </p:spPr>
        <p:txBody>
          <a:bodyPr anchor="b"/>
          <a:lstStyle>
            <a:lvl1pPr marL="0" indent="0">
              <a:buNone/>
              <a:defRPr sz="3958" b="1"/>
            </a:lvl1pPr>
            <a:lvl2pPr marL="753969" indent="0">
              <a:buNone/>
              <a:defRPr sz="3298" b="1"/>
            </a:lvl2pPr>
            <a:lvl3pPr marL="1507937" indent="0">
              <a:buNone/>
              <a:defRPr sz="2968" b="1"/>
            </a:lvl3pPr>
            <a:lvl4pPr marL="2261906" indent="0">
              <a:buNone/>
              <a:defRPr sz="2639" b="1"/>
            </a:lvl4pPr>
            <a:lvl5pPr marL="3015874" indent="0">
              <a:buNone/>
              <a:defRPr sz="2639" b="1"/>
            </a:lvl5pPr>
            <a:lvl6pPr marL="3769843" indent="0">
              <a:buNone/>
              <a:defRPr sz="2639" b="1"/>
            </a:lvl6pPr>
            <a:lvl7pPr marL="4523811" indent="0">
              <a:buNone/>
              <a:defRPr sz="2639" b="1"/>
            </a:lvl7pPr>
            <a:lvl8pPr marL="5277780" indent="0">
              <a:buNone/>
              <a:defRPr sz="2639" b="1"/>
            </a:lvl8pPr>
            <a:lvl9pPr marL="6031748" indent="0">
              <a:buNone/>
              <a:defRPr sz="2639" b="1"/>
            </a:lvl9pPr>
          </a:lstStyle>
          <a:p>
            <a:pPr lvl="0"/>
            <a:r>
              <a:rPr lang="en-US"/>
              <a:t>Click to edit Master text styles</a:t>
            </a:r>
          </a:p>
        </p:txBody>
      </p:sp>
      <p:sp>
        <p:nvSpPr>
          <p:cNvPr id="6" name="Content Placeholder 5">
            <a:extLst>
              <a:ext uri="{FF2B5EF4-FFF2-40B4-BE49-F238E27FC236}">
                <a16:creationId xmlns:a16="http://schemas.microsoft.com/office/drawing/2014/main" id="{184C038D-D9AB-EE2F-9B3C-89F118D420A2}"/>
              </a:ext>
            </a:extLst>
          </p:cNvPr>
          <p:cNvSpPr>
            <a:spLocks noGrp="1"/>
          </p:cNvSpPr>
          <p:nvPr>
            <p:ph sz="quarter" idx="4"/>
          </p:nvPr>
        </p:nvSpPr>
        <p:spPr>
          <a:xfrm>
            <a:off x="10178505" y="4131054"/>
            <a:ext cx="8547536" cy="60761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9E7E989-A35E-45B9-8EFB-3A9DCD1CB26A}"/>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8" name="Footer Placeholder 7">
            <a:extLst>
              <a:ext uri="{FF2B5EF4-FFF2-40B4-BE49-F238E27FC236}">
                <a16:creationId xmlns:a16="http://schemas.microsoft.com/office/drawing/2014/main" id="{2060A2E0-6C48-E8D2-C4EA-78F9D8F5BDC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93558ED-2838-453E-A041-686ED77913C3}"/>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40511087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27EBE-AE60-864B-21FD-2A1976A5EF0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4E83A8D-C2ED-7472-241A-2271EDE7C75C}"/>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4" name="Footer Placeholder 3">
            <a:extLst>
              <a:ext uri="{FF2B5EF4-FFF2-40B4-BE49-F238E27FC236}">
                <a16:creationId xmlns:a16="http://schemas.microsoft.com/office/drawing/2014/main" id="{D65FDDCF-3753-DA88-BC66-B1C641679B2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E8F6F0A-EE4D-8898-DFBE-0228E07C36BA}"/>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3028411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3C4403-5E7D-C066-126F-AB28EAB41179}"/>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3" name="Footer Placeholder 2">
            <a:extLst>
              <a:ext uri="{FF2B5EF4-FFF2-40B4-BE49-F238E27FC236}">
                <a16:creationId xmlns:a16="http://schemas.microsoft.com/office/drawing/2014/main" id="{44650EB2-6799-DB27-697E-13FFAA6DA43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983F4EC-B0A4-F21A-C080-37C5821C0BAF}"/>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29121997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6E370-7B9F-A5BC-7D8D-40E138BA70A9}"/>
              </a:ext>
            </a:extLst>
          </p:cNvPr>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E4B6AB2-81A0-529A-A63A-A0CD6BAE31DA}"/>
              </a:ext>
            </a:extLst>
          </p:cNvPr>
          <p:cNvSpPr>
            <a:spLocks noGrp="1"/>
          </p:cNvSpPr>
          <p:nvPr>
            <p:ph idx="1"/>
          </p:nvPr>
        </p:nvSpPr>
        <p:spPr>
          <a:xfrm>
            <a:off x="8547536" y="1628338"/>
            <a:ext cx="10178505" cy="8036969"/>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B80670E-2910-5240-AF30-D6484BCB83B9}"/>
              </a:ext>
            </a:extLst>
          </p:cNvPr>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Click to edit Master text styles</a:t>
            </a:r>
          </a:p>
        </p:txBody>
      </p:sp>
      <p:sp>
        <p:nvSpPr>
          <p:cNvPr id="5" name="Date Placeholder 4">
            <a:extLst>
              <a:ext uri="{FF2B5EF4-FFF2-40B4-BE49-F238E27FC236}">
                <a16:creationId xmlns:a16="http://schemas.microsoft.com/office/drawing/2014/main" id="{D62A218D-4B4E-4786-FC55-568413D0EAC2}"/>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6" name="Footer Placeholder 5">
            <a:extLst>
              <a:ext uri="{FF2B5EF4-FFF2-40B4-BE49-F238E27FC236}">
                <a16:creationId xmlns:a16="http://schemas.microsoft.com/office/drawing/2014/main" id="{38CC11DB-75DE-A6E5-7FDF-222210F8DED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F35C6DB-4D8F-952B-CE1C-7FA7BF5EDB0C}"/>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6015095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CEC4A-2EED-8916-55EC-4FFDC6711039}"/>
              </a:ext>
            </a:extLst>
          </p:cNvPr>
          <p:cNvSpPr>
            <a:spLocks noGrp="1"/>
          </p:cNvSpPr>
          <p:nvPr>
            <p:ph type="title"/>
          </p:nvPr>
        </p:nvSpPr>
        <p:spPr>
          <a:xfrm>
            <a:off x="1384886" y="753957"/>
            <a:ext cx="6484607" cy="2638848"/>
          </a:xfrm>
        </p:spPr>
        <p:txBody>
          <a:bodyPr anchor="b"/>
          <a:lstStyle>
            <a:lvl1pPr>
              <a:defRPr sz="5277"/>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4F5DAA4-0DE0-AF5C-1D49-FD565F18C86F}"/>
              </a:ext>
            </a:extLst>
          </p:cNvPr>
          <p:cNvSpPr>
            <a:spLocks noGrp="1"/>
          </p:cNvSpPr>
          <p:nvPr>
            <p:ph type="pic" idx="1"/>
          </p:nvPr>
        </p:nvSpPr>
        <p:spPr>
          <a:xfrm>
            <a:off x="8547536" y="1628338"/>
            <a:ext cx="10178505" cy="8036969"/>
          </a:xfrm>
        </p:spPr>
        <p:txBody>
          <a:bodyPr/>
          <a:lstStyle>
            <a:lvl1pPr marL="0" indent="0">
              <a:buNone/>
              <a:defRPr sz="5277"/>
            </a:lvl1pPr>
            <a:lvl2pPr marL="753969" indent="0">
              <a:buNone/>
              <a:defRPr sz="4617"/>
            </a:lvl2pPr>
            <a:lvl3pPr marL="1507937" indent="0">
              <a:buNone/>
              <a:defRPr sz="3958"/>
            </a:lvl3pPr>
            <a:lvl4pPr marL="2261906" indent="0">
              <a:buNone/>
              <a:defRPr sz="3298"/>
            </a:lvl4pPr>
            <a:lvl5pPr marL="3015874" indent="0">
              <a:buNone/>
              <a:defRPr sz="3298"/>
            </a:lvl5pPr>
            <a:lvl6pPr marL="3769843" indent="0">
              <a:buNone/>
              <a:defRPr sz="3298"/>
            </a:lvl6pPr>
            <a:lvl7pPr marL="4523811" indent="0">
              <a:buNone/>
              <a:defRPr sz="3298"/>
            </a:lvl7pPr>
            <a:lvl8pPr marL="5277780" indent="0">
              <a:buNone/>
              <a:defRPr sz="3298"/>
            </a:lvl8pPr>
            <a:lvl9pPr marL="6031748" indent="0">
              <a:buNone/>
              <a:defRPr sz="3298"/>
            </a:lvl9pPr>
          </a:lstStyle>
          <a:p>
            <a:endParaRPr lang="en-GB"/>
          </a:p>
        </p:txBody>
      </p:sp>
      <p:sp>
        <p:nvSpPr>
          <p:cNvPr id="4" name="Text Placeholder 3">
            <a:extLst>
              <a:ext uri="{FF2B5EF4-FFF2-40B4-BE49-F238E27FC236}">
                <a16:creationId xmlns:a16="http://schemas.microsoft.com/office/drawing/2014/main" id="{64DA1D3D-897C-EBCE-EBA2-3BF80CE05093}"/>
              </a:ext>
            </a:extLst>
          </p:cNvPr>
          <p:cNvSpPr>
            <a:spLocks noGrp="1"/>
          </p:cNvSpPr>
          <p:nvPr>
            <p:ph type="body" sz="half" idx="2"/>
          </p:nvPr>
        </p:nvSpPr>
        <p:spPr>
          <a:xfrm>
            <a:off x="1384886" y="3392805"/>
            <a:ext cx="6484607" cy="6285591"/>
          </a:xfrm>
        </p:spPr>
        <p:txBody>
          <a:bodyPr/>
          <a:lstStyle>
            <a:lvl1pPr marL="0" indent="0">
              <a:buNone/>
              <a:defRPr sz="2639"/>
            </a:lvl1pPr>
            <a:lvl2pPr marL="753969" indent="0">
              <a:buNone/>
              <a:defRPr sz="2309"/>
            </a:lvl2pPr>
            <a:lvl3pPr marL="1507937" indent="0">
              <a:buNone/>
              <a:defRPr sz="1979"/>
            </a:lvl3pPr>
            <a:lvl4pPr marL="2261906" indent="0">
              <a:buNone/>
              <a:defRPr sz="1649"/>
            </a:lvl4pPr>
            <a:lvl5pPr marL="3015874" indent="0">
              <a:buNone/>
              <a:defRPr sz="1649"/>
            </a:lvl5pPr>
            <a:lvl6pPr marL="3769843" indent="0">
              <a:buNone/>
              <a:defRPr sz="1649"/>
            </a:lvl6pPr>
            <a:lvl7pPr marL="4523811" indent="0">
              <a:buNone/>
              <a:defRPr sz="1649"/>
            </a:lvl7pPr>
            <a:lvl8pPr marL="5277780" indent="0">
              <a:buNone/>
              <a:defRPr sz="1649"/>
            </a:lvl8pPr>
            <a:lvl9pPr marL="6031748" indent="0">
              <a:buNone/>
              <a:defRPr sz="1649"/>
            </a:lvl9pPr>
          </a:lstStyle>
          <a:p>
            <a:pPr lvl="0"/>
            <a:r>
              <a:rPr lang="en-US"/>
              <a:t>Click to edit Master text styles</a:t>
            </a:r>
          </a:p>
        </p:txBody>
      </p:sp>
      <p:sp>
        <p:nvSpPr>
          <p:cNvPr id="5" name="Date Placeholder 4">
            <a:extLst>
              <a:ext uri="{FF2B5EF4-FFF2-40B4-BE49-F238E27FC236}">
                <a16:creationId xmlns:a16="http://schemas.microsoft.com/office/drawing/2014/main" id="{D559BF8C-4D9D-6379-0F1B-49513246EB30}"/>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6" name="Footer Placeholder 5">
            <a:extLst>
              <a:ext uri="{FF2B5EF4-FFF2-40B4-BE49-F238E27FC236}">
                <a16:creationId xmlns:a16="http://schemas.microsoft.com/office/drawing/2014/main" id="{50D37D17-D505-4517-BDE4-1ADA7F78A8C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AEC103-0601-522B-F962-F6CA1A096FDD}"/>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29738007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F5C8C-7D77-6B09-3388-9722BA21B64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C4FEBFE-B8D3-E06D-6AA6-269EC2888F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F41B2E-841C-23CA-3141-44699BD8AAB1}"/>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5" name="Footer Placeholder 4">
            <a:extLst>
              <a:ext uri="{FF2B5EF4-FFF2-40B4-BE49-F238E27FC236}">
                <a16:creationId xmlns:a16="http://schemas.microsoft.com/office/drawing/2014/main" id="{E6670D5A-59D2-E66E-5DF9-26538F58F4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035806-A5DC-9EB4-9AB8-9B692359C9D7}"/>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33547058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8E9F5B-0EC4-CC62-A3AD-30C603790660}"/>
              </a:ext>
            </a:extLst>
          </p:cNvPr>
          <p:cNvSpPr>
            <a:spLocks noGrp="1"/>
          </p:cNvSpPr>
          <p:nvPr>
            <p:ph type="title" orient="vert"/>
          </p:nvPr>
        </p:nvSpPr>
        <p:spPr>
          <a:xfrm>
            <a:off x="14388133" y="602118"/>
            <a:ext cx="4335289" cy="9584151"/>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C7CC7FB-CFEA-1802-03E3-08B386F08114}"/>
              </a:ext>
            </a:extLst>
          </p:cNvPr>
          <p:cNvSpPr>
            <a:spLocks noGrp="1"/>
          </p:cNvSpPr>
          <p:nvPr>
            <p:ph type="body" orient="vert" idx="1"/>
          </p:nvPr>
        </p:nvSpPr>
        <p:spPr>
          <a:xfrm>
            <a:off x="1382266" y="602118"/>
            <a:ext cx="12754546" cy="95841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A1168F-DF7C-4AFF-36A2-2D05FB1C6A16}"/>
              </a:ext>
            </a:extLst>
          </p:cNvPr>
          <p:cNvSpPr>
            <a:spLocks noGrp="1"/>
          </p:cNvSpPr>
          <p:nvPr>
            <p:ph type="dt" sz="half" idx="10"/>
          </p:nvPr>
        </p:nvSpPr>
        <p:spPr/>
        <p:txBody>
          <a:bodyPr/>
          <a:lstStyle/>
          <a:p>
            <a:fld id="{60E98B5B-D5E0-4FC3-AB1D-D94CAAC3F42B}" type="datetimeFigureOut">
              <a:rPr lang="en-GB" smtClean="0"/>
              <a:t>16/09/2026</a:t>
            </a:fld>
            <a:endParaRPr lang="en-GB"/>
          </a:p>
        </p:txBody>
      </p:sp>
      <p:sp>
        <p:nvSpPr>
          <p:cNvPr id="5" name="Footer Placeholder 4">
            <a:extLst>
              <a:ext uri="{FF2B5EF4-FFF2-40B4-BE49-F238E27FC236}">
                <a16:creationId xmlns:a16="http://schemas.microsoft.com/office/drawing/2014/main" id="{6F307F3B-F930-5BBE-B791-2F27A85A5F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03E328-F424-C838-0FCE-265712713B40}"/>
              </a:ext>
            </a:extLst>
          </p:cNvPr>
          <p:cNvSpPr>
            <a:spLocks noGrp="1"/>
          </p:cNvSpPr>
          <p:nvPr>
            <p:ph type="sldNum" sz="quarter" idx="12"/>
          </p:nvPr>
        </p:nvSpPr>
        <p:spPr/>
        <p:txBody>
          <a:bodyPr/>
          <a:lstStyle/>
          <a:p>
            <a:fld id="{A1AA6FC5-6E0B-42FA-A4E6-818AC9047533}" type="slidenum">
              <a:rPr lang="en-GB" smtClean="0"/>
              <a:t>‹#›</a:t>
            </a:fld>
            <a:endParaRPr lang="en-GB"/>
          </a:p>
        </p:txBody>
      </p:sp>
    </p:spTree>
    <p:extLst>
      <p:ext uri="{BB962C8B-B14F-4D97-AF65-F5344CB8AC3E}">
        <p14:creationId xmlns:p14="http://schemas.microsoft.com/office/powerpoint/2010/main" val="5138176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theme" Target="../theme/theme5.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6.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F355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FAB265-E955-F6C6-438A-E10E01C4F369}"/>
              </a:ext>
            </a:extLst>
          </p:cNvPr>
          <p:cNvSpPr>
            <a:spLocks noGrp="1"/>
          </p:cNvSpPr>
          <p:nvPr>
            <p:ph type="title"/>
          </p:nvPr>
        </p:nvSpPr>
        <p:spPr>
          <a:xfrm>
            <a:off x="908844" y="1125711"/>
            <a:ext cx="17340262" cy="2185987"/>
          </a:xfrm>
          <a:prstGeom prst="rect">
            <a:avLst/>
          </a:prstGeom>
        </p:spPr>
        <p:txBody>
          <a:bodyPr vert="horz" lIns="0" tIns="0" rIns="0" bIns="0" rtlCol="0" anchor="t" anchorCtr="0">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F309A98-C072-EE8F-4DB4-BDA387A8EFE8}"/>
              </a:ext>
            </a:extLst>
          </p:cNvPr>
          <p:cNvSpPr>
            <a:spLocks noGrp="1"/>
          </p:cNvSpPr>
          <p:nvPr>
            <p:ph type="body" idx="1"/>
          </p:nvPr>
        </p:nvSpPr>
        <p:spPr>
          <a:xfrm>
            <a:off x="908844" y="3533948"/>
            <a:ext cx="11125200" cy="4863927"/>
          </a:xfrm>
          <a:prstGeom prst="rect">
            <a:avLst/>
          </a:prstGeom>
        </p:spPr>
        <p:txBody>
          <a:bodyPr vert="horz" lIns="0" tIns="0" rIns="0" bIns="0" rtlCol="0" anchor="t" anchorCtr="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1605022"/>
      </p:ext>
    </p:extLst>
  </p:cSld>
  <p:clrMap bg1="lt1" tx1="dk1" bg2="lt2" tx2="dk2" accent1="accent1" accent2="accent2" accent3="accent3" accent4="accent4" accent5="accent5" accent6="accent6" hlink="hlink" folHlink="folHlink"/>
  <p:sldLayoutIdLst>
    <p:sldLayoutId id="2147483737" r:id="rId1"/>
    <p:sldLayoutId id="2147483738" r:id="rId2"/>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200"/>
        </a:spcAft>
        <a:buFontTx/>
        <a:buNone/>
        <a:defRPr sz="2000" kern="1200">
          <a:solidFill>
            <a:schemeClr val="bg1"/>
          </a:solidFill>
          <a:latin typeface="Arial" panose="020B0604020202020204" pitchFamily="34" charset="0"/>
          <a:ea typeface="+mn-ea"/>
          <a:cs typeface="Arial" panose="020B0604020202020204" pitchFamily="34" charset="0"/>
        </a:defRPr>
      </a:lvl1pPr>
      <a:lvl2pPr marL="198900" indent="-1989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200"/>
        </a:spcAft>
        <a:buFontTx/>
        <a:buNone/>
        <a:defRPr sz="2000" b="1" kern="120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200"/>
        </a:spcAft>
        <a:buFontTx/>
        <a:buNone/>
        <a:defRPr sz="2000" kern="120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200"/>
        </a:spcAft>
        <a:buFontTx/>
        <a:buNone/>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F355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5C3DAE-2594-2ACE-7E97-F370CD10AA15}"/>
              </a:ext>
            </a:extLst>
          </p:cNvPr>
          <p:cNvSpPr>
            <a:spLocks noGrp="1"/>
          </p:cNvSpPr>
          <p:nvPr>
            <p:ph type="title"/>
          </p:nvPr>
        </p:nvSpPr>
        <p:spPr>
          <a:xfrm>
            <a:off x="1061244" y="1158875"/>
            <a:ext cx="17340262" cy="2185987"/>
          </a:xfrm>
          <a:prstGeom prst="rect">
            <a:avLst/>
          </a:prstGeom>
        </p:spPr>
        <p:txBody>
          <a:bodyPr vert="horz" lIns="0" tIns="0" rIns="0" bIns="0" rtlCol="0" anchor="t" anchorCtr="0">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70F31180-EBED-0553-2173-7E1E775AD46D}"/>
              </a:ext>
            </a:extLst>
          </p:cNvPr>
          <p:cNvSpPr>
            <a:spLocks noGrp="1"/>
          </p:cNvSpPr>
          <p:nvPr>
            <p:ph type="body" idx="1"/>
          </p:nvPr>
        </p:nvSpPr>
        <p:spPr>
          <a:xfrm>
            <a:off x="1061244" y="3567112"/>
            <a:ext cx="17340262" cy="7177088"/>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796663761"/>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00000"/>
        </a:lnSpc>
        <a:spcBef>
          <a:spcPts val="0"/>
        </a:spcBef>
        <a:spcAft>
          <a:spcPts val="18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800"/>
        </a:spcAft>
        <a:buFont typeface="Arial" panose="020B0604020202020204" pitchFamily="34" charset="0"/>
        <a:buNone/>
        <a:defRPr sz="2000" b="1" kern="120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FAB265-E955-F6C6-438A-E10E01C4F369}"/>
              </a:ext>
            </a:extLst>
          </p:cNvPr>
          <p:cNvSpPr>
            <a:spLocks noGrp="1"/>
          </p:cNvSpPr>
          <p:nvPr>
            <p:ph type="title"/>
          </p:nvPr>
        </p:nvSpPr>
        <p:spPr>
          <a:xfrm>
            <a:off x="908844" y="1125711"/>
            <a:ext cx="17340262" cy="2185987"/>
          </a:xfrm>
          <a:prstGeom prst="rect">
            <a:avLst/>
          </a:prstGeom>
        </p:spPr>
        <p:txBody>
          <a:bodyPr vert="horz" lIns="0" tIns="0" rIns="0" bIns="0" rtlCol="0" anchor="t" anchorCtr="0">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F309A98-C072-EE8F-4DB4-BDA387A8EFE8}"/>
              </a:ext>
            </a:extLst>
          </p:cNvPr>
          <p:cNvSpPr>
            <a:spLocks noGrp="1"/>
          </p:cNvSpPr>
          <p:nvPr>
            <p:ph type="body" idx="1"/>
          </p:nvPr>
        </p:nvSpPr>
        <p:spPr>
          <a:xfrm>
            <a:off x="908844" y="3533948"/>
            <a:ext cx="11125200" cy="4863927"/>
          </a:xfrm>
          <a:prstGeom prst="rect">
            <a:avLst/>
          </a:prstGeom>
        </p:spPr>
        <p:txBody>
          <a:bodyPr vert="horz" lIns="0" tIns="0" rIns="0" bIns="0" rtlCol="0" anchor="t" anchorCtr="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05589800"/>
      </p:ext>
    </p:extLst>
  </p:cSld>
  <p:clrMap bg1="lt1" tx1="dk1" bg2="lt2" tx2="dk2" accent1="accent1" accent2="accent2" accent3="accent3" accent4="accent4" accent5="accent5" accent6="accent6" hlink="hlink" folHlink="folHlink"/>
  <p:sldLayoutIdLst>
    <p:sldLayoutId id="2147483749" r:id="rId1"/>
    <p:sldLayoutId id="2147483750" r:id="rId2"/>
  </p:sldLayoutIdLst>
  <p:txStyles>
    <p:titleStyle>
      <a:lvl1pPr algn="l" defTabSz="914400" rtl="0" eaLnBrk="1" latinLnBrk="0" hangingPunct="1">
        <a:lnSpc>
          <a:spcPct val="90000"/>
        </a:lnSpc>
        <a:spcBef>
          <a:spcPct val="0"/>
        </a:spcBef>
        <a:buNone/>
        <a:defRPr sz="4400" kern="1200">
          <a:solidFill>
            <a:srgbClr val="1F355E"/>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200"/>
        </a:spcAft>
        <a:buFontTx/>
        <a:buNone/>
        <a:defRPr sz="2000" kern="1200">
          <a:solidFill>
            <a:srgbClr val="1F355E"/>
          </a:solidFill>
          <a:latin typeface="Arial" panose="020B0604020202020204" pitchFamily="34" charset="0"/>
          <a:ea typeface="+mn-ea"/>
          <a:cs typeface="Arial" panose="020B0604020202020204" pitchFamily="34" charset="0"/>
        </a:defRPr>
      </a:lvl1pPr>
      <a:lvl2pPr marL="198900" indent="-198900" algn="l" defTabSz="914400" rtl="0" eaLnBrk="1" latinLnBrk="0" hangingPunct="1">
        <a:lnSpc>
          <a:spcPct val="100000"/>
        </a:lnSpc>
        <a:spcBef>
          <a:spcPts val="0"/>
        </a:spcBef>
        <a:spcAft>
          <a:spcPts val="1200"/>
        </a:spcAft>
        <a:buFont typeface="Arial" panose="020B0604020202020204" pitchFamily="34" charset="0"/>
        <a:buChar char="•"/>
        <a:defRPr sz="2000" kern="1200">
          <a:solidFill>
            <a:srgbClr val="1F355E"/>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200"/>
        </a:spcAft>
        <a:buFontTx/>
        <a:buNone/>
        <a:defRPr sz="2000" b="1" kern="1200">
          <a:solidFill>
            <a:srgbClr val="1F355E"/>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200"/>
        </a:spcAft>
        <a:buFontTx/>
        <a:buNone/>
        <a:defRPr sz="2000" kern="1200">
          <a:solidFill>
            <a:srgbClr val="1F355E"/>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200"/>
        </a:spcAft>
        <a:buFontTx/>
        <a:buNone/>
        <a:defRPr sz="2000" kern="1200">
          <a:solidFill>
            <a:srgbClr val="1F355E"/>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5C3DAE-2594-2ACE-7E97-F370CD10AA15}"/>
              </a:ext>
            </a:extLst>
          </p:cNvPr>
          <p:cNvSpPr>
            <a:spLocks noGrp="1"/>
          </p:cNvSpPr>
          <p:nvPr>
            <p:ph type="title"/>
          </p:nvPr>
        </p:nvSpPr>
        <p:spPr>
          <a:xfrm>
            <a:off x="1061244" y="1158875"/>
            <a:ext cx="17340262" cy="2185987"/>
          </a:xfrm>
          <a:prstGeom prst="rect">
            <a:avLst/>
          </a:prstGeom>
        </p:spPr>
        <p:txBody>
          <a:bodyPr vert="horz" lIns="0" tIns="0" rIns="0" bIns="0" rtlCol="0" anchor="t" anchorCtr="0">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70F31180-EBED-0553-2173-7E1E775AD46D}"/>
              </a:ext>
            </a:extLst>
          </p:cNvPr>
          <p:cNvSpPr>
            <a:spLocks noGrp="1"/>
          </p:cNvSpPr>
          <p:nvPr>
            <p:ph type="body" idx="1"/>
          </p:nvPr>
        </p:nvSpPr>
        <p:spPr>
          <a:xfrm>
            <a:off x="1061244" y="3567112"/>
            <a:ext cx="17340262" cy="7177088"/>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099352072"/>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Lst>
  <p:txStyles>
    <p:titleStyle>
      <a:lvl1pPr algn="l" defTabSz="914400" rtl="0" eaLnBrk="1" latinLnBrk="0" hangingPunct="1">
        <a:lnSpc>
          <a:spcPct val="90000"/>
        </a:lnSpc>
        <a:spcBef>
          <a:spcPct val="0"/>
        </a:spcBef>
        <a:buNone/>
        <a:defRPr sz="4400" kern="1200">
          <a:solidFill>
            <a:srgbClr val="1F355E"/>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rgbClr val="1F355E"/>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00000"/>
        </a:lnSpc>
        <a:spcBef>
          <a:spcPts val="0"/>
        </a:spcBef>
        <a:spcAft>
          <a:spcPts val="1800"/>
        </a:spcAft>
        <a:buFont typeface="Arial" panose="020B0604020202020204" pitchFamily="34" charset="0"/>
        <a:buChar char="•"/>
        <a:defRPr sz="2000" kern="1200">
          <a:solidFill>
            <a:srgbClr val="1F355E"/>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800"/>
        </a:spcAft>
        <a:buFont typeface="Arial" panose="020B0604020202020204" pitchFamily="34" charset="0"/>
        <a:buNone/>
        <a:defRPr sz="2000" b="1" kern="1200">
          <a:solidFill>
            <a:srgbClr val="1F355E"/>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rgbClr val="1F355E"/>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rgbClr val="1F355E"/>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82266" y="602119"/>
            <a:ext cx="17341156" cy="218595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1382266" y="3010591"/>
            <a:ext cx="17341156" cy="717567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1382266" y="10482093"/>
            <a:ext cx="4523780" cy="602118"/>
          </a:xfrm>
          <a:prstGeom prst="rect">
            <a:avLst/>
          </a:prstGeom>
        </p:spPr>
        <p:txBody>
          <a:bodyPr vert="horz" lIns="91440" tIns="45720" rIns="91440" bIns="45720" rtlCol="0" anchor="ctr"/>
          <a:lstStyle>
            <a:lvl1pPr algn="l">
              <a:defRPr sz="1979">
                <a:solidFill>
                  <a:schemeClr val="tx1">
                    <a:tint val="75000"/>
                  </a:schemeClr>
                </a:solidFill>
              </a:defRPr>
            </a:lvl1pPr>
          </a:lstStyle>
          <a:p>
            <a:fld id="{395737EB-C81B-4572-8A1C-16400FEF07F5}" type="datetimeFigureOut">
              <a:rPr lang="en-GB" smtClean="0"/>
              <a:t>16/09/2026</a:t>
            </a:fld>
            <a:endParaRPr lang="en-GB"/>
          </a:p>
        </p:txBody>
      </p:sp>
      <p:sp>
        <p:nvSpPr>
          <p:cNvPr id="5" name="Footer Placeholder 4"/>
          <p:cNvSpPr>
            <a:spLocks noGrp="1"/>
          </p:cNvSpPr>
          <p:nvPr>
            <p:ph type="ftr" sz="quarter" idx="3"/>
          </p:nvPr>
        </p:nvSpPr>
        <p:spPr>
          <a:xfrm>
            <a:off x="6660009" y="10482093"/>
            <a:ext cx="6785670" cy="602118"/>
          </a:xfrm>
          <a:prstGeom prst="rect">
            <a:avLst/>
          </a:prstGeom>
        </p:spPr>
        <p:txBody>
          <a:bodyPr vert="horz" lIns="91440" tIns="45720" rIns="91440" bIns="45720" rtlCol="0" anchor="ctr"/>
          <a:lstStyle>
            <a:lvl1pPr algn="ctr">
              <a:defRPr sz="1979">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4199642" y="10482093"/>
            <a:ext cx="4523780" cy="602118"/>
          </a:xfrm>
          <a:prstGeom prst="rect">
            <a:avLst/>
          </a:prstGeom>
        </p:spPr>
        <p:txBody>
          <a:bodyPr vert="horz" lIns="91440" tIns="45720" rIns="91440" bIns="45720" rtlCol="0" anchor="ctr"/>
          <a:lstStyle>
            <a:lvl1pPr algn="r">
              <a:defRPr sz="1979">
                <a:solidFill>
                  <a:schemeClr val="tx1">
                    <a:tint val="75000"/>
                  </a:schemeClr>
                </a:solidFill>
              </a:defRPr>
            </a:lvl1pPr>
          </a:lstStyle>
          <a:p>
            <a:fld id="{1C5F4030-F56C-4935-9E0F-578680E692CE}" type="slidenum">
              <a:rPr lang="en-GB" smtClean="0"/>
              <a:t>‹#›</a:t>
            </a:fld>
            <a:endParaRPr lang="en-GB"/>
          </a:p>
        </p:txBody>
      </p:sp>
    </p:spTree>
    <p:extLst>
      <p:ext uri="{BB962C8B-B14F-4D97-AF65-F5344CB8AC3E}">
        <p14:creationId xmlns:p14="http://schemas.microsoft.com/office/powerpoint/2010/main" val="1994657038"/>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Lst>
  <p:txStyles>
    <p:titleStyle>
      <a:lvl1pPr algn="l" defTabSz="1507937" rtl="0" eaLnBrk="1" latinLnBrk="0" hangingPunct="1">
        <a:lnSpc>
          <a:spcPct val="90000"/>
        </a:lnSpc>
        <a:spcBef>
          <a:spcPct val="0"/>
        </a:spcBef>
        <a:buNone/>
        <a:defRPr sz="7256" kern="1200">
          <a:solidFill>
            <a:schemeClr val="tx1"/>
          </a:solidFill>
          <a:latin typeface="+mj-lt"/>
          <a:ea typeface="+mj-ea"/>
          <a:cs typeface="+mj-cs"/>
        </a:defRPr>
      </a:lvl1pPr>
    </p:titleStyle>
    <p:bodyStyle>
      <a:lvl1pPr marL="376984" indent="-376984" algn="l" defTabSz="1507937"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953" indent="-376984" algn="l" defTabSz="1507937" rtl="0" eaLnBrk="1" latinLnBrk="0" hangingPunct="1">
        <a:lnSpc>
          <a:spcPct val="90000"/>
        </a:lnSpc>
        <a:spcBef>
          <a:spcPts val="825"/>
        </a:spcBef>
        <a:buFont typeface="Arial" panose="020B0604020202020204" pitchFamily="34" charset="0"/>
        <a:buChar char="•"/>
        <a:defRPr sz="3958" kern="1200">
          <a:solidFill>
            <a:schemeClr val="tx1"/>
          </a:solidFill>
          <a:latin typeface="+mn-lt"/>
          <a:ea typeface="+mn-ea"/>
          <a:cs typeface="+mn-cs"/>
        </a:defRPr>
      </a:lvl2pPr>
      <a:lvl3pPr marL="1884921" indent="-376984" algn="l" defTabSz="1507937" rtl="0" eaLnBrk="1" latinLnBrk="0" hangingPunct="1">
        <a:lnSpc>
          <a:spcPct val="90000"/>
        </a:lnSpc>
        <a:spcBef>
          <a:spcPts val="825"/>
        </a:spcBef>
        <a:buFont typeface="Arial" panose="020B0604020202020204" pitchFamily="34" charset="0"/>
        <a:buChar char="•"/>
        <a:defRPr sz="3298" kern="1200">
          <a:solidFill>
            <a:schemeClr val="tx1"/>
          </a:solidFill>
          <a:latin typeface="+mn-lt"/>
          <a:ea typeface="+mn-ea"/>
          <a:cs typeface="+mn-cs"/>
        </a:defRPr>
      </a:lvl3pPr>
      <a:lvl4pPr marL="2638890"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4pPr>
      <a:lvl5pPr marL="3392858"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5pPr>
      <a:lvl6pPr marL="4146827"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6pPr>
      <a:lvl7pPr marL="4900795"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7pPr>
      <a:lvl8pPr marL="5654764"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8pPr>
      <a:lvl9pPr marL="6408732"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937" rtl="0" eaLnBrk="1" latinLnBrk="0" hangingPunct="1">
        <a:defRPr sz="2968" kern="1200">
          <a:solidFill>
            <a:schemeClr val="tx1"/>
          </a:solidFill>
          <a:latin typeface="+mn-lt"/>
          <a:ea typeface="+mn-ea"/>
          <a:cs typeface="+mn-cs"/>
        </a:defRPr>
      </a:lvl1pPr>
      <a:lvl2pPr marL="753969" algn="l" defTabSz="1507937" rtl="0" eaLnBrk="1" latinLnBrk="0" hangingPunct="1">
        <a:defRPr sz="2968" kern="1200">
          <a:solidFill>
            <a:schemeClr val="tx1"/>
          </a:solidFill>
          <a:latin typeface="+mn-lt"/>
          <a:ea typeface="+mn-ea"/>
          <a:cs typeface="+mn-cs"/>
        </a:defRPr>
      </a:lvl2pPr>
      <a:lvl3pPr marL="1507937" algn="l" defTabSz="1507937" rtl="0" eaLnBrk="1" latinLnBrk="0" hangingPunct="1">
        <a:defRPr sz="2968" kern="1200">
          <a:solidFill>
            <a:schemeClr val="tx1"/>
          </a:solidFill>
          <a:latin typeface="+mn-lt"/>
          <a:ea typeface="+mn-ea"/>
          <a:cs typeface="+mn-cs"/>
        </a:defRPr>
      </a:lvl3pPr>
      <a:lvl4pPr marL="2261906" algn="l" defTabSz="1507937" rtl="0" eaLnBrk="1" latinLnBrk="0" hangingPunct="1">
        <a:defRPr sz="2968" kern="1200">
          <a:solidFill>
            <a:schemeClr val="tx1"/>
          </a:solidFill>
          <a:latin typeface="+mn-lt"/>
          <a:ea typeface="+mn-ea"/>
          <a:cs typeface="+mn-cs"/>
        </a:defRPr>
      </a:lvl4pPr>
      <a:lvl5pPr marL="3015874" algn="l" defTabSz="1507937" rtl="0" eaLnBrk="1" latinLnBrk="0" hangingPunct="1">
        <a:defRPr sz="2968" kern="1200">
          <a:solidFill>
            <a:schemeClr val="tx1"/>
          </a:solidFill>
          <a:latin typeface="+mn-lt"/>
          <a:ea typeface="+mn-ea"/>
          <a:cs typeface="+mn-cs"/>
        </a:defRPr>
      </a:lvl5pPr>
      <a:lvl6pPr marL="3769843" algn="l" defTabSz="1507937" rtl="0" eaLnBrk="1" latinLnBrk="0" hangingPunct="1">
        <a:defRPr sz="2968" kern="1200">
          <a:solidFill>
            <a:schemeClr val="tx1"/>
          </a:solidFill>
          <a:latin typeface="+mn-lt"/>
          <a:ea typeface="+mn-ea"/>
          <a:cs typeface="+mn-cs"/>
        </a:defRPr>
      </a:lvl6pPr>
      <a:lvl7pPr marL="4523811" algn="l" defTabSz="1507937" rtl="0" eaLnBrk="1" latinLnBrk="0" hangingPunct="1">
        <a:defRPr sz="2968" kern="1200">
          <a:solidFill>
            <a:schemeClr val="tx1"/>
          </a:solidFill>
          <a:latin typeface="+mn-lt"/>
          <a:ea typeface="+mn-ea"/>
          <a:cs typeface="+mn-cs"/>
        </a:defRPr>
      </a:lvl7pPr>
      <a:lvl8pPr marL="5277780" algn="l" defTabSz="1507937" rtl="0" eaLnBrk="1" latinLnBrk="0" hangingPunct="1">
        <a:defRPr sz="2968" kern="1200">
          <a:solidFill>
            <a:schemeClr val="tx1"/>
          </a:solidFill>
          <a:latin typeface="+mn-lt"/>
          <a:ea typeface="+mn-ea"/>
          <a:cs typeface="+mn-cs"/>
        </a:defRPr>
      </a:lvl8pPr>
      <a:lvl9pPr marL="6031748" algn="l" defTabSz="1507937" rtl="0" eaLnBrk="1" latinLnBrk="0" hangingPunct="1">
        <a:defRPr sz="2968"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97F74C-A6C1-10F7-A835-C4193B80E5A8}"/>
              </a:ext>
            </a:extLst>
          </p:cNvPr>
          <p:cNvSpPr>
            <a:spLocks noGrp="1"/>
          </p:cNvSpPr>
          <p:nvPr>
            <p:ph type="title"/>
          </p:nvPr>
        </p:nvSpPr>
        <p:spPr>
          <a:xfrm>
            <a:off x="1382266" y="602119"/>
            <a:ext cx="17341156" cy="218595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82915D4-F4A0-201E-8564-89B0AF7CEB95}"/>
              </a:ext>
            </a:extLst>
          </p:cNvPr>
          <p:cNvSpPr>
            <a:spLocks noGrp="1"/>
          </p:cNvSpPr>
          <p:nvPr>
            <p:ph type="body" idx="1"/>
          </p:nvPr>
        </p:nvSpPr>
        <p:spPr>
          <a:xfrm>
            <a:off x="1382266" y="3010591"/>
            <a:ext cx="17341156" cy="7175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B694AD-A7C6-BF3E-399A-69FDFA3EE871}"/>
              </a:ext>
            </a:extLst>
          </p:cNvPr>
          <p:cNvSpPr>
            <a:spLocks noGrp="1"/>
          </p:cNvSpPr>
          <p:nvPr>
            <p:ph type="dt" sz="half" idx="2"/>
          </p:nvPr>
        </p:nvSpPr>
        <p:spPr>
          <a:xfrm>
            <a:off x="1382266" y="10482093"/>
            <a:ext cx="4523780" cy="602118"/>
          </a:xfrm>
          <a:prstGeom prst="rect">
            <a:avLst/>
          </a:prstGeom>
        </p:spPr>
        <p:txBody>
          <a:bodyPr vert="horz" lIns="91440" tIns="45720" rIns="91440" bIns="45720" rtlCol="0" anchor="ctr"/>
          <a:lstStyle>
            <a:lvl1pPr algn="l">
              <a:defRPr sz="1979">
                <a:solidFill>
                  <a:schemeClr val="tx1">
                    <a:tint val="82000"/>
                  </a:schemeClr>
                </a:solidFill>
              </a:defRPr>
            </a:lvl1pPr>
          </a:lstStyle>
          <a:p>
            <a:fld id="{60E98B5B-D5E0-4FC3-AB1D-D94CAAC3F42B}" type="datetimeFigureOut">
              <a:rPr lang="en-GB" smtClean="0"/>
              <a:t>16/09/2026</a:t>
            </a:fld>
            <a:endParaRPr lang="en-GB"/>
          </a:p>
        </p:txBody>
      </p:sp>
      <p:sp>
        <p:nvSpPr>
          <p:cNvPr id="5" name="Footer Placeholder 4">
            <a:extLst>
              <a:ext uri="{FF2B5EF4-FFF2-40B4-BE49-F238E27FC236}">
                <a16:creationId xmlns:a16="http://schemas.microsoft.com/office/drawing/2014/main" id="{AB9B0600-6364-E9F4-DF4B-6C1C97CF9918}"/>
              </a:ext>
            </a:extLst>
          </p:cNvPr>
          <p:cNvSpPr>
            <a:spLocks noGrp="1"/>
          </p:cNvSpPr>
          <p:nvPr>
            <p:ph type="ftr" sz="quarter" idx="3"/>
          </p:nvPr>
        </p:nvSpPr>
        <p:spPr>
          <a:xfrm>
            <a:off x="6660009" y="10482093"/>
            <a:ext cx="6785670" cy="602118"/>
          </a:xfrm>
          <a:prstGeom prst="rect">
            <a:avLst/>
          </a:prstGeom>
        </p:spPr>
        <p:txBody>
          <a:bodyPr vert="horz" lIns="91440" tIns="45720" rIns="91440" bIns="45720" rtlCol="0" anchor="ctr"/>
          <a:lstStyle>
            <a:lvl1pPr algn="ctr">
              <a:defRPr sz="1979">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2C21934-E014-023D-3A6B-957C76A98D76}"/>
              </a:ext>
            </a:extLst>
          </p:cNvPr>
          <p:cNvSpPr>
            <a:spLocks noGrp="1"/>
          </p:cNvSpPr>
          <p:nvPr>
            <p:ph type="sldNum" sz="quarter" idx="4"/>
          </p:nvPr>
        </p:nvSpPr>
        <p:spPr>
          <a:xfrm>
            <a:off x="14199642" y="10482093"/>
            <a:ext cx="4523780" cy="602118"/>
          </a:xfrm>
          <a:prstGeom prst="rect">
            <a:avLst/>
          </a:prstGeom>
        </p:spPr>
        <p:txBody>
          <a:bodyPr vert="horz" lIns="91440" tIns="45720" rIns="91440" bIns="45720" rtlCol="0" anchor="ctr"/>
          <a:lstStyle>
            <a:lvl1pPr algn="r">
              <a:defRPr sz="1979">
                <a:solidFill>
                  <a:schemeClr val="tx1">
                    <a:tint val="82000"/>
                  </a:schemeClr>
                </a:solidFill>
              </a:defRPr>
            </a:lvl1pPr>
          </a:lstStyle>
          <a:p>
            <a:fld id="{A1AA6FC5-6E0B-42FA-A4E6-818AC9047533}" type="slidenum">
              <a:rPr lang="en-GB" smtClean="0"/>
              <a:t>‹#›</a:t>
            </a:fld>
            <a:endParaRPr lang="en-GB"/>
          </a:p>
        </p:txBody>
      </p:sp>
    </p:spTree>
    <p:extLst>
      <p:ext uri="{BB962C8B-B14F-4D97-AF65-F5344CB8AC3E}">
        <p14:creationId xmlns:p14="http://schemas.microsoft.com/office/powerpoint/2010/main" val="3084646765"/>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l" defTabSz="1507937" rtl="0" eaLnBrk="1" latinLnBrk="0" hangingPunct="1">
        <a:lnSpc>
          <a:spcPct val="90000"/>
        </a:lnSpc>
        <a:spcBef>
          <a:spcPct val="0"/>
        </a:spcBef>
        <a:buNone/>
        <a:defRPr sz="7256" kern="1200">
          <a:solidFill>
            <a:schemeClr val="tx1"/>
          </a:solidFill>
          <a:latin typeface="+mj-lt"/>
          <a:ea typeface="+mj-ea"/>
          <a:cs typeface="+mj-cs"/>
        </a:defRPr>
      </a:lvl1pPr>
    </p:titleStyle>
    <p:bodyStyle>
      <a:lvl1pPr marL="376984" indent="-376984" algn="l" defTabSz="1507937"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953" indent="-376984" algn="l" defTabSz="1507937" rtl="0" eaLnBrk="1" latinLnBrk="0" hangingPunct="1">
        <a:lnSpc>
          <a:spcPct val="90000"/>
        </a:lnSpc>
        <a:spcBef>
          <a:spcPts val="825"/>
        </a:spcBef>
        <a:buFont typeface="Arial" panose="020B0604020202020204" pitchFamily="34" charset="0"/>
        <a:buChar char="•"/>
        <a:defRPr sz="3958" kern="1200">
          <a:solidFill>
            <a:schemeClr val="tx1"/>
          </a:solidFill>
          <a:latin typeface="+mn-lt"/>
          <a:ea typeface="+mn-ea"/>
          <a:cs typeface="+mn-cs"/>
        </a:defRPr>
      </a:lvl2pPr>
      <a:lvl3pPr marL="1884921" indent="-376984" algn="l" defTabSz="1507937" rtl="0" eaLnBrk="1" latinLnBrk="0" hangingPunct="1">
        <a:lnSpc>
          <a:spcPct val="90000"/>
        </a:lnSpc>
        <a:spcBef>
          <a:spcPts val="825"/>
        </a:spcBef>
        <a:buFont typeface="Arial" panose="020B0604020202020204" pitchFamily="34" charset="0"/>
        <a:buChar char="•"/>
        <a:defRPr sz="3298" kern="1200">
          <a:solidFill>
            <a:schemeClr val="tx1"/>
          </a:solidFill>
          <a:latin typeface="+mn-lt"/>
          <a:ea typeface="+mn-ea"/>
          <a:cs typeface="+mn-cs"/>
        </a:defRPr>
      </a:lvl3pPr>
      <a:lvl4pPr marL="2638890"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4pPr>
      <a:lvl5pPr marL="3392858"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5pPr>
      <a:lvl6pPr marL="4146827"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6pPr>
      <a:lvl7pPr marL="4900795"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7pPr>
      <a:lvl8pPr marL="5654764"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8pPr>
      <a:lvl9pPr marL="6408732" indent="-376984" algn="l" defTabSz="1507937" rtl="0" eaLnBrk="1" latinLnBrk="0" hangingPunct="1">
        <a:lnSpc>
          <a:spcPct val="90000"/>
        </a:lnSpc>
        <a:spcBef>
          <a:spcPts val="825"/>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937" rtl="0" eaLnBrk="1" latinLnBrk="0" hangingPunct="1">
        <a:defRPr sz="2968" kern="1200">
          <a:solidFill>
            <a:schemeClr val="tx1"/>
          </a:solidFill>
          <a:latin typeface="+mn-lt"/>
          <a:ea typeface="+mn-ea"/>
          <a:cs typeface="+mn-cs"/>
        </a:defRPr>
      </a:lvl1pPr>
      <a:lvl2pPr marL="753969" algn="l" defTabSz="1507937" rtl="0" eaLnBrk="1" latinLnBrk="0" hangingPunct="1">
        <a:defRPr sz="2968" kern="1200">
          <a:solidFill>
            <a:schemeClr val="tx1"/>
          </a:solidFill>
          <a:latin typeface="+mn-lt"/>
          <a:ea typeface="+mn-ea"/>
          <a:cs typeface="+mn-cs"/>
        </a:defRPr>
      </a:lvl2pPr>
      <a:lvl3pPr marL="1507937" algn="l" defTabSz="1507937" rtl="0" eaLnBrk="1" latinLnBrk="0" hangingPunct="1">
        <a:defRPr sz="2968" kern="1200">
          <a:solidFill>
            <a:schemeClr val="tx1"/>
          </a:solidFill>
          <a:latin typeface="+mn-lt"/>
          <a:ea typeface="+mn-ea"/>
          <a:cs typeface="+mn-cs"/>
        </a:defRPr>
      </a:lvl3pPr>
      <a:lvl4pPr marL="2261906" algn="l" defTabSz="1507937" rtl="0" eaLnBrk="1" latinLnBrk="0" hangingPunct="1">
        <a:defRPr sz="2968" kern="1200">
          <a:solidFill>
            <a:schemeClr val="tx1"/>
          </a:solidFill>
          <a:latin typeface="+mn-lt"/>
          <a:ea typeface="+mn-ea"/>
          <a:cs typeface="+mn-cs"/>
        </a:defRPr>
      </a:lvl4pPr>
      <a:lvl5pPr marL="3015874" algn="l" defTabSz="1507937" rtl="0" eaLnBrk="1" latinLnBrk="0" hangingPunct="1">
        <a:defRPr sz="2968" kern="1200">
          <a:solidFill>
            <a:schemeClr val="tx1"/>
          </a:solidFill>
          <a:latin typeface="+mn-lt"/>
          <a:ea typeface="+mn-ea"/>
          <a:cs typeface="+mn-cs"/>
        </a:defRPr>
      </a:lvl5pPr>
      <a:lvl6pPr marL="3769843" algn="l" defTabSz="1507937" rtl="0" eaLnBrk="1" latinLnBrk="0" hangingPunct="1">
        <a:defRPr sz="2968" kern="1200">
          <a:solidFill>
            <a:schemeClr val="tx1"/>
          </a:solidFill>
          <a:latin typeface="+mn-lt"/>
          <a:ea typeface="+mn-ea"/>
          <a:cs typeface="+mn-cs"/>
        </a:defRPr>
      </a:lvl6pPr>
      <a:lvl7pPr marL="4523811" algn="l" defTabSz="1507937" rtl="0" eaLnBrk="1" latinLnBrk="0" hangingPunct="1">
        <a:defRPr sz="2968" kern="1200">
          <a:solidFill>
            <a:schemeClr val="tx1"/>
          </a:solidFill>
          <a:latin typeface="+mn-lt"/>
          <a:ea typeface="+mn-ea"/>
          <a:cs typeface="+mn-cs"/>
        </a:defRPr>
      </a:lvl7pPr>
      <a:lvl8pPr marL="5277780" algn="l" defTabSz="1507937" rtl="0" eaLnBrk="1" latinLnBrk="0" hangingPunct="1">
        <a:defRPr sz="2968" kern="1200">
          <a:solidFill>
            <a:schemeClr val="tx1"/>
          </a:solidFill>
          <a:latin typeface="+mn-lt"/>
          <a:ea typeface="+mn-ea"/>
          <a:cs typeface="+mn-cs"/>
        </a:defRPr>
      </a:lvl8pPr>
      <a:lvl9pPr marL="6031748" algn="l" defTabSz="1507937" rtl="0" eaLnBrk="1" latinLnBrk="0" hangingPunct="1">
        <a:defRPr sz="29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app.powerbi.com/groups/me/reports/c95606a2-0de4-4e5b-ad29-cdce3dcd9431/ReportSection0340fdbd0019b01d0e40?ctid=bb5628b8-e328-4082-a856-433c9edc8fae&amp;experience=power-bi"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hyperlink" Target="https://app.powerbi.com/groups/me/reports/c95606a2-0de4-4e5b-ad29-cdce3dcd9431/ReportSection0340fdbd0019b01d0e40?ctid=bb5628b8-e328-4082-a856-433c9edc8fae&amp;experience=power-bi"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8.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5.xml"/><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5.xml"/><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5.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5.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5.xml"/><Relationship Id="rId5" Type="http://schemas.openxmlformats.org/officeDocument/2006/relationships/image" Target="../media/image40.png"/><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5.xml"/><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25.xml"/><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5.xml"/><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5.xml"/><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25.xml"/><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25.xml"/><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25.xml"/><Relationship Id="rId4" Type="http://schemas.openxmlformats.org/officeDocument/2006/relationships/image" Target="../media/image63.png"/></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4.xml"/><Relationship Id="rId1" Type="http://schemas.openxmlformats.org/officeDocument/2006/relationships/slideLayout" Target="../slideLayouts/slideLayout25.xml"/><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5.xml"/><Relationship Id="rId1" Type="http://schemas.openxmlformats.org/officeDocument/2006/relationships/slideLayout" Target="../slideLayouts/slideLayout25.xml"/><Relationship Id="rId4" Type="http://schemas.openxmlformats.org/officeDocument/2006/relationships/image" Target="../media/image70.png"/></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27.xml"/><Relationship Id="rId1" Type="http://schemas.openxmlformats.org/officeDocument/2006/relationships/slideLayout" Target="../slideLayouts/slideLayout25.xml"/><Relationship Id="rId4" Type="http://schemas.openxmlformats.org/officeDocument/2006/relationships/image" Target="../media/image73.png"/></Relationships>
</file>

<file path=ppt/slides/_rels/slide4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8.xml"/><Relationship Id="rId1" Type="http://schemas.openxmlformats.org/officeDocument/2006/relationships/slideLayout" Target="../slideLayouts/slideLayout25.xml"/><Relationship Id="rId4" Type="http://schemas.openxmlformats.org/officeDocument/2006/relationships/image" Target="../media/image7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42.xml"/><Relationship Id="rId5" Type="http://schemas.openxmlformats.org/officeDocument/2006/relationships/image" Target="../media/image79.png"/><Relationship Id="rId4" Type="http://schemas.openxmlformats.org/officeDocument/2006/relationships/image" Target="../media/image78.png"/></Relationships>
</file>

<file path=ppt/slides/_rels/slide4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42.xml"/><Relationship Id="rId5" Type="http://schemas.openxmlformats.org/officeDocument/2006/relationships/image" Target="../media/image83.png"/><Relationship Id="rId4" Type="http://schemas.openxmlformats.org/officeDocument/2006/relationships/image" Target="../media/image82.png"/></Relationships>
</file>

<file path=ppt/slides/_rels/slide4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9.xml"/><Relationship Id="rId1" Type="http://schemas.openxmlformats.org/officeDocument/2006/relationships/slideLayout" Target="../slideLayouts/slideLayout4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4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0.xml"/><Relationship Id="rId1" Type="http://schemas.openxmlformats.org/officeDocument/2006/relationships/slideLayout" Target="../slideLayouts/slideLayout4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4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1.xml"/><Relationship Id="rId1" Type="http://schemas.openxmlformats.org/officeDocument/2006/relationships/slideLayout" Target="../slideLayouts/slideLayout4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4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42.xml"/></Relationships>
</file>

<file path=ppt/slides/_rels/slide4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42.xml"/><Relationship Id="rId5" Type="http://schemas.openxmlformats.org/officeDocument/2006/relationships/image" Target="../media/image101.png"/><Relationship Id="rId4" Type="http://schemas.openxmlformats.org/officeDocument/2006/relationships/image" Target="../media/image100.png"/></Relationships>
</file>

<file path=ppt/slides/_rels/slide4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42.xml"/><Relationship Id="rId4" Type="http://schemas.openxmlformats.org/officeDocument/2006/relationships/image" Target="../media/image104.png"/></Relationships>
</file>

<file path=ppt/slides/_rels/slide5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2.xml"/><Relationship Id="rId1" Type="http://schemas.openxmlformats.org/officeDocument/2006/relationships/slideLayout" Target="../slideLayouts/slideLayout4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5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42.xml"/><Relationship Id="rId5" Type="http://schemas.openxmlformats.org/officeDocument/2006/relationships/image" Target="../media/image112.png"/><Relationship Id="rId4" Type="http://schemas.openxmlformats.org/officeDocument/2006/relationships/image" Target="../media/image111.png"/></Relationships>
</file>

<file path=ppt/slides/_rels/slide5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42.xml"/></Relationships>
</file>

<file path=ppt/slides/_rels/slide5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42.xml"/><Relationship Id="rId5" Type="http://schemas.openxmlformats.org/officeDocument/2006/relationships/image" Target="../media/image118.png"/><Relationship Id="rId4" Type="http://schemas.openxmlformats.org/officeDocument/2006/relationships/image" Target="../media/image117.png"/></Relationships>
</file>

<file path=ppt/slides/_rels/slide5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42.xml"/><Relationship Id="rId5" Type="http://schemas.openxmlformats.org/officeDocument/2006/relationships/image" Target="../media/image122.png"/><Relationship Id="rId4" Type="http://schemas.openxmlformats.org/officeDocument/2006/relationships/image" Target="../media/image121.png"/></Relationships>
</file>

<file path=ppt/slides/_rels/slide5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33.xml"/><Relationship Id="rId1" Type="http://schemas.openxmlformats.org/officeDocument/2006/relationships/slideLayout" Target="../slideLayouts/slideLayout42.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5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4.xml"/><Relationship Id="rId1" Type="http://schemas.openxmlformats.org/officeDocument/2006/relationships/slideLayout" Target="../slideLayouts/slideLayout42.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5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42.xml"/><Relationship Id="rId5" Type="http://schemas.openxmlformats.org/officeDocument/2006/relationships/image" Target="../media/image134.png"/><Relationship Id="rId4" Type="http://schemas.openxmlformats.org/officeDocument/2006/relationships/image" Target="../media/image133.png"/></Relationships>
</file>

<file path=ppt/slides/_rels/slide58.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35.xml"/><Relationship Id="rId1" Type="http://schemas.openxmlformats.org/officeDocument/2006/relationships/slideLayout" Target="../slideLayouts/slideLayout42.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5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42.xml"/><Relationship Id="rId4" Type="http://schemas.openxmlformats.org/officeDocument/2006/relationships/image" Target="../media/image1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1">
            <a:extLst>
              <a:ext uri="{FF2B5EF4-FFF2-40B4-BE49-F238E27FC236}">
                <a16:creationId xmlns:a16="http://schemas.microsoft.com/office/drawing/2014/main" id="{3466C027-EF42-78AF-392D-A7255B748A80}"/>
              </a:ext>
            </a:extLst>
          </p:cNvPr>
          <p:cNvSpPr txBox="1">
            <a:spLocks/>
          </p:cNvSpPr>
          <p:nvPr/>
        </p:nvSpPr>
        <p:spPr>
          <a:xfrm>
            <a:off x="832644" y="2847023"/>
            <a:ext cx="17409186" cy="2810464"/>
          </a:xfrm>
          <a:prstGeom prst="rect">
            <a:avLst/>
          </a:prstGeom>
        </p:spPr>
        <p:txBody>
          <a:bodyPr/>
          <a:lstStyle>
            <a:lvl1pPr marL="0">
              <a:defRPr sz="6800" b="0" cap="none" spc="0">
                <a:ln>
                  <a:noFill/>
                </a:ln>
                <a:solidFill>
                  <a:schemeClr val="bg1"/>
                </a:solidFill>
                <a:effectLst/>
                <a:latin typeface="Arial Black" panose="020B0A04020102020204" pitchFamily="34" charset="0"/>
                <a:ea typeface="+mn-ea"/>
                <a:cs typeface="+mn-cs"/>
              </a:defRPr>
            </a:lvl1pPr>
            <a:lvl2pPr marL="457246">
              <a:defRPr>
                <a:latin typeface="+mn-lt"/>
                <a:ea typeface="+mn-ea"/>
                <a:cs typeface="+mn-cs"/>
              </a:defRPr>
            </a:lvl2pPr>
            <a:lvl3pPr marL="914491">
              <a:defRPr>
                <a:latin typeface="+mn-lt"/>
                <a:ea typeface="+mn-ea"/>
                <a:cs typeface="+mn-cs"/>
              </a:defRPr>
            </a:lvl3pPr>
            <a:lvl4pPr marL="1371737">
              <a:defRPr>
                <a:latin typeface="+mn-lt"/>
                <a:ea typeface="+mn-ea"/>
                <a:cs typeface="+mn-cs"/>
              </a:defRPr>
            </a:lvl4pPr>
            <a:lvl5pPr marL="1828983">
              <a:defRPr>
                <a:latin typeface="+mn-lt"/>
                <a:ea typeface="+mn-ea"/>
                <a:cs typeface="+mn-cs"/>
              </a:defRPr>
            </a:lvl5pPr>
            <a:lvl6pPr marL="2286229">
              <a:defRPr>
                <a:latin typeface="+mn-lt"/>
                <a:ea typeface="+mn-ea"/>
                <a:cs typeface="+mn-cs"/>
              </a:defRPr>
            </a:lvl6pPr>
            <a:lvl7pPr marL="2743474">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6000" b="1"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mn-cs"/>
              </a:rPr>
              <a:t>Swansea Bay University Health Board </a:t>
            </a:r>
          </a:p>
          <a:p>
            <a:pPr marL="0" marR="0" lvl="0" indent="0" defTabSz="914400" eaLnBrk="1" fontAlgn="auto" latinLnBrk="0" hangingPunct="1">
              <a:lnSpc>
                <a:spcPct val="100000"/>
              </a:lnSpc>
              <a:spcBef>
                <a:spcPts val="0"/>
              </a:spcBef>
              <a:spcAft>
                <a:spcPts val="0"/>
              </a:spcAft>
              <a:buClrTx/>
              <a:buSzTx/>
              <a:buFontTx/>
              <a:buNone/>
              <a:tabLst/>
              <a:defRPr/>
            </a:pPr>
            <a:r>
              <a:rPr kumimoji="0" lang="pt-BR" sz="6000" b="1"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mn-cs"/>
              </a:rPr>
              <a:t>Integrated Performance Report</a:t>
            </a:r>
          </a:p>
          <a:p>
            <a:pPr marL="0" marR="0" lvl="0" indent="0" defTabSz="914400" eaLnBrk="1" fontAlgn="auto" latinLnBrk="0" hangingPunct="1">
              <a:lnSpc>
                <a:spcPct val="100000"/>
              </a:lnSpc>
              <a:spcBef>
                <a:spcPts val="0"/>
              </a:spcBef>
              <a:spcAft>
                <a:spcPts val="0"/>
              </a:spcAft>
              <a:buClrTx/>
              <a:buSzTx/>
              <a:buFontTx/>
              <a:buNone/>
              <a:tabLst/>
              <a:defRPr/>
            </a:pPr>
            <a:r>
              <a:rPr kumimoji="0" lang="pt-BR" sz="6000" b="0"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Arial" panose="020B0604020202020204" pitchFamily="34" charset="0"/>
              </a:rPr>
              <a:t>September</a:t>
            </a:r>
            <a:r>
              <a:rPr kumimoji="0" lang="pt-BR" sz="5400" b="0" i="0" u="none" strike="noStrike" kern="0" cap="none" spc="0" normalizeH="0" baseline="0" noProof="0" dirty="0">
                <a:ln>
                  <a:noFill/>
                </a:ln>
                <a:solidFill>
                  <a:sysClr val="window" lastClr="FFFFFF"/>
                </a:solidFill>
                <a:effectLst/>
                <a:uLnTx/>
                <a:uFillTx/>
                <a:latin typeface="Arial" panose="020B0604020202020204" pitchFamily="34" charset="0"/>
                <a:ea typeface="+mn-ea"/>
                <a:cs typeface="Arial" panose="020B0604020202020204" pitchFamily="34" charset="0"/>
              </a:rPr>
              <a:t> 2026</a:t>
            </a:r>
          </a:p>
          <a:p>
            <a:pPr marL="0" marR="0" lvl="0" indent="0" defTabSz="914400" eaLnBrk="1" fontAlgn="auto" latinLnBrk="0" hangingPunct="1">
              <a:lnSpc>
                <a:spcPct val="100000"/>
              </a:lnSpc>
              <a:spcBef>
                <a:spcPts val="0"/>
              </a:spcBef>
              <a:spcAft>
                <a:spcPts val="0"/>
              </a:spcAft>
              <a:buClrTx/>
              <a:buSzTx/>
              <a:buFontTx/>
              <a:buNone/>
              <a:tabLst/>
              <a:defRPr/>
            </a:pPr>
            <a:endParaRPr kumimoji="0" lang="pt-BR" sz="6800" b="0" i="0" u="none" strike="noStrike" kern="0" cap="none" spc="0" normalizeH="0" baseline="0" noProof="0" dirty="0">
              <a:ln>
                <a:noFill/>
              </a:ln>
              <a:solidFill>
                <a:sysClr val="window" lastClr="FFFFFF"/>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241519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C0D74F92-4F0C-EAB0-5440-A7242FE9232D}"/>
              </a:ext>
            </a:extLst>
          </p:cNvPr>
          <p:cNvSpPr>
            <a:spLocks noGrp="1"/>
          </p:cNvSpPr>
          <p:nvPr>
            <p:ph idx="1"/>
          </p:nvPr>
        </p:nvSpPr>
        <p:spPr>
          <a:xfrm>
            <a:off x="565944" y="168275"/>
            <a:ext cx="14630400" cy="5364163"/>
          </a:xfrm>
        </p:spPr>
        <p:txBody>
          <a:bodyPr/>
          <a:lstStyle/>
          <a:p>
            <a:r>
              <a:rPr lang="pt-BR" sz="4400" b="1" dirty="0">
                <a:latin typeface="Verdana" panose="020B0604030504040204" pitchFamily="34" charset="0"/>
                <a:ea typeface="Verdana" panose="020B0604030504040204" pitchFamily="34" charset="0"/>
              </a:rPr>
              <a:t>Report Overview</a:t>
            </a:r>
          </a:p>
        </p:txBody>
      </p:sp>
      <p:graphicFrame>
        <p:nvGraphicFramePr>
          <p:cNvPr id="18" name="Diagram 17">
            <a:extLst>
              <a:ext uri="{FF2B5EF4-FFF2-40B4-BE49-F238E27FC236}">
                <a16:creationId xmlns:a16="http://schemas.microsoft.com/office/drawing/2014/main" id="{46172A51-8F6A-1FB4-5FF3-21E961BD36D7}"/>
              </a:ext>
            </a:extLst>
          </p:cNvPr>
          <p:cNvGraphicFramePr/>
          <p:nvPr>
            <p:extLst>
              <p:ext uri="{D42A27DB-BD31-4B8C-83A1-F6EECF244321}">
                <p14:modId xmlns:p14="http://schemas.microsoft.com/office/powerpoint/2010/main" val="1792018193"/>
              </p:ext>
            </p:extLst>
          </p:nvPr>
        </p:nvGraphicFramePr>
        <p:xfrm>
          <a:off x="985044" y="1871638"/>
          <a:ext cx="16078200" cy="76257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a:extLst>
              <a:ext uri="{FF2B5EF4-FFF2-40B4-BE49-F238E27FC236}">
                <a16:creationId xmlns:a16="http://schemas.microsoft.com/office/drawing/2014/main" id="{84A4EC6F-6E2B-B310-4516-33263B66D093}"/>
              </a:ext>
            </a:extLst>
          </p:cNvPr>
          <p:cNvSpPr txBox="1"/>
          <p:nvPr/>
        </p:nvSpPr>
        <p:spPr>
          <a:xfrm>
            <a:off x="565944" y="833614"/>
            <a:ext cx="18973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The Health Board Integrated Performance Report will provide updates against all areas under escalation with Welsh Government, all performance metrics outlined within </a:t>
            </a:r>
            <a:r>
              <a:rPr lang="en-GB" dirty="0">
                <a:solidFill>
                  <a:prstClr val="black"/>
                </a:solidFill>
                <a:latin typeface="Verdana" panose="020B0604030504040204" pitchFamily="34" charset="0"/>
                <a:ea typeface="Verdana" panose="020B0604030504040204" pitchFamily="34" charset="0"/>
              </a:rPr>
              <a:t>SBUHB Breakthrough Objectives, updates against the N</a:t>
            </a:r>
            <a:r>
              <a:rPr kumimoji="0" lang="en-GB"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HS Wales Performance Framework 2026-27, along with Service specific or Annual plan updates as requested. </a:t>
            </a:r>
          </a:p>
        </p:txBody>
      </p:sp>
    </p:spTree>
    <p:extLst>
      <p:ext uri="{BB962C8B-B14F-4D97-AF65-F5344CB8AC3E}">
        <p14:creationId xmlns:p14="http://schemas.microsoft.com/office/powerpoint/2010/main" val="4180633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41F65974-DAC7-D19E-5FA0-0ED348B114E6}"/>
              </a:ext>
            </a:extLst>
          </p:cNvPr>
          <p:cNvSpPr txBox="1">
            <a:spLocks/>
          </p:cNvSpPr>
          <p:nvPr/>
        </p:nvSpPr>
        <p:spPr>
          <a:xfrm>
            <a:off x="1348251" y="3749675"/>
            <a:ext cx="17409186" cy="3429000"/>
          </a:xfrm>
          <a:prstGeom prst="rect">
            <a:avLst/>
          </a:prstGeom>
        </p:spPr>
        <p:txBody>
          <a:bodyPr/>
          <a:lstStyle>
            <a:lvl1pPr marL="0">
              <a:defRPr sz="6800" b="0" cap="none" spc="0">
                <a:ln>
                  <a:noFill/>
                </a:ln>
                <a:solidFill>
                  <a:schemeClr val="bg1"/>
                </a:solidFill>
                <a:effectLst/>
                <a:latin typeface="Arial Black" panose="020B0A04020102020204" pitchFamily="34" charset="0"/>
                <a:ea typeface="+mn-ea"/>
                <a:cs typeface="+mn-cs"/>
              </a:defRPr>
            </a:lvl1pPr>
            <a:lvl2pPr marL="457246">
              <a:defRPr>
                <a:latin typeface="+mn-lt"/>
                <a:ea typeface="+mn-ea"/>
                <a:cs typeface="+mn-cs"/>
              </a:defRPr>
            </a:lvl2pPr>
            <a:lvl3pPr marL="914491">
              <a:defRPr>
                <a:latin typeface="+mn-lt"/>
                <a:ea typeface="+mn-ea"/>
                <a:cs typeface="+mn-cs"/>
              </a:defRPr>
            </a:lvl3pPr>
            <a:lvl4pPr marL="1371737">
              <a:defRPr>
                <a:latin typeface="+mn-lt"/>
                <a:ea typeface="+mn-ea"/>
                <a:cs typeface="+mn-cs"/>
              </a:defRPr>
            </a:lvl4pPr>
            <a:lvl5pPr marL="1828983">
              <a:defRPr>
                <a:latin typeface="+mn-lt"/>
                <a:ea typeface="+mn-ea"/>
                <a:cs typeface="+mn-cs"/>
              </a:defRPr>
            </a:lvl5pPr>
            <a:lvl6pPr marL="2286229">
              <a:defRPr>
                <a:latin typeface="+mn-lt"/>
                <a:ea typeface="+mn-ea"/>
                <a:cs typeface="+mn-cs"/>
              </a:defRPr>
            </a:lvl6pPr>
            <a:lvl7pPr marL="2743474">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800" b="1"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mn-cs"/>
              </a:rPr>
              <a:t>Section 1: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800" b="0" i="0" u="none" strike="noStrike" kern="0" cap="none" spc="0" normalizeH="0" baseline="0" noProof="0" dirty="0">
                <a:ln>
                  <a:noFill/>
                </a:ln>
                <a:solidFill>
                  <a:sysClr val="window" lastClr="FFFFFF"/>
                </a:solidFill>
                <a:effectLst/>
                <a:uLnTx/>
                <a:uFillTx/>
                <a:latin typeface="Verdana" panose="020B0604030504040204" pitchFamily="34" charset="0"/>
                <a:ea typeface="Verdana" panose="020B0604030504040204" pitchFamily="34" charset="0"/>
                <a:cs typeface="+mn-cs"/>
              </a:rPr>
              <a:t>Summary of performance against the SBUHB Breakthrough Objectives and the Welsh Government Oversight &amp; Escalation criteria</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6800" b="0" i="0" u="none" strike="noStrike" kern="0" cap="none" spc="0" normalizeH="0" baseline="0" noProof="0" dirty="0">
              <a:ln>
                <a:noFill/>
              </a:ln>
              <a:solidFill>
                <a:sysClr val="window" lastClr="FFFFFF"/>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2103795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1">
            <a:extLst>
              <a:ext uri="{FF2B5EF4-FFF2-40B4-BE49-F238E27FC236}">
                <a16:creationId xmlns:a16="http://schemas.microsoft.com/office/drawing/2014/main" id="{7B5EA733-7F63-27E3-499B-F781F70914D9}"/>
              </a:ext>
            </a:extLst>
          </p:cNvPr>
          <p:cNvSpPr>
            <a:spLocks noGrp="1"/>
          </p:cNvSpPr>
          <p:nvPr>
            <p:ph idx="1"/>
          </p:nvPr>
        </p:nvSpPr>
        <p:spPr>
          <a:xfrm>
            <a:off x="565944" y="168276"/>
            <a:ext cx="14630400" cy="1066800"/>
          </a:xfrm>
        </p:spPr>
        <p:txBody>
          <a:bodyPr/>
          <a:lstStyle/>
          <a:p>
            <a:r>
              <a:rPr lang="pt-BR" sz="4400" b="1" dirty="0">
                <a:latin typeface="Verdana" panose="020B0604030504040204" pitchFamily="34" charset="0"/>
                <a:ea typeface="Verdana" panose="020B0604030504040204" pitchFamily="34" charset="0"/>
              </a:rPr>
              <a:t>SBUHB 2026-27 Breakthrough Objectives</a:t>
            </a:r>
          </a:p>
        </p:txBody>
      </p:sp>
      <p:graphicFrame>
        <p:nvGraphicFramePr>
          <p:cNvPr id="2" name="Table 1">
            <a:extLst>
              <a:ext uri="{FF2B5EF4-FFF2-40B4-BE49-F238E27FC236}">
                <a16:creationId xmlns:a16="http://schemas.microsoft.com/office/drawing/2014/main" id="{2448C93E-517A-9B85-0CA4-81C44D7DEEBA}"/>
              </a:ext>
            </a:extLst>
          </p:cNvPr>
          <p:cNvGraphicFramePr>
            <a:graphicFrameLocks noGrp="1"/>
          </p:cNvGraphicFramePr>
          <p:nvPr>
            <p:extLst>
              <p:ext uri="{D42A27DB-BD31-4B8C-83A1-F6EECF244321}">
                <p14:modId xmlns:p14="http://schemas.microsoft.com/office/powerpoint/2010/main" val="1583088186"/>
              </p:ext>
            </p:extLst>
          </p:nvPr>
        </p:nvGraphicFramePr>
        <p:xfrm>
          <a:off x="908844" y="1235076"/>
          <a:ext cx="18288000" cy="8158077"/>
        </p:xfrm>
        <a:graphic>
          <a:graphicData uri="http://schemas.openxmlformats.org/drawingml/2006/table">
            <a:tbl>
              <a:tblPr/>
              <a:tblGrid>
                <a:gridCol w="3429000">
                  <a:extLst>
                    <a:ext uri="{9D8B030D-6E8A-4147-A177-3AD203B41FA5}">
                      <a16:colId xmlns:a16="http://schemas.microsoft.com/office/drawing/2014/main" val="2142274959"/>
                    </a:ext>
                  </a:extLst>
                </a:gridCol>
                <a:gridCol w="3581400">
                  <a:extLst>
                    <a:ext uri="{9D8B030D-6E8A-4147-A177-3AD203B41FA5}">
                      <a16:colId xmlns:a16="http://schemas.microsoft.com/office/drawing/2014/main" val="2075366435"/>
                    </a:ext>
                  </a:extLst>
                </a:gridCol>
                <a:gridCol w="5486400">
                  <a:extLst>
                    <a:ext uri="{9D8B030D-6E8A-4147-A177-3AD203B41FA5}">
                      <a16:colId xmlns:a16="http://schemas.microsoft.com/office/drawing/2014/main" val="1131657945"/>
                    </a:ext>
                  </a:extLst>
                </a:gridCol>
                <a:gridCol w="2286000">
                  <a:extLst>
                    <a:ext uri="{9D8B030D-6E8A-4147-A177-3AD203B41FA5}">
                      <a16:colId xmlns:a16="http://schemas.microsoft.com/office/drawing/2014/main" val="817575495"/>
                    </a:ext>
                  </a:extLst>
                </a:gridCol>
                <a:gridCol w="1752600">
                  <a:extLst>
                    <a:ext uri="{9D8B030D-6E8A-4147-A177-3AD203B41FA5}">
                      <a16:colId xmlns:a16="http://schemas.microsoft.com/office/drawing/2014/main" val="81700553"/>
                    </a:ext>
                  </a:extLst>
                </a:gridCol>
                <a:gridCol w="1752600">
                  <a:extLst>
                    <a:ext uri="{9D8B030D-6E8A-4147-A177-3AD203B41FA5}">
                      <a16:colId xmlns:a16="http://schemas.microsoft.com/office/drawing/2014/main" val="1702210393"/>
                    </a:ext>
                  </a:extLst>
                </a:gridCol>
              </a:tblGrid>
              <a:tr h="483002">
                <a:tc>
                  <a:txBody>
                    <a:bodyPr/>
                    <a:lstStyle/>
                    <a:p>
                      <a:pPr algn="ctr" rtl="0" fontAlgn="ctr">
                        <a:buNone/>
                      </a:pPr>
                      <a:r>
                        <a:rPr lang="en-GB" sz="1600" b="1" i="0" u="none" strike="noStrike" dirty="0">
                          <a:solidFill>
                            <a:srgbClr val="FFFFFF"/>
                          </a:solidFill>
                          <a:effectLst/>
                          <a:latin typeface="Aptos" panose="020B0004020202020204" pitchFamily="34" charset="0"/>
                        </a:rPr>
                        <a:t>Strategic Objective</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a:solidFill>
                            <a:srgbClr val="FFFFFF"/>
                          </a:solidFill>
                          <a:effectLst/>
                          <a:latin typeface="Aptos" panose="020B0004020202020204" pitchFamily="34" charset="0"/>
                        </a:rPr>
                        <a:t>Long Term Success</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a:solidFill>
                            <a:srgbClr val="FFFFFF"/>
                          </a:solidFill>
                          <a:effectLst/>
                          <a:latin typeface="Aptos" panose="020B0004020202020204" pitchFamily="34" charset="0"/>
                        </a:rPr>
                        <a:t>Breakthrough Objective 2026/27</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a:solidFill>
                            <a:srgbClr val="FFFFFF"/>
                          </a:solidFill>
                          <a:effectLst/>
                          <a:latin typeface="Aptos" panose="020B0004020202020204" pitchFamily="34" charset="0"/>
                        </a:rPr>
                        <a:t>Baseline Data </a:t>
                      </a:r>
                      <a:br>
                        <a:rPr lang="en-GB" sz="1600" b="1" i="0" u="none" strike="noStrike">
                          <a:solidFill>
                            <a:srgbClr val="FFFFFF"/>
                          </a:solidFill>
                          <a:effectLst/>
                          <a:latin typeface="Aptos" panose="020B0004020202020204" pitchFamily="34" charset="0"/>
                        </a:rPr>
                      </a:br>
                      <a:r>
                        <a:rPr lang="en-GB" sz="1600" b="1" i="0" u="none" strike="noStrike">
                          <a:solidFill>
                            <a:srgbClr val="FFFFFF"/>
                          </a:solidFill>
                          <a:effectLst/>
                          <a:latin typeface="Aptos" panose="020B0004020202020204" pitchFamily="34" charset="0"/>
                        </a:rPr>
                        <a:t>(March 2026)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dirty="0">
                          <a:solidFill>
                            <a:srgbClr val="FFFFFF"/>
                          </a:solidFill>
                          <a:effectLst/>
                          <a:latin typeface="Aptos" panose="020B0004020202020204" pitchFamily="34" charset="0"/>
                        </a:rPr>
                        <a:t>Aug-26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tc>
                  <a:txBody>
                    <a:bodyPr/>
                    <a:lstStyle/>
                    <a:p>
                      <a:pPr algn="ctr" rtl="0" fontAlgn="ctr">
                        <a:buNone/>
                      </a:pPr>
                      <a:r>
                        <a:rPr lang="en-GB" sz="1600" b="1" i="0" u="none" strike="noStrike">
                          <a:solidFill>
                            <a:srgbClr val="FFFFFF"/>
                          </a:solidFill>
                          <a:effectLst/>
                          <a:latin typeface="Aptos" panose="020B0004020202020204" pitchFamily="34" charset="0"/>
                        </a:rPr>
                        <a:t>Executive Lead</a:t>
                      </a:r>
                    </a:p>
                  </a:txBody>
                  <a:tcPr marL="0" marR="0" marT="0" marB="0" anchor="ctr">
                    <a:lnL w="190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E9FAF"/>
                    </a:solidFill>
                  </a:tcPr>
                </a:tc>
                <a:extLst>
                  <a:ext uri="{0D108BD9-81ED-4DB2-BD59-A6C34878D82A}">
                    <a16:rowId xmlns:a16="http://schemas.microsoft.com/office/drawing/2014/main" val="3051143381"/>
                  </a:ext>
                </a:extLst>
              </a:tr>
              <a:tr h="288154">
                <a:tc rowSpan="3">
                  <a:txBody>
                    <a:bodyPr/>
                    <a:lstStyle/>
                    <a:p>
                      <a:pPr algn="ctr" rtl="0" fontAlgn="ctr">
                        <a:buNone/>
                      </a:pPr>
                      <a:r>
                        <a:rPr lang="en-GB" sz="1400" b="1" i="0" u="none" strike="noStrike" dirty="0">
                          <a:solidFill>
                            <a:srgbClr val="000000"/>
                          </a:solidFill>
                          <a:effectLst/>
                          <a:latin typeface="Aptos" panose="020B0004020202020204" pitchFamily="34" charset="0"/>
                        </a:rPr>
                        <a:t>Better Health for all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rowSpan="3">
                  <a:txBody>
                    <a:bodyPr/>
                    <a:lstStyle/>
                    <a:p>
                      <a:pPr algn="ctr" rtl="0" fontAlgn="ctr">
                        <a:buNone/>
                      </a:pPr>
                      <a:r>
                        <a:rPr lang="en-GB" sz="1400" b="1" i="0" u="none" strike="noStrike" dirty="0">
                          <a:solidFill>
                            <a:srgbClr val="000000"/>
                          </a:solidFill>
                          <a:effectLst/>
                          <a:latin typeface="Aptos" panose="020B0004020202020204" pitchFamily="34" charset="0"/>
                        </a:rPr>
                        <a:t>People of Swansea Bay live healthier, fairer and more prosperous lives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rowSpan="2">
                  <a:txBody>
                    <a:bodyPr/>
                    <a:lstStyle/>
                    <a:p>
                      <a:pPr algn="l" rtl="0" fontAlgn="ctr">
                        <a:buNone/>
                      </a:pPr>
                      <a:r>
                        <a:rPr lang="en-GB" sz="1400" b="0" i="0" u="none" strike="noStrike">
                          <a:solidFill>
                            <a:srgbClr val="000000"/>
                          </a:solidFill>
                          <a:effectLst/>
                          <a:latin typeface="Aptos" panose="020B0004020202020204" pitchFamily="34" charset="0"/>
                        </a:rPr>
                        <a:t>Flu vaccine uptake improved in most deprived areas by 1% to reach 69.9% (Flu programme runs during the winter months)</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a:txBody>
                    <a:bodyPr/>
                    <a:lstStyle/>
                    <a:p>
                      <a:pPr algn="ctr" rtl="0" fontAlgn="ctr">
                        <a:buNone/>
                      </a:pPr>
                      <a:r>
                        <a:rPr lang="en-GB" sz="1200" b="0" i="0" u="none" strike="noStrike">
                          <a:solidFill>
                            <a:srgbClr val="000000"/>
                          </a:solidFill>
                          <a:effectLst/>
                          <a:latin typeface="Aptos" panose="020B0004020202020204" pitchFamily="34" charset="0"/>
                        </a:rPr>
                        <a:t>68.90%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F1C7C7"/>
                    </a:solidFill>
                  </a:tcPr>
                </a:tc>
                <a:tc rowSpan="2">
                  <a:txBody>
                    <a:bodyPr/>
                    <a:lstStyle/>
                    <a:p>
                      <a:pPr algn="ctr" fontAlgn="ctr">
                        <a:buNone/>
                      </a:pPr>
                      <a:r>
                        <a:rPr lang="en-GB" sz="1200" b="0" i="0" u="none" strike="noStrike" dirty="0">
                          <a:solidFill>
                            <a:srgbClr val="000000"/>
                          </a:solidFill>
                          <a:effectLst/>
                          <a:latin typeface="Apto"/>
                        </a:rPr>
                        <a:t>N/A</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rowSpan="3">
                  <a:txBody>
                    <a:bodyPr/>
                    <a:lstStyle/>
                    <a:p>
                      <a:pPr algn="ctr" rtl="0" fontAlgn="ctr">
                        <a:buNone/>
                      </a:pPr>
                      <a:r>
                        <a:rPr lang="en-GB" sz="1400" b="0" i="0" u="none" strike="noStrike">
                          <a:solidFill>
                            <a:srgbClr val="000000"/>
                          </a:solidFill>
                          <a:effectLst/>
                          <a:latin typeface="Aptos" panose="020B0004020202020204" pitchFamily="34" charset="0"/>
                        </a:rPr>
                        <a:t>Director of Public Health</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extLst>
                  <a:ext uri="{0D108BD9-81ED-4DB2-BD59-A6C34878D82A}">
                    <a16:rowId xmlns:a16="http://schemas.microsoft.com/office/drawing/2014/main" val="2279387701"/>
                  </a:ext>
                </a:extLst>
              </a:tr>
              <a:tr h="370484">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rtl="0" fontAlgn="ctr">
                        <a:buNone/>
                      </a:pPr>
                      <a:r>
                        <a:rPr lang="en-GB" sz="1400" b="0" i="0" u="none" strike="noStrike">
                          <a:solidFill>
                            <a:srgbClr val="000000"/>
                          </a:solidFill>
                          <a:effectLst/>
                          <a:latin typeface="Aptos" panose="020B0004020202020204" pitchFamily="34" charset="0"/>
                        </a:rPr>
                        <a:t>(65 years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F1C7C7"/>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290821816"/>
                  </a:ext>
                </a:extLst>
              </a:tr>
              <a:tr h="439093">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a:solidFill>
                            <a:srgbClr val="000000"/>
                          </a:solidFill>
                          <a:effectLst/>
                          <a:latin typeface="Aptos" panose="020B0004020202020204" pitchFamily="34" charset="0"/>
                        </a:rPr>
                        <a:t>Bowel screening rates up by 1% to reach 63.3% by March 2027</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a:txBody>
                    <a:bodyPr/>
                    <a:lstStyle/>
                    <a:p>
                      <a:pPr algn="ctr" fontAlgn="ctr">
                        <a:buNone/>
                      </a:pPr>
                      <a:r>
                        <a:rPr lang="en-GB" sz="1200" b="0" i="0" u="none" strike="noStrike">
                          <a:solidFill>
                            <a:srgbClr val="000000"/>
                          </a:solidFill>
                          <a:effectLst/>
                          <a:latin typeface="Apto"/>
                        </a:rPr>
                        <a:t>62.30%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64.4%</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1C7C7"/>
                    </a:solidFill>
                  </a:tcPr>
                </a:tc>
                <a:tc vMerge="1">
                  <a:txBody>
                    <a:bodyPr/>
                    <a:lstStyle/>
                    <a:p>
                      <a:endParaRPr lang="en-GB"/>
                    </a:p>
                  </a:txBody>
                  <a:tcPr/>
                </a:tc>
                <a:extLst>
                  <a:ext uri="{0D108BD9-81ED-4DB2-BD59-A6C34878D82A}">
                    <a16:rowId xmlns:a16="http://schemas.microsoft.com/office/drawing/2014/main" val="2569955849"/>
                  </a:ext>
                </a:extLst>
              </a:tr>
              <a:tr h="731821">
                <a:tc rowSpan="5">
                  <a:txBody>
                    <a:bodyPr/>
                    <a:lstStyle/>
                    <a:p>
                      <a:pPr algn="ctr" rtl="0" fontAlgn="ctr">
                        <a:buNone/>
                      </a:pPr>
                      <a:r>
                        <a:rPr lang="en-GB" sz="1400" b="1" i="0" u="none" strike="noStrike" dirty="0">
                          <a:solidFill>
                            <a:srgbClr val="000000"/>
                          </a:solidFill>
                          <a:effectLst/>
                          <a:latin typeface="Aptos" panose="020B0004020202020204" pitchFamily="34" charset="0"/>
                        </a:rPr>
                        <a:t>Improved patient safety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rowSpan="5">
                  <a:txBody>
                    <a:bodyPr/>
                    <a:lstStyle/>
                    <a:p>
                      <a:pPr algn="ctr" rtl="0" fontAlgn="ctr">
                        <a:buNone/>
                      </a:pPr>
                      <a:r>
                        <a:rPr lang="en-GB" sz="1400" b="1" i="0" u="none" strike="noStrike" dirty="0">
                          <a:solidFill>
                            <a:srgbClr val="000000"/>
                          </a:solidFill>
                          <a:effectLst/>
                          <a:latin typeface="Aptos" panose="020B0004020202020204" pitchFamily="34" charset="0"/>
                        </a:rPr>
                        <a:t>Care is high quality, safe, efficient and delivers the best possible outcomes for people in partnerships</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l" rtl="0" fontAlgn="ctr">
                        <a:buNone/>
                      </a:pPr>
                      <a:r>
                        <a:rPr lang="en-GB" sz="1400" b="0" i="0" u="none" strike="noStrike">
                          <a:solidFill>
                            <a:srgbClr val="000000"/>
                          </a:solidFill>
                          <a:effectLst/>
                          <a:latin typeface="Aptos" panose="020B0004020202020204" pitchFamily="34" charset="0"/>
                        </a:rPr>
                        <a:t>No patients waiting more than 104 weeks for referral to treatment.  </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a:solidFill>
                            <a:srgbClr val="000000"/>
                          </a:solidFill>
                          <a:effectLst/>
                          <a:latin typeface="Aptos" panose="020B0004020202020204" pitchFamily="34" charset="0"/>
                        </a:rPr>
                        <a:t>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2663073764"/>
                  </a:ext>
                </a:extLst>
              </a:tr>
              <a:tr h="731821">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dirty="0">
                          <a:solidFill>
                            <a:srgbClr val="000000"/>
                          </a:solidFill>
                          <a:effectLst/>
                          <a:latin typeface="Aptos" panose="020B0004020202020204" pitchFamily="34" charset="0"/>
                        </a:rPr>
                        <a:t>Single Cancer Pathway performance to reach 76%</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a:solidFill>
                            <a:srgbClr val="000000"/>
                          </a:solidFill>
                          <a:effectLst/>
                          <a:latin typeface="Aptos" panose="020B0004020202020204" pitchFamily="34" charset="0"/>
                        </a:rPr>
                        <a:t>55%</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44.7% </a:t>
                      </a:r>
                      <a:br>
                        <a:rPr lang="en-GB" sz="1400" b="0" i="0" u="none" strike="noStrike" dirty="0">
                          <a:solidFill>
                            <a:srgbClr val="000000"/>
                          </a:solidFill>
                          <a:effectLst/>
                          <a:latin typeface="Aptos" panose="020B0004020202020204" pitchFamily="34" charset="0"/>
                        </a:rPr>
                      </a:br>
                      <a:r>
                        <a:rPr lang="en-GB" sz="1400" b="0" i="0" u="none" strike="noStrike" dirty="0">
                          <a:solidFill>
                            <a:srgbClr val="000000"/>
                          </a:solidFill>
                          <a:effectLst/>
                          <a:latin typeface="Aptos" panose="020B0004020202020204" pitchFamily="34" charset="0"/>
                        </a:rPr>
                        <a:t>(July 2026)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3800534997"/>
                  </a:ext>
                </a:extLst>
              </a:tr>
              <a:tr h="731821">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dirty="0">
                          <a:solidFill>
                            <a:srgbClr val="000000"/>
                          </a:solidFill>
                          <a:effectLst/>
                          <a:latin typeface="Aptos" panose="020B0004020202020204" pitchFamily="34" charset="0"/>
                        </a:rPr>
                        <a:t>Reduce the number of adults placed out of area for mental health  inpatient treatment by 50% to 11 patients in March 2027</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a:solidFill>
                            <a:srgbClr val="000000"/>
                          </a:solidFill>
                          <a:effectLst/>
                          <a:latin typeface="Aptos" panose="020B0004020202020204" pitchFamily="34" charset="0"/>
                        </a:rPr>
                        <a:t>22</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20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3901221015"/>
                  </a:ext>
                </a:extLst>
              </a:tr>
              <a:tr h="567161">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dirty="0">
                          <a:solidFill>
                            <a:srgbClr val="000000"/>
                          </a:solidFill>
                          <a:effectLst/>
                          <a:latin typeface="Aptos" panose="020B0004020202020204" pitchFamily="34" charset="0"/>
                        </a:rPr>
                        <a:t>30% reduction in avoidable pressure ulcers to reach &lt; 87 PU's reported in March 2027</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a:solidFill>
                            <a:srgbClr val="000000"/>
                          </a:solidFill>
                          <a:effectLst/>
                          <a:latin typeface="Aptos" panose="020B0004020202020204" pitchFamily="34" charset="0"/>
                        </a:rPr>
                        <a:t>124</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104 (Total No.) </a:t>
                      </a:r>
                      <a:br>
                        <a:rPr lang="en-GB" sz="1400" b="0" i="0" u="none" strike="noStrike" dirty="0">
                          <a:solidFill>
                            <a:srgbClr val="000000"/>
                          </a:solidFill>
                          <a:effectLst/>
                          <a:latin typeface="Aptos" panose="020B0004020202020204" pitchFamily="34" charset="0"/>
                        </a:rPr>
                      </a:br>
                      <a:r>
                        <a:rPr lang="en-GB" sz="1400" b="0" i="0" u="none" strike="noStrike" dirty="0">
                          <a:solidFill>
                            <a:srgbClr val="000000"/>
                          </a:solidFill>
                          <a:effectLst/>
                          <a:latin typeface="Aptos" panose="020B0004020202020204" pitchFamily="34" charset="0"/>
                        </a:rPr>
                        <a:t>(August 2026)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Executive Director of Nursing</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2120620832"/>
                  </a:ext>
                </a:extLst>
              </a:tr>
              <a:tr h="731821">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dirty="0">
                          <a:solidFill>
                            <a:srgbClr val="000000"/>
                          </a:solidFill>
                          <a:effectLst/>
                          <a:latin typeface="Aptos" panose="020B0004020202020204" pitchFamily="34" charset="0"/>
                        </a:rPr>
                        <a:t>Reduce the number of patients waiting 12 hours or more in ED by 10% to &lt; 1,212 by March 2027</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1,356</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1,117</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AEEFB"/>
                    </a:solidFill>
                  </a:tcPr>
                </a:tc>
                <a:extLst>
                  <a:ext uri="{0D108BD9-81ED-4DB2-BD59-A6C34878D82A}">
                    <a16:rowId xmlns:a16="http://schemas.microsoft.com/office/drawing/2014/main" val="1688019435"/>
                  </a:ext>
                </a:extLst>
              </a:tr>
              <a:tr h="864463">
                <a:tc rowSpan="2">
                  <a:txBody>
                    <a:bodyPr/>
                    <a:lstStyle/>
                    <a:p>
                      <a:pPr algn="ctr" rtl="0" fontAlgn="ctr">
                        <a:buNone/>
                      </a:pPr>
                      <a:r>
                        <a:rPr lang="en-GB" sz="1400" b="1" i="0" u="none" strike="noStrike" dirty="0">
                          <a:solidFill>
                            <a:srgbClr val="000000"/>
                          </a:solidFill>
                          <a:effectLst/>
                          <a:latin typeface="Aptos" panose="020B0004020202020204" pitchFamily="34" charset="0"/>
                        </a:rPr>
                        <a:t>Care is delivered in partnership</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rowSpan="2">
                  <a:txBody>
                    <a:bodyPr/>
                    <a:lstStyle/>
                    <a:p>
                      <a:pPr algn="ctr" rtl="0" fontAlgn="ctr">
                        <a:buNone/>
                      </a:pPr>
                      <a:r>
                        <a:rPr lang="en-GB" sz="1400" b="1" i="0" u="none" strike="noStrike" dirty="0">
                          <a:solidFill>
                            <a:srgbClr val="000000"/>
                          </a:solidFill>
                          <a:effectLst/>
                          <a:latin typeface="Aptos" panose="020B0004020202020204" pitchFamily="34" charset="0"/>
                        </a:rPr>
                        <a:t>Care is delivered in partnership with our communities in safe and appropriate settings, supported by innovation</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l" rtl="0" fontAlgn="ctr">
                        <a:buNone/>
                      </a:pPr>
                      <a:r>
                        <a:rPr lang="en-GB" sz="1400" b="0" i="0" u="none" strike="noStrike" dirty="0">
                          <a:solidFill>
                            <a:srgbClr val="000000"/>
                          </a:solidFill>
                          <a:effectLst/>
                          <a:latin typeface="Aptos" panose="020B0004020202020204" pitchFamily="34" charset="0"/>
                        </a:rPr>
                        <a:t>Delayed Packages of Care patients reduced to &lt;100 at any one time</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223</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172</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100" b="0" i="0" u="none" strike="noStrike" dirty="0">
                          <a:solidFill>
                            <a:srgbClr val="000000"/>
                          </a:solidFill>
                          <a:effectLst/>
                          <a:latin typeface="Verdana" panose="020B0604030504040204" pitchFamily="34" charset="0"/>
                        </a:rPr>
                        <a:t>COO</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extLst>
                  <a:ext uri="{0D108BD9-81ED-4DB2-BD59-A6C34878D82A}">
                    <a16:rowId xmlns:a16="http://schemas.microsoft.com/office/drawing/2014/main" val="3892620428"/>
                  </a:ext>
                </a:extLst>
              </a:tr>
              <a:tr h="493979">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a:solidFill>
                            <a:srgbClr val="000000"/>
                          </a:solidFill>
                          <a:effectLst/>
                          <a:latin typeface="Aptos" panose="020B0004020202020204" pitchFamily="34" charset="0"/>
                        </a:rPr>
                        <a:t>Increase in the take up of the NHS App by 25% (from a March 2026 baseline) to 111,854 users by March 2026</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88,842</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104,373</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Director of Digital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DEFE7"/>
                    </a:solidFill>
                  </a:tcPr>
                </a:tc>
                <a:extLst>
                  <a:ext uri="{0D108BD9-81ED-4DB2-BD59-A6C34878D82A}">
                    <a16:rowId xmlns:a16="http://schemas.microsoft.com/office/drawing/2014/main" val="3441974216"/>
                  </a:ext>
                </a:extLst>
              </a:tr>
              <a:tr h="493979">
                <a:tc rowSpan="2">
                  <a:txBody>
                    <a:bodyPr/>
                    <a:lstStyle/>
                    <a:p>
                      <a:pPr algn="ctr" rtl="0" fontAlgn="ctr">
                        <a:buNone/>
                      </a:pPr>
                      <a:r>
                        <a:rPr lang="en-GB" sz="1400" b="1" i="0" u="none" strike="noStrike">
                          <a:solidFill>
                            <a:srgbClr val="000000"/>
                          </a:solidFill>
                          <a:effectLst/>
                          <a:latin typeface="Aptos" panose="020B0004020202020204" pitchFamily="34" charset="0"/>
                        </a:rPr>
                        <a:t>A great place to work</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rowSpan="2">
                  <a:txBody>
                    <a:bodyPr/>
                    <a:lstStyle/>
                    <a:p>
                      <a:pPr algn="ctr" rtl="0" fontAlgn="ctr">
                        <a:buNone/>
                      </a:pPr>
                      <a:r>
                        <a:rPr lang="en-GB" sz="1400" b="1" i="0" u="none" strike="noStrike">
                          <a:solidFill>
                            <a:srgbClr val="000000"/>
                          </a:solidFill>
                          <a:effectLst/>
                          <a:latin typeface="Aptos" panose="020B0004020202020204" pitchFamily="34" charset="0"/>
                        </a:rPr>
                        <a:t>The health board is a great place to work where all staff feel valued and work together towards a common goal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l" rtl="0" fontAlgn="ctr">
                        <a:buNone/>
                      </a:pPr>
                      <a:r>
                        <a:rPr lang="en-GB" sz="1400" b="0" i="0" u="none" strike="noStrike">
                          <a:solidFill>
                            <a:srgbClr val="000000"/>
                          </a:solidFill>
                          <a:effectLst/>
                          <a:latin typeface="Aptos" panose="020B0004020202020204" pitchFamily="34" charset="0"/>
                        </a:rPr>
                        <a:t>Improvement in staff engagement score by 5% to reach 75.3% (Annual data collection)</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70.30%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N/A</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Director of Workforce &amp; OD</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extLst>
                  <a:ext uri="{0D108BD9-81ED-4DB2-BD59-A6C34878D82A}">
                    <a16:rowId xmlns:a16="http://schemas.microsoft.com/office/drawing/2014/main" val="1682454186"/>
                  </a:ext>
                </a:extLst>
              </a:tr>
              <a:tr h="493979">
                <a:tc vMerge="1">
                  <a:txBody>
                    <a:bodyPr/>
                    <a:lstStyle/>
                    <a:p>
                      <a:endParaRPr lang="en-GB"/>
                    </a:p>
                  </a:txBody>
                  <a:tcPr/>
                </a:tc>
                <a:tc vMerge="1">
                  <a:txBody>
                    <a:bodyPr/>
                    <a:lstStyle/>
                    <a:p>
                      <a:endParaRPr lang="en-GB"/>
                    </a:p>
                  </a:txBody>
                  <a:tcPr/>
                </a:tc>
                <a:tc>
                  <a:txBody>
                    <a:bodyPr/>
                    <a:lstStyle/>
                    <a:p>
                      <a:pPr algn="l" rtl="0" fontAlgn="ctr">
                        <a:buNone/>
                      </a:pPr>
                      <a:r>
                        <a:rPr lang="en-GB" sz="1400" b="0" i="0" u="none" strike="noStrike">
                          <a:solidFill>
                            <a:srgbClr val="000000"/>
                          </a:solidFill>
                          <a:effectLst/>
                          <a:latin typeface="Aptos" panose="020B0004020202020204" pitchFamily="34" charset="0"/>
                        </a:rPr>
                        <a:t>Improvement in staff health &amp; wellbeing by 1% to reduce sickness rates to &lt; 6.09%</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7.09% workforce sickness absence</a:t>
                      </a:r>
                    </a:p>
                  </a:txBody>
                  <a:tcPr marL="762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8.59%</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Director of Workforce &amp; OD</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7E1F4"/>
                    </a:solidFill>
                  </a:tcPr>
                </a:tc>
                <a:extLst>
                  <a:ext uri="{0D108BD9-81ED-4DB2-BD59-A6C34878D82A}">
                    <a16:rowId xmlns:a16="http://schemas.microsoft.com/office/drawing/2014/main" val="3564293388"/>
                  </a:ext>
                </a:extLst>
              </a:tr>
              <a:tr h="731821">
                <a:tc>
                  <a:txBody>
                    <a:bodyPr/>
                    <a:lstStyle/>
                    <a:p>
                      <a:pPr algn="ctr" rtl="0" fontAlgn="ctr">
                        <a:buNone/>
                      </a:pPr>
                      <a:r>
                        <a:rPr lang="en-GB" sz="1400" b="1" i="0" u="none" strike="noStrike">
                          <a:solidFill>
                            <a:srgbClr val="000000"/>
                          </a:solidFill>
                          <a:effectLst/>
                          <a:latin typeface="Aptos" panose="020B0004020202020204" pitchFamily="34" charset="0"/>
                        </a:rPr>
                        <a:t>Use every NHS £ wisely</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ctr" rtl="0" fontAlgn="ctr">
                        <a:buNone/>
                      </a:pPr>
                      <a:r>
                        <a:rPr lang="en-GB" sz="1400" b="1" i="0" u="none" strike="noStrike">
                          <a:solidFill>
                            <a:srgbClr val="000000"/>
                          </a:solidFill>
                          <a:effectLst/>
                          <a:latin typeface="Aptos" panose="020B0004020202020204" pitchFamily="34" charset="0"/>
                        </a:rPr>
                        <a:t>The health board is a resilient, sustainable and responsible organisation</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l" rtl="0" fontAlgn="ctr">
                        <a:buNone/>
                      </a:pPr>
                      <a:r>
                        <a:rPr lang="en-GB" sz="1400" b="0" i="0" u="none" strike="noStrike">
                          <a:solidFill>
                            <a:srgbClr val="000000"/>
                          </a:solidFill>
                          <a:effectLst/>
                          <a:latin typeface="Aptos" panose="020B0004020202020204" pitchFamily="34" charset="0"/>
                        </a:rPr>
                        <a:t>Deliver savings plan of £65m of which £50m is recurrent</a:t>
                      </a:r>
                    </a:p>
                  </a:txBody>
                  <a:tcPr marL="15240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£55.4m delivered in year with £22.9m recurring</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£4.4m Savings</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tc>
                  <a:txBody>
                    <a:bodyPr/>
                    <a:lstStyle/>
                    <a:p>
                      <a:pPr algn="ctr" rtl="0" fontAlgn="ctr">
                        <a:buNone/>
                      </a:pPr>
                      <a:r>
                        <a:rPr lang="en-GB" sz="1400" b="0" i="0" u="none" strike="noStrike" dirty="0">
                          <a:solidFill>
                            <a:srgbClr val="000000"/>
                          </a:solidFill>
                          <a:effectLst/>
                          <a:latin typeface="Aptos" panose="020B0004020202020204" pitchFamily="34" charset="0"/>
                        </a:rPr>
                        <a:t>Director of Finance</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F2D0"/>
                    </a:solidFill>
                  </a:tcPr>
                </a:tc>
                <a:extLst>
                  <a:ext uri="{0D108BD9-81ED-4DB2-BD59-A6C34878D82A}">
                    <a16:rowId xmlns:a16="http://schemas.microsoft.com/office/drawing/2014/main" val="1328420352"/>
                  </a:ext>
                </a:extLst>
              </a:tr>
            </a:tbl>
          </a:graphicData>
        </a:graphic>
      </p:graphicFrame>
    </p:spTree>
    <p:extLst>
      <p:ext uri="{BB962C8B-B14F-4D97-AF65-F5344CB8AC3E}">
        <p14:creationId xmlns:p14="http://schemas.microsoft.com/office/powerpoint/2010/main" val="3647655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1">
            <a:extLst>
              <a:ext uri="{FF2B5EF4-FFF2-40B4-BE49-F238E27FC236}">
                <a16:creationId xmlns:a16="http://schemas.microsoft.com/office/drawing/2014/main" id="{7B5EA733-7F63-27E3-499B-F781F70914D9}"/>
              </a:ext>
            </a:extLst>
          </p:cNvPr>
          <p:cNvSpPr>
            <a:spLocks noGrp="1"/>
          </p:cNvSpPr>
          <p:nvPr>
            <p:ph idx="1"/>
          </p:nvPr>
        </p:nvSpPr>
        <p:spPr>
          <a:xfrm>
            <a:off x="565944" y="168276"/>
            <a:ext cx="16268700" cy="1066800"/>
          </a:xfrm>
        </p:spPr>
        <p:txBody>
          <a:bodyPr/>
          <a:lstStyle/>
          <a:p>
            <a:pPr algn="ctr"/>
            <a:r>
              <a:rPr lang="en-GB" sz="4400" b="1" dirty="0">
                <a:solidFill>
                  <a:srgbClr val="1F3763"/>
                </a:solidFill>
                <a:latin typeface="Aptos Display"/>
              </a:rPr>
              <a:t>Delivery against Welsh Government Targeted Intervention Criteria</a:t>
            </a:r>
          </a:p>
        </p:txBody>
      </p:sp>
      <p:graphicFrame>
        <p:nvGraphicFramePr>
          <p:cNvPr id="3" name="Table 2">
            <a:extLst>
              <a:ext uri="{FF2B5EF4-FFF2-40B4-BE49-F238E27FC236}">
                <a16:creationId xmlns:a16="http://schemas.microsoft.com/office/drawing/2014/main" id="{7949673D-8B0D-9DFC-2B72-37834BB33DD6}"/>
              </a:ext>
            </a:extLst>
          </p:cNvPr>
          <p:cNvGraphicFramePr>
            <a:graphicFrameLocks noGrp="1"/>
          </p:cNvGraphicFramePr>
          <p:nvPr>
            <p:extLst>
              <p:ext uri="{D42A27DB-BD31-4B8C-83A1-F6EECF244321}">
                <p14:modId xmlns:p14="http://schemas.microsoft.com/office/powerpoint/2010/main" val="2919646026"/>
              </p:ext>
            </p:extLst>
          </p:nvPr>
        </p:nvGraphicFramePr>
        <p:xfrm>
          <a:off x="1646228" y="1218663"/>
          <a:ext cx="16813232" cy="9356175"/>
        </p:xfrm>
        <a:graphic>
          <a:graphicData uri="http://schemas.openxmlformats.org/drawingml/2006/table">
            <a:tbl>
              <a:tblPr firstRow="1" bandRow="1">
                <a:tableStyleId>{5C22544A-7EE6-4342-B048-85BDC9FD1C3A}</a:tableStyleId>
              </a:tblPr>
              <a:tblGrid>
                <a:gridCol w="2035683">
                  <a:extLst>
                    <a:ext uri="{9D8B030D-6E8A-4147-A177-3AD203B41FA5}">
                      <a16:colId xmlns:a16="http://schemas.microsoft.com/office/drawing/2014/main" val="20000"/>
                    </a:ext>
                  </a:extLst>
                </a:gridCol>
                <a:gridCol w="13118844">
                  <a:extLst>
                    <a:ext uri="{9D8B030D-6E8A-4147-A177-3AD203B41FA5}">
                      <a16:colId xmlns:a16="http://schemas.microsoft.com/office/drawing/2014/main" val="20001"/>
                    </a:ext>
                  </a:extLst>
                </a:gridCol>
                <a:gridCol w="1658705">
                  <a:extLst>
                    <a:ext uri="{9D8B030D-6E8A-4147-A177-3AD203B41FA5}">
                      <a16:colId xmlns:a16="http://schemas.microsoft.com/office/drawing/2014/main" val="20003"/>
                    </a:ext>
                  </a:extLst>
                </a:gridCol>
              </a:tblGrid>
              <a:tr h="653429">
                <a:tc>
                  <a:txBody>
                    <a:bodyPr/>
                    <a:lstStyle/>
                    <a:p>
                      <a:pPr algn="ctr"/>
                      <a:r>
                        <a:rPr sz="1600" b="1">
                          <a:solidFill>
                            <a:srgbClr val="FFFFFF"/>
                          </a:solidFill>
                          <a:latin typeface="Aptos"/>
                        </a:rPr>
                        <a:t>TI Area
(Level 4)</a:t>
                      </a:r>
                    </a:p>
                  </a:txBody>
                  <a:tcPr marL="150791" marR="150791" marT="75396" marB="75396">
                    <a:solidFill>
                      <a:srgbClr val="129EAA"/>
                    </a:solidFill>
                  </a:tcPr>
                </a:tc>
                <a:tc>
                  <a:txBody>
                    <a:bodyPr/>
                    <a:lstStyle/>
                    <a:p>
                      <a:pPr algn="l"/>
                      <a:r>
                        <a:rPr sz="1800" b="1">
                          <a:solidFill>
                            <a:srgbClr val="FFFFFF"/>
                          </a:solidFill>
                          <a:latin typeface="Aptos"/>
                        </a:rPr>
                        <a:t>Criteria to achieve</a:t>
                      </a:r>
                    </a:p>
                  </a:txBody>
                  <a:tcPr marL="150791" marR="150791" marT="75396" marB="75396">
                    <a:solidFill>
                      <a:srgbClr val="129EAA"/>
                    </a:solidFill>
                  </a:tcPr>
                </a:tc>
                <a:tc>
                  <a:txBody>
                    <a:bodyPr/>
                    <a:lstStyle/>
                    <a:p>
                      <a:pPr algn="ctr"/>
                      <a:r>
                        <a:rPr sz="1600" b="1" dirty="0">
                          <a:solidFill>
                            <a:srgbClr val="FFFFFF"/>
                          </a:solidFill>
                          <a:latin typeface="Aptos"/>
                        </a:rPr>
                        <a:t>Performance
(</a:t>
                      </a:r>
                      <a:r>
                        <a:rPr lang="en-GB" sz="1600" b="1" dirty="0">
                          <a:solidFill>
                            <a:srgbClr val="FFFFFF"/>
                          </a:solidFill>
                          <a:latin typeface="Aptos"/>
                        </a:rPr>
                        <a:t>Aug</a:t>
                      </a:r>
                      <a:r>
                        <a:rPr sz="1600" b="1" dirty="0">
                          <a:solidFill>
                            <a:srgbClr val="FFFFFF"/>
                          </a:solidFill>
                          <a:latin typeface="Aptos"/>
                        </a:rPr>
                        <a:t>-26)</a:t>
                      </a:r>
                    </a:p>
                  </a:txBody>
                  <a:tcPr marL="150791" marR="150791" marT="75396" marB="75396">
                    <a:solidFill>
                      <a:srgbClr val="129EAA"/>
                    </a:solidFill>
                  </a:tcPr>
                </a:tc>
                <a:extLst>
                  <a:ext uri="{0D108BD9-81ED-4DB2-BD59-A6C34878D82A}">
                    <a16:rowId xmlns:a16="http://schemas.microsoft.com/office/drawing/2014/main" val="10000"/>
                  </a:ext>
                </a:extLst>
              </a:tr>
              <a:tr h="603165">
                <a:tc>
                  <a:txBody>
                    <a:bodyPr/>
                    <a:lstStyle/>
                    <a:p>
                      <a:pPr algn="ctr"/>
                      <a:r>
                        <a:rPr sz="1500" b="1">
                          <a:solidFill>
                            <a:srgbClr val="000000"/>
                          </a:solidFill>
                          <a:latin typeface="Aptos"/>
                        </a:rPr>
                        <a:t>Cancer</a:t>
                      </a:r>
                    </a:p>
                  </a:txBody>
                  <a:tcPr marL="150791" marR="150791" marT="75396" marB="75396">
                    <a:solidFill>
                      <a:srgbClr val="CAEEFB"/>
                    </a:solidFill>
                  </a:tcPr>
                </a:tc>
                <a:tc>
                  <a:txBody>
                    <a:bodyPr/>
                    <a:lstStyle/>
                    <a:p>
                      <a:pPr algn="l"/>
                      <a:r>
                        <a:rPr sz="1400" b="0" dirty="0">
                          <a:solidFill>
                            <a:srgbClr val="000000"/>
                          </a:solidFill>
                          <a:latin typeface="Aptos"/>
                        </a:rPr>
                        <a:t>60% performance maintained for 3 months against the SCP target.</a:t>
                      </a:r>
                    </a:p>
                  </a:txBody>
                  <a:tcPr marL="150791" marR="150791" marT="75396" marB="75396">
                    <a:solidFill>
                      <a:srgbClr val="CAEEFB"/>
                    </a:solidFill>
                  </a:tcPr>
                </a:tc>
                <a:tc>
                  <a:txBody>
                    <a:bodyPr/>
                    <a:lstStyle/>
                    <a:p>
                      <a:pPr algn="ctr"/>
                      <a:r>
                        <a:rPr lang="en-GB" sz="1400" b="0" dirty="0">
                          <a:solidFill>
                            <a:srgbClr val="000000"/>
                          </a:solidFill>
                          <a:latin typeface="Aptos"/>
                        </a:rPr>
                        <a:t>44.7</a:t>
                      </a:r>
                      <a:r>
                        <a:rPr sz="1400" b="0" dirty="0">
                          <a:solidFill>
                            <a:srgbClr val="000000"/>
                          </a:solidFill>
                          <a:latin typeface="Aptos"/>
                        </a:rPr>
                        <a:t>%
(</a:t>
                      </a:r>
                      <a:r>
                        <a:rPr lang="en-GB" sz="1400" b="0" dirty="0">
                          <a:solidFill>
                            <a:srgbClr val="000000"/>
                          </a:solidFill>
                          <a:latin typeface="Aptos"/>
                        </a:rPr>
                        <a:t>July</a:t>
                      </a:r>
                      <a:r>
                        <a:rPr sz="1400" b="0" dirty="0">
                          <a:solidFill>
                            <a:srgbClr val="000000"/>
                          </a:solidFill>
                          <a:latin typeface="Aptos"/>
                        </a:rPr>
                        <a:t>-26)</a:t>
                      </a:r>
                    </a:p>
                  </a:txBody>
                  <a:tcPr marL="150791" marR="150791" marT="75396" marB="75396">
                    <a:solidFill>
                      <a:srgbClr val="FF4136"/>
                    </a:solidFill>
                  </a:tcPr>
                </a:tc>
                <a:extLst>
                  <a:ext uri="{0D108BD9-81ED-4DB2-BD59-A6C34878D82A}">
                    <a16:rowId xmlns:a16="http://schemas.microsoft.com/office/drawing/2014/main" val="10001"/>
                  </a:ext>
                </a:extLst>
              </a:tr>
              <a:tr h="709776">
                <a:tc rowSpan="4">
                  <a:txBody>
                    <a:bodyPr/>
                    <a:lstStyle/>
                    <a:p>
                      <a:pPr algn="ctr"/>
                      <a:r>
                        <a:rPr sz="1600" b="1" dirty="0">
                          <a:solidFill>
                            <a:srgbClr val="000000"/>
                          </a:solidFill>
                          <a:latin typeface="Aptos"/>
                        </a:rPr>
                        <a:t>UEC</a:t>
                      </a:r>
                    </a:p>
                  </a:txBody>
                  <a:tcPr marL="150791" marR="150791" marT="75396" marB="75396">
                    <a:solidFill>
                      <a:srgbClr val="CAEEFB"/>
                    </a:solidFill>
                  </a:tcPr>
                </a:tc>
                <a:tc>
                  <a:txBody>
                    <a:bodyPr/>
                    <a:lstStyle/>
                    <a:p>
                      <a:pPr algn="l"/>
                      <a:r>
                        <a:rPr lang="en-GB" sz="1400" b="0" dirty="0">
                          <a:solidFill>
                            <a:srgbClr val="000000"/>
                          </a:solidFill>
                          <a:latin typeface="Aptos"/>
                        </a:rPr>
                        <a:t>30% reduction in ambulance handovers over 45 minutes and maintained for three months </a:t>
                      </a:r>
                      <a:r>
                        <a:rPr sz="1400" b="0" dirty="0">
                          <a:solidFill>
                            <a:srgbClr val="000000"/>
                          </a:solidFill>
                          <a:latin typeface="Aptos"/>
                        </a:rPr>
                        <a:t>(Based on Q2/Q3 2023</a:t>
                      </a:r>
                      <a:r>
                        <a:rPr lang="en-GB" sz="1400" b="0" dirty="0">
                          <a:solidFill>
                            <a:srgbClr val="000000"/>
                          </a:solidFill>
                          <a:latin typeface="Aptos"/>
                        </a:rPr>
                        <a:t>/24</a:t>
                      </a:r>
                      <a:r>
                        <a:rPr sz="1400" b="0" dirty="0">
                          <a:solidFill>
                            <a:srgbClr val="000000"/>
                          </a:solidFill>
                          <a:latin typeface="Aptos"/>
                        </a:rPr>
                        <a:t> baseline)</a:t>
                      </a:r>
                    </a:p>
                  </a:txBody>
                  <a:tcPr marL="150791" marR="150791" marT="75396" marB="75396">
                    <a:solidFill>
                      <a:srgbClr val="CAEEFB"/>
                    </a:solidFill>
                  </a:tcPr>
                </a:tc>
                <a:tc>
                  <a:txBody>
                    <a:bodyPr/>
                    <a:lstStyle/>
                    <a:p>
                      <a:pPr algn="ctr"/>
                      <a:r>
                        <a:rPr lang="en-GB" sz="1400" b="0" dirty="0">
                          <a:solidFill>
                            <a:srgbClr val="000000"/>
                          </a:solidFill>
                          <a:latin typeface="Aptos"/>
                        </a:rPr>
                        <a:t>690</a:t>
                      </a:r>
                      <a:endParaRPr sz="1400" b="0" dirty="0">
                        <a:solidFill>
                          <a:srgbClr val="000000"/>
                        </a:solidFill>
                        <a:latin typeface="Aptos"/>
                      </a:endParaRPr>
                    </a:p>
                  </a:txBody>
                  <a:tcPr marL="150791" marR="150791" marT="75396" marB="75396">
                    <a:solidFill>
                      <a:srgbClr val="FFC000"/>
                    </a:solidFill>
                  </a:tcPr>
                </a:tc>
                <a:extLst>
                  <a:ext uri="{0D108BD9-81ED-4DB2-BD59-A6C34878D82A}">
                    <a16:rowId xmlns:a16="http://schemas.microsoft.com/office/drawing/2014/main" val="10002"/>
                  </a:ext>
                </a:extLst>
              </a:tr>
              <a:tr h="603165">
                <a:tc vMerge="1">
                  <a:txBody>
                    <a:bodyPr/>
                    <a:lstStyle/>
                    <a:p>
                      <a:endParaRPr/>
                    </a:p>
                  </a:txBody>
                  <a:tcPr>
                    <a:solidFill>
                      <a:srgbClr val="CAECF5"/>
                    </a:solidFill>
                  </a:tcPr>
                </a:tc>
                <a:tc>
                  <a:txBody>
                    <a:bodyPr/>
                    <a:lstStyle/>
                    <a:p>
                      <a:pPr algn="l"/>
                      <a:r>
                        <a:rPr sz="1400" b="0" dirty="0">
                          <a:solidFill>
                            <a:srgbClr val="000000"/>
                          </a:solidFill>
                          <a:latin typeface="Aptos"/>
                        </a:rPr>
                        <a:t>Continuous improvement towards no more than 7% of patients waiting over 12 hours at each individual site and across HB</a:t>
                      </a:r>
                    </a:p>
                  </a:txBody>
                  <a:tcPr marL="150791" marR="150791" marT="75396" marB="75396">
                    <a:solidFill>
                      <a:srgbClr val="CAEEFB"/>
                    </a:solidFill>
                  </a:tcPr>
                </a:tc>
                <a:tc>
                  <a:txBody>
                    <a:bodyPr/>
                    <a:lstStyle/>
                    <a:p>
                      <a:pPr algn="ctr"/>
                      <a:r>
                        <a:rPr lang="en-GB" sz="1500" b="0" dirty="0">
                          <a:solidFill>
                            <a:srgbClr val="000000"/>
                          </a:solidFill>
                          <a:latin typeface="Aptos"/>
                        </a:rPr>
                        <a:t>9.25</a:t>
                      </a:r>
                      <a:r>
                        <a:rPr sz="1500" b="0" dirty="0">
                          <a:solidFill>
                            <a:srgbClr val="000000"/>
                          </a:solidFill>
                          <a:latin typeface="Aptos"/>
                        </a:rPr>
                        <a:t>%</a:t>
                      </a:r>
                    </a:p>
                  </a:txBody>
                  <a:tcPr marL="150791" marR="150791" marT="75396" marB="75396">
                    <a:solidFill>
                      <a:srgbClr val="FFC000"/>
                    </a:solidFill>
                  </a:tcPr>
                </a:tc>
                <a:extLst>
                  <a:ext uri="{0D108BD9-81ED-4DB2-BD59-A6C34878D82A}">
                    <a16:rowId xmlns:a16="http://schemas.microsoft.com/office/drawing/2014/main" val="10003"/>
                  </a:ext>
                </a:extLst>
              </a:tr>
              <a:tr h="603165">
                <a:tc vMerge="1">
                  <a:txBody>
                    <a:bodyPr/>
                    <a:lstStyle/>
                    <a:p>
                      <a:endParaRPr/>
                    </a:p>
                  </a:txBody>
                  <a:tcPr>
                    <a:solidFill>
                      <a:srgbClr val="CAECF5"/>
                    </a:solidFill>
                  </a:tcPr>
                </a:tc>
                <a:tc>
                  <a:txBody>
                    <a:bodyPr/>
                    <a:lstStyle/>
                    <a:p>
                      <a:pPr algn="l"/>
                      <a:r>
                        <a:rPr sz="1400" b="0" dirty="0">
                          <a:solidFill>
                            <a:srgbClr val="000000"/>
                          </a:solidFill>
                          <a:latin typeface="Aptos"/>
                        </a:rPr>
                        <a:t>Median time from arrival at emergency department to assessment by a clinical decision maker should not exceed 60 minutes</a:t>
                      </a:r>
                    </a:p>
                  </a:txBody>
                  <a:tcPr marL="150791" marR="150791" marT="75396" marB="75396">
                    <a:solidFill>
                      <a:srgbClr val="CAEEFB"/>
                    </a:solidFill>
                  </a:tcPr>
                </a:tc>
                <a:tc>
                  <a:txBody>
                    <a:bodyPr/>
                    <a:lstStyle/>
                    <a:p>
                      <a:pPr algn="ctr"/>
                      <a:r>
                        <a:rPr lang="en-GB" sz="1500" b="0" dirty="0">
                          <a:solidFill>
                            <a:srgbClr val="000000"/>
                          </a:solidFill>
                          <a:latin typeface="Aptos"/>
                        </a:rPr>
                        <a:t>84</a:t>
                      </a:r>
                      <a:endParaRPr sz="1500" b="0" dirty="0">
                        <a:solidFill>
                          <a:srgbClr val="000000"/>
                        </a:solidFill>
                        <a:latin typeface="Aptos"/>
                      </a:endParaRPr>
                    </a:p>
                  </a:txBody>
                  <a:tcPr marL="150791" marR="150791" marT="75396" marB="75396">
                    <a:solidFill>
                      <a:srgbClr val="FF4136"/>
                    </a:solidFill>
                  </a:tcPr>
                </a:tc>
                <a:extLst>
                  <a:ext uri="{0D108BD9-81ED-4DB2-BD59-A6C34878D82A}">
                    <a16:rowId xmlns:a16="http://schemas.microsoft.com/office/drawing/2014/main" val="10004"/>
                  </a:ext>
                </a:extLst>
              </a:tr>
              <a:tr h="709776">
                <a:tc vMerge="1">
                  <a:txBody>
                    <a:bodyPr/>
                    <a:lstStyle/>
                    <a:p>
                      <a:endParaRPr/>
                    </a:p>
                  </a:txBody>
                  <a:tcPr>
                    <a:solidFill>
                      <a:srgbClr val="CAECF5"/>
                    </a:solidFill>
                  </a:tcPr>
                </a:tc>
                <a:tc>
                  <a:txBody>
                    <a:bodyPr/>
                    <a:lstStyle/>
                    <a:p>
                      <a:pPr algn="l"/>
                      <a:r>
                        <a:rPr sz="1400" b="0" dirty="0">
                          <a:solidFill>
                            <a:srgbClr val="000000"/>
                          </a:solidFill>
                          <a:latin typeface="Aptos"/>
                        </a:rPr>
                        <a:t>Continuous reduction in delayed pathways of care of 5% for three consecutive months and then maintained for three months (based on Oct-Dec 23 baseline)</a:t>
                      </a:r>
                    </a:p>
                  </a:txBody>
                  <a:tcPr marL="150791" marR="150791" marT="75396" marB="75396">
                    <a:solidFill>
                      <a:srgbClr val="CAEEFB"/>
                    </a:solidFill>
                  </a:tcPr>
                </a:tc>
                <a:tc>
                  <a:txBody>
                    <a:bodyPr/>
                    <a:lstStyle/>
                    <a:p>
                      <a:pPr algn="ctr"/>
                      <a:r>
                        <a:rPr lang="en-GB" sz="1400" b="0" dirty="0">
                          <a:solidFill>
                            <a:srgbClr val="000000"/>
                          </a:solidFill>
                          <a:latin typeface="Aptos"/>
                        </a:rPr>
                        <a:t>172</a:t>
                      </a:r>
                      <a:r>
                        <a:rPr sz="1400" b="0" dirty="0">
                          <a:solidFill>
                            <a:srgbClr val="000000"/>
                          </a:solidFill>
                          <a:latin typeface="Aptos"/>
                        </a:rPr>
                        <a:t> (</a:t>
                      </a:r>
                      <a:r>
                        <a:rPr lang="en-GB" sz="1400" b="0" dirty="0">
                          <a:solidFill>
                            <a:srgbClr val="000000"/>
                          </a:solidFill>
                          <a:latin typeface="Aptos"/>
                        </a:rPr>
                        <a:t>7.5</a:t>
                      </a:r>
                      <a:r>
                        <a:rPr sz="1400" b="0" dirty="0">
                          <a:solidFill>
                            <a:srgbClr val="000000"/>
                          </a:solidFill>
                          <a:latin typeface="Aptos"/>
                        </a:rPr>
                        <a:t>%
</a:t>
                      </a:r>
                      <a:r>
                        <a:rPr lang="en-GB" sz="1400" b="0" dirty="0">
                          <a:solidFill>
                            <a:srgbClr val="000000"/>
                          </a:solidFill>
                          <a:latin typeface="Aptos"/>
                        </a:rPr>
                        <a:t>increase</a:t>
                      </a:r>
                      <a:r>
                        <a:rPr sz="1400" b="0" dirty="0">
                          <a:solidFill>
                            <a:srgbClr val="000000"/>
                          </a:solidFill>
                          <a:latin typeface="Aptos"/>
                        </a:rPr>
                        <a:t>)</a:t>
                      </a:r>
                    </a:p>
                  </a:txBody>
                  <a:tcPr marL="150791" marR="150791" marT="75396" marB="75396">
                    <a:solidFill>
                      <a:srgbClr val="FFC000"/>
                    </a:solidFill>
                  </a:tcPr>
                </a:tc>
                <a:extLst>
                  <a:ext uri="{0D108BD9-81ED-4DB2-BD59-A6C34878D82A}">
                    <a16:rowId xmlns:a16="http://schemas.microsoft.com/office/drawing/2014/main" val="10005"/>
                  </a:ext>
                </a:extLst>
              </a:tr>
              <a:tr h="603165">
                <a:tc rowSpan="5">
                  <a:txBody>
                    <a:bodyPr/>
                    <a:lstStyle/>
                    <a:p>
                      <a:pPr algn="ctr"/>
                      <a:r>
                        <a:rPr sz="1600" b="1">
                          <a:solidFill>
                            <a:srgbClr val="000000"/>
                          </a:solidFill>
                          <a:latin typeface="Aptos"/>
                        </a:rPr>
                        <a:t>HCAIs</a:t>
                      </a:r>
                    </a:p>
                  </a:txBody>
                  <a:tcPr marL="150791" marR="150791" marT="75396" marB="75396">
                    <a:solidFill>
                      <a:srgbClr val="FDEFE7"/>
                    </a:solidFill>
                  </a:tcPr>
                </a:tc>
                <a:tc>
                  <a:txBody>
                    <a:bodyPr/>
                    <a:lstStyle/>
                    <a:p>
                      <a:pPr algn="l"/>
                      <a:r>
                        <a:rPr sz="1400" b="0">
                          <a:solidFill>
                            <a:srgbClr val="000000"/>
                          </a:solidFill>
                          <a:latin typeface="Aptos"/>
                        </a:rPr>
                        <a:t>A clear improvement plan based on a root cause analysis to address the issue of hospital onset HCAIs.</a:t>
                      </a:r>
                    </a:p>
                  </a:txBody>
                  <a:tcPr marL="150791" marR="150791" marT="75396" marB="75396">
                    <a:solidFill>
                      <a:srgbClr val="FDEFE7"/>
                    </a:solidFill>
                  </a:tcPr>
                </a:tc>
                <a:tc>
                  <a:txBody>
                    <a:bodyPr/>
                    <a:lstStyle/>
                    <a:p>
                      <a:pPr algn="ctr"/>
                      <a:r>
                        <a:rPr sz="1500" b="0" dirty="0">
                          <a:solidFill>
                            <a:srgbClr val="000000"/>
                          </a:solidFill>
                          <a:latin typeface="Aptos"/>
                        </a:rPr>
                        <a:t>In place</a:t>
                      </a:r>
                    </a:p>
                  </a:txBody>
                  <a:tcPr marL="150791" marR="150791" marT="75396" marB="75396">
                    <a:solidFill>
                      <a:srgbClr val="4BBE78"/>
                    </a:solidFill>
                  </a:tcPr>
                </a:tc>
                <a:extLst>
                  <a:ext uri="{0D108BD9-81ED-4DB2-BD59-A6C34878D82A}">
                    <a16:rowId xmlns:a16="http://schemas.microsoft.com/office/drawing/2014/main" val="10006"/>
                  </a:ext>
                </a:extLst>
              </a:tr>
              <a:tr h="807677">
                <a:tc vMerge="1">
                  <a:txBody>
                    <a:bodyPr/>
                    <a:lstStyle/>
                    <a:p>
                      <a:endParaRPr/>
                    </a:p>
                  </a:txBody>
                  <a:tcPr>
                    <a:solidFill>
                      <a:srgbClr val="CAECF5"/>
                    </a:solidFill>
                  </a:tcPr>
                </a:tc>
                <a:tc>
                  <a:txBody>
                    <a:bodyPr/>
                    <a:lstStyle/>
                    <a:p>
                      <a:pPr algn="l"/>
                      <a:r>
                        <a:rPr sz="1400" b="0">
                          <a:solidFill>
                            <a:srgbClr val="000000"/>
                          </a:solidFill>
                          <a:latin typeface="Aptos"/>
                        </a:rPr>
                        <a:t>C-Diff: reduce the number of hospital onset infections by 40% and maintain for 3 months (from a baseline of the average number of cases in quarter 3 of 10 cases to no more than 6 per month)</a:t>
                      </a:r>
                    </a:p>
                  </a:txBody>
                  <a:tcPr marL="150791" marR="150791" marT="75396" marB="75396">
                    <a:solidFill>
                      <a:srgbClr val="FDEFE7"/>
                    </a:solidFill>
                  </a:tcPr>
                </a:tc>
                <a:tc>
                  <a:txBody>
                    <a:bodyPr/>
                    <a:lstStyle/>
                    <a:p>
                      <a:pPr algn="ctr"/>
                      <a:r>
                        <a:rPr lang="en-GB" sz="1500" b="0" dirty="0">
                          <a:solidFill>
                            <a:srgbClr val="000000"/>
                          </a:solidFill>
                          <a:latin typeface="Aptos"/>
                        </a:rPr>
                        <a:t>9</a:t>
                      </a:r>
                      <a:r>
                        <a:rPr sz="1500" b="0" dirty="0">
                          <a:solidFill>
                            <a:srgbClr val="000000"/>
                          </a:solidFill>
                          <a:latin typeface="Aptos"/>
                        </a:rPr>
                        <a:t> cases</a:t>
                      </a:r>
                    </a:p>
                  </a:txBody>
                  <a:tcPr marL="150791" marR="150791" marT="75396" marB="75396">
                    <a:solidFill>
                      <a:srgbClr val="FF4136"/>
                    </a:solidFill>
                  </a:tcPr>
                </a:tc>
                <a:extLst>
                  <a:ext uri="{0D108BD9-81ED-4DB2-BD59-A6C34878D82A}">
                    <a16:rowId xmlns:a16="http://schemas.microsoft.com/office/drawing/2014/main" val="10007"/>
                  </a:ext>
                </a:extLst>
              </a:tr>
              <a:tr h="709776">
                <a:tc vMerge="1">
                  <a:txBody>
                    <a:bodyPr/>
                    <a:lstStyle/>
                    <a:p>
                      <a:endParaRPr/>
                    </a:p>
                  </a:txBody>
                  <a:tcPr>
                    <a:solidFill>
                      <a:srgbClr val="CAECF5"/>
                    </a:solidFill>
                  </a:tcPr>
                </a:tc>
                <a:tc>
                  <a:txBody>
                    <a:bodyPr/>
                    <a:lstStyle/>
                    <a:p>
                      <a:pPr algn="l"/>
                      <a:r>
                        <a:rPr sz="1400" b="0">
                          <a:solidFill>
                            <a:srgbClr val="000000"/>
                          </a:solidFill>
                          <a:latin typeface="Aptos"/>
                        </a:rPr>
                        <a:t>Staph aureus: reduce the number of hospital onset infections by 25% and maintain for 3 months (from a baseline of the average number of cases in quarter 3 of 4 cases to no more than 3 per month)</a:t>
                      </a:r>
                    </a:p>
                  </a:txBody>
                  <a:tcPr marL="150791" marR="150791" marT="75396" marB="75396">
                    <a:solidFill>
                      <a:srgbClr val="FDEFE7"/>
                    </a:solidFill>
                  </a:tcPr>
                </a:tc>
                <a:tc>
                  <a:txBody>
                    <a:bodyPr/>
                    <a:lstStyle/>
                    <a:p>
                      <a:pPr algn="ctr"/>
                      <a:r>
                        <a:rPr lang="en-GB" sz="1500" b="0" dirty="0">
                          <a:solidFill>
                            <a:srgbClr val="000000"/>
                          </a:solidFill>
                          <a:latin typeface="Aptos"/>
                        </a:rPr>
                        <a:t>4 </a:t>
                      </a:r>
                      <a:r>
                        <a:rPr sz="1500" b="0" dirty="0">
                          <a:solidFill>
                            <a:srgbClr val="000000"/>
                          </a:solidFill>
                          <a:latin typeface="Aptos"/>
                        </a:rPr>
                        <a:t>cases</a:t>
                      </a:r>
                    </a:p>
                  </a:txBody>
                  <a:tcPr marL="150791" marR="150791" marT="75396" marB="75396">
                    <a:solidFill>
                      <a:srgbClr val="FF4136"/>
                    </a:solidFill>
                  </a:tcPr>
                </a:tc>
                <a:extLst>
                  <a:ext uri="{0D108BD9-81ED-4DB2-BD59-A6C34878D82A}">
                    <a16:rowId xmlns:a16="http://schemas.microsoft.com/office/drawing/2014/main" val="10008"/>
                  </a:ext>
                </a:extLst>
              </a:tr>
              <a:tr h="709776">
                <a:tc vMerge="1">
                  <a:txBody>
                    <a:bodyPr/>
                    <a:lstStyle/>
                    <a:p>
                      <a:endParaRPr/>
                    </a:p>
                  </a:txBody>
                  <a:tcPr>
                    <a:solidFill>
                      <a:srgbClr val="CAECF5"/>
                    </a:solidFill>
                  </a:tcPr>
                </a:tc>
                <a:tc>
                  <a:txBody>
                    <a:bodyPr/>
                    <a:lstStyle/>
                    <a:p>
                      <a:pPr algn="l"/>
                      <a:r>
                        <a:rPr sz="1400" b="0" dirty="0">
                          <a:solidFill>
                            <a:srgbClr val="000000"/>
                          </a:solidFill>
                          <a:latin typeface="Aptos"/>
                        </a:rPr>
                        <a:t>E-coli: reduce the number of hospital onset infections by 20% and maintain for 3 months (from a baseline of the average number of cases in quarter 3 of 5 cases to no more than 4 per month)</a:t>
                      </a:r>
                    </a:p>
                  </a:txBody>
                  <a:tcPr marL="150791" marR="150791" marT="75396" marB="75396">
                    <a:solidFill>
                      <a:srgbClr val="FDEFE7"/>
                    </a:solidFill>
                  </a:tcPr>
                </a:tc>
                <a:tc>
                  <a:txBody>
                    <a:bodyPr/>
                    <a:lstStyle/>
                    <a:p>
                      <a:pPr algn="ctr"/>
                      <a:r>
                        <a:rPr lang="en-GB" sz="1500" b="0" dirty="0">
                          <a:solidFill>
                            <a:srgbClr val="000000"/>
                          </a:solidFill>
                          <a:latin typeface="Aptos"/>
                        </a:rPr>
                        <a:t>5</a:t>
                      </a:r>
                      <a:r>
                        <a:rPr sz="1500" b="0" dirty="0">
                          <a:solidFill>
                            <a:srgbClr val="000000"/>
                          </a:solidFill>
                          <a:latin typeface="Aptos"/>
                        </a:rPr>
                        <a:t> cases</a:t>
                      </a:r>
                    </a:p>
                  </a:txBody>
                  <a:tcPr marL="150791" marR="150791" marT="75396" marB="75396">
                    <a:solidFill>
                      <a:srgbClr val="FF4136"/>
                    </a:solidFill>
                  </a:tcPr>
                </a:tc>
                <a:extLst>
                  <a:ext uri="{0D108BD9-81ED-4DB2-BD59-A6C34878D82A}">
                    <a16:rowId xmlns:a16="http://schemas.microsoft.com/office/drawing/2014/main" val="10009"/>
                  </a:ext>
                </a:extLst>
              </a:tr>
              <a:tr h="807677">
                <a:tc vMerge="1">
                  <a:txBody>
                    <a:bodyPr/>
                    <a:lstStyle/>
                    <a:p>
                      <a:endParaRPr/>
                    </a:p>
                  </a:txBody>
                  <a:tcPr>
                    <a:solidFill>
                      <a:srgbClr val="CAECF5"/>
                    </a:solidFill>
                  </a:tcPr>
                </a:tc>
                <a:tc>
                  <a:txBody>
                    <a:bodyPr/>
                    <a:lstStyle/>
                    <a:p>
                      <a:pPr algn="l"/>
                      <a:r>
                        <a:rPr sz="1400" b="0" dirty="0">
                          <a:solidFill>
                            <a:srgbClr val="000000"/>
                          </a:solidFill>
                          <a:latin typeface="Aptos"/>
                        </a:rPr>
                        <a:t>Klebsiella: reduce the number of hospital onset infections by 10% and maintain for 3 months based on 2017/18 figures (baseline –54 cases in 2017/18, reduce to average of at most 4 per month)</a:t>
                      </a:r>
                    </a:p>
                  </a:txBody>
                  <a:tcPr marL="150791" marR="150791" marT="75396" marB="75396">
                    <a:solidFill>
                      <a:srgbClr val="FDEFE7"/>
                    </a:solidFill>
                  </a:tcPr>
                </a:tc>
                <a:tc>
                  <a:txBody>
                    <a:bodyPr/>
                    <a:lstStyle/>
                    <a:p>
                      <a:pPr algn="ctr"/>
                      <a:r>
                        <a:rPr lang="en-GB" sz="1500" b="0" dirty="0">
                          <a:solidFill>
                            <a:srgbClr val="000000"/>
                          </a:solidFill>
                          <a:latin typeface="Aptos"/>
                        </a:rPr>
                        <a:t>2</a:t>
                      </a:r>
                      <a:r>
                        <a:rPr sz="1500" b="0" dirty="0">
                          <a:solidFill>
                            <a:srgbClr val="000000"/>
                          </a:solidFill>
                          <a:latin typeface="Aptos"/>
                        </a:rPr>
                        <a:t> cases</a:t>
                      </a:r>
                    </a:p>
                  </a:txBody>
                  <a:tcPr marL="150791" marR="150791" marT="75396" marB="75396">
                    <a:solidFill>
                      <a:srgbClr val="FFC000"/>
                    </a:solidFill>
                  </a:tcPr>
                </a:tc>
                <a:extLst>
                  <a:ext uri="{0D108BD9-81ED-4DB2-BD59-A6C34878D82A}">
                    <a16:rowId xmlns:a16="http://schemas.microsoft.com/office/drawing/2014/main" val="10010"/>
                  </a:ext>
                </a:extLst>
              </a:tr>
              <a:tr h="611876">
                <a:tc>
                  <a:txBody>
                    <a:bodyPr/>
                    <a:lstStyle/>
                    <a:p>
                      <a:pPr algn="ctr"/>
                      <a:r>
                        <a:rPr sz="1500" b="1">
                          <a:solidFill>
                            <a:srgbClr val="000000"/>
                          </a:solidFill>
                          <a:latin typeface="Aptos"/>
                        </a:rPr>
                        <a:t>Finance</a:t>
                      </a:r>
                    </a:p>
                  </a:txBody>
                  <a:tcPr marL="150791" marR="150791" marT="75396" marB="75396">
                    <a:solidFill>
                      <a:srgbClr val="DAF1D2"/>
                    </a:solidFill>
                  </a:tcPr>
                </a:tc>
                <a:tc>
                  <a:txBody>
                    <a:bodyPr/>
                    <a:lstStyle/>
                    <a:p>
                      <a:pPr algn="l"/>
                      <a:r>
                        <a:rPr sz="1400" b="0">
                          <a:solidFill>
                            <a:srgbClr val="000000"/>
                          </a:solidFill>
                          <a:latin typeface="Aptos"/>
                        </a:rPr>
                        <a:t>Detailed updates included within the report</a:t>
                      </a:r>
                    </a:p>
                  </a:txBody>
                  <a:tcPr marL="150791" marR="150791" marT="75396" marB="75396">
                    <a:solidFill>
                      <a:srgbClr val="DAF1D2"/>
                    </a:solidFill>
                  </a:tcPr>
                </a:tc>
                <a:tc>
                  <a:txBody>
                    <a:bodyPr/>
                    <a:lstStyle/>
                    <a:p>
                      <a:pPr algn="ctr"/>
                      <a:endParaRPr sz="3000" dirty="0"/>
                    </a:p>
                  </a:txBody>
                  <a:tcPr marL="150791" marR="150791" marT="75396" marB="75396">
                    <a:solidFill>
                      <a:srgbClr val="DAF1D2"/>
                    </a:solidFill>
                  </a:tcPr>
                </a:tc>
                <a:extLst>
                  <a:ext uri="{0D108BD9-81ED-4DB2-BD59-A6C34878D82A}">
                    <a16:rowId xmlns:a16="http://schemas.microsoft.com/office/drawing/2014/main" val="10011"/>
                  </a:ext>
                </a:extLst>
              </a:tr>
              <a:tr h="611876">
                <a:tc>
                  <a:txBody>
                    <a:bodyPr/>
                    <a:lstStyle/>
                    <a:p>
                      <a:pPr algn="ctr"/>
                      <a:r>
                        <a:rPr sz="1500" b="1">
                          <a:solidFill>
                            <a:srgbClr val="000000"/>
                          </a:solidFill>
                          <a:latin typeface="Aptos"/>
                        </a:rPr>
                        <a:t>Strategy &amp;
Planning</a:t>
                      </a:r>
                    </a:p>
                  </a:txBody>
                  <a:tcPr marL="150791" marR="150791" marT="75396" marB="75396">
                    <a:solidFill>
                      <a:srgbClr val="FAEDE5"/>
                    </a:solidFill>
                  </a:tcPr>
                </a:tc>
                <a:tc>
                  <a:txBody>
                    <a:bodyPr/>
                    <a:lstStyle/>
                    <a:p>
                      <a:pPr algn="l"/>
                      <a:r>
                        <a:rPr sz="1400" b="0" dirty="0">
                          <a:solidFill>
                            <a:srgbClr val="000000"/>
                          </a:solidFill>
                          <a:latin typeface="Aptos"/>
                        </a:rPr>
                        <a:t>Detailed updates included within the report</a:t>
                      </a:r>
                    </a:p>
                  </a:txBody>
                  <a:tcPr marL="150791" marR="150791" marT="75396" marB="75396">
                    <a:solidFill>
                      <a:srgbClr val="FAEDE5"/>
                    </a:solidFill>
                  </a:tcPr>
                </a:tc>
                <a:tc>
                  <a:txBody>
                    <a:bodyPr/>
                    <a:lstStyle/>
                    <a:p>
                      <a:pPr algn="ctr"/>
                      <a:endParaRPr sz="3000"/>
                    </a:p>
                  </a:txBody>
                  <a:tcPr marL="150791" marR="150791" marT="75396" marB="75396">
                    <a:solidFill>
                      <a:srgbClr val="FAEDE5"/>
                    </a:solidFill>
                  </a:tcPr>
                </a:tc>
                <a:extLst>
                  <a:ext uri="{0D108BD9-81ED-4DB2-BD59-A6C34878D82A}">
                    <a16:rowId xmlns:a16="http://schemas.microsoft.com/office/drawing/2014/main" val="10012"/>
                  </a:ext>
                </a:extLst>
              </a:tr>
              <a:tr h="611876">
                <a:tc>
                  <a:txBody>
                    <a:bodyPr/>
                    <a:lstStyle/>
                    <a:p>
                      <a:pPr algn="ctr"/>
                      <a:r>
                        <a:rPr sz="1500" b="1">
                          <a:solidFill>
                            <a:srgbClr val="000000"/>
                          </a:solidFill>
                          <a:latin typeface="Aptos"/>
                        </a:rPr>
                        <a:t>Maternity &amp;
Neonates</a:t>
                      </a:r>
                    </a:p>
                  </a:txBody>
                  <a:tcPr marL="150791" marR="150791" marT="75396" marB="75396">
                    <a:solidFill>
                      <a:srgbClr val="CAEEFB"/>
                    </a:solidFill>
                  </a:tcPr>
                </a:tc>
                <a:tc>
                  <a:txBody>
                    <a:bodyPr/>
                    <a:lstStyle/>
                    <a:p>
                      <a:pPr algn="l"/>
                      <a:r>
                        <a:rPr sz="1400" b="0" dirty="0">
                          <a:solidFill>
                            <a:srgbClr val="000000"/>
                          </a:solidFill>
                          <a:latin typeface="Aptos"/>
                        </a:rPr>
                        <a:t>Detailed updates included within the report</a:t>
                      </a:r>
                    </a:p>
                  </a:txBody>
                  <a:tcPr marL="150791" marR="150791" marT="75396" marB="75396">
                    <a:solidFill>
                      <a:srgbClr val="CAEEFB"/>
                    </a:solidFill>
                  </a:tcPr>
                </a:tc>
                <a:tc>
                  <a:txBody>
                    <a:bodyPr/>
                    <a:lstStyle/>
                    <a:p>
                      <a:pPr algn="ctr"/>
                      <a:endParaRPr sz="3000" dirty="0"/>
                    </a:p>
                  </a:txBody>
                  <a:tcPr marL="150791" marR="150791" marT="75396" marB="75396">
                    <a:solidFill>
                      <a:srgbClr val="CAEEFB"/>
                    </a:solidFill>
                  </a:tcPr>
                </a:tc>
                <a:extLst>
                  <a:ext uri="{0D108BD9-81ED-4DB2-BD59-A6C34878D82A}">
                    <a16:rowId xmlns:a16="http://schemas.microsoft.com/office/drawing/2014/main" val="10013"/>
                  </a:ext>
                </a:extLst>
              </a:tr>
            </a:tbl>
          </a:graphicData>
        </a:graphic>
      </p:graphicFrame>
      <p:sp>
        <p:nvSpPr>
          <p:cNvPr id="6" name="Rectangle: Rounded Corners 5">
            <a:hlinkClick r:id="rId3"/>
            <a:extLst>
              <a:ext uri="{FF2B5EF4-FFF2-40B4-BE49-F238E27FC236}">
                <a16:creationId xmlns:a16="http://schemas.microsoft.com/office/drawing/2014/main" id="{8270F6CF-447B-86CF-F5E9-02865E5825AE}"/>
              </a:ext>
            </a:extLst>
          </p:cNvPr>
          <p:cNvSpPr/>
          <p:nvPr/>
        </p:nvSpPr>
        <p:spPr>
          <a:xfrm>
            <a:off x="17215644" y="69048"/>
            <a:ext cx="2781300" cy="762000"/>
          </a:xfrm>
          <a:prstGeom prst="roundRect">
            <a:avLst/>
          </a:prstGeom>
          <a:solidFill>
            <a:schemeClr val="bg1"/>
          </a:solid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29EAA"/>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30E3819-389E-25E4-5928-01C857167652}"/>
              </a:ext>
            </a:extLst>
          </p:cNvPr>
          <p:cNvSpPr txBox="1"/>
          <p:nvPr/>
        </p:nvSpPr>
        <p:spPr>
          <a:xfrm>
            <a:off x="18091944" y="190365"/>
            <a:ext cx="1905000" cy="4001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29EAA"/>
                </a:solidFill>
                <a:effectLst/>
                <a:uLnTx/>
                <a:uFillTx/>
                <a:latin typeface="Verdana" panose="020B0604030504040204" pitchFamily="34" charset="0"/>
                <a:ea typeface="Verdana" panose="020B0604030504040204" pitchFamily="34" charset="0"/>
                <a:cs typeface="+mn-cs"/>
              </a:rPr>
              <a:t>Dashboard</a:t>
            </a:r>
          </a:p>
        </p:txBody>
      </p:sp>
      <p:pic>
        <p:nvPicPr>
          <p:cNvPr id="8" name="Graphic 7" descr="Cursor with solid fill">
            <a:extLst>
              <a:ext uri="{FF2B5EF4-FFF2-40B4-BE49-F238E27FC236}">
                <a16:creationId xmlns:a16="http://schemas.microsoft.com/office/drawing/2014/main" id="{82DE80D3-E44B-9433-D671-C95BF242D61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215644" y="22333"/>
            <a:ext cx="914400" cy="914400"/>
          </a:xfrm>
          <a:prstGeom prst="rect">
            <a:avLst/>
          </a:prstGeom>
        </p:spPr>
      </p:pic>
    </p:spTree>
    <p:extLst>
      <p:ext uri="{BB962C8B-B14F-4D97-AF65-F5344CB8AC3E}">
        <p14:creationId xmlns:p14="http://schemas.microsoft.com/office/powerpoint/2010/main" val="4151740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1">
            <a:extLst>
              <a:ext uri="{FF2B5EF4-FFF2-40B4-BE49-F238E27FC236}">
                <a16:creationId xmlns:a16="http://schemas.microsoft.com/office/drawing/2014/main" id="{7B5EA733-7F63-27E3-499B-F781F70914D9}"/>
              </a:ext>
            </a:extLst>
          </p:cNvPr>
          <p:cNvSpPr>
            <a:spLocks noGrp="1"/>
          </p:cNvSpPr>
          <p:nvPr>
            <p:ph idx="1"/>
          </p:nvPr>
        </p:nvSpPr>
        <p:spPr>
          <a:xfrm>
            <a:off x="565944" y="168276"/>
            <a:ext cx="16268700" cy="1066800"/>
          </a:xfrm>
        </p:spPr>
        <p:txBody>
          <a:bodyPr/>
          <a:lstStyle/>
          <a:p>
            <a:pPr algn="ctr"/>
            <a:r>
              <a:rPr lang="en-GB" sz="4400" b="1" dirty="0">
                <a:solidFill>
                  <a:srgbClr val="1F3763"/>
                </a:solidFill>
                <a:latin typeface="Aptos Display"/>
              </a:rPr>
              <a:t>Delivery against Welsh Government Enhanced Monitoring Criteria</a:t>
            </a:r>
          </a:p>
        </p:txBody>
      </p:sp>
      <p:sp>
        <p:nvSpPr>
          <p:cNvPr id="6" name="Rectangle: Rounded Corners 5">
            <a:hlinkClick r:id="rId3"/>
            <a:extLst>
              <a:ext uri="{FF2B5EF4-FFF2-40B4-BE49-F238E27FC236}">
                <a16:creationId xmlns:a16="http://schemas.microsoft.com/office/drawing/2014/main" id="{8270F6CF-447B-86CF-F5E9-02865E5825AE}"/>
              </a:ext>
            </a:extLst>
          </p:cNvPr>
          <p:cNvSpPr/>
          <p:nvPr/>
        </p:nvSpPr>
        <p:spPr>
          <a:xfrm>
            <a:off x="17215644" y="69048"/>
            <a:ext cx="2781300" cy="762000"/>
          </a:xfrm>
          <a:prstGeom prst="roundRect">
            <a:avLst/>
          </a:prstGeom>
          <a:solidFill>
            <a:schemeClr val="bg1"/>
          </a:solid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29EAA"/>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30E3819-389E-25E4-5928-01C857167652}"/>
              </a:ext>
            </a:extLst>
          </p:cNvPr>
          <p:cNvSpPr txBox="1"/>
          <p:nvPr/>
        </p:nvSpPr>
        <p:spPr>
          <a:xfrm>
            <a:off x="18091944" y="190365"/>
            <a:ext cx="1905000" cy="4001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29EAA"/>
                </a:solidFill>
                <a:effectLst/>
                <a:uLnTx/>
                <a:uFillTx/>
                <a:latin typeface="Verdana" panose="020B0604030504040204" pitchFamily="34" charset="0"/>
                <a:ea typeface="Verdana" panose="020B0604030504040204" pitchFamily="34" charset="0"/>
                <a:cs typeface="+mn-cs"/>
              </a:rPr>
              <a:t>Dashboard</a:t>
            </a:r>
          </a:p>
        </p:txBody>
      </p:sp>
      <p:pic>
        <p:nvPicPr>
          <p:cNvPr id="8" name="Graphic 7" descr="Cursor with solid fill">
            <a:extLst>
              <a:ext uri="{FF2B5EF4-FFF2-40B4-BE49-F238E27FC236}">
                <a16:creationId xmlns:a16="http://schemas.microsoft.com/office/drawing/2014/main" id="{82DE80D3-E44B-9433-D671-C95BF242D61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215644" y="22333"/>
            <a:ext cx="914400" cy="914400"/>
          </a:xfrm>
          <a:prstGeom prst="rect">
            <a:avLst/>
          </a:prstGeom>
        </p:spPr>
      </p:pic>
      <p:graphicFrame>
        <p:nvGraphicFramePr>
          <p:cNvPr id="2" name="Table 1">
            <a:extLst>
              <a:ext uri="{FF2B5EF4-FFF2-40B4-BE49-F238E27FC236}">
                <a16:creationId xmlns:a16="http://schemas.microsoft.com/office/drawing/2014/main" id="{EF894210-0CB4-9A59-5B66-F9B8EAA13952}"/>
              </a:ext>
            </a:extLst>
          </p:cNvPr>
          <p:cNvGraphicFramePr>
            <a:graphicFrameLocks noGrp="1"/>
          </p:cNvGraphicFramePr>
          <p:nvPr>
            <p:extLst>
              <p:ext uri="{D42A27DB-BD31-4B8C-83A1-F6EECF244321}">
                <p14:modId xmlns:p14="http://schemas.microsoft.com/office/powerpoint/2010/main" val="3821582925"/>
              </p:ext>
            </p:extLst>
          </p:nvPr>
        </p:nvGraphicFramePr>
        <p:xfrm>
          <a:off x="1213644" y="1214856"/>
          <a:ext cx="17830800" cy="6712842"/>
        </p:xfrm>
        <a:graphic>
          <a:graphicData uri="http://schemas.openxmlformats.org/drawingml/2006/table">
            <a:tbl>
              <a:tblPr firstRow="1" bandRow="1">
                <a:tableStyleId>{5C22544A-7EE6-4342-B048-85BDC9FD1C3A}</a:tableStyleId>
              </a:tblPr>
              <a:tblGrid>
                <a:gridCol w="2219900">
                  <a:extLst>
                    <a:ext uri="{9D8B030D-6E8A-4147-A177-3AD203B41FA5}">
                      <a16:colId xmlns:a16="http://schemas.microsoft.com/office/drawing/2014/main" val="20000"/>
                    </a:ext>
                  </a:extLst>
                </a:gridCol>
                <a:gridCol w="13876420">
                  <a:extLst>
                    <a:ext uri="{9D8B030D-6E8A-4147-A177-3AD203B41FA5}">
                      <a16:colId xmlns:a16="http://schemas.microsoft.com/office/drawing/2014/main" val="20001"/>
                    </a:ext>
                  </a:extLst>
                </a:gridCol>
                <a:gridCol w="1734480">
                  <a:extLst>
                    <a:ext uri="{9D8B030D-6E8A-4147-A177-3AD203B41FA5}">
                      <a16:colId xmlns:a16="http://schemas.microsoft.com/office/drawing/2014/main" val="20002"/>
                    </a:ext>
                  </a:extLst>
                </a:gridCol>
              </a:tblGrid>
              <a:tr h="637725">
                <a:tc>
                  <a:txBody>
                    <a:bodyPr/>
                    <a:lstStyle/>
                    <a:p>
                      <a:pPr algn="ctr"/>
                      <a:r>
                        <a:rPr sz="1600" b="1" dirty="0">
                          <a:solidFill>
                            <a:srgbClr val="FFFFFF"/>
                          </a:solidFill>
                          <a:latin typeface="Aptos"/>
                        </a:rPr>
                        <a:t>Escalation Area
(Level 3)</a:t>
                      </a:r>
                    </a:p>
                  </a:txBody>
                  <a:tcPr marL="150791" marR="150791" marT="75396" marB="75396">
                    <a:solidFill>
                      <a:srgbClr val="129EAA"/>
                    </a:solidFill>
                  </a:tcPr>
                </a:tc>
                <a:tc>
                  <a:txBody>
                    <a:bodyPr/>
                    <a:lstStyle/>
                    <a:p>
                      <a:pPr algn="l"/>
                      <a:r>
                        <a:rPr sz="1800" b="1" dirty="0">
                          <a:solidFill>
                            <a:srgbClr val="FFFFFF"/>
                          </a:solidFill>
                          <a:latin typeface="Aptos"/>
                        </a:rPr>
                        <a:t>Criteria to achieve</a:t>
                      </a:r>
                    </a:p>
                  </a:txBody>
                  <a:tcPr marL="150791" marR="150791" marT="75396" marB="75396">
                    <a:solidFill>
                      <a:srgbClr val="129EAA"/>
                    </a:solidFill>
                  </a:tcPr>
                </a:tc>
                <a:tc>
                  <a:txBody>
                    <a:bodyPr/>
                    <a:lstStyle/>
                    <a:p>
                      <a:pPr algn="ctr"/>
                      <a:r>
                        <a:rPr sz="1600" b="1" dirty="0">
                          <a:solidFill>
                            <a:srgbClr val="FFFFFF"/>
                          </a:solidFill>
                          <a:latin typeface="Aptos"/>
                        </a:rPr>
                        <a:t>Performance
</a:t>
                      </a:r>
                      <a:r>
                        <a:rPr lang="en-GB" sz="1600" b="1" dirty="0">
                          <a:solidFill>
                            <a:srgbClr val="FFFFFF"/>
                          </a:solidFill>
                          <a:latin typeface="Aptos"/>
                        </a:rPr>
                        <a:t>(Aug</a:t>
                      </a:r>
                      <a:r>
                        <a:rPr sz="1600" b="1" dirty="0">
                          <a:solidFill>
                            <a:srgbClr val="FFFFFF"/>
                          </a:solidFill>
                          <a:latin typeface="Aptos"/>
                        </a:rPr>
                        <a:t>-26)</a:t>
                      </a:r>
                    </a:p>
                  </a:txBody>
                  <a:tcPr marL="150791" marR="150791" marT="75396" marB="75396">
                    <a:solidFill>
                      <a:srgbClr val="129EAA"/>
                    </a:solidFill>
                  </a:tcPr>
                </a:tc>
                <a:extLst>
                  <a:ext uri="{0D108BD9-81ED-4DB2-BD59-A6C34878D82A}">
                    <a16:rowId xmlns:a16="http://schemas.microsoft.com/office/drawing/2014/main" val="10000"/>
                  </a:ext>
                </a:extLst>
              </a:tr>
              <a:tr h="607437">
                <a:tc rowSpan="10">
                  <a:txBody>
                    <a:bodyPr/>
                    <a:lstStyle/>
                    <a:p>
                      <a:pPr algn="ctr"/>
                      <a:r>
                        <a:rPr sz="1600" b="1" dirty="0">
                          <a:solidFill>
                            <a:srgbClr val="000000"/>
                          </a:solidFill>
                          <a:latin typeface="Aptos"/>
                        </a:rPr>
                        <a:t>Planned Care</a:t>
                      </a:r>
                    </a:p>
                  </a:txBody>
                  <a:tcPr marL="150791" marR="150791" marT="75396" marB="75396">
                    <a:solidFill>
                      <a:srgbClr val="CAEEFB"/>
                    </a:solidFill>
                  </a:tcPr>
                </a:tc>
                <a:tc>
                  <a:txBody>
                    <a:bodyPr/>
                    <a:lstStyle/>
                    <a:p>
                      <a:pPr algn="l"/>
                      <a:r>
                        <a:rPr sz="1400" b="0" dirty="0">
                          <a:solidFill>
                            <a:srgbClr val="000000"/>
                          </a:solidFill>
                          <a:latin typeface="Aptos"/>
                        </a:rPr>
                        <a:t>100% of open outpatient pathways to be waiting less than 52 weeks and maintained for 3 month</a:t>
                      </a:r>
                    </a:p>
                  </a:txBody>
                  <a:tcPr marL="150791" marR="150791" marT="75396" marB="75396">
                    <a:solidFill>
                      <a:srgbClr val="CAEEFB"/>
                    </a:solidFill>
                  </a:tcPr>
                </a:tc>
                <a:tc>
                  <a:txBody>
                    <a:bodyPr/>
                    <a:lstStyle/>
                    <a:p>
                      <a:pPr algn="ctr"/>
                      <a:r>
                        <a:rPr sz="1600" b="0" dirty="0">
                          <a:solidFill>
                            <a:srgbClr val="000000"/>
                          </a:solidFill>
                          <a:latin typeface="Aptos"/>
                        </a:rPr>
                        <a:t>1</a:t>
                      </a:r>
                      <a:r>
                        <a:rPr lang="en-GB" sz="1600" b="0" dirty="0">
                          <a:solidFill>
                            <a:srgbClr val="000000"/>
                          </a:solidFill>
                          <a:latin typeface="Aptos"/>
                        </a:rPr>
                        <a:t>0</a:t>
                      </a:r>
                      <a:r>
                        <a:rPr sz="1600" b="0" dirty="0">
                          <a:solidFill>
                            <a:srgbClr val="000000"/>
                          </a:solidFill>
                          <a:latin typeface="Aptos"/>
                        </a:rPr>
                        <a:t>0%</a:t>
                      </a:r>
                    </a:p>
                  </a:txBody>
                  <a:tcPr marL="150791" marR="150791" marT="75396" marB="75396">
                    <a:solidFill>
                      <a:srgbClr val="00B050"/>
                    </a:solidFill>
                  </a:tcPr>
                </a:tc>
                <a:extLst>
                  <a:ext uri="{0D108BD9-81ED-4DB2-BD59-A6C34878D82A}">
                    <a16:rowId xmlns:a16="http://schemas.microsoft.com/office/drawing/2014/main" val="10004"/>
                  </a:ext>
                </a:extLst>
              </a:tr>
              <a:tr h="607437">
                <a:tc vMerge="1">
                  <a:txBody>
                    <a:bodyPr/>
                    <a:lstStyle/>
                    <a:p>
                      <a:endParaRPr/>
                    </a:p>
                  </a:txBody>
                  <a:tcPr>
                    <a:solidFill>
                      <a:srgbClr val="CAECF5"/>
                    </a:solidFill>
                  </a:tcPr>
                </a:tc>
                <a:tc>
                  <a:txBody>
                    <a:bodyPr/>
                    <a:lstStyle/>
                    <a:p>
                      <a:pPr algn="l"/>
                      <a:r>
                        <a:rPr sz="1400" b="0" dirty="0">
                          <a:solidFill>
                            <a:srgbClr val="000000"/>
                          </a:solidFill>
                          <a:latin typeface="Aptos"/>
                        </a:rPr>
                        <a:t>Continuous improvement towards 75% of all open outpatient pathways waiting less than 26 weeks</a:t>
                      </a:r>
                    </a:p>
                  </a:txBody>
                  <a:tcPr marL="150791" marR="150791" marT="75396" marB="75396">
                    <a:solidFill>
                      <a:srgbClr val="CAEEFB"/>
                    </a:solidFill>
                  </a:tcPr>
                </a:tc>
                <a:tc>
                  <a:txBody>
                    <a:bodyPr/>
                    <a:lstStyle/>
                    <a:p>
                      <a:pPr algn="ctr"/>
                      <a:r>
                        <a:rPr lang="en-GB" sz="1600" b="0" dirty="0">
                          <a:solidFill>
                            <a:srgbClr val="000000"/>
                          </a:solidFill>
                          <a:latin typeface="Aptos"/>
                        </a:rPr>
                        <a:t>87.79</a:t>
                      </a:r>
                      <a:r>
                        <a:rPr sz="1600" b="0" dirty="0">
                          <a:solidFill>
                            <a:srgbClr val="000000"/>
                          </a:solidFill>
                          <a:latin typeface="Aptos"/>
                        </a:rPr>
                        <a:t>%</a:t>
                      </a:r>
                    </a:p>
                  </a:txBody>
                  <a:tcPr marL="150791" marR="150791" marT="75396" marB="75396">
                    <a:solidFill>
                      <a:srgbClr val="00B050"/>
                    </a:solidFill>
                  </a:tcPr>
                </a:tc>
                <a:extLst>
                  <a:ext uri="{0D108BD9-81ED-4DB2-BD59-A6C34878D82A}">
                    <a16:rowId xmlns:a16="http://schemas.microsoft.com/office/drawing/2014/main" val="10005"/>
                  </a:ext>
                </a:extLst>
              </a:tr>
              <a:tr h="607437">
                <a:tc vMerge="1">
                  <a:txBody>
                    <a:bodyPr/>
                    <a:lstStyle/>
                    <a:p>
                      <a:endParaRPr/>
                    </a:p>
                  </a:txBody>
                  <a:tcPr>
                    <a:solidFill>
                      <a:srgbClr val="CAECF5"/>
                    </a:solidFill>
                  </a:tcPr>
                </a:tc>
                <a:tc>
                  <a:txBody>
                    <a:bodyPr/>
                    <a:lstStyle/>
                    <a:p>
                      <a:pPr algn="l"/>
                      <a:r>
                        <a:rPr sz="1400" b="0" dirty="0">
                          <a:solidFill>
                            <a:srgbClr val="000000"/>
                          </a:solidFill>
                          <a:latin typeface="Aptos"/>
                        </a:rPr>
                        <a:t>100% of open pathways to be waiting less than 104 weeks and maintained for 3 months</a:t>
                      </a:r>
                    </a:p>
                  </a:txBody>
                  <a:tcPr marL="150791" marR="150791" marT="75396" marB="75396">
                    <a:solidFill>
                      <a:srgbClr val="CAEEFB"/>
                    </a:solidFill>
                  </a:tcPr>
                </a:tc>
                <a:tc>
                  <a:txBody>
                    <a:bodyPr/>
                    <a:lstStyle/>
                    <a:p>
                      <a:pPr algn="ctr"/>
                      <a:r>
                        <a:rPr sz="1600" b="0" dirty="0">
                          <a:solidFill>
                            <a:srgbClr val="000000"/>
                          </a:solidFill>
                          <a:latin typeface="Aptos"/>
                        </a:rPr>
                        <a:t>100%</a:t>
                      </a:r>
                    </a:p>
                  </a:txBody>
                  <a:tcPr marL="150791" marR="150791" marT="75396" marB="75396">
                    <a:solidFill>
                      <a:srgbClr val="00B050"/>
                    </a:solidFill>
                  </a:tcPr>
                </a:tc>
                <a:extLst>
                  <a:ext uri="{0D108BD9-81ED-4DB2-BD59-A6C34878D82A}">
                    <a16:rowId xmlns:a16="http://schemas.microsoft.com/office/drawing/2014/main" val="10006"/>
                  </a:ext>
                </a:extLst>
              </a:tr>
              <a:tr h="607437">
                <a:tc vMerge="1">
                  <a:txBody>
                    <a:bodyPr/>
                    <a:lstStyle/>
                    <a:p>
                      <a:endParaRPr/>
                    </a:p>
                  </a:txBody>
                  <a:tcPr>
                    <a:solidFill>
                      <a:srgbClr val="CAECF5"/>
                    </a:solidFill>
                  </a:tcPr>
                </a:tc>
                <a:tc>
                  <a:txBody>
                    <a:bodyPr/>
                    <a:lstStyle/>
                    <a:p>
                      <a:pPr algn="l"/>
                      <a:r>
                        <a:rPr sz="1400" b="0" dirty="0">
                          <a:solidFill>
                            <a:srgbClr val="000000"/>
                          </a:solidFill>
                          <a:latin typeface="Aptos"/>
                        </a:rPr>
                        <a:t>Continuous improvement towards 80% of all open pathways waiting less than 36 weeks</a:t>
                      </a:r>
                    </a:p>
                  </a:txBody>
                  <a:tcPr marL="150791" marR="150791" marT="75396" marB="75396">
                    <a:solidFill>
                      <a:srgbClr val="CAEEFB"/>
                    </a:solidFill>
                  </a:tcPr>
                </a:tc>
                <a:tc>
                  <a:txBody>
                    <a:bodyPr/>
                    <a:lstStyle/>
                    <a:p>
                      <a:pPr algn="ctr"/>
                      <a:r>
                        <a:rPr sz="1600" b="0" dirty="0">
                          <a:solidFill>
                            <a:srgbClr val="000000"/>
                          </a:solidFill>
                          <a:latin typeface="Aptos"/>
                        </a:rPr>
                        <a:t>7</a:t>
                      </a:r>
                      <a:r>
                        <a:rPr lang="en-GB" sz="1600" b="0" dirty="0">
                          <a:solidFill>
                            <a:srgbClr val="000000"/>
                          </a:solidFill>
                          <a:latin typeface="Aptos"/>
                        </a:rPr>
                        <a:t>6.42</a:t>
                      </a:r>
                      <a:r>
                        <a:rPr sz="1600" b="0" dirty="0">
                          <a:solidFill>
                            <a:srgbClr val="000000"/>
                          </a:solidFill>
                          <a:latin typeface="Aptos"/>
                        </a:rPr>
                        <a:t>%</a:t>
                      </a:r>
                    </a:p>
                  </a:txBody>
                  <a:tcPr marL="150791" marR="150791" marT="75396" marB="75396">
                    <a:solidFill>
                      <a:srgbClr val="FFCD46"/>
                    </a:solidFill>
                  </a:tcPr>
                </a:tc>
                <a:extLst>
                  <a:ext uri="{0D108BD9-81ED-4DB2-BD59-A6C34878D82A}">
                    <a16:rowId xmlns:a16="http://schemas.microsoft.com/office/drawing/2014/main" val="10007"/>
                  </a:ext>
                </a:extLst>
              </a:tr>
              <a:tr h="607437">
                <a:tc vMerge="1">
                  <a:txBody>
                    <a:bodyPr/>
                    <a:lstStyle/>
                    <a:p>
                      <a:endParaRPr/>
                    </a:p>
                  </a:txBody>
                  <a:tcPr>
                    <a:solidFill>
                      <a:srgbClr val="CAECF5"/>
                    </a:solidFill>
                  </a:tcPr>
                </a:tc>
                <a:tc>
                  <a:txBody>
                    <a:bodyPr/>
                    <a:lstStyle/>
                    <a:p>
                      <a:pPr algn="l"/>
                      <a:r>
                        <a:rPr sz="1300" b="0" dirty="0">
                          <a:solidFill>
                            <a:srgbClr val="000000"/>
                          </a:solidFill>
                          <a:latin typeface="Aptos"/>
                        </a:rPr>
                        <a:t>12% reduction in the number of patients delayed by 100% for their follow up appointment in three consecutive months and maintained for 3 months (Based on the November 2024 baseline.)</a:t>
                      </a:r>
                    </a:p>
                  </a:txBody>
                  <a:tcPr marL="150791" marR="150791" marT="75396" marB="75396">
                    <a:solidFill>
                      <a:srgbClr val="CAEEFB"/>
                    </a:solidFill>
                  </a:tcPr>
                </a:tc>
                <a:tc>
                  <a:txBody>
                    <a:bodyPr/>
                    <a:lstStyle/>
                    <a:p>
                      <a:pPr algn="ctr"/>
                      <a:r>
                        <a:rPr lang="en-GB" sz="1600" b="0" dirty="0">
                          <a:solidFill>
                            <a:srgbClr val="000000"/>
                          </a:solidFill>
                          <a:latin typeface="Aptos"/>
                        </a:rPr>
                        <a:t>44.44</a:t>
                      </a:r>
                      <a:r>
                        <a:rPr sz="16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08"/>
                  </a:ext>
                </a:extLst>
              </a:tr>
              <a:tr h="607437">
                <a:tc vMerge="1">
                  <a:txBody>
                    <a:bodyPr/>
                    <a:lstStyle/>
                    <a:p>
                      <a:endParaRPr/>
                    </a:p>
                  </a:txBody>
                  <a:tcPr>
                    <a:solidFill>
                      <a:srgbClr val="CAECF5"/>
                    </a:solidFill>
                  </a:tcPr>
                </a:tc>
                <a:tc>
                  <a:txBody>
                    <a:bodyPr/>
                    <a:lstStyle/>
                    <a:p>
                      <a:pPr algn="l"/>
                      <a:r>
                        <a:rPr sz="1300" b="0" dirty="0">
                          <a:solidFill>
                            <a:srgbClr val="000000"/>
                          </a:solidFill>
                          <a:latin typeface="Aptos"/>
                        </a:rPr>
                        <a:t>68% R1 ophthalmology patient pathways to be waiting within or no longer than 25% of their target date for an outpatient appointment and maintained for 3 months</a:t>
                      </a:r>
                    </a:p>
                  </a:txBody>
                  <a:tcPr marL="150791" marR="150791" marT="75396" marB="75396">
                    <a:solidFill>
                      <a:srgbClr val="CAEEFB"/>
                    </a:solidFill>
                  </a:tcPr>
                </a:tc>
                <a:tc>
                  <a:txBody>
                    <a:bodyPr/>
                    <a:lstStyle/>
                    <a:p>
                      <a:pPr algn="ctr"/>
                      <a:r>
                        <a:rPr sz="1600" b="0" dirty="0">
                          <a:solidFill>
                            <a:srgbClr val="000000"/>
                          </a:solidFill>
                          <a:latin typeface="Aptos"/>
                        </a:rPr>
                        <a:t>6</a:t>
                      </a:r>
                      <a:r>
                        <a:rPr lang="en-GB" sz="1600" b="0" dirty="0">
                          <a:solidFill>
                            <a:srgbClr val="000000"/>
                          </a:solidFill>
                          <a:latin typeface="Aptos"/>
                        </a:rPr>
                        <a:t>5.03</a:t>
                      </a:r>
                      <a:r>
                        <a:rPr sz="16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09"/>
                  </a:ext>
                </a:extLst>
              </a:tr>
              <a:tr h="607437">
                <a:tc vMerge="1">
                  <a:txBody>
                    <a:bodyPr/>
                    <a:lstStyle/>
                    <a:p>
                      <a:endParaRPr/>
                    </a:p>
                  </a:txBody>
                  <a:tcPr>
                    <a:solidFill>
                      <a:srgbClr val="CAECF5"/>
                    </a:solidFill>
                  </a:tcPr>
                </a:tc>
                <a:tc>
                  <a:txBody>
                    <a:bodyPr/>
                    <a:lstStyle/>
                    <a:p>
                      <a:pPr algn="l"/>
                      <a:r>
                        <a:rPr sz="1400" b="0">
                          <a:solidFill>
                            <a:srgbClr val="000000"/>
                          </a:solidFill>
                          <a:latin typeface="Aptos"/>
                        </a:rPr>
                        <a:t>85% of patients waiting for a diagnostic test to be waiting less than 8 weeks and maintained for 3 months</a:t>
                      </a:r>
                    </a:p>
                  </a:txBody>
                  <a:tcPr marL="150791" marR="150791" marT="75396" marB="75396">
                    <a:solidFill>
                      <a:srgbClr val="CAEEFB"/>
                    </a:solidFill>
                  </a:tcPr>
                </a:tc>
                <a:tc>
                  <a:txBody>
                    <a:bodyPr/>
                    <a:lstStyle/>
                    <a:p>
                      <a:pPr algn="ctr"/>
                      <a:r>
                        <a:rPr lang="en-GB" sz="1600" b="0" dirty="0">
                          <a:solidFill>
                            <a:srgbClr val="000000"/>
                          </a:solidFill>
                          <a:latin typeface="Aptos"/>
                        </a:rPr>
                        <a:t>71.50</a:t>
                      </a:r>
                      <a:r>
                        <a:rPr sz="16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10"/>
                  </a:ext>
                </a:extLst>
              </a:tr>
              <a:tr h="607437">
                <a:tc vMerge="1">
                  <a:txBody>
                    <a:bodyPr/>
                    <a:lstStyle/>
                    <a:p>
                      <a:endParaRPr/>
                    </a:p>
                  </a:txBody>
                  <a:tcPr>
                    <a:solidFill>
                      <a:srgbClr val="CAECF5"/>
                    </a:solidFill>
                  </a:tcPr>
                </a:tc>
                <a:tc>
                  <a:txBody>
                    <a:bodyPr/>
                    <a:lstStyle/>
                    <a:p>
                      <a:pPr algn="l"/>
                      <a:r>
                        <a:rPr sz="1400" b="0">
                          <a:solidFill>
                            <a:srgbClr val="000000"/>
                          </a:solidFill>
                          <a:latin typeface="Aptos"/>
                        </a:rPr>
                        <a:t>85% of patients waiting for a diagnostic endoscopy to be waiting less than 8 weeks and maintained for 3 month</a:t>
                      </a:r>
                    </a:p>
                  </a:txBody>
                  <a:tcPr marL="150791" marR="150791" marT="75396" marB="75396">
                    <a:solidFill>
                      <a:srgbClr val="CAEEFB"/>
                    </a:solidFill>
                  </a:tcPr>
                </a:tc>
                <a:tc>
                  <a:txBody>
                    <a:bodyPr/>
                    <a:lstStyle/>
                    <a:p>
                      <a:pPr algn="ctr"/>
                      <a:r>
                        <a:rPr lang="en-GB" sz="1600" b="0" dirty="0">
                          <a:solidFill>
                            <a:srgbClr val="000000"/>
                          </a:solidFill>
                          <a:latin typeface="Aptos"/>
                        </a:rPr>
                        <a:t>50.49</a:t>
                      </a:r>
                      <a:r>
                        <a:rPr sz="16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11"/>
                  </a:ext>
                </a:extLst>
              </a:tr>
              <a:tr h="607437">
                <a:tc vMerge="1">
                  <a:txBody>
                    <a:bodyPr/>
                    <a:lstStyle/>
                    <a:p>
                      <a:endParaRPr/>
                    </a:p>
                  </a:txBody>
                  <a:tcPr>
                    <a:solidFill>
                      <a:srgbClr val="CAECF5"/>
                    </a:solidFill>
                  </a:tcPr>
                </a:tc>
                <a:tc>
                  <a:txBody>
                    <a:bodyPr/>
                    <a:lstStyle/>
                    <a:p>
                      <a:pPr algn="l"/>
                      <a:r>
                        <a:rPr sz="1400" b="0">
                          <a:solidFill>
                            <a:srgbClr val="000000"/>
                          </a:solidFill>
                          <a:latin typeface="Aptos"/>
                        </a:rPr>
                        <a:t>85% of patients waiting for a NOUS and non cardiac MRI to be waiting less than 8 weeks and maintained for 3 months.</a:t>
                      </a:r>
                    </a:p>
                  </a:txBody>
                  <a:tcPr marL="150791" marR="150791" marT="75396" marB="75396">
                    <a:solidFill>
                      <a:srgbClr val="CAEEFB"/>
                    </a:solidFill>
                  </a:tcPr>
                </a:tc>
                <a:tc>
                  <a:txBody>
                    <a:bodyPr/>
                    <a:lstStyle/>
                    <a:p>
                      <a:pPr algn="ctr"/>
                      <a:r>
                        <a:rPr sz="1600" b="0" dirty="0">
                          <a:solidFill>
                            <a:srgbClr val="000000"/>
                          </a:solidFill>
                          <a:latin typeface="Aptos"/>
                        </a:rPr>
                        <a:t>7</a:t>
                      </a:r>
                      <a:r>
                        <a:rPr lang="en-GB" sz="1600" b="0" dirty="0">
                          <a:solidFill>
                            <a:srgbClr val="000000"/>
                          </a:solidFill>
                          <a:latin typeface="Aptos"/>
                        </a:rPr>
                        <a:t>2.48</a:t>
                      </a:r>
                      <a:r>
                        <a:rPr sz="1600" b="0" dirty="0">
                          <a:solidFill>
                            <a:srgbClr val="000000"/>
                          </a:solidFill>
                          <a:latin typeface="Aptos"/>
                        </a:rPr>
                        <a:t>%</a:t>
                      </a:r>
                    </a:p>
                  </a:txBody>
                  <a:tcPr marL="150791" marR="150791" marT="75396" marB="75396">
                    <a:solidFill>
                      <a:srgbClr val="FF4136"/>
                    </a:solidFill>
                  </a:tcPr>
                </a:tc>
                <a:extLst>
                  <a:ext uri="{0D108BD9-81ED-4DB2-BD59-A6C34878D82A}">
                    <a16:rowId xmlns:a16="http://schemas.microsoft.com/office/drawing/2014/main" val="10012"/>
                  </a:ext>
                </a:extLst>
              </a:tr>
              <a:tr h="607437">
                <a:tc vMerge="1">
                  <a:txBody>
                    <a:bodyPr/>
                    <a:lstStyle/>
                    <a:p>
                      <a:endParaRPr/>
                    </a:p>
                  </a:txBody>
                  <a:tcPr>
                    <a:solidFill>
                      <a:srgbClr val="CAECF5"/>
                    </a:solidFill>
                  </a:tcPr>
                </a:tc>
                <a:tc>
                  <a:txBody>
                    <a:bodyPr/>
                    <a:lstStyle/>
                    <a:p>
                      <a:pPr algn="l"/>
                      <a:r>
                        <a:rPr sz="1400" b="0" dirty="0">
                          <a:solidFill>
                            <a:srgbClr val="000000"/>
                          </a:solidFill>
                          <a:latin typeface="Aptos"/>
                        </a:rPr>
                        <a:t>90% of patients waiting for therapies to be waiting less than 14 weeks and maintained for 3 months</a:t>
                      </a:r>
                    </a:p>
                  </a:txBody>
                  <a:tcPr marL="150791" marR="150791" marT="75396" marB="75396">
                    <a:solidFill>
                      <a:srgbClr val="CAEEFB"/>
                    </a:solidFill>
                  </a:tcPr>
                </a:tc>
                <a:tc>
                  <a:txBody>
                    <a:bodyPr/>
                    <a:lstStyle/>
                    <a:p>
                      <a:pPr algn="ctr"/>
                      <a:r>
                        <a:rPr sz="1600" b="0" dirty="0">
                          <a:solidFill>
                            <a:srgbClr val="000000"/>
                          </a:solidFill>
                          <a:latin typeface="Aptos"/>
                        </a:rPr>
                        <a:t>100%</a:t>
                      </a:r>
                    </a:p>
                  </a:txBody>
                  <a:tcPr marL="150791" marR="150791" marT="75396" marB="75396">
                    <a:solidFill>
                      <a:srgbClr val="00B050"/>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506235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961D7-B604-57D5-0152-A1637FA2AA4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E8F390E-E5B7-D160-6A6D-E9A9F081D6F9}"/>
              </a:ext>
            </a:extLst>
          </p:cNvPr>
          <p:cNvSpPr txBox="1">
            <a:spLocks/>
          </p:cNvSpPr>
          <p:nvPr/>
        </p:nvSpPr>
        <p:spPr>
          <a:xfrm>
            <a:off x="1348251" y="3749675"/>
            <a:ext cx="17409186" cy="2810464"/>
          </a:xfrm>
          <a:prstGeom prst="rect">
            <a:avLst/>
          </a:prstGeom>
        </p:spPr>
        <p:txBody>
          <a:bodyPr/>
          <a:lstStyle>
            <a:lvl1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00000"/>
              </a:lnSpc>
              <a:spcBef>
                <a:spcPts val="0"/>
              </a:spcBef>
              <a:spcAft>
                <a:spcPts val="18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800"/>
              </a:spcAft>
              <a:buFont typeface="Arial" panose="020B0604020202020204" pitchFamily="34" charset="0"/>
              <a:buNone/>
              <a:defRPr sz="2000" b="1" kern="120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b="1" dirty="0">
                <a:latin typeface="Verdana" panose="020B0604030504040204" pitchFamily="34" charset="0"/>
                <a:ea typeface="Verdana" panose="020B0604030504040204" pitchFamily="34" charset="0"/>
              </a:rPr>
              <a:t>Section 2: </a:t>
            </a:r>
          </a:p>
          <a:p>
            <a:pPr lvl="0" algn="ctr"/>
            <a:r>
              <a:rPr lang="en-GB" sz="4400" dirty="0">
                <a:latin typeface="Verdana" panose="020B0604030504040204" pitchFamily="34" charset="0"/>
                <a:ea typeface="Verdana" panose="020B0604030504040204" pitchFamily="34" charset="0"/>
              </a:rPr>
              <a:t>Detailed updates against </a:t>
            </a:r>
            <a:r>
              <a:rPr lang="en-GB" sz="4800" dirty="0">
                <a:ln/>
                <a:latin typeface="Verdana" panose="020B0604030504040204" pitchFamily="34" charset="0"/>
                <a:ea typeface="Verdana" panose="020B0604030504040204" pitchFamily="34" charset="0"/>
              </a:rPr>
              <a:t>the SBUHB Breakthrough Objectives and the Welsh Government Oversight &amp; Escalation criteria</a:t>
            </a:r>
            <a:r>
              <a:rPr lang="en-GB" sz="4400" dirty="0">
                <a:latin typeface="Verdana" panose="020B0604030504040204" pitchFamily="34" charset="0"/>
                <a:ea typeface="Verdana" panose="020B0604030504040204" pitchFamily="34" charset="0"/>
              </a:rPr>
              <a:t> </a:t>
            </a:r>
          </a:p>
          <a:p>
            <a:endParaRPr lang="en-GB" dirty="0"/>
          </a:p>
        </p:txBody>
      </p:sp>
    </p:spTree>
    <p:extLst>
      <p:ext uri="{BB962C8B-B14F-4D97-AF65-F5344CB8AC3E}">
        <p14:creationId xmlns:p14="http://schemas.microsoft.com/office/powerpoint/2010/main" val="322470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9F53E-C528-F5C5-9410-4E426EC192E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2D29F06-ECA9-3D66-FA13-DB0CE61DA390}"/>
              </a:ext>
            </a:extLst>
          </p:cNvPr>
          <p:cNvSpPr txBox="1"/>
          <p:nvPr/>
        </p:nvSpPr>
        <p:spPr>
          <a:xfrm>
            <a:off x="0" y="-14068"/>
            <a:ext cx="20105688" cy="584775"/>
          </a:xfrm>
          <a:prstGeom prst="rect">
            <a:avLst/>
          </a:prstGeom>
          <a:solidFill>
            <a:schemeClr val="accent5">
              <a:lumMod val="50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Targeted Intervention (Level 4) - Strategy &amp; Planning</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45696A1E-F9DE-9F85-1F50-D9FBFC537B8B}"/>
              </a:ext>
            </a:extLst>
          </p:cNvPr>
          <p:cNvGraphicFramePr>
            <a:graphicFrameLocks noGrp="1"/>
          </p:cNvGraphicFramePr>
          <p:nvPr>
            <p:extLst>
              <p:ext uri="{D42A27DB-BD31-4B8C-83A1-F6EECF244321}">
                <p14:modId xmlns:p14="http://schemas.microsoft.com/office/powerpoint/2010/main" val="2891899792"/>
              </p:ext>
            </p:extLst>
          </p:nvPr>
        </p:nvGraphicFramePr>
        <p:xfrm>
          <a:off x="223044" y="1006476"/>
          <a:ext cx="19659600" cy="10006393"/>
        </p:xfrm>
        <a:graphic>
          <a:graphicData uri="http://schemas.openxmlformats.org/drawingml/2006/table">
            <a:tbl>
              <a:tblPr firstRow="1" firstCol="1" bandRow="1"/>
              <a:tblGrid>
                <a:gridCol w="4134758">
                  <a:extLst>
                    <a:ext uri="{9D8B030D-6E8A-4147-A177-3AD203B41FA5}">
                      <a16:colId xmlns:a16="http://schemas.microsoft.com/office/drawing/2014/main" val="2805236835"/>
                    </a:ext>
                  </a:extLst>
                </a:gridCol>
                <a:gridCol w="13886543">
                  <a:extLst>
                    <a:ext uri="{9D8B030D-6E8A-4147-A177-3AD203B41FA5}">
                      <a16:colId xmlns:a16="http://schemas.microsoft.com/office/drawing/2014/main" val="2249111253"/>
                    </a:ext>
                  </a:extLst>
                </a:gridCol>
                <a:gridCol w="1638299">
                  <a:extLst>
                    <a:ext uri="{9D8B030D-6E8A-4147-A177-3AD203B41FA5}">
                      <a16:colId xmlns:a16="http://schemas.microsoft.com/office/drawing/2014/main" val="2616060593"/>
                    </a:ext>
                  </a:extLst>
                </a:gridCol>
              </a:tblGrid>
              <a:tr h="245326">
                <a:tc>
                  <a:txBody>
                    <a:bodyPr/>
                    <a:lstStyle/>
                    <a:p>
                      <a:pPr>
                        <a:lnSpc>
                          <a:spcPct val="107000"/>
                        </a:lnSpc>
                        <a:spcAft>
                          <a:spcPts val="800"/>
                        </a:spcAft>
                        <a:buNone/>
                      </a:pPr>
                      <a:r>
                        <a:rPr lang="en-GB" sz="1800" b="1"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De-escalation Criteria</a:t>
                      </a:r>
                      <a:endParaRPr lang="en-GB" sz="1800" dirty="0">
                        <a:effectLst/>
                        <a:latin typeface="Verdana" panose="020B0604030504040204" pitchFamily="34" charset="0"/>
                        <a:ea typeface="Verdana" panose="020B0604030504040204" pitchFamily="34" charset="0"/>
                        <a:cs typeface="Times New Roman" panose="02020603050405020304" pitchFamily="18" charset="0"/>
                      </a:endParaRP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nSpc>
                          <a:spcPct val="107000"/>
                        </a:lnSpc>
                        <a:spcAft>
                          <a:spcPts val="800"/>
                        </a:spcAft>
                        <a:buNone/>
                      </a:pPr>
                      <a:r>
                        <a:rPr lang="en-GB" sz="1800" b="1" kern="12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Actions – Updated September 2026</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a:lnSpc>
                          <a:spcPct val="107000"/>
                        </a:lnSpc>
                        <a:spcAft>
                          <a:spcPts val="800"/>
                        </a:spcAft>
                        <a:buNone/>
                      </a:pPr>
                      <a:r>
                        <a:rPr lang="en-GB" sz="1800" b="1" kern="12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RAG Status</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679385796"/>
                  </a:ext>
                </a:extLst>
              </a:tr>
              <a:tr h="3085273">
                <a:tc>
                  <a:txBody>
                    <a:bodyPr/>
                    <a:lstStyle/>
                    <a:p>
                      <a:pPr>
                        <a:lnSpc>
                          <a:spcPct val="107000"/>
                        </a:lnSpc>
                        <a:spcAft>
                          <a:spcPts val="800"/>
                        </a:spcAft>
                        <a:buNone/>
                      </a:pPr>
                      <a:r>
                        <a:rPr lang="en-GB" sz="18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Submission of a balanced and credible three-year medium-term plan or acceptable annual plan in line with the current planning framework.</a:t>
                      </a:r>
                    </a:p>
                  </a:txBody>
                  <a:tcPr marL="43118" marR="4311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The Health Board remains focused on sustaining delivery, strengthening organisational grip and progressing towards financial recovery and improved performance throughout 2026/27. Following the formal resubmission of the Annual Plan, the focus has moved to maintaining effective oversight of delivery and using Quarter 2 reporting to assess progress against agreed trajectories, milestones and outcomes. Work is under way to strengthen integrated assurance on Annual Plan Delivery by bringing together key planning, performance and delivery information, enabling greater focus on delivery confidence, material risks, dependencies and areas requiring Executive intervention. </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Alongside this, preparations are commencing for the 2027/28 planning cycle. Learning from delivery of the current Plan, Welsh Government feedback and the strengthened governance arrangements will inform the opening baseline and development of a credible three-year planning approach.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0F9"/>
                    </a:solidFill>
                  </a:tcPr>
                </a:tc>
                <a:tc>
                  <a:txBody>
                    <a:bodyPr/>
                    <a:lstStyle/>
                    <a:p>
                      <a:pPr marL="342900" lvl="0" indent="-342900">
                        <a:buSzPts val="1000"/>
                        <a:buFont typeface="Symbol" panose="05050102010706020507" pitchFamily="18" charset="2"/>
                        <a:buChar char=""/>
                        <a:tabLst>
                          <a:tab pos="457200" algn="l"/>
                        </a:tabLst>
                      </a:pPr>
                      <a:endParaRPr lang="en-GB" sz="1800" dirty="0">
                        <a:solidFill>
                          <a:srgbClr val="FFFFFF"/>
                        </a:solidFill>
                        <a:effectLst/>
                        <a:latin typeface="Verdana" panose="020B0604030504040204" pitchFamily="34" charset="0"/>
                        <a:ea typeface="Verdana" panose="020B0604030504040204" pitchFamily="34" charset="0"/>
                        <a:cs typeface="Aptos" panose="020B00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938411372"/>
                  </a:ext>
                </a:extLst>
              </a:tr>
              <a:tr h="2123731">
                <a:tc>
                  <a:txBody>
                    <a:bodyPr/>
                    <a:lstStyle/>
                    <a:p>
                      <a:pPr>
                        <a:lnSpc>
                          <a:spcPct val="107000"/>
                        </a:lnSpc>
                        <a:spcAft>
                          <a:spcPts val="800"/>
                        </a:spcAft>
                        <a:buNone/>
                      </a:pPr>
                      <a:r>
                        <a:rPr lang="en-GB" sz="1800" b="1" dirty="0">
                          <a:effectLst/>
                          <a:latin typeface="Verdana" panose="020B0604030504040204" pitchFamily="34" charset="0"/>
                          <a:ea typeface="Verdana" panose="020B0604030504040204" pitchFamily="34" charset="0"/>
                          <a:cs typeface="Times New Roman" panose="02020603050405020304" pitchFamily="18" charset="0"/>
                        </a:rPr>
                        <a:t>Evidence of a clear roadmap and implementation of the health board’s Clinical Services Plan.</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Clinical and stakeholder engagement has continued through the Clinical Reference Group, Stakeholder Reference Group and targeted workshops including 3 x Clinical Working Groups in August,  Clinical Reference Group  and Third Sector Workshops in September and ongoing updates and engagement with Stakeholder Reference Group and Partnership Forum.</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Work is progressing to define the capabilities, service building blocks and transformation priorities required to meet future population health and service needs.</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Timeline for the publication of T4F has been reviewed and will likely now be in May 2027 to accommodate the output of the National Clinical Services Plan work and the Local Elections of 2027. </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A report on the emerging model of care will be submitted to Board in November 2026.</a:t>
                      </a:r>
                    </a:p>
                    <a:p>
                      <a:pPr marL="0" lvl="0" indent="0" algn="l" defTabSz="1507937" rtl="0" eaLnBrk="1" latinLnBrk="0" hangingPunct="1">
                        <a:buFont typeface="Arial" panose="020B0604020202020204" pitchFamily="34" charset="0"/>
                        <a:buNone/>
                      </a:pPr>
                      <a:endParaRPr lang="en-GB" sz="1800" kern="1200" dirty="0">
                        <a:solidFill>
                          <a:schemeClr val="tx1"/>
                        </a:solidFill>
                        <a:effectLst/>
                        <a:latin typeface="Verdana" panose="020B0604030504040204" pitchFamily="34" charset="0"/>
                        <a:ea typeface="Verdana" panose="020B0604030504040204" pitchFamily="34" charset="0"/>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342900" lvl="0" indent="-342900" algn="l" defTabSz="1507937" rtl="0" eaLnBrk="1" latinLnBrk="0" hangingPunct="1">
                        <a:buSzPts val="1000"/>
                        <a:buFont typeface="Symbol" panose="05050102010706020507" pitchFamily="18" charset="2"/>
                        <a:buChar char=""/>
                        <a:tabLst>
                          <a:tab pos="457200" algn="l"/>
                        </a:tabLst>
                      </a:pPr>
                      <a:endParaRPr lang="en-GB" sz="1800" kern="1200" dirty="0">
                        <a:solidFill>
                          <a:srgbClr val="000000"/>
                        </a:solidFill>
                        <a:effectLst/>
                        <a:latin typeface="Verdana" panose="020B0604030504040204" pitchFamily="34" charset="0"/>
                        <a:ea typeface="Verdana" panose="020B060403050404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83063658"/>
                  </a:ext>
                </a:extLst>
              </a:tr>
              <a:tr h="1415820">
                <a:tc>
                  <a:txBody>
                    <a:bodyPr/>
                    <a:lstStyle/>
                    <a:p>
                      <a:pPr>
                        <a:lnSpc>
                          <a:spcPct val="107000"/>
                        </a:lnSpc>
                        <a:spcAft>
                          <a:spcPts val="800"/>
                        </a:spcAft>
                        <a:buNone/>
                      </a:pPr>
                      <a:r>
                        <a:rPr lang="en-GB" sz="18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Welsh Government’s confidence in delivery based on an assessment against an agreed planning maturity matrix</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marL="285750" lvl="0" indent="-285750" algn="l" defTabSz="1507937" rtl="0" eaLnBrk="1" latinLnBrk="0" hangingPunct="1">
                        <a:buSzPts val="1000"/>
                        <a:buFont typeface="Arial" panose="020B0604020202020204" pitchFamily="34" charset="0"/>
                        <a:buChar char="•"/>
                        <a:tabLst>
                          <a:tab pos="457200" algn="l"/>
                        </a:tabLst>
                      </a:pPr>
                      <a:r>
                        <a:rPr lang="en-GB" sz="1800" kern="1200" dirty="0">
                          <a:solidFill>
                            <a:schemeClr val="tx1"/>
                          </a:solidFill>
                          <a:effectLst/>
                          <a:latin typeface="Verdana" panose="020B0604030504040204" pitchFamily="34" charset="0"/>
                          <a:ea typeface="Verdana" panose="020B0604030504040204" pitchFamily="34" charset="0"/>
                          <a:cs typeface="+mn-cs"/>
                        </a:rPr>
                        <a:t>Letter received from WG setting expectations for assessment on Planning Maturity Matrix to be undertaken and approved through Boards in November 2026. Process initiated and underway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a:buNone/>
                      </a:pPr>
                      <a:endParaRPr lang="en-GB" sz="1800" dirty="0">
                        <a:effectLst/>
                        <a:latin typeface="Verdana" panose="020B0604030504040204" pitchFamily="34" charset="0"/>
                        <a:ea typeface="Verdana" panose="020B0604030504040204" pitchFamily="34"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289587316"/>
                  </a:ext>
                </a:extLst>
              </a:tr>
              <a:tr h="1485073">
                <a:tc>
                  <a:txBody>
                    <a:bodyPr/>
                    <a:lstStyle/>
                    <a:p>
                      <a:pPr>
                        <a:lnSpc>
                          <a:spcPct val="107000"/>
                        </a:lnSpc>
                        <a:spcAft>
                          <a:spcPts val="800"/>
                        </a:spcAft>
                        <a:buNone/>
                      </a:pPr>
                      <a:r>
                        <a:rPr lang="en-GB" sz="1800" b="1" dirty="0">
                          <a:effectLst/>
                          <a:latin typeface="Verdana" panose="020B0604030504040204" pitchFamily="34" charset="0"/>
                          <a:ea typeface="Verdana" panose="020B0604030504040204" pitchFamily="34" charset="0"/>
                          <a:cs typeface="Times New Roman" panose="02020603050405020304" pitchFamily="18" charset="0"/>
                        </a:rPr>
                        <a:t>Progress made with regional planning </a:t>
                      </a:r>
                    </a:p>
                  </a:txBody>
                  <a:tcPr marL="43118" marR="431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September has seen continued progress in embedding regional planning and oversight arrangements across the Regional Joint Committee portfolio. Activity has focused on preparing for the September Regional Drive and Delivery Group and October Regional Joint Committee meetings, ensuring clear alignment between regional priorities, programme delivery and governance requirements. </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Regional updates have been presented to both Health Board Public Boards, supporting transparency and accountability across the partnership. </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Work has also continued to strengthen strategic planning, risk management, assurance and reporting arrangements, alongside the development of a stronger evidence base to inform future regional decision-making and priority setting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342900" lvl="0" indent="-342900" algn="l" defTabSz="1507937" rtl="0" eaLnBrk="1" latinLnBrk="0" hangingPunct="1">
                        <a:buSzPts val="1000"/>
                        <a:buFont typeface="Symbol" panose="05050102010706020507" pitchFamily="18" charset="2"/>
                        <a:buChar char=""/>
                        <a:tabLst>
                          <a:tab pos="457200" algn="l"/>
                        </a:tabLst>
                      </a:pPr>
                      <a:endParaRPr lang="en-GB" sz="1800" kern="1200" dirty="0">
                        <a:solidFill>
                          <a:srgbClr val="000000"/>
                        </a:solidFill>
                        <a:effectLst/>
                        <a:latin typeface="Verdana" panose="020B0604030504040204" pitchFamily="34" charset="0"/>
                        <a:ea typeface="Verdana" panose="020B0604030504040204" pitchFamily="34" charset="0"/>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159486673"/>
                  </a:ext>
                </a:extLst>
              </a:tr>
            </a:tbl>
          </a:graphicData>
        </a:graphic>
      </p:graphicFrame>
      <p:sp>
        <p:nvSpPr>
          <p:cNvPr id="4" name="TextBox 3">
            <a:extLst>
              <a:ext uri="{FF2B5EF4-FFF2-40B4-BE49-F238E27FC236}">
                <a16:creationId xmlns:a16="http://schemas.microsoft.com/office/drawing/2014/main" id="{A8C22ED8-7765-5A9F-2EAA-E52F4142AD7A}"/>
              </a:ext>
            </a:extLst>
          </p:cNvPr>
          <p:cNvSpPr txBox="1"/>
          <p:nvPr/>
        </p:nvSpPr>
        <p:spPr>
          <a:xfrm>
            <a:off x="451644" y="613132"/>
            <a:ext cx="14020800" cy="372794"/>
          </a:xfrm>
          <a:prstGeom prst="rect">
            <a:avLst/>
          </a:prstGeom>
          <a:noFill/>
        </p:spPr>
        <p:txBody>
          <a:bodyPr wrap="square">
            <a:spAutoFit/>
          </a:bodyPr>
          <a:lstStyle/>
          <a:p>
            <a:pPr marL="228600" marR="0" lvl="0" indent="0" algn="l"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Arial" panose="020B0604020202020204" pitchFamily="34" charset="0"/>
              </a:rPr>
              <a:t>Updates against the de-escalation criteria outlined by Welsh Government can be found below; </a:t>
            </a:r>
            <a:endParaRPr kumimoji="0" lang="en-GB"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6071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D447F-CBE1-D155-75DF-9BC7E6CE4694}"/>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0EDB91B-E187-C8E3-2BF3-C76F8F18FB66}"/>
              </a:ext>
            </a:extLst>
          </p:cNvPr>
          <p:cNvGraphicFramePr>
            <a:graphicFrameLocks noGrp="1"/>
          </p:cNvGraphicFramePr>
          <p:nvPr>
            <p:extLst>
              <p:ext uri="{D42A27DB-BD31-4B8C-83A1-F6EECF244321}">
                <p14:modId xmlns:p14="http://schemas.microsoft.com/office/powerpoint/2010/main" val="3747076947"/>
              </p:ext>
            </p:extLst>
          </p:nvPr>
        </p:nvGraphicFramePr>
        <p:xfrm>
          <a:off x="0" y="570708"/>
          <a:ext cx="20105688" cy="10738642"/>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03198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Increase Bowel screening rates in Swansea Bay UHB by 1% </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GB" sz="2000" dirty="0">
                        <a:solidFill>
                          <a:schemeClr val="tx1"/>
                        </a:solidFill>
                        <a:latin typeface="Verdana" panose="020B0604030504040204" pitchFamily="34" charset="0"/>
                        <a:ea typeface="Verdana" panose="020B0604030504040204" pitchFamily="34" charset="0"/>
                      </a:endParaRPr>
                    </a:p>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GB" sz="2000" dirty="0">
                        <a:solidFill>
                          <a:schemeClr val="tx1"/>
                        </a:solidFill>
                        <a:latin typeface="Verdana" panose="020B0604030504040204" pitchFamily="34" charset="0"/>
                        <a:ea typeface="Verdana" panose="020B0604030504040204" pitchFamily="34" charset="0"/>
                      </a:endParaRPr>
                    </a:p>
                    <a:p>
                      <a:pPr algn="ctr"/>
                      <a:r>
                        <a:rPr lang="en-GB" sz="2000" dirty="0">
                          <a:solidFill>
                            <a:schemeClr val="tx1"/>
                          </a:solidFill>
                          <a:latin typeface="Verdana" panose="020B0604030504040204" pitchFamily="34" charset="0"/>
                          <a:ea typeface="Verdana" panose="020B0604030504040204" pitchFamily="34" charset="0"/>
                        </a:rPr>
                        <a:t>64.4%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4926024"/>
                  </a:ext>
                </a:extLst>
              </a:tr>
              <a:tr h="9706655">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600" b="1" dirty="0">
                          <a:solidFill>
                            <a:schemeClr val="tx1"/>
                          </a:solidFill>
                          <a:latin typeface="Verdana" panose="020B0604030504040204" pitchFamily="34" charset="0"/>
                          <a:ea typeface="Verdana" panose="020B0604030504040204" pitchFamily="34" charset="0"/>
                        </a:rPr>
                        <a:t>How are we doing? </a:t>
                      </a:r>
                    </a:p>
                    <a:p>
                      <a:pPr marL="285750" indent="-285750">
                        <a:buFont typeface="Arial" panose="020B0604020202020204" pitchFamily="34" charset="0"/>
                        <a:buChar char="•"/>
                      </a:pPr>
                      <a:endParaRPr lang="en-GB" sz="1600" b="0" kern="1200" dirty="0">
                        <a:solidFill>
                          <a:schemeClr val="tx1"/>
                        </a:solidFill>
                        <a:latin typeface="Verdana" panose="020B0604030504040204" pitchFamily="34" charset="0"/>
                        <a:ea typeface="Verdana" panose="020B0604030504040204" pitchFamily="34" charset="0"/>
                        <a:cs typeface="+mn-cs"/>
                      </a:endParaRPr>
                    </a:p>
                    <a:p>
                      <a:pPr marL="285750" indent="-285750">
                        <a:buFont typeface="Arial" panose="020B0604020202020204" pitchFamily="34" charset="0"/>
                        <a:buChar char="•"/>
                      </a:pPr>
                      <a:r>
                        <a:rPr lang="en-GB" sz="1600" b="0" kern="1200" dirty="0">
                          <a:solidFill>
                            <a:schemeClr val="tx1"/>
                          </a:solidFill>
                          <a:latin typeface="Verdana" panose="020B0604030504040204" pitchFamily="34" charset="0"/>
                          <a:ea typeface="Verdana" panose="020B0604030504040204" pitchFamily="34" charset="0"/>
                          <a:cs typeface="+mn-cs"/>
                        </a:rPr>
                        <a:t>The SBUHB  public health team continue to support Public Health Wales on efforts to enhance the uptake of bowel screening</a:t>
                      </a:r>
                      <a:r>
                        <a:rPr lang="en-GB" sz="1600" b="0" kern="1200" dirty="0">
                          <a:solidFill>
                            <a:schemeClr val="tx1"/>
                          </a:solidFill>
                          <a:effectLst/>
                          <a:latin typeface="Verdana" panose="020B0604030504040204" pitchFamily="34" charset="0"/>
                          <a:ea typeface="Verdana" panose="020B0604030504040204" pitchFamily="34" charset="0"/>
                          <a:cs typeface="+mn-cs"/>
                        </a:rPr>
                        <a:t>.</a:t>
                      </a:r>
                    </a:p>
                    <a:p>
                      <a:endParaRPr lang="en-GB" sz="1600" dirty="0">
                        <a:solidFill>
                          <a:srgbClr val="FF0000"/>
                        </a:solidFill>
                        <a:latin typeface="Verdana" panose="020B0604030504040204" pitchFamily="34" charset="0"/>
                        <a:ea typeface="Verdana" panose="020B0604030504040204" pitchFamily="34" charset="0"/>
                      </a:endParaRPr>
                    </a:p>
                    <a:p>
                      <a:r>
                        <a:rPr lang="en-GB" sz="16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Bowel Cancer UK’s Early Diagnosis Programme is running for 12 months in Neath Port Talbot and upper Valley Towns from 1</a:t>
                      </a:r>
                      <a:r>
                        <a:rPr lang="en-GB" sz="1600" kern="1200" baseline="30000" dirty="0">
                          <a:solidFill>
                            <a:schemeClr val="tx1"/>
                          </a:solidFill>
                          <a:effectLst/>
                          <a:latin typeface="Verdana" panose="020B0604030504040204" pitchFamily="34" charset="0"/>
                          <a:ea typeface="Verdana" panose="020B0604030504040204" pitchFamily="34" charset="0"/>
                          <a:cs typeface="+mn-cs"/>
                        </a:rPr>
                        <a:t>st</a:t>
                      </a:r>
                      <a:r>
                        <a:rPr lang="en-GB" sz="1600" kern="1200" dirty="0">
                          <a:solidFill>
                            <a:schemeClr val="tx1"/>
                          </a:solidFill>
                          <a:effectLst/>
                          <a:latin typeface="Verdana" panose="020B0604030504040204" pitchFamily="34" charset="0"/>
                          <a:ea typeface="Verdana" panose="020B0604030504040204" pitchFamily="34" charset="0"/>
                          <a:cs typeface="+mn-cs"/>
                        </a:rPr>
                        <a:t> June 2026. The programme combines:</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Community awareness events and volunteer activity;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Education and engagement with GPs, pharmacies and other healthcare professionals;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Local advertising and the “Tell Your GP Instead” campaign;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Work with community groups and local partners;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Encouraging eligible people to complete bowel-screening kits; and </a:t>
                      </a:r>
                    </a:p>
                    <a:p>
                      <a:pPr marL="1039719" marR="0" lvl="1"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Encouraging people with possible symptoms to contact their GP promptly.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The programme is intended to address areas where bowel cancer tends to be diagnosed later or bowel-screening participation is lower. The Health Board are engaged with the programme leads and when outcome measure data is available, it will be reported as part of the Integrated Performance Report.</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WG allocated £1m to endoscopy as part of the Planned Care Recovery Programme to address the backlog of patients waiting for Bowel screening which includes an additional 10 Bowel Screening Wales colonoscopies per week.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We are continuing to provide local insight to Public Health Wales in relation to further targeted programmes.</a:t>
                      </a:r>
                    </a:p>
                    <a:p>
                      <a:pPr lvl="0"/>
                      <a:endParaRPr lang="en-GB" sz="1600" kern="1200" dirty="0">
                        <a:solidFill>
                          <a:schemeClr val="tx1"/>
                        </a:solidFill>
                        <a:effectLst/>
                        <a:latin typeface="Verdana" panose="020B0604030504040204" pitchFamily="34" charset="0"/>
                        <a:ea typeface="Verdana" panose="020B0604030504040204" pitchFamily="34" charset="0"/>
                        <a:cs typeface="+mn-cs"/>
                      </a:endParaRPr>
                    </a:p>
                    <a:p>
                      <a:pPr lvl="0"/>
                      <a:endParaRPr lang="en-GB" sz="1600" b="1" dirty="0">
                        <a:solidFill>
                          <a:srgbClr val="FF0000"/>
                        </a:solidFill>
                        <a:latin typeface="Verdana" panose="020B0604030504040204" pitchFamily="34" charset="0"/>
                        <a:ea typeface="Verdana" panose="020B0604030504040204" pitchFamily="34" charset="0"/>
                      </a:endParaRPr>
                    </a:p>
                    <a:p>
                      <a:r>
                        <a:rPr lang="en-GB" sz="1600" b="1" dirty="0">
                          <a:solidFill>
                            <a:schemeClr val="tx1"/>
                          </a:solidFill>
                          <a:latin typeface="Verdana" panose="020B0604030504040204" pitchFamily="34" charset="0"/>
                          <a:ea typeface="Verdana" panose="020B0604030504040204" pitchFamily="34" charset="0"/>
                        </a:rPr>
                        <a:t>What are the risks to delivery? </a:t>
                      </a:r>
                      <a:endParaRPr lang="en-GB" sz="1600" dirty="0">
                        <a:solidFill>
                          <a:schemeClr val="tx1"/>
                        </a:solidFill>
                        <a:latin typeface="Verdana" panose="020B0604030504040204" pitchFamily="34" charset="0"/>
                        <a:ea typeface="Verdana" panose="020B0604030504040204" pitchFamily="34" charset="0"/>
                      </a:endParaRPr>
                    </a:p>
                    <a:p>
                      <a:pPr marL="0" marR="0" lvl="0" indent="0" algn="l" defTabSz="1507937" rtl="0" eaLnBrk="1" fontAlgn="auto"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The focus of Public Health Wales may be affected by the development of other areas of responsibility through this year, and changes to staffing.</a:t>
                      </a:r>
                    </a:p>
                    <a:p>
                      <a:endParaRPr lang="en-GB" sz="18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33644ED6-E799-821F-B304-36D552037114}"/>
              </a:ext>
            </a:extLst>
          </p:cNvPr>
          <p:cNvSpPr txBox="1"/>
          <p:nvPr/>
        </p:nvSpPr>
        <p:spPr>
          <a:xfrm>
            <a:off x="0" y="-14068"/>
            <a:ext cx="20105688" cy="584775"/>
          </a:xfrm>
          <a:prstGeom prst="rect">
            <a:avLst/>
          </a:prstGeom>
          <a:solidFill>
            <a:srgbClr val="F78C8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People of Swansea Bay live healthier, fairer and more prosperous lives  </a:t>
            </a:r>
          </a:p>
        </p:txBody>
      </p:sp>
      <p:pic>
        <p:nvPicPr>
          <p:cNvPr id="6" name="Picture 5">
            <a:extLst>
              <a:ext uri="{FF2B5EF4-FFF2-40B4-BE49-F238E27FC236}">
                <a16:creationId xmlns:a16="http://schemas.microsoft.com/office/drawing/2014/main" id="{43E6FCD2-AB83-C928-A74E-588491602BFA}"/>
              </a:ext>
            </a:extLst>
          </p:cNvPr>
          <p:cNvPicPr>
            <a:picLocks noChangeAspect="1"/>
          </p:cNvPicPr>
          <p:nvPr/>
        </p:nvPicPr>
        <p:blipFill>
          <a:blip r:embed="rId3"/>
          <a:stretch>
            <a:fillRect/>
          </a:stretch>
        </p:blipFill>
        <p:spPr>
          <a:xfrm>
            <a:off x="223044" y="3178175"/>
            <a:ext cx="9093047" cy="4953000"/>
          </a:xfrm>
          <a:prstGeom prst="rect">
            <a:avLst/>
          </a:prstGeom>
        </p:spPr>
      </p:pic>
    </p:spTree>
    <p:extLst>
      <p:ext uri="{BB962C8B-B14F-4D97-AF65-F5344CB8AC3E}">
        <p14:creationId xmlns:p14="http://schemas.microsoft.com/office/powerpoint/2010/main" val="767871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E27BD-A564-9525-4377-28204A1F3BD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7A34316-FC0C-9C3A-43B1-9AF7E31E0779}"/>
              </a:ext>
            </a:extLst>
          </p:cNvPr>
          <p:cNvGraphicFramePr>
            <a:graphicFrameLocks noGrp="1"/>
          </p:cNvGraphicFramePr>
          <p:nvPr>
            <p:extLst>
              <p:ext uri="{D42A27DB-BD31-4B8C-83A1-F6EECF244321}">
                <p14:modId xmlns:p14="http://schemas.microsoft.com/office/powerpoint/2010/main" val="584883952"/>
              </p:ext>
            </p:extLst>
          </p:nvPr>
        </p:nvGraphicFramePr>
        <p:xfrm>
          <a:off x="0" y="492444"/>
          <a:ext cx="20105688" cy="7845428"/>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6942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bg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bg1"/>
                          </a:solidFill>
                          <a:effectLst/>
                          <a:latin typeface="Verdana" panose="020B0604030504040204" pitchFamily="34" charset="0"/>
                          <a:ea typeface="Verdana" panose="020B0604030504040204" pitchFamily="34" charset="0"/>
                          <a:cs typeface="+mn-cs"/>
                        </a:rPr>
                        <a:t>100% of open pathways to be waiting less than 104 weeks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623883">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bg1"/>
                          </a:solidFill>
                          <a:effectLst/>
                          <a:latin typeface="Verdana" panose="020B0604030504040204" pitchFamily="34" charset="0"/>
                          <a:ea typeface="Verdana" panose="020B0604030504040204" pitchFamily="34" charset="0"/>
                          <a:cs typeface="+mn-cs"/>
                        </a:rPr>
                        <a:t>Breakthrough Objective</a:t>
                      </a:r>
                      <a:r>
                        <a:rPr lang="en-GB" sz="1800" b="0" i="0" dirty="0">
                          <a:solidFill>
                            <a:schemeClr val="bg1"/>
                          </a:solidFill>
                          <a:effectLst/>
                          <a:latin typeface="Verdana" panose="020B0604030504040204" pitchFamily="34" charset="0"/>
                          <a:ea typeface="Verdana" panose="020B0604030504040204" pitchFamily="34" charset="0"/>
                          <a:cs typeface="+mn-cs"/>
                        </a:rPr>
                        <a:t>: No patients waiting more than 104 weeks for treatment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733641936"/>
                  </a:ext>
                </a:extLst>
              </a:tr>
              <a:tr h="6535921">
                <a:tc>
                  <a:txBody>
                    <a:bodyPr/>
                    <a:lstStyle/>
                    <a:p>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500" b="1" dirty="0">
                          <a:solidFill>
                            <a:schemeClr val="tx1"/>
                          </a:solidFill>
                          <a:latin typeface="Verdana" panose="020B0604030504040204" pitchFamily="34" charset="0"/>
                          <a:ea typeface="Verdana" panose="020B0604030504040204" pitchFamily="34" charset="0"/>
                        </a:rPr>
                        <a:t>How are we doing? </a:t>
                      </a:r>
                    </a:p>
                    <a:p>
                      <a:r>
                        <a:rPr lang="en-GB" sz="1500" dirty="0">
                          <a:solidFill>
                            <a:schemeClr val="tx1"/>
                          </a:solidFill>
                          <a:latin typeface="Verdana" panose="020B0604030504040204" pitchFamily="34" charset="0"/>
                          <a:ea typeface="Verdana" panose="020B0604030504040204" pitchFamily="34" charset="0"/>
                        </a:rPr>
                        <a:t>In August 2026, the Health Board reported 100% of open pathways waiting less than 104 weeks for treatment, maintaining performance against the enhanced monitoring target.</a:t>
                      </a:r>
                      <a:endParaRPr lang="en-GB" sz="1500" b="1" dirty="0">
                        <a:solidFill>
                          <a:schemeClr val="tx1"/>
                        </a:solidFill>
                        <a:latin typeface="Verdana" panose="020B0604030504040204" pitchFamily="34" charset="0"/>
                        <a:ea typeface="Verdana" panose="020B0604030504040204" pitchFamily="34" charset="0"/>
                      </a:endParaRPr>
                    </a:p>
                    <a:p>
                      <a:endParaRPr lang="en-GB" sz="1500" dirty="0">
                        <a:solidFill>
                          <a:schemeClr val="tx1"/>
                        </a:solidFill>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What actions are we taking to improve?</a:t>
                      </a:r>
                      <a:endParaRPr kumimoji="0" lang="en-GB" sz="150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Grip &amp; Control</a:t>
                      </a:r>
                      <a:endParaRPr lang="en-GB" sz="150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Six-week forward operational review maintained. </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Weekly specialty delivery reviews focussed on highest-risk pathways. </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Enhanced validation programme and establishment of central validation capability. </a:t>
                      </a:r>
                    </a:p>
                    <a:p>
                      <a:endParaRPr lang="en-GB" sz="1500" dirty="0">
                        <a:solidFill>
                          <a:schemeClr val="tx1"/>
                        </a:solidFill>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Productivity</a:t>
                      </a:r>
                      <a:endParaRPr lang="en-GB" sz="150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Theatre productivity programme progressing including utilisation, late starts, turnaround times and job planning.  This is a key stipulation for realisation of the additional funding.</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Outpatient transformation programme progressing including validation, PIFU, direct listing and pathway redesign. </a:t>
                      </a:r>
                    </a:p>
                    <a:p>
                      <a:endParaRPr lang="en-GB" sz="1500" dirty="0">
                        <a:solidFill>
                          <a:schemeClr val="tx1"/>
                        </a:solidFill>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Recovery Delivery</a:t>
                      </a:r>
                      <a:endParaRPr lang="en-GB" sz="150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Welsh Government allocated £8.4m to maintain compliance and support the UHB to reach a sustainable position where demand and capacity are aligned.</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Additional diagnostic and treatment activity is being increased associated to delivery of the productivity requirements </a:t>
                      </a:r>
                    </a:p>
                    <a:p>
                      <a:pPr marL="285750" indent="-285750">
                        <a:buFont typeface="Arial" panose="020B0604020202020204" pitchFamily="34" charset="0"/>
                        <a:buChar char="•"/>
                      </a:pPr>
                      <a:r>
                        <a:rPr lang="en-GB" sz="1500" dirty="0">
                          <a:solidFill>
                            <a:schemeClr val="tx1"/>
                          </a:solidFill>
                          <a:latin typeface="Verdana" panose="020B0604030504040204" pitchFamily="34" charset="0"/>
                          <a:ea typeface="Verdana" panose="020B0604030504040204" pitchFamily="34" charset="0"/>
                        </a:rPr>
                        <a:t>Regional recovery proposals developed with Hywel Dda for orthopaedics, and cataracts</a:t>
                      </a:r>
                    </a:p>
                    <a:p>
                      <a:pPr marL="285750" indent="-285750">
                        <a:buFont typeface="Arial" panose="020B0604020202020204" pitchFamily="34" charset="0"/>
                        <a:buChar char="•"/>
                      </a:pPr>
                      <a:endParaRPr kumimoji="0" lang="en-GB" sz="15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endParaRPr>
                    </a:p>
                    <a:p>
                      <a:r>
                        <a:rPr lang="en-GB" sz="1500" b="1" dirty="0">
                          <a:solidFill>
                            <a:schemeClr val="tx1"/>
                          </a:solidFill>
                          <a:latin typeface="Verdana" panose="020B0604030504040204" pitchFamily="34" charset="0"/>
                          <a:ea typeface="Verdana" panose="020B0604030504040204" pitchFamily="34" charset="0"/>
                        </a:rPr>
                        <a:t>What are the risks to delivery?</a:t>
                      </a:r>
                    </a:p>
                    <a:p>
                      <a:pPr marL="285750" indent="-285750">
                        <a:buFontTx/>
                        <a:buChar char="-"/>
                      </a:pPr>
                      <a:r>
                        <a:rPr lang="en-GB" sz="1500" dirty="0">
                          <a:latin typeface="Verdana" panose="020B0604030504040204" pitchFamily="34" charset="0"/>
                          <a:ea typeface="Verdana" panose="020B0604030504040204" pitchFamily="34" charset="0"/>
                        </a:rPr>
                        <a:t>Clinical engagement is a critical dependency for delivery of productivity and theatre transformation</a:t>
                      </a:r>
                    </a:p>
                    <a:p>
                      <a:pPr marL="285750" indent="-285750">
                        <a:buFontTx/>
                        <a:buChar char="-"/>
                      </a:pPr>
                      <a:r>
                        <a:rPr lang="en-GB" sz="1500" dirty="0">
                          <a:latin typeface="Verdana" panose="020B0604030504040204" pitchFamily="34" charset="0"/>
                          <a:ea typeface="Verdana" panose="020B0604030504040204" pitchFamily="34" charset="0"/>
                        </a:rPr>
                        <a:t>Funding is dependent upon the UHB further improving our productivity and treat in turn rates.</a:t>
                      </a:r>
                    </a:p>
                    <a:p>
                      <a:pPr marL="285750" indent="-285750">
                        <a:buFontTx/>
                        <a:buChar char="-"/>
                      </a:pPr>
                      <a:r>
                        <a:rPr lang="en-GB" sz="1500" dirty="0">
                          <a:latin typeface="Verdana" panose="020B0604030504040204" pitchFamily="34" charset="0"/>
                          <a:ea typeface="Verdana" panose="020B0604030504040204" pitchFamily="34" charset="0"/>
                        </a:rPr>
                        <a:t>Workforce availability and sustained productivity improvements remain essential to maintaining 104 week waits.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4" name="TextBox 3">
            <a:extLst>
              <a:ext uri="{FF2B5EF4-FFF2-40B4-BE49-F238E27FC236}">
                <a16:creationId xmlns:a16="http://schemas.microsoft.com/office/drawing/2014/main" id="{678E5767-C600-E65C-30A8-BFA7D2DB3538}"/>
              </a:ext>
            </a:extLst>
          </p:cNvPr>
          <p:cNvSpPr txBox="1"/>
          <p:nvPr/>
        </p:nvSpPr>
        <p:spPr>
          <a:xfrm>
            <a:off x="0" y="0"/>
            <a:ext cx="20105688" cy="492443"/>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26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Care is high quality, safe, efficient and delivers the best possible outcomes for people in partnerships</a:t>
            </a:r>
          </a:p>
        </p:txBody>
      </p:sp>
      <p:pic>
        <p:nvPicPr>
          <p:cNvPr id="5" name="Picture 4">
            <a:extLst>
              <a:ext uri="{FF2B5EF4-FFF2-40B4-BE49-F238E27FC236}">
                <a16:creationId xmlns:a16="http://schemas.microsoft.com/office/drawing/2014/main" id="{9FEE1248-6A54-2E93-ECEC-8A4C3B575B7E}"/>
              </a:ext>
            </a:extLst>
          </p:cNvPr>
          <p:cNvPicPr>
            <a:picLocks noChangeAspect="1"/>
          </p:cNvPicPr>
          <p:nvPr/>
        </p:nvPicPr>
        <p:blipFill>
          <a:blip r:embed="rId2"/>
          <a:stretch>
            <a:fillRect/>
          </a:stretch>
        </p:blipFill>
        <p:spPr>
          <a:xfrm>
            <a:off x="451644" y="2073275"/>
            <a:ext cx="8839200" cy="5842289"/>
          </a:xfrm>
          <a:prstGeom prst="rect">
            <a:avLst/>
          </a:prstGeom>
        </p:spPr>
      </p:pic>
      <p:pic>
        <p:nvPicPr>
          <p:cNvPr id="8" name="Picture 7">
            <a:extLst>
              <a:ext uri="{FF2B5EF4-FFF2-40B4-BE49-F238E27FC236}">
                <a16:creationId xmlns:a16="http://schemas.microsoft.com/office/drawing/2014/main" id="{143F1D93-8071-2A1F-C836-835C51D915E1}"/>
              </a:ext>
            </a:extLst>
          </p:cNvPr>
          <p:cNvPicPr>
            <a:picLocks noChangeAspect="1"/>
          </p:cNvPicPr>
          <p:nvPr/>
        </p:nvPicPr>
        <p:blipFill>
          <a:blip r:embed="rId3"/>
          <a:stretch>
            <a:fillRect/>
          </a:stretch>
        </p:blipFill>
        <p:spPr>
          <a:xfrm>
            <a:off x="2589214" y="8372797"/>
            <a:ext cx="14927260" cy="2800996"/>
          </a:xfrm>
          <a:prstGeom prst="rect">
            <a:avLst/>
          </a:prstGeom>
        </p:spPr>
      </p:pic>
    </p:spTree>
    <p:extLst>
      <p:ext uri="{BB962C8B-B14F-4D97-AF65-F5344CB8AC3E}">
        <p14:creationId xmlns:p14="http://schemas.microsoft.com/office/powerpoint/2010/main" val="2229857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2C74FCC-E552-9AEB-B761-AEAB4C337EC1}"/>
              </a:ext>
            </a:extLst>
          </p:cNvPr>
          <p:cNvGraphicFramePr>
            <a:graphicFrameLocks noGrp="1"/>
          </p:cNvGraphicFramePr>
          <p:nvPr>
            <p:extLst>
              <p:ext uri="{D42A27DB-BD31-4B8C-83A1-F6EECF244321}">
                <p14:modId xmlns:p14="http://schemas.microsoft.com/office/powerpoint/2010/main" val="327376133"/>
              </p:ext>
            </p:extLst>
          </p:nvPr>
        </p:nvGraphicFramePr>
        <p:xfrm>
          <a:off x="0" y="515773"/>
          <a:ext cx="20105688" cy="10793577"/>
        </p:xfrm>
        <a:graphic>
          <a:graphicData uri="http://schemas.openxmlformats.org/drawingml/2006/table">
            <a:tbl>
              <a:tblPr firstRow="1" bandRow="1">
                <a:tableStyleId>{5C22544A-7EE6-4342-B048-85BDC9FD1C3A}</a:tableStyleId>
              </a:tblPr>
              <a:tblGrid>
                <a:gridCol w="10052844">
                  <a:extLst>
                    <a:ext uri="{9D8B030D-6E8A-4147-A177-3AD203B41FA5}">
                      <a16:colId xmlns:a16="http://schemas.microsoft.com/office/drawing/2014/main" val="1129616965"/>
                    </a:ext>
                  </a:extLst>
                </a:gridCol>
                <a:gridCol w="50264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718003">
                <a:tc>
                  <a:txBody>
                    <a:bodyPr/>
                    <a:lstStyle/>
                    <a:p>
                      <a:pPr algn="ctr"/>
                      <a:r>
                        <a:rPr lang="en-GB" sz="2000" b="1" i="0" dirty="0">
                          <a:solidFill>
                            <a:schemeClr val="bg1"/>
                          </a:solidFill>
                          <a:effectLst/>
                          <a:latin typeface="Verdana" panose="020B0604030504040204" pitchFamily="34" charset="0"/>
                          <a:ea typeface="Verdana" panose="020B0604030504040204" pitchFamily="34" charset="0"/>
                          <a:cs typeface="+mn-cs"/>
                        </a:rPr>
                        <a:t>TI Target: </a:t>
                      </a:r>
                      <a:r>
                        <a:rPr lang="en-GB" sz="2000" b="0" i="0" dirty="0">
                          <a:solidFill>
                            <a:schemeClr val="bg1"/>
                          </a:solidFill>
                          <a:effectLst/>
                          <a:latin typeface="Verdana" panose="020B0604030504040204" pitchFamily="34" charset="0"/>
                          <a:ea typeface="Verdana" panose="020B0604030504040204" pitchFamily="34" charset="0"/>
                          <a:cs typeface="+mn-cs"/>
                        </a:rPr>
                        <a:t>60% performance maintained for 3 months against the SCP target</a:t>
                      </a: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rowSpan="2">
                  <a:txBody>
                    <a:bodyPr/>
                    <a:lstStyle/>
                    <a:p>
                      <a:pPr algn="ctr"/>
                      <a:r>
                        <a:rPr lang="en-GB" sz="2000" dirty="0">
                          <a:solidFill>
                            <a:schemeClr val="tx1"/>
                          </a:solidFill>
                          <a:latin typeface="Verdana" panose="020B0604030504040204" pitchFamily="34" charset="0"/>
                          <a:ea typeface="Verdana" panose="020B0604030504040204" pitchFamily="34" charset="0"/>
                        </a:rPr>
                        <a:t>July 2026 Performance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a:r>
                        <a:rPr lang="en-GB" sz="2000" dirty="0">
                          <a:solidFill>
                            <a:schemeClr val="tx1"/>
                          </a:solidFill>
                          <a:latin typeface="Verdana" panose="020B0604030504040204" pitchFamily="34" charset="0"/>
                          <a:ea typeface="Verdana" panose="020B0604030504040204" pitchFamily="34" charset="0"/>
                        </a:rPr>
                        <a:t>44.7%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718003">
                <a:tc>
                  <a:txBody>
                    <a:bodyPr/>
                    <a:lstStyle/>
                    <a:p>
                      <a:pPr algn="ctr"/>
                      <a:r>
                        <a:rPr lang="en-GB" sz="2000" b="1" i="0" dirty="0">
                          <a:solidFill>
                            <a:schemeClr val="bg1"/>
                          </a:solidFill>
                          <a:effectLst/>
                          <a:latin typeface="Verdana" panose="020B0604030504040204" pitchFamily="34" charset="0"/>
                          <a:ea typeface="Verdana" panose="020B0604030504040204" pitchFamily="34" charset="0"/>
                          <a:cs typeface="+mn-cs"/>
                        </a:rPr>
                        <a:t>Breakthrough Objective</a:t>
                      </a:r>
                      <a:r>
                        <a:rPr lang="en-GB" sz="2000" b="0" i="0" dirty="0">
                          <a:solidFill>
                            <a:schemeClr val="bg1"/>
                          </a:solidFill>
                          <a:effectLst/>
                          <a:latin typeface="Verdana" panose="020B0604030504040204" pitchFamily="34" charset="0"/>
                          <a:ea typeface="Verdana" panose="020B0604030504040204" pitchFamily="34" charset="0"/>
                          <a:cs typeface="+mn-cs"/>
                        </a:rPr>
                        <a:t>: Single Cancer Pathway performance to reach 76% by March 2026 </a:t>
                      </a: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vMerge="1">
                  <a:txBody>
                    <a:bodyPr/>
                    <a:lstStyle/>
                    <a:p>
                      <a:pPr algn="ctr"/>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pPr algn="ctr"/>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62546539"/>
                  </a:ext>
                </a:extLst>
              </a:tr>
              <a:tr h="9357571">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pPr marL="285750" indent="-285750">
                        <a:buFont typeface="Arial" panose="020B0604020202020204" pitchFamily="34" charset="0"/>
                        <a:buChar char="•"/>
                      </a:pPr>
                      <a:r>
                        <a:rPr lang="en-GB" sz="1800" b="0" dirty="0">
                          <a:solidFill>
                            <a:schemeClr val="tx1"/>
                          </a:solidFill>
                          <a:latin typeface="Verdana" panose="020B0604030504040204" pitchFamily="34" charset="0"/>
                          <a:ea typeface="Verdana" panose="020B0604030504040204" pitchFamily="34" charset="0"/>
                        </a:rPr>
                        <a:t>The organisation reported a deterioration in performance against the SCP target in July 2026, reporting 44.7% compared with the previous 49.5% in June.</a:t>
                      </a:r>
                    </a:p>
                    <a:p>
                      <a:endParaRPr lang="en-GB" sz="1800" b="0" kern="1200" dirty="0">
                        <a:solidFill>
                          <a:srgbClr val="FF0000"/>
                        </a:solidFill>
                        <a:highlight>
                          <a:srgbClr val="FFFF00"/>
                        </a:highlight>
                        <a:latin typeface="Verdana" panose="020B0604030504040204" pitchFamily="34" charset="0"/>
                        <a:ea typeface="Verdana" panose="020B0604030504040204" pitchFamily="34" charset="0"/>
                        <a:cs typeface="+mn-cs"/>
                      </a:endParaRPr>
                    </a:p>
                    <a:p>
                      <a:endParaRPr lang="en-GB" sz="1800" b="0" kern="1200" dirty="0">
                        <a:solidFill>
                          <a:srgbClr val="FF0000"/>
                        </a:solidFill>
                        <a:highlight>
                          <a:srgbClr val="FFFF00"/>
                        </a:highlight>
                        <a:latin typeface="Verdana" panose="020B0604030504040204" pitchFamily="34" charset="0"/>
                        <a:ea typeface="Verdana" panose="020B0604030504040204" pitchFamily="34" charset="0"/>
                        <a:cs typeface="+mn-cs"/>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endParaRPr lang="en-GB" sz="1800" dirty="0">
                        <a:solidFill>
                          <a:schemeClr val="tx1"/>
                        </a:solidFill>
                        <a:latin typeface="Verdana" panose="020B0604030504040204" pitchFamily="34" charset="0"/>
                        <a:ea typeface="Verdana" panose="020B0604030504040204" pitchFamily="34" charset="0"/>
                      </a:endParaRP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Cellular pathology recovery programme</a:t>
                      </a:r>
                      <a:r>
                        <a:rPr lang="en-GB" sz="1800" kern="1200" dirty="0">
                          <a:solidFill>
                            <a:schemeClr val="dk1"/>
                          </a:solidFill>
                          <a:effectLst/>
                          <a:latin typeface="Verdana" panose="020B0604030504040204" pitchFamily="34" charset="0"/>
                          <a:ea typeface="Verdana" panose="020B0604030504040204" pitchFamily="34" charset="0"/>
                          <a:cs typeface="+mn-cs"/>
                        </a:rPr>
                        <a:t> being implemented, including outsourcing, backlog clearance and additional reporting capacity to reduce diagnostic and DTT delays. It is expected that there will be no immediate change in the pathology turnaround figures in the next week, however by 11</a:t>
                      </a:r>
                      <a:r>
                        <a:rPr lang="en-GB" sz="1800" kern="1200" baseline="30000" dirty="0">
                          <a:solidFill>
                            <a:schemeClr val="dk1"/>
                          </a:solidFill>
                          <a:effectLst/>
                          <a:latin typeface="Verdana" panose="020B0604030504040204" pitchFamily="34" charset="0"/>
                          <a:ea typeface="Verdana" panose="020B0604030504040204" pitchFamily="34" charset="0"/>
                          <a:cs typeface="+mn-cs"/>
                        </a:rPr>
                        <a:t>th</a:t>
                      </a:r>
                      <a:r>
                        <a:rPr lang="en-GB" sz="1800" kern="1200" dirty="0">
                          <a:solidFill>
                            <a:schemeClr val="dk1"/>
                          </a:solidFill>
                          <a:effectLst/>
                          <a:latin typeface="Verdana" panose="020B0604030504040204" pitchFamily="34" charset="0"/>
                          <a:ea typeface="Verdana" panose="020B0604030504040204" pitchFamily="34" charset="0"/>
                          <a:cs typeface="+mn-cs"/>
                        </a:rPr>
                        <a:t> October the service will achieve a 7-day turnaround for SCP specimens.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Tumour-site improvement plans</a:t>
                      </a:r>
                      <a:r>
                        <a:rPr lang="en-GB" sz="1800" kern="1200" dirty="0">
                          <a:solidFill>
                            <a:schemeClr val="dk1"/>
                          </a:solidFill>
                          <a:effectLst/>
                          <a:latin typeface="Verdana" panose="020B0604030504040204" pitchFamily="34" charset="0"/>
                          <a:ea typeface="Verdana" panose="020B0604030504040204" pitchFamily="34" charset="0"/>
                          <a:cs typeface="+mn-cs"/>
                        </a:rPr>
                        <a:t> established for all major pathways, with enhanced weekly tracking and patient-level review of projected breaches.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Dermatology and Plastics recovery actions</a:t>
                      </a:r>
                      <a:r>
                        <a:rPr lang="en-GB" sz="1800" kern="1200" dirty="0">
                          <a:solidFill>
                            <a:schemeClr val="dk1"/>
                          </a:solidFill>
                          <a:effectLst/>
                          <a:latin typeface="Verdana" panose="020B0604030504040204" pitchFamily="34" charset="0"/>
                          <a:ea typeface="Verdana" panose="020B0604030504040204" pitchFamily="34" charset="0"/>
                          <a:cs typeface="+mn-cs"/>
                        </a:rPr>
                        <a:t> to increase access capacity and reduce first outpatient backlogs.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PMB pathway redesign</a:t>
                      </a:r>
                      <a:r>
                        <a:rPr lang="en-GB" sz="1800" kern="1200" dirty="0">
                          <a:solidFill>
                            <a:schemeClr val="dk1"/>
                          </a:solidFill>
                          <a:effectLst/>
                          <a:latin typeface="Verdana" panose="020B0604030504040204" pitchFamily="34" charset="0"/>
                          <a:ea typeface="Verdana" panose="020B0604030504040204" pitchFamily="34" charset="0"/>
                          <a:cs typeface="+mn-cs"/>
                        </a:rPr>
                        <a:t>, including ultrasound-first pathways, additional ultrasound clinics and review of hysteroscopy capacity.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Endoscopy backlog reduction programme</a:t>
                      </a:r>
                      <a:r>
                        <a:rPr lang="en-GB" sz="1800" kern="1200" dirty="0">
                          <a:solidFill>
                            <a:schemeClr val="dk1"/>
                          </a:solidFill>
                          <a:effectLst/>
                          <a:latin typeface="Verdana" panose="020B0604030504040204" pitchFamily="34" charset="0"/>
                          <a:ea typeface="Verdana" panose="020B0604030504040204" pitchFamily="34" charset="0"/>
                          <a:cs typeface="+mn-cs"/>
                        </a:rPr>
                        <a:t>, including validation, productivity improvements and additional capacity.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Breast and Lung diagnostic recovery plans</a:t>
                      </a:r>
                      <a:r>
                        <a:rPr lang="en-GB" sz="1800" kern="1200" dirty="0">
                          <a:solidFill>
                            <a:schemeClr val="dk1"/>
                          </a:solidFill>
                          <a:effectLst/>
                          <a:latin typeface="Verdana" panose="020B0604030504040204" pitchFamily="34" charset="0"/>
                          <a:ea typeface="Verdana" panose="020B0604030504040204" pitchFamily="34" charset="0"/>
                          <a:cs typeface="+mn-cs"/>
                        </a:rPr>
                        <a:t> focused on radiology reporting turnaround, imaging capacity and pathway efficiency.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Enhanced Cancer Improvement Programme governance</a:t>
                      </a:r>
                      <a:r>
                        <a:rPr lang="en-GB" sz="1800" kern="1200" dirty="0">
                          <a:solidFill>
                            <a:schemeClr val="dk1"/>
                          </a:solidFill>
                          <a:effectLst/>
                          <a:latin typeface="Verdana" panose="020B0604030504040204" pitchFamily="34" charset="0"/>
                          <a:ea typeface="Verdana" panose="020B0604030504040204" pitchFamily="34" charset="0"/>
                          <a:cs typeface="+mn-cs"/>
                        </a:rPr>
                        <a:t>, with closer monitoring of backlog trajectories, component waits and recovery milestones.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1AC92DE6-5DE5-F845-298D-DD701F5FF7B3}"/>
              </a:ext>
            </a:extLst>
          </p:cNvPr>
          <p:cNvSpPr txBox="1"/>
          <p:nvPr/>
        </p:nvSpPr>
        <p:spPr>
          <a:xfrm>
            <a:off x="0" y="23329"/>
            <a:ext cx="20105688" cy="492443"/>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26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Care is high quality, safe, efficient and delivers the best possible outcomes for people in partnerships</a:t>
            </a:r>
          </a:p>
        </p:txBody>
      </p:sp>
      <p:pic>
        <p:nvPicPr>
          <p:cNvPr id="5" name="Picture 4">
            <a:extLst>
              <a:ext uri="{FF2B5EF4-FFF2-40B4-BE49-F238E27FC236}">
                <a16:creationId xmlns:a16="http://schemas.microsoft.com/office/drawing/2014/main" id="{E562D8DE-6414-EFCE-82B0-ECB8ED2D9981}"/>
              </a:ext>
            </a:extLst>
          </p:cNvPr>
          <p:cNvPicPr>
            <a:picLocks noChangeAspect="1"/>
          </p:cNvPicPr>
          <p:nvPr/>
        </p:nvPicPr>
        <p:blipFill>
          <a:blip r:embed="rId3"/>
          <a:stretch>
            <a:fillRect/>
          </a:stretch>
        </p:blipFill>
        <p:spPr>
          <a:xfrm>
            <a:off x="226970" y="8016875"/>
            <a:ext cx="9597274" cy="2776702"/>
          </a:xfrm>
          <a:prstGeom prst="rect">
            <a:avLst/>
          </a:prstGeom>
        </p:spPr>
      </p:pic>
      <p:pic>
        <p:nvPicPr>
          <p:cNvPr id="6" name="Picture 5">
            <a:extLst>
              <a:ext uri="{FF2B5EF4-FFF2-40B4-BE49-F238E27FC236}">
                <a16:creationId xmlns:a16="http://schemas.microsoft.com/office/drawing/2014/main" id="{04C6EF7C-45AB-4FAD-886B-A7BBE7789408}"/>
              </a:ext>
            </a:extLst>
          </p:cNvPr>
          <p:cNvPicPr>
            <a:picLocks noChangeAspect="1"/>
          </p:cNvPicPr>
          <p:nvPr/>
        </p:nvPicPr>
        <p:blipFill>
          <a:blip r:embed="rId4"/>
          <a:stretch>
            <a:fillRect/>
          </a:stretch>
        </p:blipFill>
        <p:spPr>
          <a:xfrm>
            <a:off x="336618" y="2073275"/>
            <a:ext cx="9377978" cy="5668009"/>
          </a:xfrm>
          <a:prstGeom prst="rect">
            <a:avLst/>
          </a:prstGeom>
        </p:spPr>
      </p:pic>
    </p:spTree>
    <p:extLst>
      <p:ext uri="{BB962C8B-B14F-4D97-AF65-F5344CB8AC3E}">
        <p14:creationId xmlns:p14="http://schemas.microsoft.com/office/powerpoint/2010/main" val="4202923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E1441-1D0D-FD32-01C4-D1DB87FD6A2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6F89320-3F2C-042E-2865-A7A819572ABC}"/>
              </a:ext>
            </a:extLst>
          </p:cNvPr>
          <p:cNvGraphicFramePr>
            <a:graphicFrameLocks noGrp="1"/>
          </p:cNvGraphicFramePr>
          <p:nvPr>
            <p:extLst>
              <p:ext uri="{D42A27DB-BD31-4B8C-83A1-F6EECF244321}">
                <p14:modId xmlns:p14="http://schemas.microsoft.com/office/powerpoint/2010/main" val="840485604"/>
              </p:ext>
            </p:extLst>
          </p:nvPr>
        </p:nvGraphicFramePr>
        <p:xfrm>
          <a:off x="16400" y="547683"/>
          <a:ext cx="20105688" cy="10738338"/>
        </p:xfrm>
        <a:graphic>
          <a:graphicData uri="http://schemas.openxmlformats.org/drawingml/2006/table">
            <a:tbl>
              <a:tblPr firstRow="1" bandRow="1">
                <a:tableStyleId>{5C22544A-7EE6-4342-B048-85BDC9FD1C3A}</a:tableStyleId>
              </a:tblPr>
              <a:tblGrid>
                <a:gridCol w="8969644">
                  <a:extLst>
                    <a:ext uri="{9D8B030D-6E8A-4147-A177-3AD203B41FA5}">
                      <a16:colId xmlns:a16="http://schemas.microsoft.com/office/drawing/2014/main" val="1129616965"/>
                    </a:ext>
                  </a:extLst>
                </a:gridCol>
                <a:gridCol w="1083200">
                  <a:extLst>
                    <a:ext uri="{9D8B030D-6E8A-4147-A177-3AD203B41FA5}">
                      <a16:colId xmlns:a16="http://schemas.microsoft.com/office/drawing/2014/main" val="2715230908"/>
                    </a:ext>
                  </a:extLst>
                </a:gridCol>
                <a:gridCol w="50264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729446">
                <a:tc gridSpan="2">
                  <a:txBody>
                    <a:bodyPr/>
                    <a:lstStyle/>
                    <a:p>
                      <a:pPr algn="ctr"/>
                      <a:r>
                        <a:rPr lang="en-GB" sz="2000" b="1" i="0" dirty="0">
                          <a:solidFill>
                            <a:schemeClr val="bg1"/>
                          </a:solidFill>
                          <a:effectLst/>
                          <a:latin typeface="Verdana" panose="020B0604030504040204" pitchFamily="34" charset="0"/>
                          <a:ea typeface="Verdana" panose="020B0604030504040204" pitchFamily="34" charset="0"/>
                          <a:cs typeface="+mn-cs"/>
                        </a:rPr>
                        <a:t>TI Target: </a:t>
                      </a:r>
                      <a:r>
                        <a:rPr lang="en-GB" sz="2000" b="0" i="0" dirty="0">
                          <a:solidFill>
                            <a:schemeClr val="bg1"/>
                          </a:solidFill>
                          <a:effectLst/>
                          <a:latin typeface="Verdana" panose="020B0604030504040204" pitchFamily="34" charset="0"/>
                          <a:ea typeface="Verdana" panose="020B0604030504040204" pitchFamily="34" charset="0"/>
                          <a:cs typeface="+mn-cs"/>
                        </a:rPr>
                        <a:t>60% performance maintained for 3 months against the SCP target</a:t>
                      </a: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pPr algn="ct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rowSpan="2">
                  <a:txBody>
                    <a:bodyPr/>
                    <a:lstStyle/>
                    <a:p>
                      <a:pPr algn="ctr"/>
                      <a:r>
                        <a:rPr lang="en-GB" sz="2000" dirty="0">
                          <a:solidFill>
                            <a:schemeClr val="tx1"/>
                          </a:solidFill>
                          <a:latin typeface="Verdana" panose="020B0604030504040204" pitchFamily="34" charset="0"/>
                          <a:ea typeface="Verdana" panose="020B0604030504040204" pitchFamily="34" charset="0"/>
                        </a:rPr>
                        <a:t>July 2026 Performance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a:r>
                        <a:rPr lang="en-GB" sz="2000" dirty="0">
                          <a:solidFill>
                            <a:schemeClr val="tx1"/>
                          </a:solidFill>
                          <a:latin typeface="Verdana" panose="020B0604030504040204" pitchFamily="34" charset="0"/>
                          <a:ea typeface="Verdana" panose="020B0604030504040204" pitchFamily="34" charset="0"/>
                        </a:rPr>
                        <a:t>44.7%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729446">
                <a:tc gridSpan="2">
                  <a:txBody>
                    <a:bodyPr/>
                    <a:lstStyle/>
                    <a:p>
                      <a:pPr algn="ctr"/>
                      <a:r>
                        <a:rPr lang="en-GB" sz="2000" b="1" i="0" dirty="0">
                          <a:solidFill>
                            <a:schemeClr val="bg1"/>
                          </a:solidFill>
                          <a:effectLst/>
                          <a:latin typeface="Verdana" panose="020B0604030504040204" pitchFamily="34" charset="0"/>
                          <a:ea typeface="Verdana" panose="020B0604030504040204" pitchFamily="34" charset="0"/>
                          <a:cs typeface="+mn-cs"/>
                        </a:rPr>
                        <a:t>Breakthrough Objective</a:t>
                      </a:r>
                      <a:r>
                        <a:rPr lang="en-GB" sz="2000" b="0" i="0" dirty="0">
                          <a:solidFill>
                            <a:schemeClr val="bg1"/>
                          </a:solidFill>
                          <a:effectLst/>
                          <a:latin typeface="Verdana" panose="020B0604030504040204" pitchFamily="34" charset="0"/>
                          <a:ea typeface="Verdana" panose="020B0604030504040204" pitchFamily="34" charset="0"/>
                          <a:cs typeface="+mn-cs"/>
                        </a:rPr>
                        <a:t>: Single Cancer Pathway performance to reach 76% by March 2026 </a:t>
                      </a: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algn="ctr"/>
                      <a:endParaRPr lang="en-GB" sz="2000" dirty="0">
                        <a:solidFill>
                          <a:schemeClr val="bg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634843286"/>
                  </a:ext>
                </a:extLst>
              </a:tr>
              <a:tr h="401664">
                <a:tc gridSpan="4">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tc hMerge="1">
                  <a:txBody>
                    <a:bodyPr/>
                    <a:lstStyle/>
                    <a:p>
                      <a:endParaRPr lang="en-GB" sz="1800" b="1" dirty="0">
                        <a:latin typeface="Verdana" panose="020B0604030504040204" pitchFamily="34" charset="0"/>
                        <a:ea typeface="Verdana" panose="020B060403050404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17987980"/>
                  </a:ext>
                </a:extLst>
              </a:tr>
              <a:tr h="8877782">
                <a:tc>
                  <a:txBody>
                    <a:bodyPr/>
                    <a:lstStyle/>
                    <a:p>
                      <a:endParaRPr lang="en-GB" sz="2000"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3">
                  <a:txBody>
                    <a:bodyPr/>
                    <a:lstStyle/>
                    <a:p>
                      <a:pPr marL="0" marR="0" lvl="0" indent="0" algn="just" defTabSz="1507937" rtl="0" eaLnBrk="1" fontAlgn="auto" latinLnBrk="0" hangingPunct="1">
                        <a:lnSpc>
                          <a:spcPct val="107000"/>
                        </a:lnSpc>
                        <a:spcBef>
                          <a:spcPts val="0"/>
                        </a:spcBef>
                        <a:spcAft>
                          <a:spcPts val="800"/>
                        </a:spcAft>
                        <a:buClrTx/>
                        <a:buSzTx/>
                        <a:buFontTx/>
                        <a:buNone/>
                        <a:tabLst/>
                        <a:defRPr/>
                      </a:pPr>
                      <a:r>
                        <a:rPr lang="en-GB" sz="2000" b="1" dirty="0">
                          <a:solidFill>
                            <a:schemeClr val="tx1"/>
                          </a:solidFill>
                          <a:latin typeface="Verdana" panose="020B0604030504040204" pitchFamily="34" charset="0"/>
                          <a:ea typeface="Verdana" panose="020B0604030504040204" pitchFamily="34" charset="0"/>
                        </a:rPr>
                        <a:t>What are the risks to delivery? </a:t>
                      </a:r>
                      <a:endParaRPr lang="en-GB" sz="2000" dirty="0">
                        <a:solidFill>
                          <a:schemeClr val="tx1"/>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Cellular pathology remains the biggest risk</a:t>
                      </a:r>
                      <a:r>
                        <a:rPr lang="en-GB" sz="1800" kern="1200" dirty="0">
                          <a:solidFill>
                            <a:schemeClr val="dk1"/>
                          </a:solidFill>
                          <a:effectLst/>
                          <a:latin typeface="Verdana" panose="020B0604030504040204" pitchFamily="34" charset="0"/>
                          <a:ea typeface="Verdana" panose="020B0604030504040204" pitchFamily="34" charset="0"/>
                          <a:cs typeface="+mn-cs"/>
                        </a:rPr>
                        <a:t>. Delays continue to affect multiple tumour sites and recovery benefits have not yet translated into sustained performance improvement.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Dermatology and Plastics first outpatient backlogs</a:t>
                      </a:r>
                      <a:r>
                        <a:rPr lang="en-GB" sz="1800" kern="1200" dirty="0">
                          <a:solidFill>
                            <a:schemeClr val="dk1"/>
                          </a:solidFill>
                          <a:effectLst/>
                          <a:latin typeface="Verdana" panose="020B0604030504040204" pitchFamily="34" charset="0"/>
                          <a:ea typeface="Verdana" panose="020B0604030504040204" pitchFamily="34" charset="0"/>
                          <a:cs typeface="+mn-cs"/>
                        </a:rPr>
                        <a:t> continue to grow and represent a significant constraint on Skin pathway performance.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Gynaecology (PMB)</a:t>
                      </a:r>
                      <a:r>
                        <a:rPr lang="en-GB" sz="1800" kern="1200" dirty="0">
                          <a:solidFill>
                            <a:schemeClr val="dk1"/>
                          </a:solidFill>
                          <a:effectLst/>
                          <a:latin typeface="Verdana" panose="020B0604030504040204" pitchFamily="34" charset="0"/>
                          <a:ea typeface="Verdana" panose="020B0604030504040204" pitchFamily="34" charset="0"/>
                          <a:cs typeface="+mn-cs"/>
                        </a:rPr>
                        <a:t> remains vulnerable, with risks around hysteroscopy capacity, ultrasound demand and whether pathway redesign delivers the expected whole-pathway benefit.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Diagnostic capacity pressures</a:t>
                      </a:r>
                      <a:r>
                        <a:rPr lang="en-GB" sz="1800" kern="1200" dirty="0">
                          <a:solidFill>
                            <a:schemeClr val="dk1"/>
                          </a:solidFill>
                          <a:effectLst/>
                          <a:latin typeface="Verdana" panose="020B0604030504040204" pitchFamily="34" charset="0"/>
                          <a:ea typeface="Verdana" panose="020B0604030504040204" pitchFamily="34" charset="0"/>
                          <a:cs typeface="+mn-cs"/>
                        </a:rPr>
                        <a:t> remain in radiology, ultrasound, CT reporting and endoscopy.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Workforce fragility</a:t>
                      </a:r>
                      <a:r>
                        <a:rPr lang="en-GB" sz="1800" kern="1200" dirty="0">
                          <a:solidFill>
                            <a:schemeClr val="dk1"/>
                          </a:solidFill>
                          <a:effectLst/>
                          <a:latin typeface="Verdana" panose="020B0604030504040204" pitchFamily="34" charset="0"/>
                          <a:ea typeface="Verdana" panose="020B0604030504040204" pitchFamily="34" charset="0"/>
                          <a:cs typeface="+mn-cs"/>
                        </a:rPr>
                        <a:t> across pathology, radiology and specialist cancer services continues to limit resilience.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Treatment capacity constraints</a:t>
                      </a:r>
                      <a:r>
                        <a:rPr lang="en-GB" sz="1800" kern="1200" dirty="0">
                          <a:solidFill>
                            <a:schemeClr val="dk1"/>
                          </a:solidFill>
                          <a:effectLst/>
                          <a:latin typeface="Verdana" panose="020B0604030504040204" pitchFamily="34" charset="0"/>
                          <a:ea typeface="Verdana" panose="020B0604030504040204" pitchFamily="34" charset="0"/>
                          <a:cs typeface="+mn-cs"/>
                        </a:rPr>
                        <a:t> remain evident in selected pathways including Skin, Gynaecology, Lower GI and Urology. </a:t>
                      </a:r>
                    </a:p>
                    <a:p>
                      <a:pPr marL="285750" lvl="0" indent="-285750">
                        <a:buFont typeface="Arial" panose="020B0604020202020204" pitchFamily="34" charset="0"/>
                        <a:buChar char="•"/>
                      </a:pPr>
                      <a:r>
                        <a:rPr lang="en-GB" sz="1800" b="1" kern="1200" dirty="0">
                          <a:solidFill>
                            <a:schemeClr val="dk1"/>
                          </a:solidFill>
                          <a:effectLst/>
                          <a:latin typeface="Verdana" panose="020B0604030504040204" pitchFamily="34" charset="0"/>
                          <a:ea typeface="Verdana" panose="020B0604030504040204" pitchFamily="34" charset="0"/>
                          <a:cs typeface="+mn-cs"/>
                        </a:rPr>
                        <a:t>Trajectory delivery risk remains high</a:t>
                      </a:r>
                      <a:r>
                        <a:rPr lang="en-GB" sz="1800" kern="1200" dirty="0">
                          <a:solidFill>
                            <a:schemeClr val="dk1"/>
                          </a:solidFill>
                          <a:effectLst/>
                          <a:latin typeface="Verdana" panose="020B0604030504040204" pitchFamily="34" charset="0"/>
                          <a:ea typeface="Verdana" panose="020B0604030504040204" pitchFamily="34" charset="0"/>
                          <a:cs typeface="+mn-cs"/>
                        </a:rPr>
                        <a:t>, with the largest backlog variances concentrated in Lower GI (+48), Gynaecology (+47), Skin (+39) and Urology (+39).</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0" marR="0" lvl="0" indent="0" algn="just" defTabSz="1507937" rtl="0" eaLnBrk="1" fontAlgn="auto" latinLnBrk="0" hangingPunct="1">
                        <a:lnSpc>
                          <a:spcPct val="107000"/>
                        </a:lnSpc>
                        <a:spcBef>
                          <a:spcPts val="0"/>
                        </a:spcBef>
                        <a:spcAft>
                          <a:spcPts val="800"/>
                        </a:spcAft>
                        <a:buClrTx/>
                        <a:buSzTx/>
                        <a:buFontTx/>
                        <a:buNone/>
                        <a:tabLst/>
                        <a:defRPr/>
                      </a:pPr>
                      <a:r>
                        <a:rPr lang="en-GB" sz="2000" b="1" dirty="0">
                          <a:solidFill>
                            <a:schemeClr val="tx1"/>
                          </a:solidFill>
                          <a:latin typeface="Verdana" panose="020B0604030504040204" pitchFamily="34" charset="0"/>
                          <a:ea typeface="Verdana" panose="020B0604030504040204" pitchFamily="34" charset="0"/>
                        </a:rPr>
                        <a:t>What are the risks to delivery? </a:t>
                      </a:r>
                      <a:endParaRPr lang="en-GB" sz="2000" dirty="0">
                        <a:solidFill>
                          <a:schemeClr val="tx1"/>
                        </a:solidFill>
                        <a:latin typeface="Arial" panose="020B0604020202020204" pitchFamily="34" charset="0"/>
                        <a:cs typeface="Arial" panose="020B0604020202020204" pitchFamily="34" charset="0"/>
                      </a:endParaRPr>
                    </a:p>
                    <a:p>
                      <a:pPr algn="just">
                        <a:lnSpc>
                          <a:spcPct val="107000"/>
                        </a:lnSpc>
                        <a:spcAft>
                          <a:spcPts val="800"/>
                        </a:spcAft>
                        <a:buNone/>
                      </a:pPr>
                      <a:r>
                        <a:rPr lang="en-GB" sz="1800" dirty="0">
                          <a:solidFill>
                            <a:schemeClr val="tx1"/>
                          </a:solidFill>
                          <a:latin typeface="Verdana" panose="020B0604030504040204" pitchFamily="34" charset="0"/>
                          <a:ea typeface="Verdana" panose="020B0604030504040204" pitchFamily="34" charset="0"/>
                          <a:cs typeface="Arial" panose="020B0604020202020204" pitchFamily="34" charset="0"/>
                        </a:rPr>
                        <a:t>Looking across the whole PTL, there is evidence of increasing volumes at the start of the pathway and diagnostic stage, this is more noticeable in the following tumour sites: Gynaecological, Head &amp; Neck, Skin, Upper GI &amp; Urological.</a:t>
                      </a:r>
                    </a:p>
                    <a:p>
                      <a:pPr marL="342900" indent="-342900" algn="just">
                        <a:lnSpc>
                          <a:spcPct val="107000"/>
                        </a:lnSpc>
                        <a:spcAft>
                          <a:spcPts val="80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cs typeface="Arial" panose="020B0604020202020204" pitchFamily="34" charset="0"/>
                        </a:rPr>
                        <a:t>Pathology delays are the primary driver for the increased volumes in diagnostic backlog, accounting for 50% of the backlog.</a:t>
                      </a:r>
                    </a:p>
                    <a:p>
                      <a:pPr marL="342900" indent="-342900" algn="just">
                        <a:lnSpc>
                          <a:spcPct val="107000"/>
                        </a:lnSpc>
                        <a:spcAft>
                          <a:spcPts val="80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cs typeface="Arial" panose="020B0604020202020204" pitchFamily="34" charset="0"/>
                        </a:rPr>
                        <a:t>Seasonal increase in overall skin volumes are beginning to be seen. Healthcare System Engineering Demand &amp; Capacity report findings to be discussed with the COO, date to be agreed.</a:t>
                      </a:r>
                    </a:p>
                    <a:p>
                      <a:pPr marL="342900" indent="-342900" algn="just">
                        <a:lnSpc>
                          <a:spcPct val="107000"/>
                        </a:lnSpc>
                        <a:spcAft>
                          <a:spcPts val="80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cs typeface="Arial" panose="020B0604020202020204" pitchFamily="34" charset="0"/>
                        </a:rPr>
                        <a:t>PMB waits are </a:t>
                      </a:r>
                      <a:r>
                        <a:rPr lang="en-GB" sz="1800" kern="1200" dirty="0">
                          <a:solidFill>
                            <a:schemeClr val="tx1"/>
                          </a:solidFill>
                          <a:latin typeface="Verdana" panose="020B0604030504040204" pitchFamily="34" charset="0"/>
                          <a:ea typeface="Verdana" panose="020B0604030504040204" pitchFamily="34" charset="0"/>
                          <a:cs typeface="Arial" panose="020B0604020202020204" pitchFamily="34" charset="0"/>
                        </a:rPr>
                        <a:t>currently more than 6 weeks.  The plans to decouple the one stop service and increase Outpatient hysteroscopy capacity has taken place from 1st June 2026, which has coincided with increased scan capacity. The service are now working through a plan to increase capacity by 10-20 patients per day for the scan only clinics to specifically address backlog,</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2626343402"/>
                  </a:ext>
                </a:extLst>
              </a:tr>
            </a:tbl>
          </a:graphicData>
        </a:graphic>
      </p:graphicFrame>
      <p:sp>
        <p:nvSpPr>
          <p:cNvPr id="2" name="TextBox 1">
            <a:extLst>
              <a:ext uri="{FF2B5EF4-FFF2-40B4-BE49-F238E27FC236}">
                <a16:creationId xmlns:a16="http://schemas.microsoft.com/office/drawing/2014/main" id="{70FCFACA-8D98-5D61-F875-465890CCB1A9}"/>
              </a:ext>
            </a:extLst>
          </p:cNvPr>
          <p:cNvSpPr txBox="1"/>
          <p:nvPr/>
        </p:nvSpPr>
        <p:spPr>
          <a:xfrm>
            <a:off x="0" y="23329"/>
            <a:ext cx="20105688" cy="492443"/>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26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6BBE7246-E2BB-4708-7F7A-0A123D714FC8}"/>
              </a:ext>
            </a:extLst>
          </p:cNvPr>
          <p:cNvPicPr>
            <a:picLocks noChangeAspect="1"/>
          </p:cNvPicPr>
          <p:nvPr/>
        </p:nvPicPr>
        <p:blipFill>
          <a:blip r:embed="rId3"/>
          <a:stretch>
            <a:fillRect/>
          </a:stretch>
        </p:blipFill>
        <p:spPr>
          <a:xfrm>
            <a:off x="299244" y="2603071"/>
            <a:ext cx="8458200" cy="4034875"/>
          </a:xfrm>
          <a:prstGeom prst="rect">
            <a:avLst/>
          </a:prstGeom>
        </p:spPr>
      </p:pic>
      <p:pic>
        <p:nvPicPr>
          <p:cNvPr id="5" name="Picture 4">
            <a:extLst>
              <a:ext uri="{FF2B5EF4-FFF2-40B4-BE49-F238E27FC236}">
                <a16:creationId xmlns:a16="http://schemas.microsoft.com/office/drawing/2014/main" id="{E352BCCD-0911-D3EE-120A-F038636CD5C3}"/>
              </a:ext>
            </a:extLst>
          </p:cNvPr>
          <p:cNvPicPr>
            <a:picLocks noChangeAspect="1"/>
          </p:cNvPicPr>
          <p:nvPr/>
        </p:nvPicPr>
        <p:blipFill>
          <a:blip r:embed="rId4"/>
          <a:stretch>
            <a:fillRect/>
          </a:stretch>
        </p:blipFill>
        <p:spPr>
          <a:xfrm>
            <a:off x="1899900" y="7864475"/>
            <a:ext cx="16305887" cy="2897192"/>
          </a:xfrm>
          <a:prstGeom prst="rect">
            <a:avLst/>
          </a:prstGeom>
        </p:spPr>
      </p:pic>
    </p:spTree>
    <p:extLst>
      <p:ext uri="{BB962C8B-B14F-4D97-AF65-F5344CB8AC3E}">
        <p14:creationId xmlns:p14="http://schemas.microsoft.com/office/powerpoint/2010/main" val="1778460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61E90-5C41-1C72-0069-3D07121EFF25}"/>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88D890B-6C62-7BBD-52B4-BB0951AC7466}"/>
              </a:ext>
            </a:extLst>
          </p:cNvPr>
          <p:cNvGraphicFramePr>
            <a:graphicFrameLocks noGrp="1"/>
          </p:cNvGraphicFramePr>
          <p:nvPr>
            <p:extLst>
              <p:ext uri="{D42A27DB-BD31-4B8C-83A1-F6EECF244321}">
                <p14:modId xmlns:p14="http://schemas.microsoft.com/office/powerpoint/2010/main" val="3546244054"/>
              </p:ext>
            </p:extLst>
          </p:nvPr>
        </p:nvGraphicFramePr>
        <p:xfrm>
          <a:off x="-21598" y="570707"/>
          <a:ext cx="20105688" cy="10896600"/>
        </p:xfrm>
        <a:graphic>
          <a:graphicData uri="http://schemas.openxmlformats.org/drawingml/2006/table">
            <a:tbl>
              <a:tblPr firstRow="1" bandRow="1">
                <a:tableStyleId>{5C22544A-7EE6-4342-B048-85BDC9FD1C3A}</a:tableStyleId>
              </a:tblPr>
              <a:tblGrid>
                <a:gridCol w="9428747">
                  <a:extLst>
                    <a:ext uri="{9D8B030D-6E8A-4147-A177-3AD203B41FA5}">
                      <a16:colId xmlns:a16="http://schemas.microsoft.com/office/drawing/2014/main" val="1129616965"/>
                    </a:ext>
                  </a:extLst>
                </a:gridCol>
                <a:gridCol w="5650519">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5582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tx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tx1"/>
                          </a:solidFill>
                          <a:effectLst/>
                          <a:latin typeface="Verdana" panose="020B0604030504040204" pitchFamily="34" charset="0"/>
                          <a:ea typeface="Verdana" panose="020B0604030504040204" pitchFamily="34" charset="0"/>
                          <a:cs typeface="+mn-cs"/>
                        </a:rPr>
                        <a:t>Reduce the number of adults placed out of area for mental health  inpatient treatment by 50%</a:t>
                      </a:r>
                      <a:endParaRPr lang="en-GB" sz="1800" b="0" i="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9381144">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700" b="1" dirty="0">
                          <a:latin typeface="Verdana" panose="020B0604030504040204" pitchFamily="34" charset="0"/>
                          <a:ea typeface="Verdana" panose="020B0604030504040204" pitchFamily="34" charset="0"/>
                        </a:rPr>
                        <a:t>How are we doing? </a:t>
                      </a:r>
                    </a:p>
                    <a:p>
                      <a:pPr marL="0" marR="0" lvl="0" indent="0" algn="l" defTabSz="1507937" rtl="0" eaLnBrk="1" fontAlgn="base" latinLnBrk="0" hangingPunct="1">
                        <a:lnSpc>
                          <a:spcPct val="100000"/>
                        </a:lnSpc>
                        <a:spcBef>
                          <a:spcPts val="0"/>
                        </a:spcBef>
                        <a:spcAft>
                          <a:spcPts val="0"/>
                        </a:spcAft>
                        <a:buClrTx/>
                        <a:buSzTx/>
                        <a:buFontTx/>
                        <a:buNone/>
                        <a:tabLst/>
                        <a:defRPr/>
                      </a:pPr>
                      <a:r>
                        <a:rPr lang="en-GB" sz="1700" b="0" i="0" kern="1200" dirty="0">
                          <a:solidFill>
                            <a:schemeClr val="dk1"/>
                          </a:solidFill>
                          <a:effectLst/>
                          <a:latin typeface="Verdana" panose="020B0604030504040204" pitchFamily="34" charset="0"/>
                          <a:ea typeface="Verdana" panose="020B0604030504040204" pitchFamily="34" charset="0"/>
                          <a:cs typeface="+mn-cs"/>
                        </a:rPr>
                        <a:t>The end of month figure for the number of adults placed out of area for mental health inpatient treatment was 20. There is currently a high demand for both Adult Acute and PICU beds. </a:t>
                      </a:r>
                    </a:p>
                    <a:p>
                      <a:pPr marL="0" marR="0" lvl="0" indent="0" algn="l" defTabSz="1507937" rtl="0" eaLnBrk="1" fontAlgn="base" latinLnBrk="0" hangingPunct="1">
                        <a:lnSpc>
                          <a:spcPct val="100000"/>
                        </a:lnSpc>
                        <a:spcBef>
                          <a:spcPts val="0"/>
                        </a:spcBef>
                        <a:spcAft>
                          <a:spcPts val="0"/>
                        </a:spcAft>
                        <a:buClrTx/>
                        <a:buSzTx/>
                        <a:buFontTx/>
                        <a:buNone/>
                        <a:tabLst/>
                        <a:defRPr/>
                      </a:pPr>
                      <a:r>
                        <a:rPr lang="en-GB" sz="1700" b="0" i="0" kern="1200" dirty="0">
                          <a:solidFill>
                            <a:schemeClr val="dk1"/>
                          </a:solidFill>
                          <a:effectLst/>
                          <a:latin typeface="Verdana" panose="020B0604030504040204" pitchFamily="34" charset="0"/>
                          <a:ea typeface="Verdana" panose="020B0604030504040204" pitchFamily="34" charset="0"/>
                          <a:cs typeface="+mn-cs"/>
                        </a:rPr>
                        <a:t>Previous figures have varied with regards to the number of Out of Area placements reported, however there has been no statistically significant change. </a:t>
                      </a:r>
                    </a:p>
                    <a:p>
                      <a:endParaRPr lang="en-GB" sz="1700" b="1" dirty="0">
                        <a:solidFill>
                          <a:schemeClr val="tx1"/>
                        </a:solidFill>
                        <a:highlight>
                          <a:srgbClr val="FFFF00"/>
                        </a:highlight>
                        <a:latin typeface="Verdana" panose="020B0604030504040204" pitchFamily="34" charset="0"/>
                        <a:ea typeface="Verdana" panose="020B0604030504040204" pitchFamily="34" charset="0"/>
                      </a:endParaRPr>
                    </a:p>
                    <a:p>
                      <a:pPr rtl="0" fontAlgn="base"/>
                      <a:r>
                        <a:rPr lang="en-GB" sz="1700" b="1" i="0" kern="1200" dirty="0">
                          <a:solidFill>
                            <a:schemeClr val="dk1"/>
                          </a:solidFill>
                          <a:effectLst/>
                          <a:latin typeface="Verdana" panose="020B0604030504040204" pitchFamily="34" charset="0"/>
                          <a:ea typeface="Verdana" panose="020B0604030504040204" pitchFamily="34" charset="0"/>
                          <a:cs typeface="+mn-cs"/>
                        </a:rPr>
                        <a:t>How do we compare across Wales? </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rtl="0" fontAlgn="base"/>
                      <a:r>
                        <a:rPr lang="en-GB" sz="1700" b="0" i="0" kern="1200" dirty="0">
                          <a:solidFill>
                            <a:schemeClr val="dk1"/>
                          </a:solidFill>
                          <a:effectLst/>
                          <a:latin typeface="Verdana" panose="020B0604030504040204" pitchFamily="34" charset="0"/>
                          <a:ea typeface="Verdana" panose="020B0604030504040204" pitchFamily="34" charset="0"/>
                          <a:cs typeface="+mn-cs"/>
                        </a:rPr>
                        <a:t>The use of private beds varies across Health Boards and is based on individual population need and is influenced by local clinical models and internal bed capacity. As shown in the table on the left, at the end of August, Swansea Bay had the most patients cared for in out of area placements at 25.​</a:t>
                      </a:r>
                    </a:p>
                    <a:p>
                      <a:pPr rtl="0" fontAlgn="base"/>
                      <a:endParaRPr lang="en-GB" sz="1700" b="0" i="0" kern="1200" dirty="0">
                        <a:solidFill>
                          <a:schemeClr val="dk1"/>
                        </a:solidFill>
                        <a:effectLst/>
                        <a:latin typeface="Verdana" panose="020B0604030504040204" pitchFamily="34" charset="0"/>
                        <a:ea typeface="Verdana" panose="020B0604030504040204" pitchFamily="34" charset="0"/>
                        <a:cs typeface="+mn-cs"/>
                      </a:endParaRPr>
                    </a:p>
                    <a:p>
                      <a:pPr rtl="0" fontAlgn="base"/>
                      <a:r>
                        <a:rPr lang="en-GB" sz="1700" b="0" i="0" kern="1200" dirty="0">
                          <a:solidFill>
                            <a:schemeClr val="dk1"/>
                          </a:solidFill>
                          <a:effectLst/>
                          <a:latin typeface="Verdana" panose="020B0604030504040204" pitchFamily="34" charset="0"/>
                          <a:ea typeface="Verdana" panose="020B0604030504040204" pitchFamily="34" charset="0"/>
                          <a:cs typeface="+mn-cs"/>
                        </a:rPr>
                        <a:t>Swansea Bay was in a steady decline in terms of usage, but a busy weekend 31st-2nd August resulted in a significant spike in usage, which peaked at 33 out of area placements being required. ​</a:t>
                      </a:r>
                    </a:p>
                    <a:p>
                      <a:pPr rtl="0" fontAlgn="base"/>
                      <a:endParaRPr lang="en-GB" sz="1700" b="0" i="0" kern="1200" dirty="0">
                        <a:solidFill>
                          <a:schemeClr val="dk1"/>
                        </a:solidFill>
                        <a:effectLst/>
                        <a:latin typeface="Verdana" panose="020B0604030504040204" pitchFamily="34" charset="0"/>
                        <a:ea typeface="Verdana" panose="020B0604030504040204" pitchFamily="34" charset="0"/>
                        <a:cs typeface="+mn-cs"/>
                      </a:endParaRPr>
                    </a:p>
                    <a:p>
                      <a:pPr rtl="0" fontAlgn="base"/>
                      <a:r>
                        <a:rPr lang="en-GB" sz="1700" b="1" i="0" kern="1200" dirty="0">
                          <a:solidFill>
                            <a:schemeClr val="dk1"/>
                          </a:solidFill>
                          <a:effectLst/>
                          <a:latin typeface="Verdana" panose="020B0604030504040204" pitchFamily="34" charset="0"/>
                          <a:ea typeface="Verdana" panose="020B0604030504040204" pitchFamily="34" charset="0"/>
                          <a:cs typeface="+mn-cs"/>
                        </a:rPr>
                        <a:t>What actions are we taking to improve?</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Private Patient MDT Coordinator in role to ensure oversight of private placements, safe discharge, and accurate financial tracking.​</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Weekly scrutiny meetings are in place within the Adult Directorate, alongside discharge planning meetings.​</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Daily MDT Board Rounds initiated on all three adult mental health wards to improve LOS and flow through our own beds.</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A safe holding space in NPTH is being utilised and staffed to provide overnight capacity.​</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Options to increase Home Treatment Team capacity and input for those in private placements under development. Bid approved by PFAG and now out to advert for posts.</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MDT approach to revising discharge pathways for male patients, and in future female patients, where there is no local low secure or rehabilitation provision and delays due to patients no longer meeting the criteria to reside have been extended.​</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Input into All Wales meetings with NHS Wales PO on the out of area beds workstream.</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Meeting taking place on the 4th September with CTMUHB to explore about increasing the SLA in relation to PICU beds, rather than private sector usage.</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rtl="0" fontAlgn="base"/>
                      <a:r>
                        <a:rPr lang="en-GB" sz="1700" b="0" i="0" kern="1200" dirty="0">
                          <a:solidFill>
                            <a:schemeClr val="dk1"/>
                          </a:solidFill>
                          <a:effectLst/>
                          <a:latin typeface="Verdana" panose="020B0604030504040204" pitchFamily="34" charset="0"/>
                          <a:ea typeface="Verdana" panose="020B0604030504040204" pitchFamily="34" charset="0"/>
                          <a:cs typeface="+mn-cs"/>
                        </a:rPr>
                        <a:t>​</a:t>
                      </a:r>
                    </a:p>
                    <a:p>
                      <a:pPr rtl="0" fontAlgn="base"/>
                      <a:r>
                        <a:rPr lang="en-GB" sz="1700" b="1" i="0" kern="1200" dirty="0">
                          <a:solidFill>
                            <a:schemeClr val="dk1"/>
                          </a:solidFill>
                          <a:effectLst/>
                          <a:latin typeface="Verdana" panose="020B0604030504040204" pitchFamily="34" charset="0"/>
                          <a:ea typeface="Verdana" panose="020B0604030504040204" pitchFamily="34" charset="0"/>
                          <a:cs typeface="+mn-cs"/>
                        </a:rPr>
                        <a:t>What are the risks to delivery? </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Ongoing increases in the cost of private provision.</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Challenges related to patient flow and repatriation.</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r>
                        <a:rPr lang="en-GB" sz="1700" b="0" i="0" kern="1200" dirty="0">
                          <a:solidFill>
                            <a:schemeClr val="dk1"/>
                          </a:solidFill>
                          <a:effectLst/>
                          <a:latin typeface="Verdana" panose="020B0604030504040204" pitchFamily="34" charset="0"/>
                          <a:ea typeface="Verdana" panose="020B0604030504040204" pitchFamily="34" charset="0"/>
                          <a:cs typeface="+mn-cs"/>
                        </a:rPr>
                        <a:t>Unpredictable spikes in USC demand.</a:t>
                      </a:r>
                      <a:r>
                        <a:rPr lang="en-US" sz="1700" b="0" i="0" kern="1200" dirty="0">
                          <a:solidFill>
                            <a:schemeClr val="dk1"/>
                          </a:solidFill>
                          <a:effectLst/>
                          <a:latin typeface="Verdana" panose="020B0604030504040204" pitchFamily="34" charset="0"/>
                          <a:ea typeface="Verdana" panose="020B0604030504040204" pitchFamily="34" charset="0"/>
                          <a:cs typeface="+mn-cs"/>
                        </a:rPr>
                        <a:t>​</a:t>
                      </a:r>
                    </a:p>
                    <a:p>
                      <a:pPr marL="285750" lvl="0" indent="-285750" rtl="0" fontAlgn="base">
                        <a:buFont typeface="Arial" panose="020B0604020202020204" pitchFamily="34" charset="0"/>
                        <a:buChar char="•"/>
                      </a:pPr>
                      <a:endParaRPr lang="en-US" sz="1700" b="0" i="0" kern="1200" dirty="0">
                        <a:solidFill>
                          <a:schemeClr val="dk1"/>
                        </a:solidFill>
                        <a:effectLst/>
                        <a:latin typeface="Verdana" panose="020B0604030504040204" pitchFamily="34" charset="0"/>
                        <a:ea typeface="Verdana" panose="020B0604030504040204" pitchFamily="34" charset="0"/>
                        <a:cs typeface="+mn-cs"/>
                      </a:endParaRPr>
                    </a:p>
                    <a:p>
                      <a:endParaRPr lang="en-GB" sz="17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1D2786B5-A70B-2531-D9DC-17E27797AD8A}"/>
              </a:ext>
            </a:extLst>
          </p:cNvPr>
          <p:cNvSpPr txBox="1"/>
          <p:nvPr/>
        </p:nvSpPr>
        <p:spPr>
          <a:xfrm>
            <a:off x="0" y="-14068"/>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5" name="Picture 4">
            <a:extLst>
              <a:ext uri="{FF2B5EF4-FFF2-40B4-BE49-F238E27FC236}">
                <a16:creationId xmlns:a16="http://schemas.microsoft.com/office/drawing/2014/main" id="{5EE66CE9-DF4E-C074-8115-46D12DC72C59}"/>
              </a:ext>
            </a:extLst>
          </p:cNvPr>
          <p:cNvPicPr>
            <a:picLocks noChangeAspect="1"/>
          </p:cNvPicPr>
          <p:nvPr/>
        </p:nvPicPr>
        <p:blipFill>
          <a:blip r:embed="rId2"/>
          <a:stretch>
            <a:fillRect/>
          </a:stretch>
        </p:blipFill>
        <p:spPr>
          <a:xfrm>
            <a:off x="223045" y="2016792"/>
            <a:ext cx="8991600" cy="4950466"/>
          </a:xfrm>
          <a:prstGeom prst="rect">
            <a:avLst/>
          </a:prstGeom>
        </p:spPr>
      </p:pic>
      <p:pic>
        <p:nvPicPr>
          <p:cNvPr id="6" name="Picture 5">
            <a:extLst>
              <a:ext uri="{FF2B5EF4-FFF2-40B4-BE49-F238E27FC236}">
                <a16:creationId xmlns:a16="http://schemas.microsoft.com/office/drawing/2014/main" id="{02C7B555-18E1-2ACD-EADE-A5AFD3607A1F}"/>
              </a:ext>
            </a:extLst>
          </p:cNvPr>
          <p:cNvPicPr>
            <a:picLocks noChangeAspect="1"/>
          </p:cNvPicPr>
          <p:nvPr/>
        </p:nvPicPr>
        <p:blipFill>
          <a:blip r:embed="rId3"/>
          <a:stretch>
            <a:fillRect/>
          </a:stretch>
        </p:blipFill>
        <p:spPr>
          <a:xfrm>
            <a:off x="1518444" y="7709276"/>
            <a:ext cx="6020640" cy="2848373"/>
          </a:xfrm>
          <a:prstGeom prst="rect">
            <a:avLst/>
          </a:prstGeom>
        </p:spPr>
      </p:pic>
    </p:spTree>
    <p:extLst>
      <p:ext uri="{BB962C8B-B14F-4D97-AF65-F5344CB8AC3E}">
        <p14:creationId xmlns:p14="http://schemas.microsoft.com/office/powerpoint/2010/main" val="2696672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EC735-F05D-7803-66D3-B5787EAD8F3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0224EDF-D933-51E2-2197-A1B7BCB5B7DD}"/>
              </a:ext>
            </a:extLst>
          </p:cNvPr>
          <p:cNvGraphicFramePr>
            <a:graphicFrameLocks noGrp="1"/>
          </p:cNvGraphicFramePr>
          <p:nvPr>
            <p:extLst>
              <p:ext uri="{D42A27DB-BD31-4B8C-83A1-F6EECF244321}">
                <p14:modId xmlns:p14="http://schemas.microsoft.com/office/powerpoint/2010/main" val="2303001370"/>
              </p:ext>
            </p:extLst>
          </p:nvPr>
        </p:nvGraphicFramePr>
        <p:xfrm>
          <a:off x="0" y="570540"/>
          <a:ext cx="20105688" cy="10738811"/>
        </p:xfrm>
        <a:graphic>
          <a:graphicData uri="http://schemas.openxmlformats.org/drawingml/2006/table">
            <a:tbl>
              <a:tblPr firstRow="1" bandRow="1">
                <a:tableStyleId>{5C22544A-7EE6-4342-B048-85BDC9FD1C3A}</a:tableStyleId>
              </a:tblPr>
              <a:tblGrid>
                <a:gridCol w="9367044">
                  <a:extLst>
                    <a:ext uri="{9D8B030D-6E8A-4147-A177-3AD203B41FA5}">
                      <a16:colId xmlns:a16="http://schemas.microsoft.com/office/drawing/2014/main" val="1129616965"/>
                    </a:ext>
                  </a:extLst>
                </a:gridCol>
                <a:gridCol w="57122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75209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1800" b="0" i="0" dirty="0">
                          <a:solidFill>
                            <a:schemeClr val="dk1"/>
                          </a:solidFill>
                          <a:effectLst/>
                          <a:latin typeface="Verdana" panose="020B0604030504040204" pitchFamily="34" charset="0"/>
                          <a:ea typeface="Verdana" panose="020B0604030504040204" pitchFamily="34" charset="0"/>
                          <a:cs typeface="+mn-cs"/>
                        </a:rPr>
                        <a:t>30% reduction in avoidable pressure ulcers</a:t>
                      </a:r>
                      <a:endParaRPr lang="en-GB" sz="16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104 (Unvalidated) </a:t>
                      </a:r>
                    </a:p>
                    <a:p>
                      <a:pPr algn="ctr"/>
                      <a:r>
                        <a:rPr lang="en-GB" sz="1800" b="0" dirty="0">
                          <a:solidFill>
                            <a:schemeClr val="tx1"/>
                          </a:solidFill>
                          <a:latin typeface="Verdana" panose="020B0604030504040204" pitchFamily="34" charset="0"/>
                          <a:ea typeface="Verdana" panose="020B0604030504040204" pitchFamily="34" charset="0"/>
                        </a:rPr>
                        <a:t>(Total number of Pressure Ulcers)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4926024"/>
                  </a:ext>
                </a:extLst>
              </a:tr>
              <a:tr h="4843938">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pPr fontAlgn="t">
                        <a:lnSpc>
                          <a:spcPct val="100000"/>
                        </a:lnSpc>
                        <a:buNone/>
                      </a:pPr>
                      <a:endParaRPr lang="en-GB" sz="2400" b="0" i="0" dirty="0">
                        <a:solidFill>
                          <a:schemeClr val="tx1"/>
                        </a:solidFill>
                        <a:effectLst/>
                        <a:latin typeface="Arial" panose="020B0604020202020204" pitchFamily="34" charset="0"/>
                        <a:cs typeface="Arial" panose="020B0604020202020204" pitchFamily="34" charset="0"/>
                      </a:endParaRP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In August, 104 Pressure Ulcer incidents were reported, compared to the 122 reported in July. </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Figures remain changeable due to Datix amendments.</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Inpatient rate: R 2.5 per 1,000 bed days </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There is no national benchmark, with the highest inpatient rate recorded in Q3 (R 2.84).</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Primary Care Services rates remain unreliable due to caseload dashboard inaccuracies. We have seen an increase in reporting numbers in Q 4 2026, 34% </a:t>
                      </a:r>
                    </a:p>
                    <a:p>
                      <a:pPr marL="285750" lvl="0" indent="-285750" algn="l" defTabSz="1507937" rtl="0" eaLnBrk="1" fontAlgn="t" latinLnBrk="0" hangingPunct="1">
                        <a:lnSpc>
                          <a:spcPct val="100000"/>
                        </a:lnSpc>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Hotspots continue to be highest in Unscheduled Care</a:t>
                      </a:r>
                      <a:endParaRPr lang="en-GB" sz="2400" b="0" i="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p>
                      <a:pPr>
                        <a:lnSpc>
                          <a:spcPct val="100000"/>
                        </a:lnSpc>
                      </a:pPr>
                      <a:endParaRPr lang="en-GB" sz="2000" kern="120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r h="5142782">
                <a:tc gridSpan="3">
                  <a:txBody>
                    <a:bodyPr/>
                    <a:lstStyle/>
                    <a:p>
                      <a:r>
                        <a:rPr lang="en-GB" sz="1700" b="1" dirty="0">
                          <a:latin typeface="Verdana" panose="020B0604030504040204" pitchFamily="34" charset="0"/>
                          <a:ea typeface="Verdana" panose="020B0604030504040204" pitchFamily="34" charset="0"/>
                        </a:rPr>
                        <a:t>What actions are we taking to improve?</a:t>
                      </a:r>
                    </a:p>
                    <a:p>
                      <a:pPr marL="285750" lvl="0" indent="-285750" algn="l" defTabSz="1507937" rtl="0" eaLnBrk="1" latinLnBrk="0" hangingPunct="1">
                        <a:buFont typeface="Arial" panose="020B0604020202020204" pitchFamily="34" charset="0"/>
                        <a:buChar char="•"/>
                      </a:pPr>
                      <a:r>
                        <a:rPr lang="en-GB" sz="1700" u="sng" kern="1200" dirty="0">
                          <a:solidFill>
                            <a:schemeClr val="tx1"/>
                          </a:solidFill>
                          <a:effectLst/>
                          <a:latin typeface="Verdana" panose="020B0604030504040204" pitchFamily="34" charset="0"/>
                          <a:ea typeface="Verdana" panose="020B0604030504040204" pitchFamily="34" charset="0"/>
                          <a:cs typeface="+mn-cs"/>
                        </a:rPr>
                        <a:t>Governance &amp; Assurance </a:t>
                      </a:r>
                      <a:r>
                        <a:rPr lang="en-GB" sz="1700" kern="1200" dirty="0">
                          <a:solidFill>
                            <a:schemeClr val="tx1"/>
                          </a:solidFill>
                          <a:effectLst/>
                          <a:latin typeface="Verdana" panose="020B0604030504040204" pitchFamily="34" charset="0"/>
                          <a:ea typeface="Verdana" panose="020B0604030504040204" pitchFamily="34" charset="0"/>
                          <a:cs typeface="+mn-cs"/>
                        </a:rPr>
                        <a:t>- Pressure Ulcer Strategic Improvement Group established, Standardised scrutiny panels aligned to national frameworks, Improved incident closure rates and data quality validation and Service Group-level bespoke Quality Improvement Plans have been developed</a:t>
                      </a:r>
                    </a:p>
                    <a:p>
                      <a:pPr marL="285750" lvl="0" indent="-285750" algn="l" defTabSz="1507937" rtl="0" eaLnBrk="1" latinLnBrk="0" hangingPunct="1">
                        <a:buFont typeface="Arial" panose="020B0604020202020204" pitchFamily="34" charset="0"/>
                        <a:buChar char="•"/>
                      </a:pPr>
                      <a:r>
                        <a:rPr lang="en-GB" sz="1700" u="sng" kern="1200" dirty="0">
                          <a:solidFill>
                            <a:schemeClr val="tx1"/>
                          </a:solidFill>
                          <a:effectLst/>
                          <a:latin typeface="Verdana" panose="020B0604030504040204" pitchFamily="34" charset="0"/>
                          <a:ea typeface="Verdana" panose="020B0604030504040204" pitchFamily="34" charset="0"/>
                          <a:cs typeface="+mn-cs"/>
                        </a:rPr>
                        <a:t>Clinical Practise and Systems </a:t>
                      </a:r>
                      <a:r>
                        <a:rPr lang="en-GB" sz="1700" kern="1200" dirty="0">
                          <a:solidFill>
                            <a:schemeClr val="tx1"/>
                          </a:solidFill>
                          <a:effectLst/>
                          <a:latin typeface="Verdana" panose="020B0604030504040204" pitchFamily="34" charset="0"/>
                          <a:ea typeface="Verdana" panose="020B0604030504040204" pitchFamily="34" charset="0"/>
                          <a:cs typeface="+mn-cs"/>
                        </a:rPr>
                        <a:t>- Implementation of standardised prevention pathways and policies (All Wales alignment), centralised Tissue Viability Service model, Rollout of digital wound imaging (Improvement Cymru), progression of equipment provision (including bed contract) and development of specialist neonatal prevention pathways</a:t>
                      </a:r>
                    </a:p>
                    <a:p>
                      <a:pPr marL="285750" lvl="0" indent="-285750" algn="l" defTabSz="1507937" rtl="0" eaLnBrk="1" latinLnBrk="0" hangingPunct="1">
                        <a:buFont typeface="Arial" panose="020B0604020202020204" pitchFamily="34" charset="0"/>
                        <a:buChar char="•"/>
                      </a:pPr>
                      <a:r>
                        <a:rPr lang="en-GB" sz="1700" i="0" u="sng" kern="1200" dirty="0">
                          <a:solidFill>
                            <a:schemeClr val="tx1"/>
                          </a:solidFill>
                          <a:effectLst/>
                          <a:latin typeface="Verdana" panose="020B0604030504040204" pitchFamily="34" charset="0"/>
                          <a:ea typeface="Verdana" panose="020B0604030504040204" pitchFamily="34" charset="0"/>
                          <a:cs typeface="+mn-cs"/>
                        </a:rPr>
                        <a:t>Workforce &amp; Education </a:t>
                      </a:r>
                      <a:r>
                        <a:rPr lang="en-GB" sz="1700" kern="1200" dirty="0">
                          <a:solidFill>
                            <a:schemeClr val="tx1"/>
                          </a:solidFill>
                          <a:effectLst/>
                          <a:latin typeface="Verdana" panose="020B0604030504040204" pitchFamily="34" charset="0"/>
                          <a:ea typeface="Verdana" panose="020B0604030504040204" pitchFamily="34" charset="0"/>
                          <a:cs typeface="+mn-cs"/>
                        </a:rPr>
                        <a:t>- Multi-modal education programme (face-to-face, virtual, video), targeted hotspot training in high-risk areas, Band 6/7 leadership development, Pre-registration Tissue Viability skills training, Tissue Viability Champions network and MDT complex wound forums</a:t>
                      </a:r>
                    </a:p>
                    <a:p>
                      <a:pPr marL="285750" lvl="0" indent="-285750" algn="l" defTabSz="1507937" rtl="0" eaLnBrk="1" latinLnBrk="0" hangingPunct="1">
                        <a:buFont typeface="Arial" panose="020B0604020202020204" pitchFamily="34" charset="0"/>
                        <a:buChar char="•"/>
                      </a:pPr>
                      <a:r>
                        <a:rPr lang="en-GB" sz="1700" u="sng" kern="1200" dirty="0">
                          <a:solidFill>
                            <a:schemeClr val="tx1"/>
                          </a:solidFill>
                          <a:effectLst/>
                          <a:latin typeface="Verdana" panose="020B0604030504040204" pitchFamily="34" charset="0"/>
                          <a:ea typeface="Verdana" panose="020B0604030504040204" pitchFamily="34" charset="0"/>
                          <a:cs typeface="+mn-cs"/>
                        </a:rPr>
                        <a:t>Audit &amp; Improvement Culture - </a:t>
                      </a:r>
                      <a:r>
                        <a:rPr lang="en-GB" sz="1700" kern="1200" dirty="0">
                          <a:solidFill>
                            <a:schemeClr val="tx1"/>
                          </a:solidFill>
                          <a:effectLst/>
                          <a:latin typeface="Verdana" panose="020B0604030504040204" pitchFamily="34" charset="0"/>
                          <a:ea typeface="Verdana" panose="020B0604030504040204" pitchFamily="34" charset="0"/>
                          <a:cs typeface="+mn-cs"/>
                        </a:rPr>
                        <a:t>Health Board-wide tissue viability audits, documentation and care quality reviews, peer review and shared learning processes and Staff engagement campaign: “Pressure Ulcer Superhero League 2026”</a:t>
                      </a:r>
                    </a:p>
                    <a:p>
                      <a:pPr marL="285750" lvl="0" indent="-285750" algn="l" defTabSz="1507937" rtl="0" eaLnBrk="1" latinLnBrk="0" hangingPunct="1">
                        <a:buFont typeface="Arial" panose="020B0604020202020204" pitchFamily="34" charset="0"/>
                        <a:buChar char="•"/>
                      </a:pPr>
                      <a:endParaRPr lang="en-GB" sz="1700" kern="1200" dirty="0">
                        <a:solidFill>
                          <a:srgbClr val="FF0000"/>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marL="342900" indent="-342900">
                        <a:buFont typeface="Arial" panose="020B0604020202020204" pitchFamily="34" charset="0"/>
                        <a:buChar char="•"/>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630929754"/>
                  </a:ext>
                </a:extLst>
              </a:tr>
            </a:tbl>
          </a:graphicData>
        </a:graphic>
      </p:graphicFrame>
      <p:sp>
        <p:nvSpPr>
          <p:cNvPr id="2" name="TextBox 1">
            <a:extLst>
              <a:ext uri="{FF2B5EF4-FFF2-40B4-BE49-F238E27FC236}">
                <a16:creationId xmlns:a16="http://schemas.microsoft.com/office/drawing/2014/main" id="{85578B16-3DA4-F9CE-18AC-003DEC0F98AA}"/>
              </a:ext>
            </a:extLst>
          </p:cNvPr>
          <p:cNvSpPr txBox="1"/>
          <p:nvPr/>
        </p:nvSpPr>
        <p:spPr>
          <a:xfrm>
            <a:off x="0" y="-14068"/>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
        <p:nvSpPr>
          <p:cNvPr id="6" name="TextBox 5">
            <a:extLst>
              <a:ext uri="{FF2B5EF4-FFF2-40B4-BE49-F238E27FC236}">
                <a16:creationId xmlns:a16="http://schemas.microsoft.com/office/drawing/2014/main" id="{1B5DFF65-5C58-B8B6-1DB3-E1C0F8B22165}"/>
              </a:ext>
            </a:extLst>
          </p:cNvPr>
          <p:cNvSpPr txBox="1"/>
          <p:nvPr/>
        </p:nvSpPr>
        <p:spPr>
          <a:xfrm>
            <a:off x="223044" y="8807843"/>
            <a:ext cx="9112689" cy="2292935"/>
          </a:xfrm>
          <a:prstGeom prst="rect">
            <a:avLst/>
          </a:prstGeom>
          <a:noFill/>
        </p:spPr>
        <p:txBody>
          <a:bodyPr wrap="square" rtlCol="0">
            <a:spAutoFit/>
          </a:bodyPr>
          <a:lstStyle/>
          <a:p>
            <a:r>
              <a:rPr lang="en-GB" sz="1700" b="1" dirty="0">
                <a:latin typeface="Verdana" panose="020B0604030504040204" pitchFamily="34" charset="0"/>
                <a:ea typeface="Verdana" panose="020B0604030504040204" pitchFamily="34" charset="0"/>
              </a:rPr>
              <a:t>What are the risks to delivery? </a:t>
            </a:r>
            <a:endParaRPr lang="en-GB" sz="1700" dirty="0">
              <a:latin typeface="Verdana" panose="020B0604030504040204" pitchFamily="34" charset="0"/>
              <a:ea typeface="Verdana" panose="020B0604030504040204" pitchFamily="34" charset="0"/>
            </a:endParaRPr>
          </a:p>
          <a:p>
            <a:pPr marL="285750" indent="-285750" defTabSz="1507937" fontAlgn="t">
              <a:buSzPts val="1000"/>
              <a:buFont typeface="Arial" panose="020B0604020202020204" pitchFamily="34" charset="0"/>
              <a:buChar char="•"/>
              <a:tabLst>
                <a:tab pos="457207" algn="l"/>
              </a:tabLst>
            </a:pPr>
            <a:r>
              <a:rPr lang="en-GB" dirty="0">
                <a:latin typeface="Verdana" panose="020B0604030504040204" pitchFamily="34" charset="0"/>
                <a:ea typeface="Verdana" panose="020B0604030504040204" pitchFamily="34" charset="0"/>
              </a:rPr>
              <a:t>Patient vulnerability (specifically first 72h of admission).</a:t>
            </a:r>
          </a:p>
          <a:p>
            <a:pPr marL="285750" indent="-285750" defTabSz="1507937" fontAlgn="t">
              <a:buFont typeface="Arial" panose="020B0604020202020204" pitchFamily="34" charset="0"/>
              <a:buChar char="•"/>
            </a:pPr>
            <a:r>
              <a:rPr lang="en-GB" dirty="0">
                <a:latin typeface="Verdana" panose="020B0604030504040204" pitchFamily="34" charset="0"/>
                <a:ea typeface="Verdana" panose="020B0604030504040204" pitchFamily="34" charset="0"/>
              </a:rPr>
              <a:t>Staff knowledge, skills and application of risk management principles</a:t>
            </a:r>
          </a:p>
          <a:p>
            <a:pPr marL="285750" indent="-285750" defTabSz="1507937" fontAlgn="t">
              <a:buFont typeface="Arial" panose="020B0604020202020204" pitchFamily="34" charset="0"/>
              <a:buChar char="•"/>
            </a:pPr>
            <a:r>
              <a:rPr lang="en-GB" dirty="0">
                <a:latin typeface="Verdana" panose="020B0604030504040204" pitchFamily="34" charset="0"/>
                <a:ea typeface="Verdana" panose="020B0604030504040204" pitchFamily="34" charset="0"/>
              </a:rPr>
              <a:t>Delays in receiving specialist equipment</a:t>
            </a:r>
          </a:p>
          <a:p>
            <a:pPr marL="285750" indent="-285750" defTabSz="1507937" fontAlgn="t">
              <a:buFont typeface="Arial" panose="020B0604020202020204" pitchFamily="34" charset="0"/>
              <a:buChar char="•"/>
            </a:pPr>
            <a:r>
              <a:rPr lang="en-GB" dirty="0">
                <a:latin typeface="Verdana" panose="020B0604030504040204" pitchFamily="34" charset="0"/>
                <a:ea typeface="Verdana" panose="020B0604030504040204" pitchFamily="34" charset="0"/>
              </a:rPr>
              <a:t>Limited prevention training, lack of tissue viability expertise, delayed/incomplete digital charting, and limited access to medical photography.</a:t>
            </a:r>
          </a:p>
          <a:p>
            <a:pPr marL="285750" indent="-285750" defTabSz="1507937" fontAlgn="t">
              <a:buFont typeface="Arial" panose="020B0604020202020204" pitchFamily="34" charset="0"/>
              <a:buChar char="•"/>
            </a:pPr>
            <a:r>
              <a:rPr lang="en-GB" dirty="0">
                <a:latin typeface="Verdana" panose="020B0604030504040204" pitchFamily="34" charset="0"/>
                <a:ea typeface="Verdana" panose="020B0604030504040204" pitchFamily="34" charset="0"/>
              </a:rPr>
              <a:t>Whole system pressure affecting the timeliness of scrutiny review panels</a:t>
            </a:r>
          </a:p>
        </p:txBody>
      </p:sp>
      <p:pic>
        <p:nvPicPr>
          <p:cNvPr id="5" name="Picture 4">
            <a:extLst>
              <a:ext uri="{FF2B5EF4-FFF2-40B4-BE49-F238E27FC236}">
                <a16:creationId xmlns:a16="http://schemas.microsoft.com/office/drawing/2014/main" id="{54249A3C-D988-BD15-E87C-7C15A362566B}"/>
              </a:ext>
            </a:extLst>
          </p:cNvPr>
          <p:cNvPicPr>
            <a:picLocks noChangeAspect="1"/>
          </p:cNvPicPr>
          <p:nvPr/>
        </p:nvPicPr>
        <p:blipFill>
          <a:blip r:embed="rId3"/>
          <a:stretch>
            <a:fillRect/>
          </a:stretch>
        </p:blipFill>
        <p:spPr>
          <a:xfrm>
            <a:off x="9335733" y="8474075"/>
            <a:ext cx="5189459" cy="2615364"/>
          </a:xfrm>
          <a:prstGeom prst="rect">
            <a:avLst/>
          </a:prstGeom>
        </p:spPr>
      </p:pic>
      <p:pic>
        <p:nvPicPr>
          <p:cNvPr id="12" name="Picture 11">
            <a:extLst>
              <a:ext uri="{FF2B5EF4-FFF2-40B4-BE49-F238E27FC236}">
                <a16:creationId xmlns:a16="http://schemas.microsoft.com/office/drawing/2014/main" id="{356FD557-9EC2-3BEB-0376-D14C4C1D804A}"/>
              </a:ext>
            </a:extLst>
          </p:cNvPr>
          <p:cNvPicPr>
            <a:picLocks noChangeAspect="1"/>
          </p:cNvPicPr>
          <p:nvPr/>
        </p:nvPicPr>
        <p:blipFill>
          <a:blip r:embed="rId4"/>
          <a:stretch>
            <a:fillRect/>
          </a:stretch>
        </p:blipFill>
        <p:spPr>
          <a:xfrm>
            <a:off x="14760968" y="8474075"/>
            <a:ext cx="4800600" cy="2626703"/>
          </a:xfrm>
          <a:prstGeom prst="rect">
            <a:avLst/>
          </a:prstGeom>
        </p:spPr>
      </p:pic>
      <p:sp>
        <p:nvSpPr>
          <p:cNvPr id="14" name="TextBox 13">
            <a:extLst>
              <a:ext uri="{FF2B5EF4-FFF2-40B4-BE49-F238E27FC236}">
                <a16:creationId xmlns:a16="http://schemas.microsoft.com/office/drawing/2014/main" id="{B4C7B2CC-5168-08E8-2991-9E8E7118780D}"/>
              </a:ext>
            </a:extLst>
          </p:cNvPr>
          <p:cNvSpPr txBox="1"/>
          <p:nvPr/>
        </p:nvSpPr>
        <p:spPr>
          <a:xfrm>
            <a:off x="11852729" y="4331236"/>
            <a:ext cx="5189459" cy="1323439"/>
          </a:xfrm>
          <a:prstGeom prst="rect">
            <a:avLst/>
          </a:prstGeom>
          <a:solidFill>
            <a:schemeClr val="bg1"/>
          </a:solidFill>
          <a:ln>
            <a:solidFill>
              <a:schemeClr val="tx1"/>
            </a:solidFill>
          </a:ln>
        </p:spPr>
        <p:txBody>
          <a:bodyPr rot="0" spcFirstLastPara="0" vertOverflow="overflow" horzOverflow="overflow" vert="horz" wrap="square" lIns="91438" tIns="45720" rIns="91438" bIns="45720" numCol="1" spcCol="0" rtlCol="0" fromWordArt="0" anchor="t" anchorCtr="0" forceAA="0" compatLnSpc="1">
            <a:prstTxWarp prst="textNoShape">
              <a:avLst/>
            </a:prstTxWarp>
            <a:spAutoFit/>
          </a:bodyPr>
          <a:lstStyle>
            <a:defPPr>
              <a:defRPr lang="en-US"/>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a:lstStyle>
          <a:p>
            <a:pPr>
              <a:buNone/>
            </a:pPr>
            <a:r>
              <a:rPr lang="en-GB" sz="1600" b="1" dirty="0">
                <a:latin typeface="Arial" panose="020B0604020202020204" pitchFamily="34" charset="0"/>
                <a:cs typeface="Arial" panose="020B0604020202020204" pitchFamily="34" charset="0"/>
              </a:rPr>
              <a:t>What we expect to see (Outcomes by 2027)</a:t>
            </a:r>
            <a:r>
              <a:rPr lang="en-GB" sz="1600" b="1" u="sng" dirty="0">
                <a:latin typeface="Arial" panose="020B0604020202020204" pitchFamily="34" charset="0"/>
                <a:cs typeface="Arial" panose="020B0604020202020204" pitchFamily="34" charset="0"/>
              </a:rPr>
              <a:t>:</a:t>
            </a:r>
            <a:endParaRPr lang="en-GB" sz="1600" u="sng" dirty="0">
              <a:latin typeface="Arial" panose="020B0604020202020204" pitchFamily="34" charset="0"/>
              <a:cs typeface="Arial" panose="020B0604020202020204" pitchFamily="34" charset="0"/>
            </a:endParaRPr>
          </a:p>
          <a:p>
            <a:pPr>
              <a:buFont typeface="Arial" panose="020B0604020202020204" pitchFamily="34" charset="0"/>
              <a:buChar char="•"/>
            </a:pPr>
            <a:r>
              <a:rPr lang="en-GB" sz="1600" dirty="0">
                <a:latin typeface="Arial" panose="020B0604020202020204" pitchFamily="34" charset="0"/>
                <a:cs typeface="Arial" panose="020B0604020202020204" pitchFamily="34" charset="0"/>
              </a:rPr>
              <a:t>↓ 20% PU rates in acute sites; ≤1.6/1000 bed days.</a:t>
            </a:r>
            <a:endParaRPr lang="en-GB" sz="1600" dirty="0">
              <a:latin typeface="Arial" panose="020B0604020202020204" pitchFamily="34" charset="0"/>
              <a:ea typeface="Calibri"/>
              <a:cs typeface="Arial" panose="020B0604020202020204" pitchFamily="34" charset="0"/>
            </a:endParaRPr>
          </a:p>
          <a:p>
            <a:pPr>
              <a:buFont typeface="Arial" panose="020B0604020202020204" pitchFamily="34" charset="0"/>
              <a:buChar char="•"/>
            </a:pPr>
            <a:r>
              <a:rPr lang="en-GB" sz="1600" dirty="0">
                <a:latin typeface="Arial" panose="020B0604020202020204" pitchFamily="34" charset="0"/>
                <a:cs typeface="Arial" panose="020B0604020202020204" pitchFamily="34" charset="0"/>
              </a:rPr>
              <a:t>↓ 30 % avoidable PU in HB.</a:t>
            </a:r>
            <a:endParaRPr lang="en-GB" sz="1600" dirty="0">
              <a:latin typeface="Arial" panose="020B0604020202020204" pitchFamily="34" charset="0"/>
              <a:ea typeface="Calibri"/>
              <a:cs typeface="Arial" panose="020B0604020202020204" pitchFamily="34" charset="0"/>
            </a:endParaRPr>
          </a:p>
          <a:p>
            <a:pPr>
              <a:buFont typeface="Arial" panose="020B0604020202020204" pitchFamily="34" charset="0"/>
              <a:buChar char="•"/>
            </a:pPr>
            <a:r>
              <a:rPr lang="en-GB" sz="1600" dirty="0">
                <a:latin typeface="Arial" panose="020B0604020202020204" pitchFamily="34" charset="0"/>
                <a:ea typeface="Calibri"/>
                <a:cs typeface="Arial" panose="020B0604020202020204" pitchFamily="34" charset="0"/>
              </a:rPr>
              <a:t>↓ Reduce the total number of HBA incidents by 10% </a:t>
            </a:r>
            <a:endParaRPr lang="en-GB" sz="1600" dirty="0">
              <a:latin typeface="Arial" panose="020B0604020202020204" pitchFamily="34" charset="0"/>
              <a:cs typeface="Arial" panose="020B0604020202020204" pitchFamily="34" charset="0"/>
            </a:endParaRPr>
          </a:p>
          <a:p>
            <a:pPr>
              <a:buFont typeface="Arial" panose="020B0604020202020204" pitchFamily="34" charset="0"/>
              <a:buChar char="•"/>
            </a:pPr>
            <a:r>
              <a:rPr lang="en-GB" sz="1600" dirty="0">
                <a:latin typeface="Arial" panose="020B0604020202020204" pitchFamily="34" charset="0"/>
                <a:ea typeface="Calibri"/>
                <a:cs typeface="Arial" panose="020B0604020202020204" pitchFamily="34" charset="0"/>
              </a:rPr>
              <a:t>↓ Reduce HB acquired Deep damage by 10% </a:t>
            </a:r>
            <a:endParaRPr lang="en-GB" sz="1600" dirty="0">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21FCC089-3BCF-57DA-F049-657C1F9289DC}"/>
              </a:ext>
            </a:extLst>
          </p:cNvPr>
          <p:cNvPicPr>
            <a:picLocks noChangeAspect="1"/>
          </p:cNvPicPr>
          <p:nvPr/>
        </p:nvPicPr>
        <p:blipFill>
          <a:blip r:embed="rId5"/>
          <a:stretch>
            <a:fillRect/>
          </a:stretch>
        </p:blipFill>
        <p:spPr>
          <a:xfrm>
            <a:off x="604044" y="1539875"/>
            <a:ext cx="8016422" cy="4391976"/>
          </a:xfrm>
          <a:prstGeom prst="rect">
            <a:avLst/>
          </a:prstGeom>
        </p:spPr>
      </p:pic>
    </p:spTree>
    <p:extLst>
      <p:ext uri="{BB962C8B-B14F-4D97-AF65-F5344CB8AC3E}">
        <p14:creationId xmlns:p14="http://schemas.microsoft.com/office/powerpoint/2010/main" val="1490719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624CB-1951-FB19-5D42-4175997DFB8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C7CC44B-6E01-6738-BDF3-4037D7DDC01A}"/>
              </a:ext>
            </a:extLst>
          </p:cNvPr>
          <p:cNvGraphicFramePr>
            <a:graphicFrameLocks noGrp="1"/>
          </p:cNvGraphicFramePr>
          <p:nvPr>
            <p:extLst>
              <p:ext uri="{D42A27DB-BD31-4B8C-83A1-F6EECF244321}">
                <p14:modId xmlns:p14="http://schemas.microsoft.com/office/powerpoint/2010/main" val="1805164694"/>
              </p:ext>
            </p:extLst>
          </p:nvPr>
        </p:nvGraphicFramePr>
        <p:xfrm>
          <a:off x="0" y="570707"/>
          <a:ext cx="20105688" cy="7644288"/>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7107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600" b="1" i="0" dirty="0">
                          <a:solidFill>
                            <a:schemeClr val="dk1"/>
                          </a:solidFill>
                          <a:effectLst/>
                          <a:latin typeface="Verdana" panose="020B0604030504040204" pitchFamily="34" charset="0"/>
                          <a:ea typeface="Verdana" panose="020B0604030504040204" pitchFamily="34" charset="0"/>
                          <a:cs typeface="+mn-cs"/>
                        </a:rPr>
                        <a:t>TI Target: </a:t>
                      </a:r>
                      <a:r>
                        <a:rPr lang="en-GB" sz="1600" b="0" i="0" kern="1200" dirty="0">
                          <a:solidFill>
                            <a:schemeClr val="dk1"/>
                          </a:solidFill>
                          <a:effectLst/>
                          <a:latin typeface="Verdana" panose="020B0604030504040204" pitchFamily="34" charset="0"/>
                          <a:ea typeface="Verdana" panose="020B0604030504040204" pitchFamily="34" charset="0"/>
                          <a:cs typeface="+mn-cs"/>
                        </a:rPr>
                        <a:t>30% reduction in ambulance handovers over 45 minutes and maintained for three months (Based on Q2/Q3 2023/24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algn="ctr"/>
                      <a:r>
                        <a:rPr lang="en-GB" sz="1600" dirty="0">
                          <a:solidFill>
                            <a:schemeClr val="tx1"/>
                          </a:solidFill>
                          <a:latin typeface="Verdana" panose="020B0604030504040204" pitchFamily="34" charset="0"/>
                          <a:ea typeface="Verdana" panose="020B0604030504040204" pitchFamily="34" charset="0"/>
                        </a:rPr>
                        <a:t>August 2026 Performance</a:t>
                      </a:r>
                    </a:p>
                    <a:p>
                      <a:pPr algn="ctr"/>
                      <a:endParaRPr lang="en-GB" sz="1600" dirty="0">
                        <a:solidFill>
                          <a:schemeClr val="tx1"/>
                        </a:solidFill>
                        <a:latin typeface="Verdana" panose="020B0604030504040204" pitchFamily="34" charset="0"/>
                        <a:ea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marL="0" algn="ctr" defTabSz="1507937" rtl="0" eaLnBrk="1" latinLnBrk="0" hangingPunct="1"/>
                      <a:r>
                        <a:rPr lang="en-GB" sz="1600" b="1" kern="1200" dirty="0">
                          <a:solidFill>
                            <a:schemeClr val="tx1"/>
                          </a:solidFill>
                          <a:latin typeface="Verdana" panose="020B0604030504040204" pitchFamily="34" charset="0"/>
                          <a:ea typeface="Verdana" panose="020B0604030504040204" pitchFamily="34" charset="0"/>
                          <a:cs typeface="+mn-cs"/>
                        </a:rPr>
                        <a:t>690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545752">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600" b="1" i="0" dirty="0">
                          <a:solidFill>
                            <a:schemeClr val="dk1"/>
                          </a:solidFill>
                          <a:effectLst/>
                          <a:latin typeface="Verdana" panose="020B0604030504040204" pitchFamily="34" charset="0"/>
                          <a:ea typeface="Verdana" panose="020B0604030504040204" pitchFamily="34" charset="0"/>
                          <a:cs typeface="+mn-cs"/>
                        </a:rPr>
                        <a:t>Annual Plan ambition: </a:t>
                      </a:r>
                      <a:r>
                        <a:rPr lang="en-GB" sz="1600" b="0" i="0" dirty="0">
                          <a:solidFill>
                            <a:schemeClr val="dk1"/>
                          </a:solidFill>
                          <a:effectLst/>
                          <a:latin typeface="Verdana" panose="020B0604030504040204" pitchFamily="34" charset="0"/>
                          <a:ea typeface="Verdana" panose="020B0604030504040204" pitchFamily="34" charset="0"/>
                          <a:cs typeface="+mn-cs"/>
                        </a:rPr>
                        <a:t>0 ambulance handovers &gt; 45 minutes from September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vMerge="1">
                  <a:txBody>
                    <a:bodyPr/>
                    <a:lstStyle/>
                    <a:p>
                      <a:pPr algn="ctr"/>
                      <a:endParaRPr lang="en-GB" sz="1600" b="1"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459817464"/>
                  </a:ext>
                </a:extLst>
              </a:tr>
              <a:tr h="6427461">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600" b="1" dirty="0">
                          <a:latin typeface="Verdana" panose="020B0604030504040204" pitchFamily="34" charset="0"/>
                          <a:ea typeface="Verdana" panose="020B0604030504040204" pitchFamily="34" charset="0"/>
                        </a:rPr>
                        <a:t>How are we doing? </a:t>
                      </a:r>
                    </a:p>
                    <a:p>
                      <a:r>
                        <a:rPr lang="en-GB" sz="1600" b="0" dirty="0">
                          <a:solidFill>
                            <a:schemeClr val="tx1"/>
                          </a:solidFill>
                          <a:latin typeface="Verdana" panose="020B0604030504040204" pitchFamily="34" charset="0"/>
                          <a:ea typeface="Verdana" panose="020B0604030504040204" pitchFamily="34" charset="0"/>
                        </a:rPr>
                        <a:t>In August 2026, the organisation reported an increase in the number of ambulance handovers over one 45 minutes, reporting 690 compared to 544 in July 2026.</a:t>
                      </a:r>
                    </a:p>
                    <a:p>
                      <a:endParaRPr lang="en-GB" sz="1600" b="0" dirty="0">
                        <a:solidFill>
                          <a:schemeClr val="tx1"/>
                        </a:solidFill>
                        <a:latin typeface="Verdana" panose="020B0604030504040204" pitchFamily="34" charset="0"/>
                        <a:ea typeface="Verdana" panose="020B0604030504040204" pitchFamily="34" charset="0"/>
                      </a:endParaRPr>
                    </a:p>
                    <a:p>
                      <a:r>
                        <a:rPr lang="en-GB" sz="1600" b="0" i="1" dirty="0">
                          <a:solidFill>
                            <a:schemeClr val="tx1"/>
                          </a:solidFill>
                          <a:latin typeface="Verdana" panose="020B0604030504040204" pitchFamily="34" charset="0"/>
                          <a:ea typeface="Verdana" panose="020B0604030504040204" pitchFamily="34" charset="0"/>
                        </a:rPr>
                        <a:t>It is important to note that reporting parameters have changed following Welsh Government guidance. Ambulance handover figures are to include all ambulance handover locations, this will therefore show an increase in the reported figures.</a:t>
                      </a:r>
                      <a:endParaRPr lang="en-GB" sz="1600" b="0" dirty="0">
                        <a:solidFill>
                          <a:schemeClr val="tx1"/>
                        </a:solidFill>
                        <a:latin typeface="Verdana" panose="020B0604030504040204" pitchFamily="34" charset="0"/>
                        <a:ea typeface="Verdana" panose="020B0604030504040204" pitchFamily="34" charset="0"/>
                      </a:endParaRPr>
                    </a:p>
                    <a:p>
                      <a:endParaRPr lang="en-GB" sz="1600" b="0" dirty="0">
                        <a:solidFill>
                          <a:schemeClr val="tx1"/>
                        </a:solidFill>
                        <a:highlight>
                          <a:srgbClr val="FFFF00"/>
                        </a:highlight>
                        <a:latin typeface="Verdana" panose="020B0604030504040204" pitchFamily="34" charset="0"/>
                        <a:ea typeface="Verdana" panose="020B0604030504040204" pitchFamily="34" charset="0"/>
                      </a:endParaRPr>
                    </a:p>
                    <a:p>
                      <a:r>
                        <a:rPr lang="en-GB" sz="16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Focus on weekend discharge and Home for Lunch</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Optimal Hospital Flow Framework roll out – NPT and Singleton </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Join up tactical command Health Board wide – earlier system decision making/flow</a:t>
                      </a:r>
                      <a:endParaRPr lang="en-US" sz="1600" kern="1200" dirty="0">
                        <a:solidFill>
                          <a:schemeClr val="tx1"/>
                        </a:solidFill>
                        <a:latin typeface="Verdana" panose="020B0604030504040204" pitchFamily="34" charset="0"/>
                        <a:ea typeface="Verdana" panose="020B0604030504040204" pitchFamily="34" charset="0"/>
                        <a:cs typeface="Calibri"/>
                      </a:endParaRPr>
                    </a:p>
                    <a:p>
                      <a:pPr marL="285750" marR="0" lvl="0" indent="-285750" algn="l" rtl="0" eaLnBrk="1" fontAlgn="auto" latinLnBrk="0" hangingPunct="1">
                        <a:lnSpc>
                          <a:spcPct val="100000"/>
                        </a:lnSpc>
                        <a:spcBef>
                          <a:spcPts val="0"/>
                        </a:spcBef>
                        <a:spcAft>
                          <a:spcPts val="0"/>
                        </a:spcAft>
                        <a:buClr>
                          <a:srgbClr val="000000"/>
                        </a:buClr>
                        <a:buSzTx/>
                        <a:buFont typeface="Arial,Sans-Serif"/>
                        <a:buChar char="•"/>
                      </a:pPr>
                      <a:r>
                        <a:rPr lang="en-US" sz="1600" dirty="0">
                          <a:solidFill>
                            <a:schemeClr val="tx1"/>
                          </a:solidFill>
                          <a:latin typeface="Verdana" panose="020B0604030504040204" pitchFamily="34" charset="0"/>
                          <a:ea typeface="Verdana" panose="020B0604030504040204" pitchFamily="34" charset="0"/>
                          <a:cs typeface="Calibri"/>
                        </a:rPr>
                        <a:t>Heightened WAST focus on the decision to convey, patient by patient </a:t>
                      </a:r>
                    </a:p>
                    <a:p>
                      <a:pPr marL="285750" marR="0" lvl="0" indent="-285750" algn="l" rtl="0" eaLnBrk="1" fontAlgn="auto" latinLnBrk="0" hangingPunct="1">
                        <a:lnSpc>
                          <a:spcPct val="100000"/>
                        </a:lnSpc>
                        <a:spcBef>
                          <a:spcPts val="0"/>
                        </a:spcBef>
                        <a:spcAft>
                          <a:spcPts val="0"/>
                        </a:spcAft>
                        <a:buClr>
                          <a:srgbClr val="000000"/>
                        </a:buClr>
                        <a:buSzTx/>
                        <a:buFont typeface="Arial,Sans-Serif"/>
                        <a:buChar char="•"/>
                      </a:pPr>
                      <a:r>
                        <a:rPr lang="en-US" sz="1600" dirty="0">
                          <a:solidFill>
                            <a:schemeClr val="tx1"/>
                          </a:solidFill>
                          <a:latin typeface="Verdana" panose="020B0604030504040204" pitchFamily="34" charset="0"/>
                          <a:ea typeface="Verdana" panose="020B0604030504040204" pitchFamily="34" charset="0"/>
                          <a:cs typeface="Calibri"/>
                        </a:rPr>
                        <a:t>SPOA (Single Point of Access) direct referral pathways into all specialties –</a:t>
                      </a:r>
                      <a:r>
                        <a:rPr lang="en-US" sz="1600" b="1" dirty="0">
                          <a:solidFill>
                            <a:schemeClr val="tx1"/>
                          </a:solidFill>
                          <a:latin typeface="Verdana" panose="020B0604030504040204" pitchFamily="34" charset="0"/>
                          <a:ea typeface="Verdana" panose="020B0604030504040204" pitchFamily="34" charset="0"/>
                          <a:cs typeface="Calibri"/>
                        </a:rPr>
                        <a:t> implemented end June 26</a:t>
                      </a:r>
                      <a:r>
                        <a:rPr lang="en-US" sz="1600" dirty="0">
                          <a:solidFill>
                            <a:schemeClr val="tx1"/>
                          </a:solidFill>
                          <a:latin typeface="Verdana" panose="020B0604030504040204" pitchFamily="34" charset="0"/>
                          <a:ea typeface="Verdana" panose="020B0604030504040204" pitchFamily="34" charset="0"/>
                          <a:cs typeface="Calibri"/>
                        </a:rPr>
                        <a:t>. </a:t>
                      </a:r>
                      <a:r>
                        <a:rPr lang="en-US" sz="1600" b="1" dirty="0">
                          <a:solidFill>
                            <a:schemeClr val="tx1"/>
                          </a:solidFill>
                          <a:latin typeface="Verdana" panose="020B0604030504040204" pitchFamily="34" charset="0"/>
                          <a:ea typeface="Verdana" panose="020B0604030504040204" pitchFamily="34" charset="0"/>
                          <a:cs typeface="Calibri"/>
                        </a:rPr>
                        <a:t>Aim 2-3 diverted away from ED/day (weekdays).</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US" sz="1600" dirty="0">
                          <a:solidFill>
                            <a:schemeClr val="tx1"/>
                          </a:solidFill>
                          <a:latin typeface="Verdana" panose="020B0604030504040204" pitchFamily="34" charset="0"/>
                          <a:ea typeface="Verdana" panose="020B0604030504040204" pitchFamily="34" charset="0"/>
                          <a:cs typeface="Calibri"/>
                        </a:rPr>
                        <a:t>Continue CCBC Care Home PDSA 24/7 after 1 week test of change - </a:t>
                      </a:r>
                      <a:r>
                        <a:rPr lang="en-US" sz="1600" b="1" dirty="0">
                          <a:solidFill>
                            <a:schemeClr val="tx1"/>
                          </a:solidFill>
                          <a:latin typeface="Verdana" panose="020B0604030504040204" pitchFamily="34" charset="0"/>
                          <a:ea typeface="Verdana" panose="020B0604030504040204" pitchFamily="34" charset="0"/>
                          <a:cs typeface="Calibri"/>
                        </a:rPr>
                        <a:t>in place.</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US" sz="1600" dirty="0">
                          <a:solidFill>
                            <a:schemeClr val="tx1"/>
                          </a:solidFill>
                          <a:latin typeface="Verdana" panose="020B0604030504040204" pitchFamily="34" charset="0"/>
                          <a:ea typeface="Verdana" panose="020B0604030504040204" pitchFamily="34" charset="0"/>
                          <a:cs typeface="Calibri"/>
                        </a:rPr>
                        <a:t>Acute Medical and Older Persons Assessment units are operating more effectively as a result of various clinically led operational changes – thus creating improved pull from ED / turnaround</a:t>
                      </a:r>
                    </a:p>
                    <a:p>
                      <a:pPr marL="0" marR="0" lvl="0" indent="0" algn="l" defTabSz="1507937" rtl="0" eaLnBrk="1" fontAlgn="auto" latinLnBrk="0" hangingPunct="1">
                        <a:lnSpc>
                          <a:spcPct val="100000"/>
                        </a:lnSpc>
                        <a:spcBef>
                          <a:spcPts val="0"/>
                        </a:spcBef>
                        <a:spcAft>
                          <a:spcPts val="0"/>
                        </a:spcAft>
                        <a:buClr>
                          <a:srgbClr val="000000"/>
                        </a:buClr>
                        <a:buSzTx/>
                        <a:buFont typeface="Arial,Sans-Serif"/>
                        <a:buNone/>
                        <a:tabLst/>
                        <a:defRPr/>
                      </a:pPr>
                      <a:endParaRPr lang="en-GB" sz="1600" dirty="0">
                        <a:solidFill>
                          <a:srgbClr val="FF0000"/>
                        </a:solidFill>
                        <a:highlight>
                          <a:srgbClr val="FFFF00"/>
                        </a:highlight>
                        <a:latin typeface="Verdana" panose="020B0604030504040204" pitchFamily="34" charset="0"/>
                        <a:ea typeface="Verdana" panose="020B0604030504040204" pitchFamily="34" charset="0"/>
                      </a:endParaRPr>
                    </a:p>
                    <a:p>
                      <a:r>
                        <a:rPr lang="en-GB" sz="1600" b="1" dirty="0">
                          <a:solidFill>
                            <a:schemeClr val="tx1"/>
                          </a:solidFill>
                          <a:latin typeface="Verdana" panose="020B0604030504040204" pitchFamily="34" charset="0"/>
                          <a:ea typeface="Verdana" panose="020B0604030504040204" pitchFamily="34" charset="0"/>
                        </a:rPr>
                        <a:t>What are the risks to delivery? </a:t>
                      </a:r>
                      <a:endParaRPr lang="en-GB" sz="1600" dirty="0">
                        <a:solidFill>
                          <a:schemeClr val="tx1"/>
                        </a:solidFill>
                        <a:latin typeface="Verdana" panose="020B0604030504040204" pitchFamily="34" charset="0"/>
                        <a:ea typeface="Verdana" panose="020B0604030504040204" pitchFamily="34" charset="0"/>
                      </a:endParaRP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The ED area is functioning as a medical assessment/ward due to capacity deficits, which results in overcrowding in the ED and less ability to accommodate patients from WAST.</a:t>
                      </a:r>
                    </a:p>
                    <a:p>
                      <a:pPr marL="285750" marR="0" lvl="0" indent="-285750" algn="l" defTabSz="1507937" rtl="0" eaLnBrk="1" fontAlgn="auto" latinLnBrk="0" hangingPunct="1">
                        <a:lnSpc>
                          <a:spcPct val="100000"/>
                        </a:lnSpc>
                        <a:spcBef>
                          <a:spcPts val="0"/>
                        </a:spcBef>
                        <a:spcAft>
                          <a:spcPts val="0"/>
                        </a:spcAft>
                        <a:buClr>
                          <a:srgbClr val="000000"/>
                        </a:buClr>
                        <a:buSzTx/>
                        <a:buFont typeface="Arial,Sans-Serif"/>
                        <a:buChar char="•"/>
                        <a:tabLst/>
                        <a:defRPr/>
                      </a:pPr>
                      <a:r>
                        <a:rPr lang="en-GB" sz="1600" kern="1200" noProof="0" dirty="0">
                          <a:solidFill>
                            <a:schemeClr val="tx1"/>
                          </a:solidFill>
                          <a:latin typeface="Verdana" panose="020B0604030504040204" pitchFamily="34" charset="0"/>
                          <a:ea typeface="Verdana" panose="020B0604030504040204" pitchFamily="34" charset="0"/>
                          <a:cs typeface="Calibri"/>
                        </a:rPr>
                        <a:t>Lead in time to develop Integrated Assessment facility (24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A06DEB5F-8171-17AF-B000-F1A3FE321ADE}"/>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4 - Unscheduled Care 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20A87E5C-1C14-BF68-372D-6068E3F33252}"/>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13EE324D-DD92-5A54-6327-1923F8A5920F}"/>
              </a:ext>
            </a:extLst>
          </p:cNvPr>
          <p:cNvPicPr>
            <a:picLocks noChangeAspect="1"/>
          </p:cNvPicPr>
          <p:nvPr/>
        </p:nvPicPr>
        <p:blipFill>
          <a:blip r:embed="rId3"/>
          <a:stretch>
            <a:fillRect/>
          </a:stretch>
        </p:blipFill>
        <p:spPr>
          <a:xfrm>
            <a:off x="1899444" y="4761751"/>
            <a:ext cx="6400800" cy="2560320"/>
          </a:xfrm>
          <a:prstGeom prst="rect">
            <a:avLst/>
          </a:prstGeom>
        </p:spPr>
      </p:pic>
      <p:pic>
        <p:nvPicPr>
          <p:cNvPr id="9" name="Picture 8">
            <a:extLst>
              <a:ext uri="{FF2B5EF4-FFF2-40B4-BE49-F238E27FC236}">
                <a16:creationId xmlns:a16="http://schemas.microsoft.com/office/drawing/2014/main" id="{B2ACB64A-F8BE-4684-D326-2AE02558DDF3}"/>
              </a:ext>
            </a:extLst>
          </p:cNvPr>
          <p:cNvPicPr>
            <a:picLocks noChangeAspect="1"/>
          </p:cNvPicPr>
          <p:nvPr/>
        </p:nvPicPr>
        <p:blipFill>
          <a:blip r:embed="rId4"/>
          <a:stretch>
            <a:fillRect/>
          </a:stretch>
        </p:blipFill>
        <p:spPr>
          <a:xfrm>
            <a:off x="2488417" y="8230870"/>
            <a:ext cx="15128854" cy="2926080"/>
          </a:xfrm>
          <a:prstGeom prst="rect">
            <a:avLst/>
          </a:prstGeom>
        </p:spPr>
      </p:pic>
      <p:pic>
        <p:nvPicPr>
          <p:cNvPr id="8" name="Picture 7">
            <a:extLst>
              <a:ext uri="{FF2B5EF4-FFF2-40B4-BE49-F238E27FC236}">
                <a16:creationId xmlns:a16="http://schemas.microsoft.com/office/drawing/2014/main" id="{A81FD263-7195-989B-E9BF-E6A2D14F4766}"/>
              </a:ext>
            </a:extLst>
          </p:cNvPr>
          <p:cNvPicPr>
            <a:picLocks noChangeAspect="1"/>
          </p:cNvPicPr>
          <p:nvPr/>
        </p:nvPicPr>
        <p:blipFill>
          <a:blip r:embed="rId5"/>
          <a:srcRect r="742"/>
          <a:stretch>
            <a:fillRect/>
          </a:stretch>
        </p:blipFill>
        <p:spPr>
          <a:xfrm>
            <a:off x="70644" y="2835275"/>
            <a:ext cx="9448800" cy="1183120"/>
          </a:xfrm>
          <a:prstGeom prst="rect">
            <a:avLst/>
          </a:prstGeom>
        </p:spPr>
      </p:pic>
    </p:spTree>
    <p:extLst>
      <p:ext uri="{BB962C8B-B14F-4D97-AF65-F5344CB8AC3E}">
        <p14:creationId xmlns:p14="http://schemas.microsoft.com/office/powerpoint/2010/main" val="2553308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BC77E-C7E6-7211-BB79-9C1E5A2D6302}"/>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A3A003C-0BB8-2DCC-9A5A-E936DD6AAC79}"/>
              </a:ext>
            </a:extLst>
          </p:cNvPr>
          <p:cNvGraphicFramePr>
            <a:graphicFrameLocks noGrp="1"/>
          </p:cNvGraphicFramePr>
          <p:nvPr>
            <p:extLst>
              <p:ext uri="{D42A27DB-BD31-4B8C-83A1-F6EECF244321}">
                <p14:modId xmlns:p14="http://schemas.microsoft.com/office/powerpoint/2010/main" val="163572978"/>
              </p:ext>
            </p:extLst>
          </p:nvPr>
        </p:nvGraphicFramePr>
        <p:xfrm>
          <a:off x="0" y="570708"/>
          <a:ext cx="20105688" cy="10739003"/>
        </p:xfrm>
        <a:graphic>
          <a:graphicData uri="http://schemas.openxmlformats.org/drawingml/2006/table">
            <a:tbl>
              <a:tblPr firstRow="1" bandRow="1">
                <a:tableStyleId>{5C22544A-7EE6-4342-B048-85BDC9FD1C3A}</a:tableStyleId>
              </a:tblPr>
              <a:tblGrid>
                <a:gridCol w="10052844">
                  <a:extLst>
                    <a:ext uri="{9D8B030D-6E8A-4147-A177-3AD203B41FA5}">
                      <a16:colId xmlns:a16="http://schemas.microsoft.com/office/drawing/2014/main" val="1129616965"/>
                    </a:ext>
                  </a:extLst>
                </a:gridCol>
                <a:gridCol w="50264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005479">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TI Target: </a:t>
                      </a:r>
                      <a:r>
                        <a:rPr lang="en-GB" sz="1800" b="0" i="0" dirty="0">
                          <a:solidFill>
                            <a:schemeClr val="dk1"/>
                          </a:solidFill>
                          <a:effectLst/>
                          <a:latin typeface="Verdana" panose="020B0604030504040204" pitchFamily="34" charset="0"/>
                          <a:ea typeface="Verdana" panose="020B0604030504040204" pitchFamily="34" charset="0"/>
                          <a:cs typeface="+mn-cs"/>
                        </a:rPr>
                        <a:t>Median time from arrival at emergency department to assessment by a clinical decision maker should not exceed 60 minutes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84 minutes</a:t>
                      </a:r>
                    </a:p>
                    <a:p>
                      <a:pPr algn="ctr"/>
                      <a:endParaRPr lang="en-GB" sz="2000" dirty="0">
                        <a:solidFill>
                          <a:schemeClr val="tx1"/>
                        </a:solidFill>
                        <a:latin typeface="Verdana" panose="020B0604030504040204" pitchFamily="34" charset="0"/>
                        <a:ea typeface="Verdana" panose="020B0604030504040204" pitchFamily="34" charset="0"/>
                      </a:endParaRPr>
                    </a:p>
                    <a:p>
                      <a:pPr algn="ctr"/>
                      <a:r>
                        <a:rPr lang="en-GB" sz="2000" dirty="0">
                          <a:solidFill>
                            <a:schemeClr val="tx1"/>
                          </a:solidFill>
                          <a:latin typeface="Verdana" panose="020B0604030504040204" pitchFamily="34" charset="0"/>
                          <a:ea typeface="Verdana" panose="020B0604030504040204" pitchFamily="34" charset="0"/>
                        </a:rPr>
                        <a:t>39.7% seen &lt; 60 mins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9733163">
                <a:tc>
                  <a:txBody>
                    <a:bodyPr/>
                    <a:lstStyle/>
                    <a:p>
                      <a:endParaRPr lang="en-GB" sz="2000" dirty="0">
                        <a:latin typeface="Verdana" panose="020B0604030504040204" pitchFamily="34" charset="0"/>
                        <a:ea typeface="Verdana" panose="020B0604030504040204" pitchFamily="34" charset="0"/>
                      </a:endParaRPr>
                    </a:p>
                    <a:p>
                      <a:r>
                        <a:rPr lang="en-GB" sz="1800" i="1" dirty="0">
                          <a:latin typeface="Verdana" panose="020B0604030504040204" pitchFamily="34" charset="0"/>
                          <a:ea typeface="Verdana" panose="020B0604030504040204" pitchFamily="34" charset="0"/>
                        </a:rPr>
                        <a:t>Daily median time to first review in the Emergency department is shown below, along with a heat map of the median time by hour and day and the average since recording began on the 1</a:t>
                      </a:r>
                      <a:r>
                        <a:rPr lang="en-GB" sz="1800" i="1" baseline="30000" dirty="0">
                          <a:latin typeface="Verdana" panose="020B0604030504040204" pitchFamily="34" charset="0"/>
                          <a:ea typeface="Verdana" panose="020B0604030504040204" pitchFamily="34" charset="0"/>
                        </a:rPr>
                        <a:t>st</a:t>
                      </a:r>
                      <a:r>
                        <a:rPr lang="en-GB" sz="1800" i="1" dirty="0">
                          <a:latin typeface="Verdana" panose="020B0604030504040204" pitchFamily="34" charset="0"/>
                          <a:ea typeface="Verdana" panose="020B0604030504040204" pitchFamily="34" charset="0"/>
                        </a:rPr>
                        <a:t> May 2026.  Response times continue to improve, as evidenced by the team reducing to 84 minutes compared with the 4 month average of 138 minutes, but remain in excess of the 60 minute target.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r>
                        <a:rPr lang="en-GB" sz="1800" b="0" dirty="0">
                          <a:solidFill>
                            <a:schemeClr val="tx1"/>
                          </a:solidFill>
                          <a:latin typeface="Verdana" panose="020B0604030504040204" pitchFamily="34" charset="0"/>
                          <a:ea typeface="Verdana" panose="020B0604030504040204" pitchFamily="34" charset="0"/>
                        </a:rPr>
                        <a:t>In August 2026, the organisation reported a slight increase in the percentage of patients assessed by a clinical decision maker within 60 minutes, reporting 39.7%.</a:t>
                      </a:r>
                    </a:p>
                    <a:p>
                      <a:endParaRPr lang="en-GB" sz="1800" dirty="0">
                        <a:solidFill>
                          <a:srgbClr val="FF0000"/>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0"/>
                        </a:spcAft>
                        <a:buClrTx/>
                        <a:buSzTx/>
                        <a:buFont typeface="Arial"/>
                        <a:buChar char="•"/>
                        <a:tabLst/>
                        <a:defRPr/>
                      </a:pPr>
                      <a:r>
                        <a:rPr lang="en-GB" sz="1800" b="0" i="0" u="none" strike="noStrike" kern="1200" noProof="0" dirty="0">
                          <a:solidFill>
                            <a:schemeClr val="dk1"/>
                          </a:solidFill>
                          <a:latin typeface="Verdana" panose="020B0604030504040204" pitchFamily="34" charset="0"/>
                          <a:ea typeface="Verdana" panose="020B0604030504040204" pitchFamily="34" charset="0"/>
                          <a:cs typeface="Calibri" panose="020F0502020204030204" pitchFamily="34" charset="0"/>
                        </a:rPr>
                        <a:t>5 tests of change to reduce time to first assessment in ED, these have included zoning of areas with designated medical workforce, rapid assessment models, management of ambulatory majors – some improvement evident with ongoing PDSAs planned.</a:t>
                      </a:r>
                    </a:p>
                    <a:p>
                      <a:pPr marL="285750" marR="0" lvl="0" indent="-285750" algn="l" defTabSz="1507937" rtl="0" eaLnBrk="1" fontAlgn="auto" latinLnBrk="0" hangingPunct="1">
                        <a:lnSpc>
                          <a:spcPct val="100000"/>
                        </a:lnSpc>
                        <a:spcBef>
                          <a:spcPts val="0"/>
                        </a:spcBef>
                        <a:spcAft>
                          <a:spcPts val="0"/>
                        </a:spcAft>
                        <a:buClrTx/>
                        <a:buSzTx/>
                        <a:buFont typeface="Arial"/>
                        <a:buChar char="•"/>
                        <a:tabLst/>
                        <a:defRPr/>
                      </a:pPr>
                      <a:r>
                        <a:rPr lang="en-GB" sz="1800" b="0" i="0" u="none" strike="noStrike" kern="1200" noProof="0" dirty="0">
                          <a:solidFill>
                            <a:schemeClr val="dk1"/>
                          </a:solidFill>
                          <a:latin typeface="Verdana" panose="020B0604030504040204" pitchFamily="34" charset="0"/>
                          <a:ea typeface="Verdana" panose="020B0604030504040204" pitchFamily="34" charset="0"/>
                          <a:cs typeface="Calibri" panose="020F0502020204030204" pitchFamily="34" charset="0"/>
                        </a:rPr>
                        <a:t>Focussed programme of work on WPAS entries to enable improved understanding of ED journey delays.</a:t>
                      </a:r>
                    </a:p>
                    <a:p>
                      <a:pPr marL="285750" marR="0" lvl="0" indent="-285750" algn="l" defTabSz="1507937" rtl="0" eaLnBrk="1" fontAlgn="auto" latinLnBrk="0" hangingPunct="1">
                        <a:lnSpc>
                          <a:spcPct val="100000"/>
                        </a:lnSpc>
                        <a:spcBef>
                          <a:spcPts val="0"/>
                        </a:spcBef>
                        <a:spcAft>
                          <a:spcPts val="0"/>
                        </a:spcAft>
                        <a:buClrTx/>
                        <a:buSzTx/>
                        <a:buFont typeface="Arial"/>
                        <a:buChar char="•"/>
                        <a:tabLst/>
                        <a:defRPr/>
                      </a:pPr>
                      <a:r>
                        <a:rPr lang="en-GB" sz="1800" b="0" i="0" u="none" strike="noStrike" kern="1200" noProof="0" dirty="0">
                          <a:solidFill>
                            <a:schemeClr val="dk1"/>
                          </a:solidFill>
                          <a:latin typeface="Verdana" panose="020B0604030504040204" pitchFamily="34" charset="0"/>
                          <a:ea typeface="Verdana" panose="020B0604030504040204" pitchFamily="34" charset="0"/>
                          <a:cs typeface="Calibri" panose="020F0502020204030204" pitchFamily="34" charset="0"/>
                        </a:rPr>
                        <a:t>Adjustment of medical staff rotas to better align to demand.</a:t>
                      </a:r>
                    </a:p>
                    <a:p>
                      <a:pPr marL="285750" marR="0" lvl="0" indent="-285750" algn="l" defTabSz="1507937" rtl="0" eaLnBrk="1" fontAlgn="auto" latinLnBrk="0" hangingPunct="1">
                        <a:lnSpc>
                          <a:spcPct val="100000"/>
                        </a:lnSpc>
                        <a:spcBef>
                          <a:spcPts val="0"/>
                        </a:spcBef>
                        <a:spcAft>
                          <a:spcPts val="0"/>
                        </a:spcAft>
                        <a:buClrTx/>
                        <a:buSzTx/>
                        <a:buFont typeface="Arial"/>
                        <a:buChar char="•"/>
                        <a:tabLst/>
                        <a:defRPr/>
                      </a:pPr>
                      <a:r>
                        <a:rPr lang="en-GB" sz="1800" b="0" i="0" u="none" strike="noStrike" kern="1200" noProof="0" dirty="0">
                          <a:solidFill>
                            <a:schemeClr val="dk1"/>
                          </a:solidFill>
                          <a:latin typeface="Verdana" panose="020B0604030504040204" pitchFamily="34" charset="0"/>
                          <a:ea typeface="Verdana" panose="020B0604030504040204" pitchFamily="34" charset="0"/>
                          <a:cs typeface="Calibri" panose="020F0502020204030204" pitchFamily="34" charset="0"/>
                        </a:rPr>
                        <a:t>Backfill of junior doctor gaps at weekends following Deanery directive to adhere to 1:3 weekend working pattern.</a:t>
                      </a:r>
                    </a:p>
                    <a:p>
                      <a:r>
                        <a:rPr lang="en-GB" sz="1800" b="1" dirty="0">
                          <a:solidFill>
                            <a:srgbClr val="FF0000"/>
                          </a:solidFill>
                          <a:highlight>
                            <a:srgbClr val="FFFF00"/>
                          </a:highlight>
                          <a:latin typeface="Verdana" panose="020B0604030504040204" pitchFamily="34" charset="0"/>
                          <a:ea typeface="Verdana" panose="020B0604030504040204" pitchFamily="34" charset="0"/>
                        </a:rPr>
                        <a:t> </a:t>
                      </a:r>
                      <a:endParaRPr lang="en-GB" sz="1800" dirty="0">
                        <a:solidFill>
                          <a:srgbClr val="FF0000"/>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 </a:t>
                      </a:r>
                      <a:endParaRPr lang="en-GB" sz="1800" dirty="0">
                        <a:solidFill>
                          <a:schemeClr val="tx1"/>
                        </a:solidFill>
                        <a:latin typeface="Verdana" panose="020B0604030504040204" pitchFamily="34" charset="0"/>
                        <a:ea typeface="Verdana" panose="020B0604030504040204" pitchFamily="34" charset="0"/>
                      </a:endParaRPr>
                    </a:p>
                    <a:p>
                      <a:pPr marL="285750" lvl="0" indent="-285750" algn="l">
                        <a:lnSpc>
                          <a:spcPct val="100000"/>
                        </a:lnSpc>
                        <a:spcBef>
                          <a:spcPts val="0"/>
                        </a:spcBef>
                        <a:spcAft>
                          <a:spcPts val="0"/>
                        </a:spcAft>
                        <a:buFont typeface="Arial"/>
                        <a:buChar char="•"/>
                      </a:pPr>
                      <a:r>
                        <a:rPr lang="en-GB" sz="1800" b="1" i="0" u="none" strike="noStrike" noProof="0" dirty="0">
                          <a:latin typeface="Verdana" panose="020B0604030504040204" pitchFamily="34" charset="0"/>
                          <a:ea typeface="Verdana" panose="020B0604030504040204" pitchFamily="34" charset="0"/>
                          <a:cs typeface="Calibri" panose="020F0502020204030204" pitchFamily="34" charset="0"/>
                        </a:rPr>
                        <a:t>Workforce &amp; Roster constraints:</a:t>
                      </a:r>
                      <a:r>
                        <a:rPr lang="en-GB" sz="1800" b="0" i="0" u="none" strike="noStrike" noProof="0" dirty="0">
                          <a:latin typeface="Verdana" panose="020B0604030504040204" pitchFamily="34" charset="0"/>
                          <a:ea typeface="Verdana" panose="020B0604030504040204" pitchFamily="34" charset="0"/>
                          <a:cs typeface="Calibri" panose="020F0502020204030204" pitchFamily="34" charset="0"/>
                        </a:rPr>
                        <a:t> balancing out of hours demand with clinician capacity vs working time and rota rules.</a:t>
                      </a:r>
                      <a:endParaRPr lang="en-GB" sz="1800" dirty="0">
                        <a:latin typeface="Verdana" panose="020B0604030504040204" pitchFamily="34" charset="0"/>
                        <a:ea typeface="Verdana" panose="020B0604030504040204" pitchFamily="34" charset="0"/>
                        <a:cs typeface="Calibri" panose="020F0502020204030204" pitchFamily="34" charset="0"/>
                      </a:endParaRPr>
                    </a:p>
                    <a:p>
                      <a:pPr marL="285750" lvl="0" indent="-285750" algn="l">
                        <a:lnSpc>
                          <a:spcPct val="100000"/>
                        </a:lnSpc>
                        <a:spcBef>
                          <a:spcPts val="0"/>
                        </a:spcBef>
                        <a:spcAft>
                          <a:spcPts val="0"/>
                        </a:spcAft>
                        <a:buFont typeface="Arial"/>
                        <a:buChar char="•"/>
                      </a:pPr>
                      <a:r>
                        <a:rPr lang="en-GB" sz="1800" b="1" i="0" u="none" strike="noStrike" noProof="0" dirty="0">
                          <a:latin typeface="Verdana" panose="020B0604030504040204" pitchFamily="34" charset="0"/>
                          <a:ea typeface="Verdana" panose="020B0604030504040204" pitchFamily="34" charset="0"/>
                          <a:cs typeface="Calibri" panose="020F0502020204030204" pitchFamily="34" charset="0"/>
                        </a:rPr>
                        <a:t>Competing priorities:</a:t>
                      </a:r>
                      <a:r>
                        <a:rPr lang="en-GB" sz="1800" b="0" i="0" u="none" strike="noStrike" noProof="0" dirty="0">
                          <a:latin typeface="Verdana" panose="020B0604030504040204" pitchFamily="34" charset="0"/>
                          <a:ea typeface="Verdana" panose="020B0604030504040204" pitchFamily="34" charset="0"/>
                          <a:cs typeface="Calibri" panose="020F0502020204030204" pitchFamily="34" charset="0"/>
                        </a:rPr>
                        <a:t> focus on high-acuity patients limits capacity to progress lower-acuity queue</a:t>
                      </a:r>
                      <a:endParaRPr lang="en-GB" sz="1800" dirty="0">
                        <a:latin typeface="Verdana" panose="020B0604030504040204" pitchFamily="34" charset="0"/>
                        <a:ea typeface="Verdana" panose="020B0604030504040204" pitchFamily="34" charset="0"/>
                        <a:cs typeface="Calibri" panose="020F0502020204030204" pitchFamily="34" charset="0"/>
                      </a:endParaRPr>
                    </a:p>
                    <a:p>
                      <a:pPr marL="285750" lvl="0" indent="-285750" algn="l">
                        <a:lnSpc>
                          <a:spcPct val="100000"/>
                        </a:lnSpc>
                        <a:spcBef>
                          <a:spcPts val="0"/>
                        </a:spcBef>
                        <a:spcAft>
                          <a:spcPts val="0"/>
                        </a:spcAft>
                        <a:buFont typeface="Arial"/>
                        <a:buChar char="•"/>
                      </a:pPr>
                      <a:r>
                        <a:rPr lang="en-GB" sz="1800" b="1" i="0" u="none" strike="noStrike" noProof="0" dirty="0">
                          <a:latin typeface="Verdana" panose="020B0604030504040204" pitchFamily="34" charset="0"/>
                          <a:ea typeface="Verdana" panose="020B0604030504040204" pitchFamily="34" charset="0"/>
                          <a:cs typeface="Calibri" panose="020F0502020204030204" pitchFamily="34" charset="0"/>
                        </a:rPr>
                        <a:t>Clinical risk appetite:</a:t>
                      </a:r>
                      <a:r>
                        <a:rPr lang="en-GB" sz="1800" b="0" i="0" u="none" strike="noStrike" noProof="0" dirty="0">
                          <a:latin typeface="Verdana" panose="020B0604030504040204" pitchFamily="34" charset="0"/>
                          <a:ea typeface="Verdana" panose="020B0604030504040204" pitchFamily="34" charset="0"/>
                          <a:cs typeface="Calibri" panose="020F0502020204030204" pitchFamily="34" charset="0"/>
                        </a:rPr>
                        <a:t> concern about safely accelerating decisions out of hours with reduced support services</a:t>
                      </a:r>
                      <a:endParaRPr lang="en-GB" sz="1800" dirty="0">
                        <a:latin typeface="Verdana" panose="020B0604030504040204" pitchFamily="34" charset="0"/>
                        <a:ea typeface="Verdana" panose="020B0604030504040204" pitchFamily="34" charset="0"/>
                        <a:cs typeface="Calibri" panose="020F0502020204030204" pitchFamily="34" charset="0"/>
                      </a:endParaRPr>
                    </a:p>
                    <a:p>
                      <a:pPr marL="285750" lvl="0" indent="-285750" algn="l">
                        <a:lnSpc>
                          <a:spcPct val="100000"/>
                        </a:lnSpc>
                        <a:spcBef>
                          <a:spcPts val="0"/>
                        </a:spcBef>
                        <a:spcAft>
                          <a:spcPts val="0"/>
                        </a:spcAft>
                        <a:buFont typeface="Arial"/>
                        <a:buChar char="•"/>
                      </a:pPr>
                      <a:r>
                        <a:rPr lang="en-GB" sz="1800" b="1" i="0" u="none" strike="noStrike" noProof="0" dirty="0">
                          <a:latin typeface="Verdana"/>
                          <a:ea typeface="Verdana"/>
                          <a:cs typeface="Calibri"/>
                        </a:rPr>
                        <a:t>Demand unpredictability:</a:t>
                      </a:r>
                      <a:r>
                        <a:rPr lang="en-GB" sz="1800" b="0" i="0" u="none" strike="noStrike" noProof="0" dirty="0">
                          <a:latin typeface="Verdana"/>
                          <a:ea typeface="Verdana"/>
                          <a:cs typeface="Calibri"/>
                        </a:rPr>
                        <a:t> 3-4 fold variance in individual hourly arrivals can overwhelm with delayed recovery.</a:t>
                      </a:r>
                      <a:endParaRPr lang="en-GB" sz="1800" dirty="0">
                        <a:latin typeface="Verdana"/>
                        <a:ea typeface="Verdana"/>
                        <a:cs typeface="Calibri"/>
                      </a:endParaRPr>
                    </a:p>
                    <a:p>
                      <a:pPr marL="285750" lvl="0" indent="-285750" algn="l">
                        <a:lnSpc>
                          <a:spcPct val="100000"/>
                        </a:lnSpc>
                        <a:spcBef>
                          <a:spcPts val="0"/>
                        </a:spcBef>
                        <a:spcAft>
                          <a:spcPts val="0"/>
                        </a:spcAft>
                        <a:buFont typeface="Arial"/>
                        <a:buChar char="•"/>
                      </a:pPr>
                      <a:r>
                        <a:rPr lang="en-GB" sz="1800" b="1" i="0" u="none" strike="noStrike" noProof="0" dirty="0">
                          <a:latin typeface="Verdana"/>
                          <a:ea typeface="Verdana"/>
                          <a:cs typeface="Calibri"/>
                        </a:rPr>
                        <a:t>Queue management discipline:</a:t>
                      </a:r>
                      <a:r>
                        <a:rPr lang="en-GB" sz="1800" b="0" i="0" u="none" strike="noStrike" noProof="0" dirty="0">
                          <a:latin typeface="Verdana"/>
                          <a:ea typeface="Verdana"/>
                          <a:cs typeface="Calibri"/>
                        </a:rPr>
                        <a:t> requires consistent real-time oversight and escalation, underpinned by robust digital system as a key enabler</a:t>
                      </a:r>
                      <a:endParaRPr lang="en-GB" sz="1800" dirty="0">
                        <a:latin typeface="Verdana"/>
                        <a:ea typeface="Verdana"/>
                        <a:cs typeface="Calibri"/>
                      </a:endParaRPr>
                    </a:p>
                    <a:p>
                      <a:pPr marL="285750" lvl="0" indent="-285750" algn="l">
                        <a:lnSpc>
                          <a:spcPct val="100000"/>
                        </a:lnSpc>
                        <a:spcBef>
                          <a:spcPts val="0"/>
                        </a:spcBef>
                        <a:spcAft>
                          <a:spcPts val="0"/>
                        </a:spcAft>
                        <a:buFont typeface="Arial"/>
                        <a:buChar char="•"/>
                      </a:pPr>
                      <a:r>
                        <a:rPr lang="en-GB" sz="1800" b="1" i="0" u="none" strike="noStrike" noProof="0" dirty="0">
                          <a:latin typeface="Verdana" panose="020B0604030504040204" pitchFamily="34" charset="0"/>
                          <a:ea typeface="Verdana" panose="020B0604030504040204" pitchFamily="34" charset="0"/>
                          <a:cs typeface="Calibri" panose="020F0502020204030204" pitchFamily="34" charset="0"/>
                        </a:rPr>
                        <a:t>System-wide alignment risk:</a:t>
                      </a:r>
                      <a:r>
                        <a:rPr lang="en-GB" sz="1800" b="0" i="0" u="none" strike="noStrike" noProof="0" dirty="0">
                          <a:latin typeface="Verdana" panose="020B0604030504040204" pitchFamily="34" charset="0"/>
                          <a:ea typeface="Verdana" panose="020B0604030504040204" pitchFamily="34" charset="0"/>
                          <a:cs typeface="Calibri" panose="020F0502020204030204" pitchFamily="34" charset="0"/>
                        </a:rPr>
                        <a:t> lack of available alternatives to ED at times of peak demand</a:t>
                      </a:r>
                      <a:endParaRPr lang="en-GB" sz="1800" b="1" dirty="0">
                        <a:latin typeface="Verdana" panose="020B0604030504040204" pitchFamily="34" charset="0"/>
                        <a:ea typeface="Verdana" panose="020B060403050404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D3286353-0223-288A-F111-DCAA98B325D6}"/>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4 - Unscheduled Care 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55390FA-5331-5058-5823-9CC19A5173A3}"/>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10" name="Picture 9">
            <a:extLst>
              <a:ext uri="{FF2B5EF4-FFF2-40B4-BE49-F238E27FC236}">
                <a16:creationId xmlns:a16="http://schemas.microsoft.com/office/drawing/2014/main" id="{EF32D151-82B0-1CD0-9B4A-3158915BABDD}"/>
              </a:ext>
            </a:extLst>
          </p:cNvPr>
          <p:cNvPicPr>
            <a:picLocks noChangeAspect="1"/>
          </p:cNvPicPr>
          <p:nvPr/>
        </p:nvPicPr>
        <p:blipFill>
          <a:blip r:embed="rId3"/>
          <a:stretch>
            <a:fillRect/>
          </a:stretch>
        </p:blipFill>
        <p:spPr>
          <a:xfrm>
            <a:off x="136048" y="3902075"/>
            <a:ext cx="9832258" cy="3010320"/>
          </a:xfrm>
          <a:prstGeom prst="rect">
            <a:avLst/>
          </a:prstGeom>
        </p:spPr>
      </p:pic>
      <p:pic>
        <p:nvPicPr>
          <p:cNvPr id="12" name="Picture 11">
            <a:extLst>
              <a:ext uri="{FF2B5EF4-FFF2-40B4-BE49-F238E27FC236}">
                <a16:creationId xmlns:a16="http://schemas.microsoft.com/office/drawing/2014/main" id="{486A5DB5-153C-171F-3582-94F6DF19E300}"/>
              </a:ext>
            </a:extLst>
          </p:cNvPr>
          <p:cNvPicPr>
            <a:picLocks noChangeAspect="1"/>
          </p:cNvPicPr>
          <p:nvPr/>
        </p:nvPicPr>
        <p:blipFill>
          <a:blip r:embed="rId4"/>
          <a:stretch>
            <a:fillRect/>
          </a:stretch>
        </p:blipFill>
        <p:spPr>
          <a:xfrm>
            <a:off x="136048" y="7178675"/>
            <a:ext cx="9832258" cy="2514600"/>
          </a:xfrm>
          <a:prstGeom prst="rect">
            <a:avLst/>
          </a:prstGeom>
        </p:spPr>
      </p:pic>
    </p:spTree>
    <p:extLst>
      <p:ext uri="{BB962C8B-B14F-4D97-AF65-F5344CB8AC3E}">
        <p14:creationId xmlns:p14="http://schemas.microsoft.com/office/powerpoint/2010/main" val="2675785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C79DC-192A-290B-9E14-79A858A85E5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C990641-4462-C8C9-B3DF-22F157AA377B}"/>
              </a:ext>
            </a:extLst>
          </p:cNvPr>
          <p:cNvGraphicFramePr>
            <a:graphicFrameLocks noGrp="1"/>
          </p:cNvGraphicFramePr>
          <p:nvPr>
            <p:extLst>
              <p:ext uri="{D42A27DB-BD31-4B8C-83A1-F6EECF244321}">
                <p14:modId xmlns:p14="http://schemas.microsoft.com/office/powerpoint/2010/main" val="1785047910"/>
              </p:ext>
            </p:extLst>
          </p:nvPr>
        </p:nvGraphicFramePr>
        <p:xfrm>
          <a:off x="0" y="570707"/>
          <a:ext cx="20105688" cy="8107680"/>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399096">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bg1"/>
                          </a:solidFill>
                          <a:effectLst/>
                          <a:latin typeface="Verdana" panose="020B0604030504040204" pitchFamily="34" charset="0"/>
                          <a:ea typeface="Verdana" panose="020B0604030504040204" pitchFamily="34" charset="0"/>
                          <a:cs typeface="+mn-cs"/>
                        </a:rPr>
                        <a:t>TI Target: </a:t>
                      </a:r>
                      <a:r>
                        <a:rPr lang="en-GB" sz="1800" b="0" i="0" dirty="0">
                          <a:solidFill>
                            <a:schemeClr val="bg1"/>
                          </a:solidFill>
                          <a:effectLst/>
                          <a:latin typeface="Verdana" panose="020B0604030504040204" pitchFamily="34" charset="0"/>
                          <a:ea typeface="Verdana" panose="020B0604030504040204" pitchFamily="34" charset="0"/>
                          <a:cs typeface="+mn-cs"/>
                        </a:rPr>
                        <a:t>Continuous improvement towards no more than 7% of patients waiting over 12 hours at each individual site and across HB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9.25%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240504">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bg1"/>
                          </a:solidFill>
                          <a:effectLst/>
                          <a:latin typeface="Verdana" panose="020B0604030504040204" pitchFamily="34" charset="0"/>
                          <a:ea typeface="Verdana" panose="020B0604030504040204" pitchFamily="34" charset="0"/>
                          <a:cs typeface="+mn-cs"/>
                        </a:rPr>
                        <a:t>Breakthrough Objective</a:t>
                      </a:r>
                      <a:r>
                        <a:rPr lang="en-GB" sz="1800" b="0" i="0" dirty="0">
                          <a:solidFill>
                            <a:schemeClr val="bg1"/>
                          </a:solidFill>
                          <a:effectLst/>
                          <a:latin typeface="Verdana" panose="020B0604030504040204" pitchFamily="34" charset="0"/>
                          <a:ea typeface="Verdana" panose="020B0604030504040204" pitchFamily="34" charset="0"/>
                          <a:cs typeface="+mn-cs"/>
                        </a:rPr>
                        <a:t>: Reduce the number of patients waiting in ED for over 12 hours by 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dirty="0">
                          <a:solidFill>
                            <a:schemeClr val="tx1"/>
                          </a:solidFill>
                          <a:latin typeface="Verdana" panose="020B0604030504040204" pitchFamily="34" charset="0"/>
                          <a:ea typeface="Verdana" panose="020B0604030504040204" pitchFamily="34" charset="0"/>
                        </a:rPr>
                        <a:t>August 2026 Reduction against March 2026 Baseline</a:t>
                      </a:r>
                      <a:endParaRPr lang="en-GB" sz="18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2.01% reduction against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51675574"/>
                  </a:ext>
                </a:extLst>
              </a:tr>
              <a:tr h="2755104">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800" b="0" dirty="0">
                          <a:solidFill>
                            <a:schemeClr val="tx1"/>
                          </a:solidFill>
                          <a:latin typeface="Verdana" panose="020B0604030504040204" pitchFamily="34" charset="0"/>
                          <a:ea typeface="Verdana" panose="020B0604030504040204" pitchFamily="34" charset="0"/>
                        </a:rPr>
                        <a:t>In August 2026, 1,117 patients, which is 9.25% of all attendances, were waiting more than 12 hours in the Emergency Department.  Whilst this represents a reduction of 18% on the July position, we remain above our trajectory to reduce the number to below 997 patients.</a:t>
                      </a:r>
                    </a:p>
                    <a:p>
                      <a:pPr marL="0" marR="0" lvl="0" indent="0" algn="l" defTabSz="1507937" rtl="0" eaLnBrk="1" fontAlgn="auto" latinLnBrk="0" hangingPunct="1">
                        <a:lnSpc>
                          <a:spcPct val="100000"/>
                        </a:lnSpc>
                        <a:spcBef>
                          <a:spcPts val="0"/>
                        </a:spcBef>
                        <a:spcAft>
                          <a:spcPts val="0"/>
                        </a:spcAft>
                        <a:buClrTx/>
                        <a:buSzTx/>
                        <a:buFontTx/>
                        <a:buNone/>
                        <a:tabLst/>
                        <a:defRPr/>
                      </a:pPr>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Resident Doctor rota redesign (from 5 Aug):</a:t>
                      </a:r>
                      <a:r>
                        <a:rPr kumimoji="0" lang="en-GB"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Expected to improve weekday afternoon/evening </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cover, but reduced weekend resident doctor availability presents a risk to weekend performance.</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Ambulatory pathway trial: </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Progressing as planned, with a new Category 3/4 assessment process due to be tested from 17th August. </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Clinician zoning allocation (PDSA 1):</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 Improved ambulance triage flow and pace, but no measurable improvement in overall departmental performance. Redesign planned.</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Rapid Access Physician (RAP) trials:</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 No improvement seen across four separate tests. Trial discontinued.</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#NOF pathway redesign </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 designated ward base has now been agreed </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Integrated Assessment Unit – </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Design the Integrated Assessment Unit (Wards A&amp;B) to be co-located with the Emergency Department</a:t>
                      </a:r>
                    </a:p>
                    <a:p>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 </a:t>
                      </a:r>
                    </a:p>
                    <a:p>
                      <a:pPr marL="285750" lvl="0" indent="-285750" algn="l">
                        <a:lnSpc>
                          <a:spcPct val="100000"/>
                        </a:lnSpc>
                        <a:spcBef>
                          <a:spcPts val="0"/>
                        </a:spcBef>
                        <a:spcAft>
                          <a:spcPts val="0"/>
                        </a:spcAft>
                        <a:buFont typeface="Arial"/>
                        <a:buChar char="•"/>
                      </a:pPr>
                      <a:r>
                        <a:rPr lang="en-GB" sz="1800" b="1" i="0" u="none" strike="noStrike" noProof="0" dirty="0">
                          <a:solidFill>
                            <a:schemeClr val="tx1"/>
                          </a:solidFill>
                          <a:latin typeface="Verdana"/>
                          <a:ea typeface="Verdana"/>
                          <a:cs typeface="Calibri"/>
                        </a:rPr>
                        <a:t>Flow dependency risk:</a:t>
                      </a:r>
                      <a:r>
                        <a:rPr lang="en-GB" sz="1800" b="0" i="0" u="none" strike="noStrike" noProof="0" dirty="0">
                          <a:solidFill>
                            <a:schemeClr val="tx1"/>
                          </a:solidFill>
                          <a:latin typeface="Verdana"/>
                          <a:ea typeface="Verdana"/>
                          <a:cs typeface="Calibri"/>
                        </a:rPr>
                        <a:t> reduction depends on </a:t>
                      </a:r>
                      <a:r>
                        <a:rPr lang="en-GB" sz="1800" b="1" i="0" u="none" strike="noStrike" noProof="0" dirty="0">
                          <a:solidFill>
                            <a:schemeClr val="tx1"/>
                          </a:solidFill>
                          <a:latin typeface="Verdana"/>
                          <a:ea typeface="Verdana"/>
                          <a:cs typeface="Calibri"/>
                        </a:rPr>
                        <a:t>improving discharge and bed capacity</a:t>
                      </a:r>
                      <a:r>
                        <a:rPr lang="en-GB" sz="1800" b="0" i="0" u="none" strike="noStrike" noProof="0" dirty="0">
                          <a:solidFill>
                            <a:schemeClr val="tx1"/>
                          </a:solidFill>
                          <a:latin typeface="Verdana"/>
                          <a:ea typeface="Verdana"/>
                          <a:cs typeface="Calibri"/>
                        </a:rPr>
                        <a:t> (same constraint as ambulance handovers) including a reduction in the number of clinically optimised patients in acute/non-acute beds.</a:t>
                      </a:r>
                      <a:endParaRPr lang="en-GB" sz="1800" dirty="0">
                        <a:solidFill>
                          <a:schemeClr val="tx1"/>
                        </a:solidFill>
                        <a:latin typeface="Verdana"/>
                        <a:ea typeface="Verdana"/>
                        <a:cs typeface="Calibri"/>
                      </a:endParaRPr>
                    </a:p>
                    <a:p>
                      <a:pPr marL="285750" lvl="0" indent="-285750" algn="l">
                        <a:lnSpc>
                          <a:spcPct val="100000"/>
                        </a:lnSpc>
                        <a:spcBef>
                          <a:spcPts val="0"/>
                        </a:spcBef>
                        <a:spcAft>
                          <a:spcPts val="0"/>
                        </a:spcAft>
                        <a:buFont typeface="Arial"/>
                        <a:buChar char="•"/>
                      </a:pPr>
                      <a:r>
                        <a:rPr kumimoji="0" lang="en-GB" sz="1600" b="1"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Integrated Assessment Unit </a:t>
                      </a:r>
                      <a:r>
                        <a:rPr kumimoji="0" lang="en-GB" sz="1600" b="0" i="0"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 Current lead time to implementation is 24 months</a:t>
                      </a:r>
                    </a:p>
                    <a:p>
                      <a:pPr marL="285750" lvl="0" indent="-285750" algn="l">
                        <a:lnSpc>
                          <a:spcPct val="100000"/>
                        </a:lnSpc>
                        <a:spcBef>
                          <a:spcPts val="0"/>
                        </a:spcBef>
                        <a:spcAft>
                          <a:spcPts val="0"/>
                        </a:spcAft>
                        <a:buFont typeface="Arial"/>
                        <a:buChar char="•"/>
                      </a:pPr>
                      <a:r>
                        <a:rPr lang="en-GB" sz="1800" b="1" i="0" u="none" strike="noStrike" noProof="0" dirty="0">
                          <a:solidFill>
                            <a:schemeClr val="tx1"/>
                          </a:solidFill>
                          <a:latin typeface="Verdana" panose="020B0604030504040204" pitchFamily="34" charset="0"/>
                          <a:ea typeface="Verdana" panose="020B0604030504040204" pitchFamily="34" charset="0"/>
                          <a:cs typeface="Calibri" panose="020F0502020204030204" pitchFamily="34" charset="0"/>
                        </a:rPr>
                        <a:t>Demand pressure risk:</a:t>
                      </a:r>
                      <a:r>
                        <a:rPr lang="en-GB" sz="1800" b="0" i="0" u="none" strike="noStrike" noProof="0" dirty="0">
                          <a:solidFill>
                            <a:schemeClr val="tx1"/>
                          </a:solidFill>
                          <a:latin typeface="Verdana" panose="020B0604030504040204" pitchFamily="34" charset="0"/>
                          <a:ea typeface="Verdana" panose="020B0604030504040204" pitchFamily="34" charset="0"/>
                          <a:cs typeface="Calibri" panose="020F0502020204030204" pitchFamily="34" charset="0"/>
                        </a:rPr>
                        <a:t> continued high attendances or admissions will </a:t>
                      </a:r>
                      <a:r>
                        <a:rPr lang="en-GB" sz="1800" b="1" i="0" u="none" strike="noStrike" noProof="0" dirty="0">
                          <a:solidFill>
                            <a:schemeClr val="tx1"/>
                          </a:solidFill>
                          <a:latin typeface="Verdana" panose="020B0604030504040204" pitchFamily="34" charset="0"/>
                          <a:ea typeface="Verdana" panose="020B0604030504040204" pitchFamily="34" charset="0"/>
                          <a:cs typeface="Calibri" panose="020F0502020204030204" pitchFamily="34" charset="0"/>
                        </a:rPr>
                        <a:t>offset gains</a:t>
                      </a:r>
                      <a:endParaRPr lang="en-GB" sz="1800" b="1" dirty="0">
                        <a:solidFill>
                          <a:schemeClr val="tx1"/>
                        </a:solidFill>
                        <a:latin typeface="Verdana" panose="020B0604030504040204" pitchFamily="34" charset="0"/>
                        <a:ea typeface="Verdana" panose="020B060403050404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4" name="TextBox 3">
            <a:extLst>
              <a:ext uri="{FF2B5EF4-FFF2-40B4-BE49-F238E27FC236}">
                <a16:creationId xmlns:a16="http://schemas.microsoft.com/office/drawing/2014/main" id="{19B2F0F6-5975-0E74-778C-464598C5DB65}"/>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graphicFrame>
        <p:nvGraphicFramePr>
          <p:cNvPr id="6" name="Table 5">
            <a:extLst>
              <a:ext uri="{FF2B5EF4-FFF2-40B4-BE49-F238E27FC236}">
                <a16:creationId xmlns:a16="http://schemas.microsoft.com/office/drawing/2014/main" id="{48B2726C-3137-9638-91D7-722920882DAA}"/>
              </a:ext>
            </a:extLst>
          </p:cNvPr>
          <p:cNvGraphicFramePr>
            <a:graphicFrameLocks noGrp="1"/>
          </p:cNvGraphicFramePr>
          <p:nvPr>
            <p:extLst>
              <p:ext uri="{D42A27DB-BD31-4B8C-83A1-F6EECF244321}">
                <p14:modId xmlns:p14="http://schemas.microsoft.com/office/powerpoint/2010/main" val="1889688781"/>
              </p:ext>
            </p:extLst>
          </p:nvPr>
        </p:nvGraphicFramePr>
        <p:xfrm>
          <a:off x="0" y="6383318"/>
          <a:ext cx="9440036" cy="2026920"/>
        </p:xfrm>
        <a:graphic>
          <a:graphicData uri="http://schemas.openxmlformats.org/drawingml/2006/table">
            <a:tbl>
              <a:tblPr firstRow="1" bandRow="1">
                <a:tableStyleId>{5C22544A-7EE6-4342-B048-85BDC9FD1C3A}</a:tableStyleId>
              </a:tblPr>
              <a:tblGrid>
                <a:gridCol w="932427">
                  <a:extLst>
                    <a:ext uri="{9D8B030D-6E8A-4147-A177-3AD203B41FA5}">
                      <a16:colId xmlns:a16="http://schemas.microsoft.com/office/drawing/2014/main" val="169891562"/>
                    </a:ext>
                  </a:extLst>
                </a:gridCol>
                <a:gridCol w="1163609">
                  <a:extLst>
                    <a:ext uri="{9D8B030D-6E8A-4147-A177-3AD203B41FA5}">
                      <a16:colId xmlns:a16="http://schemas.microsoft.com/office/drawing/2014/main" val="2958720075"/>
                    </a:ext>
                  </a:extLst>
                </a:gridCol>
                <a:gridCol w="864000">
                  <a:extLst>
                    <a:ext uri="{9D8B030D-6E8A-4147-A177-3AD203B41FA5}">
                      <a16:colId xmlns:a16="http://schemas.microsoft.com/office/drawing/2014/main" val="3561587738"/>
                    </a:ext>
                  </a:extLst>
                </a:gridCol>
                <a:gridCol w="540000">
                  <a:extLst>
                    <a:ext uri="{9D8B030D-6E8A-4147-A177-3AD203B41FA5}">
                      <a16:colId xmlns:a16="http://schemas.microsoft.com/office/drawing/2014/main" val="1359635036"/>
                    </a:ext>
                  </a:extLst>
                </a:gridCol>
                <a:gridCol w="540000">
                  <a:extLst>
                    <a:ext uri="{9D8B030D-6E8A-4147-A177-3AD203B41FA5}">
                      <a16:colId xmlns:a16="http://schemas.microsoft.com/office/drawing/2014/main" val="1361950345"/>
                    </a:ext>
                  </a:extLst>
                </a:gridCol>
                <a:gridCol w="540000">
                  <a:extLst>
                    <a:ext uri="{9D8B030D-6E8A-4147-A177-3AD203B41FA5}">
                      <a16:colId xmlns:a16="http://schemas.microsoft.com/office/drawing/2014/main" val="2122580244"/>
                    </a:ext>
                  </a:extLst>
                </a:gridCol>
                <a:gridCol w="540000">
                  <a:extLst>
                    <a:ext uri="{9D8B030D-6E8A-4147-A177-3AD203B41FA5}">
                      <a16:colId xmlns:a16="http://schemas.microsoft.com/office/drawing/2014/main" val="1842934425"/>
                    </a:ext>
                  </a:extLst>
                </a:gridCol>
                <a:gridCol w="540000">
                  <a:extLst>
                    <a:ext uri="{9D8B030D-6E8A-4147-A177-3AD203B41FA5}">
                      <a16:colId xmlns:a16="http://schemas.microsoft.com/office/drawing/2014/main" val="702648247"/>
                    </a:ext>
                  </a:extLst>
                </a:gridCol>
                <a:gridCol w="540000">
                  <a:extLst>
                    <a:ext uri="{9D8B030D-6E8A-4147-A177-3AD203B41FA5}">
                      <a16:colId xmlns:a16="http://schemas.microsoft.com/office/drawing/2014/main" val="173690897"/>
                    </a:ext>
                  </a:extLst>
                </a:gridCol>
                <a:gridCol w="540000">
                  <a:extLst>
                    <a:ext uri="{9D8B030D-6E8A-4147-A177-3AD203B41FA5}">
                      <a16:colId xmlns:a16="http://schemas.microsoft.com/office/drawing/2014/main" val="2391235549"/>
                    </a:ext>
                  </a:extLst>
                </a:gridCol>
                <a:gridCol w="540000">
                  <a:extLst>
                    <a:ext uri="{9D8B030D-6E8A-4147-A177-3AD203B41FA5}">
                      <a16:colId xmlns:a16="http://schemas.microsoft.com/office/drawing/2014/main" val="1235918448"/>
                    </a:ext>
                  </a:extLst>
                </a:gridCol>
                <a:gridCol w="540000">
                  <a:extLst>
                    <a:ext uri="{9D8B030D-6E8A-4147-A177-3AD203B41FA5}">
                      <a16:colId xmlns:a16="http://schemas.microsoft.com/office/drawing/2014/main" val="3297927786"/>
                    </a:ext>
                  </a:extLst>
                </a:gridCol>
                <a:gridCol w="540000">
                  <a:extLst>
                    <a:ext uri="{9D8B030D-6E8A-4147-A177-3AD203B41FA5}">
                      <a16:colId xmlns:a16="http://schemas.microsoft.com/office/drawing/2014/main" val="3945412771"/>
                    </a:ext>
                  </a:extLst>
                </a:gridCol>
                <a:gridCol w="540000">
                  <a:extLst>
                    <a:ext uri="{9D8B030D-6E8A-4147-A177-3AD203B41FA5}">
                      <a16:colId xmlns:a16="http://schemas.microsoft.com/office/drawing/2014/main" val="3319738062"/>
                    </a:ext>
                  </a:extLst>
                </a:gridCol>
                <a:gridCol w="540000">
                  <a:extLst>
                    <a:ext uri="{9D8B030D-6E8A-4147-A177-3AD203B41FA5}">
                      <a16:colId xmlns:a16="http://schemas.microsoft.com/office/drawing/2014/main" val="3323418894"/>
                    </a:ext>
                  </a:extLst>
                </a:gridCol>
              </a:tblGrid>
              <a:tr h="695394">
                <a:tc>
                  <a:txBody>
                    <a:bodyPr/>
                    <a:lstStyle/>
                    <a:p>
                      <a:r>
                        <a:rPr lang="en-GB" sz="1100" dirty="0">
                          <a:latin typeface="Verdana" panose="020B0604030504040204" pitchFamily="34" charset="0"/>
                          <a:ea typeface="Verdana" panose="020B0604030504040204" pitchFamily="34" charset="0"/>
                        </a:rPr>
                        <a:t>Measure/</a:t>
                      </a:r>
                    </a:p>
                    <a:p>
                      <a:r>
                        <a:rPr lang="en-GB" sz="1100" dirty="0">
                          <a:latin typeface="Verdana" panose="020B0604030504040204" pitchFamily="34" charset="0"/>
                          <a:ea typeface="Verdana" panose="020B0604030504040204" pitchFamily="34" charset="0"/>
                        </a:rPr>
                        <a:t>Trajectory Line</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Ambition</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Extraction Status</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Apr</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May</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Jun</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July</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Aug</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Sep</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Oct</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Nov</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Dec</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Jan</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Feb</a:t>
                      </a:r>
                    </a:p>
                  </a:txBody>
                  <a:tcPr>
                    <a:solidFill>
                      <a:schemeClr val="accent1">
                        <a:lumMod val="50000"/>
                      </a:schemeClr>
                    </a:solidFill>
                  </a:tcPr>
                </a:tc>
                <a:tc>
                  <a:txBody>
                    <a:bodyPr/>
                    <a:lstStyle/>
                    <a:p>
                      <a:pPr marL="0" algn="l" defTabSz="1507937" rtl="0" eaLnBrk="1" latinLnBrk="0" hangingPunct="1"/>
                      <a:r>
                        <a:rPr lang="en-GB" sz="1100" b="1" kern="1200" dirty="0">
                          <a:solidFill>
                            <a:schemeClr val="lt1"/>
                          </a:solidFill>
                          <a:latin typeface="Verdana" panose="020B0604030504040204" pitchFamily="34" charset="0"/>
                          <a:ea typeface="Verdana" panose="020B0604030504040204" pitchFamily="34" charset="0"/>
                          <a:cs typeface="+mn-cs"/>
                        </a:rPr>
                        <a:t>Mar</a:t>
                      </a:r>
                    </a:p>
                  </a:txBody>
                  <a:tcPr>
                    <a:solidFill>
                      <a:schemeClr val="accent1">
                        <a:lumMod val="50000"/>
                      </a:schemeClr>
                    </a:solidFill>
                  </a:tcPr>
                </a:tc>
                <a:extLst>
                  <a:ext uri="{0D108BD9-81ED-4DB2-BD59-A6C34878D82A}">
                    <a16:rowId xmlns:a16="http://schemas.microsoft.com/office/drawing/2014/main" val="871088710"/>
                  </a:ext>
                </a:extLst>
              </a:tr>
              <a:tr h="389420">
                <a:tc rowSpan="2">
                  <a:txBody>
                    <a:bodyPr/>
                    <a:lstStyle/>
                    <a:p>
                      <a:r>
                        <a:rPr lang="en-GB" sz="1100" b="0" dirty="0">
                          <a:solidFill>
                            <a:schemeClr val="tx1"/>
                          </a:solidFill>
                          <a:latin typeface="Verdana" panose="020B0604030504040204" pitchFamily="34" charset="0"/>
                          <a:ea typeface="Verdana" panose="020B0604030504040204" pitchFamily="34" charset="0"/>
                        </a:rPr>
                        <a:t>Patients waiting in ED &gt; 12 hours</a:t>
                      </a:r>
                    </a:p>
                  </a:txBody>
                  <a:tcPr/>
                </a:tc>
                <a:tc rowSpan="2">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10% reduction in patients waiting &gt;12 hours by end of March 2027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Expected</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1350</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1300</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1190</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1100</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997</a:t>
                      </a:r>
                    </a:p>
                  </a:txBody>
                  <a:tcPr/>
                </a:tc>
                <a:extLst>
                  <a:ext uri="{0D108BD9-81ED-4DB2-BD59-A6C34878D82A}">
                    <a16:rowId xmlns:a16="http://schemas.microsoft.com/office/drawing/2014/main" val="1592866649"/>
                  </a:ext>
                </a:extLst>
              </a:tr>
              <a:tr h="764933">
                <a:tc vMerge="1">
                  <a:txBody>
                    <a:bodyPr/>
                    <a:lstStyle/>
                    <a:p>
                      <a:endParaRPr lang="en-GB" sz="1200" b="0" dirty="0">
                        <a:solidFill>
                          <a:schemeClr val="tx1"/>
                        </a:solidFill>
                        <a:latin typeface="Verdana" panose="020B0604030504040204" pitchFamily="34" charset="0"/>
                        <a:ea typeface="Verdana" panose="020B0604030504040204" pitchFamily="34" charset="0"/>
                      </a:endParaRPr>
                    </a:p>
                  </a:txBody>
                  <a:tcPr/>
                </a:tc>
                <a:tc vMerge="1">
                  <a:txBody>
                    <a:bodyPr/>
                    <a:lstStyle/>
                    <a:p>
                      <a:pPr marL="0" algn="l" defTabSz="1507937" rtl="0" eaLnBrk="1" latinLnBrk="0" hangingPunct="1"/>
                      <a:endParaRPr lang="en-GB" sz="12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Observed</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1319</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1347</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1366</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1364</a:t>
                      </a:r>
                    </a:p>
                  </a:txBody>
                  <a:tcPr/>
                </a:tc>
                <a:tc>
                  <a:txBody>
                    <a:bodyPr/>
                    <a:lstStyle/>
                    <a:p>
                      <a:pPr marL="0" algn="l" defTabSz="1507937" rtl="0" eaLnBrk="1" latinLnBrk="0" hangingPunct="1"/>
                      <a:r>
                        <a:rPr lang="en-GB" sz="1100" b="0" kern="1200" dirty="0">
                          <a:solidFill>
                            <a:schemeClr val="tx1"/>
                          </a:solidFill>
                          <a:latin typeface="Verdana" panose="020B0604030504040204" pitchFamily="34" charset="0"/>
                          <a:ea typeface="Verdana" panose="020B0604030504040204" pitchFamily="34" charset="0"/>
                          <a:cs typeface="+mn-cs"/>
                        </a:rPr>
                        <a:t>1117</a:t>
                      </a: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tc>
                  <a:txBody>
                    <a:bodyPr/>
                    <a:lstStyle/>
                    <a:p>
                      <a:pPr marL="0" algn="l" defTabSz="1507937" rtl="0" eaLnBrk="1" latinLnBrk="0" hangingPunct="1"/>
                      <a:endParaRPr lang="en-GB" sz="1100" b="0" kern="1200" dirty="0">
                        <a:solidFill>
                          <a:schemeClr val="tx1"/>
                        </a:solidFill>
                        <a:latin typeface="Verdana" panose="020B0604030504040204" pitchFamily="34" charset="0"/>
                        <a:ea typeface="Verdana" panose="020B0604030504040204" pitchFamily="34" charset="0"/>
                        <a:cs typeface="+mn-cs"/>
                      </a:endParaRPr>
                    </a:p>
                  </a:txBody>
                  <a:tcPr/>
                </a:tc>
                <a:extLst>
                  <a:ext uri="{0D108BD9-81ED-4DB2-BD59-A6C34878D82A}">
                    <a16:rowId xmlns:a16="http://schemas.microsoft.com/office/drawing/2014/main" val="2747099267"/>
                  </a:ext>
                </a:extLst>
              </a:tr>
            </a:tbl>
          </a:graphicData>
        </a:graphic>
      </p:graphicFrame>
      <p:pic>
        <p:nvPicPr>
          <p:cNvPr id="5" name="Picture 4">
            <a:extLst>
              <a:ext uri="{FF2B5EF4-FFF2-40B4-BE49-F238E27FC236}">
                <a16:creationId xmlns:a16="http://schemas.microsoft.com/office/drawing/2014/main" id="{F521D197-5D31-88CB-7031-013625623707}"/>
              </a:ext>
            </a:extLst>
          </p:cNvPr>
          <p:cNvPicPr>
            <a:picLocks noChangeAspect="1"/>
          </p:cNvPicPr>
          <p:nvPr/>
        </p:nvPicPr>
        <p:blipFill>
          <a:blip r:embed="rId3"/>
          <a:stretch>
            <a:fillRect/>
          </a:stretch>
        </p:blipFill>
        <p:spPr>
          <a:xfrm>
            <a:off x="1823244" y="1967655"/>
            <a:ext cx="6417812" cy="4258089"/>
          </a:xfrm>
          <a:prstGeom prst="rect">
            <a:avLst/>
          </a:prstGeom>
        </p:spPr>
      </p:pic>
      <p:pic>
        <p:nvPicPr>
          <p:cNvPr id="7" name="Picture 6">
            <a:extLst>
              <a:ext uri="{FF2B5EF4-FFF2-40B4-BE49-F238E27FC236}">
                <a16:creationId xmlns:a16="http://schemas.microsoft.com/office/drawing/2014/main" id="{C47D13FD-79A9-7D4A-87C6-2D1C0D22982A}"/>
              </a:ext>
            </a:extLst>
          </p:cNvPr>
          <p:cNvPicPr>
            <a:picLocks noChangeAspect="1"/>
          </p:cNvPicPr>
          <p:nvPr/>
        </p:nvPicPr>
        <p:blipFill>
          <a:blip r:embed="rId4"/>
          <a:stretch>
            <a:fillRect/>
          </a:stretch>
        </p:blipFill>
        <p:spPr>
          <a:xfrm>
            <a:off x="2507106" y="8694262"/>
            <a:ext cx="15091476" cy="2615088"/>
          </a:xfrm>
          <a:prstGeom prst="rect">
            <a:avLst/>
          </a:prstGeom>
        </p:spPr>
      </p:pic>
    </p:spTree>
    <p:extLst>
      <p:ext uri="{BB962C8B-B14F-4D97-AF65-F5344CB8AC3E}">
        <p14:creationId xmlns:p14="http://schemas.microsoft.com/office/powerpoint/2010/main" val="2326881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13DD9-19BF-8A5E-D047-CC1933B8F1BB}"/>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86E74B0-C243-17C9-0EC0-518D47126E4D}"/>
              </a:ext>
            </a:extLst>
          </p:cNvPr>
          <p:cNvGraphicFramePr>
            <a:graphicFrameLocks noGrp="1"/>
          </p:cNvGraphicFramePr>
          <p:nvPr>
            <p:extLst>
              <p:ext uri="{D42A27DB-BD31-4B8C-83A1-F6EECF244321}">
                <p14:modId xmlns:p14="http://schemas.microsoft.com/office/powerpoint/2010/main" val="2223285436"/>
              </p:ext>
            </p:extLst>
          </p:nvPr>
        </p:nvGraphicFramePr>
        <p:xfrm>
          <a:off x="0" y="584774"/>
          <a:ext cx="20105688" cy="10724576"/>
        </p:xfrm>
        <a:graphic>
          <a:graphicData uri="http://schemas.openxmlformats.org/drawingml/2006/table">
            <a:tbl>
              <a:tblPr firstRow="1" bandRow="1">
                <a:tableStyleId>{5C22544A-7EE6-4342-B048-85BDC9FD1C3A}</a:tableStyleId>
              </a:tblPr>
              <a:tblGrid>
                <a:gridCol w="10967244">
                  <a:extLst>
                    <a:ext uri="{9D8B030D-6E8A-4147-A177-3AD203B41FA5}">
                      <a16:colId xmlns:a16="http://schemas.microsoft.com/office/drawing/2014/main" val="1129616965"/>
                    </a:ext>
                  </a:extLst>
                </a:gridCol>
                <a:gridCol w="4112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1741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100% of open outpatient pathways to be waiting less than 52 weeks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9807159">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r>
                        <a:rPr lang="en-GB" sz="1800" b="0" dirty="0">
                          <a:solidFill>
                            <a:schemeClr val="tx1"/>
                          </a:solidFill>
                          <a:latin typeface="Verdana" panose="020B0604030504040204" pitchFamily="34" charset="0"/>
                          <a:ea typeface="Verdana" panose="020B0604030504040204" pitchFamily="34" charset="0"/>
                        </a:rPr>
                        <a:t>In August 2026, the Health Board reported 100% of open outpatient pathways were waiting less than 52 weeks. </a:t>
                      </a:r>
                    </a:p>
                    <a:p>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How do we compare across Wales? </a:t>
                      </a:r>
                    </a:p>
                    <a:p>
                      <a:r>
                        <a:rPr lang="en-GB" sz="1800" b="0" dirty="0">
                          <a:solidFill>
                            <a:schemeClr val="tx1"/>
                          </a:solidFill>
                          <a:latin typeface="Verdana" panose="020B0604030504040204" pitchFamily="34" charset="0"/>
                          <a:ea typeface="Verdana" panose="020B0604030504040204" pitchFamily="34" charset="0"/>
                        </a:rPr>
                        <a:t>We are currently the only organisation that has maintained the 100% target for 52 weeks over the last year as seen in the comparative table below. </a:t>
                      </a:r>
                    </a:p>
                    <a:p>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Reviewing clinic utilisation, slot allocation and template variation across specialties.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Using learning from recent targeted improvement work to develop a more standardised approach to clinic template design across services.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Strengthening validation and demand/capacity monitoring processes to support sustainable performance.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Continuing regular operational oversight to identify risks to pathway waits at the earliest opportunity.</a:t>
                      </a:r>
                      <a:endParaRPr lang="en-GB" sz="1800" b="1" dirty="0">
                        <a:solidFill>
                          <a:schemeClr val="tx1"/>
                        </a:solidFill>
                        <a:latin typeface="Verdana" panose="020B0604030504040204" pitchFamily="34" charset="0"/>
                        <a:ea typeface="Verdana" panose="020B0604030504040204" pitchFamily="34" charset="0"/>
                      </a:endParaRPr>
                    </a:p>
                    <a:p>
                      <a:r>
                        <a:rPr lang="en-GB" sz="1800" b="1" dirty="0">
                          <a:solidFill>
                            <a:srgbClr val="FF0000"/>
                          </a:solidFill>
                          <a:latin typeface="Verdana" panose="020B0604030504040204" pitchFamily="34" charset="0"/>
                          <a:ea typeface="Verdana" panose="020B0604030504040204" pitchFamily="34" charset="0"/>
                        </a:rPr>
                        <a:t> </a:t>
                      </a:r>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lvl="0" indent="-285750" algn="l">
                        <a:lnSpc>
                          <a:spcPct val="100000"/>
                        </a:lnSpc>
                        <a:spcBef>
                          <a:spcPts val="0"/>
                        </a:spcBef>
                        <a:spcAft>
                          <a:spcPts val="0"/>
                        </a:spcAft>
                        <a:buFont typeface="Arial" panose="020B0604020202020204" pitchFamily="34" charset="0"/>
                        <a:buChar char="•"/>
                      </a:pPr>
                      <a:r>
                        <a:rPr lang="en-US" sz="1800" b="0" i="0" u="none" strike="noStrike" noProof="0" dirty="0">
                          <a:solidFill>
                            <a:schemeClr val="tx1"/>
                          </a:solidFill>
                          <a:latin typeface="Verdana"/>
                          <a:ea typeface="Verdana"/>
                        </a:rPr>
                        <a:t>The principal operational concerns are now focused on Gastroenterology, Endoscopy funding, Plastics administrative capacity, Orthodontic August capacity and emerging ENT/Vascular pressures for late summer.</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Workforce availability and unplanned reductions in clinical capacity.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Increasing referral demand</a:t>
                      </a:r>
                      <a:endParaRPr lang="en-GB" sz="2000" dirty="0">
                        <a:solidFill>
                          <a:schemeClr val="tx1"/>
                        </a:solidFill>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4DC5C9A5-3156-F4B3-4F29-CC643E23A69F}"/>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4 – Planned Care 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A743759-9817-8CBC-10E8-1B2767096267}"/>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BAF69733-2770-D24B-DA90-D038B4B86C8E}"/>
              </a:ext>
            </a:extLst>
          </p:cNvPr>
          <p:cNvPicPr>
            <a:picLocks noChangeAspect="1"/>
          </p:cNvPicPr>
          <p:nvPr/>
        </p:nvPicPr>
        <p:blipFill>
          <a:blip r:embed="rId3"/>
          <a:stretch>
            <a:fillRect/>
          </a:stretch>
        </p:blipFill>
        <p:spPr>
          <a:xfrm>
            <a:off x="2509044" y="1538154"/>
            <a:ext cx="6934200" cy="4596384"/>
          </a:xfrm>
          <a:prstGeom prst="rect">
            <a:avLst/>
          </a:prstGeom>
        </p:spPr>
      </p:pic>
      <p:pic>
        <p:nvPicPr>
          <p:cNvPr id="9" name="Picture 8">
            <a:extLst>
              <a:ext uri="{FF2B5EF4-FFF2-40B4-BE49-F238E27FC236}">
                <a16:creationId xmlns:a16="http://schemas.microsoft.com/office/drawing/2014/main" id="{5BAB5C0E-8637-74B4-10DB-B2CE593DE25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494" y="6256450"/>
            <a:ext cx="7924800" cy="4930987"/>
          </a:xfrm>
          <a:prstGeom prst="rect">
            <a:avLst/>
          </a:prstGeom>
        </p:spPr>
      </p:pic>
      <p:pic>
        <p:nvPicPr>
          <p:cNvPr id="10" name="Picture 9">
            <a:extLst>
              <a:ext uri="{FF2B5EF4-FFF2-40B4-BE49-F238E27FC236}">
                <a16:creationId xmlns:a16="http://schemas.microsoft.com/office/drawing/2014/main" id="{755DABEC-544E-12E1-D307-EC39ECDB31C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137627" y="6423752"/>
            <a:ext cx="2611234" cy="4596384"/>
          </a:xfrm>
          <a:prstGeom prst="rect">
            <a:avLst/>
          </a:prstGeom>
        </p:spPr>
      </p:pic>
    </p:spTree>
    <p:extLst>
      <p:ext uri="{BB962C8B-B14F-4D97-AF65-F5344CB8AC3E}">
        <p14:creationId xmlns:p14="http://schemas.microsoft.com/office/powerpoint/2010/main" val="239383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8B249-00C7-2667-1034-6670991538A4}"/>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15F9642-03E6-44DF-AF33-D9FAB3E51713}"/>
              </a:ext>
            </a:extLst>
          </p:cNvPr>
          <p:cNvGraphicFramePr>
            <a:graphicFrameLocks noGrp="1"/>
          </p:cNvGraphicFramePr>
          <p:nvPr>
            <p:extLst>
              <p:ext uri="{D42A27DB-BD31-4B8C-83A1-F6EECF244321}">
                <p14:modId xmlns:p14="http://schemas.microsoft.com/office/powerpoint/2010/main" val="1183183398"/>
              </p:ext>
            </p:extLst>
          </p:nvPr>
        </p:nvGraphicFramePr>
        <p:xfrm>
          <a:off x="0" y="570708"/>
          <a:ext cx="20105688" cy="7446167"/>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73783">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kern="1200" dirty="0">
                          <a:solidFill>
                            <a:schemeClr val="tx1"/>
                          </a:solidFill>
                          <a:effectLst/>
                          <a:latin typeface="Verdana" panose="020B0604030504040204" pitchFamily="34" charset="0"/>
                          <a:ea typeface="Verdana" panose="020B0604030504040204" pitchFamily="34" charset="0"/>
                          <a:cs typeface="+mn-cs"/>
                        </a:rPr>
                        <a:t>Continuous improvement towards 75% of all open outpatient pathways waiting less than 26 weeks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87.79%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6772384">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2000" b="1" dirty="0">
                          <a:latin typeface="Verdana" panose="020B0604030504040204" pitchFamily="34" charset="0"/>
                          <a:ea typeface="Verdana" panose="020B0604030504040204" pitchFamily="34" charset="0"/>
                        </a:rPr>
                        <a:t>How are we doing? </a:t>
                      </a:r>
                    </a:p>
                    <a:p>
                      <a:r>
                        <a:rPr lang="en-GB" sz="2000" b="0" dirty="0">
                          <a:solidFill>
                            <a:schemeClr val="tx1"/>
                          </a:solidFill>
                          <a:latin typeface="Verdana" panose="020B0604030504040204" pitchFamily="34" charset="0"/>
                          <a:ea typeface="Verdana" panose="020B0604030504040204" pitchFamily="34" charset="0"/>
                        </a:rPr>
                        <a:t>In August 2026, the Health Board reported 87.79% of open outpatient pathways were waiting less than 26 weeks. </a:t>
                      </a:r>
                    </a:p>
                    <a:p>
                      <a:endParaRPr lang="en-GB" sz="2000" dirty="0">
                        <a:solidFill>
                          <a:srgbClr val="FF0000"/>
                        </a:solidFill>
                        <a:latin typeface="Verdana" panose="020B0604030504040204" pitchFamily="34" charset="0"/>
                        <a:ea typeface="Verdana" panose="020B0604030504040204" pitchFamily="34" charset="0"/>
                      </a:endParaRPr>
                    </a:p>
                    <a:p>
                      <a:r>
                        <a:rPr lang="en-GB" sz="20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Continuing focused work to reduce longer waits through demand and capacity oversight. </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Reviewing outpatient clinic utilisation and template variation across specialties to support improved access and consistency. </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Using learning from recent improvement initiatives to support a standardised approach to clinic template configuration across services. </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Strengthening validation and pathway monitoring processes to support sustainable recovery performance.</a:t>
                      </a:r>
                      <a:endParaRPr lang="en-GB" sz="2000" b="1" dirty="0">
                        <a:solidFill>
                          <a:schemeClr val="tx1"/>
                        </a:solidFill>
                        <a:latin typeface="Verdana" panose="020B0604030504040204" pitchFamily="34" charset="0"/>
                        <a:ea typeface="Verdana" panose="020B0604030504040204" pitchFamily="34" charset="0"/>
                      </a:endParaRPr>
                    </a:p>
                    <a:p>
                      <a:r>
                        <a:rPr lang="en-GB" sz="2000" b="1" dirty="0">
                          <a:solidFill>
                            <a:schemeClr val="tx1"/>
                          </a:solidFill>
                          <a:latin typeface="Verdana" panose="020B0604030504040204" pitchFamily="34" charset="0"/>
                          <a:ea typeface="Verdana" panose="020B0604030504040204" pitchFamily="34" charset="0"/>
                        </a:rPr>
                        <a:t> </a:t>
                      </a:r>
                      <a:endParaRPr lang="en-GB" sz="2000" dirty="0">
                        <a:solidFill>
                          <a:schemeClr val="tx1"/>
                        </a:solidFill>
                        <a:latin typeface="Verdana" panose="020B0604030504040204" pitchFamily="34" charset="0"/>
                        <a:ea typeface="Verdana" panose="020B0604030504040204" pitchFamily="34" charset="0"/>
                      </a:endParaRPr>
                    </a:p>
                    <a:p>
                      <a:r>
                        <a:rPr lang="en-GB" sz="2000" b="1" dirty="0">
                          <a:solidFill>
                            <a:schemeClr val="tx1"/>
                          </a:solidFill>
                          <a:latin typeface="Verdana" panose="020B0604030504040204" pitchFamily="34" charset="0"/>
                          <a:ea typeface="Verdana" panose="020B0604030504040204" pitchFamily="34" charset="0"/>
                        </a:rPr>
                        <a:t>What are the risks to delivery?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Outpatient demand exceeds activity volumes; sustainability is dependent upon successful delivery of the outpatient transformation programme.</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There will be a re-alignment of capacity towards urgent cancer referrals</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Workforce availability and unplanned reductions in clinical capacity. </a:t>
                      </a:r>
                    </a:p>
                    <a:p>
                      <a:pPr marL="285750" indent="-285750">
                        <a:buFont typeface="Arial" panose="020B0604020202020204" pitchFamily="34" charset="0"/>
                        <a:buChar char="•"/>
                      </a:pPr>
                      <a:r>
                        <a:rPr lang="en-GB" sz="2000" dirty="0">
                          <a:solidFill>
                            <a:schemeClr val="tx1"/>
                          </a:solidFill>
                          <a:latin typeface="Verdana" panose="020B0604030504040204" pitchFamily="34" charset="0"/>
                          <a:ea typeface="Verdana" panose="020B0604030504040204" pitchFamily="34" charset="0"/>
                        </a:rPr>
                        <a:t>Increasing referral demand</a:t>
                      </a:r>
                      <a:endParaRPr lang="en-GB" sz="2400" dirty="0">
                        <a:solidFill>
                          <a:schemeClr val="tx1"/>
                        </a:solidFill>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78E03204-BF4B-CD93-9336-80836B2AC12F}"/>
              </a:ext>
            </a:extLst>
          </p:cNvPr>
          <p:cNvSpPr txBox="1"/>
          <p:nvPr/>
        </p:nvSpPr>
        <p:spPr>
          <a:xfrm>
            <a:off x="0" y="-14068"/>
            <a:ext cx="20105688" cy="584775"/>
          </a:xfrm>
          <a:prstGeom prst="rect">
            <a:avLst/>
          </a:prstGeom>
          <a:solidFill>
            <a:srgbClr val="7EB0DE"/>
          </a:solidFill>
        </p:spPr>
        <p:txBody>
          <a:bodyPr wrap="square" rtlCol="0">
            <a:spAutoFit/>
          </a:bodyPr>
          <a:lstStyle/>
          <a:p>
            <a:pPr lvl="0" algn="ctr" defTabSz="1507937">
              <a:spcAft>
                <a:spcPts val="1979"/>
              </a:spcAft>
              <a:defRPr/>
            </a:pPr>
            <a:r>
              <a:rPr lang="en-GB" sz="3200" b="1" dirty="0">
                <a:solidFill>
                  <a:schemeClr val="bg1"/>
                </a:solidFill>
                <a:latin typeface="Calibri" panose="020F0502020204030204"/>
              </a:rPr>
              <a:t>Level 4 - </a:t>
            </a:r>
            <a:r>
              <a:rPr lang="en-GB" sz="3200" b="1" dirty="0">
                <a:solidFill>
                  <a:schemeClr val="bg1"/>
                </a:solidFill>
              </a:rPr>
              <a:t>Planned Care </a:t>
            </a:r>
            <a:r>
              <a:rPr lang="en-GB" sz="3200" b="1" dirty="0">
                <a:solidFill>
                  <a:schemeClr val="bg1"/>
                </a:solidFill>
                <a:latin typeface="Calibri" panose="020F0502020204030204"/>
              </a:rPr>
              <a:t>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301DCC81-7BD6-689B-FE43-56C5F2C49618}"/>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2B7E10A2-E68F-9D70-4E65-71EFB2829457}"/>
              </a:ext>
            </a:extLst>
          </p:cNvPr>
          <p:cNvPicPr>
            <a:picLocks noChangeAspect="1"/>
          </p:cNvPicPr>
          <p:nvPr/>
        </p:nvPicPr>
        <p:blipFill>
          <a:blip r:embed="rId2"/>
          <a:stretch>
            <a:fillRect/>
          </a:stretch>
        </p:blipFill>
        <p:spPr>
          <a:xfrm>
            <a:off x="2285752" y="8051800"/>
            <a:ext cx="15534184" cy="3089275"/>
          </a:xfrm>
          <a:prstGeom prst="rect">
            <a:avLst/>
          </a:prstGeom>
        </p:spPr>
      </p:pic>
      <p:pic>
        <p:nvPicPr>
          <p:cNvPr id="9" name="Picture 8">
            <a:extLst>
              <a:ext uri="{FF2B5EF4-FFF2-40B4-BE49-F238E27FC236}">
                <a16:creationId xmlns:a16="http://schemas.microsoft.com/office/drawing/2014/main" id="{B5380DE1-B165-585B-F243-0E65BA68925C}"/>
              </a:ext>
            </a:extLst>
          </p:cNvPr>
          <p:cNvPicPr>
            <a:picLocks noChangeAspect="1"/>
          </p:cNvPicPr>
          <p:nvPr/>
        </p:nvPicPr>
        <p:blipFill>
          <a:blip r:embed="rId3"/>
          <a:stretch>
            <a:fillRect/>
          </a:stretch>
        </p:blipFill>
        <p:spPr>
          <a:xfrm>
            <a:off x="375444" y="1616075"/>
            <a:ext cx="9060994" cy="5943601"/>
          </a:xfrm>
          <a:prstGeom prst="rect">
            <a:avLst/>
          </a:prstGeom>
        </p:spPr>
      </p:pic>
    </p:spTree>
    <p:extLst>
      <p:ext uri="{BB962C8B-B14F-4D97-AF65-F5344CB8AC3E}">
        <p14:creationId xmlns:p14="http://schemas.microsoft.com/office/powerpoint/2010/main" val="614377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652D1-1A3C-ED47-CD9D-B8FC097D9357}"/>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6EEB794-ABB6-412B-89C8-351512A78164}"/>
              </a:ext>
            </a:extLst>
          </p:cNvPr>
          <p:cNvGraphicFramePr>
            <a:graphicFrameLocks noGrp="1"/>
          </p:cNvGraphicFramePr>
          <p:nvPr>
            <p:extLst>
              <p:ext uri="{D42A27DB-BD31-4B8C-83A1-F6EECF244321}">
                <p14:modId xmlns:p14="http://schemas.microsoft.com/office/powerpoint/2010/main" val="4051392431"/>
              </p:ext>
            </p:extLst>
          </p:nvPr>
        </p:nvGraphicFramePr>
        <p:xfrm>
          <a:off x="0" y="570708"/>
          <a:ext cx="20105688" cy="1073864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75352">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kern="1200" dirty="0">
                          <a:solidFill>
                            <a:schemeClr val="tx1"/>
                          </a:solidFill>
                          <a:effectLst/>
                          <a:latin typeface="Verdana" panose="020B0604030504040204" pitchFamily="34" charset="0"/>
                          <a:ea typeface="Verdana" panose="020B0604030504040204" pitchFamily="34" charset="0"/>
                          <a:cs typeface="+mn-cs"/>
                        </a:rPr>
                        <a:t>Continuous improvement towards 80% of all open pathways waiting less than 36 weeks</a:t>
                      </a:r>
                    </a:p>
                    <a:p>
                      <a:pPr marL="0" marR="0" lvl="0" indent="0" algn="ctr" defTabSz="1507937" rtl="0" eaLnBrk="1" fontAlgn="auto" latinLnBrk="0" hangingPunct="1">
                        <a:lnSpc>
                          <a:spcPct val="100000"/>
                        </a:lnSpc>
                        <a:spcBef>
                          <a:spcPts val="0"/>
                        </a:spcBef>
                        <a:spcAft>
                          <a:spcPts val="0"/>
                        </a:spcAft>
                        <a:buClrTx/>
                        <a:buSzTx/>
                        <a:buFontTx/>
                        <a:buNone/>
                        <a:tabLst/>
                        <a:defRPr/>
                      </a:pP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76.42%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9763290">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800" b="0" dirty="0">
                          <a:solidFill>
                            <a:schemeClr val="tx1"/>
                          </a:solidFill>
                          <a:latin typeface="Verdana" panose="020B0604030504040204" pitchFamily="34" charset="0"/>
                          <a:ea typeface="Verdana" panose="020B0604030504040204" pitchFamily="34" charset="0"/>
                        </a:rPr>
                        <a:t>In August 2026, the Health Board reported 76.42% of open pathways were waiting less than 36 weeks. </a:t>
                      </a:r>
                    </a:p>
                    <a:p>
                      <a:endParaRPr lang="en-GB" sz="1800" b="1" dirty="0">
                        <a:solidFill>
                          <a:schemeClr val="tx1"/>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How do we compare across Wales? </a:t>
                      </a:r>
                    </a:p>
                    <a:p>
                      <a:r>
                        <a:rPr lang="en-GB" sz="1800" dirty="0">
                          <a:solidFill>
                            <a:schemeClr val="tx1"/>
                          </a:solidFill>
                          <a:latin typeface="Verdana" panose="020B0604030504040204" pitchFamily="34" charset="0"/>
                          <a:ea typeface="Verdana" panose="020B0604030504040204" pitchFamily="34" charset="0"/>
                        </a:rPr>
                        <a:t>The Health Board continues to demonstrate sustained improvement in the percentage of patients waiting less than 36 weeks for treatment and is performing close to the enhanced monitoring target trajectory when compared with the all-Wales position</a:t>
                      </a:r>
                      <a:endParaRPr lang="en-GB" sz="1800" b="1" dirty="0">
                        <a:solidFill>
                          <a:schemeClr val="tx1"/>
                        </a:solidFill>
                        <a:latin typeface="Verdana" panose="020B0604030504040204" pitchFamily="34" charset="0"/>
                        <a:ea typeface="Verdana" panose="020B0604030504040204" pitchFamily="34" charset="0"/>
                      </a:endParaRPr>
                    </a:p>
                    <a:p>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Continuing targeted work with specialties to reduce longer waits and improve pathway flow.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Reviewing clinic utilisation, scheduling practices and capacity variation across services.</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Maintaining demand and capacity oversight arrangements to support sustainable trajectory improvement.</a:t>
                      </a:r>
                      <a:endParaRPr lang="en-GB" sz="1800" b="1"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 </a:t>
                      </a:r>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latin typeface="Verdana" panose="020B0604030504040204" pitchFamily="34" charset="0"/>
                          <a:ea typeface="Verdana" panose="020B0604030504040204" pitchFamily="34" charset="0"/>
                        </a:rPr>
                        <a:t>In order to deliver the 104-week access standard and reduce costs uniformly across the board, resources may need to be re-allocated from specialties with shorter waiting times to those with longer waits.  This includes </a:t>
                      </a:r>
                      <a:r>
                        <a:rPr lang="en-GB" sz="1800" kern="1200" dirty="0">
                          <a:solidFill>
                            <a:schemeClr val="tx1"/>
                          </a:solidFill>
                          <a:latin typeface="Verdana" panose="020B0604030504040204" pitchFamily="34" charset="0"/>
                          <a:ea typeface="Verdana" panose="020B0604030504040204" pitchFamily="34" charset="0"/>
                          <a:cs typeface="+mn-cs"/>
                        </a:rPr>
                        <a:t>re-alignment of capacity towards patients requiring urgent cancer treatment</a:t>
                      </a:r>
                      <a:endParaRPr lang="en-GB" sz="1800" dirty="0">
                        <a:solidFill>
                          <a:schemeClr val="tx1"/>
                        </a:solidFill>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Increasing referral demand and pressure on treatment capacity.</a:t>
                      </a:r>
                    </a:p>
                    <a:p>
                      <a:pPr marL="342900" indent="-34290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Workforce availability and reduced resilience due to vacancies, sickness or annual leave. </a:t>
                      </a:r>
                    </a:p>
                    <a:p>
                      <a:pPr marL="342900" indent="-342900">
                        <a:buFont typeface="Arial" panose="020B0604020202020204" pitchFamily="34" charset="0"/>
                        <a:buChar char="•"/>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146CA444-732D-1923-D97A-FD61D7EAFB88}"/>
              </a:ext>
            </a:extLst>
          </p:cNvPr>
          <p:cNvSpPr txBox="1"/>
          <p:nvPr/>
        </p:nvSpPr>
        <p:spPr>
          <a:xfrm>
            <a:off x="0" y="-14068"/>
            <a:ext cx="20105688" cy="584775"/>
          </a:xfrm>
          <a:prstGeom prst="rect">
            <a:avLst/>
          </a:prstGeom>
          <a:solidFill>
            <a:srgbClr val="7EB0DE"/>
          </a:solidFill>
        </p:spPr>
        <p:txBody>
          <a:bodyPr wrap="square" rtlCol="0">
            <a:spAutoFit/>
          </a:bodyPr>
          <a:lstStyle/>
          <a:p>
            <a:pPr lvl="0" algn="ctr" defTabSz="1507937">
              <a:spcAft>
                <a:spcPts val="1979"/>
              </a:spcAft>
              <a:defRPr/>
            </a:pPr>
            <a:r>
              <a:rPr lang="en-GB" sz="3200" b="1" dirty="0">
                <a:solidFill>
                  <a:schemeClr val="bg1"/>
                </a:solidFill>
                <a:latin typeface="Calibri" panose="020F0502020204030204"/>
              </a:rPr>
              <a:t>Level 4 - </a:t>
            </a:r>
            <a:r>
              <a:rPr lang="en-GB" sz="3200" b="1" dirty="0">
                <a:solidFill>
                  <a:schemeClr val="bg1"/>
                </a:solidFill>
              </a:rPr>
              <a:t>Planned Care </a:t>
            </a:r>
            <a:r>
              <a:rPr lang="en-GB" sz="3200" b="1" dirty="0">
                <a:solidFill>
                  <a:schemeClr val="bg1"/>
                </a:solidFill>
                <a:latin typeface="Calibri" panose="020F0502020204030204"/>
              </a:rPr>
              <a:t>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A9E9133-5CCB-C99B-B673-584F7AF62BA2}"/>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8045B483-71D0-7AE7-C401-79874D00BF4E}"/>
              </a:ext>
            </a:extLst>
          </p:cNvPr>
          <p:cNvPicPr>
            <a:picLocks noChangeAspect="1"/>
          </p:cNvPicPr>
          <p:nvPr/>
        </p:nvPicPr>
        <p:blipFill>
          <a:blip r:embed="rId3"/>
          <a:stretch>
            <a:fillRect/>
          </a:stretch>
        </p:blipFill>
        <p:spPr>
          <a:xfrm>
            <a:off x="223044" y="2530475"/>
            <a:ext cx="9390454" cy="6248400"/>
          </a:xfrm>
          <a:prstGeom prst="rect">
            <a:avLst/>
          </a:prstGeom>
        </p:spPr>
      </p:pic>
    </p:spTree>
    <p:extLst>
      <p:ext uri="{BB962C8B-B14F-4D97-AF65-F5344CB8AC3E}">
        <p14:creationId xmlns:p14="http://schemas.microsoft.com/office/powerpoint/2010/main" val="4215728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A48C6-0204-AED9-087F-5175F825196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DB9FDBB-0D40-BCC0-13A5-684104653BBD}"/>
              </a:ext>
            </a:extLst>
          </p:cNvPr>
          <p:cNvGraphicFramePr>
            <a:graphicFrameLocks noGrp="1"/>
          </p:cNvGraphicFramePr>
          <p:nvPr>
            <p:extLst>
              <p:ext uri="{D42A27DB-BD31-4B8C-83A1-F6EECF244321}">
                <p14:modId xmlns:p14="http://schemas.microsoft.com/office/powerpoint/2010/main" val="677856010"/>
              </p:ext>
            </p:extLst>
          </p:nvPr>
        </p:nvGraphicFramePr>
        <p:xfrm>
          <a:off x="0" y="570708"/>
          <a:ext cx="20105688" cy="5791200"/>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859202">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68% R1 ophthalmology patient pathways to be waiting within or no longer than 25% of their target date for an outpatient appointment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65.03%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4758165">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r>
                        <a:rPr lang="en-GB" sz="1800" dirty="0">
                          <a:solidFill>
                            <a:schemeClr val="tx1"/>
                          </a:solidFill>
                          <a:latin typeface="Verdana" panose="020B0604030504040204" pitchFamily="34" charset="0"/>
                          <a:ea typeface="Verdana" panose="020B0604030504040204" pitchFamily="34" charset="0"/>
                        </a:rPr>
                        <a:t>In August the Health Board reported 65.03% of Ophthalmology patients were waiting within or no longer than 25% of their target date, this is a deterioration on the previous months performance.</a:t>
                      </a:r>
                    </a:p>
                    <a:p>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b="0" dirty="0">
                          <a:solidFill>
                            <a:schemeClr val="tx1"/>
                          </a:solidFill>
                          <a:latin typeface="Verdana" panose="020B0604030504040204" pitchFamily="34" charset="0"/>
                          <a:ea typeface="Verdana" panose="020B0604030504040204" pitchFamily="34" charset="0"/>
                        </a:rPr>
                        <a:t>Please see table below</a:t>
                      </a:r>
                    </a:p>
                    <a:p>
                      <a:pPr marL="285750" indent="-285750">
                        <a:buFont typeface="Arial" panose="020B0604020202020204" pitchFamily="34" charset="0"/>
                        <a:buChar char="•"/>
                      </a:pPr>
                      <a:endParaRPr lang="en-GB" sz="1800" b="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indent="-285750" algn="l" defTabSz="1507937" rtl="0" eaLnBrk="1" latinLnBrk="0" hangingPunct="1">
                        <a:buFont typeface="Arial" panose="020B0604020202020204" pitchFamily="34" charset="0"/>
                        <a:buChar char="•"/>
                      </a:pPr>
                      <a:r>
                        <a:rPr lang="en-GB" sz="1800" b="0" kern="1200" dirty="0">
                          <a:solidFill>
                            <a:schemeClr val="tx1"/>
                          </a:solidFill>
                          <a:latin typeface="Verdana" panose="020B0604030504040204" pitchFamily="34" charset="0"/>
                          <a:ea typeface="Verdana" panose="020B0604030504040204" pitchFamily="34" charset="0"/>
                          <a:cs typeface="+mn-cs"/>
                        </a:rPr>
                        <a:t>Workforce pressures, including consultant and non-medical workforce vacancies, sickness and reduced clinic availability.</a:t>
                      </a:r>
                    </a:p>
                    <a:p>
                      <a:pPr marL="285750" indent="-285750" algn="l" defTabSz="1507937" rtl="0" eaLnBrk="1" latinLnBrk="0" hangingPunct="1">
                        <a:buFont typeface="Arial" panose="020B0604020202020204" pitchFamily="34" charset="0"/>
                        <a:buChar char="•"/>
                      </a:pPr>
                      <a:r>
                        <a:rPr lang="en-GB" sz="1800" b="0" kern="1200" dirty="0">
                          <a:solidFill>
                            <a:schemeClr val="tx1"/>
                          </a:solidFill>
                          <a:latin typeface="Verdana" panose="020B0604030504040204" pitchFamily="34" charset="0"/>
                          <a:ea typeface="Verdana" panose="020B0604030504040204" pitchFamily="34" charset="0"/>
                          <a:cs typeface="+mn-cs"/>
                        </a:rPr>
                        <a:t>Competing operational pressures impacting the ability to release additional outpatient capacity.</a:t>
                      </a:r>
                    </a:p>
                    <a:p>
                      <a:pPr marL="342900" indent="-342900">
                        <a:buFont typeface="Arial" panose="020B0604020202020204" pitchFamily="34" charset="0"/>
                        <a:buChar char="•"/>
                      </a:pPr>
                      <a:endParaRPr lang="en-GB" sz="2000" dirty="0">
                        <a:solidFill>
                          <a:srgbClr val="FF0000"/>
                        </a:solidFill>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endParaRPr lang="en-GB" sz="2000" dirty="0">
                        <a:solidFill>
                          <a:srgbClr val="FF0000"/>
                        </a:solidFill>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en-GB" sz="2000" dirty="0">
                        <a:solidFill>
                          <a:srgbClr val="FF0000"/>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F8813FF0-DC82-59A3-4C33-0CDD43401A85}"/>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2D0481C5-8527-6427-CB8F-BC41060A1B78}"/>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graphicFrame>
        <p:nvGraphicFramePr>
          <p:cNvPr id="5" name="Table 4">
            <a:extLst>
              <a:ext uri="{FF2B5EF4-FFF2-40B4-BE49-F238E27FC236}">
                <a16:creationId xmlns:a16="http://schemas.microsoft.com/office/drawing/2014/main" id="{BE1A6C6A-0221-A765-7944-330B57DD9598}"/>
              </a:ext>
            </a:extLst>
          </p:cNvPr>
          <p:cNvGraphicFramePr>
            <a:graphicFrameLocks noGrp="1"/>
          </p:cNvGraphicFramePr>
          <p:nvPr>
            <p:extLst>
              <p:ext uri="{D42A27DB-BD31-4B8C-83A1-F6EECF244321}">
                <p14:modId xmlns:p14="http://schemas.microsoft.com/office/powerpoint/2010/main" val="2007803592"/>
              </p:ext>
            </p:extLst>
          </p:nvPr>
        </p:nvGraphicFramePr>
        <p:xfrm>
          <a:off x="0" y="6339683"/>
          <a:ext cx="20105688" cy="5007696"/>
        </p:xfrm>
        <a:graphic>
          <a:graphicData uri="http://schemas.openxmlformats.org/drawingml/2006/table">
            <a:tbl>
              <a:tblPr/>
              <a:tblGrid>
                <a:gridCol w="1852878">
                  <a:extLst>
                    <a:ext uri="{9D8B030D-6E8A-4147-A177-3AD203B41FA5}">
                      <a16:colId xmlns:a16="http://schemas.microsoft.com/office/drawing/2014/main" val="3075162416"/>
                    </a:ext>
                  </a:extLst>
                </a:gridCol>
                <a:gridCol w="1340380">
                  <a:extLst>
                    <a:ext uri="{9D8B030D-6E8A-4147-A177-3AD203B41FA5}">
                      <a16:colId xmlns:a16="http://schemas.microsoft.com/office/drawing/2014/main" val="1382023446"/>
                    </a:ext>
                  </a:extLst>
                </a:gridCol>
                <a:gridCol w="1340380">
                  <a:extLst>
                    <a:ext uri="{9D8B030D-6E8A-4147-A177-3AD203B41FA5}">
                      <a16:colId xmlns:a16="http://schemas.microsoft.com/office/drawing/2014/main" val="2386147492"/>
                    </a:ext>
                  </a:extLst>
                </a:gridCol>
                <a:gridCol w="1182687">
                  <a:extLst>
                    <a:ext uri="{9D8B030D-6E8A-4147-A177-3AD203B41FA5}">
                      <a16:colId xmlns:a16="http://schemas.microsoft.com/office/drawing/2014/main" val="2533250541"/>
                    </a:ext>
                  </a:extLst>
                </a:gridCol>
                <a:gridCol w="4717519">
                  <a:extLst>
                    <a:ext uri="{9D8B030D-6E8A-4147-A177-3AD203B41FA5}">
                      <a16:colId xmlns:a16="http://schemas.microsoft.com/office/drawing/2014/main" val="871926047"/>
                    </a:ext>
                  </a:extLst>
                </a:gridCol>
                <a:gridCol w="9671844">
                  <a:extLst>
                    <a:ext uri="{9D8B030D-6E8A-4147-A177-3AD203B41FA5}">
                      <a16:colId xmlns:a16="http://schemas.microsoft.com/office/drawing/2014/main" val="3397627093"/>
                    </a:ext>
                  </a:extLst>
                </a:gridCol>
              </a:tblGrid>
              <a:tr h="252002">
                <a:tc>
                  <a:txBody>
                    <a:bodyPr/>
                    <a:lstStyle/>
                    <a:p>
                      <a:pPr algn="l" rtl="0" fontAlgn="auto">
                        <a:lnSpc>
                          <a:spcPts val="1425"/>
                        </a:lnSpc>
                        <a:buNone/>
                      </a:pPr>
                      <a:r>
                        <a:rPr lang="en-GB" sz="1300" b="0" i="0">
                          <a:solidFill>
                            <a:srgbClr val="FFFFFF"/>
                          </a:solidFill>
                          <a:effectLst/>
                          <a:latin typeface="Verdana" panose="020B0604030504040204" pitchFamily="34" charset="0"/>
                          <a:ea typeface="Verdana" panose="020B0604030504040204" pitchFamily="34" charset="0"/>
                        </a:rPr>
                        <a:t>​</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algn="ctr" rtl="0" fontAlgn="base">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June</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algn="ctr" rtl="0" fontAlgn="base">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July</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algn="ctr" rtl="0" fontAlgn="base">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August</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marL="0" algn="ctr" defTabSz="1507937" rtl="0" eaLnBrk="1" fontAlgn="base" latinLnBrk="0" hangingPunct="1">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Risks ​</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tc>
                  <a:txBody>
                    <a:bodyPr/>
                    <a:lstStyle/>
                    <a:p>
                      <a:pPr algn="ctr" rtl="0" fontAlgn="base">
                        <a:lnSpc>
                          <a:spcPts val="1425"/>
                        </a:lnSpc>
                        <a:buNone/>
                      </a:pPr>
                      <a:r>
                        <a:rPr lang="en-GB" sz="1300" b="1" i="0" kern="1200" dirty="0">
                          <a:solidFill>
                            <a:srgbClr val="FFFFFF"/>
                          </a:solidFill>
                          <a:effectLst/>
                          <a:latin typeface="Verdana" panose="020B0604030504040204" pitchFamily="34" charset="0"/>
                          <a:ea typeface="Verdana" panose="020B0604030504040204" pitchFamily="34" charset="0"/>
                          <a:cs typeface="+mn-cs"/>
                        </a:rPr>
                        <a:t>Solutions &amp; Mitigations</a:t>
                      </a:r>
                    </a:p>
                  </a:txBody>
                  <a:tcPr marL="87944" marR="87944" marT="43972" marB="43972"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024138187"/>
                  </a:ext>
                </a:extLst>
              </a:tr>
              <a:tr h="589213">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Vitreoretinal​</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76%</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84%</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84%</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Limited regional VR workforce limiting clinic capacity. </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dirty="0">
                          <a:effectLst/>
                          <a:latin typeface="Verdana" panose="020B0604030504040204" pitchFamily="34" charset="0"/>
                          <a:ea typeface="Verdana" panose="020B0604030504040204" pitchFamily="34" charset="0"/>
                          <a:cs typeface="+mn-cs"/>
                        </a:rPr>
                        <a:t>Optimising workforce utilisation</a:t>
                      </a:r>
                      <a:r>
                        <a:rPr lang="en-GB" sz="1300" dirty="0">
                          <a:effectLst/>
                          <a:latin typeface="Verdana" panose="020B0604030504040204" pitchFamily="34" charset="0"/>
                          <a:ea typeface="Verdana" panose="020B0604030504040204" pitchFamily="34" charset="0"/>
                          <a:cs typeface="+mn-cs"/>
                        </a:rPr>
                        <a:t>​</a:t>
                      </a:r>
                    </a:p>
                    <a:p>
                      <a:pPr>
                        <a:buNone/>
                      </a:pPr>
                      <a:r>
                        <a:rPr lang="en-GB" sz="1300" dirty="0">
                          <a:effectLst/>
                          <a:latin typeface="Verdana" panose="020B0604030504040204" pitchFamily="34" charset="0"/>
                          <a:ea typeface="Verdana" panose="020B0604030504040204" pitchFamily="34" charset="0"/>
                          <a:cs typeface="+mn-cs"/>
                        </a:rPr>
                        <a:t>Regional Consultant started working across SBU &amp; HD – vital skill mix across teams, ensuring activity is delivered at the most appropriate level​</a:t>
                      </a:r>
                    </a:p>
                  </a:txBody>
                  <a:tcPr marL="87630" marR="87630" marT="43815" marB="4381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9656606"/>
                  </a:ext>
                </a:extLst>
              </a:tr>
              <a:tr h="520268">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Cataract​</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58%</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61%</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61%</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Core Pre-Assessment capacity does not meet current demand. </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a:effectLst/>
                          <a:latin typeface="Verdana" panose="020B0604030504040204" pitchFamily="34" charset="0"/>
                          <a:ea typeface="Verdana" panose="020B0604030504040204" pitchFamily="34" charset="0"/>
                          <a:cs typeface="+mn-cs"/>
                        </a:rPr>
                        <a:t>Maintaining operational grip</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p>
                      <a:pPr>
                        <a:buNone/>
                      </a:pPr>
                      <a:r>
                        <a:rPr lang="en-GB" sz="1300">
                          <a:effectLst/>
                          <a:latin typeface="Verdana" panose="020B0604030504040204" pitchFamily="34" charset="0"/>
                          <a:ea typeface="Verdana" panose="020B0604030504040204" pitchFamily="34" charset="0"/>
                          <a:cs typeface="+mn-cs"/>
                        </a:rPr>
                        <a:t>Weekly review of performance, clinic utilisation, and recovery trajectories at specialty level​</a:t>
                      </a:r>
                    </a:p>
                    <a:p>
                      <a:pPr>
                        <a:buNone/>
                      </a:pPr>
                      <a:r>
                        <a:rPr lang="en-GB" sz="1300">
                          <a:effectLst/>
                          <a:latin typeface="Verdana" panose="020B0604030504040204" pitchFamily="34" charset="0"/>
                          <a:ea typeface="Verdana" panose="020B0604030504040204" pitchFamily="34" charset="0"/>
                          <a:cs typeface="+mn-cs"/>
                        </a:rPr>
                        <a:t>Clear ownership of delivery against improvement actions​</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4507552"/>
                  </a:ext>
                </a:extLst>
              </a:tr>
              <a:tr h="520268">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Cornea​</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48%</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47%</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47%</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Backlogs with both news and follow-ups. Only 1 Cornea Consultant within the department. </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a:effectLst/>
                          <a:latin typeface="Verdana" panose="020B0604030504040204" pitchFamily="34" charset="0"/>
                          <a:ea typeface="Verdana" panose="020B0604030504040204" pitchFamily="34" charset="0"/>
                          <a:cs typeface="+mn-cs"/>
                        </a:rPr>
                        <a:t>Targeting backlog reduction</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p>
                      <a:pPr>
                        <a:buNone/>
                      </a:pPr>
                      <a:r>
                        <a:rPr lang="en-GB" sz="1300">
                          <a:effectLst/>
                          <a:latin typeface="Verdana" panose="020B0604030504040204" pitchFamily="34" charset="0"/>
                          <a:ea typeface="Verdana" panose="020B0604030504040204" pitchFamily="34" charset="0"/>
                          <a:cs typeface="+mn-cs"/>
                        </a:rPr>
                        <a:t>Systematic validation of long waits and risk stratification to prioritise patients appropriately</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p>
                      <a:pPr>
                        <a:buNone/>
                      </a:pPr>
                      <a:r>
                        <a:rPr lang="en-GB" sz="1300">
                          <a:effectLst/>
                          <a:latin typeface="Verdana" panose="020B0604030504040204" pitchFamily="34" charset="0"/>
                          <a:ea typeface="Verdana" panose="020B0604030504040204" pitchFamily="34" charset="0"/>
                          <a:cs typeface="+mn-cs"/>
                        </a:rPr>
                        <a:t>Use focused additional capacity (e.g. super clinics) for paediatric areas​</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5860357"/>
                  </a:ext>
                </a:extLst>
              </a:tr>
              <a:tr h="346846">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Orthoptics​</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94%</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94%</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94%</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Workforce gaps in clinical and admin staff </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a:effectLst/>
                          <a:latin typeface="Verdana" panose="020B0604030504040204" pitchFamily="34" charset="0"/>
                          <a:ea typeface="Verdana" panose="020B0604030504040204" pitchFamily="34" charset="0"/>
                          <a:cs typeface="+mn-cs"/>
                        </a:rPr>
                        <a:t>Fully established Clinical staff </a:t>
                      </a:r>
                      <a:r>
                        <a:rPr lang="en-GB" sz="1300">
                          <a:effectLst/>
                          <a:latin typeface="Verdana" panose="020B0604030504040204" pitchFamily="34" charset="0"/>
                          <a:ea typeface="Verdana" panose="020B0604030504040204" pitchFamily="34" charset="0"/>
                          <a:cs typeface="+mn-cs"/>
                        </a:rPr>
                        <a:t>​</a:t>
                      </a:r>
                      <a:br>
                        <a:rPr lang="en-GB" sz="1300">
                          <a:effectLst/>
                          <a:latin typeface="Verdana" panose="020B0604030504040204" pitchFamily="34" charset="0"/>
                          <a:ea typeface="Verdana" panose="020B0604030504040204" pitchFamily="34" charset="0"/>
                          <a:cs typeface="+mn-cs"/>
                        </a:rPr>
                      </a:br>
                      <a:r>
                        <a:rPr lang="en-GB" sz="1300">
                          <a:effectLst/>
                          <a:latin typeface="Verdana" panose="020B0604030504040204" pitchFamily="34" charset="0"/>
                          <a:ea typeface="Verdana" panose="020B0604030504040204" pitchFamily="34" charset="0"/>
                          <a:cs typeface="+mn-cs"/>
                        </a:rPr>
                        <a:t>Full training underway for new Orthoptists – significant improvement already established ​</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05555837"/>
                  </a:ext>
                </a:extLst>
              </a:tr>
              <a:tr h="520268">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Paediatrics ​</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50%</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42%</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41%</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R1 backlog mainly consists of new referrals.​</a:t>
                      </a:r>
                    </a:p>
                    <a:p>
                      <a:pPr>
                        <a:buNone/>
                      </a:pPr>
                      <a:r>
                        <a:rPr lang="en-GB" sz="1300">
                          <a:effectLst/>
                          <a:latin typeface="Verdana" panose="020B0604030504040204" pitchFamily="34" charset="0"/>
                          <a:ea typeface="Verdana" panose="020B0604030504040204" pitchFamily="34" charset="0"/>
                          <a:cs typeface="+mn-cs"/>
                        </a:rPr>
                        <a:t>1 Consultant vacancy </a:t>
                      </a:r>
                      <a:br>
                        <a:rPr lang="en-GB" sz="1300">
                          <a:effectLst/>
                          <a:latin typeface="Verdana" panose="020B0604030504040204" pitchFamily="34" charset="0"/>
                          <a:ea typeface="Verdana" panose="020B0604030504040204" pitchFamily="34" charset="0"/>
                          <a:cs typeface="+mn-cs"/>
                        </a:rPr>
                      </a:br>
                      <a:r>
                        <a:rPr lang="en-GB" sz="1300">
                          <a:effectLst/>
                          <a:latin typeface="Verdana" panose="020B0604030504040204" pitchFamily="34" charset="0"/>
                          <a:ea typeface="Verdana" panose="020B0604030504040204" pitchFamily="34" charset="0"/>
                          <a:cs typeface="+mn-cs"/>
                        </a:rPr>
                        <a:t>​</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dirty="0">
                          <a:effectLst/>
                          <a:latin typeface="Verdana" panose="020B0604030504040204" pitchFamily="34" charset="0"/>
                          <a:ea typeface="Verdana" panose="020B0604030504040204" pitchFamily="34" charset="0"/>
                          <a:cs typeface="+mn-cs"/>
                        </a:rPr>
                        <a:t>Targeting backlog reduction</a:t>
                      </a:r>
                      <a:r>
                        <a:rPr lang="en-US" sz="1300" dirty="0">
                          <a:effectLst/>
                          <a:latin typeface="Verdana" panose="020B0604030504040204" pitchFamily="34" charset="0"/>
                          <a:ea typeface="Verdana" panose="020B0604030504040204" pitchFamily="34" charset="0"/>
                          <a:cs typeface="+mn-cs"/>
                        </a:rPr>
                        <a:t>​</a:t>
                      </a:r>
                      <a:endParaRPr lang="en-GB" sz="1300" dirty="0">
                        <a:effectLst/>
                        <a:latin typeface="Verdana" panose="020B0604030504040204" pitchFamily="34" charset="0"/>
                        <a:ea typeface="Verdana" panose="020B0604030504040204" pitchFamily="34" charset="0"/>
                        <a:cs typeface="+mn-cs"/>
                      </a:endParaRPr>
                    </a:p>
                    <a:p>
                      <a:pPr>
                        <a:buNone/>
                      </a:pPr>
                      <a:r>
                        <a:rPr lang="en-GB" sz="1300" dirty="0">
                          <a:effectLst/>
                          <a:latin typeface="Verdana" panose="020B0604030504040204" pitchFamily="34" charset="0"/>
                          <a:ea typeface="Verdana" panose="020B0604030504040204" pitchFamily="34" charset="0"/>
                          <a:cs typeface="+mn-cs"/>
                        </a:rPr>
                        <a:t>Systematic validation of long waits and risk stratification to prioritise patients appropriately​</a:t>
                      </a:r>
                    </a:p>
                    <a:p>
                      <a:pPr>
                        <a:buNone/>
                      </a:pPr>
                      <a:r>
                        <a:rPr lang="en-GB" sz="1300" dirty="0">
                          <a:effectLst/>
                          <a:latin typeface="Verdana" panose="020B0604030504040204" pitchFamily="34" charset="0"/>
                          <a:ea typeface="Verdana" panose="020B0604030504040204" pitchFamily="34" charset="0"/>
                          <a:cs typeface="+mn-cs"/>
                        </a:rPr>
                        <a:t>Use focused additional capacity (e.g. super clinics) for paediatric areas​</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66478026"/>
                  </a:ext>
                </a:extLst>
              </a:tr>
              <a:tr h="693691">
                <a:tc>
                  <a:txBody>
                    <a:bodyPr/>
                    <a:lstStyle/>
                    <a:p>
                      <a:pPr algn="ctr" rtl="0" fontAlgn="base">
                        <a:lnSpc>
                          <a:spcPts val="1425"/>
                        </a:lnSpc>
                        <a:buNone/>
                      </a:pPr>
                      <a:r>
                        <a:rPr lang="en-GB" sz="1300" b="0" i="0">
                          <a:solidFill>
                            <a:srgbClr val="000000"/>
                          </a:solidFill>
                          <a:effectLst/>
                          <a:latin typeface="Verdana" panose="020B0604030504040204" pitchFamily="34" charset="0"/>
                          <a:ea typeface="Verdana" panose="020B0604030504040204" pitchFamily="34" charset="0"/>
                        </a:rPr>
                        <a:t>Diabetic Retinopathy ​</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64%</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63%</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63%</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R1 backlog consists mainly of follow up patients. </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p>
                      <a:pPr>
                        <a:buNone/>
                      </a:pPr>
                      <a:r>
                        <a:rPr lang="en-US" sz="1300">
                          <a:effectLst/>
                          <a:latin typeface="Verdana" panose="020B0604030504040204" pitchFamily="34" charset="0"/>
                          <a:ea typeface="Verdana" panose="020B0604030504040204" pitchFamily="34" charset="0"/>
                          <a:cs typeface="+mn-cs"/>
                        </a:rPr>
                        <a:t>1 Consultant vacancy </a:t>
                      </a:r>
                      <a:endParaRPr lang="en-GB" sz="1300">
                        <a:effectLst/>
                        <a:latin typeface="Verdana" panose="020B0604030504040204" pitchFamily="34" charset="0"/>
                        <a:ea typeface="Verdana" panose="020B0604030504040204" pitchFamily="34" charset="0"/>
                        <a:cs typeface="+mn-cs"/>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a:effectLst/>
                          <a:latin typeface="Verdana" panose="020B0604030504040204" pitchFamily="34" charset="0"/>
                          <a:ea typeface="Verdana" panose="020B0604030504040204" pitchFamily="34" charset="0"/>
                          <a:cs typeface="+mn-cs"/>
                        </a:rPr>
                        <a:t>Improving clinic productivity to ensure follow ups are managed</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p>
                      <a:pPr>
                        <a:buNone/>
                      </a:pPr>
                      <a:r>
                        <a:rPr lang="en-GB" sz="1300">
                          <a:effectLst/>
                          <a:latin typeface="Verdana" panose="020B0604030504040204" pitchFamily="34" charset="0"/>
                          <a:ea typeface="Verdana" panose="020B0604030504040204" pitchFamily="34" charset="0"/>
                          <a:cs typeface="+mn-cs"/>
                        </a:rPr>
                        <a:t>Optimise clinic templates, reduce unused slots and introduce overbooking where appropriate​</a:t>
                      </a:r>
                    </a:p>
                    <a:p>
                      <a:pPr>
                        <a:buNone/>
                      </a:pPr>
                      <a:r>
                        <a:rPr lang="en-GB" sz="1300">
                          <a:effectLst/>
                          <a:latin typeface="Verdana" panose="020B0604030504040204" pitchFamily="34" charset="0"/>
                          <a:ea typeface="Verdana" panose="020B0604030504040204" pitchFamily="34" charset="0"/>
                          <a:cs typeface="+mn-cs"/>
                        </a:rPr>
                        <a:t>Increase use of technician-led and diagnostic clinics to release consultant capacity​</a:t>
                      </a:r>
                    </a:p>
                    <a:p>
                      <a:pPr>
                        <a:buNone/>
                      </a:pPr>
                      <a:r>
                        <a:rPr lang="en-GB" sz="1300">
                          <a:effectLst/>
                          <a:latin typeface="Verdana" panose="020B0604030504040204" pitchFamily="34" charset="0"/>
                          <a:ea typeface="Verdana" panose="020B0604030504040204" pitchFamily="34" charset="0"/>
                          <a:cs typeface="+mn-cs"/>
                        </a:rPr>
                        <a:t>Utilising 'either or' slots to book to demand of news or FUPs ​</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6049374"/>
                  </a:ext>
                </a:extLst>
              </a:tr>
              <a:tr h="1040537">
                <a:tc>
                  <a:txBody>
                    <a:bodyPr/>
                    <a:lstStyle/>
                    <a:p>
                      <a:pPr algn="ctr" rtl="0" fontAlgn="base">
                        <a:lnSpc>
                          <a:spcPts val="1425"/>
                        </a:lnSpc>
                        <a:buNone/>
                      </a:pPr>
                      <a:r>
                        <a:rPr lang="en-GB" sz="1300" b="0" i="0" dirty="0">
                          <a:solidFill>
                            <a:srgbClr val="000000"/>
                          </a:solidFill>
                          <a:effectLst/>
                          <a:latin typeface="Verdana" panose="020B0604030504040204" pitchFamily="34" charset="0"/>
                          <a:ea typeface="Verdana" panose="020B0604030504040204" pitchFamily="34" charset="0"/>
                        </a:rPr>
                        <a:t>Glaucoma ​</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72%</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75%</a:t>
                      </a:r>
                    </a:p>
                  </a:txBody>
                  <a:tcPr marL="87944" marR="87944" marT="43972" marB="4397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algn="ctr" defTabSz="1507937" rtl="0" eaLnBrk="1" fontAlgn="base" latinLnBrk="0" hangingPunct="1">
                        <a:lnSpc>
                          <a:spcPts val="1425"/>
                        </a:lnSpc>
                        <a:buNone/>
                      </a:pPr>
                      <a:r>
                        <a:rPr lang="en-GB" sz="1300" b="0" i="0" kern="1200" dirty="0">
                          <a:solidFill>
                            <a:srgbClr val="000000"/>
                          </a:solidFill>
                          <a:effectLst/>
                          <a:latin typeface="Verdana" panose="020B0604030504040204" pitchFamily="34" charset="0"/>
                          <a:ea typeface="Verdana" panose="020B0604030504040204" pitchFamily="34" charset="0"/>
                          <a:cs typeface="+mn-cs"/>
                        </a:rPr>
                        <a:t>75%</a:t>
                      </a:r>
                    </a:p>
                  </a:txBody>
                  <a:tcPr marL="87630" marR="87630" marT="43815" marB="4381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a:effectLst/>
                          <a:latin typeface="Verdana" panose="020B0604030504040204" pitchFamily="34" charset="0"/>
                          <a:ea typeface="Verdana" panose="020B0604030504040204" pitchFamily="34" charset="0"/>
                          <a:cs typeface="+mn-cs"/>
                        </a:rPr>
                        <a:t>2 Consultant vacancies since June 2025. </a:t>
                      </a:r>
                      <a:r>
                        <a:rPr lang="en-US" sz="1300">
                          <a:effectLst/>
                          <a:latin typeface="Verdana" panose="020B0604030504040204" pitchFamily="34" charset="0"/>
                          <a:ea typeface="Verdana" panose="020B0604030504040204" pitchFamily="34" charset="0"/>
                          <a:cs typeface="+mn-cs"/>
                        </a:rPr>
                        <a:t>​</a:t>
                      </a:r>
                      <a:br>
                        <a:rPr lang="en-US" sz="1300">
                          <a:effectLst/>
                          <a:latin typeface="Verdana" panose="020B0604030504040204" pitchFamily="34" charset="0"/>
                          <a:ea typeface="Verdana" panose="020B0604030504040204" pitchFamily="34" charset="0"/>
                          <a:cs typeface="+mn-cs"/>
                        </a:rPr>
                      </a:br>
                      <a:r>
                        <a:rPr lang="en-GB" sz="1300">
                          <a:effectLst/>
                          <a:latin typeface="Verdana" panose="020B0604030504040204" pitchFamily="34" charset="0"/>
                          <a:ea typeface="Verdana" panose="020B0604030504040204" pitchFamily="34" charset="0"/>
                          <a:cs typeface="+mn-cs"/>
                        </a:rPr>
                        <a:t>Considerable risk – on service Risk Register since June 2025. </a:t>
                      </a:r>
                      <a:r>
                        <a:rPr lang="en-US" sz="1300">
                          <a:effectLst/>
                          <a:latin typeface="Verdana" panose="020B0604030504040204" pitchFamily="34" charset="0"/>
                          <a:ea typeface="Verdana" panose="020B0604030504040204" pitchFamily="34" charset="0"/>
                          <a:cs typeface="+mn-cs"/>
                        </a:rPr>
                        <a:t>​</a:t>
                      </a:r>
                      <a:endParaRPr lang="en-GB" sz="1300">
                        <a:effectLst/>
                        <a:latin typeface="Verdana" panose="020B0604030504040204" pitchFamily="34" charset="0"/>
                        <a:ea typeface="Verdana" panose="020B0604030504040204" pitchFamily="34" charset="0"/>
                        <a:cs typeface="+mn-cs"/>
                      </a:endParaRP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buNone/>
                      </a:pPr>
                      <a:r>
                        <a:rPr lang="en-GB" sz="1300" b="1" dirty="0">
                          <a:effectLst/>
                          <a:latin typeface="Verdana" panose="020B0604030504040204" pitchFamily="34" charset="0"/>
                          <a:ea typeface="Verdana" panose="020B0604030504040204" pitchFamily="34" charset="0"/>
                          <a:cs typeface="+mn-cs"/>
                        </a:rPr>
                        <a:t>Maintaining operational grip</a:t>
                      </a:r>
                      <a:r>
                        <a:rPr lang="en-US" sz="1300" dirty="0">
                          <a:effectLst/>
                          <a:latin typeface="Verdana" panose="020B0604030504040204" pitchFamily="34" charset="0"/>
                          <a:ea typeface="Verdana" panose="020B0604030504040204" pitchFamily="34" charset="0"/>
                          <a:cs typeface="+mn-cs"/>
                        </a:rPr>
                        <a:t>​</a:t>
                      </a:r>
                      <a:endParaRPr lang="en-GB" sz="1300" dirty="0">
                        <a:effectLst/>
                        <a:latin typeface="Verdana" panose="020B0604030504040204" pitchFamily="34" charset="0"/>
                        <a:ea typeface="Verdana" panose="020B0604030504040204" pitchFamily="34" charset="0"/>
                        <a:cs typeface="+mn-cs"/>
                      </a:endParaRPr>
                    </a:p>
                    <a:p>
                      <a:pPr>
                        <a:buNone/>
                      </a:pPr>
                      <a:r>
                        <a:rPr lang="en-GB" sz="1300" dirty="0">
                          <a:effectLst/>
                          <a:latin typeface="Verdana" panose="020B0604030504040204" pitchFamily="34" charset="0"/>
                          <a:ea typeface="Verdana" panose="020B0604030504040204" pitchFamily="34" charset="0"/>
                          <a:cs typeface="+mn-cs"/>
                        </a:rPr>
                        <a:t>Weekly review of performance, clinic utilisation, and recovery trajectories at specialty level​</a:t>
                      </a:r>
                    </a:p>
                    <a:p>
                      <a:pPr>
                        <a:buNone/>
                      </a:pPr>
                      <a:r>
                        <a:rPr lang="en-GB" sz="1300" dirty="0">
                          <a:effectLst/>
                          <a:latin typeface="Verdana" panose="020B0604030504040204" pitchFamily="34" charset="0"/>
                          <a:ea typeface="Verdana" panose="020B0604030504040204" pitchFamily="34" charset="0"/>
                          <a:cs typeface="+mn-cs"/>
                        </a:rPr>
                        <a:t>Clear ownership of delivery against improvement actions​</a:t>
                      </a:r>
                    </a:p>
                    <a:p>
                      <a:pPr>
                        <a:buNone/>
                      </a:pPr>
                      <a:r>
                        <a:rPr lang="en-GB" sz="1300" dirty="0">
                          <a:effectLst/>
                          <a:latin typeface="Verdana" panose="020B0604030504040204" pitchFamily="34" charset="0"/>
                          <a:ea typeface="Verdana" panose="020B0604030504040204" pitchFamily="34" charset="0"/>
                          <a:cs typeface="+mn-cs"/>
                        </a:rPr>
                        <a:t>Two consultants appointed to due to start across the summer. Improvement in performance is anticipated from August onwards once clinics are fully established. ​</a:t>
                      </a:r>
                    </a:p>
                  </a:txBody>
                  <a:tcPr marL="9525" marR="9525" marT="9525"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8036358"/>
                  </a:ext>
                </a:extLst>
              </a:tr>
            </a:tbl>
          </a:graphicData>
        </a:graphic>
      </p:graphicFrame>
      <p:pic>
        <p:nvPicPr>
          <p:cNvPr id="8" name="Picture 7">
            <a:extLst>
              <a:ext uri="{FF2B5EF4-FFF2-40B4-BE49-F238E27FC236}">
                <a16:creationId xmlns:a16="http://schemas.microsoft.com/office/drawing/2014/main" id="{28244239-0C68-A7FB-B2C4-628D41EE5F82}"/>
              </a:ext>
            </a:extLst>
          </p:cNvPr>
          <p:cNvPicPr>
            <a:picLocks noChangeAspect="1"/>
          </p:cNvPicPr>
          <p:nvPr/>
        </p:nvPicPr>
        <p:blipFill>
          <a:blip r:embed="rId3"/>
          <a:stretch>
            <a:fillRect/>
          </a:stretch>
        </p:blipFill>
        <p:spPr>
          <a:xfrm>
            <a:off x="1289844" y="1539875"/>
            <a:ext cx="7391400" cy="4600954"/>
          </a:xfrm>
          <a:prstGeom prst="rect">
            <a:avLst/>
          </a:prstGeom>
        </p:spPr>
      </p:pic>
    </p:spTree>
    <p:extLst>
      <p:ext uri="{BB962C8B-B14F-4D97-AF65-F5344CB8AC3E}">
        <p14:creationId xmlns:p14="http://schemas.microsoft.com/office/powerpoint/2010/main" val="1097823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8BB9F-77AC-5011-D872-0CBC9EA7189E}"/>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4D1146F-ED7C-E17B-5D76-43B88F9BFFF8}"/>
              </a:ext>
            </a:extLst>
          </p:cNvPr>
          <p:cNvGraphicFramePr>
            <a:graphicFrameLocks noGrp="1"/>
          </p:cNvGraphicFramePr>
          <p:nvPr>
            <p:extLst>
              <p:ext uri="{D42A27DB-BD31-4B8C-83A1-F6EECF244321}">
                <p14:modId xmlns:p14="http://schemas.microsoft.com/office/powerpoint/2010/main" val="3160767388"/>
              </p:ext>
            </p:extLst>
          </p:nvPr>
        </p:nvGraphicFramePr>
        <p:xfrm>
          <a:off x="0" y="570708"/>
          <a:ext cx="20105688" cy="7345680"/>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89451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12% reduction in the number of patients delayed by 100% for their follow up appointment in three consecutive months and maintained for 3 months (Based on the November 2024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44.44%</a:t>
                      </a:r>
                    </a:p>
                    <a:p>
                      <a:pPr algn="ctr"/>
                      <a:r>
                        <a:rPr lang="en-GB" sz="1800" dirty="0">
                          <a:solidFill>
                            <a:schemeClr val="tx1"/>
                          </a:solidFill>
                          <a:latin typeface="Verdana" panose="020B0604030504040204" pitchFamily="34" charset="0"/>
                          <a:ea typeface="Verdana" panose="020B0604030504040204" pitchFamily="34" charset="0"/>
                        </a:rPr>
                        <a:t>(above the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323056">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r>
                        <a:rPr lang="en-GB" sz="1800" dirty="0">
                          <a:solidFill>
                            <a:schemeClr val="tx1"/>
                          </a:solidFill>
                          <a:latin typeface="Verdana" panose="020B0604030504040204" pitchFamily="34" charset="0"/>
                          <a:ea typeface="Verdana" panose="020B0604030504040204" pitchFamily="34" charset="0"/>
                        </a:rPr>
                        <a:t>In August 2026, the Health Board reported 44.44% performance against the enhanced monitoring trajectory for follow-up waits. Although some improvement work has been undertaken, performance remains below the required target and follow-up pressures continue across a number of specialties. </a:t>
                      </a:r>
                    </a:p>
                    <a:p>
                      <a:endParaRPr lang="en-GB" sz="1800" b="1" dirty="0">
                        <a:solidFill>
                          <a:srgbClr val="FF0000"/>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Continuing targeted validation and review of follow-up waiting lists to ensure clinical prioritisation and pathway accuracy.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The Health Board are seeking to implement discharge by default to reduce follow-up demand and enable capacity to be re-allocated to new appointments</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A clinical review of the HSBUK outcomes has been undertaken, which identified some inappropriate listing to follow-up which has since been addressed.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Implementing recommendations arising from GIRFT/CIN improvement work to reduce unwarranted variation in follow-up management practices.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Reviewing clinic utilisation, follow-up scheduling and capacity variation across specialties. </a:t>
                      </a:r>
                    </a:p>
                    <a:p>
                      <a:r>
                        <a:rPr lang="en-GB" sz="1800" b="1" dirty="0">
                          <a:solidFill>
                            <a:srgbClr val="FF0000"/>
                          </a:solidFill>
                          <a:latin typeface="Verdana" panose="020B0604030504040204" pitchFamily="34" charset="0"/>
                          <a:ea typeface="Verdana" panose="020B0604030504040204" pitchFamily="34" charset="0"/>
                        </a:rPr>
                        <a:t> </a:t>
                      </a:r>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Workforce pressures, including vacancies, sickness and reduced clinic availability.</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Competing operational pressures impacting the ability to release additional outpatient capacity.</a:t>
                      </a:r>
                      <a:endParaRPr lang="en-GB" sz="1800" b="1" dirty="0">
                        <a:solidFill>
                          <a:schemeClr val="tx1"/>
                        </a:solidFill>
                        <a:latin typeface="Verdana" panose="020B0604030504040204" pitchFamily="34" charset="0"/>
                        <a:ea typeface="Verdana" panose="020B0604030504040204" pitchFamily="34" charset="0"/>
                      </a:endParaRPr>
                    </a:p>
                    <a:p>
                      <a:pPr marL="0" indent="0">
                        <a:buFont typeface="Arial" panose="020B0604020202020204" pitchFamily="34" charset="0"/>
                        <a:buNone/>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2FE34838-9FA0-9054-A490-C25ED1F94913}"/>
              </a:ext>
            </a:extLst>
          </p:cNvPr>
          <p:cNvSpPr txBox="1"/>
          <p:nvPr/>
        </p:nvSpPr>
        <p:spPr>
          <a:xfrm>
            <a:off x="0" y="-14068"/>
            <a:ext cx="20105688" cy="584775"/>
          </a:xfrm>
          <a:prstGeom prst="rect">
            <a:avLst/>
          </a:prstGeom>
          <a:solidFill>
            <a:srgbClr val="7EB0DE"/>
          </a:solidFill>
        </p:spPr>
        <p:txBody>
          <a:bodyPr wrap="square" rtlCol="0">
            <a:spAutoFit/>
          </a:bodyPr>
          <a:lstStyle/>
          <a:p>
            <a:pPr lvl="0" algn="ctr" defTabSz="1507937">
              <a:spcAft>
                <a:spcPts val="1979"/>
              </a:spcAft>
              <a:defRPr/>
            </a:pPr>
            <a:r>
              <a:rPr lang="en-GB" sz="3200" b="1" dirty="0">
                <a:solidFill>
                  <a:schemeClr val="bg1"/>
                </a:solidFill>
                <a:latin typeface="Calibri" panose="020F0502020204030204"/>
              </a:rPr>
              <a:t>Level 4 - </a:t>
            </a:r>
            <a:r>
              <a:rPr lang="en-GB" sz="3200" b="1" dirty="0">
                <a:solidFill>
                  <a:schemeClr val="bg1"/>
                </a:solidFill>
              </a:rPr>
              <a:t>Planned Care </a:t>
            </a:r>
            <a:r>
              <a:rPr lang="en-GB" sz="3200" b="1" dirty="0">
                <a:solidFill>
                  <a:schemeClr val="bg1"/>
                </a:solidFill>
                <a:latin typeface="Calibri" panose="020F0502020204030204"/>
              </a:rPr>
              <a:t>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661A863-0BEF-1D44-0590-1CD3026C35F1}"/>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5" name="Picture 4">
            <a:extLst>
              <a:ext uri="{FF2B5EF4-FFF2-40B4-BE49-F238E27FC236}">
                <a16:creationId xmlns:a16="http://schemas.microsoft.com/office/drawing/2014/main" id="{0197ACB5-D28D-A066-38B5-FA69DA1D178A}"/>
              </a:ext>
            </a:extLst>
          </p:cNvPr>
          <p:cNvPicPr>
            <a:picLocks noChangeAspect="1"/>
          </p:cNvPicPr>
          <p:nvPr/>
        </p:nvPicPr>
        <p:blipFill>
          <a:blip r:embed="rId2"/>
          <a:stretch>
            <a:fillRect/>
          </a:stretch>
        </p:blipFill>
        <p:spPr>
          <a:xfrm>
            <a:off x="451644" y="1692275"/>
            <a:ext cx="8940799" cy="5943600"/>
          </a:xfrm>
          <a:prstGeom prst="rect">
            <a:avLst/>
          </a:prstGeom>
        </p:spPr>
      </p:pic>
      <p:pic>
        <p:nvPicPr>
          <p:cNvPr id="9" name="Picture 8">
            <a:extLst>
              <a:ext uri="{FF2B5EF4-FFF2-40B4-BE49-F238E27FC236}">
                <a16:creationId xmlns:a16="http://schemas.microsoft.com/office/drawing/2014/main" id="{38A4070F-EF68-7678-D0F6-95C7BCDAD0EC}"/>
              </a:ext>
            </a:extLst>
          </p:cNvPr>
          <p:cNvPicPr>
            <a:picLocks noChangeAspect="1"/>
          </p:cNvPicPr>
          <p:nvPr/>
        </p:nvPicPr>
        <p:blipFill>
          <a:blip r:embed="rId3"/>
          <a:stretch>
            <a:fillRect/>
          </a:stretch>
        </p:blipFill>
        <p:spPr>
          <a:xfrm>
            <a:off x="2128044" y="7932157"/>
            <a:ext cx="16430638" cy="3056518"/>
          </a:xfrm>
          <a:prstGeom prst="rect">
            <a:avLst/>
          </a:prstGeom>
        </p:spPr>
      </p:pic>
    </p:spTree>
    <p:extLst>
      <p:ext uri="{BB962C8B-B14F-4D97-AF65-F5344CB8AC3E}">
        <p14:creationId xmlns:p14="http://schemas.microsoft.com/office/powerpoint/2010/main" val="4169463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327A5-945F-BC1B-12A2-C5A5D612A1A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3FD662B4-B8C7-C011-D811-D61EADA04EDB}"/>
              </a:ext>
            </a:extLst>
          </p:cNvPr>
          <p:cNvSpPr txBox="1"/>
          <p:nvPr/>
        </p:nvSpPr>
        <p:spPr>
          <a:xfrm>
            <a:off x="0" y="3444875"/>
            <a:ext cx="20105688" cy="5355312"/>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299BB24F-022F-6234-B721-A825F1B1F4D1}"/>
              </a:ext>
            </a:extLst>
          </p:cNvPr>
          <p:cNvGraphicFramePr>
            <a:graphicFrameLocks noGrp="1"/>
          </p:cNvGraphicFramePr>
          <p:nvPr>
            <p:extLst>
              <p:ext uri="{D42A27DB-BD31-4B8C-83A1-F6EECF244321}">
                <p14:modId xmlns:p14="http://schemas.microsoft.com/office/powerpoint/2010/main" val="3522935636"/>
              </p:ext>
            </p:extLst>
          </p:nvPr>
        </p:nvGraphicFramePr>
        <p:xfrm>
          <a:off x="0" y="570708"/>
          <a:ext cx="20105688" cy="930505"/>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diagnostic test to be waiting less than 8 weeks and maintained for 3 months</a:t>
                      </a:r>
                    </a:p>
                    <a:p>
                      <a:pPr marL="0" marR="0" lvl="0" indent="0" algn="ctr" defTabSz="1507937" rtl="0" eaLnBrk="1" fontAlgn="auto" latinLnBrk="0" hangingPunct="1">
                        <a:lnSpc>
                          <a:spcPct val="100000"/>
                        </a:lnSpc>
                        <a:spcBef>
                          <a:spcPts val="0"/>
                        </a:spcBef>
                        <a:spcAft>
                          <a:spcPts val="0"/>
                        </a:spcAft>
                        <a:buClrTx/>
                        <a:buSzTx/>
                        <a:buFontTx/>
                        <a:buNone/>
                        <a:tabLst/>
                        <a:defRPr/>
                      </a:pPr>
                      <a:endParaRPr lang="en-GB" sz="1800" b="0" i="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71.50%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bl>
          </a:graphicData>
        </a:graphic>
      </p:graphicFrame>
      <p:sp>
        <p:nvSpPr>
          <p:cNvPr id="2" name="TextBox 1">
            <a:extLst>
              <a:ext uri="{FF2B5EF4-FFF2-40B4-BE49-F238E27FC236}">
                <a16:creationId xmlns:a16="http://schemas.microsoft.com/office/drawing/2014/main" id="{9AFBEEC4-C260-48BC-4D6B-9F87E9B4F399}"/>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8" name="TextBox 7">
            <a:extLst>
              <a:ext uri="{FF2B5EF4-FFF2-40B4-BE49-F238E27FC236}">
                <a16:creationId xmlns:a16="http://schemas.microsoft.com/office/drawing/2014/main" id="{C9E674F3-764E-C23B-F8FA-15D667FC2DC2}"/>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graphicFrame>
        <p:nvGraphicFramePr>
          <p:cNvPr id="9" name="Table 8">
            <a:extLst>
              <a:ext uri="{FF2B5EF4-FFF2-40B4-BE49-F238E27FC236}">
                <a16:creationId xmlns:a16="http://schemas.microsoft.com/office/drawing/2014/main" id="{6E2271A4-DEBE-9FF5-31F0-367B78619E15}"/>
              </a:ext>
            </a:extLst>
          </p:cNvPr>
          <p:cNvGraphicFramePr>
            <a:graphicFrameLocks noGrp="1"/>
          </p:cNvGraphicFramePr>
          <p:nvPr>
            <p:extLst>
              <p:ext uri="{D42A27DB-BD31-4B8C-83A1-F6EECF244321}">
                <p14:modId xmlns:p14="http://schemas.microsoft.com/office/powerpoint/2010/main" val="298205877"/>
              </p:ext>
            </p:extLst>
          </p:nvPr>
        </p:nvGraphicFramePr>
        <p:xfrm>
          <a:off x="0" y="1531058"/>
          <a:ext cx="20105688" cy="960618"/>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3192344193"/>
                    </a:ext>
                  </a:extLst>
                </a:gridCol>
                <a:gridCol w="5255022">
                  <a:extLst>
                    <a:ext uri="{9D8B030D-6E8A-4147-A177-3AD203B41FA5}">
                      <a16:colId xmlns:a16="http://schemas.microsoft.com/office/drawing/2014/main" val="3818134778"/>
                    </a:ext>
                  </a:extLst>
                </a:gridCol>
                <a:gridCol w="5026422">
                  <a:extLst>
                    <a:ext uri="{9D8B030D-6E8A-4147-A177-3AD203B41FA5}">
                      <a16:colId xmlns:a16="http://schemas.microsoft.com/office/drawing/2014/main" val="2891076767"/>
                    </a:ext>
                  </a:extLst>
                </a:gridCol>
              </a:tblGrid>
              <a:tr h="960618">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diagnostic endoscopy to be waiting less than 8 weeks and maintained for 3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50.49%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484911400"/>
                  </a:ext>
                </a:extLst>
              </a:tr>
            </a:tbl>
          </a:graphicData>
        </a:graphic>
      </p:graphicFrame>
      <p:graphicFrame>
        <p:nvGraphicFramePr>
          <p:cNvPr id="10" name="Table 9">
            <a:extLst>
              <a:ext uri="{FF2B5EF4-FFF2-40B4-BE49-F238E27FC236}">
                <a16:creationId xmlns:a16="http://schemas.microsoft.com/office/drawing/2014/main" id="{4606DDB9-4FC0-457C-35CD-3103019569FD}"/>
              </a:ext>
            </a:extLst>
          </p:cNvPr>
          <p:cNvGraphicFramePr>
            <a:graphicFrameLocks noGrp="1"/>
          </p:cNvGraphicFramePr>
          <p:nvPr>
            <p:extLst>
              <p:ext uri="{D42A27DB-BD31-4B8C-83A1-F6EECF244321}">
                <p14:modId xmlns:p14="http://schemas.microsoft.com/office/powerpoint/2010/main" val="869677446"/>
              </p:ext>
            </p:extLst>
          </p:nvPr>
        </p:nvGraphicFramePr>
        <p:xfrm>
          <a:off x="-1" y="2521521"/>
          <a:ext cx="20105688" cy="930505"/>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2940959609"/>
                    </a:ext>
                  </a:extLst>
                </a:gridCol>
                <a:gridCol w="5255022">
                  <a:extLst>
                    <a:ext uri="{9D8B030D-6E8A-4147-A177-3AD203B41FA5}">
                      <a16:colId xmlns:a16="http://schemas.microsoft.com/office/drawing/2014/main" val="2960219797"/>
                    </a:ext>
                  </a:extLst>
                </a:gridCol>
                <a:gridCol w="5026422">
                  <a:extLst>
                    <a:ext uri="{9D8B030D-6E8A-4147-A177-3AD203B41FA5}">
                      <a16:colId xmlns:a16="http://schemas.microsoft.com/office/drawing/2014/main" val="3353549831"/>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NOUS and non cardiac MRI to be waiting less than 8 weeks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72.48%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849172639"/>
                  </a:ext>
                </a:extLst>
              </a:tr>
            </a:tbl>
          </a:graphicData>
        </a:graphic>
      </p:graphicFrame>
      <p:sp>
        <p:nvSpPr>
          <p:cNvPr id="12" name="TextBox 11">
            <a:extLst>
              <a:ext uri="{FF2B5EF4-FFF2-40B4-BE49-F238E27FC236}">
                <a16:creationId xmlns:a16="http://schemas.microsoft.com/office/drawing/2014/main" id="{BFA1067D-FE6F-614A-9A24-59FB93626D79}"/>
              </a:ext>
            </a:extLst>
          </p:cNvPr>
          <p:cNvSpPr txBox="1"/>
          <p:nvPr/>
        </p:nvSpPr>
        <p:spPr>
          <a:xfrm>
            <a:off x="0" y="14922"/>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
        <p:nvSpPr>
          <p:cNvPr id="13" name="TextBox 12">
            <a:extLst>
              <a:ext uri="{FF2B5EF4-FFF2-40B4-BE49-F238E27FC236}">
                <a16:creationId xmlns:a16="http://schemas.microsoft.com/office/drawing/2014/main" id="{9978796F-317C-8E2A-D99C-4FF8FEF5EA27}"/>
              </a:ext>
            </a:extLst>
          </p:cNvPr>
          <p:cNvSpPr txBox="1"/>
          <p:nvPr/>
        </p:nvSpPr>
        <p:spPr>
          <a:xfrm>
            <a:off x="18591" y="8624130"/>
            <a:ext cx="20102203" cy="2862322"/>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How are we doing?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In </a:t>
            </a:r>
            <a:r>
              <a:rPr lang="en-GB" dirty="0">
                <a:latin typeface="Verdana" panose="020B0604030504040204" pitchFamily="34" charset="0"/>
                <a:ea typeface="Verdana" panose="020B0604030504040204" pitchFamily="34" charset="0"/>
              </a:rPr>
              <a:t>August</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2026, the organisation reported: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Verdana" panose="020B0604030504040204" pitchFamily="34" charset="0"/>
                <a:ea typeface="Verdana" panose="020B0604030504040204" pitchFamily="34" charset="0"/>
              </a:rPr>
              <a:t>4,165 patients were waiting greater than 8 weeks for a reportable diagnostic test, a reduction of 455 from the July position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Verdana" panose="020B0604030504040204" pitchFamily="34" charset="0"/>
                <a:ea typeface="Verdana" panose="020B0604030504040204" pitchFamily="34" charset="0"/>
              </a:rPr>
              <a:t>An improvement </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in performance against the percentage of patients waiting less than 8 weeks for a diagnostic test, with the percentage increasing to 71.50% compared to </a:t>
            </a:r>
            <a:r>
              <a:rPr lang="en-GB" dirty="0">
                <a:latin typeface="Verdana" panose="020B0604030504040204" pitchFamily="34" charset="0"/>
                <a:ea typeface="Verdana" panose="020B0604030504040204" pitchFamily="34" charset="0"/>
              </a:rPr>
              <a:t>70.55</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in July 2026.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Verdana" panose="020B0604030504040204" pitchFamily="34" charset="0"/>
                <a:ea typeface="Verdana" panose="020B0604030504040204" pitchFamily="34" charset="0"/>
              </a:rPr>
              <a:t>914</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patients waiting over 8 weeks for a diagnostic endoscopy, which is an increase on the number of patients waiting over 8 weeks which was recorded in July 2026. </a:t>
            </a:r>
            <a:endParaRPr lang="en-GB" dirty="0">
              <a:latin typeface="Verdana" panose="020B0604030504040204" pitchFamily="34" charset="0"/>
              <a:ea typeface="Verdan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Verdana" panose="020B0604030504040204" pitchFamily="34" charset="0"/>
                <a:ea typeface="Verdana" panose="020B0604030504040204" pitchFamily="34" charset="0"/>
              </a:rPr>
              <a:t>2,109</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patients waiting over 8 weeks for NOUS and non-cardiac MRI, which is a reduction of </a:t>
            </a:r>
            <a:r>
              <a:rPr lang="en-GB" dirty="0">
                <a:latin typeface="Verdana" panose="020B0604030504040204" pitchFamily="34" charset="0"/>
                <a:ea typeface="Verdana" panose="020B0604030504040204" pitchFamily="34" charset="0"/>
              </a:rPr>
              <a:t>184</a:t>
            </a:r>
            <a:r>
              <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patients from the figures reported in July 2026. </a:t>
            </a:r>
          </a:p>
          <a:p>
            <a:pPr marR="0" lvl="0" algn="l" defTabSz="914400" rtl="0" eaLnBrk="1" fontAlgn="auto" latinLnBrk="0" hangingPunct="1">
              <a:lnSpc>
                <a:spcPct val="100000"/>
              </a:lnSpc>
              <a:spcBef>
                <a:spcPts val="0"/>
              </a:spcBef>
              <a:spcAft>
                <a:spcPts val="0"/>
              </a:spcAft>
              <a:buClrTx/>
              <a:buSzTx/>
              <a:tabLst/>
              <a:defRPr/>
            </a:pPr>
            <a:endParaRPr lang="en-GB" dirty="0">
              <a:latin typeface="Verdana" panose="020B0604030504040204" pitchFamily="34" charset="0"/>
              <a:ea typeface="Verdana" panose="020B0604030504040204" pitchFamily="34" charset="0"/>
            </a:endParaRPr>
          </a:p>
          <a:p>
            <a:pPr marR="0" lvl="0" algn="l" defTabSz="914400" rtl="0" eaLnBrk="1" fontAlgn="auto" latinLnBrk="0" hangingPunct="1">
              <a:lnSpc>
                <a:spcPct val="100000"/>
              </a:lnSpc>
              <a:spcBef>
                <a:spcPts val="0"/>
              </a:spcBef>
              <a:spcAft>
                <a:spcPts val="0"/>
              </a:spcAft>
              <a:buClrTx/>
              <a:buSzTx/>
              <a:tabLst/>
              <a:defRPr/>
            </a:pPr>
            <a:endParaRPr lang="en-GB" dirty="0">
              <a:latin typeface="Verdana" panose="020B0604030504040204" pitchFamily="34" charset="0"/>
              <a:ea typeface="Verdana" panose="020B0604030504040204" pitchFamily="34" charset="0"/>
            </a:endParaRPr>
          </a:p>
          <a:p>
            <a:pPr marR="0" lvl="0" algn="l" defTabSz="914400" rtl="0" eaLnBrk="1" fontAlgn="auto" latinLnBrk="0" hangingPunct="1">
              <a:lnSpc>
                <a:spcPct val="100000"/>
              </a:lnSpc>
              <a:spcBef>
                <a:spcPts val="0"/>
              </a:spcBef>
              <a:spcAft>
                <a:spcPts val="0"/>
              </a:spcAft>
              <a:buClrTx/>
              <a:buSzTx/>
              <a:tabLst/>
              <a:defRPr/>
            </a:pPr>
            <a:endParaRPr kumimoji="0" lang="en-GB" sz="18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endParaRPr>
          </a:p>
        </p:txBody>
      </p:sp>
      <p:pic>
        <p:nvPicPr>
          <p:cNvPr id="17" name="Picture 16">
            <a:extLst>
              <a:ext uri="{FF2B5EF4-FFF2-40B4-BE49-F238E27FC236}">
                <a16:creationId xmlns:a16="http://schemas.microsoft.com/office/drawing/2014/main" id="{A4B1110A-466F-26E4-D624-4BD09633427E}"/>
              </a:ext>
            </a:extLst>
          </p:cNvPr>
          <p:cNvPicPr>
            <a:picLocks noChangeAspect="1"/>
          </p:cNvPicPr>
          <p:nvPr/>
        </p:nvPicPr>
        <p:blipFill>
          <a:blip r:embed="rId2"/>
          <a:stretch>
            <a:fillRect/>
          </a:stretch>
        </p:blipFill>
        <p:spPr>
          <a:xfrm>
            <a:off x="13400270" y="3958034"/>
            <a:ext cx="6540557" cy="4575769"/>
          </a:xfrm>
          <a:prstGeom prst="rect">
            <a:avLst/>
          </a:prstGeom>
        </p:spPr>
      </p:pic>
      <p:pic>
        <p:nvPicPr>
          <p:cNvPr id="21" name="Picture 20">
            <a:extLst>
              <a:ext uri="{FF2B5EF4-FFF2-40B4-BE49-F238E27FC236}">
                <a16:creationId xmlns:a16="http://schemas.microsoft.com/office/drawing/2014/main" id="{F4497C4D-4BDE-4A57-CC29-73BBA9D25610}"/>
              </a:ext>
            </a:extLst>
          </p:cNvPr>
          <p:cNvPicPr>
            <a:picLocks noChangeAspect="1"/>
          </p:cNvPicPr>
          <p:nvPr/>
        </p:nvPicPr>
        <p:blipFill>
          <a:blip r:embed="rId3"/>
          <a:stretch>
            <a:fillRect/>
          </a:stretch>
        </p:blipFill>
        <p:spPr>
          <a:xfrm>
            <a:off x="173559" y="3945897"/>
            <a:ext cx="6393528" cy="4575770"/>
          </a:xfrm>
          <a:prstGeom prst="rect">
            <a:avLst/>
          </a:prstGeom>
        </p:spPr>
      </p:pic>
      <p:pic>
        <p:nvPicPr>
          <p:cNvPr id="22" name="Picture 21">
            <a:extLst>
              <a:ext uri="{FF2B5EF4-FFF2-40B4-BE49-F238E27FC236}">
                <a16:creationId xmlns:a16="http://schemas.microsoft.com/office/drawing/2014/main" id="{10447C1D-E84B-4EA8-222A-A9FB065279A1}"/>
              </a:ext>
            </a:extLst>
          </p:cNvPr>
          <p:cNvPicPr>
            <a:picLocks noChangeAspect="1"/>
          </p:cNvPicPr>
          <p:nvPr/>
        </p:nvPicPr>
        <p:blipFill>
          <a:blip r:embed="rId4"/>
          <a:stretch>
            <a:fillRect/>
          </a:stretch>
        </p:blipFill>
        <p:spPr>
          <a:xfrm>
            <a:off x="6683376" y="3958034"/>
            <a:ext cx="6552033" cy="4551496"/>
          </a:xfrm>
          <a:prstGeom prst="rect">
            <a:avLst/>
          </a:prstGeom>
        </p:spPr>
      </p:pic>
    </p:spTree>
    <p:extLst>
      <p:ext uri="{BB962C8B-B14F-4D97-AF65-F5344CB8AC3E}">
        <p14:creationId xmlns:p14="http://schemas.microsoft.com/office/powerpoint/2010/main" val="4278941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6DAAC-79DA-A92E-F928-3587428227AE}"/>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C04285E0-C7EA-66C4-9219-50B322AE7588}"/>
              </a:ext>
            </a:extLst>
          </p:cNvPr>
          <p:cNvSpPr txBox="1"/>
          <p:nvPr/>
        </p:nvSpPr>
        <p:spPr>
          <a:xfrm>
            <a:off x="0" y="3444875"/>
            <a:ext cx="20105688" cy="4685029"/>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D0CC334A-76FA-EE52-0ED5-0D531A27F9E2}"/>
              </a:ext>
            </a:extLst>
          </p:cNvPr>
          <p:cNvGraphicFramePr>
            <a:graphicFrameLocks noGrp="1"/>
          </p:cNvGraphicFramePr>
          <p:nvPr>
            <p:extLst>
              <p:ext uri="{D42A27DB-BD31-4B8C-83A1-F6EECF244321}">
                <p14:modId xmlns:p14="http://schemas.microsoft.com/office/powerpoint/2010/main" val="1069456490"/>
              </p:ext>
            </p:extLst>
          </p:nvPr>
        </p:nvGraphicFramePr>
        <p:xfrm>
          <a:off x="0" y="570708"/>
          <a:ext cx="20105688" cy="930505"/>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diagnostic test to be waiting less than 8 weeks and maintained for 3 months</a:t>
                      </a:r>
                    </a:p>
                    <a:p>
                      <a:pPr marL="0" marR="0" lvl="0" indent="0" algn="ctr" defTabSz="1507937" rtl="0" eaLnBrk="1" fontAlgn="auto" latinLnBrk="0" hangingPunct="1">
                        <a:lnSpc>
                          <a:spcPct val="100000"/>
                        </a:lnSpc>
                        <a:spcBef>
                          <a:spcPts val="0"/>
                        </a:spcBef>
                        <a:spcAft>
                          <a:spcPts val="0"/>
                        </a:spcAft>
                        <a:buClrTx/>
                        <a:buSzTx/>
                        <a:buFontTx/>
                        <a:buNone/>
                        <a:tabLst/>
                        <a:defRPr/>
                      </a:pPr>
                      <a:endParaRPr lang="en-GB" sz="1800" b="0" i="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71.50%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bl>
          </a:graphicData>
        </a:graphic>
      </p:graphicFrame>
      <p:sp>
        <p:nvSpPr>
          <p:cNvPr id="2" name="TextBox 1">
            <a:extLst>
              <a:ext uri="{FF2B5EF4-FFF2-40B4-BE49-F238E27FC236}">
                <a16:creationId xmlns:a16="http://schemas.microsoft.com/office/drawing/2014/main" id="{8FDDBE86-0EC9-C015-F370-BB14CBB45E31}"/>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8" name="TextBox 7">
            <a:extLst>
              <a:ext uri="{FF2B5EF4-FFF2-40B4-BE49-F238E27FC236}">
                <a16:creationId xmlns:a16="http://schemas.microsoft.com/office/drawing/2014/main" id="{BE90AA54-E9C0-01A8-2C53-3336F2BF88EF}"/>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graphicFrame>
        <p:nvGraphicFramePr>
          <p:cNvPr id="9" name="Table 8">
            <a:extLst>
              <a:ext uri="{FF2B5EF4-FFF2-40B4-BE49-F238E27FC236}">
                <a16:creationId xmlns:a16="http://schemas.microsoft.com/office/drawing/2014/main" id="{19DCBBDA-9B7F-487D-B160-680B04A1DB80}"/>
              </a:ext>
            </a:extLst>
          </p:cNvPr>
          <p:cNvGraphicFramePr>
            <a:graphicFrameLocks noGrp="1"/>
          </p:cNvGraphicFramePr>
          <p:nvPr>
            <p:extLst>
              <p:ext uri="{D42A27DB-BD31-4B8C-83A1-F6EECF244321}">
                <p14:modId xmlns:p14="http://schemas.microsoft.com/office/powerpoint/2010/main" val="4235632174"/>
              </p:ext>
            </p:extLst>
          </p:nvPr>
        </p:nvGraphicFramePr>
        <p:xfrm>
          <a:off x="0" y="1531058"/>
          <a:ext cx="20105688" cy="960618"/>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3192344193"/>
                    </a:ext>
                  </a:extLst>
                </a:gridCol>
                <a:gridCol w="5255022">
                  <a:extLst>
                    <a:ext uri="{9D8B030D-6E8A-4147-A177-3AD203B41FA5}">
                      <a16:colId xmlns:a16="http://schemas.microsoft.com/office/drawing/2014/main" val="3818134778"/>
                    </a:ext>
                  </a:extLst>
                </a:gridCol>
                <a:gridCol w="5026422">
                  <a:extLst>
                    <a:ext uri="{9D8B030D-6E8A-4147-A177-3AD203B41FA5}">
                      <a16:colId xmlns:a16="http://schemas.microsoft.com/office/drawing/2014/main" val="2891076767"/>
                    </a:ext>
                  </a:extLst>
                </a:gridCol>
              </a:tblGrid>
              <a:tr h="960618">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diagnostic endoscopy to be waiting less than 8 weeks and maintained for 3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50.49%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484911400"/>
                  </a:ext>
                </a:extLst>
              </a:tr>
            </a:tbl>
          </a:graphicData>
        </a:graphic>
      </p:graphicFrame>
      <p:graphicFrame>
        <p:nvGraphicFramePr>
          <p:cNvPr id="10" name="Table 9">
            <a:extLst>
              <a:ext uri="{FF2B5EF4-FFF2-40B4-BE49-F238E27FC236}">
                <a16:creationId xmlns:a16="http://schemas.microsoft.com/office/drawing/2014/main" id="{92902080-2BEE-0A4B-302D-E45A69B6AC83}"/>
              </a:ext>
            </a:extLst>
          </p:cNvPr>
          <p:cNvGraphicFramePr>
            <a:graphicFrameLocks noGrp="1"/>
          </p:cNvGraphicFramePr>
          <p:nvPr>
            <p:extLst>
              <p:ext uri="{D42A27DB-BD31-4B8C-83A1-F6EECF244321}">
                <p14:modId xmlns:p14="http://schemas.microsoft.com/office/powerpoint/2010/main" val="3151806955"/>
              </p:ext>
            </p:extLst>
          </p:nvPr>
        </p:nvGraphicFramePr>
        <p:xfrm>
          <a:off x="-1" y="2521521"/>
          <a:ext cx="20105688" cy="930505"/>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2940959609"/>
                    </a:ext>
                  </a:extLst>
                </a:gridCol>
                <a:gridCol w="5255022">
                  <a:extLst>
                    <a:ext uri="{9D8B030D-6E8A-4147-A177-3AD203B41FA5}">
                      <a16:colId xmlns:a16="http://schemas.microsoft.com/office/drawing/2014/main" val="2960219797"/>
                    </a:ext>
                  </a:extLst>
                </a:gridCol>
                <a:gridCol w="5026422">
                  <a:extLst>
                    <a:ext uri="{9D8B030D-6E8A-4147-A177-3AD203B41FA5}">
                      <a16:colId xmlns:a16="http://schemas.microsoft.com/office/drawing/2014/main" val="3353549831"/>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85% of patients waiting for a NOUS and non cardiac MRI to be waiting less than 8 weeks and maintained for 3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72.48%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849172639"/>
                  </a:ext>
                </a:extLst>
              </a:tr>
            </a:tbl>
          </a:graphicData>
        </a:graphic>
      </p:graphicFrame>
      <p:sp>
        <p:nvSpPr>
          <p:cNvPr id="12" name="TextBox 11">
            <a:extLst>
              <a:ext uri="{FF2B5EF4-FFF2-40B4-BE49-F238E27FC236}">
                <a16:creationId xmlns:a16="http://schemas.microsoft.com/office/drawing/2014/main" id="{1054A573-F424-FFF8-3237-7D3C016D1EC6}"/>
              </a:ext>
            </a:extLst>
          </p:cNvPr>
          <p:cNvSpPr txBox="1"/>
          <p:nvPr/>
        </p:nvSpPr>
        <p:spPr>
          <a:xfrm>
            <a:off x="0" y="14922"/>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
        <p:nvSpPr>
          <p:cNvPr id="7" name="TextBox 6">
            <a:extLst>
              <a:ext uri="{FF2B5EF4-FFF2-40B4-BE49-F238E27FC236}">
                <a16:creationId xmlns:a16="http://schemas.microsoft.com/office/drawing/2014/main" id="{DBFF50B6-70A0-0C21-D4E5-B257B4A75937}"/>
              </a:ext>
            </a:extLst>
          </p:cNvPr>
          <p:cNvSpPr txBox="1"/>
          <p:nvPr/>
        </p:nvSpPr>
        <p:spPr>
          <a:xfrm>
            <a:off x="-29317" y="3444708"/>
            <a:ext cx="20135004" cy="7848302"/>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How do we compare the rest of Wales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prstClr val="black"/>
              </a:solidFill>
              <a:highlight>
                <a:srgbClr val="FFFF00"/>
              </a:highlight>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prstClr val="black"/>
              </a:solidFill>
              <a:highlight>
                <a:srgbClr val="FFFF00"/>
              </a:highlight>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prstClr val="black"/>
              </a:solidFill>
              <a:highlight>
                <a:srgbClr val="FFFF00"/>
              </a:highlight>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prstClr val="black"/>
              </a:solidFill>
              <a:latin typeface="Verdana" panose="020B0604030504040204" pitchFamily="34" charset="0"/>
              <a:ea typeface="Verdana" panose="020B0604030504040204" pitchFamily="34" charset="0"/>
            </a:endParaRPr>
          </a:p>
          <a:p>
            <a:pPr lvl="0">
              <a:defRPr/>
            </a:pPr>
            <a:r>
              <a:rPr lang="en-GB" b="1" dirty="0">
                <a:latin typeface="Verdana" panose="020B0604030504040204" pitchFamily="34" charset="0"/>
                <a:ea typeface="Verdana" panose="020B0604030504040204" pitchFamily="34" charset="0"/>
              </a:rPr>
              <a:t>What actions are we taking to improve?</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Welsh Government-funded diagnostics recovery programme now mobilised, with trajectories being refreshed against confirmed activity allocations. </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Funding and capacity prioritised to MRI, CT, Endoscopy, NOUS and Neurophysiology recovery. Seven-day MRI and CT provision, additional reporting sessions and insourcing programmes being deployed to restore the 8-week diagnostic standard. </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Endoscopy recovery supported through insourcing, validation, BSW accreditation and additional clinical capacity.</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Diagnostic validation, vetting and pathway optimisation programmes being expanded to maximise internal productivity and reduce avoidable demand. </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Residual sustainability pressures remain in Cellular Pathology, DEXA, Audiovestibular and radiology reporting capacity. </a:t>
            </a:r>
          </a:p>
          <a:p>
            <a:pPr marL="285750" indent="-285750" fontAlgn="t">
              <a:buFont typeface="Arial" panose="020B0604020202020204" pitchFamily="34" charset="0"/>
              <a:buChar char="•"/>
            </a:pPr>
            <a:r>
              <a:rPr lang="en-GB" dirty="0">
                <a:latin typeface="Verdana" panose="020B0604030504040204" pitchFamily="34" charset="0"/>
                <a:ea typeface="Verdana" panose="020B0604030504040204" pitchFamily="34" charset="0"/>
              </a:rPr>
              <a:t>Diagnostics Transformation Programme and Diagnostics Board providing strengthened delivery oversight, workforce planning, digital transformation and AI-enabled productivity opportunities.</a:t>
            </a:r>
          </a:p>
          <a:p>
            <a:pPr marL="285750" lvl="0" indent="-285750">
              <a:buFont typeface="Arial" panose="020B0604020202020204" pitchFamily="34" charset="0"/>
              <a:buChar char="•"/>
              <a:defRPr/>
            </a:pPr>
            <a:endParaRPr lang="en-GB" b="1" dirty="0">
              <a:solidFill>
                <a:srgbClr val="FF0000"/>
              </a:solidFill>
              <a:latin typeface="Verdana" panose="020B0604030504040204" pitchFamily="34" charset="0"/>
              <a:ea typeface="Verdana" panose="020B0604030504040204" pitchFamily="34" charset="0"/>
            </a:endParaRPr>
          </a:p>
          <a:p>
            <a:pPr lvl="0">
              <a:defRPr/>
            </a:pPr>
            <a:r>
              <a:rPr lang="en-GB" b="1" dirty="0">
                <a:solidFill>
                  <a:srgbClr val="FF0000"/>
                </a:solidFill>
                <a:latin typeface="Verdana" panose="020B0604030504040204" pitchFamily="34" charset="0"/>
                <a:ea typeface="Verdana" panose="020B0604030504040204" pitchFamily="34" charset="0"/>
              </a:rPr>
              <a:t> </a:t>
            </a:r>
            <a:r>
              <a:rPr lang="en-GB" b="1" dirty="0">
                <a:latin typeface="Verdana" panose="020B0604030504040204" pitchFamily="34" charset="0"/>
                <a:ea typeface="Verdana" panose="020B0604030504040204" pitchFamily="34" charset="0"/>
              </a:rPr>
              <a:t>What are the risks to delivery?</a:t>
            </a:r>
          </a:p>
          <a:p>
            <a:pPr marL="285750" lvl="0" indent="-285750">
              <a:buFont typeface="Arial"/>
              <a:buChar char="•"/>
              <a:defRPr/>
            </a:pPr>
            <a:r>
              <a:rPr lang="en-GB" dirty="0">
                <a:solidFill>
                  <a:prstClr val="black"/>
                </a:solidFill>
                <a:latin typeface="Verdana" panose="020B0604030504040204" pitchFamily="34" charset="0"/>
                <a:ea typeface="Verdana" panose="020B0604030504040204" pitchFamily="34" charset="0"/>
                <a:cs typeface="Calibri" panose="020F0502020204030204" pitchFamily="34" charset="0"/>
              </a:rPr>
              <a:t>Resource for elements of the diagnostic programme (MRI, Endoscopy, Neurophysiology, Dexa) are yet to confirmed but are referenced in plan: 5,238 patients in total (MR, NOUS, CT, Endoscopy &amp; NP)</a:t>
            </a:r>
          </a:p>
          <a:p>
            <a:pPr marL="285750" lvl="0" indent="-285750">
              <a:buFont typeface="Arial"/>
              <a:buChar char="•"/>
              <a:defRPr/>
            </a:pPr>
            <a:r>
              <a:rPr lang="en-GB" dirty="0">
                <a:solidFill>
                  <a:prstClr val="black"/>
                </a:solidFill>
                <a:latin typeface="Verdana" panose="020B0604030504040204" pitchFamily="34" charset="0"/>
                <a:ea typeface="Verdana" panose="020B0604030504040204" pitchFamily="34" charset="0"/>
                <a:cs typeface="Calibri" panose="020F0502020204030204" pitchFamily="34" charset="0"/>
              </a:rPr>
              <a:t>Workforce market very tight, with  staff having left to join agencies and other HBs and a 2 year training window to skill up new trainees</a:t>
            </a:r>
          </a:p>
          <a:p>
            <a:pPr marL="285750" lvl="0" indent="-285750">
              <a:buFont typeface="Arial"/>
              <a:buChar char="•"/>
              <a:defRPr/>
            </a:pPr>
            <a:r>
              <a:rPr lang="en-GB" dirty="0">
                <a:solidFill>
                  <a:prstClr val="black"/>
                </a:solidFill>
                <a:latin typeface="Verdana" panose="020B0604030504040204" pitchFamily="34" charset="0"/>
                <a:ea typeface="Verdana" panose="020B0604030504040204" pitchFamily="34" charset="0"/>
                <a:cs typeface="Calibri" panose="020F0502020204030204" pitchFamily="34" charset="0"/>
              </a:rPr>
              <a:t>Sonography dependent upon returns from maternity leave</a:t>
            </a:r>
          </a:p>
          <a:p>
            <a:pPr marL="285750" lvl="0" indent="-285750">
              <a:buFont typeface="Arial"/>
              <a:buChar char="•"/>
              <a:defRPr/>
            </a:pPr>
            <a:r>
              <a:rPr lang="en-GB" dirty="0">
                <a:solidFill>
                  <a:prstClr val="black"/>
                </a:solidFill>
                <a:latin typeface="Verdana" panose="020B0604030504040204" pitchFamily="34" charset="0"/>
                <a:ea typeface="Verdana" panose="020B0604030504040204" pitchFamily="34" charset="0"/>
                <a:cs typeface="Calibri" panose="020F0502020204030204" pitchFamily="34" charset="0"/>
              </a:rPr>
              <a:t>NP – shortage of skilled workforce,  unstructured programme for developing HSSTs in Wales (Physiologists at doctorate level who can manage own casemix) </a:t>
            </a:r>
          </a:p>
        </p:txBody>
      </p:sp>
      <p:pic>
        <p:nvPicPr>
          <p:cNvPr id="6" name="Picture 5">
            <a:extLst>
              <a:ext uri="{FF2B5EF4-FFF2-40B4-BE49-F238E27FC236}">
                <a16:creationId xmlns:a16="http://schemas.microsoft.com/office/drawing/2014/main" id="{5B721171-8E8C-3E4E-E86E-0B69DEC482B5}"/>
              </a:ext>
            </a:extLst>
          </p:cNvPr>
          <p:cNvPicPr>
            <a:picLocks noChangeAspect="1"/>
          </p:cNvPicPr>
          <p:nvPr/>
        </p:nvPicPr>
        <p:blipFill>
          <a:blip r:embed="rId3"/>
          <a:stretch>
            <a:fillRect/>
          </a:stretch>
        </p:blipFill>
        <p:spPr>
          <a:xfrm>
            <a:off x="1991987" y="3749675"/>
            <a:ext cx="16121713" cy="2779181"/>
          </a:xfrm>
          <a:prstGeom prst="rect">
            <a:avLst/>
          </a:prstGeom>
        </p:spPr>
      </p:pic>
    </p:spTree>
    <p:extLst>
      <p:ext uri="{BB962C8B-B14F-4D97-AF65-F5344CB8AC3E}">
        <p14:creationId xmlns:p14="http://schemas.microsoft.com/office/powerpoint/2010/main" val="2552480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EC7C9-D7AE-BC11-CFDA-D70D68D09D8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07F189F-07C0-D24B-5BCD-EA43F3AE9900}"/>
              </a:ext>
            </a:extLst>
          </p:cNvPr>
          <p:cNvGraphicFramePr>
            <a:graphicFrameLocks noGrp="1"/>
          </p:cNvGraphicFramePr>
          <p:nvPr>
            <p:extLst>
              <p:ext uri="{D42A27DB-BD31-4B8C-83A1-F6EECF244321}">
                <p14:modId xmlns:p14="http://schemas.microsoft.com/office/powerpoint/2010/main" val="223348595"/>
              </p:ext>
            </p:extLst>
          </p:nvPr>
        </p:nvGraphicFramePr>
        <p:xfrm>
          <a:off x="0" y="570708"/>
          <a:ext cx="20105688" cy="8233596"/>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88897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tx1"/>
                          </a:solidFill>
                          <a:effectLst/>
                          <a:latin typeface="Verdana" panose="020B0604030504040204" pitchFamily="34" charset="0"/>
                          <a:ea typeface="Verdana" panose="020B0604030504040204" pitchFamily="34" charset="0"/>
                          <a:cs typeface="+mn-cs"/>
                        </a:rPr>
                        <a:t>90% of patients waiting for therapies to be waiting less than 14 weeks and maintained for 3 months</a:t>
                      </a:r>
                    </a:p>
                    <a:p>
                      <a:pPr marL="0" marR="0" lvl="0" indent="0" algn="ctr" defTabSz="1507937" rtl="0" eaLnBrk="1" fontAlgn="auto" latinLnBrk="0" hangingPunct="1">
                        <a:lnSpc>
                          <a:spcPct val="100000"/>
                        </a:lnSpc>
                        <a:spcBef>
                          <a:spcPts val="0"/>
                        </a:spcBef>
                        <a:spcAft>
                          <a:spcPts val="0"/>
                        </a:spcAft>
                        <a:buClrTx/>
                        <a:buSzTx/>
                        <a:buFontTx/>
                        <a:buNone/>
                        <a:tabLst/>
                        <a:defRPr/>
                      </a:pPr>
                      <a:endParaRPr lang="en-GB" sz="1800" b="0" i="0" dirty="0">
                        <a:solidFill>
                          <a:schemeClr val="tx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7319196">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800" b="0" kern="1200" dirty="0">
                          <a:solidFill>
                            <a:schemeClr val="tx1"/>
                          </a:solidFill>
                          <a:latin typeface="Verdana" panose="020B0604030504040204" pitchFamily="34" charset="0"/>
                          <a:ea typeface="Verdana" panose="020B0604030504040204" pitchFamily="34" charset="0"/>
                          <a:cs typeface="+mn-cs"/>
                        </a:rPr>
                        <a:t>Therapies services remain fully compliant with the escalation target, with sustained 100% delivery since July 2025. Performance is closely monitored, and assurance processes are firmly embedded to maintain this position</a:t>
                      </a:r>
                      <a:r>
                        <a:rPr lang="en-GB" sz="1800" b="0" kern="1200" dirty="0">
                          <a:solidFill>
                            <a:srgbClr val="FF0000"/>
                          </a:solidFill>
                          <a:latin typeface="Verdana" panose="020B0604030504040204" pitchFamily="34" charset="0"/>
                          <a:ea typeface="Verdana" panose="020B0604030504040204" pitchFamily="34" charset="0"/>
                          <a:cs typeface="+mn-cs"/>
                        </a:rPr>
                        <a:t>.</a:t>
                      </a:r>
                    </a:p>
                    <a:p>
                      <a:endParaRPr lang="en-GB" sz="1800" b="1"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How do we compare across Wales?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800" b="0" kern="1200" dirty="0">
                          <a:solidFill>
                            <a:schemeClr val="tx1"/>
                          </a:solidFill>
                          <a:latin typeface="Verdana" panose="020B0604030504040204" pitchFamily="34" charset="0"/>
                          <a:ea typeface="Verdana" panose="020B0604030504040204" pitchFamily="34" charset="0"/>
                          <a:cs typeface="+mn-cs"/>
                        </a:rPr>
                        <a:t>All adult and children/young people therapy services in SBUHB have consistently met the escalation standard and demonstrate a stable position relative to peers.</a:t>
                      </a:r>
                    </a:p>
                    <a:p>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0" kern="1200" dirty="0">
                          <a:solidFill>
                            <a:schemeClr val="tx1"/>
                          </a:solidFill>
                          <a:latin typeface="Verdana" panose="020B0604030504040204" pitchFamily="34" charset="0"/>
                          <a:ea typeface="Verdana" panose="020B0604030504040204" pitchFamily="34" charset="0"/>
                          <a:cs typeface="+mn-cs"/>
                        </a:rPr>
                        <a:t>We continue to maintain robust capacity and demand management alongside effective job planning, refining these arrangements to ensure alignment with activity.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0" kern="1200" dirty="0">
                          <a:solidFill>
                            <a:schemeClr val="tx1"/>
                          </a:solidFill>
                          <a:latin typeface="Verdana" panose="020B0604030504040204" pitchFamily="34" charset="0"/>
                          <a:ea typeface="Verdana" panose="020B0604030504040204" pitchFamily="34" charset="0"/>
                          <a:cs typeface="+mn-cs"/>
                        </a:rPr>
                        <a:t>Currently have bid for planned care additional funding for the physiotherapy service, due to the increased risk of breaching as a result of increased outpatient and diagnostic activity.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0" kern="1200" dirty="0">
                          <a:solidFill>
                            <a:schemeClr val="tx1"/>
                          </a:solidFill>
                          <a:latin typeface="Verdana" panose="020B0604030504040204" pitchFamily="34" charset="0"/>
                          <a:ea typeface="Verdana" panose="020B0604030504040204" pitchFamily="34" charset="0"/>
                          <a:cs typeface="+mn-cs"/>
                        </a:rPr>
                        <a:t>In parallel, we are improving access routes and pathways to better empower patients, support self-management where appropriate, provide advice to stakeholders (e.g. schools), and optimise use of available capacity</a:t>
                      </a:r>
                    </a:p>
                    <a:p>
                      <a:r>
                        <a:rPr lang="en-GB" sz="1800" b="1" dirty="0">
                          <a:solidFill>
                            <a:schemeClr val="tx1"/>
                          </a:solidFill>
                          <a:latin typeface="Verdana" panose="020B0604030504040204" pitchFamily="34" charset="0"/>
                          <a:ea typeface="Verdana" panose="020B0604030504040204" pitchFamily="34" charset="0"/>
                        </a:rPr>
                        <a:t> </a:t>
                      </a:r>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0" marR="0" lvl="0" indent="0" algn="l" defTabSz="150793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b="0" kern="1200" dirty="0">
                          <a:solidFill>
                            <a:schemeClr val="tx1"/>
                          </a:solidFill>
                          <a:latin typeface="Verdana" panose="020B0604030504040204" pitchFamily="34" charset="0"/>
                          <a:ea typeface="Verdana" panose="020B0604030504040204" pitchFamily="34" charset="0"/>
                          <a:cs typeface="+mn-cs"/>
                        </a:rPr>
                        <a:t>The principal risk to sustained delivery is any reduction in available capacity against a backdrop of sustained or increasing demand. There is also a need to manage clinical risk across the pathway, for example follow-up appointments. These risks are being actively managed through workforce planning, easy and early access and advice, prioritisation, and continued validation and oversight of demand trends.</a:t>
                      </a: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5D54D3AB-4653-5100-B47B-7EB90C5B3151}"/>
              </a:ext>
            </a:extLst>
          </p:cNvPr>
          <p:cNvSpPr txBox="1"/>
          <p:nvPr/>
        </p:nvSpPr>
        <p:spPr>
          <a:xfrm>
            <a:off x="0" y="-14068"/>
            <a:ext cx="20105688" cy="584775"/>
          </a:xfrm>
          <a:prstGeom prst="rect">
            <a:avLst/>
          </a:prstGeom>
          <a:solidFill>
            <a:srgbClr val="7EB0DE"/>
          </a:solidFill>
        </p:spPr>
        <p:txBody>
          <a:bodyPr wrap="square" rtlCol="0">
            <a:spAutoFit/>
          </a:bodyPr>
          <a:lstStyle/>
          <a:p>
            <a:pPr lvl="0" algn="ctr" defTabSz="1507937">
              <a:spcAft>
                <a:spcPts val="1979"/>
              </a:spcAft>
              <a:defRPr/>
            </a:pPr>
            <a:r>
              <a:rPr lang="en-GB" sz="3200" b="1" dirty="0">
                <a:solidFill>
                  <a:schemeClr val="bg1"/>
                </a:solidFill>
                <a:latin typeface="Calibri" panose="020F0502020204030204"/>
              </a:rPr>
              <a:t>Level 4 - </a:t>
            </a:r>
            <a:r>
              <a:rPr lang="en-GB" sz="3200" b="1" dirty="0">
                <a:solidFill>
                  <a:schemeClr val="bg1"/>
                </a:solidFill>
              </a:rPr>
              <a:t>Planned Care </a:t>
            </a:r>
            <a:r>
              <a:rPr lang="en-GB" sz="3200" b="1" dirty="0">
                <a:solidFill>
                  <a:schemeClr val="bg1"/>
                </a:solidFill>
                <a:latin typeface="Calibri" panose="020F0502020204030204"/>
              </a:rPr>
              <a:t>Performance</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D44FA29-1C5E-D2F7-42FE-9384ED343AA6}"/>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7F7CF7CB-3177-9F0A-33EE-7AC3C5D05CC9}"/>
              </a:ext>
            </a:extLst>
          </p:cNvPr>
          <p:cNvPicPr>
            <a:picLocks noChangeAspect="1"/>
          </p:cNvPicPr>
          <p:nvPr/>
        </p:nvPicPr>
        <p:blipFill>
          <a:blip r:embed="rId3"/>
          <a:stretch>
            <a:fillRect/>
          </a:stretch>
        </p:blipFill>
        <p:spPr>
          <a:xfrm>
            <a:off x="375444" y="1997075"/>
            <a:ext cx="9067800" cy="5992079"/>
          </a:xfrm>
          <a:prstGeom prst="rect">
            <a:avLst/>
          </a:prstGeom>
        </p:spPr>
      </p:pic>
      <p:pic>
        <p:nvPicPr>
          <p:cNvPr id="9" name="Picture 8">
            <a:extLst>
              <a:ext uri="{FF2B5EF4-FFF2-40B4-BE49-F238E27FC236}">
                <a16:creationId xmlns:a16="http://schemas.microsoft.com/office/drawing/2014/main" id="{0CD7F469-DAB6-1FD6-DC78-6E203774C18E}"/>
              </a:ext>
            </a:extLst>
          </p:cNvPr>
          <p:cNvPicPr>
            <a:picLocks noChangeAspect="1"/>
          </p:cNvPicPr>
          <p:nvPr/>
        </p:nvPicPr>
        <p:blipFill>
          <a:blip r:embed="rId4"/>
          <a:stretch>
            <a:fillRect/>
          </a:stretch>
        </p:blipFill>
        <p:spPr>
          <a:xfrm>
            <a:off x="2665572" y="8840232"/>
            <a:ext cx="13555343" cy="2336771"/>
          </a:xfrm>
          <a:prstGeom prst="rect">
            <a:avLst/>
          </a:prstGeom>
        </p:spPr>
      </p:pic>
    </p:spTree>
    <p:extLst>
      <p:ext uri="{BB962C8B-B14F-4D97-AF65-F5344CB8AC3E}">
        <p14:creationId xmlns:p14="http://schemas.microsoft.com/office/powerpoint/2010/main" val="1131111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7561C-597F-1F51-91F5-167636927AD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61A1045-C3BA-D76E-EC43-D625C6500EA0}"/>
              </a:ext>
            </a:extLst>
          </p:cNvPr>
          <p:cNvGraphicFramePr>
            <a:graphicFrameLocks noGrp="1"/>
          </p:cNvGraphicFramePr>
          <p:nvPr>
            <p:extLst>
              <p:ext uri="{D42A27DB-BD31-4B8C-83A1-F6EECF244321}">
                <p14:modId xmlns:p14="http://schemas.microsoft.com/office/powerpoint/2010/main" val="232155675"/>
              </p:ext>
            </p:extLst>
          </p:nvPr>
        </p:nvGraphicFramePr>
        <p:xfrm>
          <a:off x="0" y="570710"/>
          <a:ext cx="20105688" cy="10738639"/>
        </p:xfrm>
        <a:graphic>
          <a:graphicData uri="http://schemas.openxmlformats.org/drawingml/2006/table">
            <a:tbl>
              <a:tblPr firstRow="1" bandRow="1">
                <a:tableStyleId>{5C22544A-7EE6-4342-B048-85BDC9FD1C3A}</a:tableStyleId>
              </a:tblPr>
              <a:tblGrid>
                <a:gridCol w="10129044">
                  <a:extLst>
                    <a:ext uri="{9D8B030D-6E8A-4147-A177-3AD203B41FA5}">
                      <a16:colId xmlns:a16="http://schemas.microsoft.com/office/drawing/2014/main" val="1129616965"/>
                    </a:ext>
                  </a:extLst>
                </a:gridCol>
                <a:gridCol w="49502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7013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kern="120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80% of LPMHSS mental health assessments undertaken within 28 days from the date of receipt of referral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91%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67013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70% of therapeutic interventions started within 28 days following an assessment by LPMHS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84%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744920207"/>
                  </a:ext>
                </a:extLst>
              </a:tr>
              <a:tr h="67013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85% of HB residents in receipt of secondary mental health services who have a valid care and treatment plan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94%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26180600"/>
                  </a:ext>
                </a:extLst>
              </a:tr>
              <a:tr h="8728228">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700" b="1" dirty="0">
                          <a:solidFill>
                            <a:schemeClr val="tx1"/>
                          </a:solidFill>
                          <a:latin typeface="Verdana" panose="020B0604030504040204" pitchFamily="34" charset="0"/>
                          <a:ea typeface="Verdana" panose="020B0604030504040204" pitchFamily="34" charset="0"/>
                        </a:rPr>
                        <a:t>How are we doing? </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Performance within CAMHS continues to show positive progress. Welsh Government has de-escalated CAMHS from Level 3 to Level 1 in recognition of the significant improvements in performance and service outcomes.</a:t>
                      </a:r>
                    </a:p>
                    <a:p>
                      <a:pPr marL="285750" lvl="0"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Part 1A maintained compliance at 90% throughout August, while Part 1B achieved 84% compliance. The dedication and hard work of staff in the service have been invaluable in  achieving and sustaining these standards.</a:t>
                      </a:r>
                    </a:p>
                    <a:p>
                      <a:endParaRPr lang="en-GB" sz="1800" dirty="0">
                        <a:solidFill>
                          <a:schemeClr val="tx1"/>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effectLst/>
                          <a:latin typeface="Verdana" panose="020B0604030504040204" pitchFamily="34" charset="0"/>
                          <a:ea typeface="Verdana" panose="020B0604030504040204" pitchFamily="34" charset="0"/>
                        </a:rPr>
                        <a:t>What actions are we taking to improve?</a:t>
                      </a:r>
                      <a:endParaRPr lang="en-GB" sz="1800" dirty="0">
                        <a:solidFill>
                          <a:schemeClr val="tx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sz="1800" dirty="0">
                          <a:solidFill>
                            <a:schemeClr val="tx1"/>
                          </a:solidFill>
                          <a:effectLst/>
                          <a:latin typeface="Verdana" panose="020B0604030504040204" pitchFamily="34" charset="0"/>
                          <a:ea typeface="Verdana" panose="020B0604030504040204" pitchFamily="34" charset="0"/>
                        </a:rPr>
                        <a:t>To sustain this level of performance, the service are focusing on several actions:</a:t>
                      </a:r>
                      <a:endParaRPr lang="en-GB" sz="1800" dirty="0">
                        <a:solidFill>
                          <a:schemeClr val="tx1"/>
                        </a:solidFill>
                        <a:latin typeface="Verdana" panose="020B0604030504040204" pitchFamily="34" charset="0"/>
                        <a:ea typeface="Verdana" panose="020B0604030504040204" pitchFamily="34" charset="0"/>
                      </a:endParaRPr>
                    </a:p>
                    <a:p>
                      <a:pPr marL="1039719" lvl="1"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Closely tracking performance data and reviewing pathways to support timely interventions. </a:t>
                      </a:r>
                    </a:p>
                    <a:p>
                      <a:pPr marL="1039719" lvl="1"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Providing ongoing support and development opportunities for staff.</a:t>
                      </a:r>
                    </a:p>
                    <a:p>
                      <a:pPr marL="1039719" lvl="1"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Applying the Managing Attendance at Work Policy consistently where attendance concerns arise.</a:t>
                      </a:r>
                    </a:p>
                    <a:p>
                      <a:pPr marL="1039719" lvl="1"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Strengthening workforce resilience through regular staffing reviews and increased clinical capacity.</a:t>
                      </a:r>
                    </a:p>
                    <a:p>
                      <a:pPr marL="1039719" lvl="1" indent="-285750" algn="l" defTabSz="1507937" rtl="0" eaLnBrk="1" latinLnBrk="0" hangingPunct="1">
                        <a:buFont typeface="Arial" panose="020B0604020202020204" pitchFamily="34" charset="0"/>
                        <a:buChar char="•"/>
                      </a:pPr>
                      <a:r>
                        <a:rPr lang="en-GB" sz="1800" kern="1200" dirty="0">
                          <a:solidFill>
                            <a:schemeClr val="tx1"/>
                          </a:solidFill>
                          <a:effectLst/>
                          <a:latin typeface="Verdana" panose="020B0604030504040204" pitchFamily="34" charset="0"/>
                          <a:ea typeface="Verdana" panose="020B0604030504040204" pitchFamily="34" charset="0"/>
                          <a:cs typeface="+mn-cs"/>
                        </a:rPr>
                        <a:t>Working collaboratively with partners and stakeholders to identify and deliver further service improvements.</a:t>
                      </a:r>
                    </a:p>
                    <a:p>
                      <a:pPr marL="285750" lvl="0" indent="-285750" algn="l" defTabSz="1507937" rtl="0" eaLnBrk="1" latinLnBrk="0" hangingPunct="1">
                        <a:buFont typeface="Arial" panose="020B0604020202020204" pitchFamily="34" charset="0"/>
                        <a:buChar char="•"/>
                      </a:pPr>
                      <a:endParaRPr lang="en-GB" sz="1800" kern="1200" dirty="0">
                        <a:solidFill>
                          <a:schemeClr val="tx1"/>
                        </a:solidFill>
                        <a:effectLst/>
                        <a:latin typeface="Verdana" panose="020B0604030504040204" pitchFamily="34" charset="0"/>
                        <a:ea typeface="Verdana" panose="020B0604030504040204" pitchFamily="34" charset="0"/>
                        <a:cs typeface="+mn-cs"/>
                      </a:endParaRPr>
                    </a:p>
                    <a:p>
                      <a:r>
                        <a:rPr lang="en-GB" sz="1800" b="1" dirty="0">
                          <a:solidFill>
                            <a:schemeClr val="tx1"/>
                          </a:solidFill>
                          <a:effectLst/>
                          <a:latin typeface="Verdana" panose="020B0604030504040204" pitchFamily="34" charset="0"/>
                          <a:ea typeface="Verdana" panose="020B0604030504040204" pitchFamily="34" charset="0"/>
                        </a:rPr>
                        <a:t>What are the risks to delivery?</a:t>
                      </a:r>
                      <a:endParaRPr lang="en-GB" sz="1800" dirty="0">
                        <a:solidFill>
                          <a:schemeClr val="tx1"/>
                        </a:solidFill>
                        <a:latin typeface="Verdana" panose="020B0604030504040204" pitchFamily="34" charset="0"/>
                        <a:ea typeface="Verdana" panose="020B0604030504040204" pitchFamily="34" charset="0"/>
                      </a:endParaRPr>
                    </a:p>
                    <a:p>
                      <a:r>
                        <a:rPr lang="en-GB" sz="1800" kern="1200" dirty="0">
                          <a:solidFill>
                            <a:schemeClr val="dk1"/>
                          </a:solidFill>
                          <a:effectLst/>
                          <a:latin typeface="Verdana" panose="020B0604030504040204" pitchFamily="34" charset="0"/>
                          <a:ea typeface="Verdana" panose="020B0604030504040204" pitchFamily="34" charset="0"/>
                          <a:cs typeface="+mn-cs"/>
                        </a:rPr>
                        <a:t>Key risks include workforce pressures, rising demand for services, and future funding challenges. The service continues to actively manage and mitigate these risks.</a:t>
                      </a:r>
                    </a:p>
                    <a:p>
                      <a:pPr marL="0" indent="0">
                        <a:buFont typeface="Arial" panose="020B0604020202020204" pitchFamily="34" charset="0"/>
                        <a:buNone/>
                      </a:pPr>
                      <a:endParaRPr lang="en-GB" sz="17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88BC02F1-AE1F-38DF-3856-CFA66F6C65E9}"/>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3 – CAMHS</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2329F03-6497-3DE7-B70F-52655B682654}"/>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9" name="Picture 8">
            <a:extLst>
              <a:ext uri="{FF2B5EF4-FFF2-40B4-BE49-F238E27FC236}">
                <a16:creationId xmlns:a16="http://schemas.microsoft.com/office/drawing/2014/main" id="{7F5CA8F4-6784-82C3-A6F4-EC415040C00E}"/>
              </a:ext>
            </a:extLst>
          </p:cNvPr>
          <p:cNvPicPr>
            <a:picLocks noChangeAspect="1"/>
          </p:cNvPicPr>
          <p:nvPr/>
        </p:nvPicPr>
        <p:blipFill>
          <a:blip r:embed="rId3"/>
          <a:stretch>
            <a:fillRect/>
          </a:stretch>
        </p:blipFill>
        <p:spPr>
          <a:xfrm>
            <a:off x="1670844" y="2759075"/>
            <a:ext cx="6705600" cy="4086795"/>
          </a:xfrm>
          <a:prstGeom prst="rect">
            <a:avLst/>
          </a:prstGeom>
        </p:spPr>
      </p:pic>
      <p:pic>
        <p:nvPicPr>
          <p:cNvPr id="12" name="Picture 11">
            <a:extLst>
              <a:ext uri="{FF2B5EF4-FFF2-40B4-BE49-F238E27FC236}">
                <a16:creationId xmlns:a16="http://schemas.microsoft.com/office/drawing/2014/main" id="{CA4D25CA-79AE-4C11-9375-EEC93CB3805E}"/>
              </a:ext>
            </a:extLst>
          </p:cNvPr>
          <p:cNvPicPr>
            <a:picLocks noChangeAspect="1"/>
          </p:cNvPicPr>
          <p:nvPr/>
        </p:nvPicPr>
        <p:blipFill>
          <a:blip r:embed="rId4"/>
          <a:stretch>
            <a:fillRect/>
          </a:stretch>
        </p:blipFill>
        <p:spPr>
          <a:xfrm>
            <a:off x="1670844" y="7038975"/>
            <a:ext cx="6705600" cy="4077269"/>
          </a:xfrm>
          <a:prstGeom prst="rect">
            <a:avLst/>
          </a:prstGeom>
        </p:spPr>
      </p:pic>
    </p:spTree>
    <p:extLst>
      <p:ext uri="{BB962C8B-B14F-4D97-AF65-F5344CB8AC3E}">
        <p14:creationId xmlns:p14="http://schemas.microsoft.com/office/powerpoint/2010/main" val="2808497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EEBF7"/>
        </a:solidFill>
        <a:effectLst/>
      </p:bgPr>
    </p:bg>
    <p:spTree>
      <p:nvGrpSpPr>
        <p:cNvPr id="1" name="">
          <a:extLst>
            <a:ext uri="{FF2B5EF4-FFF2-40B4-BE49-F238E27FC236}">
              <a16:creationId xmlns:a16="http://schemas.microsoft.com/office/drawing/2014/main" id="{BBC2FE7B-ED9B-EBDD-94DE-E41CC1D5FC0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3D2E98E-5A78-F7E6-3467-B6A81D528F46}"/>
              </a:ext>
            </a:extLst>
          </p:cNvPr>
          <p:cNvGraphicFramePr>
            <a:graphicFrameLocks noGrp="1"/>
          </p:cNvGraphicFramePr>
          <p:nvPr>
            <p:extLst>
              <p:ext uri="{D42A27DB-BD31-4B8C-83A1-F6EECF244321}">
                <p14:modId xmlns:p14="http://schemas.microsoft.com/office/powerpoint/2010/main" val="2124151652"/>
              </p:ext>
            </p:extLst>
          </p:nvPr>
        </p:nvGraphicFramePr>
        <p:xfrm>
          <a:off x="0" y="570708"/>
          <a:ext cx="20105688" cy="1920240"/>
        </p:xfrm>
        <a:graphic>
          <a:graphicData uri="http://schemas.openxmlformats.org/drawingml/2006/table">
            <a:tbl>
              <a:tblPr firstRow="1" bandRow="1">
                <a:tableStyleId>{5C22544A-7EE6-4342-B048-85BDC9FD1C3A}</a:tableStyleId>
              </a:tblPr>
              <a:tblGrid>
                <a:gridCol w="10129044">
                  <a:extLst>
                    <a:ext uri="{9D8B030D-6E8A-4147-A177-3AD203B41FA5}">
                      <a16:colId xmlns:a16="http://schemas.microsoft.com/office/drawing/2014/main" val="1129616965"/>
                    </a:ext>
                  </a:extLst>
                </a:gridCol>
                <a:gridCol w="49502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6663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kern="120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80% of LPMHSS mental health assessments undertaken within 28 days from the date of receipt of referral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91%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554926024"/>
                  </a:ext>
                </a:extLst>
              </a:tr>
              <a:tr h="16663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70% of therapeutic interventions started within 28 days following an assessment by LPMHS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84%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744920207"/>
                  </a:ext>
                </a:extLst>
              </a:tr>
              <a:tr h="166631">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85% of HB residents in receipt of secondary mental health services who have a valid care and treatment plan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b="1" dirty="0">
                          <a:solidFill>
                            <a:schemeClr val="tx1"/>
                          </a:solidFill>
                          <a:latin typeface="Verdana" panose="020B0604030504040204" pitchFamily="34" charset="0"/>
                          <a:ea typeface="Verdana" panose="020B0604030504040204" pitchFamily="34" charset="0"/>
                        </a:rPr>
                        <a:t>94%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26180600"/>
                  </a:ext>
                </a:extLst>
              </a:tr>
            </a:tbl>
          </a:graphicData>
        </a:graphic>
      </p:graphicFrame>
      <p:sp>
        <p:nvSpPr>
          <p:cNvPr id="2" name="TextBox 1">
            <a:extLst>
              <a:ext uri="{FF2B5EF4-FFF2-40B4-BE49-F238E27FC236}">
                <a16:creationId xmlns:a16="http://schemas.microsoft.com/office/drawing/2014/main" id="{1545F5E2-7A18-C095-F810-48CC90DFC1BF}"/>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lang="en-GB" sz="3200" b="1" dirty="0">
                <a:solidFill>
                  <a:schemeClr val="bg1"/>
                </a:solidFill>
                <a:latin typeface="Calibri" panose="020F0502020204030204"/>
              </a:rPr>
              <a:t>Level 3 – CAMHS</a:t>
            </a:r>
            <a:endParaRPr kumimoji="0" lang="en-GB" sz="32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2DDCAD01-67F0-3D27-C5C8-85CF6103FF7B}"/>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sp>
        <p:nvSpPr>
          <p:cNvPr id="13" name="TextBox 12">
            <a:extLst>
              <a:ext uri="{FF2B5EF4-FFF2-40B4-BE49-F238E27FC236}">
                <a16:creationId xmlns:a16="http://schemas.microsoft.com/office/drawing/2014/main" id="{96BF91B1-4119-67B7-D7BB-6AA74B7A4FD5}"/>
              </a:ext>
            </a:extLst>
          </p:cNvPr>
          <p:cNvSpPr txBox="1"/>
          <p:nvPr/>
        </p:nvSpPr>
        <p:spPr>
          <a:xfrm>
            <a:off x="7728744" y="9277882"/>
            <a:ext cx="11963400" cy="1631216"/>
          </a:xfrm>
          <a:prstGeom prst="rect">
            <a:avLst/>
          </a:prstGeom>
          <a:noFill/>
        </p:spPr>
        <p:txBody>
          <a:bodyPr wrap="square">
            <a:spAutoFit/>
          </a:bodyPr>
          <a:lstStyle/>
          <a:p>
            <a:r>
              <a:rPr lang="en-GB" sz="1800" b="1" dirty="0">
                <a:solidFill>
                  <a:schemeClr val="tx1"/>
                </a:solidFill>
                <a:latin typeface="Verdana" panose="020B0604030504040204" pitchFamily="34" charset="0"/>
                <a:ea typeface="Verdana" panose="020B0604030504040204" pitchFamily="34" charset="0"/>
              </a:rPr>
              <a:t>How do we compare across Wales? </a:t>
            </a:r>
          </a:p>
          <a:p>
            <a:pPr defTabSz="1507937">
              <a:defRPr/>
            </a:pPr>
            <a:r>
              <a:rPr lang="en-GB" sz="1600" dirty="0">
                <a:latin typeface="Verdana" panose="020B0604030504040204" pitchFamily="34" charset="0"/>
                <a:ea typeface="Verdana" panose="020B0604030504040204" pitchFamily="34" charset="0"/>
              </a:rPr>
              <a:t>Our performance is broadly comparable with other health boards in Wales across all areas. Nonetheless, there remains scope for further enhancement, particularly in domains where national targets are only just being achieved. Ongoing internal scrutiny is maintained to ensure that performance standards continue to be raised wherever possible.</a:t>
            </a:r>
          </a:p>
          <a:p>
            <a:pPr marL="0" marR="0" lvl="0" indent="0" algn="l" defTabSz="1507937" rtl="0" eaLnBrk="1" fontAlgn="auto" latinLnBrk="0" hangingPunct="1">
              <a:lnSpc>
                <a:spcPct val="100000"/>
              </a:lnSpc>
              <a:spcBef>
                <a:spcPts val="0"/>
              </a:spcBef>
              <a:spcAft>
                <a:spcPts val="0"/>
              </a:spcAft>
              <a:buClrTx/>
              <a:buSzTx/>
              <a:buFontTx/>
              <a:buNone/>
              <a:tabLst/>
              <a:defRPr/>
            </a:pPr>
            <a:endParaRPr lang="en-GB" sz="1800" dirty="0">
              <a:solidFill>
                <a:schemeClr val="tx1"/>
              </a:solidFill>
              <a:latin typeface="Verdana" panose="020B0604030504040204" pitchFamily="34" charset="0"/>
              <a:ea typeface="Verdana" panose="020B0604030504040204" pitchFamily="34" charset="0"/>
            </a:endParaRPr>
          </a:p>
        </p:txBody>
      </p:sp>
      <p:pic>
        <p:nvPicPr>
          <p:cNvPr id="7" name="Picture 6">
            <a:extLst>
              <a:ext uri="{FF2B5EF4-FFF2-40B4-BE49-F238E27FC236}">
                <a16:creationId xmlns:a16="http://schemas.microsoft.com/office/drawing/2014/main" id="{A617E112-C7EF-5E84-5D19-0C94767A30D5}"/>
              </a:ext>
            </a:extLst>
          </p:cNvPr>
          <p:cNvPicPr>
            <a:picLocks noChangeAspect="1"/>
          </p:cNvPicPr>
          <p:nvPr/>
        </p:nvPicPr>
        <p:blipFill>
          <a:blip r:embed="rId2"/>
          <a:stretch>
            <a:fillRect/>
          </a:stretch>
        </p:blipFill>
        <p:spPr>
          <a:xfrm>
            <a:off x="146844" y="3448553"/>
            <a:ext cx="7086600" cy="4471164"/>
          </a:xfrm>
          <a:prstGeom prst="rect">
            <a:avLst/>
          </a:prstGeom>
        </p:spPr>
      </p:pic>
      <p:pic>
        <p:nvPicPr>
          <p:cNvPr id="10" name="Picture 9">
            <a:extLst>
              <a:ext uri="{FF2B5EF4-FFF2-40B4-BE49-F238E27FC236}">
                <a16:creationId xmlns:a16="http://schemas.microsoft.com/office/drawing/2014/main" id="{F0493554-65ED-3066-C75C-DF1869E4BA57}"/>
              </a:ext>
            </a:extLst>
          </p:cNvPr>
          <p:cNvPicPr>
            <a:picLocks noChangeAspect="1"/>
          </p:cNvPicPr>
          <p:nvPr/>
        </p:nvPicPr>
        <p:blipFill>
          <a:blip r:embed="rId3"/>
          <a:stretch>
            <a:fillRect/>
          </a:stretch>
        </p:blipFill>
        <p:spPr>
          <a:xfrm>
            <a:off x="7462043" y="6264275"/>
            <a:ext cx="12496801" cy="2790265"/>
          </a:xfrm>
          <a:prstGeom prst="rect">
            <a:avLst/>
          </a:prstGeom>
        </p:spPr>
      </p:pic>
      <p:pic>
        <p:nvPicPr>
          <p:cNvPr id="14" name="Picture 13">
            <a:extLst>
              <a:ext uri="{FF2B5EF4-FFF2-40B4-BE49-F238E27FC236}">
                <a16:creationId xmlns:a16="http://schemas.microsoft.com/office/drawing/2014/main" id="{98D78E42-FE22-EB96-4F0D-A7982D8DAD6F}"/>
              </a:ext>
            </a:extLst>
          </p:cNvPr>
          <p:cNvPicPr>
            <a:picLocks noChangeAspect="1"/>
          </p:cNvPicPr>
          <p:nvPr/>
        </p:nvPicPr>
        <p:blipFill>
          <a:blip r:embed="rId4"/>
          <a:stretch>
            <a:fillRect/>
          </a:stretch>
        </p:blipFill>
        <p:spPr>
          <a:xfrm>
            <a:off x="7460300" y="2911475"/>
            <a:ext cx="12498544" cy="2559385"/>
          </a:xfrm>
          <a:prstGeom prst="rect">
            <a:avLst/>
          </a:prstGeom>
        </p:spPr>
      </p:pic>
    </p:spTree>
    <p:extLst>
      <p:ext uri="{BB962C8B-B14F-4D97-AF65-F5344CB8AC3E}">
        <p14:creationId xmlns:p14="http://schemas.microsoft.com/office/powerpoint/2010/main" val="1513427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60CF0-1755-2B75-8ED1-D26FDEF9E0D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6599354-F0F7-C7FD-2B78-C790721AA833}"/>
              </a:ext>
            </a:extLst>
          </p:cNvPr>
          <p:cNvSpPr txBox="1"/>
          <p:nvPr/>
        </p:nvSpPr>
        <p:spPr>
          <a:xfrm>
            <a:off x="0" y="-14068"/>
            <a:ext cx="20105688" cy="584775"/>
          </a:xfrm>
          <a:prstGeom prst="rect">
            <a:avLst/>
          </a:prstGeom>
          <a:solidFill>
            <a:schemeClr val="accent5">
              <a:lumMod val="50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Targeted Intervention (Level 3) – Mental Health</a:t>
            </a:r>
          </a:p>
        </p:txBody>
      </p:sp>
      <p:graphicFrame>
        <p:nvGraphicFramePr>
          <p:cNvPr id="3" name="Table 2">
            <a:extLst>
              <a:ext uri="{FF2B5EF4-FFF2-40B4-BE49-F238E27FC236}">
                <a16:creationId xmlns:a16="http://schemas.microsoft.com/office/drawing/2014/main" id="{5ED758E3-55E2-B9EE-4534-D422683CF3D5}"/>
              </a:ext>
            </a:extLst>
          </p:cNvPr>
          <p:cNvGraphicFramePr>
            <a:graphicFrameLocks noGrp="1"/>
          </p:cNvGraphicFramePr>
          <p:nvPr>
            <p:extLst>
              <p:ext uri="{D42A27DB-BD31-4B8C-83A1-F6EECF244321}">
                <p14:modId xmlns:p14="http://schemas.microsoft.com/office/powerpoint/2010/main" val="1017896410"/>
              </p:ext>
            </p:extLst>
          </p:nvPr>
        </p:nvGraphicFramePr>
        <p:xfrm>
          <a:off x="223044" y="1006476"/>
          <a:ext cx="19659600" cy="9143999"/>
        </p:xfrm>
        <a:graphic>
          <a:graphicData uri="http://schemas.openxmlformats.org/drawingml/2006/table">
            <a:tbl>
              <a:tblPr firstRow="1" firstCol="1" bandRow="1"/>
              <a:tblGrid>
                <a:gridCol w="4134758">
                  <a:extLst>
                    <a:ext uri="{9D8B030D-6E8A-4147-A177-3AD203B41FA5}">
                      <a16:colId xmlns:a16="http://schemas.microsoft.com/office/drawing/2014/main" val="2805236835"/>
                    </a:ext>
                  </a:extLst>
                </a:gridCol>
                <a:gridCol w="13886543">
                  <a:extLst>
                    <a:ext uri="{9D8B030D-6E8A-4147-A177-3AD203B41FA5}">
                      <a16:colId xmlns:a16="http://schemas.microsoft.com/office/drawing/2014/main" val="2249111253"/>
                    </a:ext>
                  </a:extLst>
                </a:gridCol>
                <a:gridCol w="1638299">
                  <a:extLst>
                    <a:ext uri="{9D8B030D-6E8A-4147-A177-3AD203B41FA5}">
                      <a16:colId xmlns:a16="http://schemas.microsoft.com/office/drawing/2014/main" val="2616060593"/>
                    </a:ext>
                  </a:extLst>
                </a:gridCol>
              </a:tblGrid>
              <a:tr h="263116">
                <a:tc>
                  <a:txBody>
                    <a:bodyPr/>
                    <a:lstStyle/>
                    <a:p>
                      <a:pPr>
                        <a:buNone/>
                      </a:pP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De-escalation Criteria</a:t>
                      </a:r>
                      <a:endParaRPr lang="en-GB" sz="2000">
                        <a:effectLst/>
                        <a:latin typeface="Aptos" panose="020B0004020202020204" pitchFamily="34" charset="0"/>
                        <a:ea typeface="Aptos" panose="020B000402020202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buNone/>
                      </a:pP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Actions – Updated August 2026</a:t>
                      </a:r>
                      <a:endParaRPr lang="en-GB" sz="2000">
                        <a:effectLst/>
                        <a:latin typeface="Aptos" panose="020B0004020202020204" pitchFamily="34" charset="0"/>
                        <a:ea typeface="Aptos" panose="020B000402020202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a:buNone/>
                      </a:pP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RAG Status</a:t>
                      </a:r>
                      <a:endParaRPr lang="en-GB" sz="2000">
                        <a:effectLst/>
                        <a:latin typeface="Aptos" panose="020B0004020202020204" pitchFamily="34" charset="0"/>
                        <a:ea typeface="Aptos" panose="020B000402020202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679385796"/>
                  </a:ext>
                </a:extLst>
              </a:tr>
              <a:tr h="5019674">
                <a:tc>
                  <a:txBody>
                    <a:bodyPr/>
                    <a:lstStyle/>
                    <a:p>
                      <a:pPr>
                        <a:buNone/>
                      </a:pP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Immediate Concerns – Three out of six immediate concern actions have been achieved by the service. </a:t>
                      </a:r>
                      <a:r>
                        <a:rPr lang="en-GB" sz="2000">
                          <a:solidFill>
                            <a:srgbClr val="000000"/>
                          </a:solidFill>
                          <a:effectLst/>
                          <a:latin typeface="Aptos" panose="020B0004020202020204" pitchFamily="34" charset="0"/>
                          <a:ea typeface="Aptos" panose="020B0004020202020204" pitchFamily="34" charset="0"/>
                          <a:cs typeface="Aptos" panose="020B0004020202020204" pitchFamily="34" charset="0"/>
                        </a:rPr>
                        <a:t>The service consider there to be sufficient risk mitigations in place for two out of the three unachieved actions.</a:t>
                      </a: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 </a:t>
                      </a:r>
                      <a:endParaRPr lang="en-GB" sz="2000">
                        <a:effectLst/>
                        <a:latin typeface="Aptos" panose="020B0004020202020204" pitchFamily="34" charset="0"/>
                        <a:ea typeface="Aptos" panose="020B000402020202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0F9"/>
                    </a:solidFill>
                  </a:tcPr>
                </a:tc>
                <a:tc>
                  <a:txBody>
                    <a:bodyPr/>
                    <a:lstStyle/>
                    <a:p>
                      <a:pPr marL="342900" lvl="0" indent="-342900">
                        <a:buFont typeface="Arial" panose="020B0604020202020204" pitchFamily="34" charset="0"/>
                        <a:buChar char="•"/>
                        <a:tabLst>
                          <a:tab pos="457200" algn="l"/>
                        </a:tabLst>
                      </a:pPr>
                      <a:r>
                        <a:rPr lang="en-GB" sz="20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In July, Capital Planning procured a new personal attack alarm system for roll out across Caswell Clinic (120k). An installation contractor has also been secured, and costs are being finalised prior to commencing installation, which will take approximately 10 months. Awaiting a start date for implementation of the new system from Capital Planning. </a:t>
                      </a:r>
                      <a:endParaRPr lang="en-GB" sz="20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20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Security Framework Document ratified at Augusts Service Group Q&amp;S Meeting and now published on COIN.</a:t>
                      </a:r>
                      <a:endParaRPr lang="en-GB" sz="20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20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Estates (SBUHB) continue to lead on the procurement and installation of wall mounted boilers (with controllable water temperature) across wards in Caswell Clinic. The service is now waiting for a start date to commence installation of the boilers from SBUHB Estates.</a:t>
                      </a:r>
                      <a:endParaRPr lang="en-GB" sz="20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2000" b="1" u="none" strike="noStrike" dirty="0">
                          <a:effectLst/>
                          <a:latin typeface="Aptos" panose="020B0004020202020204" pitchFamily="34" charset="0"/>
                          <a:ea typeface="Aptos" panose="020B0004020202020204" pitchFamily="34" charset="0"/>
                          <a:cs typeface="Aptos" panose="020B0004020202020204" pitchFamily="34" charset="0"/>
                        </a:rPr>
                        <a:t> </a:t>
                      </a:r>
                      <a:endParaRPr lang="en-GB" sz="20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2000" b="1" u="none" strike="noStrike" dirty="0">
                          <a:effectLst/>
                          <a:latin typeface="Calibri" panose="020F0502020204030204" pitchFamily="34" charset="0"/>
                          <a:ea typeface="Aptos" panose="020B0004020202020204" pitchFamily="34" charset="0"/>
                          <a:cs typeface="Aptos" panose="020B0004020202020204" pitchFamily="34" charset="0"/>
                        </a:rPr>
                        <a:t> </a:t>
                      </a:r>
                      <a:endParaRPr lang="en-GB" sz="2000" dirty="0">
                        <a:effectLst/>
                        <a:latin typeface="Aptos" panose="020B0004020202020204" pitchFamily="34" charset="0"/>
                        <a:ea typeface="Aptos" panose="020B0004020202020204" pitchFamily="34" charset="0"/>
                        <a:cs typeface="Aptos" panose="020B0004020202020204" pitchFamily="34" charset="0"/>
                      </a:endParaRPr>
                    </a:p>
                    <a:p>
                      <a:pPr>
                        <a:buNone/>
                      </a:pPr>
                      <a:r>
                        <a:rPr lang="en-GB" sz="2000" b="1" u="sng" dirty="0">
                          <a:solidFill>
                            <a:srgbClr val="000000"/>
                          </a:solidFill>
                          <a:effectLst/>
                          <a:latin typeface="Aptos" panose="020B0004020202020204" pitchFamily="34" charset="0"/>
                          <a:ea typeface="Aptos" panose="020B0004020202020204" pitchFamily="34" charset="0"/>
                          <a:cs typeface="Aptos" panose="020B0004020202020204" pitchFamily="34" charset="0"/>
                        </a:rPr>
                        <a:t>Priority Actions for September 2026</a:t>
                      </a:r>
                      <a:endParaRPr lang="en-GB" sz="20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Arial" panose="020B0604020202020204" pitchFamily="34" charset="0"/>
                        <a:buChar char="•"/>
                        <a:tabLst>
                          <a:tab pos="457200" algn="l"/>
                        </a:tabLst>
                      </a:pPr>
                      <a:r>
                        <a:rPr lang="en-GB" sz="20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Estates (CTUHB) have confirmed that there is insufficient funds to complete the refurbishment of staff changing rooms in Caswell Clinic.  Despite this, the service will now procure and install 100 new staff lockers to strengthen the services governance of prohibited items entering clinical areas. This is the only action without sufficient risk mitigation at present. </a:t>
                      </a:r>
                      <a:endParaRPr lang="en-GB" sz="20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0F9"/>
                    </a:solidFill>
                  </a:tcPr>
                </a:tc>
                <a:tc>
                  <a:txBody>
                    <a:bodyPr/>
                    <a:lstStyle/>
                    <a:p>
                      <a:pPr>
                        <a:buNone/>
                      </a:pPr>
                      <a:endParaRPr lang="en-GB" sz="1600">
                        <a:effectLst/>
                        <a:latin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938411372"/>
                  </a:ext>
                </a:extLst>
              </a:tr>
              <a:tr h="3810000">
                <a:tc>
                  <a:txBody>
                    <a:bodyPr/>
                    <a:lstStyle/>
                    <a:p>
                      <a:pPr>
                        <a:buNone/>
                      </a:pPr>
                      <a:r>
                        <a:rPr lang="en-GB" sz="2000" b="1">
                          <a:solidFill>
                            <a:srgbClr val="000000"/>
                          </a:solidFill>
                          <a:effectLst/>
                          <a:latin typeface="Aptos" panose="020B0004020202020204" pitchFamily="34" charset="0"/>
                          <a:ea typeface="Aptos" panose="020B0004020202020204" pitchFamily="34" charset="0"/>
                          <a:cs typeface="Aptos" panose="020B0004020202020204" pitchFamily="34" charset="0"/>
                        </a:rPr>
                        <a:t>Wider De-escalation Measures – Fourteen actions in total with 10 complete. One action closed in August (CTP).</a:t>
                      </a:r>
                      <a:endParaRPr lang="en-GB" sz="2000">
                        <a:effectLst/>
                        <a:latin typeface="Aptos" panose="020B0004020202020204" pitchFamily="34" charset="0"/>
                        <a:ea typeface="Aptos" panose="020B0004020202020204" pitchFamily="34" charset="0"/>
                        <a:cs typeface="Aptos" panose="020B0004020202020204" pitchFamily="34" charset="0"/>
                      </a:endParaRPr>
                    </a:p>
                  </a:txBody>
                  <a:tcPr marL="43180" marR="431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buNone/>
                      </a:pPr>
                      <a:r>
                        <a:rPr lang="en-GB" sz="2000">
                          <a:solidFill>
                            <a:srgbClr val="000000"/>
                          </a:solidFill>
                          <a:effectLst/>
                          <a:latin typeface="Aptos" panose="020B0004020202020204" pitchFamily="34" charset="0"/>
                          <a:ea typeface="Aptos" panose="020B0004020202020204" pitchFamily="34" charset="0"/>
                          <a:cs typeface="Aptos" panose="020B0004020202020204" pitchFamily="34" charset="0"/>
                        </a:rPr>
                        <a:t>Actions across the following domains have been achieved during August:</a:t>
                      </a:r>
                      <a:endParaRPr lang="en-GB" sz="2000">
                        <a:effectLst/>
                        <a:latin typeface="Aptos" panose="020B0004020202020204" pitchFamily="34" charset="0"/>
                        <a:ea typeface="Aptos" panose="020B0004020202020204" pitchFamily="34" charset="0"/>
                        <a:cs typeface="Aptos" panose="020B0004020202020204" pitchFamily="34" charset="0"/>
                      </a:endParaRPr>
                    </a:p>
                    <a:p>
                      <a:pPr marL="342900" lvl="0" indent="-342900">
                        <a:buClr>
                          <a:srgbClr val="000000"/>
                        </a:buClr>
                        <a:buFont typeface="+mj-lt"/>
                        <a:buAutoNum type="arabicPeriod"/>
                      </a:pPr>
                      <a:r>
                        <a:rPr lang="en-GB" sz="2000">
                          <a:solidFill>
                            <a:srgbClr val="000000"/>
                          </a:solidFill>
                          <a:effectLst/>
                          <a:latin typeface="Aptos" panose="020B0004020202020204" pitchFamily="34" charset="0"/>
                          <a:ea typeface="Times New Roman" panose="02020603050405020304" pitchFamily="18" charset="0"/>
                          <a:cs typeface="Aptos" panose="020B0004020202020204" pitchFamily="34" charset="0"/>
                        </a:rPr>
                        <a:t>CTP – Quality assurance audit undertaken which evidences that all care plans address identified mental and physical healthcare needs of  patients.</a:t>
                      </a:r>
                      <a:endParaRPr lang="en-GB" sz="2000">
                        <a:effectLst/>
                        <a:latin typeface="Aptos" panose="020B0004020202020204" pitchFamily="34" charset="0"/>
                        <a:ea typeface="Aptos" panose="020B0004020202020204" pitchFamily="34" charset="0"/>
                        <a:cs typeface="Aptos" panose="020B0004020202020204" pitchFamily="34" charset="0"/>
                      </a:endParaRPr>
                    </a:p>
                    <a:p>
                      <a:pPr marL="485775">
                        <a:buNone/>
                      </a:pPr>
                      <a:r>
                        <a:rPr lang="en-GB" sz="2000">
                          <a:effectLst/>
                          <a:latin typeface="Aptos" panose="020B0004020202020204" pitchFamily="34" charset="0"/>
                          <a:ea typeface="Aptos" panose="020B0004020202020204" pitchFamily="34" charset="0"/>
                          <a:cs typeface="Aptos" panose="020B0004020202020204" pitchFamily="34" charset="0"/>
                        </a:rPr>
                        <a:t> </a:t>
                      </a:r>
                    </a:p>
                    <a:p>
                      <a:pPr>
                        <a:buNone/>
                      </a:pPr>
                      <a:r>
                        <a:rPr lang="en-GB" sz="2000" b="1" u="sng">
                          <a:solidFill>
                            <a:srgbClr val="000000"/>
                          </a:solidFill>
                          <a:effectLst/>
                          <a:latin typeface="Aptos" panose="020B0004020202020204" pitchFamily="34" charset="0"/>
                          <a:ea typeface="Aptos" panose="020B0004020202020204" pitchFamily="34" charset="0"/>
                          <a:cs typeface="Aptos" panose="020B0004020202020204" pitchFamily="34" charset="0"/>
                        </a:rPr>
                        <a:t>Priority Actions for September 2026</a:t>
                      </a:r>
                      <a:endParaRPr lang="en-GB" sz="2000">
                        <a:effectLst/>
                        <a:latin typeface="Aptos" panose="020B0004020202020204" pitchFamily="34" charset="0"/>
                        <a:ea typeface="Aptos" panose="020B0004020202020204" pitchFamily="34" charset="0"/>
                        <a:cs typeface="Aptos" panose="020B0004020202020204" pitchFamily="34" charset="0"/>
                      </a:endParaRPr>
                    </a:p>
                    <a:p>
                      <a:pPr marL="457200">
                        <a:buNone/>
                      </a:pPr>
                      <a:r>
                        <a:rPr lang="en-GB" sz="2000">
                          <a:effectLst/>
                          <a:latin typeface="Aptos" panose="020B0004020202020204" pitchFamily="34" charset="0"/>
                          <a:ea typeface="Aptos" panose="020B0004020202020204" pitchFamily="34" charset="0"/>
                          <a:cs typeface="Aptos" panose="020B0004020202020204" pitchFamily="34" charset="0"/>
                        </a:rPr>
                        <a:t> </a:t>
                      </a:r>
                    </a:p>
                    <a:p>
                      <a:pPr marL="342900" lvl="0" indent="-342900">
                        <a:buFont typeface="Arial" panose="020B0604020202020204" pitchFamily="34" charset="0"/>
                        <a:buChar char="•"/>
                        <a:tabLst>
                          <a:tab pos="457200" algn="l"/>
                        </a:tabLst>
                      </a:pPr>
                      <a:r>
                        <a:rPr lang="en-GB" sz="20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Increase risk assessment compliance for WARRN (100%) and HCR-20 (80%). Improvement plan developed by Directorate Manager and Consultant Psychologist. In month improvement reported with HCR20 compliance at 88% and WARRN at 54%. This is an ongoing priority for the service.</a:t>
                      </a:r>
                      <a:endParaRPr lang="en-GB" sz="20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buNone/>
                      </a:pPr>
                      <a:endParaRPr lang="en-GB" sz="1600" dirty="0">
                        <a:effectLst/>
                        <a:latin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483063658"/>
                  </a:ext>
                </a:extLst>
              </a:tr>
            </a:tbl>
          </a:graphicData>
        </a:graphic>
      </p:graphicFrame>
      <p:sp>
        <p:nvSpPr>
          <p:cNvPr id="4" name="TextBox 3">
            <a:extLst>
              <a:ext uri="{FF2B5EF4-FFF2-40B4-BE49-F238E27FC236}">
                <a16:creationId xmlns:a16="http://schemas.microsoft.com/office/drawing/2014/main" id="{B5D97E1A-E870-74FC-49C1-52AEA2CE85C2}"/>
              </a:ext>
            </a:extLst>
          </p:cNvPr>
          <p:cNvSpPr txBox="1"/>
          <p:nvPr/>
        </p:nvSpPr>
        <p:spPr>
          <a:xfrm>
            <a:off x="451644" y="613132"/>
            <a:ext cx="14020800" cy="372794"/>
          </a:xfrm>
          <a:prstGeom prst="rect">
            <a:avLst/>
          </a:prstGeom>
          <a:noFill/>
        </p:spPr>
        <p:txBody>
          <a:bodyPr wrap="square">
            <a:spAutoFit/>
          </a:bodyPr>
          <a:lstStyle/>
          <a:p>
            <a:pPr marL="228600" marR="0" lvl="0" indent="0" algn="l"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Arial" panose="020B0604020202020204" pitchFamily="34" charset="0"/>
              </a:rPr>
              <a:t>Updates against the de-escalation criteria outlined by Welsh Government can be found below; </a:t>
            </a:r>
            <a:endParaRPr kumimoji="0" lang="en-GB"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372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A4E3C-207E-936E-99F9-07371499C6E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8AEAFD8-8329-9646-15F0-AB428AC09A67}"/>
              </a:ext>
            </a:extLst>
          </p:cNvPr>
          <p:cNvGraphicFramePr>
            <a:graphicFrameLocks noGrp="1"/>
          </p:cNvGraphicFramePr>
          <p:nvPr>
            <p:extLst>
              <p:ext uri="{D42A27DB-BD31-4B8C-83A1-F6EECF244321}">
                <p14:modId xmlns:p14="http://schemas.microsoft.com/office/powerpoint/2010/main" val="1716796400"/>
              </p:ext>
            </p:extLst>
          </p:nvPr>
        </p:nvGraphicFramePr>
        <p:xfrm>
          <a:off x="0" y="570708"/>
          <a:ext cx="20105688" cy="750799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C-Diff: reduce the number of hospital onset infections by 40% and maintain for 3 months (from a baseline of the average number of cases in quarter 3 of 10 cases to no more than 6 per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9 cases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577487">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700" b="1" dirty="0">
                          <a:solidFill>
                            <a:schemeClr val="tx1"/>
                          </a:solidFill>
                          <a:latin typeface="Verdana" panose="020B0604030504040204" pitchFamily="34" charset="0"/>
                          <a:ea typeface="Verdana" panose="020B0604030504040204" pitchFamily="34" charset="0"/>
                        </a:rPr>
                        <a:t>How are we doing? </a:t>
                      </a:r>
                    </a:p>
                    <a:p>
                      <a:pPr lvl="0"/>
                      <a:r>
                        <a:rPr lang="en-GB" sz="1700" kern="1200" dirty="0">
                          <a:solidFill>
                            <a:schemeClr val="dk1"/>
                          </a:solidFill>
                          <a:effectLst/>
                          <a:latin typeface="Verdana" panose="020B0604030504040204" pitchFamily="34" charset="0"/>
                          <a:ea typeface="Verdana" panose="020B0604030504040204" pitchFamily="34" charset="0"/>
                          <a:cs typeface="+mn-cs"/>
                        </a:rPr>
                        <a:t>There were 9 cases of C.difficile reported as hospital onset in August 2026</a:t>
                      </a:r>
                    </a:p>
                    <a:p>
                      <a:pPr lvl="0"/>
                      <a:r>
                        <a:rPr lang="en-GB" sz="1700" kern="1200" dirty="0">
                          <a:solidFill>
                            <a:schemeClr val="dk1"/>
                          </a:solidFill>
                          <a:effectLst/>
                          <a:latin typeface="Verdana" panose="020B0604030504040204" pitchFamily="34" charset="0"/>
                          <a:ea typeface="Verdana" panose="020B0604030504040204" pitchFamily="34" charset="0"/>
                          <a:cs typeface="+mn-cs"/>
                        </a:rPr>
                        <a:t>SBUHB continues to have the highest incidence in Wales.  </a:t>
                      </a:r>
                    </a:p>
                    <a:p>
                      <a:endParaRPr lang="en-GB" sz="1700" dirty="0">
                        <a:solidFill>
                          <a:srgbClr val="FF0000"/>
                        </a:solidFill>
                        <a:latin typeface="Verdana" panose="020B0604030504040204" pitchFamily="34" charset="0"/>
                        <a:ea typeface="Verdana" panose="020B0604030504040204" pitchFamily="34" charset="0"/>
                      </a:endParaRPr>
                    </a:p>
                    <a:p>
                      <a:r>
                        <a:rPr lang="en-GB" sz="1700" b="1" dirty="0">
                          <a:solidFill>
                            <a:schemeClr val="tx1"/>
                          </a:solidFill>
                          <a:latin typeface="Verdana" panose="020B0604030504040204" pitchFamily="34" charset="0"/>
                          <a:ea typeface="Verdana" panose="020B0604030504040204" pitchFamily="34" charset="0"/>
                        </a:rPr>
                        <a:t>What actions are we taking to improve?</a:t>
                      </a:r>
                    </a:p>
                    <a:p>
                      <a:pPr marL="285750" marR="0" lvl="0" indent="-285750" algn="l" defTabSz="150793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700" kern="1200" noProof="0" dirty="0">
                          <a:solidFill>
                            <a:schemeClr val="tx1"/>
                          </a:solidFill>
                          <a:latin typeface="Verdana" panose="020B0604030504040204" pitchFamily="34" charset="0"/>
                          <a:ea typeface="Verdana" panose="020B0604030504040204" pitchFamily="34" charset="0"/>
                          <a:cs typeface="+mn-cs"/>
                        </a:rPr>
                        <a:t>Increased executive oversight of service group HCAI performance and improvement plans. </a:t>
                      </a:r>
                    </a:p>
                    <a:p>
                      <a:pPr marL="285750" marR="0" lvl="0" indent="-285750" algn="l" defTabSz="150793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700" kern="1200" noProof="0" dirty="0">
                          <a:solidFill>
                            <a:schemeClr val="tx1"/>
                          </a:solidFill>
                          <a:latin typeface="Verdana" panose="020B0604030504040204" pitchFamily="34" charset="0"/>
                          <a:ea typeface="Verdana" panose="020B0604030504040204" pitchFamily="34" charset="0"/>
                          <a:cs typeface="+mn-cs"/>
                        </a:rPr>
                        <a:t>Service Group level Silver cells have been established providing weekly multi-disciplinary reviews of all incidents and understanding root causes where possible and agreeing preventative actions and audits. </a:t>
                      </a:r>
                    </a:p>
                    <a:p>
                      <a:pPr marL="285750" marR="0" lvl="0" indent="-285750" algn="l" defTabSz="150793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700" kern="1200" noProof="0" dirty="0">
                          <a:solidFill>
                            <a:schemeClr val="tx1"/>
                          </a:solidFill>
                          <a:latin typeface="Verdana" panose="020B0604030504040204" pitchFamily="34" charset="0"/>
                          <a:ea typeface="Verdana" panose="020B0604030504040204" pitchFamily="34" charset="0"/>
                          <a:cs typeface="+mn-cs"/>
                        </a:rPr>
                        <a:t>Autumn Health Board C. difficile Summit – review principal risks, existing strategies, refocus priorities and accountabilities for Q3 &amp; 4.</a:t>
                      </a:r>
                    </a:p>
                    <a:p>
                      <a:pPr marL="285750" indent="-285750" algn="l" defTabSz="1507937" rtl="0" eaLnBrk="1" latinLnBrk="0" hangingPunct="1">
                        <a:buFont typeface="Arial" panose="020B0604020202020204" pitchFamily="34" charset="0"/>
                        <a:buChar char="•"/>
                      </a:pPr>
                      <a:endParaRPr lang="en-GB" sz="1700" kern="1200" dirty="0">
                        <a:solidFill>
                          <a:schemeClr val="tx1"/>
                        </a:solidFill>
                        <a:latin typeface="Verdana" panose="020B0604030504040204" pitchFamily="34" charset="0"/>
                        <a:ea typeface="Verdana" panose="020B0604030504040204" pitchFamily="34" charset="0"/>
                        <a:cs typeface="+mn-cs"/>
                      </a:endParaRPr>
                    </a:p>
                    <a:p>
                      <a:r>
                        <a:rPr lang="en-GB" sz="1700" b="1" dirty="0">
                          <a:solidFill>
                            <a:schemeClr val="tx1"/>
                          </a:solidFill>
                          <a:latin typeface="Verdana" panose="020B0604030504040204" pitchFamily="34" charset="0"/>
                          <a:ea typeface="Verdana" panose="020B0604030504040204" pitchFamily="34" charset="0"/>
                        </a:rPr>
                        <a:t>What are the risks to delivery? </a:t>
                      </a:r>
                    </a:p>
                    <a:p>
                      <a:pPr marL="285750" indent="-285750">
                        <a:buFont typeface="Arial" panose="020B0604020202020204" pitchFamily="34" charset="0"/>
                        <a:buChar char="•"/>
                      </a:pPr>
                      <a:r>
                        <a:rPr lang="en-GB" sz="1700" dirty="0">
                          <a:solidFill>
                            <a:schemeClr val="tx1"/>
                          </a:solidFill>
                          <a:latin typeface="Verdana" panose="020B0604030504040204" pitchFamily="34" charset="0"/>
                          <a:ea typeface="Verdana" panose="020B0604030504040204" pitchFamily="34" charset="0"/>
                        </a:rPr>
                        <a:t>Increased infection risk to service users: over crowding, bed spacing, single room availability, ratio of toilets: service users, lack of ventilation, patient acuity, co-morbidities, older inpatient populations, increasing number of clinically optimised service users.</a:t>
                      </a:r>
                    </a:p>
                    <a:p>
                      <a:pPr marL="285750" indent="-285750">
                        <a:buFont typeface="Arial" panose="020B0604020202020204" pitchFamily="34" charset="0"/>
                        <a:buChar char="•"/>
                      </a:pPr>
                      <a:r>
                        <a:rPr lang="en-GB" sz="1700" dirty="0">
                          <a:solidFill>
                            <a:schemeClr val="tx1"/>
                          </a:solidFill>
                          <a:latin typeface="Verdana" panose="020B0604030504040204" pitchFamily="34" charset="0"/>
                          <a:ea typeface="Verdana" panose="020B0604030504040204" pitchFamily="34" charset="0"/>
                        </a:rPr>
                        <a:t>Risks impacting of cleaning provision: over occupancy, reduced bed spacing, cleaning staff retention and recruitment, funding, lack of decant facility, ageing estate.</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kern="1200" dirty="0">
                          <a:solidFill>
                            <a:schemeClr val="tx1"/>
                          </a:solidFill>
                          <a:latin typeface="Verdana" panose="020B0604030504040204" pitchFamily="34" charset="0"/>
                          <a:ea typeface="Verdana" panose="020B0604030504040204" pitchFamily="34" charset="0"/>
                          <a:cs typeface="+mn-cs"/>
                        </a:rPr>
                        <a:t>Lack of mechanical ventilation in majority of inpatient areas increases risk of transmission of infections transmitted through the air.</a:t>
                      </a:r>
                    </a:p>
                    <a:p>
                      <a:pPr marL="0" indent="0" algn="l" defTabSz="1507937" rtl="0" eaLnBrk="1" latinLnBrk="0" hangingPunct="1">
                        <a:buFont typeface="Arial" panose="020B0604020202020204" pitchFamily="34" charset="0"/>
                        <a:buNone/>
                      </a:pPr>
                      <a:endParaRPr lang="en-GB" sz="1700" kern="1200" dirty="0">
                        <a:solidFill>
                          <a:schemeClr val="tx1"/>
                        </a:solidFill>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74510BDD-5A0D-C486-FCD8-EB7859AAE01D}"/>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3177EA7E-B9D1-A42E-F9A9-57F07ECBD901}"/>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91AF10EB-973E-6612-E229-D9B9C959B4CE}"/>
              </a:ext>
            </a:extLst>
          </p:cNvPr>
          <p:cNvPicPr>
            <a:picLocks noChangeAspect="1"/>
          </p:cNvPicPr>
          <p:nvPr/>
        </p:nvPicPr>
        <p:blipFill>
          <a:blip r:embed="rId3"/>
          <a:stretch>
            <a:fillRect/>
          </a:stretch>
        </p:blipFill>
        <p:spPr>
          <a:xfrm>
            <a:off x="527844" y="1768475"/>
            <a:ext cx="8763000" cy="5765533"/>
          </a:xfrm>
          <a:prstGeom prst="rect">
            <a:avLst/>
          </a:prstGeom>
        </p:spPr>
      </p:pic>
      <p:pic>
        <p:nvPicPr>
          <p:cNvPr id="9" name="Picture 8">
            <a:extLst>
              <a:ext uri="{FF2B5EF4-FFF2-40B4-BE49-F238E27FC236}">
                <a16:creationId xmlns:a16="http://schemas.microsoft.com/office/drawing/2014/main" id="{89C94A9A-88A6-F214-5B4C-98D2749364AE}"/>
              </a:ext>
            </a:extLst>
          </p:cNvPr>
          <p:cNvPicPr>
            <a:picLocks noChangeAspect="1"/>
          </p:cNvPicPr>
          <p:nvPr/>
        </p:nvPicPr>
        <p:blipFill>
          <a:blip r:embed="rId4"/>
          <a:stretch>
            <a:fillRect/>
          </a:stretch>
        </p:blipFill>
        <p:spPr>
          <a:xfrm>
            <a:off x="2294347" y="8321675"/>
            <a:ext cx="15516994" cy="2759893"/>
          </a:xfrm>
          <a:prstGeom prst="rect">
            <a:avLst/>
          </a:prstGeom>
        </p:spPr>
      </p:pic>
    </p:spTree>
    <p:extLst>
      <p:ext uri="{BB962C8B-B14F-4D97-AF65-F5344CB8AC3E}">
        <p14:creationId xmlns:p14="http://schemas.microsoft.com/office/powerpoint/2010/main" val="6614208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B84EC-9781-4336-B9C7-CC23A0CDE54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D2B5AA3-F6CF-6D28-6E60-2B69A4D21D1D}"/>
              </a:ext>
            </a:extLst>
          </p:cNvPr>
          <p:cNvGraphicFramePr>
            <a:graphicFrameLocks noGrp="1"/>
          </p:cNvGraphicFramePr>
          <p:nvPr>
            <p:extLst>
              <p:ext uri="{D42A27DB-BD31-4B8C-83A1-F6EECF244321}">
                <p14:modId xmlns:p14="http://schemas.microsoft.com/office/powerpoint/2010/main" val="3919060316"/>
              </p:ext>
            </p:extLst>
          </p:nvPr>
        </p:nvGraphicFramePr>
        <p:xfrm>
          <a:off x="0" y="570708"/>
          <a:ext cx="20105688" cy="750799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Staph aureus: reduce the number of hospital onset infections by 25% and maintain for 3 months (from a baseline of the average number of cases in quarter 3 of 4 cases to no more than 3 per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4 cases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577487">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August 2026, 4 cases, Previous month – 6 cases</a:t>
                      </a:r>
                    </a:p>
                    <a:p>
                      <a:pPr marL="285750" indent="-285750">
                        <a:buFont typeface="Arial" panose="020B0604020202020204" pitchFamily="34" charset="0"/>
                        <a:buChar char="•"/>
                      </a:pPr>
                      <a:endParaRPr lang="en-GB" sz="1800" b="1"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Focus on asepsis, audits on invasive device presence  and Chlorhexidine impregnated wash cloth use.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Executive team oversight with the Medical Director meeting regularly with the Service Group Directors.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Gold High incidence meetings continue to take place.</a:t>
                      </a:r>
                    </a:p>
                    <a:p>
                      <a:endParaRPr lang="en-GB" sz="1800" dirty="0">
                        <a:solidFill>
                          <a:srgbClr val="FF0000"/>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latin typeface="Verdana" panose="020B0604030504040204" pitchFamily="34" charset="0"/>
                          <a:ea typeface="Verdana" panose="020B0604030504040204" pitchFamily="34" charset="0"/>
                        </a:rPr>
                        <a:t>Adherence with ANTT, invasive device presence and  monitoring, service user acceptance of skin decolonisation wipes - </a:t>
                      </a:r>
                      <a:r>
                        <a:rPr lang="en-GB" sz="1800" kern="1200" dirty="0">
                          <a:solidFill>
                            <a:schemeClr val="tx1"/>
                          </a:solidFill>
                          <a:latin typeface="Verdana" panose="020B0604030504040204" pitchFamily="34" charset="0"/>
                          <a:ea typeface="Verdana" panose="020B0604030504040204" pitchFamily="34" charset="0"/>
                          <a:cs typeface="+mn-cs"/>
                        </a:rPr>
                        <a:t>Refresh ANTT training package and drive with assessors to increase competency assessment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Inability to sustain the current cleaning hours (2009 minimum standards) due to ongoing recruitment and retention of staff.  This would be further compounded when considering the additional hours required to meet the 2025 NHS Wales Standards of Healthcare Cleanliness, which have been introduced without additional national funding.</a:t>
                      </a:r>
                    </a:p>
                    <a:p>
                      <a:pPr marL="285750" indent="-285750">
                        <a:buFont typeface="Arial" panose="020B0604020202020204" pitchFamily="34" charset="0"/>
                        <a:buChar char="•"/>
                      </a:pPr>
                      <a:endParaRPr lang="en-GB" sz="18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11708ACA-215D-D043-1A52-57C147861EBE}"/>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871A5E1B-62CD-566A-473E-BE479B58032C}"/>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149F9170-A46B-6DF7-3F2A-9D50293C3F3E}"/>
              </a:ext>
            </a:extLst>
          </p:cNvPr>
          <p:cNvPicPr>
            <a:picLocks noChangeAspect="1"/>
          </p:cNvPicPr>
          <p:nvPr/>
        </p:nvPicPr>
        <p:blipFill>
          <a:blip r:embed="rId3"/>
          <a:stretch>
            <a:fillRect/>
          </a:stretch>
        </p:blipFill>
        <p:spPr>
          <a:xfrm>
            <a:off x="2379314" y="8245475"/>
            <a:ext cx="15347059" cy="2729668"/>
          </a:xfrm>
          <a:prstGeom prst="rect">
            <a:avLst/>
          </a:prstGeom>
        </p:spPr>
      </p:pic>
      <p:pic>
        <p:nvPicPr>
          <p:cNvPr id="9" name="Picture 8">
            <a:extLst>
              <a:ext uri="{FF2B5EF4-FFF2-40B4-BE49-F238E27FC236}">
                <a16:creationId xmlns:a16="http://schemas.microsoft.com/office/drawing/2014/main" id="{C430D620-E61B-6FE5-8360-12B87FF85014}"/>
              </a:ext>
            </a:extLst>
          </p:cNvPr>
          <p:cNvPicPr>
            <a:picLocks noChangeAspect="1"/>
          </p:cNvPicPr>
          <p:nvPr/>
        </p:nvPicPr>
        <p:blipFill>
          <a:blip r:embed="rId4"/>
          <a:stretch>
            <a:fillRect/>
          </a:stretch>
        </p:blipFill>
        <p:spPr>
          <a:xfrm>
            <a:off x="299244" y="1692275"/>
            <a:ext cx="9144000" cy="6010292"/>
          </a:xfrm>
          <a:prstGeom prst="rect">
            <a:avLst/>
          </a:prstGeom>
        </p:spPr>
      </p:pic>
    </p:spTree>
    <p:extLst>
      <p:ext uri="{BB962C8B-B14F-4D97-AF65-F5344CB8AC3E}">
        <p14:creationId xmlns:p14="http://schemas.microsoft.com/office/powerpoint/2010/main" val="1865369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76695-1034-8D0E-35FF-8F90319B8C71}"/>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2CE9C5E-5409-DAB5-70C7-97046E794277}"/>
              </a:ext>
            </a:extLst>
          </p:cNvPr>
          <p:cNvGraphicFramePr>
            <a:graphicFrameLocks noGrp="1"/>
          </p:cNvGraphicFramePr>
          <p:nvPr>
            <p:extLst>
              <p:ext uri="{D42A27DB-BD31-4B8C-83A1-F6EECF244321}">
                <p14:modId xmlns:p14="http://schemas.microsoft.com/office/powerpoint/2010/main" val="3301164420"/>
              </p:ext>
            </p:extLst>
          </p:nvPr>
        </p:nvGraphicFramePr>
        <p:xfrm>
          <a:off x="0" y="570708"/>
          <a:ext cx="20105688" cy="750799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E-coli: reduce the number of hospital onset infections by 20% and maintain for 3 months (from a baseline of the average number of · cases in quarter 3 of 5 cases to no more than 4 per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5 cases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577487">
                <a:tc>
                  <a:txBody>
                    <a:bodyPr/>
                    <a:lstStyle/>
                    <a:p>
                      <a:endParaRPr lang="en-GB" sz="18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solidFill>
                            <a:schemeClr val="tx1"/>
                          </a:solidFill>
                          <a:latin typeface="Verdana" panose="020B0604030504040204" pitchFamily="34" charset="0"/>
                          <a:ea typeface="Verdana" panose="020B0604030504040204" pitchFamily="34" charset="0"/>
                        </a:rPr>
                        <a:t>How are we doing?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latin typeface="Verdana" panose="020B0604030504040204" pitchFamily="34" charset="0"/>
                          <a:ea typeface="Verdana" panose="020B0604030504040204" pitchFamily="34" charset="0"/>
                        </a:rPr>
                        <a:t>August 2026 – 5 Hospital Onset cases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chemeClr val="tx1"/>
                          </a:solidFill>
                          <a:latin typeface="Verdana" panose="020B0604030504040204" pitchFamily="34" charset="0"/>
                          <a:ea typeface="Verdana" panose="020B0604030504040204" pitchFamily="34" charset="0"/>
                        </a:rPr>
                        <a:t>July 2026 – 4 Hospital Onset cases</a:t>
                      </a:r>
                    </a:p>
                    <a:p>
                      <a:pPr marL="0" marR="0" lvl="0" indent="0" algn="l" defTabSz="1507937"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Actions to improve quality of urine sampling, appropriate diagnosis and focus on reducing unnecessary invasive device presence. </a:t>
                      </a:r>
                    </a:p>
                    <a:p>
                      <a:pPr marL="285750" indent="-285750">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Care home work to reduce urinary tracts infections. </a:t>
                      </a:r>
                    </a:p>
                    <a:p>
                      <a:pPr marL="285750" indent="-285750" algn="l" defTabSz="1507937" rtl="0" eaLnBrk="1" latinLnBrk="0" hangingPunct="1">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MDT case reviews for each toxin positive cases reviews are taking place within in each SG to identify themes, share learning and identify potential QI projects.</a:t>
                      </a:r>
                    </a:p>
                    <a:p>
                      <a:pPr marL="285750" indent="-285750" algn="l" defTabSz="1507937" rtl="0" eaLnBrk="1" latinLnBrk="0" hangingPunct="1">
                        <a:buFont typeface="Arial" panose="020B0604020202020204" pitchFamily="34" charset="0"/>
                        <a:buChar char="•"/>
                      </a:pPr>
                      <a:r>
                        <a:rPr lang="en-GB" sz="1800" kern="1200" dirty="0">
                          <a:solidFill>
                            <a:schemeClr val="tx1"/>
                          </a:solidFill>
                          <a:latin typeface="Verdana" panose="020B0604030504040204" pitchFamily="34" charset="0"/>
                          <a:ea typeface="Verdana" panose="020B0604030504040204" pitchFamily="34" charset="0"/>
                          <a:cs typeface="+mn-cs"/>
                        </a:rPr>
                        <a:t>There is a review and gap analysis of the NHS Wales Standards for cleanliness 2025 taking place.  Trial of new cleaning systems (microfibre). Additional UV_C cleaning equipment purchased.</a:t>
                      </a:r>
                    </a:p>
                    <a:p>
                      <a:endParaRPr lang="en-GB" sz="1800" b="1" dirty="0">
                        <a:solidFill>
                          <a:schemeClr val="tx1"/>
                        </a:solidFill>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are the risks to delivery?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Increased acuity, comorbidities and age of inpatient population.  Increasing numbers of clinically optimised patients.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Inadequate ratio of toilets to inpatient population.</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kern="1200" dirty="0">
                          <a:solidFill>
                            <a:schemeClr val="tx1"/>
                          </a:solidFill>
                          <a:latin typeface="Verdana" panose="020B0604030504040204" pitchFamily="34" charset="0"/>
                          <a:ea typeface="Verdana" panose="020B0604030504040204" pitchFamily="34" charset="0"/>
                          <a:cs typeface="+mn-cs"/>
                        </a:rPr>
                        <a:t>Inadequate numbers of available single rooms to meet demands for isolation, thereby increasing risks of infection exposure to higher numbers of patients.</a:t>
                      </a:r>
                      <a:r>
                        <a:rPr lang="en-GB" sz="1800" dirty="0">
                          <a:solidFill>
                            <a:schemeClr val="tx1"/>
                          </a:solidFill>
                          <a:latin typeface="Verdana" panose="020B0604030504040204" pitchFamily="34" charset="0"/>
                          <a:ea typeface="Verdana" panose="020B0604030504040204" pitchFamily="34" charset="0"/>
                        </a:rPr>
                        <a:t> </a:t>
                      </a:r>
                    </a:p>
                    <a:p>
                      <a:pPr marL="285750" indent="-285750">
                        <a:buFont typeface="Arial" panose="020B0604020202020204" pitchFamily="34" charset="0"/>
                        <a:buChar char="•"/>
                      </a:pPr>
                      <a:endParaRPr lang="en-GB" sz="18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923946D7-2A85-853E-6C6C-ECD8E75384FF}"/>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850C603A-E11B-24F7-E2C2-A3111E47056B}"/>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6" name="Picture 5">
            <a:extLst>
              <a:ext uri="{FF2B5EF4-FFF2-40B4-BE49-F238E27FC236}">
                <a16:creationId xmlns:a16="http://schemas.microsoft.com/office/drawing/2014/main" id="{080B65E8-1F6C-A232-6FF0-F9F3C77C3AAB}"/>
              </a:ext>
            </a:extLst>
          </p:cNvPr>
          <p:cNvPicPr>
            <a:picLocks noChangeAspect="1"/>
          </p:cNvPicPr>
          <p:nvPr/>
        </p:nvPicPr>
        <p:blipFill>
          <a:blip r:embed="rId3"/>
          <a:stretch>
            <a:fillRect/>
          </a:stretch>
        </p:blipFill>
        <p:spPr>
          <a:xfrm>
            <a:off x="451644" y="1768475"/>
            <a:ext cx="8839200" cy="5882426"/>
          </a:xfrm>
          <a:prstGeom prst="rect">
            <a:avLst/>
          </a:prstGeom>
        </p:spPr>
      </p:pic>
      <p:pic>
        <p:nvPicPr>
          <p:cNvPr id="9" name="Picture 8">
            <a:extLst>
              <a:ext uri="{FF2B5EF4-FFF2-40B4-BE49-F238E27FC236}">
                <a16:creationId xmlns:a16="http://schemas.microsoft.com/office/drawing/2014/main" id="{E45309A1-8777-6E8F-C0B6-B5CD1DBFD1E5}"/>
              </a:ext>
            </a:extLst>
          </p:cNvPr>
          <p:cNvPicPr>
            <a:picLocks noChangeAspect="1"/>
          </p:cNvPicPr>
          <p:nvPr/>
        </p:nvPicPr>
        <p:blipFill>
          <a:blip r:embed="rId4"/>
          <a:stretch>
            <a:fillRect/>
          </a:stretch>
        </p:blipFill>
        <p:spPr>
          <a:xfrm>
            <a:off x="2121436" y="8245475"/>
            <a:ext cx="15862816" cy="2845619"/>
          </a:xfrm>
          <a:prstGeom prst="rect">
            <a:avLst/>
          </a:prstGeom>
        </p:spPr>
      </p:pic>
    </p:spTree>
    <p:extLst>
      <p:ext uri="{BB962C8B-B14F-4D97-AF65-F5344CB8AC3E}">
        <p14:creationId xmlns:p14="http://schemas.microsoft.com/office/powerpoint/2010/main" val="7299740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3C9F1-501E-6073-C857-3B1E63D5B26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A666016-E25F-0B46-6290-9294E5F31813}"/>
              </a:ext>
            </a:extLst>
          </p:cNvPr>
          <p:cNvGraphicFramePr>
            <a:graphicFrameLocks noGrp="1"/>
          </p:cNvGraphicFramePr>
          <p:nvPr>
            <p:extLst>
              <p:ext uri="{D42A27DB-BD31-4B8C-83A1-F6EECF244321}">
                <p14:modId xmlns:p14="http://schemas.microsoft.com/office/powerpoint/2010/main" val="3467801474"/>
              </p:ext>
            </p:extLst>
          </p:nvPr>
        </p:nvGraphicFramePr>
        <p:xfrm>
          <a:off x="0" y="570708"/>
          <a:ext cx="20105688" cy="750799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30505">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Enhanced Monitoring Target: </a:t>
                      </a:r>
                      <a:r>
                        <a:rPr lang="en-GB" sz="1800" b="0" i="0" dirty="0">
                          <a:solidFill>
                            <a:schemeClr val="dk1"/>
                          </a:solidFill>
                          <a:effectLst/>
                          <a:latin typeface="Verdana" panose="020B0604030504040204" pitchFamily="34" charset="0"/>
                          <a:ea typeface="Verdana" panose="020B0604030504040204" pitchFamily="34" charset="0"/>
                          <a:cs typeface="+mn-cs"/>
                        </a:rPr>
                        <a:t>Klebsiella: reduce the number of hospital onset infections by 10% and maintain for 3 months based on 2017/18 figures (baseline –54 cases in 2017/18, reduce to average of at most 4 per 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800" dirty="0">
                          <a:solidFill>
                            <a:schemeClr val="tx1"/>
                          </a:solidFill>
                          <a:latin typeface="Verdana" panose="020B0604030504040204" pitchFamily="34" charset="0"/>
                          <a:ea typeface="Verdana" panose="020B0604030504040204" pitchFamily="34" charset="0"/>
                        </a:rPr>
                        <a:t>2 cases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6577487">
                <a:tc>
                  <a:txBody>
                    <a:bodyPr/>
                    <a:lstStyle/>
                    <a:p>
                      <a:endParaRPr lang="en-GB" sz="2000" dirty="0">
                        <a:solidFill>
                          <a:srgbClr val="FF0000"/>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u="none" dirty="0">
                          <a:solidFill>
                            <a:schemeClr val="tx1"/>
                          </a:solidFill>
                          <a:latin typeface="Verdana" panose="020B0604030504040204" pitchFamily="34" charset="0"/>
                          <a:ea typeface="Verdana" panose="020B0604030504040204" pitchFamily="34" charset="0"/>
                        </a:rPr>
                        <a:t>How are we doing</a:t>
                      </a:r>
                      <a:r>
                        <a:rPr lang="en-GB" sz="1800" u="none" dirty="0">
                          <a:solidFill>
                            <a:schemeClr val="tx1"/>
                          </a:solidFill>
                          <a:latin typeface="Verdana" panose="020B0604030504040204" pitchFamily="34" charset="0"/>
                          <a:ea typeface="Verdana" panose="020B0604030504040204" pitchFamily="34" charset="0"/>
                        </a:rPr>
                        <a:t>?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dirty="0">
                          <a:solidFill>
                            <a:schemeClr val="tx1"/>
                          </a:solidFill>
                          <a:latin typeface="Verdana" panose="020B0604030504040204" pitchFamily="34" charset="0"/>
                          <a:ea typeface="Verdana" panose="020B0604030504040204" pitchFamily="34" charset="0"/>
                        </a:rPr>
                        <a:t>August 2026 – 2 Hospital Onset cases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dirty="0">
                          <a:solidFill>
                            <a:schemeClr val="tx1"/>
                          </a:solidFill>
                          <a:latin typeface="Verdana" panose="020B0604030504040204" pitchFamily="34" charset="0"/>
                          <a:ea typeface="Verdana" panose="020B0604030504040204" pitchFamily="34" charset="0"/>
                        </a:rPr>
                        <a:t>July 2026 – 4 Hospital Onset cases</a:t>
                      </a:r>
                    </a:p>
                    <a:p>
                      <a:pPr marL="0" marR="0" lvl="0" indent="0" algn="l" defTabSz="1507937"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b="1" u="none" dirty="0">
                        <a:solidFill>
                          <a:schemeClr val="tx1"/>
                        </a:solidFill>
                        <a:latin typeface="Verdana" panose="020B0604030504040204" pitchFamily="34" charset="0"/>
                        <a:ea typeface="Verdana" panose="020B0604030504040204" pitchFamily="34" charset="0"/>
                      </a:endParaRPr>
                    </a:p>
                    <a:p>
                      <a:r>
                        <a:rPr lang="en-GB" sz="1800" b="1" u="none" dirty="0">
                          <a:solidFill>
                            <a:schemeClr val="tx1"/>
                          </a:solidFill>
                          <a:latin typeface="Verdana" panose="020B0604030504040204" pitchFamily="34" charset="0"/>
                          <a:ea typeface="Verdana" panose="020B0604030504040204" pitchFamily="34" charset="0"/>
                        </a:rPr>
                        <a:t>What actions are we taking to improve?</a:t>
                      </a:r>
                    </a:p>
                    <a:p>
                      <a:pPr marL="285750" indent="-285750">
                        <a:buFont typeface="Arial" panose="020B0604020202020204" pitchFamily="34" charset="0"/>
                        <a:buChar char="•"/>
                      </a:pPr>
                      <a:r>
                        <a:rPr lang="en-GB" sz="1800" u="none" dirty="0">
                          <a:solidFill>
                            <a:schemeClr val="tx1"/>
                          </a:solidFill>
                          <a:latin typeface="Verdana" panose="020B0604030504040204" pitchFamily="34" charset="0"/>
                          <a:ea typeface="Verdana" panose="020B0604030504040204" pitchFamily="34" charset="0"/>
                        </a:rPr>
                        <a:t>Actions to improve quality of urine sampling, appropriate diagnosis and focus on reducing unnecessary invasive device presence.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kern="1200" dirty="0">
                          <a:solidFill>
                            <a:schemeClr val="tx1"/>
                          </a:solidFill>
                          <a:latin typeface="Verdana" panose="020B0604030504040204" pitchFamily="34" charset="0"/>
                          <a:ea typeface="Verdana" panose="020B0604030504040204" pitchFamily="34" charset="0"/>
                          <a:cs typeface="+mn-cs"/>
                        </a:rPr>
                        <a:t>Undertaking risk-based impact assessment of new NHS Wales Standards for Healthcare Cleanliness, to identify quality and financial impact of moving towards implementation.</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u="none" kern="1200" dirty="0">
                          <a:solidFill>
                            <a:schemeClr val="tx1"/>
                          </a:solidFill>
                          <a:latin typeface="Verdana" panose="020B0604030504040204" pitchFamily="34" charset="0"/>
                          <a:ea typeface="Verdana" panose="020B0604030504040204" pitchFamily="34" charset="0"/>
                          <a:cs typeface="+mn-cs"/>
                        </a:rPr>
                        <a:t>Invasive device audits are being undertaken in the Audit Management and tracking system (</a:t>
                      </a:r>
                      <a:r>
                        <a:rPr lang="en-GB" sz="1800" u="none" kern="1200" dirty="0" err="1">
                          <a:solidFill>
                            <a:schemeClr val="tx1"/>
                          </a:solidFill>
                          <a:latin typeface="Verdana" panose="020B0604030504040204" pitchFamily="34" charset="0"/>
                          <a:ea typeface="Verdana" panose="020B0604030504040204" pitchFamily="34" charset="0"/>
                          <a:cs typeface="+mn-cs"/>
                        </a:rPr>
                        <a:t>AMaT</a:t>
                      </a:r>
                      <a:r>
                        <a:rPr lang="en-GB" sz="1800" u="none" kern="1200" dirty="0">
                          <a:solidFill>
                            <a:schemeClr val="tx1"/>
                          </a:solidFill>
                          <a:latin typeface="Verdana" panose="020B0604030504040204" pitchFamily="34" charset="0"/>
                          <a:ea typeface="Verdana" panose="020B0604030504040204" pitchFamily="34" charset="0"/>
                          <a:cs typeface="+mn-cs"/>
                        </a:rPr>
                        <a:t>).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u="none" kern="1200" dirty="0">
                        <a:solidFill>
                          <a:schemeClr val="tx1"/>
                        </a:solidFill>
                        <a:latin typeface="Verdana" panose="020B0604030504040204" pitchFamily="34" charset="0"/>
                        <a:ea typeface="Verdana" panose="020B0604030504040204" pitchFamily="34" charset="0"/>
                        <a:cs typeface="+mn-cs"/>
                      </a:endParaRPr>
                    </a:p>
                    <a:p>
                      <a:r>
                        <a:rPr lang="en-GB" sz="1800" b="1" u="none" dirty="0">
                          <a:solidFill>
                            <a:schemeClr val="tx1"/>
                          </a:solidFill>
                          <a:latin typeface="Verdana" panose="020B0604030504040204" pitchFamily="34" charset="0"/>
                          <a:ea typeface="Verdana" panose="020B0604030504040204" pitchFamily="34" charset="0"/>
                        </a:rPr>
                        <a:t>What are the risks to delivery? </a:t>
                      </a:r>
                    </a:p>
                    <a:p>
                      <a:pPr marL="285750" indent="-285750">
                        <a:buFont typeface="Arial" panose="020B0604020202020204" pitchFamily="34" charset="0"/>
                        <a:buChar char="•"/>
                      </a:pPr>
                      <a:r>
                        <a:rPr lang="en-GB" sz="1800" u="none" dirty="0">
                          <a:solidFill>
                            <a:schemeClr val="tx1"/>
                          </a:solidFill>
                          <a:latin typeface="Verdana" panose="020B0604030504040204" pitchFamily="34" charset="0"/>
                          <a:ea typeface="Verdana" panose="020B0604030504040204" pitchFamily="34" charset="0"/>
                        </a:rPr>
                        <a:t>The increasing incidence of hepatobiliary disease  in the population of Wales, </a:t>
                      </a:r>
                      <a:r>
                        <a:rPr lang="en-GB" sz="1800" i="1" u="none" dirty="0">
                          <a:solidFill>
                            <a:schemeClr val="tx1"/>
                          </a:solidFill>
                          <a:latin typeface="Verdana" panose="020B0604030504040204" pitchFamily="34" charset="0"/>
                          <a:ea typeface="Verdana" panose="020B0604030504040204" pitchFamily="34" charset="0"/>
                        </a:rPr>
                        <a:t>Klebsiella</a:t>
                      </a:r>
                      <a:r>
                        <a:rPr lang="en-GB" sz="1800" u="none" dirty="0">
                          <a:solidFill>
                            <a:schemeClr val="tx1"/>
                          </a:solidFill>
                          <a:latin typeface="Verdana" panose="020B0604030504040204" pitchFamily="34" charset="0"/>
                          <a:ea typeface="Verdana" panose="020B0604030504040204" pitchFamily="34" charset="0"/>
                        </a:rPr>
                        <a:t> spp. bacteraemia are often associated with hepatobiliary source.</a:t>
                      </a:r>
                    </a:p>
                    <a:p>
                      <a:pPr marL="285750" indent="-285750">
                        <a:buFont typeface="Arial" panose="020B0604020202020204" pitchFamily="34" charset="0"/>
                        <a:buChar char="•"/>
                      </a:pPr>
                      <a:r>
                        <a:rPr lang="en-GB" sz="1800" u="none" kern="1200" dirty="0">
                          <a:solidFill>
                            <a:schemeClr val="tx1"/>
                          </a:solidFill>
                          <a:latin typeface="Verdana" panose="020B0604030504040204" pitchFamily="34" charset="0"/>
                          <a:ea typeface="Verdana" panose="020B0604030504040204" pitchFamily="34" charset="0"/>
                          <a:cs typeface="+mn-cs"/>
                        </a:rPr>
                        <a:t>Target time for ambulance release impact’s ability to undertake effective cleaning, not only in admission areas, but on the wards that patients are subsequently transferred 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u="none" kern="1200" noProof="0" dirty="0">
                          <a:solidFill>
                            <a:schemeClr val="tx1"/>
                          </a:solidFill>
                          <a:latin typeface="Verdana" panose="020B0604030504040204" pitchFamily="34" charset="0"/>
                          <a:ea typeface="Verdana" panose="020B0604030504040204" pitchFamily="34" charset="0"/>
                          <a:cs typeface="+mn-cs"/>
                        </a:rPr>
                        <a:t>Cleaning provision risks: over-occupancy, recruitment/retention, funding, no decant facility and ageing estate.</a:t>
                      </a:r>
                    </a:p>
                    <a:p>
                      <a:pPr marL="285750" indent="-285750">
                        <a:buFont typeface="Arial" panose="020B0604020202020204" pitchFamily="34" charset="0"/>
                        <a:buChar char="•"/>
                      </a:pPr>
                      <a:endParaRPr lang="en-GB" sz="1800" dirty="0">
                        <a:solidFill>
                          <a:srgbClr val="FF0000"/>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C908D417-2F3E-7DF9-C878-9E8F8CEB1476}"/>
              </a:ext>
            </a:extLst>
          </p:cNvPr>
          <p:cNvSpPr txBox="1"/>
          <p:nvPr/>
        </p:nvSpPr>
        <p:spPr>
          <a:xfrm>
            <a:off x="0" y="-14068"/>
            <a:ext cx="20105688" cy="584775"/>
          </a:xfrm>
          <a:prstGeom prst="rect">
            <a:avLst/>
          </a:prstGeom>
          <a:solidFill>
            <a:srgbClr val="7EB0DE"/>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Level 4 - Planned Care Performance</a:t>
            </a:r>
          </a:p>
        </p:txBody>
      </p:sp>
      <p:sp>
        <p:nvSpPr>
          <p:cNvPr id="4" name="TextBox 3">
            <a:extLst>
              <a:ext uri="{FF2B5EF4-FFF2-40B4-BE49-F238E27FC236}">
                <a16:creationId xmlns:a16="http://schemas.microsoft.com/office/drawing/2014/main" id="{B7076B0A-16B3-4FF1-7B7A-77EF25A57DED}"/>
              </a:ext>
            </a:extLst>
          </p:cNvPr>
          <p:cNvSpPr txBox="1"/>
          <p:nvPr/>
        </p:nvSpPr>
        <p:spPr>
          <a:xfrm>
            <a:off x="0" y="0"/>
            <a:ext cx="20105688" cy="584775"/>
          </a:xfrm>
          <a:prstGeom prst="rect">
            <a:avLst/>
          </a:prstGeom>
          <a:solidFill>
            <a:schemeClr val="accent1"/>
          </a:solidFill>
        </p:spPr>
        <p:txBody>
          <a:bodyPr wrap="square" rtlCol="0">
            <a:spAutoFit/>
          </a:bodyPr>
          <a:lstStyle/>
          <a:p>
            <a:pPr marL="0" marR="0" lvl="0" indent="0" algn="ctr" defTabSz="1507937" rtl="0" eaLnBrk="1" fontAlgn="auto" latinLnBrk="0" hangingPunct="1">
              <a:lnSpc>
                <a:spcPct val="100000"/>
              </a:lnSpc>
              <a:spcBef>
                <a:spcPts val="0"/>
              </a:spcBef>
              <a:spcAft>
                <a:spcPts val="1979"/>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panose="020F0502020204030204"/>
                <a:ea typeface="+mn-ea"/>
                <a:cs typeface="+mn-cs"/>
              </a:rPr>
              <a:t>Care is high quality, safe, efficient and delivers the best possible outcomes for people in partnerships</a:t>
            </a:r>
          </a:p>
        </p:txBody>
      </p:sp>
      <p:pic>
        <p:nvPicPr>
          <p:cNvPr id="7" name="Picture 6">
            <a:extLst>
              <a:ext uri="{FF2B5EF4-FFF2-40B4-BE49-F238E27FC236}">
                <a16:creationId xmlns:a16="http://schemas.microsoft.com/office/drawing/2014/main" id="{031FAEE8-305D-15ED-9615-121AAAD1E1F9}"/>
              </a:ext>
            </a:extLst>
          </p:cNvPr>
          <p:cNvPicPr>
            <a:picLocks noChangeAspect="1"/>
          </p:cNvPicPr>
          <p:nvPr/>
        </p:nvPicPr>
        <p:blipFill>
          <a:blip r:embed="rId3"/>
          <a:stretch>
            <a:fillRect/>
          </a:stretch>
        </p:blipFill>
        <p:spPr>
          <a:xfrm>
            <a:off x="527844" y="1768475"/>
            <a:ext cx="8763000" cy="5806065"/>
          </a:xfrm>
          <a:prstGeom prst="rect">
            <a:avLst/>
          </a:prstGeom>
        </p:spPr>
      </p:pic>
      <p:pic>
        <p:nvPicPr>
          <p:cNvPr id="10" name="Picture 9">
            <a:extLst>
              <a:ext uri="{FF2B5EF4-FFF2-40B4-BE49-F238E27FC236}">
                <a16:creationId xmlns:a16="http://schemas.microsoft.com/office/drawing/2014/main" id="{92A076DE-FC47-882C-3C1E-519F7FB22214}"/>
              </a:ext>
            </a:extLst>
          </p:cNvPr>
          <p:cNvPicPr>
            <a:picLocks noChangeAspect="1"/>
          </p:cNvPicPr>
          <p:nvPr/>
        </p:nvPicPr>
        <p:blipFill>
          <a:blip r:embed="rId4"/>
          <a:stretch>
            <a:fillRect/>
          </a:stretch>
        </p:blipFill>
        <p:spPr>
          <a:xfrm>
            <a:off x="1670844" y="8245475"/>
            <a:ext cx="16474140" cy="2902766"/>
          </a:xfrm>
          <a:prstGeom prst="rect">
            <a:avLst/>
          </a:prstGeom>
        </p:spPr>
      </p:pic>
    </p:spTree>
    <p:extLst>
      <p:ext uri="{BB962C8B-B14F-4D97-AF65-F5344CB8AC3E}">
        <p14:creationId xmlns:p14="http://schemas.microsoft.com/office/powerpoint/2010/main" val="13810741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0D3DD-7D69-64AC-5156-300DB46C51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260347B-B2C2-569E-F4FC-7FDF1909AF45}"/>
              </a:ext>
            </a:extLst>
          </p:cNvPr>
          <p:cNvSpPr txBox="1"/>
          <p:nvPr/>
        </p:nvSpPr>
        <p:spPr>
          <a:xfrm>
            <a:off x="0" y="0"/>
            <a:ext cx="20105688" cy="553998"/>
          </a:xfrm>
          <a:prstGeom prst="rect">
            <a:avLst/>
          </a:prstGeom>
          <a:solidFill>
            <a:srgbClr val="002060"/>
          </a:solidFill>
        </p:spPr>
        <p:txBody>
          <a:bodyPr wrap="square" rtlCol="0">
            <a:spAutoFit/>
          </a:bodyPr>
          <a:lstStyle/>
          <a:p>
            <a:pPr lvl="0" algn="ctr">
              <a:spcAft>
                <a:spcPts val="989"/>
              </a:spcAft>
              <a:defRPr/>
            </a:pPr>
            <a:r>
              <a:rPr kumimoji="0" lang="en-GB" sz="3000" b="1" i="0" u="none" strike="noStrike" kern="1200" cap="none" spc="0" normalizeH="0" baseline="0" noProof="0" dirty="0">
                <a:ln>
                  <a:noFill/>
                </a:ln>
                <a:solidFill>
                  <a:prstClr val="white"/>
                </a:solidFill>
                <a:effectLst/>
                <a:uLnTx/>
                <a:uFillTx/>
                <a:ea typeface="+mn-ea"/>
                <a:cs typeface="+mn-cs"/>
              </a:rPr>
              <a:t>Targeted Intervention (Level 4) – Maternity &amp; Neonates</a:t>
            </a:r>
          </a:p>
        </p:txBody>
      </p:sp>
      <p:graphicFrame>
        <p:nvGraphicFramePr>
          <p:cNvPr id="7" name="Table 6">
            <a:extLst>
              <a:ext uri="{FF2B5EF4-FFF2-40B4-BE49-F238E27FC236}">
                <a16:creationId xmlns:a16="http://schemas.microsoft.com/office/drawing/2014/main" id="{2925D6B2-6DFE-660F-A884-99A2E8D9B3CF}"/>
              </a:ext>
            </a:extLst>
          </p:cNvPr>
          <p:cNvGraphicFramePr>
            <a:graphicFrameLocks noGrp="1"/>
          </p:cNvGraphicFramePr>
          <p:nvPr>
            <p:extLst>
              <p:ext uri="{D42A27DB-BD31-4B8C-83A1-F6EECF244321}">
                <p14:modId xmlns:p14="http://schemas.microsoft.com/office/powerpoint/2010/main" val="2125820348"/>
              </p:ext>
            </p:extLst>
          </p:nvPr>
        </p:nvGraphicFramePr>
        <p:xfrm>
          <a:off x="-5556" y="553998"/>
          <a:ext cx="20105688" cy="10754207"/>
        </p:xfrm>
        <a:graphic>
          <a:graphicData uri="http://schemas.openxmlformats.org/drawingml/2006/table">
            <a:tbl>
              <a:tblPr firstRow="1" bandRow="1">
                <a:tableStyleId>{5C22544A-7EE6-4342-B048-85BDC9FD1C3A}</a:tableStyleId>
              </a:tblPr>
              <a:tblGrid>
                <a:gridCol w="7924800">
                  <a:extLst>
                    <a:ext uri="{9D8B030D-6E8A-4147-A177-3AD203B41FA5}">
                      <a16:colId xmlns:a16="http://schemas.microsoft.com/office/drawing/2014/main" val="2050005337"/>
                    </a:ext>
                  </a:extLst>
                </a:gridCol>
                <a:gridCol w="12180888">
                  <a:extLst>
                    <a:ext uri="{9D8B030D-6E8A-4147-A177-3AD203B41FA5}">
                      <a16:colId xmlns:a16="http://schemas.microsoft.com/office/drawing/2014/main" val="3256999765"/>
                    </a:ext>
                  </a:extLst>
                </a:gridCol>
              </a:tblGrid>
              <a:tr h="260598">
                <a:tc>
                  <a:txBody>
                    <a:bodyPr/>
                    <a:lstStyle/>
                    <a:p>
                      <a:pPr>
                        <a:lnSpc>
                          <a:spcPct val="107000"/>
                        </a:lnSpc>
                        <a:spcAft>
                          <a:spcPts val="800"/>
                        </a:spcAft>
                        <a:buNone/>
                      </a:pPr>
                      <a:r>
                        <a:rPr lang="en-GB" sz="15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Criteria to Achieve</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28600">
                        <a:lnSpc>
                          <a:spcPct val="107000"/>
                        </a:lnSpc>
                        <a:spcAft>
                          <a:spcPts val="800"/>
                        </a:spcAft>
                        <a:buNone/>
                      </a:pPr>
                      <a:r>
                        <a:rPr lang="en-GB" sz="15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Current Performance </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5729567"/>
                  </a:ext>
                </a:extLst>
              </a:tr>
              <a:tr h="1166904">
                <a:tc>
                  <a:txBody>
                    <a:bodyPr/>
                    <a:lstStyle/>
                    <a:p>
                      <a:pPr marL="342900" lvl="0" indent="-342900">
                        <a:lnSpc>
                          <a:spcPct val="107000"/>
                        </a:lnSpc>
                        <a:buFont typeface="Symbol" panose="05050102010706020507" pitchFamily="18" charset="2"/>
                        <a:buChar char=""/>
                      </a:pPr>
                      <a:r>
                        <a:rPr lang="en-GB" sz="1500" dirty="0">
                          <a:effectLst/>
                          <a:latin typeface="Verdana" panose="020B0604030504040204" pitchFamily="34" charset="0"/>
                          <a:ea typeface="Calibri" panose="020F0502020204030204" pitchFamily="34" charset="0"/>
                          <a:cs typeface="Arial" panose="020B0604020202020204" pitchFamily="34" charset="0"/>
                        </a:rPr>
                        <a:t>Ensure that the recommendations and actions in the Independent Review are progressed in line with agreed timescales and report progress to Welsh Government monthly, highlighting risks to delivery.</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Calibri" panose="020F0502020204030204" pitchFamily="34" charset="0"/>
                          <a:cs typeface="Arial" panose="020B0604020202020204" pitchFamily="34" charset="0"/>
                        </a:rPr>
                        <a:t>Perinatal improvement programme has been established Dec 2025 </a:t>
                      </a:r>
                      <a:endParaRPr lang="en-GB" sz="15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Calibri" panose="020F0502020204030204" pitchFamily="34" charset="0"/>
                          <a:cs typeface="Arial" panose="020B0604020202020204" pitchFamily="34" charset="0"/>
                        </a:rPr>
                        <a:t>Exec led workstreams are underway Dec 2025</a:t>
                      </a:r>
                      <a:endParaRPr lang="en-GB" sz="15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285750" lvl="0" indent="-285750">
                        <a:lnSpc>
                          <a:spcPct val="107000"/>
                        </a:lnSpc>
                        <a:buFont typeface="Arial" panose="020B0604020202020204" pitchFamily="34" charset="0"/>
                        <a:buChar char="•"/>
                      </a:pPr>
                      <a:r>
                        <a:rPr lang="en-GB" sz="1500" dirty="0">
                          <a:solidFill>
                            <a:schemeClr val="tx1"/>
                          </a:solidFill>
                          <a:effectLst/>
                          <a:latin typeface="Verdana" panose="020B0604030504040204" pitchFamily="34" charset="0"/>
                          <a:ea typeface="Calibri" panose="020F0502020204030204" pitchFamily="34" charset="0"/>
                          <a:cs typeface="Arial" panose="020B0604020202020204" pitchFamily="34" charset="0"/>
                        </a:rPr>
                        <a:t>Quarterly Perinatal updates to Board ongoing </a:t>
                      </a:r>
                      <a:endParaRPr lang="en-GB" sz="15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Final Perinatal Improvement Programme agreed by Independent Oversight Panel and Health Board July 2026; 70% of recommendations delivered to date.</a:t>
                      </a:r>
                    </a:p>
                  </a:txBody>
                  <a:tcPr marL="68580" marR="68580" marT="0" marB="0"/>
                </a:tc>
                <a:extLst>
                  <a:ext uri="{0D108BD9-81ED-4DB2-BD59-A6C34878D82A}">
                    <a16:rowId xmlns:a16="http://schemas.microsoft.com/office/drawing/2014/main" val="2081941963"/>
                  </a:ext>
                </a:extLst>
              </a:tr>
              <a:tr h="1112997">
                <a:tc>
                  <a:txBody>
                    <a:bodyPr/>
                    <a:lstStyle/>
                    <a:p>
                      <a:pPr marL="342900" lvl="0" indent="-342900">
                        <a:lnSpc>
                          <a:spcPct val="107000"/>
                        </a:lnSpc>
                        <a:buFont typeface="Symbol" panose="05050102010706020507" pitchFamily="18" charset="2"/>
                        <a:buChar char=""/>
                      </a:pPr>
                      <a:r>
                        <a:rPr lang="en-GB" sz="1500" dirty="0">
                          <a:effectLst/>
                          <a:latin typeface="Verdana" panose="020B0604030504040204" pitchFamily="34" charset="0"/>
                          <a:ea typeface="Calibri" panose="020F0502020204030204" pitchFamily="34" charset="0"/>
                          <a:cs typeface="Arial" panose="020B0604020202020204" pitchFamily="34" charset="0"/>
                        </a:rPr>
                        <a:t>Ensure that the agreed actions in the family-led review into Swansea Bay maternity services are progressed in line with agreed timescales and report progress to Welsh Government monthly, highlighting risks to delivery.</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85750" lvl="0" indent="-285750">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The agreed actions of the family led review have been integrated to the Independent Review improvement plan – Jan 2026. 70% of recommendations delivered.</a:t>
                      </a:r>
                    </a:p>
                    <a:p>
                      <a:pPr marL="285750" lvl="0" indent="-285750">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Reporting to Welsh Government on quarterly basis, additional independent assessment reported by Independent Observer to Cabinet Secretary on quarterly basis.</a:t>
                      </a:r>
                    </a:p>
                    <a:p>
                      <a:pPr>
                        <a:lnSpc>
                          <a:spcPct val="107000"/>
                        </a:lnSpc>
                        <a:spcAft>
                          <a:spcPts val="800"/>
                        </a:spcAft>
                        <a:buNone/>
                      </a:pPr>
                      <a:r>
                        <a:rPr lang="en-GB" sz="1500" dirty="0">
                          <a:solidFill>
                            <a:schemeClr val="tx1"/>
                          </a:solidFill>
                          <a:effectLst/>
                          <a:latin typeface="Verdana" panose="020B0604030504040204" pitchFamily="34" charset="0"/>
                          <a:ea typeface="Calibri" panose="020F0502020204030204" pitchFamily="34" charset="0"/>
                          <a:cs typeface="Arial" panose="020B0604020202020204" pitchFamily="34" charset="0"/>
                        </a:rPr>
                        <a:t> </a:t>
                      </a:r>
                      <a:endParaRPr lang="en-GB" sz="15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12782796"/>
                  </a:ext>
                </a:extLst>
              </a:tr>
              <a:tr h="605266">
                <a:tc>
                  <a:txBody>
                    <a:bodyPr/>
                    <a:lstStyle/>
                    <a:p>
                      <a:pPr marL="342900" lvl="0" indent="-342900" algn="l" defTabSz="1507937" rtl="0" eaLnBrk="1" latinLnBrk="0" hangingPunct="1">
                        <a:lnSpc>
                          <a:spcPct val="107000"/>
                        </a:lnSpc>
                        <a:buFont typeface="Symbol" panose="05050102010706020507" pitchFamily="18" charset="2"/>
                        <a:buChar char=""/>
                      </a:pPr>
                      <a:r>
                        <a:rPr lang="en-GB" sz="1500" kern="1200" dirty="0">
                          <a:solidFill>
                            <a:schemeClr val="dk1"/>
                          </a:solidFill>
                          <a:effectLst/>
                          <a:latin typeface="Verdana" panose="020B0604030504040204" pitchFamily="34" charset="0"/>
                          <a:ea typeface="Calibri" panose="020F0502020204030204" pitchFamily="34" charset="0"/>
                          <a:cs typeface="Arial" panose="020B0604020202020204" pitchFamily="34" charset="0"/>
                        </a:rPr>
                        <a:t>Receive a positive assessment from the Welsh Government independent</a:t>
                      </a:r>
                    </a:p>
                    <a:p>
                      <a:pPr marL="342900" lvl="0" indent="-342900" algn="l" defTabSz="1507937" rtl="0" eaLnBrk="1" latinLnBrk="0" hangingPunct="1">
                        <a:lnSpc>
                          <a:spcPct val="107000"/>
                        </a:lnSpc>
                        <a:buFont typeface="Symbol" panose="05050102010706020507" pitchFamily="18" charset="2"/>
                        <a:buChar char=""/>
                      </a:pPr>
                      <a:r>
                        <a:rPr lang="en-GB" sz="1500" kern="1200" dirty="0">
                          <a:solidFill>
                            <a:schemeClr val="dk1"/>
                          </a:solidFill>
                          <a:effectLst/>
                          <a:latin typeface="Verdana" panose="020B0604030504040204" pitchFamily="34" charset="0"/>
                          <a:ea typeface="Calibri" panose="020F0502020204030204" pitchFamily="34" charset="0"/>
                          <a:cs typeface="Arial" panose="020B0604020202020204" pitchFamily="34" charset="0"/>
                        </a:rPr>
                        <a:t>observer on progress against the agreed maternity and neonatal action plan.</a:t>
                      </a:r>
                    </a:p>
                  </a:txBody>
                  <a:tcPr marL="68580" marR="68580" marT="0" marB="0"/>
                </a:tc>
                <a:tc>
                  <a:txBody>
                    <a:bodyPr/>
                    <a:lstStyle/>
                    <a:p>
                      <a:pPr marL="0" marR="0" lvl="0" indent="0" algn="l" defTabSz="1507937" rtl="0" eaLnBrk="1" fontAlgn="auto" latinLnBrk="0" hangingPunct="1">
                        <a:lnSpc>
                          <a:spcPct val="107000"/>
                        </a:lnSpc>
                        <a:spcBef>
                          <a:spcPts val="0"/>
                        </a:spcBef>
                        <a:spcAft>
                          <a:spcPts val="800"/>
                        </a:spcAft>
                        <a:buClrTx/>
                        <a:buSzTx/>
                        <a:buFont typeface="Symbol" panose="05050102010706020507" pitchFamily="18" charset="2"/>
                        <a:buNone/>
                        <a:tabLst/>
                        <a:defRPr/>
                      </a:pPr>
                      <a:r>
                        <a:rPr lang="en-GB" sz="1500" b="1"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Complete</a:t>
                      </a:r>
                    </a:p>
                    <a:p>
                      <a:pPr marL="285750" marR="0" lvl="0" indent="-285750" algn="l" defTabSz="1507937"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Positive assessment received on 31 March 2026, full response to be brought to Health Board meeting in May 2026. </a:t>
                      </a:r>
                    </a:p>
                  </a:txBody>
                  <a:tcPr marL="68580" marR="68580" marT="0" marB="0"/>
                </a:tc>
                <a:extLst>
                  <a:ext uri="{0D108BD9-81ED-4DB2-BD59-A6C34878D82A}">
                    <a16:rowId xmlns:a16="http://schemas.microsoft.com/office/drawing/2014/main" val="1434591134"/>
                  </a:ext>
                </a:extLst>
              </a:tr>
              <a:tr h="1404491">
                <a:tc>
                  <a:txBody>
                    <a:bodyPr/>
                    <a:lstStyle/>
                    <a:p>
                      <a:pPr marL="342900" lvl="0" indent="-342900" algn="l" defTabSz="1507937" rtl="0" eaLnBrk="1" latinLnBrk="0" hangingPunct="1">
                        <a:lnSpc>
                          <a:spcPct val="107000"/>
                        </a:lnSpc>
                        <a:buFont typeface="Symbol" panose="05050102010706020507" pitchFamily="18" charset="2"/>
                        <a:buChar char=""/>
                      </a:pPr>
                      <a:r>
                        <a:rPr lang="en-GB" sz="1500" kern="1200" dirty="0">
                          <a:solidFill>
                            <a:schemeClr val="dk1"/>
                          </a:solidFill>
                          <a:effectLst/>
                          <a:latin typeface="Verdana" panose="020B0604030504040204" pitchFamily="34" charset="0"/>
                          <a:ea typeface="Calibri" panose="020F0502020204030204" pitchFamily="34" charset="0"/>
                          <a:cs typeface="Arial" panose="020B0604020202020204" pitchFamily="34" charset="0"/>
                        </a:rPr>
                        <a:t>Agree a set of sustainability conditions with Welsh Government that can be used to track improvements.</a:t>
                      </a:r>
                    </a:p>
                  </a:txBody>
                  <a:tcPr marL="68580" marR="68580" marT="0" marB="0"/>
                </a:tc>
                <a:tc>
                  <a:txBody>
                    <a:bodyPr/>
                    <a:lstStyle/>
                    <a:p>
                      <a:pPr marL="342900" marR="0" lvl="0" indent="-342900" algn="l" defTabSz="1507937"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"Scorecard" in development mapping ten thematic recommendations with key metrics to track improvements – will be presented to Board in September 2026</a:t>
                      </a:r>
                    </a:p>
                    <a:p>
                      <a:pPr marL="342900" lvl="0" indent="-342900" algn="l" defTabSz="1507937" rtl="0" eaLnBrk="1" latinLnBrk="0" hangingPunct="1">
                        <a:lnSpc>
                          <a:spcPct val="107000"/>
                        </a:lnSpc>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Have developed Perinatal reporting to Board through Quality &amp; Safety committee Jul 2025</a:t>
                      </a:r>
                    </a:p>
                    <a:p>
                      <a:pPr marL="342900" lvl="0" indent="-342900" algn="l" defTabSz="1507937" rtl="0" eaLnBrk="1" latinLnBrk="0" hangingPunct="1">
                        <a:lnSpc>
                          <a:spcPct val="107000"/>
                        </a:lnSpc>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Routinely reviewing staff retention and well-being plan – revised plan signed off Jan 2026</a:t>
                      </a:r>
                    </a:p>
                    <a:p>
                      <a:pPr marL="342900" lvl="0" indent="-342900" algn="l" defTabSz="1507937" rtl="0" eaLnBrk="1" latinLnBrk="0" hangingPunct="1">
                        <a:lnSpc>
                          <a:spcPct val="107000"/>
                        </a:lnSpc>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Pulse surveys underway – quarterly </a:t>
                      </a:r>
                    </a:p>
                    <a:p>
                      <a:pPr marL="342900" lvl="0" indent="-34290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Robust Governance processes in place – Dec 2025</a:t>
                      </a:r>
                    </a:p>
                  </a:txBody>
                  <a:tcPr marL="68580" marR="68580" marT="0" marB="0"/>
                </a:tc>
                <a:extLst>
                  <a:ext uri="{0D108BD9-81ED-4DB2-BD59-A6C34878D82A}">
                    <a16:rowId xmlns:a16="http://schemas.microsoft.com/office/drawing/2014/main" val="120436488"/>
                  </a:ext>
                </a:extLst>
              </a:tr>
              <a:tr h="987048">
                <a:tc>
                  <a:txBody>
                    <a:bodyPr/>
                    <a:lstStyle/>
                    <a:p>
                      <a:pPr marL="342900" lvl="0" indent="-342900" algn="l" defTabSz="1507937" rtl="0" eaLnBrk="1" latinLnBrk="0" hangingPunct="1">
                        <a:lnSpc>
                          <a:spcPct val="107000"/>
                        </a:lnSpc>
                        <a:spcAft>
                          <a:spcPts val="800"/>
                        </a:spcAft>
                        <a:buFont typeface="Symbol" panose="05050102010706020507" pitchFamily="18" charset="2"/>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Evidence effective Board scrutiny and oversight of maternity and neonatal services.</a:t>
                      </a:r>
                    </a:p>
                  </a:txBody>
                  <a:tcPr marL="68580" marR="68580" marT="0" marB="0"/>
                </a:tc>
                <a:tc>
                  <a:txBody>
                    <a:bodyPr/>
                    <a:lstStyle/>
                    <a:p>
                      <a:r>
                        <a:rPr lang="en-GB" sz="1500" b="1" kern="1200" dirty="0">
                          <a:solidFill>
                            <a:schemeClr val="tx1"/>
                          </a:solidFill>
                          <a:effectLst/>
                          <a:latin typeface="Verdana" panose="020B0604030504040204" pitchFamily="34" charset="0"/>
                          <a:ea typeface="Verdana" panose="020B0604030504040204" pitchFamily="34" charset="0"/>
                          <a:cs typeface="+mn-cs"/>
                        </a:rPr>
                        <a:t>Complete</a:t>
                      </a:r>
                      <a:endParaRPr lang="en-GB" sz="1500" kern="1200" dirty="0">
                        <a:solidFill>
                          <a:schemeClr val="tx1"/>
                        </a:solidFill>
                        <a:effectLst/>
                        <a:latin typeface="Verdana" panose="020B0604030504040204" pitchFamily="34" charset="0"/>
                        <a:ea typeface="Verdana" panose="020B0604030504040204" pitchFamily="34" charset="0"/>
                        <a:cs typeface="+mn-cs"/>
                      </a:endParaRPr>
                    </a:p>
                    <a:p>
                      <a:pPr lvl="0"/>
                      <a:r>
                        <a:rPr lang="en-GB" sz="1500" kern="1200" dirty="0">
                          <a:solidFill>
                            <a:schemeClr val="tx1"/>
                          </a:solidFill>
                          <a:effectLst/>
                          <a:latin typeface="Verdana" panose="020B0604030504040204" pitchFamily="34" charset="0"/>
                          <a:ea typeface="Verdana" panose="020B0604030504040204" pitchFamily="34" charset="0"/>
                          <a:cs typeface="+mn-cs"/>
                        </a:rPr>
                        <a:t>Governance structure in place – July 2025; updated Dec 2025</a:t>
                      </a:r>
                    </a:p>
                    <a:p>
                      <a:pPr marL="1039719" lvl="1" indent="-285750" algn="l" defTabSz="1507937" rtl="0" eaLnBrk="1" latinLnBrk="0" hangingPunct="1">
                        <a:lnSpc>
                          <a:spcPct val="107000"/>
                        </a:lnSpc>
                        <a:buFont typeface="Arial" panose="020B0604020202020204" pitchFamily="34" charset="0"/>
                        <a:buChar char="•"/>
                      </a:pPr>
                      <a:r>
                        <a:rPr lang="en-GB" sz="1500" kern="1200" dirty="0">
                          <a:solidFill>
                            <a:schemeClr val="tx1"/>
                          </a:solidFill>
                          <a:effectLst/>
                          <a:latin typeface="Verdana" panose="020B0604030504040204" pitchFamily="34" charset="0"/>
                          <a:ea typeface="Calibri" panose="020F0502020204030204" pitchFamily="34" charset="0"/>
                          <a:cs typeface="Arial" panose="020B0604020202020204" pitchFamily="34" charset="0"/>
                        </a:rPr>
                        <a:t>Although complete, we will continue to review and benchmark against other HBs on cyclical basis to seek out best practice</a:t>
                      </a:r>
                    </a:p>
                  </a:txBody>
                  <a:tcPr/>
                </a:tc>
                <a:extLst>
                  <a:ext uri="{0D108BD9-81ED-4DB2-BD59-A6C34878D82A}">
                    <a16:rowId xmlns:a16="http://schemas.microsoft.com/office/drawing/2014/main" val="3096599463"/>
                  </a:ext>
                </a:extLst>
              </a:tr>
              <a:tr h="552829">
                <a:tc>
                  <a:txBody>
                    <a:bodyPr/>
                    <a:lstStyle/>
                    <a:p>
                      <a:pPr marL="342900" lvl="0" indent="-342900" algn="l" defTabSz="1507937" rtl="0" eaLnBrk="1" latinLnBrk="0" hangingPunct="1">
                        <a:lnSpc>
                          <a:spcPct val="107000"/>
                        </a:lnSpc>
                        <a:buFont typeface="Symbol" panose="05050102010706020507" pitchFamily="18" charset="2"/>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Embed the maternity and neo-natal dashboard across the service to</a:t>
                      </a:r>
                    </a:p>
                    <a:p>
                      <a:pPr marL="342900" lvl="0" indent="-342900" algn="l" defTabSz="1507937" rtl="0" eaLnBrk="1" latinLnBrk="0" hangingPunct="1">
                        <a:lnSpc>
                          <a:spcPct val="107000"/>
                        </a:lnSpc>
                        <a:spcAft>
                          <a:spcPts val="800"/>
                        </a:spcAft>
                        <a:buFont typeface="Symbol" panose="05050102010706020507" pitchFamily="18" charset="2"/>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demonstrate that data is driving real decision making.</a:t>
                      </a: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Complete</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a:lnSpc>
                          <a:spcPct val="107000"/>
                        </a:lnSpc>
                        <a:spcAft>
                          <a:spcPts val="800"/>
                        </a:spcAft>
                        <a:buNone/>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 </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04737449"/>
                  </a:ext>
                </a:extLst>
              </a:tr>
              <a:tr h="1890582">
                <a:tc>
                  <a:txBody>
                    <a:bodyPr/>
                    <a:lstStyle/>
                    <a:p>
                      <a:pPr marL="342900" lvl="0" indent="-342900" algn="l" defTabSz="1507937" rtl="0" eaLnBrk="1" latinLnBrk="0" hangingPunct="1">
                        <a:lnSpc>
                          <a:spcPct val="107000"/>
                        </a:lnSpc>
                        <a:spcAft>
                          <a:spcPts val="800"/>
                        </a:spcAft>
                        <a:buFont typeface="Symbol" panose="05050102010706020507" pitchFamily="18" charset="2"/>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Regularly review the risk register, appropriate risk management, and mitigations.</a:t>
                      </a: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Complete </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0000"/>
                        </a:lnSpc>
                        <a:spcAft>
                          <a:spcPts val="0"/>
                        </a:spcAft>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Embedded as business-as-usual</a:t>
                      </a:r>
                    </a:p>
                    <a:p>
                      <a:pPr marL="285750" lvl="0" indent="-285750">
                        <a:lnSpc>
                          <a:spcPct val="100000"/>
                        </a:lnSpc>
                        <a:spcAft>
                          <a:spcPts val="0"/>
                        </a:spcAft>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The risk register is reviewed at monthly Perinatal committee and flagged at Quality &amp; Safety Committee and through to the Board</a:t>
                      </a:r>
                    </a:p>
                    <a:p>
                      <a:pPr marL="285750" lvl="0" indent="-285750" algn="l" defTabSz="1507937" rtl="0" eaLnBrk="1" latinLnBrk="0" hangingPunct="1">
                        <a:lnSpc>
                          <a:spcPct val="100000"/>
                        </a:lnSpc>
                        <a:spcAft>
                          <a:spcPts val="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Development of an organisation-wide Learning and Improvement Group (due to launch Q3 26/27 will further embed thematic learning from LRI/NRIs, complaints and concerns processes, Listening to People, and other feedback channels.</a:t>
                      </a:r>
                    </a:p>
                    <a:p>
                      <a:pPr marL="285750" lvl="0" indent="-285750" algn="l" defTabSz="1507937" rtl="0" eaLnBrk="1" latinLnBrk="0" hangingPunct="1">
                        <a:lnSpc>
                          <a:spcPct val="100000"/>
                        </a:lnSpc>
                        <a:spcAft>
                          <a:spcPts val="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Risks requiring escalation move through governance process e.g. risk relating to split-site work and potential reconfiguration of Perinatal services to mitigate has been escalated to Health Board Corporate Risk Register </a:t>
                      </a:r>
                    </a:p>
                  </a:txBody>
                  <a:tcPr marL="68580" marR="68580" marT="0" marB="0"/>
                </a:tc>
                <a:extLst>
                  <a:ext uri="{0D108BD9-81ED-4DB2-BD59-A6C34878D82A}">
                    <a16:rowId xmlns:a16="http://schemas.microsoft.com/office/drawing/2014/main" val="3256335798"/>
                  </a:ext>
                </a:extLst>
              </a:tr>
              <a:tr h="1403470">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Regularly review against agreed outcomes to demonstrate that there is continued embedding of the LRI/NRIs, complaints and concerns process within quality governance, ensuring responses in a timely manner.</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Ongoing</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nSpc>
                          <a:spcPct val="100000"/>
                        </a:lnSpc>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Monthly reporting through Perinatal Committee and Board</a:t>
                      </a:r>
                    </a:p>
                    <a:p>
                      <a:pPr marL="342900" lvl="0" indent="-342900">
                        <a:lnSpc>
                          <a:spcPct val="100000"/>
                        </a:lnSpc>
                        <a:spcAft>
                          <a:spcPts val="800"/>
                        </a:spcAft>
                        <a:buFont typeface="Arial" panose="020B0604020202020204" pitchFamily="34" charset="0"/>
                        <a:buChar char="•"/>
                      </a:pPr>
                      <a:r>
                        <a:rPr lang="en-GB" sz="1500" dirty="0">
                          <a:solidFill>
                            <a:schemeClr val="tx1"/>
                          </a:solidFill>
                          <a:effectLst/>
                          <a:latin typeface="Verdana" panose="020B0604030504040204" pitchFamily="34" charset="0"/>
                          <a:ea typeface="Verdana" panose="020B0604030504040204" pitchFamily="34" charset="0"/>
                          <a:cs typeface="Arial" panose="020B0604020202020204" pitchFamily="34" charset="0"/>
                        </a:rPr>
                        <a:t>Ward to Board reporting</a:t>
                      </a:r>
                      <a:endPar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p>
                      <a:pPr marL="342900" lvl="0" indent="-342900">
                        <a:lnSpc>
                          <a:spcPct val="100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Development of an organisation-wide Learning and Improvement Group (due to launch Q3 26/27 will further embed thematic learning from LRI/NRIs, complaints and concerns processes, Listening to People, and other feedback channels.</a:t>
                      </a:r>
                    </a:p>
                  </a:txBody>
                  <a:tcPr marL="68580" marR="68580" marT="0" marB="0"/>
                </a:tc>
                <a:extLst>
                  <a:ext uri="{0D108BD9-81ED-4DB2-BD59-A6C34878D82A}">
                    <a16:rowId xmlns:a16="http://schemas.microsoft.com/office/drawing/2014/main" val="514377706"/>
                  </a:ext>
                </a:extLst>
              </a:tr>
              <a:tr h="1126689">
                <a:tc>
                  <a:txBody>
                    <a:bodyPr/>
                    <a:lstStyle/>
                    <a:p>
                      <a:pPr marL="342900" lvl="0" indent="-342900">
                        <a:lnSpc>
                          <a:spcPct val="107000"/>
                        </a:lnSpc>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Evidence a joint and effective PMRT meetings across the service with</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28600">
                        <a:lnSpc>
                          <a:spcPct val="107000"/>
                        </a:lnSpc>
                        <a:spcAft>
                          <a:spcPts val="800"/>
                        </a:spcAft>
                        <a:buNone/>
                      </a:pPr>
                      <a:r>
                        <a:rPr lang="en-GB" sz="1500" dirty="0">
                          <a:effectLst/>
                          <a:latin typeface="Verdana" panose="020B0604030504040204" pitchFamily="34" charset="0"/>
                          <a:ea typeface="Verdana" panose="020B0604030504040204" pitchFamily="34" charset="0"/>
                          <a:cs typeface="Arial" panose="020B0604020202020204" pitchFamily="34" charset="0"/>
                        </a:rPr>
                        <a:t>engagement of affected families.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solidFill>
                            <a:schemeClr val="tx1"/>
                          </a:solidFill>
                          <a:effectLst/>
                          <a:latin typeface="Verdana" panose="020B0604030504040204" pitchFamily="34" charset="0"/>
                          <a:ea typeface="Verdana" panose="020B0604030504040204" pitchFamily="34" charset="0"/>
                          <a:cs typeface="Arial" panose="020B0604020202020204" pitchFamily="34" charset="0"/>
                        </a:rPr>
                        <a:t>Ongoing</a:t>
                      </a:r>
                      <a:endParaRPr lang="en-GB" sz="15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Part of the improvement plan and reported through Perinatal committee</a:t>
                      </a: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tx1"/>
                          </a:solidFill>
                          <a:effectLst/>
                          <a:latin typeface="Verdana" panose="020B0604030504040204" pitchFamily="34" charset="0"/>
                          <a:ea typeface="Verdana" panose="020B0604030504040204" pitchFamily="34" charset="0"/>
                          <a:cs typeface="Arial" panose="020B0604020202020204" pitchFamily="34" charset="0"/>
                        </a:rPr>
                        <a:t>Evidence of ongoing family engagement throughout investigations, including contact, communication, and feedback; 100% of families are engaged in investigations which trigger duty of candour. </a:t>
                      </a:r>
                    </a:p>
                  </a:txBody>
                  <a:tcPr marL="68580" marR="68580" marT="0" marB="0"/>
                </a:tc>
                <a:extLst>
                  <a:ext uri="{0D108BD9-81ED-4DB2-BD59-A6C34878D82A}">
                    <a16:rowId xmlns:a16="http://schemas.microsoft.com/office/drawing/2014/main" val="3186426611"/>
                  </a:ext>
                </a:extLst>
              </a:tr>
            </a:tbl>
          </a:graphicData>
        </a:graphic>
      </p:graphicFrame>
    </p:spTree>
    <p:extLst>
      <p:ext uri="{BB962C8B-B14F-4D97-AF65-F5344CB8AC3E}">
        <p14:creationId xmlns:p14="http://schemas.microsoft.com/office/powerpoint/2010/main" val="7388646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E1F52-CEAC-E4A1-7AED-D8160239E45A}"/>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A7615B1C-E0CD-D916-0DDA-7AEF2974AD5C}"/>
              </a:ext>
            </a:extLst>
          </p:cNvPr>
          <p:cNvGraphicFramePr>
            <a:graphicFrameLocks noGrp="1"/>
          </p:cNvGraphicFramePr>
          <p:nvPr>
            <p:extLst>
              <p:ext uri="{D42A27DB-BD31-4B8C-83A1-F6EECF244321}">
                <p14:modId xmlns:p14="http://schemas.microsoft.com/office/powerpoint/2010/main" val="3087166225"/>
              </p:ext>
            </p:extLst>
          </p:nvPr>
        </p:nvGraphicFramePr>
        <p:xfrm>
          <a:off x="0" y="553999"/>
          <a:ext cx="20105688" cy="10755353"/>
        </p:xfrm>
        <a:graphic>
          <a:graphicData uri="http://schemas.openxmlformats.org/drawingml/2006/table">
            <a:tbl>
              <a:tblPr firstRow="1" bandRow="1">
                <a:tableStyleId>{5C22544A-7EE6-4342-B048-85BDC9FD1C3A}</a:tableStyleId>
              </a:tblPr>
              <a:tblGrid>
                <a:gridCol w="5867400">
                  <a:extLst>
                    <a:ext uri="{9D8B030D-6E8A-4147-A177-3AD203B41FA5}">
                      <a16:colId xmlns:a16="http://schemas.microsoft.com/office/drawing/2014/main" val="2050005337"/>
                    </a:ext>
                  </a:extLst>
                </a:gridCol>
                <a:gridCol w="14238288">
                  <a:extLst>
                    <a:ext uri="{9D8B030D-6E8A-4147-A177-3AD203B41FA5}">
                      <a16:colId xmlns:a16="http://schemas.microsoft.com/office/drawing/2014/main" val="3256999765"/>
                    </a:ext>
                  </a:extLst>
                </a:gridCol>
              </a:tblGrid>
              <a:tr h="352228">
                <a:tc>
                  <a:txBody>
                    <a:bodyPr/>
                    <a:lstStyle/>
                    <a:p>
                      <a:pPr>
                        <a:lnSpc>
                          <a:spcPct val="107000"/>
                        </a:lnSpc>
                        <a:spcAft>
                          <a:spcPts val="800"/>
                        </a:spcAft>
                        <a:buNone/>
                      </a:pPr>
                      <a:r>
                        <a:rPr lang="en-GB" sz="15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Criteria to Achieve</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28600">
                        <a:lnSpc>
                          <a:spcPct val="107000"/>
                        </a:lnSpc>
                        <a:spcAft>
                          <a:spcPts val="800"/>
                        </a:spcAft>
                        <a:buNone/>
                      </a:pPr>
                      <a:r>
                        <a:rPr lang="en-GB" sz="15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Current Performance </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5729567"/>
                  </a:ext>
                </a:extLst>
              </a:tr>
              <a:tr h="841566">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Maintain the required staffing establishment at appropriate numbers and grades.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Ongoing</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Reported monthly through Perinatal committee, into Quality &amp; Safety committee and into Board. </a:t>
                      </a:r>
                    </a:p>
                    <a:p>
                      <a:pPr marL="285750" lvl="0" indent="-285750">
                        <a:lnSpc>
                          <a:spcPct val="107000"/>
                        </a:lnSpc>
                        <a:spcAft>
                          <a:spcPts val="800"/>
                        </a:spcAft>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Key element of performance report</a:t>
                      </a:r>
                    </a:p>
                  </a:txBody>
                  <a:tcPr marL="68580" marR="68580" marT="0" marB="0"/>
                </a:tc>
                <a:extLst>
                  <a:ext uri="{0D108BD9-81ED-4DB2-BD59-A6C34878D82A}">
                    <a16:rowId xmlns:a16="http://schemas.microsoft.com/office/drawing/2014/main" val="2081941963"/>
                  </a:ext>
                </a:extLst>
              </a:tr>
              <a:tr h="586627">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Achieve and maintain training compliance rates for all staff in maternity and neonatal services.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Complete</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spcAft>
                          <a:spcPts val="800"/>
                        </a:spcAft>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Reviewed at monthly performance and perinatal committee – key element of the report</a:t>
                      </a:r>
                    </a:p>
                  </a:txBody>
                  <a:tcPr marL="68580" marR="68580" marT="0" marB="0"/>
                </a:tc>
                <a:extLst>
                  <a:ext uri="{0D108BD9-81ED-4DB2-BD59-A6C34878D82A}">
                    <a16:rowId xmlns:a16="http://schemas.microsoft.com/office/drawing/2014/main" val="2012782796"/>
                  </a:ext>
                </a:extLst>
              </a:tr>
              <a:tr h="997235">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Demonstrate required corrective action against Patient Reported Outcome Measures and Patient Reported Experience Measures data for maternity and neonatal services.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Ongoing</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All reported monthly through Perinatal committee, into Quality &amp; Safety committee and into Board. </a:t>
                      </a:r>
                    </a:p>
                    <a:p>
                      <a:pPr marL="285750" lvl="0" indent="-285750">
                        <a:lnSpc>
                          <a:spcPct val="107000"/>
                        </a:lnSpc>
                        <a:spcAft>
                          <a:spcPts val="800"/>
                        </a:spcAft>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Additional requirements included in perinatal improvement plan</a:t>
                      </a:r>
                    </a:p>
                  </a:txBody>
                  <a:tcPr marL="68580" marR="68580" marT="0" marB="0"/>
                </a:tc>
                <a:extLst>
                  <a:ext uri="{0D108BD9-81ED-4DB2-BD59-A6C34878D82A}">
                    <a16:rowId xmlns:a16="http://schemas.microsoft.com/office/drawing/2014/main" val="1434591134"/>
                  </a:ext>
                </a:extLst>
              </a:tr>
              <a:tr h="2371202">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Evidence how women and family feedback shapes service design within the health board.</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Ongoing – </a:t>
                      </a:r>
                      <a:r>
                        <a:rPr lang="en-GB" sz="1500" dirty="0">
                          <a:effectLst/>
                          <a:latin typeface="Verdana" panose="020B0604030504040204" pitchFamily="34" charset="0"/>
                          <a:ea typeface="Verdana" panose="020B0604030504040204" pitchFamily="34" charset="0"/>
                          <a:cs typeface="Arial" panose="020B0604020202020204" pitchFamily="34" charset="0"/>
                        </a:rPr>
                        <a:t>Perinatal Improvement Plan</a:t>
                      </a:r>
                      <a:r>
                        <a:rPr lang="en-GB" sz="1500" b="1" dirty="0">
                          <a:effectLst/>
                          <a:latin typeface="Verdana" panose="020B0604030504040204" pitchFamily="34" charset="0"/>
                          <a:ea typeface="Verdana" panose="020B0604030504040204" pitchFamily="34" charset="0"/>
                          <a:cs typeface="Arial" panose="020B0604020202020204" pitchFamily="34" charset="0"/>
                        </a:rPr>
                        <a:t> </a:t>
                      </a:r>
                      <a:r>
                        <a:rPr lang="en-GB" sz="1500" dirty="0">
                          <a:effectLst/>
                          <a:latin typeface="Verdana" panose="020B0604030504040204" pitchFamily="34" charset="0"/>
                          <a:ea typeface="Verdana" panose="020B0604030504040204" pitchFamily="34" charset="0"/>
                          <a:cs typeface="Arial" panose="020B0604020202020204" pitchFamily="34" charset="0"/>
                        </a:rPr>
                        <a:t>outlines Engagement strategy as follows: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Service specific engagement undertaken by the service itself, mostly using its own contact with service users; ongoing rolling programme with reporting through Perinatal Committee.</a:t>
                      </a: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Service specific engagement undertaken by corporate teams, particularly DICE </a:t>
                      </a: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“Always on” engagement at a pan-Health Board level which sees generic engagement activity offering up insights and feedback relevant to the maternity and neonatal services. Ongoing  </a:t>
                      </a: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Mapping of groups across the Swansea and Neath Port Talbot areas – completed April 2026</a:t>
                      </a: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Development of a Network of Sounding Boards, including a Women's sounding board that can focus on maternal experiences, as part of the Women’s Health Plan – completed April 2026</a:t>
                      </a:r>
                    </a:p>
                  </a:txBody>
                  <a:tcPr marL="68580" marR="68580" marT="0" marB="0"/>
                </a:tc>
                <a:extLst>
                  <a:ext uri="{0D108BD9-81ED-4DB2-BD59-A6C34878D82A}">
                    <a16:rowId xmlns:a16="http://schemas.microsoft.com/office/drawing/2014/main" val="350607485"/>
                  </a:ext>
                </a:extLst>
              </a:tr>
              <a:tr h="2881082">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Provide assurance that clinical leadership is consistent, visible, effective, and that leadership development support is in place.</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Complete</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Senior clinical staff present as required by BAPM guidance; underpinned by audit cycle and key indicators which include care planning in decision making. Reported to Perinatal Committee on monthly basis, as follows:</a:t>
                      </a:r>
                    </a:p>
                    <a:p>
                      <a:pPr marL="742950" lvl="1" indent="-285750" algn="l" defTabSz="1507937" rtl="0" eaLnBrk="1" latinLnBrk="0" hangingPunct="1">
                        <a:lnSpc>
                          <a:spcPct val="107000"/>
                        </a:lnSpc>
                        <a:buFont typeface="Courier New" panose="02070309020205020404" pitchFamily="49" charset="0"/>
                        <a:buChar char="o"/>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Neonatal senior clinician presence in complicated deliveries </a:t>
                      </a:r>
                      <a:r>
                        <a:rPr lang="en-GB" sz="1500" kern="1200" dirty="0" err="1">
                          <a:solidFill>
                            <a:schemeClr val="dk1"/>
                          </a:solidFill>
                          <a:effectLst/>
                          <a:latin typeface="Verdana" panose="020B0604030504040204" pitchFamily="34" charset="0"/>
                          <a:ea typeface="Verdana" panose="020B0604030504040204" pitchFamily="34" charset="0"/>
                          <a:cs typeface="Arial" panose="020B0604020202020204" pitchFamily="34" charset="0"/>
                        </a:rPr>
                        <a:t>inc</a:t>
                      </a: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 presence at deliveries &lt; 28 weeks gestation compliance against British Association of Perinatal Medicine (BAPM) guidelines</a:t>
                      </a:r>
                    </a:p>
                    <a:p>
                      <a:pPr marL="742950" lvl="1" indent="-285750" algn="l" defTabSz="1507937" rtl="0" eaLnBrk="1" latinLnBrk="0" hangingPunct="1">
                        <a:lnSpc>
                          <a:spcPct val="107000"/>
                        </a:lnSpc>
                        <a:buFont typeface="Courier New" panose="02070309020205020404" pitchFamily="49" charset="0"/>
                        <a:buChar char="o"/>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Senior obstetrics presence at complicated Caesarean Section or rotational forceps deliveries as per Royal College of Obstetrician and Gynaecologists guidelines.</a:t>
                      </a:r>
                    </a:p>
                    <a:p>
                      <a:pPr marL="742950" lvl="1" indent="-285750" algn="l" defTabSz="1507937" rtl="0" eaLnBrk="1" latinLnBrk="0" hangingPunct="1">
                        <a:lnSpc>
                          <a:spcPct val="107000"/>
                        </a:lnSpc>
                        <a:buFont typeface="Courier New" panose="02070309020205020404" pitchFamily="49" charset="0"/>
                        <a:buChar char="o"/>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All Wales Midwifery Care Guidelines in Midwifery-led Birth settings.</a:t>
                      </a:r>
                    </a:p>
                    <a:p>
                      <a:pPr marL="285750" lvl="0" indent="-285750">
                        <a:lnSpc>
                          <a:spcPct val="107000"/>
                        </a:lnSpc>
                        <a:spcAft>
                          <a:spcPts val="800"/>
                        </a:spcAft>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Multidisciplinary Team Development Programme rooted in compassionate leadership, culture and behaviours to be delivered between Feb and April 2026 - </a:t>
                      </a: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Focus on embedding the learning from the leadership development programme and consideration of next phases of cascade following the evaluation.</a:t>
                      </a:r>
                    </a:p>
                  </a:txBody>
                  <a:tcPr marL="68580" marR="68580" marT="0" marB="0"/>
                </a:tc>
                <a:extLst>
                  <a:ext uri="{0D108BD9-81ED-4DB2-BD59-A6C34878D82A}">
                    <a16:rowId xmlns:a16="http://schemas.microsoft.com/office/drawing/2014/main" val="1689982056"/>
                  </a:ext>
                </a:extLst>
              </a:tr>
              <a:tr h="2725413">
                <a:tc>
                  <a:txBody>
                    <a:bodyPr/>
                    <a:lstStyle/>
                    <a:p>
                      <a:pPr marL="342900" lvl="0" indent="-342900">
                        <a:lnSpc>
                          <a:spcPct val="107000"/>
                        </a:lnSpc>
                        <a:spcAft>
                          <a:spcPts val="800"/>
                        </a:spcAft>
                        <a:buFont typeface="Symbol" panose="05050102010706020507" pitchFamily="18" charset="2"/>
                        <a:buChar char=""/>
                      </a:pPr>
                      <a:r>
                        <a:rPr lang="en-GB" sz="1500" dirty="0">
                          <a:effectLst/>
                          <a:latin typeface="Verdana" panose="020B0604030504040204" pitchFamily="34" charset="0"/>
                          <a:ea typeface="Verdana" panose="020B0604030504040204" pitchFamily="34" charset="0"/>
                          <a:cs typeface="Arial" panose="020B0604020202020204" pitchFamily="34" charset="0"/>
                        </a:rPr>
                        <a:t>Provide assurance and evidence of an improving culture through appropriate surveys, and/or qualitative assessment for maternity and neo-natal services.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500" b="1" dirty="0">
                          <a:effectLst/>
                          <a:latin typeface="Verdana" panose="020B0604030504040204" pitchFamily="34" charset="0"/>
                          <a:ea typeface="Verdana" panose="020B0604030504040204" pitchFamily="34" charset="0"/>
                          <a:cs typeface="Arial" panose="020B0604020202020204" pitchFamily="34" charset="0"/>
                        </a:rPr>
                        <a:t>Ongoing</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500" dirty="0">
                          <a:effectLst/>
                          <a:latin typeface="Verdana" panose="020B0604030504040204" pitchFamily="34" charset="0"/>
                          <a:ea typeface="Verdana" panose="020B0604030504040204" pitchFamily="34" charset="0"/>
                          <a:cs typeface="Arial" panose="020B0604020202020204" pitchFamily="34" charset="0"/>
                        </a:rPr>
                        <a:t>Reported through monthly Perinatal committee and includes:</a:t>
                      </a:r>
                    </a:p>
                    <a:p>
                      <a:pPr marL="742950" lvl="1" indent="-285750">
                        <a:lnSpc>
                          <a:spcPct val="107000"/>
                        </a:lnSpc>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Workforce heat maps that cover staff feedback</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Patient feedback</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Guardian service</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Patient voices forum</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Pulse surveys</a:t>
                      </a:r>
                      <a:endParaRPr lang="en-GB" sz="1500" dirty="0">
                        <a:effectLst/>
                        <a:latin typeface="Verdana" panose="020B0604030504040204" pitchFamily="34" charset="0"/>
                        <a:ea typeface="Verdana" panose="020B060403050404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en-GB" sz="1500" dirty="0">
                          <a:effectLst/>
                          <a:latin typeface="Verdana" panose="020B0604030504040204" pitchFamily="34" charset="0"/>
                          <a:ea typeface="Verdana" panose="020B0604030504040204" pitchFamily="34" charset="0"/>
                          <a:cs typeface="Arial" panose="020B0604020202020204" pitchFamily="34" charset="0"/>
                        </a:rPr>
                        <a:t>Feedback from all visitors reporting positive change</a:t>
                      </a:r>
                    </a:p>
                    <a:p>
                      <a:pPr marL="285750" lvl="0" indent="-285750" algn="l" defTabSz="1507937" rtl="0" eaLnBrk="1" latinLnBrk="0" hangingPunct="1">
                        <a:lnSpc>
                          <a:spcPct val="107000"/>
                        </a:lnSpc>
                        <a:spcAft>
                          <a:spcPts val="800"/>
                        </a:spcAft>
                        <a:buFont typeface="Arial" panose="020B0604020202020204" pitchFamily="34" charset="0"/>
                        <a:buChar char="•"/>
                      </a:pPr>
                      <a:r>
                        <a:rPr lang="en-GB" sz="1500"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Implementation of Rate My Shift for a six-month pilot in collaboration with HEIW - pilot approved 06/26 with plan of Implementation in 09/26</a:t>
                      </a:r>
                    </a:p>
                  </a:txBody>
                  <a:tcPr marL="68580" marR="68580" marT="0" marB="0"/>
                </a:tc>
                <a:extLst>
                  <a:ext uri="{0D108BD9-81ED-4DB2-BD59-A6C34878D82A}">
                    <a16:rowId xmlns:a16="http://schemas.microsoft.com/office/drawing/2014/main" val="3005126706"/>
                  </a:ext>
                </a:extLst>
              </a:tr>
            </a:tbl>
          </a:graphicData>
        </a:graphic>
      </p:graphicFrame>
      <p:sp>
        <p:nvSpPr>
          <p:cNvPr id="3" name="TextBox 2">
            <a:extLst>
              <a:ext uri="{FF2B5EF4-FFF2-40B4-BE49-F238E27FC236}">
                <a16:creationId xmlns:a16="http://schemas.microsoft.com/office/drawing/2014/main" id="{971E939B-2605-74ED-7731-42D1AA266A8E}"/>
              </a:ext>
            </a:extLst>
          </p:cNvPr>
          <p:cNvSpPr txBox="1"/>
          <p:nvPr/>
        </p:nvSpPr>
        <p:spPr>
          <a:xfrm>
            <a:off x="-5556" y="0"/>
            <a:ext cx="20105688" cy="553998"/>
          </a:xfrm>
          <a:prstGeom prst="rect">
            <a:avLst/>
          </a:prstGeom>
          <a:solidFill>
            <a:srgbClr val="002060"/>
          </a:solidFill>
        </p:spPr>
        <p:txBody>
          <a:bodyPr wrap="square" rtlCol="0">
            <a:spAutoFit/>
          </a:bodyPr>
          <a:lstStyle/>
          <a:p>
            <a:pPr lvl="0" algn="ctr">
              <a:spcAft>
                <a:spcPts val="989"/>
              </a:spcAft>
              <a:defRPr/>
            </a:pPr>
            <a:r>
              <a:rPr kumimoji="0" lang="en-GB" sz="3000" b="1" i="0" u="none" strike="noStrike" kern="1200" cap="none" spc="0" normalizeH="0" baseline="0" noProof="0" dirty="0">
                <a:ln>
                  <a:noFill/>
                </a:ln>
                <a:solidFill>
                  <a:prstClr val="white"/>
                </a:solidFill>
                <a:effectLst/>
                <a:uLnTx/>
                <a:uFillTx/>
                <a:ea typeface="+mn-ea"/>
                <a:cs typeface="+mn-cs"/>
              </a:rPr>
              <a:t>Targeted Intervention (Level 4) – Maternity &amp; Neonates</a:t>
            </a:r>
          </a:p>
        </p:txBody>
      </p:sp>
    </p:spTree>
    <p:extLst>
      <p:ext uri="{BB962C8B-B14F-4D97-AF65-F5344CB8AC3E}">
        <p14:creationId xmlns:p14="http://schemas.microsoft.com/office/powerpoint/2010/main" val="808305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17F21-F590-18A1-9399-4E8E772B939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3D7C4EF-01D2-6BA0-D5CE-FC2B22DDAC1D}"/>
              </a:ext>
            </a:extLst>
          </p:cNvPr>
          <p:cNvGraphicFramePr>
            <a:graphicFrameLocks noGrp="1"/>
          </p:cNvGraphicFramePr>
          <p:nvPr>
            <p:extLst>
              <p:ext uri="{D42A27DB-BD31-4B8C-83A1-F6EECF244321}">
                <p14:modId xmlns:p14="http://schemas.microsoft.com/office/powerpoint/2010/main" val="1255345182"/>
              </p:ext>
            </p:extLst>
          </p:nvPr>
        </p:nvGraphicFramePr>
        <p:xfrm>
          <a:off x="34549" y="570708"/>
          <a:ext cx="20105688" cy="10738642"/>
        </p:xfrm>
        <a:graphic>
          <a:graphicData uri="http://schemas.openxmlformats.org/drawingml/2006/table">
            <a:tbl>
              <a:tblPr firstRow="1" bandRow="1">
                <a:tableStyleId>{5C22544A-7EE6-4342-B048-85BDC9FD1C3A}</a:tableStyleId>
              </a:tblPr>
              <a:tblGrid>
                <a:gridCol w="9824244">
                  <a:extLst>
                    <a:ext uri="{9D8B030D-6E8A-4147-A177-3AD203B41FA5}">
                      <a16:colId xmlns:a16="http://schemas.microsoft.com/office/drawing/2014/main" val="1129616965"/>
                    </a:ext>
                  </a:extLst>
                </a:gridCol>
                <a:gridCol w="52550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274754">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bg1"/>
                          </a:solidFill>
                          <a:effectLst/>
                          <a:latin typeface="Verdana" panose="020B0604030504040204" pitchFamily="34" charset="0"/>
                          <a:ea typeface="Verdana" panose="020B0604030504040204" pitchFamily="34" charset="0"/>
                          <a:cs typeface="+mn-cs"/>
                        </a:rPr>
                        <a:t>TI Target: </a:t>
                      </a:r>
                      <a:r>
                        <a:rPr lang="en-GB" sz="1800" b="0" i="0" dirty="0">
                          <a:solidFill>
                            <a:schemeClr val="bg1"/>
                          </a:solidFill>
                          <a:effectLst/>
                          <a:latin typeface="Verdana" panose="020B0604030504040204" pitchFamily="34" charset="0"/>
                          <a:ea typeface="Verdana" panose="020B0604030504040204" pitchFamily="34" charset="0"/>
                          <a:cs typeface="+mn-cs"/>
                        </a:rPr>
                        <a:t>Continuous reduction in delayed pathways of care of 5% for three consecutive months and then maintained for three months (based on Oct-Dec 23 baseline)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172</a:t>
                      </a:r>
                    </a:p>
                    <a:p>
                      <a:pPr algn="ctr"/>
                      <a:r>
                        <a:rPr lang="en-GB" sz="2000" dirty="0">
                          <a:solidFill>
                            <a:schemeClr val="tx1"/>
                          </a:solidFill>
                          <a:latin typeface="Verdana" panose="020B0604030504040204" pitchFamily="34" charset="0"/>
                          <a:ea typeface="Verdana" panose="020B0604030504040204" pitchFamily="34" charset="0"/>
                        </a:rPr>
                        <a:t>(against a trajectory of 170 for August)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54926024"/>
                  </a:ext>
                </a:extLst>
              </a:tr>
              <a:tr h="787338">
                <a:tc gridSpan="3">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18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1800" b="0" i="0" dirty="0">
                          <a:solidFill>
                            <a:schemeClr val="dk1"/>
                          </a:solidFill>
                          <a:effectLst/>
                          <a:latin typeface="Verdana" panose="020B0604030504040204" pitchFamily="34" charset="0"/>
                          <a:ea typeface="Verdana" panose="020B0604030504040204" pitchFamily="34" charset="0"/>
                          <a:cs typeface="+mn-cs"/>
                        </a:rPr>
                        <a:t>The number of Clinically Optimised patients should be &lt;100 at any one 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5BC"/>
                    </a:solidFill>
                  </a:tcPr>
                </a:tc>
                <a:tc hMerge="1">
                  <a:txBody>
                    <a:bodyPr/>
                    <a:lstStyle/>
                    <a:p>
                      <a:pPr algn="ctr"/>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endParaRPr lang="en-GB" sz="20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87682202"/>
                  </a:ext>
                </a:extLst>
              </a:tr>
              <a:tr h="8676550">
                <a:tc>
                  <a:txBody>
                    <a:bodyPr/>
                    <a:lstStyle/>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pPr algn="ctr"/>
                      <a:r>
                        <a:rPr lang="en-GB" sz="1800" b="1" dirty="0">
                          <a:latin typeface="Verdana" panose="020B0604030504040204" pitchFamily="34" charset="0"/>
                          <a:ea typeface="Verdana" panose="020B0604030504040204" pitchFamily="34" charset="0"/>
                        </a:rPr>
                        <a:t>Summary of reasons as to why patients are delayed as of 15.09.26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How are we doing? </a:t>
                      </a:r>
                    </a:p>
                    <a:p>
                      <a:r>
                        <a:rPr lang="en-GB" sz="1800" b="0" dirty="0">
                          <a:solidFill>
                            <a:schemeClr val="tx1"/>
                          </a:solidFill>
                          <a:latin typeface="Verdana" panose="020B0604030504040204" pitchFamily="34" charset="0"/>
                          <a:ea typeface="Verdana" panose="020B0604030504040204" pitchFamily="34" charset="0"/>
                        </a:rPr>
                        <a:t>In August 2026, the organisation reported that there were 172 patients classified as being clinically optimised compared with 159 reported in July 2026</a:t>
                      </a:r>
                      <a:r>
                        <a:rPr lang="en-GB" sz="1800" b="1" dirty="0">
                          <a:solidFill>
                            <a:schemeClr val="tx1"/>
                          </a:solidFill>
                          <a:latin typeface="Verdana" panose="020B0604030504040204" pitchFamily="34" charset="0"/>
                          <a:ea typeface="Verdana" panose="020B0604030504040204" pitchFamily="34" charset="0"/>
                        </a:rPr>
                        <a:t>.</a:t>
                      </a:r>
                    </a:p>
                    <a:p>
                      <a:endParaRPr lang="en-GB" sz="1800" dirty="0">
                        <a:solidFill>
                          <a:schemeClr val="tx1"/>
                        </a:solidFill>
                        <a:highlight>
                          <a:srgbClr val="FFFF00"/>
                        </a:highlight>
                        <a:latin typeface="Verdana" panose="020B0604030504040204" pitchFamily="34" charset="0"/>
                        <a:ea typeface="Verdana" panose="020B0604030504040204" pitchFamily="34" charset="0"/>
                      </a:endParaRPr>
                    </a:p>
                    <a:p>
                      <a:r>
                        <a:rPr lang="en-GB" sz="1800" b="1" dirty="0">
                          <a:solidFill>
                            <a:schemeClr val="tx1"/>
                          </a:solidFill>
                          <a:latin typeface="Verdana" panose="020B0604030504040204" pitchFamily="34" charset="0"/>
                          <a:ea typeface="Verdana" panose="020B0604030504040204" pitchFamily="34" charset="0"/>
                        </a:rPr>
                        <a:t>What actions are we taking to improve?</a:t>
                      </a:r>
                    </a:p>
                    <a:p>
                      <a:pPr marL="285750" indent="-285750" eaLnBrk="0" fontAlgn="base" hangingPunct="0">
                        <a:spcBef>
                          <a:spcPct val="0"/>
                        </a:spcBef>
                        <a:spcAft>
                          <a:spcPct val="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Continue to Strengthen D2RA in line with outcomes requested by the Older Peoples Programme Board, this includes delivering the implementation plan for Pathway 1 over the next 8 weeks which has been endorsed by ROAG.  In addition, the finalisation of the P2 Workshop and starting the workshop to map and agree the processes and escalations for Pathway 3.</a:t>
                      </a:r>
                    </a:p>
                    <a:p>
                      <a:pPr marL="285750" marR="0" lvl="0" indent="-285750" algn="l" defTabSz="1507937"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1800" b="0" i="0" u="none" strike="noStrike" kern="1200" noProof="0" dirty="0">
                          <a:solidFill>
                            <a:schemeClr val="tx1"/>
                          </a:solidFill>
                          <a:latin typeface="Verdana" panose="020B0604030504040204" pitchFamily="34" charset="0"/>
                          <a:ea typeface="Verdana" panose="020B0604030504040204" pitchFamily="34" charset="0"/>
                          <a:cs typeface="Arial"/>
                        </a:rPr>
                        <a:t>Optimal hospital flow is being rolled out.  All pilot wards delivering 2 early morning discharges</a:t>
                      </a:r>
                      <a:endParaRPr lang="en-GB" sz="1800" dirty="0">
                        <a:solidFill>
                          <a:schemeClr val="tx1"/>
                        </a:solidFill>
                        <a:latin typeface="Verdana" panose="020B0604030504040204" pitchFamily="34" charset="0"/>
                        <a:ea typeface="Verdana" panose="020B0604030504040204" pitchFamily="34" charset="0"/>
                      </a:endParaRPr>
                    </a:p>
                    <a:p>
                      <a:pPr marL="285750" indent="-285750" eaLnBrk="0" fontAlgn="base" hangingPunct="0">
                        <a:spcBef>
                          <a:spcPct val="0"/>
                        </a:spcBef>
                        <a:spcAft>
                          <a:spcPct val="0"/>
                        </a:spcAft>
                        <a:buFont typeface="Arial" panose="020B0604020202020204" pitchFamily="34" charset="0"/>
                        <a:buChar char="•"/>
                      </a:pPr>
                      <a:r>
                        <a:rPr lang="en-GB" sz="1800" dirty="0">
                          <a:solidFill>
                            <a:schemeClr val="tx1"/>
                          </a:solidFill>
                          <a:latin typeface="Verdana" panose="020B0604030504040204" pitchFamily="34" charset="0"/>
                          <a:ea typeface="Verdana" panose="020B0604030504040204" pitchFamily="34" charset="0"/>
                        </a:rPr>
                        <a:t>Alignment work with UEC 3 Pillar Programme and Older Peoples Programme is underway.</a:t>
                      </a:r>
                    </a:p>
                    <a:p>
                      <a:pPr marL="285750" indent="-285750" eaLnBrk="0" fontAlgn="base" hangingPunct="0">
                        <a:spcBef>
                          <a:spcPct val="0"/>
                        </a:spcBef>
                        <a:spcAft>
                          <a:spcPct val="0"/>
                        </a:spcAft>
                        <a:buFont typeface="Arial" panose="020B0604020202020204" pitchFamily="34" charset="0"/>
                        <a:buChar char="•"/>
                      </a:pPr>
                      <a:r>
                        <a:rPr lang="en-GB" sz="1800" b="0" i="0" u="none" strike="noStrike" kern="1200" noProof="0" dirty="0">
                          <a:solidFill>
                            <a:schemeClr val="tx1"/>
                          </a:solidFill>
                          <a:latin typeface="Verdana" panose="020B0604030504040204" pitchFamily="34" charset="0"/>
                          <a:ea typeface="Verdana" panose="020B0604030504040204" pitchFamily="34" charset="0"/>
                          <a:cs typeface="Arial"/>
                        </a:rPr>
                        <a:t>Assessment capacity is being ringfenced to create space for assessment</a:t>
                      </a:r>
                    </a:p>
                    <a:p>
                      <a:pPr marL="285750" indent="-285750" eaLnBrk="0" fontAlgn="base" hangingPunct="0">
                        <a:spcBef>
                          <a:spcPct val="0"/>
                        </a:spcBef>
                        <a:spcAft>
                          <a:spcPct val="0"/>
                        </a:spcAft>
                        <a:buFont typeface="Arial" panose="020B0604020202020204" pitchFamily="34" charset="0"/>
                        <a:buChar char="•"/>
                      </a:pPr>
                      <a:r>
                        <a:rPr lang="en-GB" sz="1800" b="0" i="0" u="none" strike="noStrike" kern="1200" noProof="0" dirty="0">
                          <a:solidFill>
                            <a:schemeClr val="tx1"/>
                          </a:solidFill>
                          <a:latin typeface="Verdana" panose="020B0604030504040204" pitchFamily="34" charset="0"/>
                          <a:ea typeface="Verdana" panose="020B0604030504040204" pitchFamily="34" charset="0"/>
                          <a:cs typeface="Arial"/>
                        </a:rPr>
                        <a:t>Improved alignment via Regional Partnership Board on delivery of our COP reduction programme</a:t>
                      </a:r>
                      <a:endParaRPr lang="en-GB" sz="1800" dirty="0">
                        <a:solidFill>
                          <a:schemeClr val="tx1"/>
                        </a:solidFill>
                        <a:latin typeface="Verdana" panose="020B0604030504040204" pitchFamily="34" charset="0"/>
                        <a:ea typeface="Verdana" panose="020B0604030504040204" pitchFamily="34" charset="0"/>
                      </a:endParaRPr>
                    </a:p>
                    <a:p>
                      <a:pPr marL="0" indent="0" algn="l" defTabSz="1507937" rtl="0" eaLnBrk="1" latinLnBrk="0" hangingPunct="1">
                        <a:buFont typeface="Arial" panose="020B0604020202020204" pitchFamily="34" charset="0"/>
                        <a:buNone/>
                      </a:pPr>
                      <a:endParaRPr lang="en-GB" sz="1800" b="0" kern="1200" dirty="0">
                        <a:solidFill>
                          <a:schemeClr val="tx1"/>
                        </a:solidFill>
                        <a:latin typeface="Verdana" panose="020B0604030504040204" pitchFamily="34" charset="0"/>
                        <a:ea typeface="Verdana" panose="020B0604030504040204" pitchFamily="34" charset="0"/>
                        <a:cs typeface="+mn-cs"/>
                      </a:endParaRPr>
                    </a:p>
                    <a:p>
                      <a:r>
                        <a:rPr lang="en-GB" sz="1800" b="1" dirty="0">
                          <a:solidFill>
                            <a:schemeClr val="tx1"/>
                          </a:solidFill>
                          <a:latin typeface="Verdana" panose="020B0604030504040204" pitchFamily="34" charset="0"/>
                          <a:ea typeface="Verdana" panose="020B0604030504040204" pitchFamily="34" charset="0"/>
                        </a:rPr>
                        <a:t>What are the risks to delivery?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1" kern="1200" noProof="0" dirty="0">
                          <a:solidFill>
                            <a:schemeClr val="tx1"/>
                          </a:solidFill>
                          <a:latin typeface="Verdana" panose="020B0604030504040204" pitchFamily="34" charset="0"/>
                          <a:ea typeface="Verdana" panose="020B0604030504040204" pitchFamily="34" charset="0"/>
                          <a:cs typeface="+mn-cs"/>
                        </a:rPr>
                        <a:t>Understanding of Pathway 1 capacity and demand </a:t>
                      </a:r>
                      <a:r>
                        <a:rPr lang="en-GB" sz="1800" b="0" kern="1200" noProof="0" dirty="0">
                          <a:solidFill>
                            <a:schemeClr val="tx1"/>
                          </a:solidFill>
                          <a:latin typeface="Verdana" panose="020B0604030504040204" pitchFamily="34" charset="0"/>
                          <a:ea typeface="Verdana" panose="020B0604030504040204" pitchFamily="34" charset="0"/>
                          <a:cs typeface="+mn-cs"/>
                        </a:rPr>
                        <a:t>– Regional Partnership Board/Health Board work stream in progress</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1" kern="1200" dirty="0">
                          <a:solidFill>
                            <a:schemeClr val="tx1"/>
                          </a:solidFill>
                          <a:latin typeface="Verdana" panose="020B0604030504040204" pitchFamily="34" charset="0"/>
                          <a:ea typeface="Verdana" panose="020B0604030504040204" pitchFamily="34" charset="0"/>
                          <a:cs typeface="+mn-cs"/>
                        </a:rPr>
                        <a:t>Workforce reallocation risk</a:t>
                      </a:r>
                      <a:r>
                        <a:rPr lang="en-GB" sz="1800" b="0" kern="1200" dirty="0">
                          <a:solidFill>
                            <a:schemeClr val="tx1"/>
                          </a:solidFill>
                          <a:latin typeface="Verdana" panose="020B0604030504040204" pitchFamily="34" charset="0"/>
                          <a:ea typeface="Verdana" panose="020B0604030504040204" pitchFamily="34" charset="0"/>
                          <a:cs typeface="+mn-cs"/>
                        </a:rPr>
                        <a:t>: shifting staff/funding (primary care → UEC) may not be achieved or sustained</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1" kern="1200" dirty="0">
                          <a:solidFill>
                            <a:schemeClr val="tx1"/>
                          </a:solidFill>
                          <a:latin typeface="Verdana" panose="020B0604030504040204" pitchFamily="34" charset="0"/>
                          <a:ea typeface="Verdana" panose="020B0604030504040204" pitchFamily="34" charset="0"/>
                          <a:cs typeface="+mn-cs"/>
                        </a:rPr>
                        <a:t>Flow dependency risk</a:t>
                      </a:r>
                      <a:r>
                        <a:rPr lang="en-GB" sz="1800" b="0" kern="1200" dirty="0">
                          <a:solidFill>
                            <a:schemeClr val="tx1"/>
                          </a:solidFill>
                          <a:latin typeface="Verdana" panose="020B0604030504040204" pitchFamily="34" charset="0"/>
                          <a:ea typeface="Verdana" panose="020B0604030504040204" pitchFamily="34" charset="0"/>
                          <a:cs typeface="+mn-cs"/>
                        </a:rPr>
                        <a:t>: plan requires sustained improvements in discharge and bed turnover, including flow of the high numbers of clinically optimised patients</a:t>
                      </a:r>
                    </a:p>
                    <a:p>
                      <a:pPr marL="342900" indent="-342900">
                        <a:buFont typeface="Arial" panose="020B0604020202020204" pitchFamily="34" charset="0"/>
                        <a:buChar char="•"/>
                      </a:pPr>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6" name="TextBox 5">
            <a:extLst>
              <a:ext uri="{FF2B5EF4-FFF2-40B4-BE49-F238E27FC236}">
                <a16:creationId xmlns:a16="http://schemas.microsoft.com/office/drawing/2014/main" id="{62112C38-489D-2E6B-C53E-426CD855CFFB}"/>
              </a:ext>
            </a:extLst>
          </p:cNvPr>
          <p:cNvSpPr txBox="1"/>
          <p:nvPr/>
        </p:nvSpPr>
        <p:spPr>
          <a:xfrm>
            <a:off x="-5556" y="-6"/>
            <a:ext cx="20105688" cy="584775"/>
          </a:xfrm>
          <a:prstGeom prst="rect">
            <a:avLst/>
          </a:prstGeom>
          <a:solidFill>
            <a:srgbClr val="FCE5BC"/>
          </a:solidFill>
        </p:spPr>
        <p:txBody>
          <a:bodyPr wrap="square" rtlCol="0">
            <a:spAutoFit/>
          </a:bodyPr>
          <a:lstStyle/>
          <a:p>
            <a:pPr lvl="0" algn="ctr" defTabSz="1507937">
              <a:spcAft>
                <a:spcPts val="1979"/>
              </a:spcAft>
              <a:defRPr/>
            </a:pPr>
            <a:r>
              <a:rPr lang="en-GB" sz="3200" b="1" dirty="0"/>
              <a:t>Care is delivered in partnership with our communities in safe and appropriate settings, supported by innovation</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06BE4CCB-F1E2-BF2E-B397-7B4089F651DF}"/>
              </a:ext>
            </a:extLst>
          </p:cNvPr>
          <p:cNvPicPr>
            <a:picLocks noChangeAspect="1"/>
          </p:cNvPicPr>
          <p:nvPr/>
        </p:nvPicPr>
        <p:blipFill>
          <a:blip r:embed="rId2"/>
          <a:stretch>
            <a:fillRect/>
          </a:stretch>
        </p:blipFill>
        <p:spPr>
          <a:xfrm>
            <a:off x="527844" y="2759075"/>
            <a:ext cx="8915400" cy="4920292"/>
          </a:xfrm>
          <a:prstGeom prst="rect">
            <a:avLst/>
          </a:prstGeom>
        </p:spPr>
      </p:pic>
      <p:pic>
        <p:nvPicPr>
          <p:cNvPr id="4" name="Picture 3">
            <a:extLst>
              <a:ext uri="{FF2B5EF4-FFF2-40B4-BE49-F238E27FC236}">
                <a16:creationId xmlns:a16="http://schemas.microsoft.com/office/drawing/2014/main" id="{87A9B71D-C48C-7D8E-7510-FF3A95FED243}"/>
              </a:ext>
            </a:extLst>
          </p:cNvPr>
          <p:cNvPicPr>
            <a:picLocks noChangeAspect="1"/>
          </p:cNvPicPr>
          <p:nvPr/>
        </p:nvPicPr>
        <p:blipFill>
          <a:blip r:embed="rId3"/>
          <a:stretch>
            <a:fillRect/>
          </a:stretch>
        </p:blipFill>
        <p:spPr>
          <a:xfrm>
            <a:off x="2220713" y="8169275"/>
            <a:ext cx="5529662" cy="2910135"/>
          </a:xfrm>
          <a:prstGeom prst="rect">
            <a:avLst/>
          </a:prstGeom>
        </p:spPr>
      </p:pic>
    </p:spTree>
    <p:extLst>
      <p:ext uri="{BB962C8B-B14F-4D97-AF65-F5344CB8AC3E}">
        <p14:creationId xmlns:p14="http://schemas.microsoft.com/office/powerpoint/2010/main" val="17098923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C694D-637D-CB38-3C92-58CCCB8A755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B9EE68A-0C4E-E3E7-C5C2-155D1CD4D91D}"/>
              </a:ext>
            </a:extLst>
          </p:cNvPr>
          <p:cNvGraphicFramePr>
            <a:graphicFrameLocks noGrp="1"/>
          </p:cNvGraphicFramePr>
          <p:nvPr>
            <p:extLst>
              <p:ext uri="{D42A27DB-BD31-4B8C-83A1-F6EECF244321}">
                <p14:modId xmlns:p14="http://schemas.microsoft.com/office/powerpoint/2010/main" val="753427609"/>
              </p:ext>
            </p:extLst>
          </p:nvPr>
        </p:nvGraphicFramePr>
        <p:xfrm>
          <a:off x="-20796" y="570707"/>
          <a:ext cx="20105688" cy="10738643"/>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971750">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Increase in the take up of the NHS App by 25% (from a March 2026 baseline)</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104,373 registered users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554926024"/>
                  </a:ext>
                </a:extLst>
              </a:tr>
              <a:tr h="9766893">
                <a:tc>
                  <a:txBody>
                    <a:bodyPr/>
                    <a:lstStyle/>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600" b="1" kern="1200" dirty="0">
                          <a:solidFill>
                            <a:schemeClr val="dk1"/>
                          </a:solidFill>
                          <a:effectLst/>
                          <a:latin typeface="Verdana" panose="020B0604030504040204" pitchFamily="34" charset="0"/>
                          <a:ea typeface="Verdana" panose="020B0604030504040204" pitchFamily="34" charset="0"/>
                          <a:cs typeface="+mn-cs"/>
                        </a:rPr>
                        <a:t>How are we doing?</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As at the end of August 2026, there were </a:t>
                      </a:r>
                      <a:r>
                        <a:rPr lang="en-GB" sz="1600" b="1" kern="1200" dirty="0">
                          <a:solidFill>
                            <a:schemeClr val="dk1"/>
                          </a:solidFill>
                          <a:effectLst/>
                          <a:latin typeface="Verdana" panose="020B0604030504040204" pitchFamily="34" charset="0"/>
                          <a:ea typeface="Verdana" panose="020B0604030504040204" pitchFamily="34" charset="0"/>
                          <a:cs typeface="+mn-cs"/>
                        </a:rPr>
                        <a:t>104,373 registered users of the NHS Wales App</a:t>
                      </a:r>
                      <a:r>
                        <a:rPr lang="en-GB" sz="1600" kern="1200" dirty="0">
                          <a:solidFill>
                            <a:schemeClr val="dk1"/>
                          </a:solidFill>
                          <a:effectLst/>
                          <a:latin typeface="Verdana" panose="020B0604030504040204" pitchFamily="34" charset="0"/>
                          <a:ea typeface="Verdana" panose="020B0604030504040204" pitchFamily="34" charset="0"/>
                          <a:cs typeface="+mn-cs"/>
                        </a:rPr>
                        <a:t> within Swansea Bay.</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This represents approximately </a:t>
                      </a:r>
                      <a:r>
                        <a:rPr lang="en-GB" sz="1600" b="1" kern="1200" dirty="0">
                          <a:solidFill>
                            <a:schemeClr val="dk1"/>
                          </a:solidFill>
                          <a:effectLst/>
                          <a:latin typeface="Verdana" panose="020B0604030504040204" pitchFamily="34" charset="0"/>
                          <a:ea typeface="Verdana" panose="020B0604030504040204" pitchFamily="34" charset="0"/>
                          <a:cs typeface="+mn-cs"/>
                        </a:rPr>
                        <a:t>26% uptake</a:t>
                      </a:r>
                      <a:r>
                        <a:rPr lang="en-GB" sz="1600" kern="1200" dirty="0">
                          <a:solidFill>
                            <a:schemeClr val="dk1"/>
                          </a:solidFill>
                          <a:effectLst/>
                          <a:latin typeface="Verdana" panose="020B0604030504040204" pitchFamily="34" charset="0"/>
                          <a:ea typeface="Verdana" panose="020B0604030504040204" pitchFamily="34" charset="0"/>
                          <a:cs typeface="+mn-cs"/>
                        </a:rPr>
                        <a:t> across the Swansea Bay population, demonstrating continued growth in adoption across the Health Board.</a:t>
                      </a:r>
                    </a:p>
                    <a:p>
                      <a:pPr marL="0" lvl="0" indent="0">
                        <a:buFont typeface="Arial" panose="020B0604020202020204" pitchFamily="34" charset="0"/>
                        <a:buNone/>
                      </a:pPr>
                      <a:endParaRPr lang="en-GB" sz="1600" kern="1200" dirty="0">
                        <a:solidFill>
                          <a:schemeClr val="dk1"/>
                        </a:solidFill>
                        <a:effectLst/>
                        <a:latin typeface="Verdana" panose="020B0604030504040204" pitchFamily="34" charset="0"/>
                        <a:ea typeface="Verdana" panose="020B0604030504040204" pitchFamily="34" charset="0"/>
                        <a:cs typeface="+mn-cs"/>
                      </a:endParaRPr>
                    </a:p>
                    <a:p>
                      <a:r>
                        <a:rPr lang="en-GB" sz="1600" b="1" kern="1200" dirty="0">
                          <a:solidFill>
                            <a:schemeClr val="dk1"/>
                          </a:solidFill>
                          <a:effectLst/>
                          <a:latin typeface="Verdana" panose="020B0604030504040204" pitchFamily="34" charset="0"/>
                          <a:ea typeface="Verdana" panose="020B0604030504040204" pitchFamily="34" charset="0"/>
                          <a:cs typeface="+mn-cs"/>
                        </a:rPr>
                        <a:t>How do we compare across Wales?</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0"/>
                      <a:r>
                        <a:rPr lang="en-GB" sz="1600" kern="1200" dirty="0">
                          <a:solidFill>
                            <a:schemeClr val="dk1"/>
                          </a:solidFill>
                          <a:effectLst/>
                          <a:latin typeface="Verdana" panose="020B0604030504040204" pitchFamily="34" charset="0"/>
                          <a:ea typeface="Verdana" panose="020B0604030504040204" pitchFamily="34" charset="0"/>
                          <a:cs typeface="+mn-cs"/>
                        </a:rPr>
                        <a:t>Swansea Bay's uptake is slightly above the national average and is comparable with some of the highest-performing Health Boards in Wales.</a:t>
                      </a:r>
                    </a:p>
                    <a:p>
                      <a:pPr lvl="0"/>
                      <a:r>
                        <a:rPr lang="en-GB" sz="1600" kern="1200" dirty="0">
                          <a:solidFill>
                            <a:schemeClr val="dk1"/>
                          </a:solidFill>
                          <a:effectLst/>
                          <a:latin typeface="Verdana" panose="020B0604030504040204" pitchFamily="34" charset="0"/>
                          <a:ea typeface="Verdana" panose="020B0604030504040204" pitchFamily="34" charset="0"/>
                          <a:cs typeface="+mn-cs"/>
                        </a:rPr>
                        <a:t>Comparative adoption rates across Health Boards are: </a:t>
                      </a:r>
                    </a:p>
                    <a:p>
                      <a:pPr lvl="1"/>
                      <a:r>
                        <a:rPr lang="en-GB" sz="1600" kern="1200" dirty="0">
                          <a:solidFill>
                            <a:schemeClr val="dk1"/>
                          </a:solidFill>
                          <a:effectLst/>
                          <a:latin typeface="Verdana" panose="020B0604030504040204" pitchFamily="34" charset="0"/>
                          <a:ea typeface="Verdana" panose="020B0604030504040204" pitchFamily="34" charset="0"/>
                          <a:cs typeface="+mn-cs"/>
                        </a:rPr>
                        <a:t>ABUHB: </a:t>
                      </a:r>
                      <a:r>
                        <a:rPr lang="en-GB" sz="1600" b="1" kern="1200" dirty="0">
                          <a:solidFill>
                            <a:schemeClr val="dk1"/>
                          </a:solidFill>
                          <a:effectLst/>
                          <a:latin typeface="Verdana" panose="020B0604030504040204" pitchFamily="34" charset="0"/>
                          <a:ea typeface="Verdana" panose="020B0604030504040204" pitchFamily="34" charset="0"/>
                          <a:cs typeface="+mn-cs"/>
                        </a:rPr>
                        <a:t>27%</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C&amp;VUHB: </a:t>
                      </a:r>
                      <a:r>
                        <a:rPr lang="en-GB" sz="1600" b="1" kern="1200" dirty="0">
                          <a:solidFill>
                            <a:schemeClr val="dk1"/>
                          </a:solidFill>
                          <a:effectLst/>
                          <a:latin typeface="Verdana" panose="020B0604030504040204" pitchFamily="34" charset="0"/>
                          <a:ea typeface="Verdana" panose="020B0604030504040204" pitchFamily="34" charset="0"/>
                          <a:cs typeface="+mn-cs"/>
                        </a:rPr>
                        <a:t>27%</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BCUHB: </a:t>
                      </a:r>
                      <a:r>
                        <a:rPr lang="en-GB" sz="1600" b="1" kern="1200" dirty="0">
                          <a:solidFill>
                            <a:schemeClr val="dk1"/>
                          </a:solidFill>
                          <a:effectLst/>
                          <a:latin typeface="Verdana" panose="020B0604030504040204" pitchFamily="34" charset="0"/>
                          <a:ea typeface="Verdana" panose="020B0604030504040204" pitchFamily="34" charset="0"/>
                          <a:cs typeface="+mn-cs"/>
                        </a:rPr>
                        <a:t>26%</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CTMUHB: </a:t>
                      </a:r>
                      <a:r>
                        <a:rPr lang="en-GB" sz="1600" b="1" kern="1200" dirty="0">
                          <a:solidFill>
                            <a:schemeClr val="dk1"/>
                          </a:solidFill>
                          <a:effectLst/>
                          <a:latin typeface="Verdana" panose="020B0604030504040204" pitchFamily="34" charset="0"/>
                          <a:ea typeface="Verdana" panose="020B0604030504040204" pitchFamily="34" charset="0"/>
                          <a:cs typeface="+mn-cs"/>
                        </a:rPr>
                        <a:t>26%</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b="1" kern="1200" dirty="0">
                          <a:solidFill>
                            <a:schemeClr val="dk1"/>
                          </a:solidFill>
                          <a:effectLst/>
                          <a:latin typeface="Verdana" panose="020B0604030504040204" pitchFamily="34" charset="0"/>
                          <a:ea typeface="Verdana" panose="020B0604030504040204" pitchFamily="34" charset="0"/>
                          <a:cs typeface="+mn-cs"/>
                        </a:rPr>
                        <a:t>SBUHB: 26%</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HDUHB: </a:t>
                      </a:r>
                      <a:r>
                        <a:rPr lang="en-GB" sz="1600" b="1" kern="1200" dirty="0">
                          <a:solidFill>
                            <a:schemeClr val="dk1"/>
                          </a:solidFill>
                          <a:effectLst/>
                          <a:latin typeface="Verdana" panose="020B0604030504040204" pitchFamily="34" charset="0"/>
                          <a:ea typeface="Verdana" panose="020B0604030504040204" pitchFamily="34" charset="0"/>
                          <a:cs typeface="+mn-cs"/>
                        </a:rPr>
                        <a:t>24%</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lvl="1"/>
                      <a:r>
                        <a:rPr lang="en-GB" sz="1600" kern="1200" dirty="0">
                          <a:solidFill>
                            <a:schemeClr val="dk1"/>
                          </a:solidFill>
                          <a:effectLst/>
                          <a:latin typeface="Verdana" panose="020B0604030504040204" pitchFamily="34" charset="0"/>
                          <a:ea typeface="Verdana" panose="020B0604030504040204" pitchFamily="34" charset="0"/>
                          <a:cs typeface="+mn-cs"/>
                        </a:rPr>
                        <a:t>PTHB: </a:t>
                      </a:r>
                      <a:r>
                        <a:rPr lang="en-GB" sz="1600" b="1" kern="1200" dirty="0">
                          <a:solidFill>
                            <a:schemeClr val="dk1"/>
                          </a:solidFill>
                          <a:effectLst/>
                          <a:latin typeface="Verdana" panose="020B0604030504040204" pitchFamily="34" charset="0"/>
                          <a:ea typeface="Verdana" panose="020B0604030504040204" pitchFamily="34" charset="0"/>
                          <a:cs typeface="+mn-cs"/>
                        </a:rPr>
                        <a:t>24%</a:t>
                      </a:r>
                    </a:p>
                    <a:p>
                      <a:pPr lvl="1"/>
                      <a:endParaRPr lang="en-GB" sz="1600" kern="1200" dirty="0">
                        <a:solidFill>
                          <a:schemeClr val="dk1"/>
                        </a:solidFill>
                        <a:effectLst/>
                        <a:latin typeface="Verdana" panose="020B0604030504040204" pitchFamily="34" charset="0"/>
                        <a:ea typeface="Verdana" panose="020B0604030504040204" pitchFamily="34" charset="0"/>
                        <a:cs typeface="+mn-cs"/>
                      </a:endParaRPr>
                    </a:p>
                    <a:p>
                      <a:r>
                        <a:rPr lang="en-GB" sz="1600" b="1" kern="1200" dirty="0">
                          <a:solidFill>
                            <a:schemeClr val="dk1"/>
                          </a:solidFill>
                          <a:effectLst/>
                          <a:latin typeface="Verdana" panose="020B0604030504040204" pitchFamily="34" charset="0"/>
                          <a:ea typeface="Verdana" panose="020B0604030504040204" pitchFamily="34" charset="0"/>
                          <a:cs typeface="+mn-cs"/>
                        </a:rPr>
                        <a:t>What actions are we taking to improve?</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DHCW has confirmed that Welsh Government supports individual Health Boards promoting the NHS Wales App locally, with plans for a national awareness campaign now stood down.</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Swansea Bay continues to promote access to the Swansea Bay Patient Portal (SBPP) through the NHS Wales App.</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Engagement has commenced with Primary Care and GP colleagues to support local promotion of the NHS Wales App and SBPP within GP practices and encourage patient registration.</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Communications activity continues to highlight the benefits of accessing SBPP through the NHS Wales App, including appointment information and clinical correspondence.</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Changes have been made within both the NHS Wales App and Patients Know Best (PKB) to streamline the patient journey and improve access to the Swansea Bay Patient Portal directly from the NHS Wales App, reducing barriers to registration and use.</a:t>
                      </a:r>
                    </a:p>
                    <a:p>
                      <a:pPr lvl="0"/>
                      <a:endParaRPr lang="en-GB" sz="1600" kern="1200" dirty="0">
                        <a:solidFill>
                          <a:schemeClr val="dk1"/>
                        </a:solidFill>
                        <a:effectLst/>
                        <a:latin typeface="Verdana" panose="020B0604030504040204" pitchFamily="34" charset="0"/>
                        <a:ea typeface="Verdana" panose="020B0604030504040204" pitchFamily="34" charset="0"/>
                        <a:cs typeface="+mn-cs"/>
                      </a:endParaRPr>
                    </a:p>
                    <a:p>
                      <a:r>
                        <a:rPr lang="en-GB" sz="1600" b="1" kern="1200" dirty="0">
                          <a:solidFill>
                            <a:schemeClr val="dk1"/>
                          </a:solidFill>
                          <a:effectLst/>
                          <a:latin typeface="Verdana" panose="020B0604030504040204" pitchFamily="34" charset="0"/>
                          <a:ea typeface="Verdana" panose="020B0604030504040204" pitchFamily="34" charset="0"/>
                          <a:cs typeface="+mn-cs"/>
                        </a:rPr>
                        <a:t>What are the risks to delivery?</a:t>
                      </a:r>
                      <a:endParaRPr lang="en-GB" sz="1600" kern="1200" dirty="0">
                        <a:solidFill>
                          <a:schemeClr val="dk1"/>
                        </a:solidFill>
                        <a:effectLst/>
                        <a:latin typeface="Verdana" panose="020B0604030504040204" pitchFamily="34" charset="0"/>
                        <a:ea typeface="Verdana" panose="020B0604030504040204" pitchFamily="34" charset="0"/>
                        <a:cs typeface="+mn-cs"/>
                      </a:endParaRP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Staff engagement across primary, secondary and community care remains a key dependency. Increasing uptake will require consistent reinforcement and promotion at all patient touchpoints.</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While local promotion is now supported, the absence of a coordinated national awareness campaign may limit public awareness and place greater reliance on local communications and engagement activity.</a:t>
                      </a:r>
                    </a:p>
                    <a:p>
                      <a:pPr marL="285750" lvl="0" indent="-285750">
                        <a:buFont typeface="Arial" panose="020B0604020202020204" pitchFamily="34" charset="0"/>
                        <a:buChar char="•"/>
                      </a:pPr>
                      <a:r>
                        <a:rPr lang="en-GB" sz="1600" kern="1200" dirty="0">
                          <a:solidFill>
                            <a:schemeClr val="dk1"/>
                          </a:solidFill>
                          <a:effectLst/>
                          <a:latin typeface="Verdana" panose="020B0604030504040204" pitchFamily="34" charset="0"/>
                          <a:ea typeface="Verdana" panose="020B0604030504040204" pitchFamily="34" charset="0"/>
                          <a:cs typeface="+mn-cs"/>
                        </a:rPr>
                        <a:t>Capacity pressures and competing priorities within GP practices may impact the consistency and reach of local promotion.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A092B2B2-DED2-7AF3-C8F8-C752B774829A}"/>
              </a:ext>
            </a:extLst>
          </p:cNvPr>
          <p:cNvSpPr txBox="1"/>
          <p:nvPr/>
        </p:nvSpPr>
        <p:spPr>
          <a:xfrm>
            <a:off x="0" y="-14068"/>
            <a:ext cx="20105688" cy="584775"/>
          </a:xfrm>
          <a:prstGeom prst="rect">
            <a:avLst/>
          </a:prstGeom>
          <a:solidFill>
            <a:srgbClr val="FCE5BC"/>
          </a:solidFill>
        </p:spPr>
        <p:txBody>
          <a:bodyPr wrap="square" rtlCol="0">
            <a:spAutoFit/>
          </a:bodyPr>
          <a:lstStyle/>
          <a:p>
            <a:pPr lvl="0" algn="ctr" defTabSz="1507937">
              <a:spcAft>
                <a:spcPts val="1979"/>
              </a:spcAft>
              <a:defRPr/>
            </a:pPr>
            <a:r>
              <a:rPr lang="en-GB" sz="3200" b="1" dirty="0"/>
              <a:t>Care is delivered in partnership with our communities in safe and appropriate settings, supported by innovation</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BDBA8F86-3BFA-B714-578A-F54C56138D91}"/>
              </a:ext>
            </a:extLst>
          </p:cNvPr>
          <p:cNvPicPr>
            <a:picLocks noChangeAspect="1"/>
          </p:cNvPicPr>
          <p:nvPr/>
        </p:nvPicPr>
        <p:blipFill>
          <a:blip r:embed="rId2"/>
          <a:stretch>
            <a:fillRect/>
          </a:stretch>
        </p:blipFill>
        <p:spPr>
          <a:xfrm>
            <a:off x="146844" y="2759075"/>
            <a:ext cx="9220200" cy="5128395"/>
          </a:xfrm>
          <a:prstGeom prst="rect">
            <a:avLst/>
          </a:prstGeom>
        </p:spPr>
      </p:pic>
    </p:spTree>
    <p:extLst>
      <p:ext uri="{BB962C8B-B14F-4D97-AF65-F5344CB8AC3E}">
        <p14:creationId xmlns:p14="http://schemas.microsoft.com/office/powerpoint/2010/main" val="7357356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BE08C-2896-9B90-81F1-3C7340E2CCA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B816AAD-9656-2C07-BBB1-FC1E870E915C}"/>
              </a:ext>
            </a:extLst>
          </p:cNvPr>
          <p:cNvGraphicFramePr>
            <a:graphicFrameLocks noGrp="1"/>
          </p:cNvGraphicFramePr>
          <p:nvPr>
            <p:extLst>
              <p:ext uri="{D42A27DB-BD31-4B8C-83A1-F6EECF244321}">
                <p14:modId xmlns:p14="http://schemas.microsoft.com/office/powerpoint/2010/main" val="4209978269"/>
              </p:ext>
            </p:extLst>
          </p:nvPr>
        </p:nvGraphicFramePr>
        <p:xfrm>
          <a:off x="0" y="570710"/>
          <a:ext cx="20105688" cy="7010400"/>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681627">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Improvement in staff health and wellbeing by 1% to reach a target of 6.04% in March 2027</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8.59%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6307338">
                <a:tc>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700" b="1" dirty="0">
                          <a:latin typeface="Verdana" panose="020B0604030504040204" pitchFamily="34" charset="0"/>
                          <a:ea typeface="Verdana" panose="020B0604030504040204" pitchFamily="34" charset="0"/>
                        </a:rPr>
                        <a:t>How are we doing? </a:t>
                      </a:r>
                    </a:p>
                    <a:p>
                      <a:pPr marL="0" marR="0" lvl="0" indent="0" algn="l" defTabSz="1507937" rtl="0" eaLnBrk="1" fontAlgn="auto" latinLnBrk="0" hangingPunct="1">
                        <a:lnSpc>
                          <a:spcPct val="100000"/>
                        </a:lnSpc>
                        <a:spcBef>
                          <a:spcPts val="0"/>
                        </a:spcBef>
                        <a:spcAft>
                          <a:spcPts val="0"/>
                        </a:spcAft>
                        <a:buClrTx/>
                        <a:buSzTx/>
                        <a:buFontTx/>
                        <a:buNone/>
                        <a:tabLst/>
                        <a:defRPr/>
                      </a:pPr>
                      <a:r>
                        <a:rPr lang="en-GB" sz="1700" kern="1200" dirty="0">
                          <a:solidFill>
                            <a:schemeClr val="tx1"/>
                          </a:solidFill>
                          <a:effectLst/>
                          <a:latin typeface="Verdana" panose="020B0604030504040204" pitchFamily="34" charset="0"/>
                          <a:ea typeface="Verdana" panose="020B0604030504040204" pitchFamily="34" charset="0"/>
                          <a:cs typeface="+mn-cs"/>
                        </a:rPr>
                        <a:t>The In-month sickness absence was 8.59% in August, compared to 8.22% reported in July 2026. The rolling sickness absence figure for August is 7.58%, which is an increase compared to July, where 7.47% was reported.</a:t>
                      </a:r>
                    </a:p>
                    <a:p>
                      <a:endParaRPr lang="en-GB" sz="1700" dirty="0">
                        <a:solidFill>
                          <a:schemeClr val="tx1"/>
                        </a:solidFill>
                        <a:latin typeface="Verdana" panose="020B0604030504040204" pitchFamily="34" charset="0"/>
                        <a:ea typeface="Verdana" panose="020B0604030504040204" pitchFamily="34" charset="0"/>
                      </a:endParaRPr>
                    </a:p>
                    <a:p>
                      <a:r>
                        <a:rPr lang="en-GB" sz="1700" b="1" dirty="0">
                          <a:solidFill>
                            <a:schemeClr val="tx1"/>
                          </a:solidFill>
                          <a:latin typeface="Verdana" panose="020B0604030504040204" pitchFamily="34" charset="0"/>
                          <a:ea typeface="Verdana" panose="020B0604030504040204" pitchFamily="34" charset="0"/>
                        </a:rPr>
                        <a:t>What actions are we taking to improve?</a:t>
                      </a:r>
                    </a:p>
                    <a:p>
                      <a:pPr marL="457200" marR="0" lvl="0" indent="-4572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kern="1200" dirty="0">
                          <a:solidFill>
                            <a:schemeClr val="tx1"/>
                          </a:solidFill>
                          <a:effectLst/>
                          <a:latin typeface="Verdana" panose="020B0604030504040204" pitchFamily="34" charset="0"/>
                          <a:ea typeface="Verdana" panose="020B0604030504040204" pitchFamily="34" charset="0"/>
                          <a:cs typeface="+mn-cs"/>
                        </a:rPr>
                        <a:t>The Health Board is currently reviewing our approach to sickness to identify opportunities for further improvement. </a:t>
                      </a:r>
                    </a:p>
                    <a:p>
                      <a:pPr marL="457200" marR="0" lvl="0" indent="-4572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kern="1200" dirty="0">
                          <a:solidFill>
                            <a:schemeClr val="tx1"/>
                          </a:solidFill>
                          <a:effectLst/>
                          <a:latin typeface="Verdana" panose="020B0604030504040204" pitchFamily="34" charset="0"/>
                          <a:ea typeface="Verdana" panose="020B0604030504040204" pitchFamily="34" charset="0"/>
                          <a:cs typeface="+mn-cs"/>
                        </a:rPr>
                        <a:t>A key focus has been focussed on keeping people well in work.</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Strengthen data, governance, and early intervention to improve sickness absence management</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Maintain sickness reporting through the monthly Workforce Steering Group, feeding into R&amp;S Board</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Embed timely sickness reviews, return-to-work discussions, and access to wellbeing support</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Adopt a holistic approach to understand cultural and environmental factors influencing absence</a:t>
                      </a:r>
                    </a:p>
                    <a:p>
                      <a:pPr marL="457200" lvl="0" indent="-457200">
                        <a:buFont typeface="Arial" panose="020B0604020202020204" pitchFamily="34" charset="0"/>
                        <a:buChar char="•"/>
                      </a:pPr>
                      <a:r>
                        <a:rPr lang="en-GB" sz="1700" kern="1200" dirty="0">
                          <a:solidFill>
                            <a:schemeClr val="tx1"/>
                          </a:solidFill>
                          <a:effectLst/>
                          <a:latin typeface="Verdana" panose="020B0604030504040204" pitchFamily="34" charset="0"/>
                          <a:ea typeface="Verdana" panose="020B0604030504040204" pitchFamily="34" charset="0"/>
                          <a:cs typeface="+mn-cs"/>
                        </a:rPr>
                        <a:t>Target interventions in high-risk areas and promote a proactive, preventative approach to workforce wellbeing</a:t>
                      </a:r>
                    </a:p>
                    <a:p>
                      <a:endParaRPr lang="en-GB" sz="1700" dirty="0">
                        <a:solidFill>
                          <a:srgbClr val="FF0000"/>
                        </a:solidFill>
                        <a:latin typeface="Verdana" panose="020B0604030504040204" pitchFamily="34" charset="0"/>
                        <a:ea typeface="Verdana" panose="020B0604030504040204" pitchFamily="34" charset="0"/>
                      </a:endParaRPr>
                    </a:p>
                    <a:p>
                      <a:r>
                        <a:rPr lang="en-GB" sz="1700" b="1" dirty="0">
                          <a:solidFill>
                            <a:schemeClr val="tx1"/>
                          </a:solidFill>
                          <a:latin typeface="Verdana" panose="020B0604030504040204" pitchFamily="34" charset="0"/>
                          <a:ea typeface="Verdana" panose="020B0604030504040204" pitchFamily="34" charset="0"/>
                        </a:rPr>
                        <a:t>What are the risks to delivery? </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kern="1200" dirty="0">
                          <a:solidFill>
                            <a:schemeClr val="tx1"/>
                          </a:solidFill>
                          <a:effectLst/>
                          <a:latin typeface="Verdana" panose="020B0604030504040204" pitchFamily="34" charset="0"/>
                          <a:ea typeface="Verdana" panose="020B0604030504040204" pitchFamily="34" charset="0"/>
                          <a:cs typeface="+mn-cs"/>
                        </a:rPr>
                        <a:t>Some of the risks include the cultural challenges, organisational change and capacity.</a:t>
                      </a:r>
                    </a:p>
                    <a:p>
                      <a:pPr marL="285750" marR="0" lvl="0" indent="-28575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700" dirty="0">
                          <a:solidFill>
                            <a:schemeClr val="tx1"/>
                          </a:solidFill>
                          <a:latin typeface="Verdana" panose="020B0604030504040204" pitchFamily="34" charset="0"/>
                          <a:ea typeface="Verdana" panose="020B0604030504040204" pitchFamily="34" charset="0"/>
                          <a:cs typeface="Segoe UI"/>
                        </a:rPr>
                        <a:t>Currently, reporting is retrospective and limited to a monthly view, which restricts the ability to intervene early and effectively manage sickness absence.</a:t>
                      </a:r>
                      <a:endParaRPr lang="en-GB" sz="17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0A9DA482-3997-9A87-7F97-6A10E931CED6}"/>
              </a:ext>
            </a:extLst>
          </p:cNvPr>
          <p:cNvSpPr txBox="1"/>
          <p:nvPr/>
        </p:nvSpPr>
        <p:spPr>
          <a:xfrm>
            <a:off x="0" y="-14068"/>
            <a:ext cx="20105688" cy="584775"/>
          </a:xfrm>
          <a:prstGeom prst="rect">
            <a:avLst/>
          </a:prstGeom>
          <a:solidFill>
            <a:srgbClr val="FEBAEB"/>
          </a:solidFill>
        </p:spPr>
        <p:txBody>
          <a:bodyPr wrap="square" rtlCol="0">
            <a:spAutoFit/>
          </a:bodyPr>
          <a:lstStyle/>
          <a:p>
            <a:pPr lvl="0" algn="ctr" defTabSz="1507937">
              <a:spcAft>
                <a:spcPts val="1979"/>
              </a:spcAft>
              <a:defRPr/>
            </a:pPr>
            <a:r>
              <a:rPr lang="en-GB" sz="3200" b="1" dirty="0"/>
              <a:t>The health board is a great place to work where all staff feel valued and work together towards a common goal</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07164BE0-E3F2-B6AF-DC7E-A770648CCA5C}"/>
              </a:ext>
            </a:extLst>
          </p:cNvPr>
          <p:cNvPicPr>
            <a:picLocks noChangeAspect="1"/>
          </p:cNvPicPr>
          <p:nvPr/>
        </p:nvPicPr>
        <p:blipFill>
          <a:blip r:embed="rId3"/>
          <a:stretch>
            <a:fillRect/>
          </a:stretch>
        </p:blipFill>
        <p:spPr>
          <a:xfrm>
            <a:off x="223044" y="1844675"/>
            <a:ext cx="9033520" cy="4953000"/>
          </a:xfrm>
          <a:prstGeom prst="rect">
            <a:avLst/>
          </a:prstGeom>
        </p:spPr>
      </p:pic>
      <p:pic>
        <p:nvPicPr>
          <p:cNvPr id="5" name="Picture 4">
            <a:extLst>
              <a:ext uri="{FF2B5EF4-FFF2-40B4-BE49-F238E27FC236}">
                <a16:creationId xmlns:a16="http://schemas.microsoft.com/office/drawing/2014/main" id="{E2E3D5CD-3B57-0590-B0D2-9F770C3924DA}"/>
              </a:ext>
            </a:extLst>
          </p:cNvPr>
          <p:cNvPicPr>
            <a:picLocks noChangeAspect="1"/>
          </p:cNvPicPr>
          <p:nvPr/>
        </p:nvPicPr>
        <p:blipFill>
          <a:blip r:embed="rId4"/>
          <a:stretch>
            <a:fillRect/>
          </a:stretch>
        </p:blipFill>
        <p:spPr>
          <a:xfrm>
            <a:off x="3131965" y="7579088"/>
            <a:ext cx="13841757" cy="3715268"/>
          </a:xfrm>
          <a:prstGeom prst="rect">
            <a:avLst/>
          </a:prstGeom>
        </p:spPr>
      </p:pic>
    </p:spTree>
    <p:extLst>
      <p:ext uri="{BB962C8B-B14F-4D97-AF65-F5344CB8AC3E}">
        <p14:creationId xmlns:p14="http://schemas.microsoft.com/office/powerpoint/2010/main" val="30649927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DA21F-4463-E2C0-2AAE-ECBBDF686FB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FF97792-41F9-3E04-5A2E-1DE0B3E63D93}"/>
              </a:ext>
            </a:extLst>
          </p:cNvPr>
          <p:cNvGraphicFramePr>
            <a:graphicFrameLocks noGrp="1"/>
          </p:cNvGraphicFramePr>
          <p:nvPr>
            <p:extLst>
              <p:ext uri="{D42A27DB-BD31-4B8C-83A1-F6EECF244321}">
                <p14:modId xmlns:p14="http://schemas.microsoft.com/office/powerpoint/2010/main" val="3453239426"/>
              </p:ext>
            </p:extLst>
          </p:nvPr>
        </p:nvGraphicFramePr>
        <p:xfrm>
          <a:off x="0" y="570710"/>
          <a:ext cx="20105688" cy="10738640"/>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074174">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Improvement in staff health and wellbeing by 1% to reach a target of 6.04% in March 2027</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8.59%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9664466">
                <a:tc gridSpan="3">
                  <a:txBody>
                    <a:bodyPr/>
                    <a:lstStyle/>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sz="1800" dirty="0">
                        <a:solidFill>
                          <a:schemeClr val="tx1"/>
                        </a:solidFill>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64ACE81A-7D30-8A4C-540B-21B46633A1E8}"/>
              </a:ext>
            </a:extLst>
          </p:cNvPr>
          <p:cNvSpPr txBox="1"/>
          <p:nvPr/>
        </p:nvSpPr>
        <p:spPr>
          <a:xfrm>
            <a:off x="0" y="-14068"/>
            <a:ext cx="20105688" cy="584775"/>
          </a:xfrm>
          <a:prstGeom prst="rect">
            <a:avLst/>
          </a:prstGeom>
          <a:solidFill>
            <a:srgbClr val="FEBAEB"/>
          </a:solidFill>
        </p:spPr>
        <p:txBody>
          <a:bodyPr wrap="square" rtlCol="0">
            <a:spAutoFit/>
          </a:bodyPr>
          <a:lstStyle/>
          <a:p>
            <a:pPr lvl="0" algn="ctr" defTabSz="1507937">
              <a:spcAft>
                <a:spcPts val="1979"/>
              </a:spcAft>
              <a:defRPr/>
            </a:pPr>
            <a:r>
              <a:rPr lang="en-GB" sz="3200" b="1" dirty="0"/>
              <a:t>The health board is a great place to work where all staff feel valued and work together towards a common goal</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4A1C5772-9390-2A04-ABC3-139EABD601ED}"/>
              </a:ext>
            </a:extLst>
          </p:cNvPr>
          <p:cNvPicPr>
            <a:picLocks noChangeAspect="1"/>
          </p:cNvPicPr>
          <p:nvPr/>
        </p:nvPicPr>
        <p:blipFill>
          <a:blip r:embed="rId3"/>
          <a:stretch>
            <a:fillRect/>
          </a:stretch>
        </p:blipFill>
        <p:spPr>
          <a:xfrm>
            <a:off x="756726" y="2454275"/>
            <a:ext cx="18592236" cy="7448718"/>
          </a:xfrm>
          <a:prstGeom prst="rect">
            <a:avLst/>
          </a:prstGeom>
        </p:spPr>
      </p:pic>
    </p:spTree>
    <p:extLst>
      <p:ext uri="{BB962C8B-B14F-4D97-AF65-F5344CB8AC3E}">
        <p14:creationId xmlns:p14="http://schemas.microsoft.com/office/powerpoint/2010/main" val="39272041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D0B54-30E6-9B88-6AD2-A9AD912688A8}"/>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52CDA20-94BF-83C6-F659-67F6576D5047}"/>
              </a:ext>
            </a:extLst>
          </p:cNvPr>
          <p:cNvGraphicFramePr>
            <a:graphicFrameLocks noGrp="1"/>
          </p:cNvGraphicFramePr>
          <p:nvPr>
            <p:extLst>
              <p:ext uri="{D42A27DB-BD31-4B8C-83A1-F6EECF244321}">
                <p14:modId xmlns:p14="http://schemas.microsoft.com/office/powerpoint/2010/main" val="3610879125"/>
              </p:ext>
            </p:extLst>
          </p:nvPr>
        </p:nvGraphicFramePr>
        <p:xfrm>
          <a:off x="0" y="570708"/>
          <a:ext cx="20105688" cy="10738642"/>
        </p:xfrm>
        <a:graphic>
          <a:graphicData uri="http://schemas.openxmlformats.org/drawingml/2006/table">
            <a:tbl>
              <a:tblPr firstRow="1" bandRow="1">
                <a:tableStyleId>{5C22544A-7EE6-4342-B048-85BDC9FD1C3A}</a:tableStyleId>
              </a:tblPr>
              <a:tblGrid>
                <a:gridCol w="8757444">
                  <a:extLst>
                    <a:ext uri="{9D8B030D-6E8A-4147-A177-3AD203B41FA5}">
                      <a16:colId xmlns:a16="http://schemas.microsoft.com/office/drawing/2014/main" val="1129616965"/>
                    </a:ext>
                  </a:extLst>
                </a:gridCol>
                <a:gridCol w="63218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144253">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The health board is a resilient, sustainable and responsible organisation</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£4.4m Savings delivered</a:t>
                      </a:r>
                    </a:p>
                    <a:p>
                      <a:pPr algn="ctr"/>
                      <a:r>
                        <a:rPr lang="en-GB" sz="2000" b="0" dirty="0">
                          <a:solidFill>
                            <a:schemeClr val="tx1"/>
                          </a:solidFill>
                          <a:latin typeface="Verdana" panose="020B0604030504040204" pitchFamily="34" charset="0"/>
                          <a:ea typeface="Verdana" panose="020B0604030504040204" pitchFamily="34" charset="0"/>
                        </a:rPr>
                        <a:t>(against the month 3 target of £5.42m)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9594389">
                <a:tc>
                  <a:txBody>
                    <a:bodyPr/>
                    <a:lstStyle/>
                    <a:p>
                      <a:pPr marL="0" marR="0" lvl="0" indent="0" algn="l" defTabSz="1507937" rtl="0" eaLnBrk="1" fontAlgn="auto" latinLnBrk="0" hangingPunct="1">
                        <a:lnSpc>
                          <a:spcPct val="100000"/>
                        </a:lnSpc>
                        <a:spcBef>
                          <a:spcPts val="0"/>
                        </a:spcBef>
                        <a:spcAft>
                          <a:spcPts val="0"/>
                        </a:spcAft>
                        <a:buClrTx/>
                        <a:buSzTx/>
                        <a:buFontTx/>
                        <a:buNone/>
                        <a:tabLst/>
                        <a:defRPr/>
                      </a:pPr>
                      <a:r>
                        <a:rPr lang="en-GB" sz="2000" b="1" dirty="0">
                          <a:latin typeface="Verdana" panose="020B0604030504040204" pitchFamily="34" charset="0"/>
                          <a:ea typeface="Verdana" panose="020B0604030504040204" pitchFamily="34" charset="0"/>
                        </a:rPr>
                        <a:t>Month 5 Performance:</a:t>
                      </a:r>
                    </a:p>
                    <a:p>
                      <a:endParaRPr lang="en-GB"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1800" b="1" dirty="0">
                          <a:latin typeface="Verdana" panose="020B0604030504040204" pitchFamily="34" charset="0"/>
                          <a:ea typeface="Verdana" panose="020B0604030504040204" pitchFamily="34" charset="0"/>
                        </a:rPr>
                        <a:t>Overall Position</a:t>
                      </a:r>
                      <a:endParaRPr lang="en-GB" sz="1800" dirty="0">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r>
                        <a:rPr lang="en-GB" sz="2000" kern="1200" dirty="0">
                          <a:solidFill>
                            <a:schemeClr val="tx1"/>
                          </a:solidFill>
                          <a:effectLst/>
                          <a:latin typeface="Verdana" panose="020B0604030504040204" pitchFamily="34" charset="0"/>
                          <a:ea typeface="Verdana" panose="020B0604030504040204" pitchFamily="34" charset="0"/>
                          <a:cs typeface="+mn-cs"/>
                        </a:rPr>
                        <a:t>The Health Board’s actual performance against the planned deficit shows that at the end of Month 5 the reported deficit is £6.0m, which is £0.4m below the planned deficit.</a:t>
                      </a:r>
                      <a:endParaRPr lang="en-GB" sz="1400" kern="1200" dirty="0">
                        <a:solidFill>
                          <a:schemeClr val="tx1"/>
                        </a:solidFill>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7AD6BE95-F17D-CBD0-D14C-AF5915C20FE7}"/>
              </a:ext>
            </a:extLst>
          </p:cNvPr>
          <p:cNvSpPr txBox="1"/>
          <p:nvPr/>
        </p:nvSpPr>
        <p:spPr>
          <a:xfrm>
            <a:off x="0" y="-14068"/>
            <a:ext cx="20105688" cy="584775"/>
          </a:xfrm>
          <a:prstGeom prst="rect">
            <a:avLst/>
          </a:prstGeom>
          <a:solidFill>
            <a:schemeClr val="accent6">
              <a:lumMod val="40000"/>
              <a:lumOff val="60000"/>
            </a:schemeClr>
          </a:solidFill>
        </p:spPr>
        <p:txBody>
          <a:bodyPr wrap="square" rtlCol="0">
            <a:spAutoFit/>
          </a:bodyPr>
          <a:lstStyle/>
          <a:p>
            <a:pPr lvl="0" algn="ctr" defTabSz="1507937">
              <a:spcAft>
                <a:spcPts val="1979"/>
              </a:spcAft>
              <a:defRPr/>
            </a:pPr>
            <a:r>
              <a:rPr lang="en-GB" sz="3200" b="1" dirty="0"/>
              <a:t>Use every NHS £ wisely</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sp>
        <p:nvSpPr>
          <p:cNvPr id="6" name="Shape 2">
            <a:extLst>
              <a:ext uri="{FF2B5EF4-FFF2-40B4-BE49-F238E27FC236}">
                <a16:creationId xmlns:a16="http://schemas.microsoft.com/office/drawing/2014/main" id="{08B388FC-2253-D446-9407-7FF8F6972661}"/>
              </a:ext>
            </a:extLst>
          </p:cNvPr>
          <p:cNvSpPr/>
          <p:nvPr/>
        </p:nvSpPr>
        <p:spPr>
          <a:xfrm>
            <a:off x="1685341" y="2306703"/>
            <a:ext cx="5589674" cy="2442410"/>
          </a:xfrm>
          <a:prstGeom prst="roundRect">
            <a:avLst>
              <a:gd name="adj" fmla="val 6061"/>
            </a:avLst>
          </a:prstGeom>
          <a:solidFill>
            <a:srgbClr val="FFFFFF"/>
          </a:solidFill>
          <a:ln w="10160">
            <a:solidFill>
              <a:srgbClr val="D8DFEA"/>
            </a:solidFill>
            <a:prstDash val="solid"/>
          </a:ln>
        </p:spPr>
        <p:txBody>
          <a:bodyPr/>
          <a:lstStyle/>
          <a:p>
            <a:endParaRPr lang="en-GB" sz="2400"/>
          </a:p>
        </p:txBody>
      </p:sp>
      <p:sp>
        <p:nvSpPr>
          <p:cNvPr id="7" name="Shape 3">
            <a:extLst>
              <a:ext uri="{FF2B5EF4-FFF2-40B4-BE49-F238E27FC236}">
                <a16:creationId xmlns:a16="http://schemas.microsoft.com/office/drawing/2014/main" id="{9CA3B0D1-0863-6FA1-D4AC-21B481E4E63B}"/>
              </a:ext>
            </a:extLst>
          </p:cNvPr>
          <p:cNvSpPr/>
          <p:nvPr/>
        </p:nvSpPr>
        <p:spPr>
          <a:xfrm>
            <a:off x="1685341" y="2306703"/>
            <a:ext cx="149058" cy="2442410"/>
          </a:xfrm>
          <a:prstGeom prst="rect">
            <a:avLst/>
          </a:prstGeom>
          <a:solidFill>
            <a:schemeClr val="accent2">
              <a:lumMod val="75000"/>
            </a:schemeClr>
          </a:solidFill>
          <a:ln w="12700">
            <a:solidFill>
              <a:srgbClr val="A4262C"/>
            </a:solidFill>
            <a:prstDash val="solid"/>
          </a:ln>
        </p:spPr>
        <p:txBody>
          <a:bodyPr/>
          <a:lstStyle/>
          <a:p>
            <a:endParaRPr lang="en-GB">
              <a:solidFill>
                <a:srgbClr val="FFC000"/>
              </a:solidFill>
            </a:endParaRPr>
          </a:p>
        </p:txBody>
      </p:sp>
      <p:sp>
        <p:nvSpPr>
          <p:cNvPr id="9" name="Text 4">
            <a:extLst>
              <a:ext uri="{FF2B5EF4-FFF2-40B4-BE49-F238E27FC236}">
                <a16:creationId xmlns:a16="http://schemas.microsoft.com/office/drawing/2014/main" id="{8FE00E15-ED68-AD5F-B9FC-8CB4FA60956F}"/>
              </a:ext>
            </a:extLst>
          </p:cNvPr>
          <p:cNvSpPr/>
          <p:nvPr/>
        </p:nvSpPr>
        <p:spPr>
          <a:xfrm>
            <a:off x="1964824" y="2491634"/>
            <a:ext cx="5030707" cy="333055"/>
          </a:xfrm>
          <a:prstGeom prst="rect">
            <a:avLst/>
          </a:prstGeom>
          <a:noFill/>
          <a:ln/>
        </p:spPr>
        <p:txBody>
          <a:bodyPr wrap="square" lIns="0" tIns="0" rIns="0" bIns="0" rtlCol="0" anchor="ctr">
            <a:normAutofit/>
          </a:bodyPr>
          <a:lstStyle/>
          <a:p>
            <a:pPr marL="0" indent="0">
              <a:buNone/>
            </a:pPr>
            <a:r>
              <a:rPr lang="en-US" b="1" dirty="0">
                <a:solidFill>
                  <a:srgbClr val="475467"/>
                </a:solidFill>
              </a:rPr>
              <a:t>Reported Month 5 deficit</a:t>
            </a:r>
            <a:endParaRPr lang="en-US" dirty="0"/>
          </a:p>
        </p:txBody>
      </p:sp>
      <p:sp>
        <p:nvSpPr>
          <p:cNvPr id="11" name="Text 6">
            <a:extLst>
              <a:ext uri="{FF2B5EF4-FFF2-40B4-BE49-F238E27FC236}">
                <a16:creationId xmlns:a16="http://schemas.microsoft.com/office/drawing/2014/main" id="{7CB52075-6D9F-DCBC-8A53-27BD9B4E8468}"/>
              </a:ext>
            </a:extLst>
          </p:cNvPr>
          <p:cNvSpPr/>
          <p:nvPr/>
        </p:nvSpPr>
        <p:spPr>
          <a:xfrm>
            <a:off x="1952992" y="3898494"/>
            <a:ext cx="5030707" cy="629106"/>
          </a:xfrm>
          <a:prstGeom prst="rect">
            <a:avLst/>
          </a:prstGeom>
          <a:noFill/>
          <a:ln/>
        </p:spPr>
        <p:txBody>
          <a:bodyPr wrap="square" lIns="254" tIns="254" rIns="254" bIns="254" rtlCol="0" anchor="t">
            <a:normAutofit/>
          </a:bodyPr>
          <a:lstStyle/>
          <a:p>
            <a:pPr marL="0" indent="0">
              <a:buNone/>
            </a:pPr>
            <a:r>
              <a:rPr lang="en-US" sz="2000" dirty="0">
                <a:solidFill>
                  <a:srgbClr val="475467"/>
                </a:solidFill>
              </a:rPr>
              <a:t>£0.4m worse than the planned monthly deficit</a:t>
            </a:r>
            <a:r>
              <a:rPr lang="en-US" sz="900" dirty="0">
                <a:solidFill>
                  <a:srgbClr val="475467"/>
                </a:solidFill>
              </a:rPr>
              <a:t>.</a:t>
            </a:r>
            <a:endParaRPr lang="en-US" sz="900" dirty="0"/>
          </a:p>
        </p:txBody>
      </p:sp>
      <p:sp>
        <p:nvSpPr>
          <p:cNvPr id="19" name="Text 5">
            <a:extLst>
              <a:ext uri="{FF2B5EF4-FFF2-40B4-BE49-F238E27FC236}">
                <a16:creationId xmlns:a16="http://schemas.microsoft.com/office/drawing/2014/main" id="{B269BCBF-B43A-87CF-3561-36F2F1FCDE93}"/>
              </a:ext>
            </a:extLst>
          </p:cNvPr>
          <p:cNvSpPr/>
          <p:nvPr/>
        </p:nvSpPr>
        <p:spPr>
          <a:xfrm>
            <a:off x="2092374" y="3096596"/>
            <a:ext cx="2468880" cy="333055"/>
          </a:xfrm>
          <a:prstGeom prst="rect">
            <a:avLst/>
          </a:prstGeom>
          <a:noFill/>
          <a:ln/>
        </p:spPr>
        <p:txBody>
          <a:bodyPr wrap="square" lIns="0" tIns="0" rIns="0" bIns="0" rtlCol="0" anchor="ctr">
            <a:noAutofit/>
          </a:bodyPr>
          <a:lstStyle/>
          <a:p>
            <a:pPr marL="0" indent="0">
              <a:buNone/>
            </a:pPr>
            <a:r>
              <a:rPr lang="en-US" sz="4000" b="1" dirty="0">
                <a:solidFill>
                  <a:schemeClr val="accent2">
                    <a:lumMod val="75000"/>
                  </a:schemeClr>
                </a:solidFill>
              </a:rPr>
              <a:t>£6.0m</a:t>
            </a:r>
            <a:endParaRPr lang="en-US" sz="4000" dirty="0">
              <a:solidFill>
                <a:schemeClr val="accent2">
                  <a:lumMod val="75000"/>
                </a:schemeClr>
              </a:solidFill>
            </a:endParaRPr>
          </a:p>
        </p:txBody>
      </p:sp>
      <p:sp>
        <p:nvSpPr>
          <p:cNvPr id="20" name="Shape 7">
            <a:extLst>
              <a:ext uri="{FF2B5EF4-FFF2-40B4-BE49-F238E27FC236}">
                <a16:creationId xmlns:a16="http://schemas.microsoft.com/office/drawing/2014/main" id="{894F34B8-52D6-BB0F-9413-B18014EFA7E8}"/>
              </a:ext>
            </a:extLst>
          </p:cNvPr>
          <p:cNvSpPr/>
          <p:nvPr/>
        </p:nvSpPr>
        <p:spPr>
          <a:xfrm>
            <a:off x="1660641" y="5119699"/>
            <a:ext cx="5605208" cy="2442409"/>
          </a:xfrm>
          <a:prstGeom prst="roundRect">
            <a:avLst>
              <a:gd name="adj" fmla="val 6061"/>
            </a:avLst>
          </a:prstGeom>
          <a:solidFill>
            <a:srgbClr val="FFFFFF"/>
          </a:solidFill>
          <a:ln w="10160">
            <a:solidFill>
              <a:srgbClr val="D8DFEA"/>
            </a:solidFill>
            <a:prstDash val="solid"/>
          </a:ln>
        </p:spPr>
        <p:txBody>
          <a:bodyPr/>
          <a:lstStyle/>
          <a:p>
            <a:endParaRPr lang="en-GB"/>
          </a:p>
        </p:txBody>
      </p:sp>
      <p:sp>
        <p:nvSpPr>
          <p:cNvPr id="21" name="Shape 8">
            <a:extLst>
              <a:ext uri="{FF2B5EF4-FFF2-40B4-BE49-F238E27FC236}">
                <a16:creationId xmlns:a16="http://schemas.microsoft.com/office/drawing/2014/main" id="{BDA4BB0B-AB21-35A2-238A-E353454A9040}"/>
              </a:ext>
            </a:extLst>
          </p:cNvPr>
          <p:cNvSpPr/>
          <p:nvPr/>
        </p:nvSpPr>
        <p:spPr>
          <a:xfrm>
            <a:off x="1669808" y="5126461"/>
            <a:ext cx="149472" cy="2442409"/>
          </a:xfrm>
          <a:prstGeom prst="rect">
            <a:avLst/>
          </a:prstGeom>
          <a:solidFill>
            <a:srgbClr val="C65D21"/>
          </a:solidFill>
          <a:ln w="12700">
            <a:solidFill>
              <a:srgbClr val="C65D21"/>
            </a:solidFill>
            <a:prstDash val="solid"/>
          </a:ln>
        </p:spPr>
        <p:txBody>
          <a:bodyPr/>
          <a:lstStyle/>
          <a:p>
            <a:endParaRPr lang="en-GB"/>
          </a:p>
        </p:txBody>
      </p:sp>
      <p:sp>
        <p:nvSpPr>
          <p:cNvPr id="22" name="Text 9">
            <a:extLst>
              <a:ext uri="{FF2B5EF4-FFF2-40B4-BE49-F238E27FC236}">
                <a16:creationId xmlns:a16="http://schemas.microsoft.com/office/drawing/2014/main" id="{CFD6D59E-D27F-5763-C3A5-444B44AC97EA}"/>
              </a:ext>
            </a:extLst>
          </p:cNvPr>
          <p:cNvSpPr/>
          <p:nvPr/>
        </p:nvSpPr>
        <p:spPr>
          <a:xfrm>
            <a:off x="1982581" y="5283763"/>
            <a:ext cx="5044687" cy="333056"/>
          </a:xfrm>
          <a:prstGeom prst="rect">
            <a:avLst/>
          </a:prstGeom>
          <a:noFill/>
          <a:ln/>
        </p:spPr>
        <p:txBody>
          <a:bodyPr wrap="square" lIns="0" tIns="0" rIns="0" bIns="0" rtlCol="0" anchor="ctr">
            <a:normAutofit/>
          </a:bodyPr>
          <a:lstStyle/>
          <a:p>
            <a:pPr marL="0" indent="0">
              <a:buNone/>
            </a:pPr>
            <a:r>
              <a:rPr lang="en-US" b="1" dirty="0">
                <a:solidFill>
                  <a:srgbClr val="475467"/>
                </a:solidFill>
              </a:rPr>
              <a:t>2026/27 planned deficit</a:t>
            </a:r>
            <a:endParaRPr lang="en-US" dirty="0"/>
          </a:p>
        </p:txBody>
      </p:sp>
      <p:sp>
        <p:nvSpPr>
          <p:cNvPr id="23" name="Text 10">
            <a:extLst>
              <a:ext uri="{FF2B5EF4-FFF2-40B4-BE49-F238E27FC236}">
                <a16:creationId xmlns:a16="http://schemas.microsoft.com/office/drawing/2014/main" id="{73B223E4-9CEE-2546-D969-C3504505A71D}"/>
              </a:ext>
            </a:extLst>
          </p:cNvPr>
          <p:cNvSpPr/>
          <p:nvPr/>
        </p:nvSpPr>
        <p:spPr>
          <a:xfrm>
            <a:off x="2020221" y="5786335"/>
            <a:ext cx="5044687" cy="666112"/>
          </a:xfrm>
          <a:prstGeom prst="rect">
            <a:avLst/>
          </a:prstGeom>
          <a:noFill/>
          <a:ln/>
        </p:spPr>
        <p:txBody>
          <a:bodyPr wrap="square" lIns="0" tIns="0" rIns="0" bIns="0" rtlCol="0" anchor="ctr">
            <a:noAutofit/>
          </a:bodyPr>
          <a:lstStyle/>
          <a:p>
            <a:pPr marL="0" indent="0">
              <a:buNone/>
            </a:pPr>
            <a:r>
              <a:rPr lang="en-US" sz="4800" b="1" dirty="0">
                <a:solidFill>
                  <a:srgbClr val="C65D21"/>
                </a:solidFill>
              </a:rPr>
              <a:t>£76.6m</a:t>
            </a:r>
            <a:endParaRPr lang="en-US" sz="4800" dirty="0"/>
          </a:p>
        </p:txBody>
      </p:sp>
      <p:sp>
        <p:nvSpPr>
          <p:cNvPr id="24" name="Text 11">
            <a:extLst>
              <a:ext uri="{FF2B5EF4-FFF2-40B4-BE49-F238E27FC236}">
                <a16:creationId xmlns:a16="http://schemas.microsoft.com/office/drawing/2014/main" id="{A74F4041-9C9C-B85A-D2DA-E25417B99F04}"/>
              </a:ext>
            </a:extLst>
          </p:cNvPr>
          <p:cNvSpPr/>
          <p:nvPr/>
        </p:nvSpPr>
        <p:spPr>
          <a:xfrm>
            <a:off x="1947436" y="6724355"/>
            <a:ext cx="5044687" cy="629105"/>
          </a:xfrm>
          <a:prstGeom prst="rect">
            <a:avLst/>
          </a:prstGeom>
          <a:noFill/>
          <a:ln/>
        </p:spPr>
        <p:txBody>
          <a:bodyPr wrap="square" lIns="254" tIns="254" rIns="254" bIns="254" rtlCol="0" anchor="t">
            <a:normAutofit/>
          </a:bodyPr>
          <a:lstStyle/>
          <a:p>
            <a:pPr marL="0" indent="0">
              <a:buNone/>
            </a:pPr>
            <a:r>
              <a:rPr lang="en-US" sz="1600" dirty="0">
                <a:solidFill>
                  <a:srgbClr val="475467"/>
                </a:solidFill>
              </a:rPr>
              <a:t>Plan not approved/accepted by Welsh Government; revised submission made 29 May 2026.</a:t>
            </a:r>
            <a:endParaRPr lang="en-US" sz="1600" dirty="0"/>
          </a:p>
        </p:txBody>
      </p:sp>
      <p:sp>
        <p:nvSpPr>
          <p:cNvPr id="25" name="Shape 17">
            <a:extLst>
              <a:ext uri="{FF2B5EF4-FFF2-40B4-BE49-F238E27FC236}">
                <a16:creationId xmlns:a16="http://schemas.microsoft.com/office/drawing/2014/main" id="{8CCCEBD3-E2E2-0002-604B-5BF62DFE1284}"/>
              </a:ext>
            </a:extLst>
          </p:cNvPr>
          <p:cNvSpPr/>
          <p:nvPr/>
        </p:nvSpPr>
        <p:spPr>
          <a:xfrm>
            <a:off x="1683795" y="7966517"/>
            <a:ext cx="5582053" cy="2538789"/>
          </a:xfrm>
          <a:prstGeom prst="roundRect">
            <a:avLst>
              <a:gd name="adj" fmla="val 6061"/>
            </a:avLst>
          </a:prstGeom>
          <a:solidFill>
            <a:srgbClr val="FFFFFF"/>
          </a:solidFill>
          <a:ln w="10160">
            <a:solidFill>
              <a:srgbClr val="D8DFEA"/>
            </a:solidFill>
            <a:prstDash val="solid"/>
          </a:ln>
        </p:spPr>
        <p:txBody>
          <a:bodyPr/>
          <a:lstStyle/>
          <a:p>
            <a:endParaRPr lang="en-GB"/>
          </a:p>
        </p:txBody>
      </p:sp>
      <p:sp>
        <p:nvSpPr>
          <p:cNvPr id="26" name="Shape 18">
            <a:extLst>
              <a:ext uri="{FF2B5EF4-FFF2-40B4-BE49-F238E27FC236}">
                <a16:creationId xmlns:a16="http://schemas.microsoft.com/office/drawing/2014/main" id="{2233822B-7C98-727F-41E6-E69476CC3CFE}"/>
              </a:ext>
            </a:extLst>
          </p:cNvPr>
          <p:cNvSpPr/>
          <p:nvPr/>
        </p:nvSpPr>
        <p:spPr>
          <a:xfrm>
            <a:off x="1683796" y="7966517"/>
            <a:ext cx="166628" cy="2538789"/>
          </a:xfrm>
          <a:prstGeom prst="rect">
            <a:avLst/>
          </a:prstGeom>
          <a:solidFill>
            <a:srgbClr val="237A57"/>
          </a:solidFill>
          <a:ln w="12700">
            <a:solidFill>
              <a:srgbClr val="237A57"/>
            </a:solidFill>
            <a:prstDash val="solid"/>
          </a:ln>
        </p:spPr>
        <p:txBody>
          <a:bodyPr/>
          <a:lstStyle/>
          <a:p>
            <a:endParaRPr lang="en-GB"/>
          </a:p>
        </p:txBody>
      </p:sp>
      <p:sp>
        <p:nvSpPr>
          <p:cNvPr id="27" name="Text 19">
            <a:extLst>
              <a:ext uri="{FF2B5EF4-FFF2-40B4-BE49-F238E27FC236}">
                <a16:creationId xmlns:a16="http://schemas.microsoft.com/office/drawing/2014/main" id="{5091CF7E-4A92-6CBA-EAC6-AAD49333077E}"/>
              </a:ext>
            </a:extLst>
          </p:cNvPr>
          <p:cNvSpPr/>
          <p:nvPr/>
        </p:nvSpPr>
        <p:spPr>
          <a:xfrm>
            <a:off x="1991181" y="8103677"/>
            <a:ext cx="4957196" cy="346199"/>
          </a:xfrm>
          <a:prstGeom prst="rect">
            <a:avLst/>
          </a:prstGeom>
          <a:noFill/>
          <a:ln/>
        </p:spPr>
        <p:txBody>
          <a:bodyPr wrap="square" lIns="0" tIns="0" rIns="0" bIns="0" rtlCol="0" anchor="ctr">
            <a:normAutofit/>
          </a:bodyPr>
          <a:lstStyle/>
          <a:p>
            <a:pPr marL="0" indent="0">
              <a:buNone/>
            </a:pPr>
            <a:r>
              <a:rPr lang="en-US" b="1" dirty="0">
                <a:solidFill>
                  <a:srgbClr val="475467"/>
                </a:solidFill>
              </a:rPr>
              <a:t>PSPP performance</a:t>
            </a:r>
            <a:endParaRPr lang="en-US" dirty="0"/>
          </a:p>
        </p:txBody>
      </p:sp>
      <p:sp>
        <p:nvSpPr>
          <p:cNvPr id="28" name="Text 20">
            <a:extLst>
              <a:ext uri="{FF2B5EF4-FFF2-40B4-BE49-F238E27FC236}">
                <a16:creationId xmlns:a16="http://schemas.microsoft.com/office/drawing/2014/main" id="{BC494238-704E-1719-869F-48EFBDF839F6}"/>
              </a:ext>
            </a:extLst>
          </p:cNvPr>
          <p:cNvSpPr/>
          <p:nvPr/>
        </p:nvSpPr>
        <p:spPr>
          <a:xfrm>
            <a:off x="1985625" y="8669644"/>
            <a:ext cx="4957196" cy="692397"/>
          </a:xfrm>
          <a:prstGeom prst="rect">
            <a:avLst/>
          </a:prstGeom>
          <a:noFill/>
          <a:ln/>
        </p:spPr>
        <p:txBody>
          <a:bodyPr wrap="square" lIns="0" tIns="0" rIns="0" bIns="0" rtlCol="0" anchor="ctr">
            <a:normAutofit lnSpcReduction="10000"/>
          </a:bodyPr>
          <a:lstStyle/>
          <a:p>
            <a:pPr marL="0" indent="0">
              <a:buNone/>
            </a:pPr>
            <a:r>
              <a:rPr lang="en-US" sz="4800" b="1" dirty="0">
                <a:solidFill>
                  <a:srgbClr val="237A57"/>
                </a:solidFill>
              </a:rPr>
              <a:t>96.69%</a:t>
            </a:r>
            <a:endParaRPr lang="en-US" sz="4800" dirty="0"/>
          </a:p>
        </p:txBody>
      </p:sp>
      <p:sp>
        <p:nvSpPr>
          <p:cNvPr id="29" name="Text 21">
            <a:extLst>
              <a:ext uri="{FF2B5EF4-FFF2-40B4-BE49-F238E27FC236}">
                <a16:creationId xmlns:a16="http://schemas.microsoft.com/office/drawing/2014/main" id="{A7E70881-1D33-9364-19B4-8251AE124114}"/>
              </a:ext>
            </a:extLst>
          </p:cNvPr>
          <p:cNvSpPr/>
          <p:nvPr/>
        </p:nvSpPr>
        <p:spPr>
          <a:xfrm>
            <a:off x="2026326" y="9675269"/>
            <a:ext cx="4957196" cy="653931"/>
          </a:xfrm>
          <a:prstGeom prst="rect">
            <a:avLst/>
          </a:prstGeom>
          <a:noFill/>
          <a:ln/>
        </p:spPr>
        <p:txBody>
          <a:bodyPr wrap="square" lIns="254" tIns="254" rIns="254" bIns="254" rtlCol="0" anchor="t">
            <a:normAutofit/>
          </a:bodyPr>
          <a:lstStyle/>
          <a:p>
            <a:pPr marL="0" indent="0">
              <a:buNone/>
            </a:pPr>
            <a:r>
              <a:rPr lang="en-US" dirty="0">
                <a:solidFill>
                  <a:srgbClr val="475467"/>
                </a:solidFill>
              </a:rPr>
              <a:t>Above the reported &gt;95% target for public sector payment policy</a:t>
            </a:r>
            <a:r>
              <a:rPr lang="en-US" sz="1400" dirty="0">
                <a:solidFill>
                  <a:srgbClr val="475467"/>
                </a:solidFill>
              </a:rPr>
              <a:t>.</a:t>
            </a:r>
            <a:endParaRPr lang="en-US" sz="1400" dirty="0"/>
          </a:p>
        </p:txBody>
      </p:sp>
      <p:pic>
        <p:nvPicPr>
          <p:cNvPr id="4" name="Picture 3">
            <a:extLst>
              <a:ext uri="{FF2B5EF4-FFF2-40B4-BE49-F238E27FC236}">
                <a16:creationId xmlns:a16="http://schemas.microsoft.com/office/drawing/2014/main" id="{8C11CC1F-EEF3-FFEC-7B7B-9F7E26C8C3E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24444" y="2837760"/>
            <a:ext cx="5589674" cy="4892006"/>
          </a:xfrm>
          <a:prstGeom prst="rect">
            <a:avLst/>
          </a:prstGeom>
          <a:noFill/>
          <a:ln>
            <a:noFill/>
          </a:ln>
        </p:spPr>
      </p:pic>
      <p:pic>
        <p:nvPicPr>
          <p:cNvPr id="8" name="Picture 7">
            <a:extLst>
              <a:ext uri="{FF2B5EF4-FFF2-40B4-BE49-F238E27FC236}">
                <a16:creationId xmlns:a16="http://schemas.microsoft.com/office/drawing/2014/main" id="{82E90F6E-BDA6-90C1-94A0-2092EECE92CC}"/>
              </a:ext>
            </a:extLst>
          </p:cNvPr>
          <p:cNvPicPr>
            <a:picLocks noChangeAspect="1"/>
          </p:cNvPicPr>
          <p:nvPr/>
        </p:nvPicPr>
        <p:blipFill>
          <a:blip r:embed="rId4"/>
          <a:stretch>
            <a:fillRect/>
          </a:stretch>
        </p:blipFill>
        <p:spPr>
          <a:xfrm>
            <a:off x="9214644" y="8081086"/>
            <a:ext cx="10363200" cy="3050575"/>
          </a:xfrm>
          <a:prstGeom prst="rect">
            <a:avLst/>
          </a:prstGeom>
        </p:spPr>
      </p:pic>
    </p:spTree>
    <p:extLst>
      <p:ext uri="{BB962C8B-B14F-4D97-AF65-F5344CB8AC3E}">
        <p14:creationId xmlns:p14="http://schemas.microsoft.com/office/powerpoint/2010/main" val="23851208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3F000-33D2-116C-B703-9F3E9274969A}"/>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C34A209-7A6F-69E6-BB92-A3AF82174F9A}"/>
              </a:ext>
            </a:extLst>
          </p:cNvPr>
          <p:cNvGraphicFramePr>
            <a:graphicFrameLocks noGrp="1"/>
          </p:cNvGraphicFramePr>
          <p:nvPr>
            <p:extLst>
              <p:ext uri="{D42A27DB-BD31-4B8C-83A1-F6EECF244321}">
                <p14:modId xmlns:p14="http://schemas.microsoft.com/office/powerpoint/2010/main" val="2881680554"/>
              </p:ext>
            </p:extLst>
          </p:nvPr>
        </p:nvGraphicFramePr>
        <p:xfrm>
          <a:off x="0" y="570708"/>
          <a:ext cx="20105688" cy="10738642"/>
        </p:xfrm>
        <a:graphic>
          <a:graphicData uri="http://schemas.openxmlformats.org/drawingml/2006/table">
            <a:tbl>
              <a:tblPr firstRow="1" bandRow="1">
                <a:tableStyleId>{5C22544A-7EE6-4342-B048-85BDC9FD1C3A}</a:tableStyleId>
              </a:tblPr>
              <a:tblGrid>
                <a:gridCol w="9595644">
                  <a:extLst>
                    <a:ext uri="{9D8B030D-6E8A-4147-A177-3AD203B41FA5}">
                      <a16:colId xmlns:a16="http://schemas.microsoft.com/office/drawing/2014/main" val="1129616965"/>
                    </a:ext>
                  </a:extLst>
                </a:gridCol>
                <a:gridCol w="5483622">
                  <a:extLst>
                    <a:ext uri="{9D8B030D-6E8A-4147-A177-3AD203B41FA5}">
                      <a16:colId xmlns:a16="http://schemas.microsoft.com/office/drawing/2014/main" val="3228885332"/>
                    </a:ext>
                  </a:extLst>
                </a:gridCol>
                <a:gridCol w="5026422">
                  <a:extLst>
                    <a:ext uri="{9D8B030D-6E8A-4147-A177-3AD203B41FA5}">
                      <a16:colId xmlns:a16="http://schemas.microsoft.com/office/drawing/2014/main" val="1012310918"/>
                    </a:ext>
                  </a:extLst>
                </a:gridCol>
              </a:tblGrid>
              <a:tr h="1144253">
                <a:tc>
                  <a:txBody>
                    <a:bodyPr/>
                    <a:lstStyle/>
                    <a:p>
                      <a:pPr marL="0" marR="0" lvl="0" indent="0" algn="ctr" defTabSz="1507937" rtl="0" eaLnBrk="1" fontAlgn="auto" latinLnBrk="0" hangingPunct="1">
                        <a:lnSpc>
                          <a:spcPct val="100000"/>
                        </a:lnSpc>
                        <a:spcBef>
                          <a:spcPts val="0"/>
                        </a:spcBef>
                        <a:spcAft>
                          <a:spcPts val="0"/>
                        </a:spcAft>
                        <a:buClrTx/>
                        <a:buSzTx/>
                        <a:buFontTx/>
                        <a:buNone/>
                        <a:tabLst/>
                        <a:defRPr/>
                      </a:pPr>
                      <a:r>
                        <a:rPr lang="en-GB" sz="2000" b="1" i="0" dirty="0">
                          <a:solidFill>
                            <a:schemeClr val="dk1"/>
                          </a:solidFill>
                          <a:effectLst/>
                          <a:latin typeface="Verdana" panose="020B0604030504040204" pitchFamily="34" charset="0"/>
                          <a:ea typeface="Verdana" panose="020B0604030504040204" pitchFamily="34" charset="0"/>
                          <a:cs typeface="+mn-cs"/>
                        </a:rPr>
                        <a:t>Breakthrough Objective: </a:t>
                      </a:r>
                      <a:r>
                        <a:rPr lang="en-GB" sz="2000" b="0" i="0" dirty="0">
                          <a:solidFill>
                            <a:schemeClr val="dk1"/>
                          </a:solidFill>
                          <a:effectLst/>
                          <a:latin typeface="Verdana" panose="020B0604030504040204" pitchFamily="34" charset="0"/>
                          <a:ea typeface="Verdana" panose="020B0604030504040204" pitchFamily="34" charset="0"/>
                          <a:cs typeface="+mn-cs"/>
                        </a:rPr>
                        <a:t>The health board is a resilient, sustainable and responsible organisation</a:t>
                      </a:r>
                      <a:endParaRPr lang="en-GB" sz="1800" b="0" i="0" dirty="0">
                        <a:solidFill>
                          <a:schemeClr val="dk1"/>
                        </a:solidFill>
                        <a:effectLst/>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dirty="0">
                          <a:solidFill>
                            <a:schemeClr val="tx1"/>
                          </a:solidFill>
                          <a:latin typeface="Verdana" panose="020B0604030504040204" pitchFamily="34" charset="0"/>
                          <a:ea typeface="Verdana" panose="020B0604030504040204" pitchFamily="34" charset="0"/>
                        </a:rPr>
                        <a:t>August 2026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2000" b="0" dirty="0">
                          <a:solidFill>
                            <a:schemeClr val="tx1"/>
                          </a:solidFill>
                          <a:latin typeface="Verdana" panose="020B0604030504040204" pitchFamily="34" charset="0"/>
                          <a:ea typeface="Verdana" panose="020B0604030504040204" pitchFamily="34" charset="0"/>
                        </a:rPr>
                        <a:t>£4.4m Savings delivered</a:t>
                      </a:r>
                    </a:p>
                    <a:p>
                      <a:pPr algn="ctr"/>
                      <a:r>
                        <a:rPr lang="en-GB" sz="2000" b="0" dirty="0">
                          <a:solidFill>
                            <a:schemeClr val="tx1"/>
                          </a:solidFill>
                          <a:latin typeface="Verdana" panose="020B0604030504040204" pitchFamily="34" charset="0"/>
                          <a:ea typeface="Verdana" panose="020B0604030504040204" pitchFamily="34" charset="0"/>
                        </a:rPr>
                        <a:t>(against the month 3 target of £5.42m)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554926024"/>
                  </a:ext>
                </a:extLst>
              </a:tr>
              <a:tr h="9594389">
                <a:tc>
                  <a:txBody>
                    <a:bodyPr/>
                    <a:lstStyle/>
                    <a:p>
                      <a:r>
                        <a:rPr lang="en-GB" sz="2000" b="1" dirty="0">
                          <a:solidFill>
                            <a:schemeClr val="tx1"/>
                          </a:solidFill>
                          <a:latin typeface="Verdana" panose="020B0604030504040204" pitchFamily="34" charset="0"/>
                          <a:ea typeface="Verdana" panose="020B0604030504040204" pitchFamily="34" charset="0"/>
                        </a:rPr>
                        <a:t>Main drivers in Month 5:</a:t>
                      </a:r>
                    </a:p>
                    <a:p>
                      <a:pPr marL="342900" indent="-342900" algn="l" defTabSz="1507937" rtl="0" eaLnBrk="1" latinLnBrk="0" hangingPunct="1">
                        <a:buFont typeface="Arial" panose="020B0604020202020204" pitchFamily="34" charset="0"/>
                        <a:buChar char="•"/>
                      </a:pPr>
                      <a:r>
                        <a:rPr lang="en-GB" sz="2000" kern="1200" dirty="0">
                          <a:solidFill>
                            <a:schemeClr val="tx1"/>
                          </a:solidFill>
                          <a:latin typeface="Verdana" panose="020B0604030504040204" pitchFamily="34" charset="0"/>
                          <a:ea typeface="Verdana" panose="020B0604030504040204" pitchFamily="34" charset="0"/>
                          <a:cs typeface="+mn-cs"/>
                        </a:rPr>
                        <a:t>The in-month delivery in Month 5, was £4.4m against a target of £5.4m and remains the key driver of the Health Board overspend.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Income remains stable for Month 05, Higher level of recharging other Health Boards for blood products along with other one-off benefits in month including within nuclear medicine. </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The actual variable pay spend at Month 05 was £5.2m, Bank and Agency continue to be the key driver for this continued high spend</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000" kern="1200" dirty="0">
                        <a:solidFill>
                          <a:schemeClr val="tx1"/>
                        </a:solidFill>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lang="en-GB" sz="2000" b="1" dirty="0">
                          <a:latin typeface="Verdana" panose="020B0604030504040204" pitchFamily="34" charset="0"/>
                          <a:ea typeface="Verdana" panose="020B0604030504040204" pitchFamily="34" charset="0"/>
                        </a:rPr>
                        <a:t>Other Spend Indicators</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strike="noStrike" kern="1200" dirty="0">
                          <a:solidFill>
                            <a:schemeClr val="dk1"/>
                          </a:solidFill>
                          <a:effectLst/>
                          <a:latin typeface="Verdana" panose="020B0604030504040204" pitchFamily="34" charset="0"/>
                          <a:ea typeface="Verdana" panose="020B0604030504040204" pitchFamily="34" charset="0"/>
                          <a:cs typeface="Arial" panose="020B0604020202020204" pitchFamily="34" charset="0"/>
                        </a:rPr>
                        <a:t>Variable Pay expenditure increased by £0.5m in Month 5.</a:t>
                      </a:r>
                      <a:endParaRPr lang="en-GB" sz="2000" kern="1200" dirty="0">
                        <a:solidFill>
                          <a:schemeClr val="tx1"/>
                        </a:solidFill>
                        <a:highlight>
                          <a:srgbClr val="FFFF00"/>
                        </a:highlight>
                        <a:latin typeface="Verdana" panose="020B0604030504040204" pitchFamily="34" charset="0"/>
                        <a:ea typeface="Verdana" panose="020B0604030504040204" pitchFamily="34" charset="0"/>
                        <a:cs typeface="+mn-cs"/>
                      </a:endParaRP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In Month 5 CHC was overspent by £0.6m, with a minimal reduction in case numbers. The impact of CHC has been set out as a risk. </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kern="1200" dirty="0">
                          <a:solidFill>
                            <a:schemeClr val="tx1"/>
                          </a:solidFill>
                          <a:latin typeface="Verdana" panose="020B0604030504040204" pitchFamily="34" charset="0"/>
                          <a:ea typeface="Verdana" panose="020B0604030504040204" pitchFamily="34" charset="0"/>
                          <a:cs typeface="+mn-cs"/>
                        </a:rPr>
                        <a:t>Overall, Month 5 pay was higher than month 4, with the main increase driven by variable pay. However, the vacancies are offsetting the pressures in medical &amp; dental and nursing.</a:t>
                      </a:r>
                    </a:p>
                    <a:p>
                      <a:pPr marL="342900" marR="0" lvl="0" indent="-342900" algn="l" defTabSz="150793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000" kern="1200" dirty="0">
                        <a:solidFill>
                          <a:schemeClr val="tx1"/>
                        </a:solidFill>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917987980"/>
                  </a:ext>
                </a:extLst>
              </a:tr>
            </a:tbl>
          </a:graphicData>
        </a:graphic>
      </p:graphicFrame>
      <p:sp>
        <p:nvSpPr>
          <p:cNvPr id="2" name="TextBox 1">
            <a:extLst>
              <a:ext uri="{FF2B5EF4-FFF2-40B4-BE49-F238E27FC236}">
                <a16:creationId xmlns:a16="http://schemas.microsoft.com/office/drawing/2014/main" id="{27D5292B-EE7B-EC4F-4A90-4DE8A20B3203}"/>
              </a:ext>
            </a:extLst>
          </p:cNvPr>
          <p:cNvSpPr txBox="1"/>
          <p:nvPr/>
        </p:nvSpPr>
        <p:spPr>
          <a:xfrm>
            <a:off x="0" y="-14068"/>
            <a:ext cx="20105688" cy="584775"/>
          </a:xfrm>
          <a:prstGeom prst="rect">
            <a:avLst/>
          </a:prstGeom>
          <a:solidFill>
            <a:schemeClr val="accent6">
              <a:lumMod val="40000"/>
              <a:lumOff val="60000"/>
            </a:schemeClr>
          </a:solidFill>
        </p:spPr>
        <p:txBody>
          <a:bodyPr wrap="square" rtlCol="0">
            <a:spAutoFit/>
          </a:bodyPr>
          <a:lstStyle/>
          <a:p>
            <a:pPr lvl="0" algn="ctr" defTabSz="1507937">
              <a:spcAft>
                <a:spcPts val="1979"/>
              </a:spcAft>
              <a:defRPr/>
            </a:pPr>
            <a:r>
              <a:rPr lang="en-GB" sz="3200" b="1" dirty="0"/>
              <a:t>Use every NHS £ wisely</a:t>
            </a:r>
            <a:endParaRPr kumimoji="0" lang="en-GB" sz="3200" b="1" i="0" u="none" strike="noStrike" kern="1200" cap="none" spc="0" normalizeH="0" baseline="0" noProof="0" dirty="0">
              <a:ln>
                <a:noFill/>
              </a:ln>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3204B8EA-77AD-B646-9227-2D255DC5086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244" y="4574755"/>
            <a:ext cx="8610600" cy="6361947"/>
          </a:xfrm>
          <a:prstGeom prst="rect">
            <a:avLst/>
          </a:prstGeom>
          <a:noFill/>
        </p:spPr>
      </p:pic>
      <p:pic>
        <p:nvPicPr>
          <p:cNvPr id="7" name="Picture 6">
            <a:extLst>
              <a:ext uri="{FF2B5EF4-FFF2-40B4-BE49-F238E27FC236}">
                <a16:creationId xmlns:a16="http://schemas.microsoft.com/office/drawing/2014/main" id="{BC50C3AB-6B1C-EBF7-40B5-3D892D347E0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52845" y="4562555"/>
            <a:ext cx="9296400" cy="6361947"/>
          </a:xfrm>
          <a:prstGeom prst="rect">
            <a:avLst/>
          </a:prstGeom>
          <a:noFill/>
        </p:spPr>
      </p:pic>
    </p:spTree>
    <p:extLst>
      <p:ext uri="{BB962C8B-B14F-4D97-AF65-F5344CB8AC3E}">
        <p14:creationId xmlns:p14="http://schemas.microsoft.com/office/powerpoint/2010/main" val="28641216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D2020-8896-8CF0-B8E4-E9DF2246C9A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8C84C60-980E-F43E-B138-3B50683FA103}"/>
              </a:ext>
            </a:extLst>
          </p:cNvPr>
          <p:cNvSpPr txBox="1">
            <a:spLocks/>
          </p:cNvSpPr>
          <p:nvPr/>
        </p:nvSpPr>
        <p:spPr>
          <a:xfrm>
            <a:off x="1348251" y="3749675"/>
            <a:ext cx="17409186" cy="2810464"/>
          </a:xfrm>
          <a:prstGeom prst="rect">
            <a:avLst/>
          </a:prstGeom>
        </p:spPr>
        <p:txBody>
          <a:bodyPr/>
          <a:lstStyle>
            <a:lvl1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216000" indent="-216000" algn="l" defTabSz="914400" rtl="0" eaLnBrk="1" latinLnBrk="0" hangingPunct="1">
              <a:lnSpc>
                <a:spcPct val="100000"/>
              </a:lnSpc>
              <a:spcBef>
                <a:spcPts val="0"/>
              </a:spcBef>
              <a:spcAft>
                <a:spcPts val="18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00000"/>
              </a:lnSpc>
              <a:spcBef>
                <a:spcPts val="0"/>
              </a:spcBef>
              <a:spcAft>
                <a:spcPts val="1800"/>
              </a:spcAft>
              <a:buFont typeface="Arial" panose="020B0604020202020204" pitchFamily="34" charset="0"/>
              <a:buNone/>
              <a:defRPr sz="2000" b="1" kern="120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00000"/>
              </a:lnSpc>
              <a:spcBef>
                <a:spcPts val="0"/>
              </a:spcBef>
              <a:spcAft>
                <a:spcPts val="18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4400" b="1" dirty="0">
                <a:latin typeface="Verdana" panose="020B0604030504040204" pitchFamily="34" charset="0"/>
                <a:ea typeface="Verdana" panose="020B0604030504040204" pitchFamily="34" charset="0"/>
              </a:rPr>
              <a:t>Section 3: </a:t>
            </a:r>
          </a:p>
          <a:p>
            <a:pPr algn="ctr"/>
            <a:r>
              <a:rPr lang="en-GB" sz="4400" dirty="0">
                <a:latin typeface="Verdana" panose="020B0604030504040204" pitchFamily="34" charset="0"/>
                <a:ea typeface="Verdana" panose="020B0604030504040204" pitchFamily="34" charset="0"/>
              </a:rPr>
              <a:t>Summary of the performance against the NHS Wales Performance Framework Measures 2026-27</a:t>
            </a:r>
          </a:p>
          <a:p>
            <a:endParaRPr lang="en-GB" dirty="0"/>
          </a:p>
        </p:txBody>
      </p:sp>
    </p:spTree>
    <p:extLst>
      <p:ext uri="{BB962C8B-B14F-4D97-AF65-F5344CB8AC3E}">
        <p14:creationId xmlns:p14="http://schemas.microsoft.com/office/powerpoint/2010/main" val="36958595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B5F87-B02A-3BAD-2585-E74DD9AA838E}"/>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FEE0760-62DA-7BD1-09BE-3D3F716B9A25}"/>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rPr>
                        <a:t>Quadruple Aim 1:  People in Wales have improved health and well-being with better prevention and self-management</a:t>
                      </a:r>
                      <a:endParaRPr lang="en-GB" sz="16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F1A7"/>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rgbClr val="000000"/>
                          </a:solidFill>
                          <a:effectLst/>
                          <a:latin typeface="Verdana" panose="020B0604030504040204" pitchFamily="34" charset="0"/>
                        </a:rPr>
                        <a:t>Percentage of adult smokers who make a quit attempt via smoking cessation services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5% Target (2025-26)</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chemeClr val="tx1"/>
                          </a:solidFill>
                          <a:effectLst/>
                          <a:latin typeface="Verdana" panose="020B0604030504040204" pitchFamily="34" charset="0"/>
                        </a:rPr>
                        <a:t> 4.75%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Q4 2025/26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rPr>
                        <a:t>Percentage of adult smokers who make a quit attempt via smoking cessation services &amp; co-validated at 4 weeks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45.12%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Q4 2025/26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rgbClr val="000000"/>
                          </a:solidFill>
                          <a:effectLst/>
                          <a:latin typeface="Verdana" panose="020B0604030504040204" pitchFamily="34" charset="0"/>
                        </a:rPr>
                        <a:t>Percentage of children who are up to date with the scheduled vaccinations by age 5 (‘4 in 1’ preschool booster, the Hib/</a:t>
                      </a:r>
                      <a:r>
                        <a:rPr lang="en-GB" sz="1300" b="0" i="0" u="none" strike="noStrike" dirty="0" err="1">
                          <a:solidFill>
                            <a:srgbClr val="000000"/>
                          </a:solidFill>
                          <a:effectLst/>
                          <a:latin typeface="Verdana" panose="020B0604030504040204" pitchFamily="34" charset="0"/>
                        </a:rPr>
                        <a:t>MenC</a:t>
                      </a:r>
                      <a:r>
                        <a:rPr lang="en-GB" sz="1300" b="0" i="0" u="none" strike="noStrike" dirty="0">
                          <a:solidFill>
                            <a:srgbClr val="000000"/>
                          </a:solidFill>
                          <a:effectLst/>
                          <a:latin typeface="Verdana" panose="020B0604030504040204" pitchFamily="34" charset="0"/>
                        </a:rPr>
                        <a:t> booster and the second MMR dose)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 90.7%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 March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i="0" u="none" strike="noStrike" dirty="0">
                          <a:solidFill>
                            <a:srgbClr val="000000"/>
                          </a:solidFill>
                          <a:effectLst/>
                          <a:latin typeface="Verdana" panose="020B0604030504040204" pitchFamily="34" charset="0"/>
                        </a:rPr>
                        <a:t>Percentage of children receiving the Human Papillomavirus (HPV) vaccination by the age of 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 86.5%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March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E81220A4-D499-6CA0-2427-0E24E81E52A0}"/>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3" name="Picture 2">
            <a:extLst>
              <a:ext uri="{FF2B5EF4-FFF2-40B4-BE49-F238E27FC236}">
                <a16:creationId xmlns:a16="http://schemas.microsoft.com/office/drawing/2014/main" id="{FFAF4F81-B1BE-60DF-AAD0-10BA056648F8}"/>
              </a:ext>
            </a:extLst>
          </p:cNvPr>
          <p:cNvPicPr>
            <a:picLocks noChangeAspect="1"/>
          </p:cNvPicPr>
          <p:nvPr/>
        </p:nvPicPr>
        <p:blipFill>
          <a:blip r:embed="rId2"/>
          <a:stretch>
            <a:fillRect/>
          </a:stretch>
        </p:blipFill>
        <p:spPr>
          <a:xfrm>
            <a:off x="8448878" y="1967699"/>
            <a:ext cx="5852068" cy="2296614"/>
          </a:xfrm>
          <a:prstGeom prst="rect">
            <a:avLst/>
          </a:prstGeom>
        </p:spPr>
      </p:pic>
      <p:pic>
        <p:nvPicPr>
          <p:cNvPr id="6" name="Picture 5">
            <a:extLst>
              <a:ext uri="{FF2B5EF4-FFF2-40B4-BE49-F238E27FC236}">
                <a16:creationId xmlns:a16="http://schemas.microsoft.com/office/drawing/2014/main" id="{3213A6AE-54E6-30AC-480B-A16FC5AB6357}"/>
              </a:ext>
            </a:extLst>
          </p:cNvPr>
          <p:cNvPicPr>
            <a:picLocks noChangeAspect="1"/>
          </p:cNvPicPr>
          <p:nvPr/>
        </p:nvPicPr>
        <p:blipFill>
          <a:blip r:embed="rId3"/>
          <a:stretch>
            <a:fillRect/>
          </a:stretch>
        </p:blipFill>
        <p:spPr>
          <a:xfrm>
            <a:off x="8448877" y="4462305"/>
            <a:ext cx="5999226" cy="1954433"/>
          </a:xfrm>
          <a:prstGeom prst="rect">
            <a:avLst/>
          </a:prstGeom>
        </p:spPr>
      </p:pic>
      <p:pic>
        <p:nvPicPr>
          <p:cNvPr id="8" name="Picture 7">
            <a:extLst>
              <a:ext uri="{FF2B5EF4-FFF2-40B4-BE49-F238E27FC236}">
                <a16:creationId xmlns:a16="http://schemas.microsoft.com/office/drawing/2014/main" id="{5C0A9434-7CF5-9A03-FBDA-B65854135E90}"/>
              </a:ext>
            </a:extLst>
          </p:cNvPr>
          <p:cNvPicPr>
            <a:picLocks noChangeAspect="1"/>
          </p:cNvPicPr>
          <p:nvPr/>
        </p:nvPicPr>
        <p:blipFill>
          <a:blip r:embed="rId4"/>
          <a:stretch>
            <a:fillRect/>
          </a:stretch>
        </p:blipFill>
        <p:spPr>
          <a:xfrm>
            <a:off x="8448877" y="6614731"/>
            <a:ext cx="5852066" cy="2108467"/>
          </a:xfrm>
          <a:prstGeom prst="rect">
            <a:avLst/>
          </a:prstGeom>
        </p:spPr>
      </p:pic>
      <p:pic>
        <p:nvPicPr>
          <p:cNvPr id="10" name="Picture 9">
            <a:extLst>
              <a:ext uri="{FF2B5EF4-FFF2-40B4-BE49-F238E27FC236}">
                <a16:creationId xmlns:a16="http://schemas.microsoft.com/office/drawing/2014/main" id="{C16B9114-6545-ACF3-C1C0-7537C2EED913}"/>
              </a:ext>
            </a:extLst>
          </p:cNvPr>
          <p:cNvPicPr>
            <a:picLocks noChangeAspect="1"/>
          </p:cNvPicPr>
          <p:nvPr/>
        </p:nvPicPr>
        <p:blipFill>
          <a:blip r:embed="rId5"/>
          <a:stretch>
            <a:fillRect/>
          </a:stretch>
        </p:blipFill>
        <p:spPr>
          <a:xfrm>
            <a:off x="8448876" y="8825053"/>
            <a:ext cx="5852064" cy="2098694"/>
          </a:xfrm>
          <a:prstGeom prst="rect">
            <a:avLst/>
          </a:prstGeom>
        </p:spPr>
      </p:pic>
    </p:spTree>
    <p:extLst>
      <p:ext uri="{BB962C8B-B14F-4D97-AF65-F5344CB8AC3E}">
        <p14:creationId xmlns:p14="http://schemas.microsoft.com/office/powerpoint/2010/main" val="20931667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B7E67-4576-3501-0B8C-33D6F7027A87}"/>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432F6BC-C762-AA04-6FA9-42D07B2036FB}"/>
              </a:ext>
            </a:extLst>
          </p:cNvPr>
          <p:cNvGraphicFramePr>
            <a:graphicFrameLocks noGrp="1"/>
          </p:cNvGraphicFramePr>
          <p:nvPr/>
        </p:nvGraphicFramePr>
        <p:xfrm>
          <a:off x="1442319" y="739813"/>
          <a:ext cx="17754446" cy="10001071"/>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rPr>
                        <a:t>Quadruple Aim 1:  People in Wales have improved health and well-being with better prevention and self-management</a:t>
                      </a:r>
                      <a:endParaRPr lang="en-GB" sz="16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F1A7"/>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rgbClr val="000000"/>
                          </a:solidFill>
                          <a:effectLst/>
                          <a:latin typeface="Verdana" panose="020B0604030504040204" pitchFamily="34" charset="0"/>
                        </a:rPr>
                        <a:t>Percentage uptake of the influenza vaccination amongst adults aged 65 years and over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75%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 68.9%</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2025/26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rPr>
                        <a:t>Percentage uptake of the Respiratory Syncytial Virus (RSV) for those turning 75 years old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70%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200" b="0" i="0" u="none" strike="noStrike" dirty="0">
                        <a:solidFill>
                          <a:srgbClr val="000000"/>
                        </a:solidFill>
                        <a:effectLst/>
                        <a:latin typeface="Aptos Narrow" panose="020B00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47.1%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rPr>
                        <a:t>Percentage of Adult population receiving NHS Dental Care over a 24-month period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Improvement compared to the same period in the previous year</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200" b="0" i="0" u="none" strike="noStrike" dirty="0">
                        <a:solidFill>
                          <a:srgbClr val="000000"/>
                        </a:solidFill>
                        <a:effectLst/>
                        <a:latin typeface="Aptos Narrow" panose="020B00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43.2%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Q4 2025/26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Quarterly</a:t>
                      </a:r>
                    </a:p>
                    <a:p>
                      <a:pPr algn="ctr" fontAlgn="ctr">
                        <a:buNone/>
                      </a:pPr>
                      <a:endParaRPr lang="en-GB" sz="1300" b="0" i="0" u="none" strike="noStrike" dirty="0">
                        <a:solidFill>
                          <a:srgbClr val="000000"/>
                        </a:solidFill>
                        <a:effectLst/>
                        <a:latin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07933988"/>
                  </a:ext>
                </a:extLst>
              </a:tr>
              <a:tr h="215494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Percentage of Children population receiving NHS Dental Care over a 12-month period </a:t>
                      </a:r>
                    </a:p>
                    <a:p>
                      <a:pPr algn="ctr" fontAlgn="t">
                        <a:buNone/>
                      </a:pPr>
                      <a:endParaRPr lang="en-GB" sz="1300" b="0" i="0" u="none" strike="noStrike" dirty="0">
                        <a:solidFill>
                          <a:srgbClr val="000000"/>
                        </a:solidFill>
                        <a:effectLst/>
                        <a:latin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1A7"/>
                    </a:solidFill>
                  </a:tcPr>
                </a:tc>
                <a:tc>
                  <a:txBody>
                    <a:bodyPr/>
                    <a:lstStyle/>
                    <a:p>
                      <a:pPr algn="ctr" fontAlgn="b">
                        <a:buNone/>
                      </a:pPr>
                      <a:r>
                        <a:rPr lang="en-GB" sz="1300" b="0" i="0" u="none" strike="noStrike" dirty="0">
                          <a:solidFill>
                            <a:srgbClr val="000000"/>
                          </a:solidFill>
                          <a:effectLst/>
                          <a:latin typeface="Verdana" panose="020B0604030504040204" pitchFamily="34" charset="0"/>
                        </a:rPr>
                        <a:t>Improvement compared to the same period in the previous year</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200" b="0" i="0" u="none" strike="noStrike" dirty="0">
                        <a:solidFill>
                          <a:srgbClr val="000000"/>
                        </a:solidFill>
                        <a:effectLst/>
                        <a:latin typeface="Aptos Narrow" panose="020B00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rPr>
                        <a:t>53.8%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Q4 2025/26</a:t>
                      </a:r>
                    </a:p>
                    <a:p>
                      <a:pPr algn="ctr" fontAlgn="b">
                        <a:buNone/>
                      </a:pPr>
                      <a:endParaRPr lang="en-GB" sz="1300" b="0" i="0" u="none" strike="noStrike" dirty="0">
                        <a:solidFill>
                          <a:srgbClr val="000000"/>
                        </a:solidFill>
                        <a:effectLst/>
                        <a:latin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Quarterly</a:t>
                      </a:r>
                    </a:p>
                    <a:p>
                      <a:pPr algn="ctr" fontAlgn="ctr">
                        <a:buNone/>
                      </a:pPr>
                      <a:endParaRPr lang="en-GB" sz="1300" b="0" i="0" u="none" strike="noStrike" dirty="0">
                        <a:solidFill>
                          <a:srgbClr val="000000"/>
                        </a:solidFill>
                        <a:effectLst/>
                        <a:latin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34407036"/>
                  </a:ext>
                </a:extLst>
              </a:tr>
            </a:tbl>
          </a:graphicData>
        </a:graphic>
      </p:graphicFrame>
      <p:sp>
        <p:nvSpPr>
          <p:cNvPr id="12" name="TextBox 11">
            <a:extLst>
              <a:ext uri="{FF2B5EF4-FFF2-40B4-BE49-F238E27FC236}">
                <a16:creationId xmlns:a16="http://schemas.microsoft.com/office/drawing/2014/main" id="{71CCB355-70D3-DC50-1684-074924DA0EFB}"/>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3" name="Picture 2">
            <a:extLst>
              <a:ext uri="{FF2B5EF4-FFF2-40B4-BE49-F238E27FC236}">
                <a16:creationId xmlns:a16="http://schemas.microsoft.com/office/drawing/2014/main" id="{76DFB7C5-CB2F-0728-A05F-4EB1BF5A1756}"/>
              </a:ext>
            </a:extLst>
          </p:cNvPr>
          <p:cNvPicPr>
            <a:picLocks noChangeAspect="1"/>
          </p:cNvPicPr>
          <p:nvPr/>
        </p:nvPicPr>
        <p:blipFill>
          <a:blip r:embed="rId2"/>
          <a:stretch>
            <a:fillRect/>
          </a:stretch>
        </p:blipFill>
        <p:spPr>
          <a:xfrm>
            <a:off x="8452524" y="1994338"/>
            <a:ext cx="5880847" cy="2250412"/>
          </a:xfrm>
          <a:prstGeom prst="rect">
            <a:avLst/>
          </a:prstGeom>
        </p:spPr>
      </p:pic>
      <p:pic>
        <p:nvPicPr>
          <p:cNvPr id="4" name="Picture 3">
            <a:extLst>
              <a:ext uri="{FF2B5EF4-FFF2-40B4-BE49-F238E27FC236}">
                <a16:creationId xmlns:a16="http://schemas.microsoft.com/office/drawing/2014/main" id="{353963C2-CE28-C312-F618-5952F15B9FA2}"/>
              </a:ext>
            </a:extLst>
          </p:cNvPr>
          <p:cNvPicPr>
            <a:picLocks noChangeAspect="1"/>
          </p:cNvPicPr>
          <p:nvPr/>
        </p:nvPicPr>
        <p:blipFill>
          <a:blip r:embed="rId3"/>
          <a:stretch>
            <a:fillRect/>
          </a:stretch>
        </p:blipFill>
        <p:spPr>
          <a:xfrm>
            <a:off x="8452524" y="4354704"/>
            <a:ext cx="5880847" cy="1982123"/>
          </a:xfrm>
          <a:prstGeom prst="rect">
            <a:avLst/>
          </a:prstGeom>
        </p:spPr>
      </p:pic>
      <p:pic>
        <p:nvPicPr>
          <p:cNvPr id="7" name="Picture 6">
            <a:extLst>
              <a:ext uri="{FF2B5EF4-FFF2-40B4-BE49-F238E27FC236}">
                <a16:creationId xmlns:a16="http://schemas.microsoft.com/office/drawing/2014/main" id="{6D6729CB-5B92-D8AB-DD40-60528A585806}"/>
              </a:ext>
            </a:extLst>
          </p:cNvPr>
          <p:cNvPicPr>
            <a:picLocks noChangeAspect="1"/>
          </p:cNvPicPr>
          <p:nvPr/>
        </p:nvPicPr>
        <p:blipFill>
          <a:blip r:embed="rId4"/>
          <a:stretch>
            <a:fillRect/>
          </a:stretch>
        </p:blipFill>
        <p:spPr>
          <a:xfrm>
            <a:off x="8452524" y="6555087"/>
            <a:ext cx="5880847" cy="1982123"/>
          </a:xfrm>
          <a:prstGeom prst="rect">
            <a:avLst/>
          </a:prstGeom>
        </p:spPr>
      </p:pic>
      <p:pic>
        <p:nvPicPr>
          <p:cNvPr id="9" name="Picture 8">
            <a:extLst>
              <a:ext uri="{FF2B5EF4-FFF2-40B4-BE49-F238E27FC236}">
                <a16:creationId xmlns:a16="http://schemas.microsoft.com/office/drawing/2014/main" id="{DDCD1580-B7BE-1D95-B12B-52172E647BB9}"/>
              </a:ext>
            </a:extLst>
          </p:cNvPr>
          <p:cNvPicPr>
            <a:picLocks noChangeAspect="1"/>
          </p:cNvPicPr>
          <p:nvPr/>
        </p:nvPicPr>
        <p:blipFill>
          <a:blip r:embed="rId5"/>
          <a:stretch>
            <a:fillRect/>
          </a:stretch>
        </p:blipFill>
        <p:spPr>
          <a:xfrm>
            <a:off x="8452525" y="8647984"/>
            <a:ext cx="5880846" cy="1982123"/>
          </a:xfrm>
          <a:prstGeom prst="rect">
            <a:avLst/>
          </a:prstGeom>
        </p:spPr>
      </p:pic>
    </p:spTree>
    <p:extLst>
      <p:ext uri="{BB962C8B-B14F-4D97-AF65-F5344CB8AC3E}">
        <p14:creationId xmlns:p14="http://schemas.microsoft.com/office/powerpoint/2010/main" val="5976900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FE64F-A9A4-4690-9905-601793019471}"/>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24592B6-C30D-4D3B-00A6-C08C66B48BA4}"/>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Quadruple Aim 2:  People in Wales have better quality and more accessible health and social care services, enabled by digital and supported by engagement.</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Local Primary Mental Health Support Service (LPMHSS) assessments undertaken within (up to and including) 28 days from the date of receipt of referral for adults aged 18 years and over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97%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therapeutic interventions started within (up to and including) 28 days following an assessment by Local Primary Mental Health Support Service (LPMHSS) for adults aged 18 years and over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82%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children and young people waiting less than 26 weeks to start an ADHD or ASD neurodevelopment assessment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39.9%</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patients waiting less than 26 weeks to start a psychological therapy in Specialist Adult Mental Health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endParaRPr lang="en-GB" sz="12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kern="1200" dirty="0">
                          <a:solidFill>
                            <a:srgbClr val="000000"/>
                          </a:solidFill>
                          <a:effectLst/>
                          <a:latin typeface="Verdana" panose="020B0604030504040204" pitchFamily="34" charset="0"/>
                          <a:ea typeface="Verdana" panose="020B0604030504040204" pitchFamily="34" charset="0"/>
                          <a:cs typeface="+mn-cs"/>
                        </a:rPr>
                        <a:t>36.90%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AFBF9876-4AD9-5EE3-4305-C6290C1B2AC5}"/>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8" name="Picture 7">
            <a:extLst>
              <a:ext uri="{FF2B5EF4-FFF2-40B4-BE49-F238E27FC236}">
                <a16:creationId xmlns:a16="http://schemas.microsoft.com/office/drawing/2014/main" id="{C44618E2-1C37-7D60-91C0-331670B651F1}"/>
              </a:ext>
            </a:extLst>
          </p:cNvPr>
          <p:cNvPicPr>
            <a:picLocks noChangeAspect="1"/>
          </p:cNvPicPr>
          <p:nvPr/>
        </p:nvPicPr>
        <p:blipFill>
          <a:blip r:embed="rId3"/>
          <a:stretch>
            <a:fillRect/>
          </a:stretch>
        </p:blipFill>
        <p:spPr>
          <a:xfrm>
            <a:off x="8440201" y="1958650"/>
            <a:ext cx="5941813" cy="2162147"/>
          </a:xfrm>
          <a:prstGeom prst="rect">
            <a:avLst/>
          </a:prstGeom>
        </p:spPr>
      </p:pic>
      <p:pic>
        <p:nvPicPr>
          <p:cNvPr id="13" name="Picture 12">
            <a:extLst>
              <a:ext uri="{FF2B5EF4-FFF2-40B4-BE49-F238E27FC236}">
                <a16:creationId xmlns:a16="http://schemas.microsoft.com/office/drawing/2014/main" id="{D87D4BCA-6102-7F3E-0B66-5ECCA02BBA6B}"/>
              </a:ext>
            </a:extLst>
          </p:cNvPr>
          <p:cNvPicPr>
            <a:picLocks noChangeAspect="1"/>
          </p:cNvPicPr>
          <p:nvPr/>
        </p:nvPicPr>
        <p:blipFill>
          <a:blip r:embed="rId4"/>
          <a:stretch>
            <a:fillRect/>
          </a:stretch>
        </p:blipFill>
        <p:spPr>
          <a:xfrm>
            <a:off x="8440199" y="8793617"/>
            <a:ext cx="5941813" cy="2223498"/>
          </a:xfrm>
          <a:prstGeom prst="rect">
            <a:avLst/>
          </a:prstGeom>
        </p:spPr>
      </p:pic>
      <p:pic>
        <p:nvPicPr>
          <p:cNvPr id="15" name="Picture 14">
            <a:extLst>
              <a:ext uri="{FF2B5EF4-FFF2-40B4-BE49-F238E27FC236}">
                <a16:creationId xmlns:a16="http://schemas.microsoft.com/office/drawing/2014/main" id="{B8BEFA7F-536D-9453-EA36-ED120F65D2C1}"/>
              </a:ext>
            </a:extLst>
          </p:cNvPr>
          <p:cNvPicPr>
            <a:picLocks noChangeAspect="1"/>
          </p:cNvPicPr>
          <p:nvPr/>
        </p:nvPicPr>
        <p:blipFill>
          <a:blip r:embed="rId5"/>
          <a:stretch>
            <a:fillRect/>
          </a:stretch>
        </p:blipFill>
        <p:spPr>
          <a:xfrm>
            <a:off x="8440198" y="4339057"/>
            <a:ext cx="5941812" cy="2013727"/>
          </a:xfrm>
          <a:prstGeom prst="rect">
            <a:avLst/>
          </a:prstGeom>
        </p:spPr>
      </p:pic>
      <p:pic>
        <p:nvPicPr>
          <p:cNvPr id="3" name="Picture 2">
            <a:extLst>
              <a:ext uri="{FF2B5EF4-FFF2-40B4-BE49-F238E27FC236}">
                <a16:creationId xmlns:a16="http://schemas.microsoft.com/office/drawing/2014/main" id="{EF0AEBA7-DFCA-50AB-3E6C-434132760232}"/>
              </a:ext>
            </a:extLst>
          </p:cNvPr>
          <p:cNvPicPr>
            <a:picLocks noChangeAspect="1"/>
          </p:cNvPicPr>
          <p:nvPr/>
        </p:nvPicPr>
        <p:blipFill>
          <a:blip r:embed="rId6"/>
          <a:stretch>
            <a:fillRect/>
          </a:stretch>
        </p:blipFill>
        <p:spPr>
          <a:xfrm>
            <a:off x="8440198" y="6498331"/>
            <a:ext cx="5941812" cy="2190863"/>
          </a:xfrm>
          <a:prstGeom prst="rect">
            <a:avLst/>
          </a:prstGeom>
        </p:spPr>
      </p:pic>
    </p:spTree>
    <p:extLst>
      <p:ext uri="{BB962C8B-B14F-4D97-AF65-F5344CB8AC3E}">
        <p14:creationId xmlns:p14="http://schemas.microsoft.com/office/powerpoint/2010/main" val="42043155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FD4A3-D5E7-4361-874E-A70BF8CBAE27}"/>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B609211-1962-2911-7DF5-D9B9E5EAA534}"/>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Quadruple Aim 2:  People in Wales have better quality and more accessible health and social care services, enabled by digital and supported by engagement.</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people to have a heartbeat restored after a period of cardiac arrest which is subsequently retained until arrival at hospital (Return Of Spontaneous Circulation)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End of quarter on end quarter improvement</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kern="1200" dirty="0">
                          <a:solidFill>
                            <a:srgbClr val="000000"/>
                          </a:solidFill>
                          <a:effectLst/>
                          <a:latin typeface="Verdana" panose="020B0604030504040204" pitchFamily="34" charset="0"/>
                          <a:ea typeface="Verdana" panose="020B0604030504040204" pitchFamily="34" charset="0"/>
                          <a:cs typeface="+mn-cs"/>
                        </a:rPr>
                        <a:t>37%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July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Median emergency ambulance response time to purple: arrest category calls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6-8 Minutes</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 7.57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 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Median emergency ambulance response time to red: emergency category calls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6-8 Minutes</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 9.48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July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Number of ambulance patient handovers over 45 minutes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 690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8830731F-A1AB-CF79-5DE6-854902D36C8A}"/>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4" name="Picture 3">
            <a:extLst>
              <a:ext uri="{FF2B5EF4-FFF2-40B4-BE49-F238E27FC236}">
                <a16:creationId xmlns:a16="http://schemas.microsoft.com/office/drawing/2014/main" id="{6B4F2643-0BE9-BFD3-2B6C-6DCBD1847ECD}"/>
              </a:ext>
            </a:extLst>
          </p:cNvPr>
          <p:cNvPicPr>
            <a:picLocks noChangeAspect="1"/>
          </p:cNvPicPr>
          <p:nvPr/>
        </p:nvPicPr>
        <p:blipFill>
          <a:blip r:embed="rId3"/>
          <a:stretch>
            <a:fillRect/>
          </a:stretch>
        </p:blipFill>
        <p:spPr>
          <a:xfrm>
            <a:off x="8478659" y="1916968"/>
            <a:ext cx="5834968" cy="2251590"/>
          </a:xfrm>
          <a:prstGeom prst="rect">
            <a:avLst/>
          </a:prstGeom>
        </p:spPr>
      </p:pic>
      <p:pic>
        <p:nvPicPr>
          <p:cNvPr id="9" name="Picture 8">
            <a:extLst>
              <a:ext uri="{FF2B5EF4-FFF2-40B4-BE49-F238E27FC236}">
                <a16:creationId xmlns:a16="http://schemas.microsoft.com/office/drawing/2014/main" id="{D8B440FC-97A8-5244-07D1-02073DB687EB}"/>
              </a:ext>
            </a:extLst>
          </p:cNvPr>
          <p:cNvPicPr>
            <a:picLocks noChangeAspect="1"/>
          </p:cNvPicPr>
          <p:nvPr/>
        </p:nvPicPr>
        <p:blipFill>
          <a:blip r:embed="rId4"/>
          <a:stretch>
            <a:fillRect/>
          </a:stretch>
        </p:blipFill>
        <p:spPr>
          <a:xfrm>
            <a:off x="8478659" y="4313590"/>
            <a:ext cx="5856190" cy="2063895"/>
          </a:xfrm>
          <a:prstGeom prst="rect">
            <a:avLst/>
          </a:prstGeom>
        </p:spPr>
      </p:pic>
      <p:pic>
        <p:nvPicPr>
          <p:cNvPr id="13" name="Picture 12">
            <a:extLst>
              <a:ext uri="{FF2B5EF4-FFF2-40B4-BE49-F238E27FC236}">
                <a16:creationId xmlns:a16="http://schemas.microsoft.com/office/drawing/2014/main" id="{749002C1-BC73-A02D-EF94-51C60868ED17}"/>
              </a:ext>
            </a:extLst>
          </p:cNvPr>
          <p:cNvPicPr>
            <a:picLocks noChangeAspect="1"/>
          </p:cNvPicPr>
          <p:nvPr/>
        </p:nvPicPr>
        <p:blipFill>
          <a:blip r:embed="rId5"/>
          <a:stretch>
            <a:fillRect/>
          </a:stretch>
        </p:blipFill>
        <p:spPr>
          <a:xfrm>
            <a:off x="8478659" y="6522518"/>
            <a:ext cx="5856190" cy="2098646"/>
          </a:xfrm>
          <a:prstGeom prst="rect">
            <a:avLst/>
          </a:prstGeom>
        </p:spPr>
      </p:pic>
      <p:pic>
        <p:nvPicPr>
          <p:cNvPr id="15" name="Picture 14">
            <a:extLst>
              <a:ext uri="{FF2B5EF4-FFF2-40B4-BE49-F238E27FC236}">
                <a16:creationId xmlns:a16="http://schemas.microsoft.com/office/drawing/2014/main" id="{8B21191A-2A79-8A53-9112-15AF04D8BD20}"/>
              </a:ext>
            </a:extLst>
          </p:cNvPr>
          <p:cNvPicPr>
            <a:picLocks noChangeAspect="1"/>
          </p:cNvPicPr>
          <p:nvPr/>
        </p:nvPicPr>
        <p:blipFill>
          <a:blip r:embed="rId6"/>
          <a:stretch>
            <a:fillRect/>
          </a:stretch>
        </p:blipFill>
        <p:spPr>
          <a:xfrm>
            <a:off x="8478657" y="8802097"/>
            <a:ext cx="5834967" cy="2098646"/>
          </a:xfrm>
          <a:prstGeom prst="rect">
            <a:avLst/>
          </a:prstGeom>
        </p:spPr>
      </p:pic>
    </p:spTree>
    <p:extLst>
      <p:ext uri="{BB962C8B-B14F-4D97-AF65-F5344CB8AC3E}">
        <p14:creationId xmlns:p14="http://schemas.microsoft.com/office/powerpoint/2010/main" val="23494216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04355-8E02-11BD-DC26-01FEC33DB4BA}"/>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846A3D7-B2AD-D151-DD63-BC3038043898}"/>
              </a:ext>
            </a:extLst>
          </p:cNvPr>
          <p:cNvGraphicFramePr>
            <a:graphicFrameLocks noGrp="1"/>
          </p:cNvGraphicFramePr>
          <p:nvPr/>
        </p:nvGraphicFramePr>
        <p:xfrm>
          <a:off x="1442319" y="739813"/>
          <a:ext cx="17755290"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6645">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Quadruple Aim 2:  People in Wales have better quality and more accessible health and social care services, enabled by digital and supported by engagement.</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Percentage of ambulance patient handovers within 15 minutes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80%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 11.98%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Percentage of patients who spend less than 4 hours in all major and minor emergency care (i.e. A&amp;E) facilities from arrival until admission, transfer or discharge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69.11%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GB" sz="1300" b="0" i="0" u="none" strike="noStrike" dirty="0">
                        <a:solidFill>
                          <a:schemeClr val="tx1"/>
                        </a:solidFill>
                        <a:effectLst/>
                        <a:latin typeface="Verdana" panose="020B0604030504040204" pitchFamily="34" charset="0"/>
                        <a:ea typeface="Verdana" panose="020B0604030504040204" pitchFamily="34" charset="0"/>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chemeClr val="tx1"/>
                          </a:solidFill>
                          <a:effectLst/>
                          <a:latin typeface="Verdana" panose="020B0604030504040204" pitchFamily="34" charset="0"/>
                          <a:ea typeface="Verdana" panose="020B0604030504040204" pitchFamily="34" charset="0"/>
                        </a:rPr>
                        <a:t>August 2026 </a:t>
                      </a:r>
                    </a:p>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Number of adults waiting more than 14 weeks for all audiology pathways (to include new and existing pathways for hearing aids, tinnitus and balance)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endParaRPr lang="en-GB" sz="12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Number of children waiting more than 6 weeks for all audiology pathways (to include new assessment and intervention pathways)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 169</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August 2026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C023E77C-3769-F105-334E-58DADA7CAA73}"/>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7" name="Picture 6">
            <a:extLst>
              <a:ext uri="{FF2B5EF4-FFF2-40B4-BE49-F238E27FC236}">
                <a16:creationId xmlns:a16="http://schemas.microsoft.com/office/drawing/2014/main" id="{090A78E3-2719-C135-F652-82B5779FFAD4}"/>
              </a:ext>
            </a:extLst>
          </p:cNvPr>
          <p:cNvPicPr>
            <a:picLocks noChangeAspect="1"/>
          </p:cNvPicPr>
          <p:nvPr/>
        </p:nvPicPr>
        <p:blipFill>
          <a:blip r:embed="rId3"/>
          <a:stretch>
            <a:fillRect/>
          </a:stretch>
        </p:blipFill>
        <p:spPr>
          <a:xfrm>
            <a:off x="8429587" y="1962631"/>
            <a:ext cx="5936210" cy="2272637"/>
          </a:xfrm>
          <a:prstGeom prst="rect">
            <a:avLst/>
          </a:prstGeom>
        </p:spPr>
      </p:pic>
      <p:pic>
        <p:nvPicPr>
          <p:cNvPr id="10" name="Picture 9">
            <a:extLst>
              <a:ext uri="{FF2B5EF4-FFF2-40B4-BE49-F238E27FC236}">
                <a16:creationId xmlns:a16="http://schemas.microsoft.com/office/drawing/2014/main" id="{0E0FDD8A-8F99-7B39-5D7C-C305AD8DBCB2}"/>
              </a:ext>
            </a:extLst>
          </p:cNvPr>
          <p:cNvPicPr>
            <a:picLocks noChangeAspect="1"/>
          </p:cNvPicPr>
          <p:nvPr/>
        </p:nvPicPr>
        <p:blipFill>
          <a:blip r:embed="rId4"/>
          <a:stretch>
            <a:fillRect/>
          </a:stretch>
        </p:blipFill>
        <p:spPr>
          <a:xfrm>
            <a:off x="8429586" y="4344398"/>
            <a:ext cx="5936208" cy="2043651"/>
          </a:xfrm>
          <a:prstGeom prst="rect">
            <a:avLst/>
          </a:prstGeom>
        </p:spPr>
      </p:pic>
      <p:pic>
        <p:nvPicPr>
          <p:cNvPr id="3" name="Picture 2">
            <a:extLst>
              <a:ext uri="{FF2B5EF4-FFF2-40B4-BE49-F238E27FC236}">
                <a16:creationId xmlns:a16="http://schemas.microsoft.com/office/drawing/2014/main" id="{24340277-F758-20D3-A2DB-84DBACA30C87}"/>
              </a:ext>
            </a:extLst>
          </p:cNvPr>
          <p:cNvPicPr>
            <a:picLocks noChangeAspect="1"/>
          </p:cNvPicPr>
          <p:nvPr/>
        </p:nvPicPr>
        <p:blipFill>
          <a:blip r:embed="rId5"/>
          <a:stretch>
            <a:fillRect/>
          </a:stretch>
        </p:blipFill>
        <p:spPr>
          <a:xfrm>
            <a:off x="8429586" y="6497179"/>
            <a:ext cx="5936208" cy="2205496"/>
          </a:xfrm>
          <a:prstGeom prst="rect">
            <a:avLst/>
          </a:prstGeom>
        </p:spPr>
      </p:pic>
      <p:pic>
        <p:nvPicPr>
          <p:cNvPr id="9" name="Picture 8">
            <a:extLst>
              <a:ext uri="{FF2B5EF4-FFF2-40B4-BE49-F238E27FC236}">
                <a16:creationId xmlns:a16="http://schemas.microsoft.com/office/drawing/2014/main" id="{0CE5DC08-1FD9-DA8B-8652-4BF816108E31}"/>
              </a:ext>
            </a:extLst>
          </p:cNvPr>
          <p:cNvPicPr>
            <a:picLocks noChangeAspect="1"/>
          </p:cNvPicPr>
          <p:nvPr/>
        </p:nvPicPr>
        <p:blipFill>
          <a:blip r:embed="rId6"/>
          <a:stretch>
            <a:fillRect/>
          </a:stretch>
        </p:blipFill>
        <p:spPr>
          <a:xfrm>
            <a:off x="8429586" y="8842920"/>
            <a:ext cx="5936208" cy="2182685"/>
          </a:xfrm>
          <a:prstGeom prst="rect">
            <a:avLst/>
          </a:prstGeom>
        </p:spPr>
      </p:pic>
    </p:spTree>
    <p:extLst>
      <p:ext uri="{BB962C8B-B14F-4D97-AF65-F5344CB8AC3E}">
        <p14:creationId xmlns:p14="http://schemas.microsoft.com/office/powerpoint/2010/main" val="18054734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D85AE-A0E0-8888-624D-2515344D5CE2}"/>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BC88BA3-4097-2FDB-1793-58B7A628CB94}"/>
              </a:ext>
            </a:extLst>
          </p:cNvPr>
          <p:cNvGraphicFramePr>
            <a:graphicFrameLocks noGrp="1"/>
          </p:cNvGraphicFramePr>
          <p:nvPr/>
        </p:nvGraphicFramePr>
        <p:xfrm>
          <a:off x="1442319" y="739813"/>
          <a:ext cx="17754446" cy="5691179"/>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Quadruple Aim 3: The health and social care workforce in Wales is motivated and sustainable</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kern="1200" dirty="0">
                          <a:solidFill>
                            <a:schemeClr val="tx1"/>
                          </a:solidFill>
                          <a:effectLst/>
                          <a:latin typeface="Verdana" panose="020B0604030504040204" pitchFamily="34" charset="0"/>
                          <a:ea typeface="Verdana" panose="020B0604030504040204" pitchFamily="34" charset="0"/>
                          <a:cs typeface="+mn-cs"/>
                        </a:rPr>
                        <a:t>Turnover rate of nurse, midwifery, medical and dental registered staff leaving NHS Wales</a:t>
                      </a:r>
                      <a:endParaRPr lang="en-GB" sz="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Rolling 12- month reduction</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June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kern="1200" dirty="0">
                          <a:solidFill>
                            <a:schemeClr val="tx1"/>
                          </a:solidFill>
                          <a:effectLst/>
                          <a:latin typeface="Verdana" panose="020B0604030504040204" pitchFamily="34" charset="0"/>
                          <a:ea typeface="Verdana" panose="020B0604030504040204" pitchFamily="34" charset="0"/>
                          <a:cs typeface="+mn-cs"/>
                        </a:rPr>
                        <a:t>Agency spend (£000s)</a:t>
                      </a:r>
                      <a:endParaRPr lang="en-GB" sz="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30% reduction from 2025-26  outturn</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£983</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bl>
          </a:graphicData>
        </a:graphic>
      </p:graphicFrame>
      <p:sp>
        <p:nvSpPr>
          <p:cNvPr id="4" name="TextBox 3">
            <a:extLst>
              <a:ext uri="{FF2B5EF4-FFF2-40B4-BE49-F238E27FC236}">
                <a16:creationId xmlns:a16="http://schemas.microsoft.com/office/drawing/2014/main" id="{90BAE510-760E-D53F-7DC0-623BD5B6A546}"/>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3" name="Picture 2">
            <a:extLst>
              <a:ext uri="{FF2B5EF4-FFF2-40B4-BE49-F238E27FC236}">
                <a16:creationId xmlns:a16="http://schemas.microsoft.com/office/drawing/2014/main" id="{87C97932-392E-1447-594B-14C3EA5700FB}"/>
              </a:ext>
            </a:extLst>
          </p:cNvPr>
          <p:cNvPicPr>
            <a:picLocks noChangeAspect="1"/>
          </p:cNvPicPr>
          <p:nvPr/>
        </p:nvPicPr>
        <p:blipFill>
          <a:blip r:embed="rId2"/>
          <a:stretch>
            <a:fillRect/>
          </a:stretch>
        </p:blipFill>
        <p:spPr>
          <a:xfrm>
            <a:off x="8423635" y="4308323"/>
            <a:ext cx="5991388" cy="2122668"/>
          </a:xfrm>
          <a:prstGeom prst="rect">
            <a:avLst/>
          </a:prstGeom>
        </p:spPr>
      </p:pic>
      <p:pic>
        <p:nvPicPr>
          <p:cNvPr id="7" name="Picture 6">
            <a:extLst>
              <a:ext uri="{FF2B5EF4-FFF2-40B4-BE49-F238E27FC236}">
                <a16:creationId xmlns:a16="http://schemas.microsoft.com/office/drawing/2014/main" id="{992C78C0-57E6-8AC0-9893-ABC98E22DBC3}"/>
              </a:ext>
            </a:extLst>
          </p:cNvPr>
          <p:cNvPicPr>
            <a:picLocks noChangeAspect="1"/>
          </p:cNvPicPr>
          <p:nvPr/>
        </p:nvPicPr>
        <p:blipFill>
          <a:blip r:embed="rId3"/>
          <a:stretch>
            <a:fillRect/>
          </a:stretch>
        </p:blipFill>
        <p:spPr>
          <a:xfrm>
            <a:off x="8423635" y="1928951"/>
            <a:ext cx="5829825" cy="2161113"/>
          </a:xfrm>
          <a:prstGeom prst="rect">
            <a:avLst/>
          </a:prstGeom>
        </p:spPr>
      </p:pic>
    </p:spTree>
    <p:extLst>
      <p:ext uri="{BB962C8B-B14F-4D97-AF65-F5344CB8AC3E}">
        <p14:creationId xmlns:p14="http://schemas.microsoft.com/office/powerpoint/2010/main" val="2466012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0BAC5-0EF7-FAFA-786C-25F6206239BE}"/>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D5FF996-80F0-B3CB-A1AE-A53E852BFD64}"/>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kern="1200" dirty="0">
                          <a:solidFill>
                            <a:srgbClr val="000000"/>
                          </a:solidFill>
                          <a:effectLst/>
                          <a:latin typeface="Verdana" panose="020B0604030504040204" pitchFamily="34" charset="0"/>
                          <a:ea typeface="Verdana" panose="020B0604030504040204" pitchFamily="34" charset="0"/>
                          <a:cs typeface="+mn-cs"/>
                        </a:rPr>
                        <a:t>Quadruple</a:t>
                      </a:r>
                      <a:r>
                        <a:rPr lang="en-GB" sz="1600" b="1" i="0" u="none" strike="noStrike" dirty="0">
                          <a:solidFill>
                            <a:srgbClr val="000000"/>
                          </a:solidFill>
                          <a:effectLst/>
                          <a:latin typeface="Verdana" panose="020B0604030504040204" pitchFamily="34" charset="0"/>
                          <a:ea typeface="Verdana" panose="020B0604030504040204" pitchFamily="34" charset="0"/>
                        </a:rPr>
                        <a:t> Aim 4:  Wales has a higher value health and social care system that has demonstrated rapid improvement and innovation, enabled by data and focused on outcomes.</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lumMod val="25000"/>
                        <a:lumOff val="75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Percentage of episodes clinically coded within one reporting month post episode discharge end date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74%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June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Monthly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Nationally reportable incidents open over 12 months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Monthly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kern="1200" dirty="0">
                          <a:solidFill>
                            <a:schemeClr val="tx1"/>
                          </a:solidFill>
                          <a:effectLst/>
                          <a:latin typeface="Verdana" panose="020B0604030504040204" pitchFamily="34" charset="0"/>
                          <a:ea typeface="Verdana" panose="020B0604030504040204" pitchFamily="34" charset="0"/>
                          <a:cs typeface="+mn-cs"/>
                        </a:rPr>
                        <a:t>Gabapentin and pregabalin DDDs per 1,000 patients</a:t>
                      </a: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t">
                        <a:buNone/>
                      </a:pPr>
                      <a:r>
                        <a:rPr lang="en-GB" sz="1300" b="0" kern="1200" dirty="0">
                          <a:solidFill>
                            <a:schemeClr val="tx1"/>
                          </a:solidFill>
                          <a:effectLst/>
                          <a:latin typeface="Verdana" panose="020B0604030504040204" pitchFamily="34" charset="0"/>
                          <a:ea typeface="Verdana" panose="020B0604030504040204" pitchFamily="34" charset="0"/>
                          <a:cs typeface="+mn-cs"/>
                        </a:rPr>
                        <a:t>10% reduction compared to same period in the previous year</a:t>
                      </a:r>
                      <a:endParaRPr lang="en-GB" sz="2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1401.04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Q1 2026/27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300" b="0" kern="1200" dirty="0">
                          <a:solidFill>
                            <a:schemeClr val="tx1"/>
                          </a:solidFill>
                          <a:effectLst/>
                          <a:latin typeface="Verdana" panose="020B0604030504040204" pitchFamily="34" charset="0"/>
                          <a:ea typeface="Verdana" panose="020B0604030504040204" pitchFamily="34" charset="0"/>
                          <a:cs typeface="+mn-cs"/>
                        </a:rPr>
                        <a:t>Average quantity per item prescribed from start period for the reference basket of medicines</a:t>
                      </a: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en-GB" sz="13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31.06</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n-GB" sz="1300" b="0" i="0" u="none" strike="noStrike" dirty="0">
                          <a:solidFill>
                            <a:schemeClr val="tx1"/>
                          </a:solidFill>
                          <a:effectLst/>
                          <a:latin typeface="Verdana" panose="020B0604030504040204" pitchFamily="34" charset="0"/>
                          <a:ea typeface="Verdana" panose="020B0604030504040204" pitchFamily="34" charset="0"/>
                        </a:rPr>
                        <a:t>June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chemeClr val="tx1"/>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72D95ABF-AF48-94F5-0DA2-CEF04F3C36B7}"/>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3" name="Picture 2">
            <a:extLst>
              <a:ext uri="{FF2B5EF4-FFF2-40B4-BE49-F238E27FC236}">
                <a16:creationId xmlns:a16="http://schemas.microsoft.com/office/drawing/2014/main" id="{84592ABC-20DB-56D5-FF07-C9364CDAC23C}"/>
              </a:ext>
            </a:extLst>
          </p:cNvPr>
          <p:cNvPicPr>
            <a:picLocks noChangeAspect="1"/>
          </p:cNvPicPr>
          <p:nvPr/>
        </p:nvPicPr>
        <p:blipFill>
          <a:blip r:embed="rId2"/>
          <a:stretch>
            <a:fillRect/>
          </a:stretch>
        </p:blipFill>
        <p:spPr>
          <a:xfrm>
            <a:off x="8479196" y="2017744"/>
            <a:ext cx="5854175" cy="2241072"/>
          </a:xfrm>
          <a:prstGeom prst="rect">
            <a:avLst/>
          </a:prstGeom>
        </p:spPr>
      </p:pic>
      <p:pic>
        <p:nvPicPr>
          <p:cNvPr id="4" name="Picture 3">
            <a:extLst>
              <a:ext uri="{FF2B5EF4-FFF2-40B4-BE49-F238E27FC236}">
                <a16:creationId xmlns:a16="http://schemas.microsoft.com/office/drawing/2014/main" id="{003B3183-3B06-D101-8160-3AE98BBF53B6}"/>
              </a:ext>
            </a:extLst>
          </p:cNvPr>
          <p:cNvPicPr>
            <a:picLocks noChangeAspect="1"/>
          </p:cNvPicPr>
          <p:nvPr/>
        </p:nvPicPr>
        <p:blipFill>
          <a:blip r:embed="rId3"/>
          <a:stretch>
            <a:fillRect/>
          </a:stretch>
        </p:blipFill>
        <p:spPr>
          <a:xfrm>
            <a:off x="8441165" y="4387320"/>
            <a:ext cx="5930234" cy="2003361"/>
          </a:xfrm>
          <a:prstGeom prst="rect">
            <a:avLst/>
          </a:prstGeom>
        </p:spPr>
      </p:pic>
      <p:pic>
        <p:nvPicPr>
          <p:cNvPr id="7" name="Picture 6">
            <a:extLst>
              <a:ext uri="{FF2B5EF4-FFF2-40B4-BE49-F238E27FC236}">
                <a16:creationId xmlns:a16="http://schemas.microsoft.com/office/drawing/2014/main" id="{574949DF-73B6-4A85-A47D-D21456E132E1}"/>
              </a:ext>
            </a:extLst>
          </p:cNvPr>
          <p:cNvPicPr>
            <a:picLocks noChangeAspect="1"/>
          </p:cNvPicPr>
          <p:nvPr/>
        </p:nvPicPr>
        <p:blipFill>
          <a:blip r:embed="rId4"/>
          <a:stretch>
            <a:fillRect/>
          </a:stretch>
        </p:blipFill>
        <p:spPr>
          <a:xfrm>
            <a:off x="8441163" y="6519186"/>
            <a:ext cx="5892206" cy="2151316"/>
          </a:xfrm>
          <a:prstGeom prst="rect">
            <a:avLst/>
          </a:prstGeom>
        </p:spPr>
      </p:pic>
      <p:pic>
        <p:nvPicPr>
          <p:cNvPr id="9" name="Picture 8">
            <a:extLst>
              <a:ext uri="{FF2B5EF4-FFF2-40B4-BE49-F238E27FC236}">
                <a16:creationId xmlns:a16="http://schemas.microsoft.com/office/drawing/2014/main" id="{86C649A5-7FDA-A345-0FEA-094FBA3F70E4}"/>
              </a:ext>
            </a:extLst>
          </p:cNvPr>
          <p:cNvPicPr>
            <a:picLocks noChangeAspect="1"/>
          </p:cNvPicPr>
          <p:nvPr/>
        </p:nvPicPr>
        <p:blipFill>
          <a:blip r:embed="rId5"/>
          <a:stretch>
            <a:fillRect/>
          </a:stretch>
        </p:blipFill>
        <p:spPr>
          <a:xfrm>
            <a:off x="8479195" y="8799006"/>
            <a:ext cx="5892204" cy="2151316"/>
          </a:xfrm>
          <a:prstGeom prst="rect">
            <a:avLst/>
          </a:prstGeom>
        </p:spPr>
      </p:pic>
    </p:spTree>
    <p:extLst>
      <p:ext uri="{BB962C8B-B14F-4D97-AF65-F5344CB8AC3E}">
        <p14:creationId xmlns:p14="http://schemas.microsoft.com/office/powerpoint/2010/main" val="27029460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7469E-35A8-2258-8E8F-ECFAECE554D3}"/>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1E2014CE-8737-28D8-7F0B-C7449E390B42}"/>
              </a:ext>
            </a:extLst>
          </p:cNvPr>
          <p:cNvGraphicFramePr>
            <a:graphicFrameLocks noGrp="1"/>
          </p:cNvGraphicFramePr>
          <p:nvPr/>
        </p:nvGraphicFramePr>
        <p:xfrm>
          <a:off x="1442319" y="739813"/>
          <a:ext cx="17754446" cy="8012566"/>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kern="1200" dirty="0">
                          <a:solidFill>
                            <a:srgbClr val="000000"/>
                          </a:solidFill>
                          <a:effectLst/>
                          <a:latin typeface="Verdana" panose="020B0604030504040204" pitchFamily="34" charset="0"/>
                          <a:ea typeface="Verdana" panose="020B0604030504040204" pitchFamily="34" charset="0"/>
                          <a:cs typeface="+mn-cs"/>
                        </a:rPr>
                        <a:t>Quadruple</a:t>
                      </a:r>
                      <a:r>
                        <a:rPr lang="en-GB" sz="1600" b="1" i="0" u="none" strike="noStrike" dirty="0">
                          <a:solidFill>
                            <a:srgbClr val="000000"/>
                          </a:solidFill>
                          <a:effectLst/>
                          <a:latin typeface="Verdana" panose="020B0604030504040204" pitchFamily="34" charset="0"/>
                          <a:ea typeface="Verdana" panose="020B0604030504040204" pitchFamily="34" charset="0"/>
                        </a:rPr>
                        <a:t> Aim 4:  Wales has a higher value health and social care system that has demonstrated rapid improvement and innovation, enabled by data and focused on outcomes.</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lumMod val="25000"/>
                        <a:lumOff val="75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300" b="0" kern="1200" dirty="0">
                          <a:solidFill>
                            <a:schemeClr val="tx1"/>
                          </a:solidFill>
                          <a:effectLst/>
                          <a:latin typeface="Verdana" panose="020B0604030504040204" pitchFamily="34" charset="0"/>
                          <a:ea typeface="Verdana" panose="020B0604030504040204" pitchFamily="34" charset="0"/>
                          <a:cs typeface="+mn-cs"/>
                        </a:rPr>
                        <a:t>Number of low Global Warming Potential (GWP) inhalers as a percentage of all inhalers prescribed</a:t>
                      </a: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60.6%</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GB" sz="13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46.23%</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300" b="0" i="0" u="none" strike="noStrike" dirty="0">
                          <a:solidFill>
                            <a:srgbClr val="000000"/>
                          </a:solidFill>
                          <a:effectLst/>
                          <a:latin typeface="Verdana" panose="020B0604030504040204" pitchFamily="34" charset="0"/>
                        </a:rPr>
                        <a:t>Q1 2026/27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Number of never events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300" b="0" i="0" u="none" strike="noStrike" dirty="0">
                          <a:solidFill>
                            <a:srgbClr val="000000"/>
                          </a:solidFill>
                          <a:effectLst/>
                          <a:latin typeface="Verdana" panose="020B0604030504040204" pitchFamily="34" charset="0"/>
                          <a:ea typeface="Verdana" panose="020B0604030504040204" pitchFamily="34" charset="0"/>
                        </a:rPr>
                        <a:t>0 </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Monthly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300" b="0" i="0" u="none" strike="noStrike" dirty="0">
                          <a:solidFill>
                            <a:schemeClr val="tx1"/>
                          </a:solidFill>
                          <a:effectLst/>
                          <a:latin typeface="Verdana" panose="020B0604030504040204" pitchFamily="34" charset="0"/>
                          <a:ea typeface="Verdana" panose="020B0604030504040204" pitchFamily="34" charset="0"/>
                        </a:rPr>
                        <a:t>Overall HB patient experience score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300" b="0" i="0" u="none" strike="noStrike" dirty="0">
                          <a:solidFill>
                            <a:srgbClr val="000000"/>
                          </a:solidFill>
                          <a:effectLst/>
                          <a:latin typeface="Verdana" panose="020B0604030504040204" pitchFamily="34" charset="0"/>
                          <a:ea typeface="Verdana" panose="020B0604030504040204" pitchFamily="34" charset="0"/>
                        </a:rPr>
                        <a:t> 92%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300" b="0" i="0" u="none" strike="noStrike" dirty="0">
                          <a:solidFill>
                            <a:srgbClr val="000000"/>
                          </a:solidFill>
                          <a:effectLst/>
                          <a:latin typeface="Verdana" panose="020B0604030504040204" pitchFamily="34" charset="0"/>
                          <a:ea typeface="Verdana" panose="020B0604030504040204" pitchFamily="34" charset="0"/>
                        </a:rPr>
                        <a:t> 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bl>
          </a:graphicData>
        </a:graphic>
      </p:graphicFrame>
      <p:sp>
        <p:nvSpPr>
          <p:cNvPr id="12" name="TextBox 11">
            <a:extLst>
              <a:ext uri="{FF2B5EF4-FFF2-40B4-BE49-F238E27FC236}">
                <a16:creationId xmlns:a16="http://schemas.microsoft.com/office/drawing/2014/main" id="{53CEEA2E-B450-A10A-E93F-D21FDD7A59A4}"/>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NHS Wales Performance Framework Measures 2026-27</a:t>
            </a:r>
          </a:p>
        </p:txBody>
      </p:sp>
      <p:pic>
        <p:nvPicPr>
          <p:cNvPr id="6" name="Picture 5">
            <a:extLst>
              <a:ext uri="{FF2B5EF4-FFF2-40B4-BE49-F238E27FC236}">
                <a16:creationId xmlns:a16="http://schemas.microsoft.com/office/drawing/2014/main" id="{792BE81B-6560-D598-2B8B-7A47BDAC2406}"/>
              </a:ext>
            </a:extLst>
          </p:cNvPr>
          <p:cNvPicPr>
            <a:picLocks noChangeAspect="1"/>
          </p:cNvPicPr>
          <p:nvPr/>
        </p:nvPicPr>
        <p:blipFill>
          <a:blip r:embed="rId2"/>
          <a:stretch>
            <a:fillRect/>
          </a:stretch>
        </p:blipFill>
        <p:spPr>
          <a:xfrm>
            <a:off x="8415853" y="6480437"/>
            <a:ext cx="5891462" cy="2146281"/>
          </a:xfrm>
          <a:prstGeom prst="rect">
            <a:avLst/>
          </a:prstGeom>
        </p:spPr>
      </p:pic>
      <p:pic>
        <p:nvPicPr>
          <p:cNvPr id="8" name="Picture 7">
            <a:extLst>
              <a:ext uri="{FF2B5EF4-FFF2-40B4-BE49-F238E27FC236}">
                <a16:creationId xmlns:a16="http://schemas.microsoft.com/office/drawing/2014/main" id="{1A95EBAD-F5D8-F4D8-3F4A-465FA04D24B3}"/>
              </a:ext>
            </a:extLst>
          </p:cNvPr>
          <p:cNvPicPr>
            <a:picLocks noChangeAspect="1"/>
          </p:cNvPicPr>
          <p:nvPr/>
        </p:nvPicPr>
        <p:blipFill>
          <a:blip r:embed="rId3"/>
          <a:stretch>
            <a:fillRect/>
          </a:stretch>
        </p:blipFill>
        <p:spPr>
          <a:xfrm>
            <a:off x="8415855" y="1923402"/>
            <a:ext cx="5891461" cy="2295166"/>
          </a:xfrm>
          <a:prstGeom prst="rect">
            <a:avLst/>
          </a:prstGeom>
        </p:spPr>
      </p:pic>
      <p:pic>
        <p:nvPicPr>
          <p:cNvPr id="10" name="Picture 9">
            <a:extLst>
              <a:ext uri="{FF2B5EF4-FFF2-40B4-BE49-F238E27FC236}">
                <a16:creationId xmlns:a16="http://schemas.microsoft.com/office/drawing/2014/main" id="{D2FF9C24-EF3C-3DFE-CD99-E2A3FB456C46}"/>
              </a:ext>
            </a:extLst>
          </p:cNvPr>
          <p:cNvPicPr>
            <a:picLocks noChangeAspect="1"/>
          </p:cNvPicPr>
          <p:nvPr/>
        </p:nvPicPr>
        <p:blipFill>
          <a:blip r:embed="rId4"/>
          <a:stretch>
            <a:fillRect/>
          </a:stretch>
        </p:blipFill>
        <p:spPr>
          <a:xfrm>
            <a:off x="8415856" y="4390529"/>
            <a:ext cx="5891459" cy="1917947"/>
          </a:xfrm>
          <a:prstGeom prst="rect">
            <a:avLst/>
          </a:prstGeom>
        </p:spPr>
      </p:pic>
    </p:spTree>
    <p:extLst>
      <p:ext uri="{BB962C8B-B14F-4D97-AF65-F5344CB8AC3E}">
        <p14:creationId xmlns:p14="http://schemas.microsoft.com/office/powerpoint/2010/main" val="20886478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45E12-8D54-CA2E-4AEB-BAE0C666C739}"/>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EB9A3D36-366F-1674-3EB2-09CE0F918FF9}"/>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Stroke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of patients Thrombolysed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 10.5%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April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door to needle within 30 minutes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buNone/>
                      </a:pPr>
                      <a:endParaRPr lang="en-GB" sz="4900" dirty="0"/>
                    </a:p>
                  </a:txBody>
                  <a:tcPr marL="150791" marR="150791" marT="75396" marB="7539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mechanical thrombectomy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CT scan within 20 minutes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7D74C3B6-BC85-0219-0A3C-F0E325021765}"/>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0A10593F-AC78-6CE3-86F9-AD7066AC2CAA}"/>
              </a:ext>
            </a:extLst>
          </p:cNvPr>
          <p:cNvPicPr>
            <a:picLocks noChangeAspect="1"/>
          </p:cNvPicPr>
          <p:nvPr/>
        </p:nvPicPr>
        <p:blipFill>
          <a:blip r:embed="rId3"/>
          <a:stretch>
            <a:fillRect/>
          </a:stretch>
        </p:blipFill>
        <p:spPr>
          <a:xfrm>
            <a:off x="8416781" y="1975566"/>
            <a:ext cx="5916591" cy="2223892"/>
          </a:xfrm>
          <a:prstGeom prst="rect">
            <a:avLst/>
          </a:prstGeom>
        </p:spPr>
      </p:pic>
      <p:pic>
        <p:nvPicPr>
          <p:cNvPr id="4" name="Picture 3">
            <a:extLst>
              <a:ext uri="{FF2B5EF4-FFF2-40B4-BE49-F238E27FC236}">
                <a16:creationId xmlns:a16="http://schemas.microsoft.com/office/drawing/2014/main" id="{CFC65A75-5661-0BC5-7DE0-4C0F84E68E9A}"/>
              </a:ext>
            </a:extLst>
          </p:cNvPr>
          <p:cNvPicPr>
            <a:picLocks noChangeAspect="1"/>
          </p:cNvPicPr>
          <p:nvPr/>
        </p:nvPicPr>
        <p:blipFill>
          <a:blip r:embed="rId4"/>
          <a:stretch>
            <a:fillRect/>
          </a:stretch>
        </p:blipFill>
        <p:spPr>
          <a:xfrm>
            <a:off x="8416781" y="4363864"/>
            <a:ext cx="5916591" cy="2008866"/>
          </a:xfrm>
          <a:prstGeom prst="rect">
            <a:avLst/>
          </a:prstGeom>
        </p:spPr>
      </p:pic>
      <p:pic>
        <p:nvPicPr>
          <p:cNvPr id="7" name="Picture 6">
            <a:extLst>
              <a:ext uri="{FF2B5EF4-FFF2-40B4-BE49-F238E27FC236}">
                <a16:creationId xmlns:a16="http://schemas.microsoft.com/office/drawing/2014/main" id="{A777227C-D182-BFF1-1B2E-408366175243}"/>
              </a:ext>
            </a:extLst>
          </p:cNvPr>
          <p:cNvPicPr>
            <a:picLocks noChangeAspect="1"/>
          </p:cNvPicPr>
          <p:nvPr/>
        </p:nvPicPr>
        <p:blipFill>
          <a:blip r:embed="rId5"/>
          <a:stretch>
            <a:fillRect/>
          </a:stretch>
        </p:blipFill>
        <p:spPr>
          <a:xfrm>
            <a:off x="8416781" y="6501234"/>
            <a:ext cx="5916591" cy="2187220"/>
          </a:xfrm>
          <a:prstGeom prst="rect">
            <a:avLst/>
          </a:prstGeom>
        </p:spPr>
      </p:pic>
      <p:pic>
        <p:nvPicPr>
          <p:cNvPr id="9" name="Picture 8">
            <a:extLst>
              <a:ext uri="{FF2B5EF4-FFF2-40B4-BE49-F238E27FC236}">
                <a16:creationId xmlns:a16="http://schemas.microsoft.com/office/drawing/2014/main" id="{0D4F2BB9-C115-DE5B-7823-34ED34169AD0}"/>
              </a:ext>
            </a:extLst>
          </p:cNvPr>
          <p:cNvPicPr>
            <a:picLocks noChangeAspect="1"/>
          </p:cNvPicPr>
          <p:nvPr/>
        </p:nvPicPr>
        <p:blipFill>
          <a:blip r:embed="rId6"/>
          <a:stretch>
            <a:fillRect/>
          </a:stretch>
        </p:blipFill>
        <p:spPr>
          <a:xfrm>
            <a:off x="8416780" y="8816957"/>
            <a:ext cx="5916589" cy="2187220"/>
          </a:xfrm>
          <a:prstGeom prst="rect">
            <a:avLst/>
          </a:prstGeom>
        </p:spPr>
      </p:pic>
    </p:spTree>
    <p:extLst>
      <p:ext uri="{BB962C8B-B14F-4D97-AF65-F5344CB8AC3E}">
        <p14:creationId xmlns:p14="http://schemas.microsoft.com/office/powerpoint/2010/main" val="34906145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C9F6C-C97F-73CF-534F-68FDBAE8A482}"/>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DC207CAF-1FBD-63CD-A1F5-067E7F3E776A}"/>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Stroke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admission within 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41.7%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swallow screening within 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83.35%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assessed by a Stroke Consultant within 14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37.2%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occupational therapy within 24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73.5%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7593E99B-B3B0-E168-7EDC-E98EE97AEDA0}"/>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526E19F8-12B0-0915-0E72-33F60CD06D35}"/>
              </a:ext>
            </a:extLst>
          </p:cNvPr>
          <p:cNvPicPr>
            <a:picLocks noChangeAspect="1"/>
          </p:cNvPicPr>
          <p:nvPr/>
        </p:nvPicPr>
        <p:blipFill>
          <a:blip r:embed="rId2"/>
          <a:stretch>
            <a:fillRect/>
          </a:stretch>
        </p:blipFill>
        <p:spPr>
          <a:xfrm>
            <a:off x="8463301" y="1964874"/>
            <a:ext cx="5736306" cy="2289596"/>
          </a:xfrm>
          <a:prstGeom prst="rect">
            <a:avLst/>
          </a:prstGeom>
        </p:spPr>
      </p:pic>
      <p:pic>
        <p:nvPicPr>
          <p:cNvPr id="6" name="Picture 5">
            <a:extLst>
              <a:ext uri="{FF2B5EF4-FFF2-40B4-BE49-F238E27FC236}">
                <a16:creationId xmlns:a16="http://schemas.microsoft.com/office/drawing/2014/main" id="{62EFA3FB-6DC3-0055-A5B7-628AA73399A8}"/>
              </a:ext>
            </a:extLst>
          </p:cNvPr>
          <p:cNvPicPr>
            <a:picLocks noChangeAspect="1"/>
          </p:cNvPicPr>
          <p:nvPr/>
        </p:nvPicPr>
        <p:blipFill>
          <a:blip r:embed="rId3"/>
          <a:stretch>
            <a:fillRect/>
          </a:stretch>
        </p:blipFill>
        <p:spPr>
          <a:xfrm>
            <a:off x="8463299" y="4344227"/>
            <a:ext cx="5879917" cy="1992599"/>
          </a:xfrm>
          <a:prstGeom prst="rect">
            <a:avLst/>
          </a:prstGeom>
        </p:spPr>
      </p:pic>
      <p:pic>
        <p:nvPicPr>
          <p:cNvPr id="8" name="Picture 7">
            <a:extLst>
              <a:ext uri="{FF2B5EF4-FFF2-40B4-BE49-F238E27FC236}">
                <a16:creationId xmlns:a16="http://schemas.microsoft.com/office/drawing/2014/main" id="{2FAF3C99-71C5-216C-5F98-63C23FB682CB}"/>
              </a:ext>
            </a:extLst>
          </p:cNvPr>
          <p:cNvPicPr>
            <a:picLocks noChangeAspect="1"/>
          </p:cNvPicPr>
          <p:nvPr/>
        </p:nvPicPr>
        <p:blipFill>
          <a:blip r:embed="rId4"/>
          <a:stretch>
            <a:fillRect/>
          </a:stretch>
        </p:blipFill>
        <p:spPr>
          <a:xfrm>
            <a:off x="8463301" y="6555086"/>
            <a:ext cx="5879917" cy="1992599"/>
          </a:xfrm>
          <a:prstGeom prst="rect">
            <a:avLst/>
          </a:prstGeom>
        </p:spPr>
      </p:pic>
      <p:pic>
        <p:nvPicPr>
          <p:cNvPr id="10" name="Picture 9">
            <a:extLst>
              <a:ext uri="{FF2B5EF4-FFF2-40B4-BE49-F238E27FC236}">
                <a16:creationId xmlns:a16="http://schemas.microsoft.com/office/drawing/2014/main" id="{23E45DC1-C855-1FA3-FE6A-B6EB7B6F2DA7}"/>
              </a:ext>
            </a:extLst>
          </p:cNvPr>
          <p:cNvPicPr>
            <a:picLocks noChangeAspect="1"/>
          </p:cNvPicPr>
          <p:nvPr/>
        </p:nvPicPr>
        <p:blipFill>
          <a:blip r:embed="rId5"/>
          <a:stretch>
            <a:fillRect/>
          </a:stretch>
        </p:blipFill>
        <p:spPr>
          <a:xfrm>
            <a:off x="8463298" y="8765946"/>
            <a:ext cx="5879915" cy="2259659"/>
          </a:xfrm>
          <a:prstGeom prst="rect">
            <a:avLst/>
          </a:prstGeom>
        </p:spPr>
      </p:pic>
    </p:spTree>
    <p:extLst>
      <p:ext uri="{BB962C8B-B14F-4D97-AF65-F5344CB8AC3E}">
        <p14:creationId xmlns:p14="http://schemas.microsoft.com/office/powerpoint/2010/main" val="36063441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DAD66-CBC8-52E2-B1F3-1582AFE220D0}"/>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9B132EC8-8D99-BD49-5EEC-471DCA4A7E84}"/>
              </a:ext>
            </a:extLst>
          </p:cNvPr>
          <p:cNvGraphicFramePr>
            <a:graphicFrameLocks noGrp="1"/>
          </p:cNvGraphicFramePr>
          <p:nvPr/>
        </p:nvGraphicFramePr>
        <p:xfrm>
          <a:off x="1442319" y="739813"/>
          <a:ext cx="17754446" cy="5691179"/>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Stroke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physiotherapy within 24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73.5%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 received SALT within 72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100%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bl>
          </a:graphicData>
        </a:graphic>
      </p:graphicFrame>
      <p:sp>
        <p:nvSpPr>
          <p:cNvPr id="12" name="TextBox 11">
            <a:extLst>
              <a:ext uri="{FF2B5EF4-FFF2-40B4-BE49-F238E27FC236}">
                <a16:creationId xmlns:a16="http://schemas.microsoft.com/office/drawing/2014/main" id="{AAECF542-F2DB-6ABE-1163-EDCD787C89CF}"/>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085FC1B0-136E-EEE1-63C2-1A1BEE11069C}"/>
              </a:ext>
            </a:extLst>
          </p:cNvPr>
          <p:cNvPicPr>
            <a:picLocks noChangeAspect="1"/>
          </p:cNvPicPr>
          <p:nvPr/>
        </p:nvPicPr>
        <p:blipFill>
          <a:blip r:embed="rId2"/>
          <a:stretch>
            <a:fillRect/>
          </a:stretch>
        </p:blipFill>
        <p:spPr>
          <a:xfrm>
            <a:off x="8470777" y="1964876"/>
            <a:ext cx="5908341" cy="2253692"/>
          </a:xfrm>
          <a:prstGeom prst="rect">
            <a:avLst/>
          </a:prstGeom>
        </p:spPr>
      </p:pic>
      <p:pic>
        <p:nvPicPr>
          <p:cNvPr id="6" name="Picture 5">
            <a:extLst>
              <a:ext uri="{FF2B5EF4-FFF2-40B4-BE49-F238E27FC236}">
                <a16:creationId xmlns:a16="http://schemas.microsoft.com/office/drawing/2014/main" id="{07964B2C-4DF8-507A-980E-2A80647FC3D3}"/>
              </a:ext>
            </a:extLst>
          </p:cNvPr>
          <p:cNvPicPr>
            <a:picLocks noChangeAspect="1"/>
          </p:cNvPicPr>
          <p:nvPr/>
        </p:nvPicPr>
        <p:blipFill>
          <a:blip r:embed="rId3"/>
          <a:stretch>
            <a:fillRect/>
          </a:stretch>
        </p:blipFill>
        <p:spPr>
          <a:xfrm>
            <a:off x="8470777" y="4362169"/>
            <a:ext cx="5908341" cy="1925221"/>
          </a:xfrm>
          <a:prstGeom prst="rect">
            <a:avLst/>
          </a:prstGeom>
        </p:spPr>
      </p:pic>
    </p:spTree>
    <p:extLst>
      <p:ext uri="{BB962C8B-B14F-4D97-AF65-F5344CB8AC3E}">
        <p14:creationId xmlns:p14="http://schemas.microsoft.com/office/powerpoint/2010/main" val="24839720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17E46-B36C-A75F-D211-A53917765690}"/>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9FD3D98-CBEA-1E23-996D-71AA63178841}"/>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Theatres</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Theatre Utilisation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&gt;85%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82%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Late Starts &gt; 15 mins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&lt;20%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24%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Early Finishes &gt; 60 mins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&lt;10%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27%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 cancelled Operations on the day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87B70581-386A-0201-457C-DEEEDEF6C8A0}"/>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BF54BB67-3CC2-32E5-6D1E-1717D8D684BC}"/>
              </a:ext>
            </a:extLst>
          </p:cNvPr>
          <p:cNvPicPr>
            <a:picLocks noChangeAspect="1"/>
          </p:cNvPicPr>
          <p:nvPr/>
        </p:nvPicPr>
        <p:blipFill>
          <a:blip r:embed="rId2"/>
          <a:stretch>
            <a:fillRect/>
          </a:stretch>
        </p:blipFill>
        <p:spPr>
          <a:xfrm>
            <a:off x="8458794" y="1942436"/>
            <a:ext cx="5920326" cy="2276131"/>
          </a:xfrm>
          <a:prstGeom prst="rect">
            <a:avLst/>
          </a:prstGeom>
        </p:spPr>
      </p:pic>
      <p:pic>
        <p:nvPicPr>
          <p:cNvPr id="6" name="Picture 5">
            <a:extLst>
              <a:ext uri="{FF2B5EF4-FFF2-40B4-BE49-F238E27FC236}">
                <a16:creationId xmlns:a16="http://schemas.microsoft.com/office/drawing/2014/main" id="{4C0CA4DC-D6C6-7842-FBD5-2F46A1439BB7}"/>
              </a:ext>
            </a:extLst>
          </p:cNvPr>
          <p:cNvPicPr>
            <a:picLocks noChangeAspect="1"/>
          </p:cNvPicPr>
          <p:nvPr/>
        </p:nvPicPr>
        <p:blipFill>
          <a:blip r:embed="rId3"/>
          <a:stretch>
            <a:fillRect/>
          </a:stretch>
        </p:blipFill>
        <p:spPr>
          <a:xfrm>
            <a:off x="8458794" y="4436827"/>
            <a:ext cx="5920326" cy="1935901"/>
          </a:xfrm>
          <a:prstGeom prst="rect">
            <a:avLst/>
          </a:prstGeom>
        </p:spPr>
      </p:pic>
      <p:pic>
        <p:nvPicPr>
          <p:cNvPr id="8" name="Picture 7">
            <a:extLst>
              <a:ext uri="{FF2B5EF4-FFF2-40B4-BE49-F238E27FC236}">
                <a16:creationId xmlns:a16="http://schemas.microsoft.com/office/drawing/2014/main" id="{04788B71-050D-3CFA-3255-2A3B2427C4FA}"/>
              </a:ext>
            </a:extLst>
          </p:cNvPr>
          <p:cNvPicPr>
            <a:picLocks noChangeAspect="1"/>
          </p:cNvPicPr>
          <p:nvPr/>
        </p:nvPicPr>
        <p:blipFill>
          <a:blip r:embed="rId4"/>
          <a:stretch>
            <a:fillRect/>
          </a:stretch>
        </p:blipFill>
        <p:spPr>
          <a:xfrm>
            <a:off x="8458794" y="6501231"/>
            <a:ext cx="5920326" cy="2169271"/>
          </a:xfrm>
          <a:prstGeom prst="rect">
            <a:avLst/>
          </a:prstGeom>
        </p:spPr>
      </p:pic>
      <p:pic>
        <p:nvPicPr>
          <p:cNvPr id="10" name="Picture 9">
            <a:extLst>
              <a:ext uri="{FF2B5EF4-FFF2-40B4-BE49-F238E27FC236}">
                <a16:creationId xmlns:a16="http://schemas.microsoft.com/office/drawing/2014/main" id="{DB4563ED-C33B-2B9B-3904-BFC82578FB4F}"/>
              </a:ext>
            </a:extLst>
          </p:cNvPr>
          <p:cNvPicPr>
            <a:picLocks noChangeAspect="1"/>
          </p:cNvPicPr>
          <p:nvPr/>
        </p:nvPicPr>
        <p:blipFill>
          <a:blip r:embed="rId5"/>
          <a:stretch>
            <a:fillRect/>
          </a:stretch>
        </p:blipFill>
        <p:spPr>
          <a:xfrm>
            <a:off x="8458794" y="8799004"/>
            <a:ext cx="5920326" cy="2169271"/>
          </a:xfrm>
          <a:prstGeom prst="rect">
            <a:avLst/>
          </a:prstGeom>
        </p:spPr>
      </p:pic>
    </p:spTree>
    <p:extLst>
      <p:ext uri="{BB962C8B-B14F-4D97-AF65-F5344CB8AC3E}">
        <p14:creationId xmlns:p14="http://schemas.microsoft.com/office/powerpoint/2010/main" val="21557970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D57FC-C197-CE02-AE1D-5666137D0528}"/>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EABDE6C-6856-FBCC-FABA-4066BF28AF5B}"/>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Fractured Neck of Femur (NOF)</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Prompt orthogeriatric assessment - by a senior geriatrician (ST3+) within 72 hours of presentation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72.5%</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97.4%</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Prompt surgery - by the day following presentation with hip fracture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52.1%</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36.2%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NICE compliant surgery - consistent with the recommendations of NICE CG124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65.4%</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59.5%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Prompt mobilisation after surgery - out of bed (standing or hoisted) by the day after operation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74.7%</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83.5%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A2984E3F-26E5-95C6-BF55-9A8BA83CED1E}"/>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9F778392-F5E2-DF55-E64F-D15A15080ECE}"/>
              </a:ext>
            </a:extLst>
          </p:cNvPr>
          <p:cNvPicPr>
            <a:picLocks noChangeAspect="1"/>
          </p:cNvPicPr>
          <p:nvPr/>
        </p:nvPicPr>
        <p:blipFill>
          <a:blip r:embed="rId2"/>
          <a:stretch>
            <a:fillRect/>
          </a:stretch>
        </p:blipFill>
        <p:spPr>
          <a:xfrm>
            <a:off x="8432615" y="1962638"/>
            <a:ext cx="5892651" cy="2237977"/>
          </a:xfrm>
          <a:prstGeom prst="rect">
            <a:avLst/>
          </a:prstGeom>
        </p:spPr>
      </p:pic>
      <p:pic>
        <p:nvPicPr>
          <p:cNvPr id="6" name="Picture 5">
            <a:extLst>
              <a:ext uri="{FF2B5EF4-FFF2-40B4-BE49-F238E27FC236}">
                <a16:creationId xmlns:a16="http://schemas.microsoft.com/office/drawing/2014/main" id="{12C934B0-7B0A-E09F-FBAE-1DCACB02DB2E}"/>
              </a:ext>
            </a:extLst>
          </p:cNvPr>
          <p:cNvPicPr>
            <a:picLocks noChangeAspect="1"/>
          </p:cNvPicPr>
          <p:nvPr/>
        </p:nvPicPr>
        <p:blipFill>
          <a:blip r:embed="rId3"/>
          <a:stretch>
            <a:fillRect/>
          </a:stretch>
        </p:blipFill>
        <p:spPr>
          <a:xfrm>
            <a:off x="8432613" y="4413581"/>
            <a:ext cx="5892651" cy="1977100"/>
          </a:xfrm>
          <a:prstGeom prst="rect">
            <a:avLst/>
          </a:prstGeom>
        </p:spPr>
      </p:pic>
      <p:pic>
        <p:nvPicPr>
          <p:cNvPr id="8" name="Picture 7">
            <a:extLst>
              <a:ext uri="{FF2B5EF4-FFF2-40B4-BE49-F238E27FC236}">
                <a16:creationId xmlns:a16="http://schemas.microsoft.com/office/drawing/2014/main" id="{5F6E61CC-E256-CB63-A338-8CE6DF4EDE0D}"/>
              </a:ext>
            </a:extLst>
          </p:cNvPr>
          <p:cNvPicPr>
            <a:picLocks noChangeAspect="1"/>
          </p:cNvPicPr>
          <p:nvPr/>
        </p:nvPicPr>
        <p:blipFill>
          <a:blip r:embed="rId4"/>
          <a:stretch>
            <a:fillRect/>
          </a:stretch>
        </p:blipFill>
        <p:spPr>
          <a:xfrm>
            <a:off x="8432614" y="6518077"/>
            <a:ext cx="5892650" cy="2190064"/>
          </a:xfrm>
          <a:prstGeom prst="rect">
            <a:avLst/>
          </a:prstGeom>
        </p:spPr>
      </p:pic>
      <p:pic>
        <p:nvPicPr>
          <p:cNvPr id="10" name="Picture 9">
            <a:extLst>
              <a:ext uri="{FF2B5EF4-FFF2-40B4-BE49-F238E27FC236}">
                <a16:creationId xmlns:a16="http://schemas.microsoft.com/office/drawing/2014/main" id="{5B273624-2730-32EC-B758-A988C205461B}"/>
              </a:ext>
            </a:extLst>
          </p:cNvPr>
          <p:cNvPicPr>
            <a:picLocks noChangeAspect="1"/>
          </p:cNvPicPr>
          <p:nvPr/>
        </p:nvPicPr>
        <p:blipFill>
          <a:blip r:embed="rId5"/>
          <a:stretch>
            <a:fillRect/>
          </a:stretch>
        </p:blipFill>
        <p:spPr>
          <a:xfrm>
            <a:off x="8432616" y="8785358"/>
            <a:ext cx="5892648" cy="2163028"/>
          </a:xfrm>
          <a:prstGeom prst="rect">
            <a:avLst/>
          </a:prstGeom>
        </p:spPr>
      </p:pic>
    </p:spTree>
    <p:extLst>
      <p:ext uri="{BB962C8B-B14F-4D97-AF65-F5344CB8AC3E}">
        <p14:creationId xmlns:p14="http://schemas.microsoft.com/office/powerpoint/2010/main" val="30387246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103D6-AAA3-AE1F-8E2B-E61CCCFD042C}"/>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25FCE54-AAFD-7BFD-5BDD-60B83C059857}"/>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endParaRPr lang="en-GB" sz="16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Not delirious when tested - (&lt;4 on 4AT test) when tested in the week after operation)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59.7%</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72.7%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July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Return to original residence - discharged back to original residence, or in that residence at 120-day follow-up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72.2%</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74.8%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April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algn="ctr" defTabSz="914400" rtl="0" eaLnBrk="1" fontAlgn="t" latinLnBrk="0" hangingPunct="1">
                        <a:buNone/>
                      </a:pPr>
                      <a:r>
                        <a:rPr lang="en-GB" sz="1600" b="0" i="0" u="none" strike="noStrike" kern="1200" dirty="0">
                          <a:solidFill>
                            <a:schemeClr val="tx1"/>
                          </a:solidFill>
                          <a:effectLst/>
                          <a:latin typeface="Verdana" panose="020B0604030504040204" pitchFamily="34" charset="0"/>
                          <a:ea typeface="Verdana" panose="020B0604030504040204" pitchFamily="34" charset="0"/>
                          <a:cs typeface="+mn-cs"/>
                        </a:rPr>
                        <a:t>30-day mortality - Case mix Adjusted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Q1 26-27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Quarterly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b="0" i="0" u="none" strike="noStrike" dirty="0">
                          <a:solidFill>
                            <a:schemeClr val="tx1"/>
                          </a:solidFill>
                          <a:effectLst/>
                          <a:latin typeface="Verdana" panose="020B0604030504040204" pitchFamily="34" charset="0"/>
                          <a:ea typeface="Verdana" panose="020B0604030504040204" pitchFamily="34" charset="0"/>
                        </a:rPr>
                        <a:t>Number of children (&lt; 18 years) waiting more than 52 weeks for referral to treatment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735</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36A62D57-F416-800A-A62E-16CF417D05E8}"/>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C8D2D987-4213-6040-D335-428B5C4EDA85}"/>
              </a:ext>
            </a:extLst>
          </p:cNvPr>
          <p:cNvPicPr>
            <a:picLocks noChangeAspect="1"/>
          </p:cNvPicPr>
          <p:nvPr/>
        </p:nvPicPr>
        <p:blipFill>
          <a:blip r:embed="rId3"/>
          <a:stretch>
            <a:fillRect/>
          </a:stretch>
        </p:blipFill>
        <p:spPr>
          <a:xfrm>
            <a:off x="8497036" y="2050150"/>
            <a:ext cx="5868763" cy="2114967"/>
          </a:xfrm>
          <a:prstGeom prst="rect">
            <a:avLst/>
          </a:prstGeom>
        </p:spPr>
      </p:pic>
      <p:pic>
        <p:nvPicPr>
          <p:cNvPr id="7" name="Picture 6">
            <a:extLst>
              <a:ext uri="{FF2B5EF4-FFF2-40B4-BE49-F238E27FC236}">
                <a16:creationId xmlns:a16="http://schemas.microsoft.com/office/drawing/2014/main" id="{6712128C-BB59-2CA7-A91A-99B2412CA131}"/>
              </a:ext>
            </a:extLst>
          </p:cNvPr>
          <p:cNvPicPr>
            <a:picLocks noChangeAspect="1"/>
          </p:cNvPicPr>
          <p:nvPr/>
        </p:nvPicPr>
        <p:blipFill>
          <a:blip r:embed="rId4"/>
          <a:stretch>
            <a:fillRect/>
          </a:stretch>
        </p:blipFill>
        <p:spPr>
          <a:xfrm>
            <a:off x="8497036" y="4383378"/>
            <a:ext cx="5868763" cy="1953449"/>
          </a:xfrm>
          <a:prstGeom prst="rect">
            <a:avLst/>
          </a:prstGeom>
        </p:spPr>
      </p:pic>
      <p:pic>
        <p:nvPicPr>
          <p:cNvPr id="9" name="Picture 8">
            <a:extLst>
              <a:ext uri="{FF2B5EF4-FFF2-40B4-BE49-F238E27FC236}">
                <a16:creationId xmlns:a16="http://schemas.microsoft.com/office/drawing/2014/main" id="{E142D7C5-33CA-01E3-4A9B-EE9B36C0F440}"/>
              </a:ext>
            </a:extLst>
          </p:cNvPr>
          <p:cNvPicPr>
            <a:picLocks noChangeAspect="1"/>
          </p:cNvPicPr>
          <p:nvPr/>
        </p:nvPicPr>
        <p:blipFill>
          <a:blip r:embed="rId5"/>
          <a:stretch>
            <a:fillRect/>
          </a:stretch>
        </p:blipFill>
        <p:spPr>
          <a:xfrm>
            <a:off x="8497036" y="6539522"/>
            <a:ext cx="5868763" cy="2114967"/>
          </a:xfrm>
          <a:prstGeom prst="rect">
            <a:avLst/>
          </a:prstGeom>
        </p:spPr>
      </p:pic>
      <p:pic>
        <p:nvPicPr>
          <p:cNvPr id="6" name="Picture 5">
            <a:extLst>
              <a:ext uri="{FF2B5EF4-FFF2-40B4-BE49-F238E27FC236}">
                <a16:creationId xmlns:a16="http://schemas.microsoft.com/office/drawing/2014/main" id="{874713F6-0299-989C-A4FE-F398D66908BB}"/>
              </a:ext>
            </a:extLst>
          </p:cNvPr>
          <p:cNvPicPr>
            <a:picLocks noChangeAspect="1"/>
          </p:cNvPicPr>
          <p:nvPr/>
        </p:nvPicPr>
        <p:blipFill>
          <a:blip r:embed="rId6"/>
          <a:stretch>
            <a:fillRect/>
          </a:stretch>
        </p:blipFill>
        <p:spPr>
          <a:xfrm>
            <a:off x="8497036" y="8857184"/>
            <a:ext cx="5868763" cy="2114967"/>
          </a:xfrm>
          <a:prstGeom prst="rect">
            <a:avLst/>
          </a:prstGeom>
        </p:spPr>
      </p:pic>
    </p:spTree>
    <p:extLst>
      <p:ext uri="{BB962C8B-B14F-4D97-AF65-F5344CB8AC3E}">
        <p14:creationId xmlns:p14="http://schemas.microsoft.com/office/powerpoint/2010/main" val="38506554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AE651-F561-328E-CD60-2AA44F58D5E9}"/>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119AD6A-960F-9F25-429D-CE2D908F5279}"/>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Primary Care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practices reporting escalation level 3 or above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Sustainability Risk Score &gt; 55 or &gt; 80 </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Number of sustainability applications received</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GDS Number of courses of treatment </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13,510</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A50DAD2D-78DD-DEF3-10E1-CDBEAD996DB0}"/>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12628FFD-6420-F9EC-0ED5-63A96CD82853}"/>
              </a:ext>
            </a:extLst>
          </p:cNvPr>
          <p:cNvPicPr>
            <a:picLocks noChangeAspect="1"/>
          </p:cNvPicPr>
          <p:nvPr/>
        </p:nvPicPr>
        <p:blipFill>
          <a:blip r:embed="rId3"/>
          <a:stretch>
            <a:fillRect/>
          </a:stretch>
        </p:blipFill>
        <p:spPr>
          <a:xfrm>
            <a:off x="8449820" y="1954395"/>
            <a:ext cx="5911347" cy="2230571"/>
          </a:xfrm>
          <a:prstGeom prst="rect">
            <a:avLst/>
          </a:prstGeom>
        </p:spPr>
      </p:pic>
      <p:pic>
        <p:nvPicPr>
          <p:cNvPr id="6" name="Picture 5">
            <a:extLst>
              <a:ext uri="{FF2B5EF4-FFF2-40B4-BE49-F238E27FC236}">
                <a16:creationId xmlns:a16="http://schemas.microsoft.com/office/drawing/2014/main" id="{E023B6DD-5E79-C667-F3CE-1C4842D39C78}"/>
              </a:ext>
            </a:extLst>
          </p:cNvPr>
          <p:cNvPicPr>
            <a:picLocks noChangeAspect="1"/>
          </p:cNvPicPr>
          <p:nvPr/>
        </p:nvPicPr>
        <p:blipFill>
          <a:blip r:embed="rId4"/>
          <a:stretch>
            <a:fillRect/>
          </a:stretch>
        </p:blipFill>
        <p:spPr>
          <a:xfrm>
            <a:off x="8449820" y="4310444"/>
            <a:ext cx="5911345" cy="2008430"/>
          </a:xfrm>
          <a:prstGeom prst="rect">
            <a:avLst/>
          </a:prstGeom>
        </p:spPr>
      </p:pic>
      <p:pic>
        <p:nvPicPr>
          <p:cNvPr id="8" name="Picture 7">
            <a:extLst>
              <a:ext uri="{FF2B5EF4-FFF2-40B4-BE49-F238E27FC236}">
                <a16:creationId xmlns:a16="http://schemas.microsoft.com/office/drawing/2014/main" id="{64E6F220-AE97-56A4-EC9E-B4A55C571E41}"/>
              </a:ext>
            </a:extLst>
          </p:cNvPr>
          <p:cNvPicPr>
            <a:picLocks noChangeAspect="1"/>
          </p:cNvPicPr>
          <p:nvPr/>
        </p:nvPicPr>
        <p:blipFill>
          <a:blip r:embed="rId5"/>
          <a:stretch>
            <a:fillRect/>
          </a:stretch>
        </p:blipFill>
        <p:spPr>
          <a:xfrm>
            <a:off x="8449821" y="6444352"/>
            <a:ext cx="5911343" cy="2230571"/>
          </a:xfrm>
          <a:prstGeom prst="rect">
            <a:avLst/>
          </a:prstGeom>
        </p:spPr>
      </p:pic>
      <p:pic>
        <p:nvPicPr>
          <p:cNvPr id="10" name="Picture 9">
            <a:extLst>
              <a:ext uri="{FF2B5EF4-FFF2-40B4-BE49-F238E27FC236}">
                <a16:creationId xmlns:a16="http://schemas.microsoft.com/office/drawing/2014/main" id="{0B5CF955-7E3F-318E-D305-DD2A38985CE6}"/>
              </a:ext>
            </a:extLst>
          </p:cNvPr>
          <p:cNvPicPr>
            <a:picLocks noChangeAspect="1"/>
          </p:cNvPicPr>
          <p:nvPr/>
        </p:nvPicPr>
        <p:blipFill>
          <a:blip r:embed="rId6"/>
          <a:stretch>
            <a:fillRect/>
          </a:stretch>
        </p:blipFill>
        <p:spPr>
          <a:xfrm>
            <a:off x="8449819" y="8758513"/>
            <a:ext cx="5911343" cy="2230571"/>
          </a:xfrm>
          <a:prstGeom prst="rect">
            <a:avLst/>
          </a:prstGeom>
        </p:spPr>
      </p:pic>
    </p:spTree>
    <p:extLst>
      <p:ext uri="{BB962C8B-B14F-4D97-AF65-F5344CB8AC3E}">
        <p14:creationId xmlns:p14="http://schemas.microsoft.com/office/powerpoint/2010/main" val="31325946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A2CC8-D3E0-4D8A-A03A-4CD51A75B1C9}"/>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1F74785-BA4B-9868-2AAF-3DE53661A4DF}"/>
              </a:ext>
            </a:extLst>
          </p:cNvPr>
          <p:cNvGraphicFramePr>
            <a:graphicFrameLocks noGrp="1"/>
          </p:cNvGraphicFramePr>
          <p:nvPr/>
        </p:nvGraphicFramePr>
        <p:xfrm>
          <a:off x="1442320" y="739813"/>
          <a:ext cx="17722861"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274216">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Primary Care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GDS Number of unique patients seen</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14,092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new patients treated at GDS practice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1,231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Percentage of ACORNs completed </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76.9%</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algn="ctr" fontAlgn="t">
                        <a:buNone/>
                      </a:pPr>
                      <a:r>
                        <a:rPr lang="en-GB" sz="1600" kern="1200" dirty="0">
                          <a:solidFill>
                            <a:schemeClr val="tx1"/>
                          </a:solidFill>
                          <a:effectLst/>
                          <a:latin typeface="Verdana" panose="020B0604030504040204" pitchFamily="34" charset="0"/>
                          <a:ea typeface="Verdana" panose="020B0604030504040204" pitchFamily="34" charset="0"/>
                          <a:cs typeface="+mn-cs"/>
                        </a:rPr>
                        <a:t>Percentage of Fluoride varnish application in children</a:t>
                      </a:r>
                      <a:endParaRPr lang="en-GB" sz="1600" b="0" i="0" u="none" strike="noStrike" dirty="0">
                        <a:solidFill>
                          <a:schemeClr val="tx1"/>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81.3%</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49666F31-20C0-5428-3871-986EE1245652}"/>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2C728568-81AF-080A-64D6-B1FA0C34AE3C}"/>
              </a:ext>
            </a:extLst>
          </p:cNvPr>
          <p:cNvPicPr>
            <a:picLocks noChangeAspect="1"/>
          </p:cNvPicPr>
          <p:nvPr/>
        </p:nvPicPr>
        <p:blipFill>
          <a:blip r:embed="rId2"/>
          <a:stretch>
            <a:fillRect/>
          </a:stretch>
        </p:blipFill>
        <p:spPr>
          <a:xfrm>
            <a:off x="8437105" y="1988057"/>
            <a:ext cx="5906111" cy="2199154"/>
          </a:xfrm>
          <a:prstGeom prst="rect">
            <a:avLst/>
          </a:prstGeom>
        </p:spPr>
      </p:pic>
      <p:pic>
        <p:nvPicPr>
          <p:cNvPr id="6" name="Picture 5">
            <a:extLst>
              <a:ext uri="{FF2B5EF4-FFF2-40B4-BE49-F238E27FC236}">
                <a16:creationId xmlns:a16="http://schemas.microsoft.com/office/drawing/2014/main" id="{83CF8AB0-8B6A-50AE-EF11-47CB6B23E382}"/>
              </a:ext>
            </a:extLst>
          </p:cNvPr>
          <p:cNvPicPr>
            <a:picLocks noChangeAspect="1"/>
          </p:cNvPicPr>
          <p:nvPr/>
        </p:nvPicPr>
        <p:blipFill>
          <a:blip r:embed="rId3"/>
          <a:stretch>
            <a:fillRect/>
          </a:stretch>
        </p:blipFill>
        <p:spPr>
          <a:xfrm>
            <a:off x="8437105" y="4307676"/>
            <a:ext cx="5906111" cy="2047103"/>
          </a:xfrm>
          <a:prstGeom prst="rect">
            <a:avLst/>
          </a:prstGeom>
        </p:spPr>
      </p:pic>
      <p:pic>
        <p:nvPicPr>
          <p:cNvPr id="8" name="Picture 7">
            <a:extLst>
              <a:ext uri="{FF2B5EF4-FFF2-40B4-BE49-F238E27FC236}">
                <a16:creationId xmlns:a16="http://schemas.microsoft.com/office/drawing/2014/main" id="{DEE138BF-D90B-6A77-42C7-36DB57670296}"/>
              </a:ext>
            </a:extLst>
          </p:cNvPr>
          <p:cNvPicPr>
            <a:picLocks noChangeAspect="1"/>
          </p:cNvPicPr>
          <p:nvPr/>
        </p:nvPicPr>
        <p:blipFill>
          <a:blip r:embed="rId4"/>
          <a:stretch>
            <a:fillRect/>
          </a:stretch>
        </p:blipFill>
        <p:spPr>
          <a:xfrm>
            <a:off x="8437103" y="6475244"/>
            <a:ext cx="5906111" cy="2199154"/>
          </a:xfrm>
          <a:prstGeom prst="rect">
            <a:avLst/>
          </a:prstGeom>
        </p:spPr>
      </p:pic>
      <p:pic>
        <p:nvPicPr>
          <p:cNvPr id="10" name="Picture 9">
            <a:extLst>
              <a:ext uri="{FF2B5EF4-FFF2-40B4-BE49-F238E27FC236}">
                <a16:creationId xmlns:a16="http://schemas.microsoft.com/office/drawing/2014/main" id="{4DF6CD40-100E-678B-A12F-B6BDED8E9A1A}"/>
              </a:ext>
            </a:extLst>
          </p:cNvPr>
          <p:cNvPicPr>
            <a:picLocks noChangeAspect="1"/>
          </p:cNvPicPr>
          <p:nvPr/>
        </p:nvPicPr>
        <p:blipFill>
          <a:blip r:embed="rId5"/>
          <a:stretch>
            <a:fillRect/>
          </a:stretch>
        </p:blipFill>
        <p:spPr>
          <a:xfrm>
            <a:off x="8437102" y="8794862"/>
            <a:ext cx="5906111" cy="2167568"/>
          </a:xfrm>
          <a:prstGeom prst="rect">
            <a:avLst/>
          </a:prstGeom>
        </p:spPr>
      </p:pic>
    </p:spTree>
    <p:extLst>
      <p:ext uri="{BB962C8B-B14F-4D97-AF65-F5344CB8AC3E}">
        <p14:creationId xmlns:p14="http://schemas.microsoft.com/office/powerpoint/2010/main" val="22557530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83A47-CF7E-A873-7B26-037535E7BCF5}"/>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E70E48CD-03EA-2E09-684F-C2D92FDEE789}"/>
              </a:ext>
            </a:extLst>
          </p:cNvPr>
          <p:cNvGraphicFramePr>
            <a:graphicFrameLocks noGrp="1"/>
          </p:cNvGraphicFramePr>
          <p:nvPr/>
        </p:nvGraphicFramePr>
        <p:xfrm>
          <a:off x="1442319" y="739813"/>
          <a:ext cx="17754446" cy="10285792"/>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Primary Care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patients receiving care from EHEW</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3,102</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NHS eye tests carried out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 </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8,451</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patients receiving Low Vision Care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97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r h="227322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practices (Pharmacy) reporting escalation Level 3 or above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89214570"/>
                  </a:ext>
                </a:extLst>
              </a:tr>
            </a:tbl>
          </a:graphicData>
        </a:graphic>
      </p:graphicFrame>
      <p:sp>
        <p:nvSpPr>
          <p:cNvPr id="12" name="TextBox 11">
            <a:extLst>
              <a:ext uri="{FF2B5EF4-FFF2-40B4-BE49-F238E27FC236}">
                <a16:creationId xmlns:a16="http://schemas.microsoft.com/office/drawing/2014/main" id="{9FDFDF37-5C44-7923-B11E-3F030B1A7A64}"/>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F7EF98C6-C799-2761-6621-A65F9897276A}"/>
              </a:ext>
            </a:extLst>
          </p:cNvPr>
          <p:cNvPicPr>
            <a:picLocks noChangeAspect="1"/>
          </p:cNvPicPr>
          <p:nvPr/>
        </p:nvPicPr>
        <p:blipFill>
          <a:blip r:embed="rId3"/>
          <a:stretch>
            <a:fillRect/>
          </a:stretch>
        </p:blipFill>
        <p:spPr>
          <a:xfrm>
            <a:off x="8449821" y="1942429"/>
            <a:ext cx="5911345" cy="2258186"/>
          </a:xfrm>
          <a:prstGeom prst="rect">
            <a:avLst/>
          </a:prstGeom>
        </p:spPr>
      </p:pic>
      <p:pic>
        <p:nvPicPr>
          <p:cNvPr id="8" name="Picture 7">
            <a:extLst>
              <a:ext uri="{FF2B5EF4-FFF2-40B4-BE49-F238E27FC236}">
                <a16:creationId xmlns:a16="http://schemas.microsoft.com/office/drawing/2014/main" id="{8020C13B-338A-2F1C-5FFE-ACC55E0ADD80}"/>
              </a:ext>
            </a:extLst>
          </p:cNvPr>
          <p:cNvPicPr>
            <a:picLocks noChangeAspect="1"/>
          </p:cNvPicPr>
          <p:nvPr/>
        </p:nvPicPr>
        <p:blipFill>
          <a:blip r:embed="rId4"/>
          <a:stretch>
            <a:fillRect/>
          </a:stretch>
        </p:blipFill>
        <p:spPr>
          <a:xfrm>
            <a:off x="8449820" y="6489541"/>
            <a:ext cx="5911345" cy="2209626"/>
          </a:xfrm>
          <a:prstGeom prst="rect">
            <a:avLst/>
          </a:prstGeom>
        </p:spPr>
      </p:pic>
      <p:pic>
        <p:nvPicPr>
          <p:cNvPr id="10" name="Picture 9">
            <a:extLst>
              <a:ext uri="{FF2B5EF4-FFF2-40B4-BE49-F238E27FC236}">
                <a16:creationId xmlns:a16="http://schemas.microsoft.com/office/drawing/2014/main" id="{B7FC2574-CC45-06DA-F752-126B4A57D94F}"/>
              </a:ext>
            </a:extLst>
          </p:cNvPr>
          <p:cNvPicPr>
            <a:picLocks noChangeAspect="1"/>
          </p:cNvPicPr>
          <p:nvPr/>
        </p:nvPicPr>
        <p:blipFill>
          <a:blip r:embed="rId5"/>
          <a:stretch>
            <a:fillRect/>
          </a:stretch>
        </p:blipFill>
        <p:spPr>
          <a:xfrm>
            <a:off x="8449819" y="8815976"/>
            <a:ext cx="5911343" cy="2172114"/>
          </a:xfrm>
          <a:prstGeom prst="rect">
            <a:avLst/>
          </a:prstGeom>
        </p:spPr>
      </p:pic>
      <p:pic>
        <p:nvPicPr>
          <p:cNvPr id="4" name="Picture 3">
            <a:extLst>
              <a:ext uri="{FF2B5EF4-FFF2-40B4-BE49-F238E27FC236}">
                <a16:creationId xmlns:a16="http://schemas.microsoft.com/office/drawing/2014/main" id="{A4607795-8364-9E75-3AAA-DD6B5699D7BD}"/>
              </a:ext>
            </a:extLst>
          </p:cNvPr>
          <p:cNvPicPr>
            <a:picLocks noChangeAspect="1"/>
          </p:cNvPicPr>
          <p:nvPr/>
        </p:nvPicPr>
        <p:blipFill>
          <a:blip r:embed="rId6"/>
          <a:stretch>
            <a:fillRect/>
          </a:stretch>
        </p:blipFill>
        <p:spPr>
          <a:xfrm>
            <a:off x="8449819" y="4337310"/>
            <a:ext cx="5911342" cy="2035422"/>
          </a:xfrm>
          <a:prstGeom prst="rect">
            <a:avLst/>
          </a:prstGeom>
        </p:spPr>
      </p:pic>
    </p:spTree>
    <p:extLst>
      <p:ext uri="{BB962C8B-B14F-4D97-AF65-F5344CB8AC3E}">
        <p14:creationId xmlns:p14="http://schemas.microsoft.com/office/powerpoint/2010/main" val="21770004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B755D-FD65-4C9A-4178-6E78E5482028}"/>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137BA8C-A3B9-B402-8BA0-3A0AB1A24395}"/>
              </a:ext>
            </a:extLst>
          </p:cNvPr>
          <p:cNvGraphicFramePr>
            <a:graphicFrameLocks noGrp="1"/>
          </p:cNvGraphicFramePr>
          <p:nvPr/>
        </p:nvGraphicFramePr>
        <p:xfrm>
          <a:off x="1442319" y="739813"/>
          <a:ext cx="17754446" cy="8012566"/>
        </p:xfrm>
        <a:graphic>
          <a:graphicData uri="http://schemas.openxmlformats.org/drawingml/2006/table">
            <a:tbl>
              <a:tblPr/>
              <a:tblGrid>
                <a:gridCol w="5359087">
                  <a:extLst>
                    <a:ext uri="{9D8B030D-6E8A-4147-A177-3AD203B41FA5}">
                      <a16:colId xmlns:a16="http://schemas.microsoft.com/office/drawing/2014/main" val="3150741542"/>
                    </a:ext>
                  </a:extLst>
                </a:gridCol>
                <a:gridCol w="1575052">
                  <a:extLst>
                    <a:ext uri="{9D8B030D-6E8A-4147-A177-3AD203B41FA5}">
                      <a16:colId xmlns:a16="http://schemas.microsoft.com/office/drawing/2014/main" val="1293364930"/>
                    </a:ext>
                  </a:extLst>
                </a:gridCol>
                <a:gridCol w="6074467">
                  <a:extLst>
                    <a:ext uri="{9D8B030D-6E8A-4147-A177-3AD203B41FA5}">
                      <a16:colId xmlns:a16="http://schemas.microsoft.com/office/drawing/2014/main" val="444904566"/>
                    </a:ext>
                  </a:extLst>
                </a:gridCol>
                <a:gridCol w="1727817">
                  <a:extLst>
                    <a:ext uri="{9D8B030D-6E8A-4147-A177-3AD203B41FA5}">
                      <a16:colId xmlns:a16="http://schemas.microsoft.com/office/drawing/2014/main" val="3495919459"/>
                    </a:ext>
                  </a:extLst>
                </a:gridCol>
                <a:gridCol w="1712222">
                  <a:extLst>
                    <a:ext uri="{9D8B030D-6E8A-4147-A177-3AD203B41FA5}">
                      <a16:colId xmlns:a16="http://schemas.microsoft.com/office/drawing/2014/main" val="4198536635"/>
                    </a:ext>
                  </a:extLst>
                </a:gridCol>
                <a:gridCol w="1305801">
                  <a:extLst>
                    <a:ext uri="{9D8B030D-6E8A-4147-A177-3AD203B41FA5}">
                      <a16:colId xmlns:a16="http://schemas.microsoft.com/office/drawing/2014/main" val="1650970669"/>
                    </a:ext>
                  </a:extLst>
                </a:gridCol>
              </a:tblGrid>
              <a:tr h="545634">
                <a:tc gridSpan="6">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Primary Care</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F0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l" fontAlgn="b">
                        <a:buNone/>
                      </a:pPr>
                      <a:endParaRPr lang="en-GB" sz="1400" b="1"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extLst>
                  <a:ext uri="{0D108BD9-81ED-4DB2-BD59-A6C34878D82A}">
                    <a16:rowId xmlns:a16="http://schemas.microsoft.com/office/drawing/2014/main" val="2954874721"/>
                  </a:ext>
                </a:extLst>
              </a:tr>
              <a:tr h="630116">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Performance Measure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a:solidFill>
                            <a:srgbClr val="000000"/>
                          </a:solidFill>
                          <a:effectLst/>
                          <a:latin typeface="Verdana" panose="020B0604030504040204" pitchFamily="34" charset="0"/>
                          <a:ea typeface="Verdana" panose="020B0604030504040204" pitchFamily="34" charset="0"/>
                        </a:rPr>
                        <a:t>Target</a:t>
                      </a: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Data</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0D0D0"/>
                    </a:solidFill>
                  </a:tcPr>
                </a:tc>
                <a:tc gridSpan="2">
                  <a:txBody>
                    <a:bodyPr/>
                    <a:lstStyle/>
                    <a:p>
                      <a:pPr algn="ctr" fontAlgn="b">
                        <a:buNone/>
                      </a:pPr>
                      <a:r>
                        <a:rPr lang="en-GB" sz="1600" b="1" i="0" u="none" strike="noStrike" dirty="0">
                          <a:solidFill>
                            <a:srgbClr val="000000"/>
                          </a:solidFill>
                          <a:effectLst/>
                          <a:latin typeface="Verdana" panose="020B0604030504040204" pitchFamily="34" charset="0"/>
                          <a:ea typeface="Verdana" panose="020B0604030504040204" pitchFamily="34" charset="0"/>
                        </a:rPr>
                        <a:t>Latest Position</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hMerge="1">
                  <a:txBody>
                    <a:bodyPr/>
                    <a:lstStyle/>
                    <a:p>
                      <a:pPr algn="ctr" fontAlgn="b">
                        <a:buNone/>
                      </a:pPr>
                      <a:endParaRPr lang="en-GB" sz="1400" b="1" i="0" u="none" strike="noStrike">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tc>
                  <a:txBody>
                    <a:bodyPr/>
                    <a:lstStyle/>
                    <a:p>
                      <a:pPr algn="ctr" fontAlgn="ctr">
                        <a:buNone/>
                      </a:pPr>
                      <a:r>
                        <a:rPr lang="en-GB" sz="1600" b="1" i="0" u="none" strike="noStrike" dirty="0">
                          <a:solidFill>
                            <a:srgbClr val="000000"/>
                          </a:solidFill>
                          <a:effectLst/>
                          <a:latin typeface="Verdana" panose="020B0604030504040204" pitchFamily="34" charset="0"/>
                          <a:ea typeface="Verdana" panose="020B0604030504040204" pitchFamily="34" charset="0"/>
                        </a:rPr>
                        <a:t>Frequency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D0D0"/>
                    </a:solidFill>
                  </a:tcPr>
                </a:tc>
                <a:extLst>
                  <a:ext uri="{0D108BD9-81ED-4DB2-BD59-A6C34878D82A}">
                    <a16:rowId xmlns:a16="http://schemas.microsoft.com/office/drawing/2014/main" val="1383911150"/>
                  </a:ext>
                </a:extLst>
              </a:tr>
              <a:tr h="2360483">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Common Ailment Scheme consultations provided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t">
                        <a:buNone/>
                      </a:pPr>
                      <a:r>
                        <a:rPr lang="en-GB" sz="1600" b="0" i="0" u="none" strike="noStrike" dirty="0">
                          <a:solidFill>
                            <a:srgbClr val="000000"/>
                          </a:solidFill>
                          <a:effectLst/>
                          <a:latin typeface="Verdana" panose="020B0604030504040204" pitchFamily="34" charset="0"/>
                          <a:ea typeface="Verdana" panose="020B0604030504040204" pitchFamily="34" charset="0"/>
                        </a:rPr>
                        <a:t>6,057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0105439"/>
                  </a:ext>
                </a:extLst>
              </a:tr>
              <a:tr h="215494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Number of Independent Prescriber Consultations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2,558</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7717510"/>
                  </a:ext>
                </a:extLst>
              </a:tr>
              <a:tr h="2321387">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GB" sz="1600" kern="1200" dirty="0">
                          <a:solidFill>
                            <a:schemeClr val="tx1"/>
                          </a:solidFill>
                          <a:effectLst/>
                          <a:latin typeface="Verdana" panose="020B0604030504040204" pitchFamily="34" charset="0"/>
                          <a:ea typeface="Verdana" panose="020B0604030504040204" pitchFamily="34" charset="0"/>
                          <a:cs typeface="+mn-cs"/>
                        </a:rPr>
                        <a:t>Percentage of patients re-attending NHS primary dental care between 6-9 months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F0F9"/>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GB" sz="1600" b="0" i="0" u="none" strike="noStrike" dirty="0">
                          <a:solidFill>
                            <a:srgbClr val="000000"/>
                          </a:solidFill>
                          <a:effectLst/>
                          <a:latin typeface="Verdana" panose="020B0604030504040204" pitchFamily="34" charset="0"/>
                          <a:ea typeface="Verdana" panose="020B0604030504040204" pitchFamily="34" charset="0"/>
                        </a:rPr>
                        <a:t>14.7%</a:t>
                      </a:r>
                    </a:p>
                  </a:txBody>
                  <a:tcPr marL="0" marR="0" marT="0" marB="0" anchor="ctr">
                    <a:lnL w="63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August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n-GB" sz="1600" b="0" i="0" u="none" strike="noStrike" dirty="0">
                          <a:solidFill>
                            <a:srgbClr val="000000"/>
                          </a:solidFill>
                          <a:effectLst/>
                          <a:latin typeface="Verdana" panose="020B0604030504040204" pitchFamily="34" charset="0"/>
                          <a:ea typeface="Verdana" panose="020B0604030504040204" pitchFamily="34" charset="0"/>
                        </a:rPr>
                        <a:t>Monthly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910968"/>
                  </a:ext>
                </a:extLst>
              </a:tr>
            </a:tbl>
          </a:graphicData>
        </a:graphic>
      </p:graphicFrame>
      <p:sp>
        <p:nvSpPr>
          <p:cNvPr id="12" name="TextBox 11">
            <a:extLst>
              <a:ext uri="{FF2B5EF4-FFF2-40B4-BE49-F238E27FC236}">
                <a16:creationId xmlns:a16="http://schemas.microsoft.com/office/drawing/2014/main" id="{2113B249-322A-359F-5C34-1B212B2AC7B7}"/>
              </a:ext>
            </a:extLst>
          </p:cNvPr>
          <p:cNvSpPr txBox="1"/>
          <p:nvPr/>
        </p:nvSpPr>
        <p:spPr>
          <a:xfrm>
            <a:off x="89" y="50"/>
            <a:ext cx="20105511" cy="461537"/>
          </a:xfrm>
          <a:prstGeom prst="rect">
            <a:avLst/>
          </a:prstGeom>
          <a:solidFill>
            <a:schemeClr val="tx2">
              <a:lumMod val="75000"/>
              <a:lumOff val="25000"/>
            </a:schemeClr>
          </a:solidFill>
        </p:spPr>
        <p:txBody>
          <a:bodyPr wrap="square" rtlCol="0">
            <a:spAutoFit/>
          </a:bodyPr>
          <a:lstStyle/>
          <a:p>
            <a:pPr marL="0" marR="0" lvl="0" indent="0" algn="ctr" defTabSz="1507937" rtl="0" eaLnBrk="1" fontAlgn="auto" latinLnBrk="0" hangingPunct="1">
              <a:lnSpc>
                <a:spcPct val="100000"/>
              </a:lnSpc>
              <a:spcBef>
                <a:spcPts val="0"/>
              </a:spcBef>
              <a:spcAft>
                <a:spcPts val="989"/>
              </a:spcAft>
              <a:buClrTx/>
              <a:buSzTx/>
              <a:buFontTx/>
              <a:buNone/>
              <a:tabLst/>
              <a:defRPr/>
            </a:pPr>
            <a:r>
              <a:rPr kumimoji="0" lang="en-GB" sz="2399"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SBUHB Local Watch Metrics</a:t>
            </a:r>
          </a:p>
        </p:txBody>
      </p:sp>
      <p:pic>
        <p:nvPicPr>
          <p:cNvPr id="3" name="Picture 2">
            <a:extLst>
              <a:ext uri="{FF2B5EF4-FFF2-40B4-BE49-F238E27FC236}">
                <a16:creationId xmlns:a16="http://schemas.microsoft.com/office/drawing/2014/main" id="{AB581DFC-9C74-F75E-FD24-79F9B47E1D46}"/>
              </a:ext>
            </a:extLst>
          </p:cNvPr>
          <p:cNvPicPr>
            <a:picLocks noChangeAspect="1"/>
          </p:cNvPicPr>
          <p:nvPr/>
        </p:nvPicPr>
        <p:blipFill>
          <a:blip r:embed="rId2"/>
          <a:stretch>
            <a:fillRect/>
          </a:stretch>
        </p:blipFill>
        <p:spPr>
          <a:xfrm>
            <a:off x="8443092" y="1913262"/>
            <a:ext cx="5918075" cy="2251451"/>
          </a:xfrm>
          <a:prstGeom prst="rect">
            <a:avLst/>
          </a:prstGeom>
        </p:spPr>
      </p:pic>
      <p:pic>
        <p:nvPicPr>
          <p:cNvPr id="6" name="Picture 5">
            <a:extLst>
              <a:ext uri="{FF2B5EF4-FFF2-40B4-BE49-F238E27FC236}">
                <a16:creationId xmlns:a16="http://schemas.microsoft.com/office/drawing/2014/main" id="{0B5A281F-691F-E199-DAD3-F6A19D48736C}"/>
              </a:ext>
            </a:extLst>
          </p:cNvPr>
          <p:cNvPicPr>
            <a:picLocks noChangeAspect="1"/>
          </p:cNvPicPr>
          <p:nvPr/>
        </p:nvPicPr>
        <p:blipFill>
          <a:blip r:embed="rId3"/>
          <a:stretch>
            <a:fillRect/>
          </a:stretch>
        </p:blipFill>
        <p:spPr>
          <a:xfrm>
            <a:off x="8443092" y="4327600"/>
            <a:ext cx="5918075" cy="2021127"/>
          </a:xfrm>
          <a:prstGeom prst="rect">
            <a:avLst/>
          </a:prstGeom>
        </p:spPr>
      </p:pic>
      <p:pic>
        <p:nvPicPr>
          <p:cNvPr id="8" name="Picture 7">
            <a:extLst>
              <a:ext uri="{FF2B5EF4-FFF2-40B4-BE49-F238E27FC236}">
                <a16:creationId xmlns:a16="http://schemas.microsoft.com/office/drawing/2014/main" id="{8F2B0793-FCD9-5023-15C5-512A8BC1158B}"/>
              </a:ext>
            </a:extLst>
          </p:cNvPr>
          <p:cNvPicPr>
            <a:picLocks noChangeAspect="1"/>
          </p:cNvPicPr>
          <p:nvPr/>
        </p:nvPicPr>
        <p:blipFill>
          <a:blip r:embed="rId4"/>
          <a:stretch>
            <a:fillRect/>
          </a:stretch>
        </p:blipFill>
        <p:spPr>
          <a:xfrm>
            <a:off x="8443092" y="6511611"/>
            <a:ext cx="5918075" cy="2159324"/>
          </a:xfrm>
          <a:prstGeom prst="rect">
            <a:avLst/>
          </a:prstGeom>
        </p:spPr>
      </p:pic>
    </p:spTree>
    <p:extLst>
      <p:ext uri="{BB962C8B-B14F-4D97-AF65-F5344CB8AC3E}">
        <p14:creationId xmlns:p14="http://schemas.microsoft.com/office/powerpoint/2010/main" val="308823913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1C022EFBB18C64ABE3B9933434D2554" ma:contentTypeVersion="15" ma:contentTypeDescription="Create a new document." ma:contentTypeScope="" ma:versionID="2b64952811415c62d0d0df39f3d34ba2">
  <xsd:schema xmlns:xsd="http://www.w3.org/2001/XMLSchema" xmlns:xs="http://www.w3.org/2001/XMLSchema" xmlns:p="http://schemas.microsoft.com/office/2006/metadata/properties" xmlns:ns1="http://schemas.microsoft.com/sharepoint/v3" xmlns:ns2="60b0568e-e574-4342-a9c0-c22c6fec6509" xmlns:ns3="fdfaf355-f7ae-47f3-8f93-739a60756710" targetNamespace="http://schemas.microsoft.com/office/2006/metadata/properties" ma:root="true" ma:fieldsID="b85015dbfa83b7beca0f1d5edc8036d9" ns1:_="" ns2:_="" ns3:_="">
    <xsd:import namespace="http://schemas.microsoft.com/sharepoint/v3"/>
    <xsd:import namespace="60b0568e-e574-4342-a9c0-c22c6fec6509"/>
    <xsd:import namespace="fdfaf355-f7ae-47f3-8f93-739a607567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b0568e-e574-4342-a9c0-c22c6fec65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c2f2e62-4dc6-41ef-ad8c-e640d42d75ed}"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60b0568e-e574-4342-a9c0-c22c6fec6509">
      <Terms xmlns="http://schemas.microsoft.com/office/infopath/2007/PartnerControls"/>
    </lcf76f155ced4ddcb4097134ff3c332f>
    <TaxCatchAll xmlns="fdfaf355-f7ae-47f3-8f93-739a60756710" xsi:nil="true"/>
  </documentManagement>
</p:properties>
</file>

<file path=customXml/itemProps1.xml><?xml version="1.0" encoding="utf-8"?>
<ds:datastoreItem xmlns:ds="http://schemas.openxmlformats.org/officeDocument/2006/customXml" ds:itemID="{7EE7A53A-4F8E-4FD8-8FB5-32197C056E57}">
  <ds:schemaRefs>
    <ds:schemaRef ds:uri="http://schemas.microsoft.com/sharepoint/v3/contenttype/forms"/>
  </ds:schemaRefs>
</ds:datastoreItem>
</file>

<file path=customXml/itemProps2.xml><?xml version="1.0" encoding="utf-8"?>
<ds:datastoreItem xmlns:ds="http://schemas.openxmlformats.org/officeDocument/2006/customXml" ds:itemID="{4EEEEA10-1DB6-4E76-A674-112FBC047D89}"/>
</file>

<file path=customXml/itemProps3.xml><?xml version="1.0" encoding="utf-8"?>
<ds:datastoreItem xmlns:ds="http://schemas.openxmlformats.org/officeDocument/2006/customXml" ds:itemID="{5353AC40-0A0E-4F46-A609-E30D51CC4C15}">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137ca15d-9ca5-4969-9050-6a8af13b1758"/>
    <ds:schemaRef ds:uri="14f886ef-4092-4ed8-a31e-891c76461312"/>
    <ds:schemaRef ds:uri="http://purl.org/dc/terms/"/>
    <ds:schemaRef ds:uri="http://www.w3.org/XML/1998/namespace"/>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31228</TotalTime>
  <Words>13070</Words>
  <Application>Microsoft Office PowerPoint</Application>
  <PresentationFormat>Custom</PresentationFormat>
  <Paragraphs>1566</Paragraphs>
  <Slides>59</Slides>
  <Notes>35</Notes>
  <HiddenSlides>0</HiddenSlides>
  <MMClips>0</MMClips>
  <ScaleCrop>false</ScaleCrop>
  <HeadingPairs>
    <vt:vector size="6" baseType="variant">
      <vt:variant>
        <vt:lpstr>Fonts Used</vt:lpstr>
      </vt:variant>
      <vt:variant>
        <vt:i4>13</vt:i4>
      </vt:variant>
      <vt:variant>
        <vt:lpstr>Theme</vt:lpstr>
      </vt:variant>
      <vt:variant>
        <vt:i4>6</vt:i4>
      </vt:variant>
      <vt:variant>
        <vt:lpstr>Slide Titles</vt:lpstr>
      </vt:variant>
      <vt:variant>
        <vt:i4>59</vt:i4>
      </vt:variant>
    </vt:vector>
  </HeadingPairs>
  <TitlesOfParts>
    <vt:vector size="78" baseType="lpstr">
      <vt:lpstr>Apto</vt:lpstr>
      <vt:lpstr>Aptos</vt:lpstr>
      <vt:lpstr>Aptos Display</vt:lpstr>
      <vt:lpstr>Aptos Narrow</vt:lpstr>
      <vt:lpstr>Arial</vt:lpstr>
      <vt:lpstr>Arial Black</vt:lpstr>
      <vt:lpstr>Arial,Sans-Serif</vt:lpstr>
      <vt:lpstr>Calibri</vt:lpstr>
      <vt:lpstr>Calibri Light</vt:lpstr>
      <vt:lpstr>Courier New</vt:lpstr>
      <vt:lpstr>Symbol</vt:lpstr>
      <vt:lpstr>Times New Roman</vt:lpstr>
      <vt:lpstr>Verdana</vt:lpstr>
      <vt:lpstr>Custom Design</vt:lpstr>
      <vt:lpstr>1_Custom Design</vt:lpstr>
      <vt:lpstr>2_Custom Design</vt:lpstr>
      <vt:lpstr>2_Custom Design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Abby Bolter (Swansea Bay UHB - Communications)</dc:creator>
  <cp:lastModifiedBy>Meghann Protheroe (Swansea Bay UHB - Performance)</cp:lastModifiedBy>
  <cp:revision>124</cp:revision>
  <dcterms:created xsi:type="dcterms:W3CDTF">2023-11-15T10:54:55Z</dcterms:created>
  <dcterms:modified xsi:type="dcterms:W3CDTF">2026-09-16T14:09:26Z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2023-11-15T00:00:00Z</vt:filetime>
  </property>
  <property fmtid="{D5CDD505-2E9C-101B-9397-08002B2CF9AE}" pid="3" name="Creator">
    <vt:lpwstr>Adobe InDesign 19.0 (Macintosh)</vt:lpwstr>
  </property>
  <property fmtid="{D5CDD505-2E9C-101B-9397-08002B2CF9AE}" pid="4" name="LastSaved">
    <vt:filetime>2023-11-15T00:00:00Z</vt:filetime>
  </property>
  <property fmtid="{D5CDD505-2E9C-101B-9397-08002B2CF9AE}" pid="5" name="ContentTypeId">
    <vt:lpwstr>0x01010001C022EFBB18C64ABE3B9933434D2554</vt:lpwstr>
  </property>
</Properties>
</file>