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 id="2147483660" r:id="rId5"/>
  </p:sldMasterIdLst>
  <p:notesMasterIdLst>
    <p:notesMasterId r:id="rId23"/>
  </p:notesMasterIdLst>
  <p:sldIdLst>
    <p:sldId id="257" r:id="rId6"/>
    <p:sldId id="310" r:id="rId7"/>
    <p:sldId id="265" r:id="rId8"/>
    <p:sldId id="306" r:id="rId9"/>
    <p:sldId id="309" r:id="rId10"/>
    <p:sldId id="307" r:id="rId11"/>
    <p:sldId id="305" r:id="rId12"/>
    <p:sldId id="284" r:id="rId13"/>
    <p:sldId id="285" r:id="rId14"/>
    <p:sldId id="286" r:id="rId15"/>
    <p:sldId id="291" r:id="rId16"/>
    <p:sldId id="311" r:id="rId17"/>
    <p:sldId id="288" r:id="rId18"/>
    <p:sldId id="293" r:id="rId19"/>
    <p:sldId id="295" r:id="rId20"/>
    <p:sldId id="283" r:id="rId21"/>
    <p:sldId id="297"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mantha Moss (Swansea Bay UHB - Finance)" initials="SM(BU-F" lastIdx="1" clrIdx="0">
    <p:extLst>
      <p:ext uri="{19B8F6BF-5375-455C-9EA6-DF929625EA0E}">
        <p15:presenceInfo xmlns:p15="http://schemas.microsoft.com/office/powerpoint/2012/main" userId="S-1-5-21-978635462-3828570294-627434887-1048523" providerId="AD"/>
      </p:ext>
    </p:extLst>
  </p:cmAuthor>
  <p:cmAuthor id="2" name="Tomos Williams (Swansea Bay UHB - Finance)" initials="TW(BU-F" lastIdx="8" clrIdx="1">
    <p:extLst>
      <p:ext uri="{19B8F6BF-5375-455C-9EA6-DF929625EA0E}">
        <p15:presenceInfo xmlns:p15="http://schemas.microsoft.com/office/powerpoint/2012/main" userId="S-1-5-21-978635462-3828570294-627434887-109165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CF3"/>
    <a:srgbClr val="FFF9E7"/>
    <a:srgbClr val="FFFFFF"/>
    <a:srgbClr val="FFF6D9"/>
    <a:srgbClr val="FFF3CD"/>
    <a:srgbClr val="FFEBAB"/>
    <a:srgbClr val="FFE38B"/>
    <a:srgbClr val="FFF2C9"/>
    <a:srgbClr val="FFECAF"/>
    <a:srgbClr val="FFE28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114" autoAdjust="0"/>
    <p:restoredTop sz="96126" autoAdjust="0"/>
  </p:normalViewPr>
  <p:slideViewPr>
    <p:cSldViewPr snapToGrid="0">
      <p:cViewPr varScale="1">
        <p:scale>
          <a:sx n="149" d="100"/>
          <a:sy n="149" d="100"/>
        </p:scale>
        <p:origin x="654" y="138"/>
      </p:cViewPr>
      <p:guideLst/>
    </p:cSldViewPr>
  </p:slideViewPr>
  <p:notesTextViewPr>
    <p:cViewPr>
      <p:scale>
        <a:sx n="3" d="2"/>
        <a:sy n="3" d="2"/>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commentAuthors" Target="commentAuthor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theme" Target="theme/theme1.xml"/></Relationships>
</file>

<file path=ppt/diagrams/_rels/data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image" Target="../media/image10.png"/><Relationship Id="rId5" Type="http://schemas.openxmlformats.org/officeDocument/2006/relationships/image" Target="../media/image14.png"/><Relationship Id="rId4" Type="http://schemas.openxmlformats.org/officeDocument/2006/relationships/image" Target="../media/image13.png"/></Relationships>
</file>

<file path=ppt/diagrams/_rels/drawing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image" Target="../media/image10.png"/><Relationship Id="rId5" Type="http://schemas.openxmlformats.org/officeDocument/2006/relationships/image" Target="../media/image14.png"/><Relationship Id="rId4" Type="http://schemas.openxmlformats.org/officeDocument/2006/relationships/image" Target="../media/image13.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BC75D1B-4FEF-4A0A-B6F8-E9A273301283}" type="doc">
      <dgm:prSet loTypeId="urn:microsoft.com/office/officeart/2005/8/layout/vList3" loCatId="picture" qsTypeId="urn:microsoft.com/office/officeart/2005/8/quickstyle/simple1" qsCatId="simple" csTypeId="urn:microsoft.com/office/officeart/2005/8/colors/accent1_2" csCatId="accent1" phldr="1"/>
      <dgm:spPr/>
    </dgm:pt>
    <dgm:pt modelId="{E6072016-F8EC-48DA-9A87-BDC395DCF771}">
      <dgm:prSet phldrT="[Text]" custT="1"/>
      <dgm:spPr>
        <a:solidFill>
          <a:schemeClr val="bg1"/>
        </a:solidFill>
      </dgm:spPr>
      <dgm:t>
        <a:bodyPr/>
        <a:lstStyle/>
        <a:p>
          <a:pPr algn="l"/>
          <a:r>
            <a:rPr lang="en-GB" sz="1800" dirty="0">
              <a:solidFill>
                <a:srgbClr val="002060"/>
              </a:solidFill>
              <a:latin typeface="Arial" panose="020B0604020202020204" pitchFamily="34" charset="0"/>
              <a:cs typeface="Arial" panose="020B0604020202020204" pitchFamily="34" charset="0"/>
            </a:rPr>
            <a:t>Health Board &amp; Service Group Financial Summary</a:t>
          </a:r>
        </a:p>
      </dgm:t>
    </dgm:pt>
    <dgm:pt modelId="{74B550D5-0447-4522-8091-51FAFB5B65A1}" type="parTrans" cxnId="{C0FE373F-F7E4-474C-98CD-81D66B66E95C}">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672189B0-E0A3-4FBC-9176-09D5B0FAA563}" type="sibTrans" cxnId="{C0FE373F-F7E4-474C-98CD-81D66B66E95C}">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4385EAC9-2A23-4A2E-ACC8-AD3175A362B9}">
      <dgm:prSet phldrT="[Text]" custT="1"/>
      <dgm:spPr>
        <a:solidFill>
          <a:schemeClr val="bg1"/>
        </a:solidFill>
      </dgm:spPr>
      <dgm:t>
        <a:bodyPr/>
        <a:lstStyle/>
        <a:p>
          <a:pPr algn="l"/>
          <a:r>
            <a:rPr lang="en-GB" sz="1800" dirty="0">
              <a:solidFill>
                <a:srgbClr val="002060"/>
              </a:solidFill>
              <a:latin typeface="Arial" panose="020B0604020202020204" pitchFamily="34" charset="0"/>
              <a:cs typeface="Arial" panose="020B0604020202020204" pitchFamily="34" charset="0"/>
            </a:rPr>
            <a:t>In-Month Revenue Position</a:t>
          </a:r>
        </a:p>
      </dgm:t>
    </dgm:pt>
    <dgm:pt modelId="{A604ACB6-DC0C-4DD3-9451-39481E7317E9}" type="parTrans" cxnId="{80C562EB-92DC-4343-8DEB-FFFE58E10F30}">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464E08EF-B776-4C12-9645-456E9D9F529E}" type="sibTrans" cxnId="{80C562EB-92DC-4343-8DEB-FFFE58E10F30}">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903C1069-8473-4E07-9643-91C54482031A}">
      <dgm:prSet phldrT="[Text]" custT="1"/>
      <dgm:spPr>
        <a:solidFill>
          <a:schemeClr val="bg1"/>
        </a:solidFill>
      </dgm:spPr>
      <dgm:t>
        <a:bodyPr/>
        <a:lstStyle/>
        <a:p>
          <a:pPr algn="l"/>
          <a:r>
            <a:rPr lang="en-GB" sz="1800" dirty="0">
              <a:solidFill>
                <a:srgbClr val="002060"/>
              </a:solidFill>
              <a:latin typeface="Arial" panose="020B0604020202020204" pitchFamily="34" charset="0"/>
              <a:cs typeface="Arial" panose="020B0604020202020204" pitchFamily="34" charset="0"/>
            </a:rPr>
            <a:t>Savings Performance</a:t>
          </a:r>
        </a:p>
      </dgm:t>
    </dgm:pt>
    <dgm:pt modelId="{13B3809E-E1D7-4328-882E-11CD996ABABD}" type="parTrans" cxnId="{7D0D8499-B2D2-4824-8B71-599443F9C12A}">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B0713450-6727-4149-80DC-6CDD4ED12127}" type="sibTrans" cxnId="{7D0D8499-B2D2-4824-8B71-599443F9C12A}">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A4B55129-BAB0-4FE2-AE88-6D7B6936F046}">
      <dgm:prSet phldrT="[Text]" custT="1"/>
      <dgm:spPr>
        <a:solidFill>
          <a:schemeClr val="bg1"/>
        </a:solidFill>
      </dgm:spPr>
      <dgm:t>
        <a:bodyPr/>
        <a:lstStyle/>
        <a:p>
          <a:pPr algn="l"/>
          <a:r>
            <a:rPr lang="en-GB" sz="1800" dirty="0">
              <a:solidFill>
                <a:srgbClr val="002060"/>
              </a:solidFill>
              <a:latin typeface="Arial" panose="020B0604020202020204" pitchFamily="34" charset="0"/>
              <a:cs typeface="Arial" panose="020B0604020202020204" pitchFamily="34" charset="0"/>
            </a:rPr>
            <a:t>Key Drivers</a:t>
          </a:r>
        </a:p>
      </dgm:t>
    </dgm:pt>
    <dgm:pt modelId="{3A2BA36D-F356-4E47-A27F-DA7A2F097B9A}" type="parTrans" cxnId="{CD62E3FD-B2EC-46F3-8ECB-E337B98C29A5}">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233471BF-9B0F-4995-89D6-D8AA4F8813EB}" type="sibTrans" cxnId="{CD62E3FD-B2EC-46F3-8ECB-E337B98C29A5}">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D9E37929-C2F4-4124-ADEB-7EE261DCAE06}">
      <dgm:prSet phldrT="[Text]" custT="1"/>
      <dgm:spPr>
        <a:solidFill>
          <a:schemeClr val="bg1"/>
        </a:solidFill>
      </dgm:spPr>
      <dgm:t>
        <a:bodyPr/>
        <a:lstStyle/>
        <a:p>
          <a:pPr algn="l"/>
          <a:r>
            <a:rPr lang="en-GB" sz="1800" dirty="0">
              <a:solidFill>
                <a:srgbClr val="002060"/>
              </a:solidFill>
              <a:latin typeface="Arial" panose="020B0604020202020204" pitchFamily="34" charset="0"/>
              <a:cs typeface="Arial" panose="020B0604020202020204" pitchFamily="34" charset="0"/>
            </a:rPr>
            <a:t>Risks, Next Steps &amp; Mitigating Actions</a:t>
          </a:r>
        </a:p>
      </dgm:t>
    </dgm:pt>
    <dgm:pt modelId="{403F18C4-5569-4463-A63F-CE747443884D}" type="parTrans" cxnId="{11F164DD-E799-4B87-9095-FCF6B750D764}">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F7FD590C-EADF-4F78-B00F-1EE3AF9E8EF2}" type="sibTrans" cxnId="{11F164DD-E799-4B87-9095-FCF6B750D764}">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4793B44C-59EF-4FEF-BB6D-48727CEBBEF4}">
      <dgm:prSet phldrT="[Text]" custT="1"/>
      <dgm:spPr>
        <a:solidFill>
          <a:schemeClr val="bg1"/>
        </a:solidFill>
      </dgm:spPr>
      <dgm:t>
        <a:bodyPr/>
        <a:lstStyle/>
        <a:p>
          <a:pPr algn="l"/>
          <a:r>
            <a:rPr lang="en-GB" sz="1800" dirty="0">
              <a:solidFill>
                <a:srgbClr val="002060"/>
              </a:solidFill>
              <a:latin typeface="Arial" panose="020B0604020202020204" pitchFamily="34" charset="0"/>
              <a:cs typeface="Arial" panose="020B0604020202020204" pitchFamily="34" charset="0"/>
            </a:rPr>
            <a:t>Appendices</a:t>
          </a:r>
        </a:p>
      </dgm:t>
    </dgm:pt>
    <dgm:pt modelId="{E29C929D-4853-40A3-A84F-A1766FC1EB17}" type="parTrans" cxnId="{716C286F-5947-41E2-9ACE-8E288EEBBA8C}">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AF5AF850-F60D-469F-9A9D-E2A78AF7F00F}" type="sibTrans" cxnId="{716C286F-5947-41E2-9ACE-8E288EEBBA8C}">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6F4A94BE-A305-4A9C-9FD3-F131B7A8D30D}" type="pres">
      <dgm:prSet presAssocID="{6BC75D1B-4FEF-4A0A-B6F8-E9A273301283}" presName="linearFlow" presStyleCnt="0">
        <dgm:presLayoutVars>
          <dgm:dir/>
          <dgm:resizeHandles val="exact"/>
        </dgm:presLayoutVars>
      </dgm:prSet>
      <dgm:spPr/>
    </dgm:pt>
    <dgm:pt modelId="{16E70D37-B894-4DA5-AC6A-36D43D0920C4}" type="pres">
      <dgm:prSet presAssocID="{E6072016-F8EC-48DA-9A87-BDC395DCF771}" presName="composite" presStyleCnt="0"/>
      <dgm:spPr/>
    </dgm:pt>
    <dgm:pt modelId="{FA5B2799-2F07-40B1-ABE0-12D533988A5C}" type="pres">
      <dgm:prSet presAssocID="{E6072016-F8EC-48DA-9A87-BDC395DCF771}" presName="imgShp" presStyleLbl="fgImgPlace1" presStyleIdx="0" presStyleCnt="6"/>
      <dgm:spPr>
        <a:blipFill>
          <a:blip xmlns:r="http://schemas.openxmlformats.org/officeDocument/2006/relationships" r:embed="rId1"/>
          <a:srcRect/>
          <a:stretch>
            <a:fillRect/>
          </a:stretch>
        </a:blipFill>
      </dgm:spPr>
    </dgm:pt>
    <dgm:pt modelId="{34BE5FFF-3464-4B14-9255-3C6ACC53E1C8}" type="pres">
      <dgm:prSet presAssocID="{E6072016-F8EC-48DA-9A87-BDC395DCF771}" presName="txShp" presStyleLbl="node1" presStyleIdx="0" presStyleCnt="6">
        <dgm:presLayoutVars>
          <dgm:bulletEnabled val="1"/>
        </dgm:presLayoutVars>
      </dgm:prSet>
      <dgm:spPr/>
    </dgm:pt>
    <dgm:pt modelId="{972B309E-F8D1-4A97-B57C-D5B25C16953B}" type="pres">
      <dgm:prSet presAssocID="{672189B0-E0A3-4FBC-9176-09D5B0FAA563}" presName="spacing" presStyleCnt="0"/>
      <dgm:spPr/>
    </dgm:pt>
    <dgm:pt modelId="{D0E1701C-9A2F-44AF-8EC8-C9B6B31C069E}" type="pres">
      <dgm:prSet presAssocID="{4385EAC9-2A23-4A2E-ACC8-AD3175A362B9}" presName="composite" presStyleCnt="0"/>
      <dgm:spPr/>
    </dgm:pt>
    <dgm:pt modelId="{88660B5F-D0F1-4208-A594-92E69BAD2CAB}" type="pres">
      <dgm:prSet presAssocID="{4385EAC9-2A23-4A2E-ACC8-AD3175A362B9}" presName="imgShp" presStyleLbl="fgImgPlace1" presStyleIdx="1" presStyleCnt="6"/>
      <dgm:spPr>
        <a:blipFill>
          <a:blip xmlns:r="http://schemas.openxmlformats.org/officeDocument/2006/relationships" r:embed="rId2"/>
          <a:srcRect/>
          <a:stretch>
            <a:fillRect/>
          </a:stretch>
        </a:blipFill>
      </dgm:spPr>
    </dgm:pt>
    <dgm:pt modelId="{1278944D-9E1A-43E2-96BA-A04008228034}" type="pres">
      <dgm:prSet presAssocID="{4385EAC9-2A23-4A2E-ACC8-AD3175A362B9}" presName="txShp" presStyleLbl="node1" presStyleIdx="1" presStyleCnt="6">
        <dgm:presLayoutVars>
          <dgm:bulletEnabled val="1"/>
        </dgm:presLayoutVars>
      </dgm:prSet>
      <dgm:spPr/>
    </dgm:pt>
    <dgm:pt modelId="{F2D31797-9D62-4E75-BD4E-D093E61B18DC}" type="pres">
      <dgm:prSet presAssocID="{464E08EF-B776-4C12-9645-456E9D9F529E}" presName="spacing" presStyleCnt="0"/>
      <dgm:spPr/>
    </dgm:pt>
    <dgm:pt modelId="{288868EC-5954-491B-9A71-8EC544EA0D11}" type="pres">
      <dgm:prSet presAssocID="{A4B55129-BAB0-4FE2-AE88-6D7B6936F046}" presName="composite" presStyleCnt="0"/>
      <dgm:spPr/>
    </dgm:pt>
    <dgm:pt modelId="{A6A5991D-3DC7-4401-9939-D705D1DFBF99}" type="pres">
      <dgm:prSet presAssocID="{A4B55129-BAB0-4FE2-AE88-6D7B6936F046}" presName="imgShp" presStyleLbl="fgImgPlace1" presStyleIdx="2" presStyleCnt="6"/>
      <dgm:spPr>
        <a:blipFill>
          <a:blip xmlns:r="http://schemas.openxmlformats.org/officeDocument/2006/relationships" r:embed="rId3"/>
          <a:srcRect/>
          <a:stretch>
            <a:fillRect l="-10000" r="-10000"/>
          </a:stretch>
        </a:blipFill>
      </dgm:spPr>
    </dgm:pt>
    <dgm:pt modelId="{4261511D-5EF9-45FB-95B9-E288082FA118}" type="pres">
      <dgm:prSet presAssocID="{A4B55129-BAB0-4FE2-AE88-6D7B6936F046}" presName="txShp" presStyleLbl="node1" presStyleIdx="2" presStyleCnt="6">
        <dgm:presLayoutVars>
          <dgm:bulletEnabled val="1"/>
        </dgm:presLayoutVars>
      </dgm:prSet>
      <dgm:spPr/>
    </dgm:pt>
    <dgm:pt modelId="{3DC68D47-9DFC-47D6-88B4-9F42D56E34D4}" type="pres">
      <dgm:prSet presAssocID="{233471BF-9B0F-4995-89D6-D8AA4F8813EB}" presName="spacing" presStyleCnt="0"/>
      <dgm:spPr/>
    </dgm:pt>
    <dgm:pt modelId="{B6F1F51E-A3D6-4A4A-9E8B-D7A5E699E173}" type="pres">
      <dgm:prSet presAssocID="{903C1069-8473-4E07-9643-91C54482031A}" presName="composite" presStyleCnt="0"/>
      <dgm:spPr/>
    </dgm:pt>
    <dgm:pt modelId="{EAD78601-33BE-4692-B3C6-3DAE1F81AD59}" type="pres">
      <dgm:prSet presAssocID="{903C1069-8473-4E07-9643-91C54482031A}" presName="imgShp" presStyleLbl="fgImgPlace1" presStyleIdx="3" presStyleCnt="6"/>
      <dgm:spPr>
        <a:blipFill>
          <a:blip xmlns:r="http://schemas.openxmlformats.org/officeDocument/2006/relationships" r:embed="rId4"/>
          <a:srcRect/>
          <a:stretch>
            <a:fillRect/>
          </a:stretch>
        </a:blipFill>
      </dgm:spPr>
    </dgm:pt>
    <dgm:pt modelId="{AA6C2BF4-1FA6-4741-9814-AF442F370F68}" type="pres">
      <dgm:prSet presAssocID="{903C1069-8473-4E07-9643-91C54482031A}" presName="txShp" presStyleLbl="node1" presStyleIdx="3" presStyleCnt="6">
        <dgm:presLayoutVars>
          <dgm:bulletEnabled val="1"/>
        </dgm:presLayoutVars>
      </dgm:prSet>
      <dgm:spPr/>
    </dgm:pt>
    <dgm:pt modelId="{965812FC-643C-41CB-B55E-C9B385B9051F}" type="pres">
      <dgm:prSet presAssocID="{B0713450-6727-4149-80DC-6CDD4ED12127}" presName="spacing" presStyleCnt="0"/>
      <dgm:spPr/>
    </dgm:pt>
    <dgm:pt modelId="{D6302CBA-F0EF-4D35-A9ED-FD4D5AE8BB21}" type="pres">
      <dgm:prSet presAssocID="{D9E37929-C2F4-4124-ADEB-7EE261DCAE06}" presName="composite" presStyleCnt="0"/>
      <dgm:spPr/>
    </dgm:pt>
    <dgm:pt modelId="{F8A28239-026A-4FA5-9AB0-8952BE14F9E6}" type="pres">
      <dgm:prSet presAssocID="{D9E37929-C2F4-4124-ADEB-7EE261DCAE06}" presName="imgShp" presStyleLbl="fgImgPlace1" presStyleIdx="4" presStyleCnt="6"/>
      <dgm:spPr>
        <a:blipFill>
          <a:blip xmlns:r="http://schemas.openxmlformats.org/officeDocument/2006/relationships" r:embed="rId5"/>
          <a:srcRect/>
          <a:stretch>
            <a:fillRect/>
          </a:stretch>
        </a:blipFill>
      </dgm:spPr>
    </dgm:pt>
    <dgm:pt modelId="{8E121899-C512-4CFA-BDF9-D823C1049629}" type="pres">
      <dgm:prSet presAssocID="{D9E37929-C2F4-4124-ADEB-7EE261DCAE06}" presName="txShp" presStyleLbl="node1" presStyleIdx="4" presStyleCnt="6">
        <dgm:presLayoutVars>
          <dgm:bulletEnabled val="1"/>
        </dgm:presLayoutVars>
      </dgm:prSet>
      <dgm:spPr/>
    </dgm:pt>
    <dgm:pt modelId="{12593CBA-CEDA-4DDA-A595-3D322A66AE09}" type="pres">
      <dgm:prSet presAssocID="{F7FD590C-EADF-4F78-B00F-1EE3AF9E8EF2}" presName="spacing" presStyleCnt="0"/>
      <dgm:spPr/>
    </dgm:pt>
    <dgm:pt modelId="{F1A5986D-FE32-4A39-8125-3D3C2F9A954C}" type="pres">
      <dgm:prSet presAssocID="{4793B44C-59EF-4FEF-BB6D-48727CEBBEF4}" presName="composite" presStyleCnt="0"/>
      <dgm:spPr/>
    </dgm:pt>
    <dgm:pt modelId="{C179960E-3EE0-42E4-915B-0FED6F52638F}" type="pres">
      <dgm:prSet presAssocID="{4793B44C-59EF-4FEF-BB6D-48727CEBBEF4}" presName="imgShp" presStyleLbl="fgImgPlace1" presStyleIdx="5" presStyleCnt="6" custLinFactY="43342" custLinFactNeighborX="-5058" custLinFactNeighborY="100000"/>
      <dgm:spPr/>
    </dgm:pt>
    <dgm:pt modelId="{9E2E1561-15EC-4A2E-A9C3-C4BFC0F3A1BD}" type="pres">
      <dgm:prSet presAssocID="{4793B44C-59EF-4FEF-BB6D-48727CEBBEF4}" presName="txShp" presStyleLbl="node1" presStyleIdx="5" presStyleCnt="6">
        <dgm:presLayoutVars>
          <dgm:bulletEnabled val="1"/>
        </dgm:presLayoutVars>
      </dgm:prSet>
      <dgm:spPr/>
    </dgm:pt>
  </dgm:ptLst>
  <dgm:cxnLst>
    <dgm:cxn modelId="{4C1CDD13-E3BA-405C-AC98-8A0B00521A4F}" type="presOf" srcId="{A4B55129-BAB0-4FE2-AE88-6D7B6936F046}" destId="{4261511D-5EF9-45FB-95B9-E288082FA118}" srcOrd="0" destOrd="0" presId="urn:microsoft.com/office/officeart/2005/8/layout/vList3"/>
    <dgm:cxn modelId="{C0FE373F-F7E4-474C-98CD-81D66B66E95C}" srcId="{6BC75D1B-4FEF-4A0A-B6F8-E9A273301283}" destId="{E6072016-F8EC-48DA-9A87-BDC395DCF771}" srcOrd="0" destOrd="0" parTransId="{74B550D5-0447-4522-8091-51FAFB5B65A1}" sibTransId="{672189B0-E0A3-4FBC-9176-09D5B0FAA563}"/>
    <dgm:cxn modelId="{256E4A6E-547E-47B1-B256-12BD2FCB029C}" type="presOf" srcId="{6BC75D1B-4FEF-4A0A-B6F8-E9A273301283}" destId="{6F4A94BE-A305-4A9C-9FD3-F131B7A8D30D}" srcOrd="0" destOrd="0" presId="urn:microsoft.com/office/officeart/2005/8/layout/vList3"/>
    <dgm:cxn modelId="{716C286F-5947-41E2-9ACE-8E288EEBBA8C}" srcId="{6BC75D1B-4FEF-4A0A-B6F8-E9A273301283}" destId="{4793B44C-59EF-4FEF-BB6D-48727CEBBEF4}" srcOrd="5" destOrd="0" parTransId="{E29C929D-4853-40A3-A84F-A1766FC1EB17}" sibTransId="{AF5AF850-F60D-469F-9A9D-E2A78AF7F00F}"/>
    <dgm:cxn modelId="{DAF1B197-9FE0-45CA-A9EE-924F45FF289C}" type="presOf" srcId="{4793B44C-59EF-4FEF-BB6D-48727CEBBEF4}" destId="{9E2E1561-15EC-4A2E-A9C3-C4BFC0F3A1BD}" srcOrd="0" destOrd="0" presId="urn:microsoft.com/office/officeart/2005/8/layout/vList3"/>
    <dgm:cxn modelId="{7D0D8499-B2D2-4824-8B71-599443F9C12A}" srcId="{6BC75D1B-4FEF-4A0A-B6F8-E9A273301283}" destId="{903C1069-8473-4E07-9643-91C54482031A}" srcOrd="3" destOrd="0" parTransId="{13B3809E-E1D7-4328-882E-11CD996ABABD}" sibTransId="{B0713450-6727-4149-80DC-6CDD4ED12127}"/>
    <dgm:cxn modelId="{11F164DD-E799-4B87-9095-FCF6B750D764}" srcId="{6BC75D1B-4FEF-4A0A-B6F8-E9A273301283}" destId="{D9E37929-C2F4-4124-ADEB-7EE261DCAE06}" srcOrd="4" destOrd="0" parTransId="{403F18C4-5569-4463-A63F-CE747443884D}" sibTransId="{F7FD590C-EADF-4F78-B00F-1EE3AF9E8EF2}"/>
    <dgm:cxn modelId="{E601E9E0-A44D-466E-863F-EF1EA959B978}" type="presOf" srcId="{D9E37929-C2F4-4124-ADEB-7EE261DCAE06}" destId="{8E121899-C512-4CFA-BDF9-D823C1049629}" srcOrd="0" destOrd="0" presId="urn:microsoft.com/office/officeart/2005/8/layout/vList3"/>
    <dgm:cxn modelId="{80C562EB-92DC-4343-8DEB-FFFE58E10F30}" srcId="{6BC75D1B-4FEF-4A0A-B6F8-E9A273301283}" destId="{4385EAC9-2A23-4A2E-ACC8-AD3175A362B9}" srcOrd="1" destOrd="0" parTransId="{A604ACB6-DC0C-4DD3-9451-39481E7317E9}" sibTransId="{464E08EF-B776-4C12-9645-456E9D9F529E}"/>
    <dgm:cxn modelId="{8F2F09EC-B754-41B3-A60F-E06BED730475}" type="presOf" srcId="{E6072016-F8EC-48DA-9A87-BDC395DCF771}" destId="{34BE5FFF-3464-4B14-9255-3C6ACC53E1C8}" srcOrd="0" destOrd="0" presId="urn:microsoft.com/office/officeart/2005/8/layout/vList3"/>
    <dgm:cxn modelId="{7AA158EF-08DF-43A4-9144-1B07B0C884B7}" type="presOf" srcId="{903C1069-8473-4E07-9643-91C54482031A}" destId="{AA6C2BF4-1FA6-4741-9814-AF442F370F68}" srcOrd="0" destOrd="0" presId="urn:microsoft.com/office/officeart/2005/8/layout/vList3"/>
    <dgm:cxn modelId="{CD62E3FD-B2EC-46F3-8ECB-E337B98C29A5}" srcId="{6BC75D1B-4FEF-4A0A-B6F8-E9A273301283}" destId="{A4B55129-BAB0-4FE2-AE88-6D7B6936F046}" srcOrd="2" destOrd="0" parTransId="{3A2BA36D-F356-4E47-A27F-DA7A2F097B9A}" sibTransId="{233471BF-9B0F-4995-89D6-D8AA4F8813EB}"/>
    <dgm:cxn modelId="{D567C8FE-E3C9-413D-BEC9-B834D03CB025}" type="presOf" srcId="{4385EAC9-2A23-4A2E-ACC8-AD3175A362B9}" destId="{1278944D-9E1A-43E2-96BA-A04008228034}" srcOrd="0" destOrd="0" presId="urn:microsoft.com/office/officeart/2005/8/layout/vList3"/>
    <dgm:cxn modelId="{A699A1BC-FFF2-4BCC-AF7E-7CA04106BB10}" type="presParOf" srcId="{6F4A94BE-A305-4A9C-9FD3-F131B7A8D30D}" destId="{16E70D37-B894-4DA5-AC6A-36D43D0920C4}" srcOrd="0" destOrd="0" presId="urn:microsoft.com/office/officeart/2005/8/layout/vList3"/>
    <dgm:cxn modelId="{CF9935B1-B2B2-460D-A810-1BF7742B506C}" type="presParOf" srcId="{16E70D37-B894-4DA5-AC6A-36D43D0920C4}" destId="{FA5B2799-2F07-40B1-ABE0-12D533988A5C}" srcOrd="0" destOrd="0" presId="urn:microsoft.com/office/officeart/2005/8/layout/vList3"/>
    <dgm:cxn modelId="{E3FDAE70-31A4-461F-89D4-E5CA9F5F4AA1}" type="presParOf" srcId="{16E70D37-B894-4DA5-AC6A-36D43D0920C4}" destId="{34BE5FFF-3464-4B14-9255-3C6ACC53E1C8}" srcOrd="1" destOrd="0" presId="urn:microsoft.com/office/officeart/2005/8/layout/vList3"/>
    <dgm:cxn modelId="{F00932E1-7333-4317-B0DE-7C754E958B36}" type="presParOf" srcId="{6F4A94BE-A305-4A9C-9FD3-F131B7A8D30D}" destId="{972B309E-F8D1-4A97-B57C-D5B25C16953B}" srcOrd="1" destOrd="0" presId="urn:microsoft.com/office/officeart/2005/8/layout/vList3"/>
    <dgm:cxn modelId="{83A41A05-D8BC-47ED-B38F-FBCA210A7EC4}" type="presParOf" srcId="{6F4A94BE-A305-4A9C-9FD3-F131B7A8D30D}" destId="{D0E1701C-9A2F-44AF-8EC8-C9B6B31C069E}" srcOrd="2" destOrd="0" presId="urn:microsoft.com/office/officeart/2005/8/layout/vList3"/>
    <dgm:cxn modelId="{4608F3D3-BE7D-4B38-8196-B6925285CF40}" type="presParOf" srcId="{D0E1701C-9A2F-44AF-8EC8-C9B6B31C069E}" destId="{88660B5F-D0F1-4208-A594-92E69BAD2CAB}" srcOrd="0" destOrd="0" presId="urn:microsoft.com/office/officeart/2005/8/layout/vList3"/>
    <dgm:cxn modelId="{DFB48FEE-CF44-4466-A26E-487300B8B615}" type="presParOf" srcId="{D0E1701C-9A2F-44AF-8EC8-C9B6B31C069E}" destId="{1278944D-9E1A-43E2-96BA-A04008228034}" srcOrd="1" destOrd="0" presId="urn:microsoft.com/office/officeart/2005/8/layout/vList3"/>
    <dgm:cxn modelId="{E71819E6-5721-401E-B65A-0E3528B52F9C}" type="presParOf" srcId="{6F4A94BE-A305-4A9C-9FD3-F131B7A8D30D}" destId="{F2D31797-9D62-4E75-BD4E-D093E61B18DC}" srcOrd="3" destOrd="0" presId="urn:microsoft.com/office/officeart/2005/8/layout/vList3"/>
    <dgm:cxn modelId="{0454CCA6-E59F-4427-8333-E8F729577815}" type="presParOf" srcId="{6F4A94BE-A305-4A9C-9FD3-F131B7A8D30D}" destId="{288868EC-5954-491B-9A71-8EC544EA0D11}" srcOrd="4" destOrd="0" presId="urn:microsoft.com/office/officeart/2005/8/layout/vList3"/>
    <dgm:cxn modelId="{53AC579E-D936-4398-BB75-7F63385552EF}" type="presParOf" srcId="{288868EC-5954-491B-9A71-8EC544EA0D11}" destId="{A6A5991D-3DC7-4401-9939-D705D1DFBF99}" srcOrd="0" destOrd="0" presId="urn:microsoft.com/office/officeart/2005/8/layout/vList3"/>
    <dgm:cxn modelId="{6807E1B6-E973-4648-B845-527003A46D93}" type="presParOf" srcId="{288868EC-5954-491B-9A71-8EC544EA0D11}" destId="{4261511D-5EF9-45FB-95B9-E288082FA118}" srcOrd="1" destOrd="0" presId="urn:microsoft.com/office/officeart/2005/8/layout/vList3"/>
    <dgm:cxn modelId="{A23835C0-85CA-4BB3-91B4-83058F95D651}" type="presParOf" srcId="{6F4A94BE-A305-4A9C-9FD3-F131B7A8D30D}" destId="{3DC68D47-9DFC-47D6-88B4-9F42D56E34D4}" srcOrd="5" destOrd="0" presId="urn:microsoft.com/office/officeart/2005/8/layout/vList3"/>
    <dgm:cxn modelId="{8074BC5A-235D-4C73-BC9B-D7EB74C09CBB}" type="presParOf" srcId="{6F4A94BE-A305-4A9C-9FD3-F131B7A8D30D}" destId="{B6F1F51E-A3D6-4A4A-9E8B-D7A5E699E173}" srcOrd="6" destOrd="0" presId="urn:microsoft.com/office/officeart/2005/8/layout/vList3"/>
    <dgm:cxn modelId="{821AD33A-D6BA-422F-91D6-DFFDA3D84EB4}" type="presParOf" srcId="{B6F1F51E-A3D6-4A4A-9E8B-D7A5E699E173}" destId="{EAD78601-33BE-4692-B3C6-3DAE1F81AD59}" srcOrd="0" destOrd="0" presId="urn:microsoft.com/office/officeart/2005/8/layout/vList3"/>
    <dgm:cxn modelId="{394906A4-376E-43E8-A725-3D6147AC573C}" type="presParOf" srcId="{B6F1F51E-A3D6-4A4A-9E8B-D7A5E699E173}" destId="{AA6C2BF4-1FA6-4741-9814-AF442F370F68}" srcOrd="1" destOrd="0" presId="urn:microsoft.com/office/officeart/2005/8/layout/vList3"/>
    <dgm:cxn modelId="{7BF58131-F789-47A0-B06B-C1ED87CFDAF9}" type="presParOf" srcId="{6F4A94BE-A305-4A9C-9FD3-F131B7A8D30D}" destId="{965812FC-643C-41CB-B55E-C9B385B9051F}" srcOrd="7" destOrd="0" presId="urn:microsoft.com/office/officeart/2005/8/layout/vList3"/>
    <dgm:cxn modelId="{53BFC314-933C-4F01-9159-69B10335FCFA}" type="presParOf" srcId="{6F4A94BE-A305-4A9C-9FD3-F131B7A8D30D}" destId="{D6302CBA-F0EF-4D35-A9ED-FD4D5AE8BB21}" srcOrd="8" destOrd="0" presId="urn:microsoft.com/office/officeart/2005/8/layout/vList3"/>
    <dgm:cxn modelId="{3196575E-C194-4C50-8464-59645F93921B}" type="presParOf" srcId="{D6302CBA-F0EF-4D35-A9ED-FD4D5AE8BB21}" destId="{F8A28239-026A-4FA5-9AB0-8952BE14F9E6}" srcOrd="0" destOrd="0" presId="urn:microsoft.com/office/officeart/2005/8/layout/vList3"/>
    <dgm:cxn modelId="{E7F97A4D-196F-4552-8BC9-038A6A8E11D9}" type="presParOf" srcId="{D6302CBA-F0EF-4D35-A9ED-FD4D5AE8BB21}" destId="{8E121899-C512-4CFA-BDF9-D823C1049629}" srcOrd="1" destOrd="0" presId="urn:microsoft.com/office/officeart/2005/8/layout/vList3"/>
    <dgm:cxn modelId="{9592E36B-187C-4228-A51B-AF7CE3FCBA00}" type="presParOf" srcId="{6F4A94BE-A305-4A9C-9FD3-F131B7A8D30D}" destId="{12593CBA-CEDA-4DDA-A595-3D322A66AE09}" srcOrd="9" destOrd="0" presId="urn:microsoft.com/office/officeart/2005/8/layout/vList3"/>
    <dgm:cxn modelId="{FA5EABD9-EA6D-491E-A3A2-F45BB0587E02}" type="presParOf" srcId="{6F4A94BE-A305-4A9C-9FD3-F131B7A8D30D}" destId="{F1A5986D-FE32-4A39-8125-3D3C2F9A954C}" srcOrd="10" destOrd="0" presId="urn:microsoft.com/office/officeart/2005/8/layout/vList3"/>
    <dgm:cxn modelId="{1DB3E70D-DF33-4523-8568-00D22FC36D70}" type="presParOf" srcId="{F1A5986D-FE32-4A39-8125-3D3C2F9A954C}" destId="{C179960E-3EE0-42E4-915B-0FED6F52638F}" srcOrd="0" destOrd="0" presId="urn:microsoft.com/office/officeart/2005/8/layout/vList3"/>
    <dgm:cxn modelId="{73D05C42-C71D-4DA2-B64D-C02F0247FC56}" type="presParOf" srcId="{F1A5986D-FE32-4A39-8125-3D3C2F9A954C}" destId="{9E2E1561-15EC-4A2E-A9C3-C4BFC0F3A1BD}" srcOrd="1" destOrd="0" presId="urn:microsoft.com/office/officeart/2005/8/layout/vList3"/>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4BE5FFF-3464-4B14-9255-3C6ACC53E1C8}">
      <dsp:nvSpPr>
        <dsp:cNvPr id="0" name=""/>
        <dsp:cNvSpPr/>
      </dsp:nvSpPr>
      <dsp:spPr>
        <a:xfrm rot="10800000">
          <a:off x="1688798" y="455"/>
          <a:ext cx="5987091" cy="723087"/>
        </a:xfrm>
        <a:prstGeom prst="homePlate">
          <a:avLst/>
        </a:prstGeom>
        <a:solidFill>
          <a:schemeClr val="bg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8861" tIns="68580" rIns="128016" bIns="68580" numCol="1" spcCol="1270" anchor="ctr" anchorCtr="0">
          <a:noAutofit/>
        </a:bodyPr>
        <a:lstStyle/>
        <a:p>
          <a:pPr marL="0" lvl="0" indent="0" algn="l" defTabSz="800100">
            <a:lnSpc>
              <a:spcPct val="90000"/>
            </a:lnSpc>
            <a:spcBef>
              <a:spcPct val="0"/>
            </a:spcBef>
            <a:spcAft>
              <a:spcPct val="35000"/>
            </a:spcAft>
            <a:buNone/>
          </a:pPr>
          <a:r>
            <a:rPr lang="en-GB" sz="1800" kern="1200" dirty="0">
              <a:solidFill>
                <a:srgbClr val="002060"/>
              </a:solidFill>
              <a:latin typeface="Arial" panose="020B0604020202020204" pitchFamily="34" charset="0"/>
              <a:cs typeface="Arial" panose="020B0604020202020204" pitchFamily="34" charset="0"/>
            </a:rPr>
            <a:t>Health Board &amp; Service Group Financial Summary</a:t>
          </a:r>
        </a:p>
      </dsp:txBody>
      <dsp:txXfrm rot="10800000">
        <a:off x="1869570" y="455"/>
        <a:ext cx="5806319" cy="723087"/>
      </dsp:txXfrm>
    </dsp:sp>
    <dsp:sp modelId="{FA5B2799-2F07-40B1-ABE0-12D533988A5C}">
      <dsp:nvSpPr>
        <dsp:cNvPr id="0" name=""/>
        <dsp:cNvSpPr/>
      </dsp:nvSpPr>
      <dsp:spPr>
        <a:xfrm>
          <a:off x="1327255" y="455"/>
          <a:ext cx="723087" cy="723087"/>
        </a:xfrm>
        <a:prstGeom prst="ellipse">
          <a:avLst/>
        </a:prstGeom>
        <a:blipFill>
          <a:blip xmlns:r="http://schemas.openxmlformats.org/officeDocument/2006/relationships" r:embed="rId1"/>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278944D-9E1A-43E2-96BA-A04008228034}">
      <dsp:nvSpPr>
        <dsp:cNvPr id="0" name=""/>
        <dsp:cNvSpPr/>
      </dsp:nvSpPr>
      <dsp:spPr>
        <a:xfrm rot="10800000">
          <a:off x="1688798" y="939389"/>
          <a:ext cx="5987091" cy="723087"/>
        </a:xfrm>
        <a:prstGeom prst="homePlate">
          <a:avLst/>
        </a:prstGeom>
        <a:solidFill>
          <a:schemeClr val="bg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8861" tIns="68580" rIns="128016" bIns="68580" numCol="1" spcCol="1270" anchor="ctr" anchorCtr="0">
          <a:noAutofit/>
        </a:bodyPr>
        <a:lstStyle/>
        <a:p>
          <a:pPr marL="0" lvl="0" indent="0" algn="l" defTabSz="800100">
            <a:lnSpc>
              <a:spcPct val="90000"/>
            </a:lnSpc>
            <a:spcBef>
              <a:spcPct val="0"/>
            </a:spcBef>
            <a:spcAft>
              <a:spcPct val="35000"/>
            </a:spcAft>
            <a:buNone/>
          </a:pPr>
          <a:r>
            <a:rPr lang="en-GB" sz="1800" kern="1200" dirty="0">
              <a:solidFill>
                <a:srgbClr val="002060"/>
              </a:solidFill>
              <a:latin typeface="Arial" panose="020B0604020202020204" pitchFamily="34" charset="0"/>
              <a:cs typeface="Arial" panose="020B0604020202020204" pitchFamily="34" charset="0"/>
            </a:rPr>
            <a:t>In-Month Revenue Position</a:t>
          </a:r>
        </a:p>
      </dsp:txBody>
      <dsp:txXfrm rot="10800000">
        <a:off x="1869570" y="939389"/>
        <a:ext cx="5806319" cy="723087"/>
      </dsp:txXfrm>
    </dsp:sp>
    <dsp:sp modelId="{88660B5F-D0F1-4208-A594-92E69BAD2CAB}">
      <dsp:nvSpPr>
        <dsp:cNvPr id="0" name=""/>
        <dsp:cNvSpPr/>
      </dsp:nvSpPr>
      <dsp:spPr>
        <a:xfrm>
          <a:off x="1327255" y="939389"/>
          <a:ext cx="723087" cy="723087"/>
        </a:xfrm>
        <a:prstGeom prst="ellipse">
          <a:avLst/>
        </a:prstGeom>
        <a:blipFill>
          <a:blip xmlns:r="http://schemas.openxmlformats.org/officeDocument/2006/relationships" r:embed="rId2"/>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4261511D-5EF9-45FB-95B9-E288082FA118}">
      <dsp:nvSpPr>
        <dsp:cNvPr id="0" name=""/>
        <dsp:cNvSpPr/>
      </dsp:nvSpPr>
      <dsp:spPr>
        <a:xfrm rot="10800000">
          <a:off x="1688798" y="1878322"/>
          <a:ext cx="5987091" cy="723087"/>
        </a:xfrm>
        <a:prstGeom prst="homePlate">
          <a:avLst/>
        </a:prstGeom>
        <a:solidFill>
          <a:schemeClr val="bg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8861" tIns="68580" rIns="128016" bIns="68580" numCol="1" spcCol="1270" anchor="ctr" anchorCtr="0">
          <a:noAutofit/>
        </a:bodyPr>
        <a:lstStyle/>
        <a:p>
          <a:pPr marL="0" lvl="0" indent="0" algn="l" defTabSz="800100">
            <a:lnSpc>
              <a:spcPct val="90000"/>
            </a:lnSpc>
            <a:spcBef>
              <a:spcPct val="0"/>
            </a:spcBef>
            <a:spcAft>
              <a:spcPct val="35000"/>
            </a:spcAft>
            <a:buNone/>
          </a:pPr>
          <a:r>
            <a:rPr lang="en-GB" sz="1800" kern="1200" dirty="0">
              <a:solidFill>
                <a:srgbClr val="002060"/>
              </a:solidFill>
              <a:latin typeface="Arial" panose="020B0604020202020204" pitchFamily="34" charset="0"/>
              <a:cs typeface="Arial" panose="020B0604020202020204" pitchFamily="34" charset="0"/>
            </a:rPr>
            <a:t>Key Drivers</a:t>
          </a:r>
        </a:p>
      </dsp:txBody>
      <dsp:txXfrm rot="10800000">
        <a:off x="1869570" y="1878322"/>
        <a:ext cx="5806319" cy="723087"/>
      </dsp:txXfrm>
    </dsp:sp>
    <dsp:sp modelId="{A6A5991D-3DC7-4401-9939-D705D1DFBF99}">
      <dsp:nvSpPr>
        <dsp:cNvPr id="0" name=""/>
        <dsp:cNvSpPr/>
      </dsp:nvSpPr>
      <dsp:spPr>
        <a:xfrm>
          <a:off x="1327255" y="1878322"/>
          <a:ext cx="723087" cy="723087"/>
        </a:xfrm>
        <a:prstGeom prst="ellipse">
          <a:avLst/>
        </a:prstGeom>
        <a:blipFill>
          <a:blip xmlns:r="http://schemas.openxmlformats.org/officeDocument/2006/relationships" r:embed="rId3"/>
          <a:srcRect/>
          <a:stretch>
            <a:fillRect l="-10000" r="-10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AA6C2BF4-1FA6-4741-9814-AF442F370F68}">
      <dsp:nvSpPr>
        <dsp:cNvPr id="0" name=""/>
        <dsp:cNvSpPr/>
      </dsp:nvSpPr>
      <dsp:spPr>
        <a:xfrm rot="10800000">
          <a:off x="1688798" y="2817256"/>
          <a:ext cx="5987091" cy="723087"/>
        </a:xfrm>
        <a:prstGeom prst="homePlate">
          <a:avLst/>
        </a:prstGeom>
        <a:solidFill>
          <a:schemeClr val="bg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8861" tIns="68580" rIns="128016" bIns="68580" numCol="1" spcCol="1270" anchor="ctr" anchorCtr="0">
          <a:noAutofit/>
        </a:bodyPr>
        <a:lstStyle/>
        <a:p>
          <a:pPr marL="0" lvl="0" indent="0" algn="l" defTabSz="800100">
            <a:lnSpc>
              <a:spcPct val="90000"/>
            </a:lnSpc>
            <a:spcBef>
              <a:spcPct val="0"/>
            </a:spcBef>
            <a:spcAft>
              <a:spcPct val="35000"/>
            </a:spcAft>
            <a:buNone/>
          </a:pPr>
          <a:r>
            <a:rPr lang="en-GB" sz="1800" kern="1200" dirty="0">
              <a:solidFill>
                <a:srgbClr val="002060"/>
              </a:solidFill>
              <a:latin typeface="Arial" panose="020B0604020202020204" pitchFamily="34" charset="0"/>
              <a:cs typeface="Arial" panose="020B0604020202020204" pitchFamily="34" charset="0"/>
            </a:rPr>
            <a:t>Savings Performance</a:t>
          </a:r>
        </a:p>
      </dsp:txBody>
      <dsp:txXfrm rot="10800000">
        <a:off x="1869570" y="2817256"/>
        <a:ext cx="5806319" cy="723087"/>
      </dsp:txXfrm>
    </dsp:sp>
    <dsp:sp modelId="{EAD78601-33BE-4692-B3C6-3DAE1F81AD59}">
      <dsp:nvSpPr>
        <dsp:cNvPr id="0" name=""/>
        <dsp:cNvSpPr/>
      </dsp:nvSpPr>
      <dsp:spPr>
        <a:xfrm>
          <a:off x="1327255" y="2817256"/>
          <a:ext cx="723087" cy="723087"/>
        </a:xfrm>
        <a:prstGeom prst="ellipse">
          <a:avLst/>
        </a:prstGeom>
        <a:blipFill>
          <a:blip xmlns:r="http://schemas.openxmlformats.org/officeDocument/2006/relationships" r:embed="rId4"/>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8E121899-C512-4CFA-BDF9-D823C1049629}">
      <dsp:nvSpPr>
        <dsp:cNvPr id="0" name=""/>
        <dsp:cNvSpPr/>
      </dsp:nvSpPr>
      <dsp:spPr>
        <a:xfrm rot="10800000">
          <a:off x="1688798" y="3756190"/>
          <a:ext cx="5987091" cy="723087"/>
        </a:xfrm>
        <a:prstGeom prst="homePlate">
          <a:avLst/>
        </a:prstGeom>
        <a:solidFill>
          <a:schemeClr val="bg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8861" tIns="68580" rIns="128016" bIns="68580" numCol="1" spcCol="1270" anchor="ctr" anchorCtr="0">
          <a:noAutofit/>
        </a:bodyPr>
        <a:lstStyle/>
        <a:p>
          <a:pPr marL="0" lvl="0" indent="0" algn="l" defTabSz="800100">
            <a:lnSpc>
              <a:spcPct val="90000"/>
            </a:lnSpc>
            <a:spcBef>
              <a:spcPct val="0"/>
            </a:spcBef>
            <a:spcAft>
              <a:spcPct val="35000"/>
            </a:spcAft>
            <a:buNone/>
          </a:pPr>
          <a:r>
            <a:rPr lang="en-GB" sz="1800" kern="1200" dirty="0">
              <a:solidFill>
                <a:srgbClr val="002060"/>
              </a:solidFill>
              <a:latin typeface="Arial" panose="020B0604020202020204" pitchFamily="34" charset="0"/>
              <a:cs typeface="Arial" panose="020B0604020202020204" pitchFamily="34" charset="0"/>
            </a:rPr>
            <a:t>Risks, Next Steps &amp; Mitigating Actions</a:t>
          </a:r>
        </a:p>
      </dsp:txBody>
      <dsp:txXfrm rot="10800000">
        <a:off x="1869570" y="3756190"/>
        <a:ext cx="5806319" cy="723087"/>
      </dsp:txXfrm>
    </dsp:sp>
    <dsp:sp modelId="{F8A28239-026A-4FA5-9AB0-8952BE14F9E6}">
      <dsp:nvSpPr>
        <dsp:cNvPr id="0" name=""/>
        <dsp:cNvSpPr/>
      </dsp:nvSpPr>
      <dsp:spPr>
        <a:xfrm>
          <a:off x="1327255" y="3756190"/>
          <a:ext cx="723087" cy="723087"/>
        </a:xfrm>
        <a:prstGeom prst="ellipse">
          <a:avLst/>
        </a:prstGeom>
        <a:blipFill>
          <a:blip xmlns:r="http://schemas.openxmlformats.org/officeDocument/2006/relationships" r:embed="rId5"/>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E2E1561-15EC-4A2E-A9C3-C4BFC0F3A1BD}">
      <dsp:nvSpPr>
        <dsp:cNvPr id="0" name=""/>
        <dsp:cNvSpPr/>
      </dsp:nvSpPr>
      <dsp:spPr>
        <a:xfrm rot="10800000">
          <a:off x="1688798" y="4695124"/>
          <a:ext cx="5987091" cy="723087"/>
        </a:xfrm>
        <a:prstGeom prst="homePlate">
          <a:avLst/>
        </a:prstGeom>
        <a:solidFill>
          <a:schemeClr val="bg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8861" tIns="68580" rIns="128016" bIns="68580" numCol="1" spcCol="1270" anchor="ctr" anchorCtr="0">
          <a:noAutofit/>
        </a:bodyPr>
        <a:lstStyle/>
        <a:p>
          <a:pPr marL="0" lvl="0" indent="0" algn="l" defTabSz="800100">
            <a:lnSpc>
              <a:spcPct val="90000"/>
            </a:lnSpc>
            <a:spcBef>
              <a:spcPct val="0"/>
            </a:spcBef>
            <a:spcAft>
              <a:spcPct val="35000"/>
            </a:spcAft>
            <a:buNone/>
          </a:pPr>
          <a:r>
            <a:rPr lang="en-GB" sz="1800" kern="1200" dirty="0">
              <a:solidFill>
                <a:srgbClr val="002060"/>
              </a:solidFill>
              <a:latin typeface="Arial" panose="020B0604020202020204" pitchFamily="34" charset="0"/>
              <a:cs typeface="Arial" panose="020B0604020202020204" pitchFamily="34" charset="0"/>
            </a:rPr>
            <a:t>Appendices</a:t>
          </a:r>
        </a:p>
      </dsp:txBody>
      <dsp:txXfrm rot="10800000">
        <a:off x="1869570" y="4695124"/>
        <a:ext cx="5806319" cy="723087"/>
      </dsp:txXfrm>
    </dsp:sp>
    <dsp:sp modelId="{C179960E-3EE0-42E4-915B-0FED6F52638F}">
      <dsp:nvSpPr>
        <dsp:cNvPr id="0" name=""/>
        <dsp:cNvSpPr/>
      </dsp:nvSpPr>
      <dsp:spPr>
        <a:xfrm>
          <a:off x="1290681" y="4695579"/>
          <a:ext cx="723087" cy="723087"/>
        </a:xfrm>
        <a:prstGeom prst="ellipse">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4B822C4-4A66-4EC6-AE02-C65254CAF206}" type="datetimeFigureOut">
              <a:rPr lang="en-GB" smtClean="0"/>
              <a:t>18/09/2024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75F47BD-4C1F-4C15-AD61-3AB144D69E2A}" type="slidenum">
              <a:rPr lang="en-GB" smtClean="0"/>
              <a:t>‹#›</a:t>
            </a:fld>
            <a:endParaRPr lang="en-GB"/>
          </a:p>
        </p:txBody>
      </p:sp>
    </p:spTree>
    <p:extLst>
      <p:ext uri="{BB962C8B-B14F-4D97-AF65-F5344CB8AC3E}">
        <p14:creationId xmlns:p14="http://schemas.microsoft.com/office/powerpoint/2010/main" val="22113031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panose="020B0604020202020204" pitchFamily="34" charset="0"/>
              <a:buChar char="•"/>
            </a:pPr>
            <a:r>
              <a:rPr lang="en-GB" dirty="0"/>
              <a:t>Service Group to follow up on 28</a:t>
            </a:r>
            <a:r>
              <a:rPr lang="en-GB" baseline="30000" dirty="0"/>
              <a:t>th</a:t>
            </a:r>
            <a:r>
              <a:rPr lang="en-GB" dirty="0"/>
              <a:t> June submission of potential opportunities for feedback</a:t>
            </a:r>
          </a:p>
          <a:p>
            <a:pPr marL="285750" indent="-285750">
              <a:buFont typeface="Arial" panose="020B0604020202020204" pitchFamily="34" charset="0"/>
              <a:buChar char="•"/>
            </a:pPr>
            <a:r>
              <a:rPr lang="en-GB" dirty="0"/>
              <a:t>Present revenue reduction options at Star Chamber for consideration and subsequently decision </a:t>
            </a:r>
          </a:p>
          <a:p>
            <a:pPr marL="285750" indent="-285750">
              <a:buFont typeface="Arial" panose="020B0604020202020204" pitchFamily="34" charset="0"/>
              <a:buChar char="•"/>
            </a:pPr>
            <a:r>
              <a:rPr lang="en-GB" dirty="0"/>
              <a:t>Continue to identify revenue reduction options and associated impacts for assessment </a:t>
            </a:r>
          </a:p>
          <a:p>
            <a:endParaRPr lang="en-GB" dirty="0"/>
          </a:p>
        </p:txBody>
      </p:sp>
      <p:sp>
        <p:nvSpPr>
          <p:cNvPr id="4" name="Slide Number Placeholder 3"/>
          <p:cNvSpPr>
            <a:spLocks noGrp="1"/>
          </p:cNvSpPr>
          <p:nvPr>
            <p:ph type="sldNum" sz="quarter" idx="10"/>
          </p:nvPr>
        </p:nvSpPr>
        <p:spPr/>
        <p:txBody>
          <a:bodyPr/>
          <a:lstStyle/>
          <a:p>
            <a:fld id="{575F47BD-4C1F-4C15-AD61-3AB144D69E2A}" type="slidenum">
              <a:rPr lang="en-GB" smtClean="0"/>
              <a:t>2</a:t>
            </a:fld>
            <a:endParaRPr lang="en-GB"/>
          </a:p>
        </p:txBody>
      </p:sp>
    </p:spTree>
    <p:extLst>
      <p:ext uri="{BB962C8B-B14F-4D97-AF65-F5344CB8AC3E}">
        <p14:creationId xmlns:p14="http://schemas.microsoft.com/office/powerpoint/2010/main" val="15837165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75F47BD-4C1F-4C15-AD61-3AB144D69E2A}" type="slidenum">
              <a:rPr lang="en-GB" smtClean="0"/>
              <a:t>14</a:t>
            </a:fld>
            <a:endParaRPr lang="en-GB"/>
          </a:p>
        </p:txBody>
      </p:sp>
    </p:spTree>
    <p:extLst>
      <p:ext uri="{BB962C8B-B14F-4D97-AF65-F5344CB8AC3E}">
        <p14:creationId xmlns:p14="http://schemas.microsoft.com/office/powerpoint/2010/main" val="24743358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75F47BD-4C1F-4C15-AD61-3AB144D69E2A}" type="slidenum">
              <a:rPr lang="en-GB" smtClean="0"/>
              <a:t>15</a:t>
            </a:fld>
            <a:endParaRPr lang="en-GB"/>
          </a:p>
        </p:txBody>
      </p:sp>
    </p:spTree>
    <p:extLst>
      <p:ext uri="{BB962C8B-B14F-4D97-AF65-F5344CB8AC3E}">
        <p14:creationId xmlns:p14="http://schemas.microsoft.com/office/powerpoint/2010/main" val="29701865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75F47BD-4C1F-4C15-AD61-3AB144D69E2A}" type="slidenum">
              <a:rPr lang="en-GB" smtClean="0"/>
              <a:t>3</a:t>
            </a:fld>
            <a:endParaRPr lang="en-GB"/>
          </a:p>
        </p:txBody>
      </p:sp>
    </p:spTree>
    <p:extLst>
      <p:ext uri="{BB962C8B-B14F-4D97-AF65-F5344CB8AC3E}">
        <p14:creationId xmlns:p14="http://schemas.microsoft.com/office/powerpoint/2010/main" val="2924727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75F47BD-4C1F-4C15-AD61-3AB144D69E2A}" type="slidenum">
              <a:rPr lang="en-GB" smtClean="0"/>
              <a:t>6</a:t>
            </a:fld>
            <a:endParaRPr lang="en-GB"/>
          </a:p>
        </p:txBody>
      </p:sp>
    </p:spTree>
    <p:extLst>
      <p:ext uri="{BB962C8B-B14F-4D97-AF65-F5344CB8AC3E}">
        <p14:creationId xmlns:p14="http://schemas.microsoft.com/office/powerpoint/2010/main" val="24369969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75F47BD-4C1F-4C15-AD61-3AB144D69E2A}" type="slidenum">
              <a:rPr lang="en-GB" smtClean="0"/>
              <a:t>7</a:t>
            </a:fld>
            <a:endParaRPr lang="en-GB"/>
          </a:p>
        </p:txBody>
      </p:sp>
    </p:spTree>
    <p:extLst>
      <p:ext uri="{BB962C8B-B14F-4D97-AF65-F5344CB8AC3E}">
        <p14:creationId xmlns:p14="http://schemas.microsoft.com/office/powerpoint/2010/main" val="2436197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75F47BD-4C1F-4C15-AD61-3AB144D69E2A}" type="slidenum">
              <a:rPr lang="en-GB" smtClean="0"/>
              <a:t>8</a:t>
            </a:fld>
            <a:endParaRPr lang="en-GB"/>
          </a:p>
        </p:txBody>
      </p:sp>
    </p:spTree>
    <p:extLst>
      <p:ext uri="{BB962C8B-B14F-4D97-AF65-F5344CB8AC3E}">
        <p14:creationId xmlns:p14="http://schemas.microsoft.com/office/powerpoint/2010/main" val="25711537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75F47BD-4C1F-4C15-AD61-3AB144D69E2A}" type="slidenum">
              <a:rPr lang="en-GB" smtClean="0"/>
              <a:t>9</a:t>
            </a:fld>
            <a:endParaRPr lang="en-GB"/>
          </a:p>
        </p:txBody>
      </p:sp>
    </p:spTree>
    <p:extLst>
      <p:ext uri="{BB962C8B-B14F-4D97-AF65-F5344CB8AC3E}">
        <p14:creationId xmlns:p14="http://schemas.microsoft.com/office/powerpoint/2010/main" val="8265752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75F47BD-4C1F-4C15-AD61-3AB144D69E2A}" type="slidenum">
              <a:rPr lang="en-GB" smtClean="0"/>
              <a:t>11</a:t>
            </a:fld>
            <a:endParaRPr lang="en-GB"/>
          </a:p>
        </p:txBody>
      </p:sp>
    </p:spTree>
    <p:extLst>
      <p:ext uri="{BB962C8B-B14F-4D97-AF65-F5344CB8AC3E}">
        <p14:creationId xmlns:p14="http://schemas.microsoft.com/office/powerpoint/2010/main" val="9862636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75F47BD-4C1F-4C15-AD61-3AB144D69E2A}" type="slidenum">
              <a:rPr lang="en-GB" smtClean="0"/>
              <a:t>12</a:t>
            </a:fld>
            <a:endParaRPr lang="en-GB"/>
          </a:p>
        </p:txBody>
      </p:sp>
    </p:spTree>
    <p:extLst>
      <p:ext uri="{BB962C8B-B14F-4D97-AF65-F5344CB8AC3E}">
        <p14:creationId xmlns:p14="http://schemas.microsoft.com/office/powerpoint/2010/main" val="21815849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75F47BD-4C1F-4C15-AD61-3AB144D69E2A}" type="slidenum">
              <a:rPr lang="en-GB" smtClean="0"/>
              <a:t>13</a:t>
            </a:fld>
            <a:endParaRPr lang="en-GB"/>
          </a:p>
        </p:txBody>
      </p:sp>
    </p:spTree>
    <p:extLst>
      <p:ext uri="{BB962C8B-B14F-4D97-AF65-F5344CB8AC3E}">
        <p14:creationId xmlns:p14="http://schemas.microsoft.com/office/powerpoint/2010/main" val="29389497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1F1455BC-1844-4338-A122-AB49632EE507}" type="datetime1">
              <a:rPr lang="en-GB" smtClean="0"/>
              <a:t>18/09/2024</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33585321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2EF5E961-A39A-4F07-B7D1-D63FFC4742C2}" type="datetime1">
              <a:rPr lang="en-GB" smtClean="0"/>
              <a:t>18/09/2024</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36721188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9CA72151-75C7-4169-B086-B04BFAB85EF6}" type="datetime1">
              <a:rPr lang="en-GB" smtClean="0"/>
              <a:t>18/09/2024</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30042242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D9BE24-B2B4-C543-B213-8D21F7D691B6}"/>
              </a:ext>
            </a:extLst>
          </p:cNvPr>
          <p:cNvSpPr>
            <a:spLocks noGrp="1"/>
          </p:cNvSpPr>
          <p:nvPr>
            <p:ph type="ctrTitle"/>
          </p:nvPr>
        </p:nvSpPr>
        <p:spPr>
          <a:xfrm>
            <a:off x="1524000" y="1122363"/>
            <a:ext cx="6505575"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0419ADEF-578A-C7CE-1FA1-16D28C4F9BEF}"/>
              </a:ext>
            </a:extLst>
          </p:cNvPr>
          <p:cNvSpPr>
            <a:spLocks noGrp="1"/>
          </p:cNvSpPr>
          <p:nvPr>
            <p:ph type="subTitle" idx="1"/>
          </p:nvPr>
        </p:nvSpPr>
        <p:spPr>
          <a:xfrm>
            <a:off x="1524000" y="3602038"/>
            <a:ext cx="6505575"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B360C83C-5555-23CF-0411-569524EFE195}"/>
              </a:ext>
            </a:extLst>
          </p:cNvPr>
          <p:cNvSpPr>
            <a:spLocks noGrp="1"/>
          </p:cNvSpPr>
          <p:nvPr>
            <p:ph type="dt" sz="half" idx="10"/>
          </p:nvPr>
        </p:nvSpPr>
        <p:spPr>
          <a:xfrm>
            <a:off x="838200" y="6356350"/>
            <a:ext cx="2743200" cy="365125"/>
          </a:xfrm>
          <a:prstGeom prst="rect">
            <a:avLst/>
          </a:prstGeom>
        </p:spPr>
        <p:txBody>
          <a:bodyPr/>
          <a:lstStyle/>
          <a:p>
            <a:fld id="{BA29DDA2-B8FA-4328-B40D-BADCEBA18462}" type="datetime1">
              <a:rPr lang="en-GB" smtClean="0"/>
              <a:t>18/09/2024</a:t>
            </a:fld>
            <a:endParaRPr lang="en-GB"/>
          </a:p>
        </p:txBody>
      </p:sp>
      <p:sp>
        <p:nvSpPr>
          <p:cNvPr id="5" name="Footer Placeholder 4">
            <a:extLst>
              <a:ext uri="{FF2B5EF4-FFF2-40B4-BE49-F238E27FC236}">
                <a16:creationId xmlns:a16="http://schemas.microsoft.com/office/drawing/2014/main" id="{6A8F8AEE-B074-D45E-5FDD-A88951FF35A0}"/>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B3C141B6-949B-BA75-4930-FC6581037C76}"/>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a:p>
        </p:txBody>
      </p:sp>
    </p:spTree>
    <p:extLst>
      <p:ext uri="{BB962C8B-B14F-4D97-AF65-F5344CB8AC3E}">
        <p14:creationId xmlns:p14="http://schemas.microsoft.com/office/powerpoint/2010/main" val="29028439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3679DE-9DA7-5FA8-5CCF-F6D0978BFB4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E8B5599-2139-450D-6805-8F084676500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59D561B-81AC-5200-5264-D6BC87C5C052}"/>
              </a:ext>
            </a:extLst>
          </p:cNvPr>
          <p:cNvSpPr>
            <a:spLocks noGrp="1"/>
          </p:cNvSpPr>
          <p:nvPr>
            <p:ph type="dt" sz="half" idx="10"/>
          </p:nvPr>
        </p:nvSpPr>
        <p:spPr>
          <a:xfrm>
            <a:off x="838200" y="6356350"/>
            <a:ext cx="2743200" cy="365125"/>
          </a:xfrm>
          <a:prstGeom prst="rect">
            <a:avLst/>
          </a:prstGeom>
        </p:spPr>
        <p:txBody>
          <a:bodyPr/>
          <a:lstStyle/>
          <a:p>
            <a:fld id="{8B5EB4B8-6927-468D-93FB-ADED2AA8A29A}" type="datetime1">
              <a:rPr lang="en-GB" smtClean="0"/>
              <a:t>18/09/2024</a:t>
            </a:fld>
            <a:endParaRPr lang="en-GB"/>
          </a:p>
        </p:txBody>
      </p:sp>
      <p:sp>
        <p:nvSpPr>
          <p:cNvPr id="5" name="Footer Placeholder 4">
            <a:extLst>
              <a:ext uri="{FF2B5EF4-FFF2-40B4-BE49-F238E27FC236}">
                <a16:creationId xmlns:a16="http://schemas.microsoft.com/office/drawing/2014/main" id="{1AD56B86-02F4-D320-437D-9F21211602FE}"/>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E59EE714-12E3-C69C-A555-89734D1C928D}"/>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a:p>
        </p:txBody>
      </p:sp>
    </p:spTree>
    <p:extLst>
      <p:ext uri="{BB962C8B-B14F-4D97-AF65-F5344CB8AC3E}">
        <p14:creationId xmlns:p14="http://schemas.microsoft.com/office/powerpoint/2010/main" val="375134959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CFD2DE-EC28-B34A-83E3-3D497DF74DF1}"/>
              </a:ext>
            </a:extLst>
          </p:cNvPr>
          <p:cNvSpPr>
            <a:spLocks noGrp="1"/>
          </p:cNvSpPr>
          <p:nvPr>
            <p:ph type="title"/>
          </p:nvPr>
        </p:nvSpPr>
        <p:spPr>
          <a:xfrm>
            <a:off x="831850" y="1709738"/>
            <a:ext cx="7040563"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8AFFAA81-78B2-53E1-A48F-4096F8B0222B}"/>
              </a:ext>
            </a:extLst>
          </p:cNvPr>
          <p:cNvSpPr>
            <a:spLocks noGrp="1"/>
          </p:cNvSpPr>
          <p:nvPr>
            <p:ph type="body" idx="1"/>
          </p:nvPr>
        </p:nvSpPr>
        <p:spPr>
          <a:xfrm>
            <a:off x="831850" y="4589463"/>
            <a:ext cx="7040563"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08D28AE-7A64-AAA9-F1D5-A72E1A8A1688}"/>
              </a:ext>
            </a:extLst>
          </p:cNvPr>
          <p:cNvSpPr>
            <a:spLocks noGrp="1"/>
          </p:cNvSpPr>
          <p:nvPr>
            <p:ph type="dt" sz="half" idx="10"/>
          </p:nvPr>
        </p:nvSpPr>
        <p:spPr>
          <a:xfrm>
            <a:off x="838200" y="6356350"/>
            <a:ext cx="2743200" cy="365125"/>
          </a:xfrm>
          <a:prstGeom prst="rect">
            <a:avLst/>
          </a:prstGeom>
        </p:spPr>
        <p:txBody>
          <a:bodyPr/>
          <a:lstStyle/>
          <a:p>
            <a:fld id="{3C5B434F-5826-468D-830A-9D662EC03649}" type="datetime1">
              <a:rPr lang="en-GB" smtClean="0"/>
              <a:t>18/09/2024</a:t>
            </a:fld>
            <a:endParaRPr lang="en-GB"/>
          </a:p>
        </p:txBody>
      </p:sp>
      <p:sp>
        <p:nvSpPr>
          <p:cNvPr id="5" name="Footer Placeholder 4">
            <a:extLst>
              <a:ext uri="{FF2B5EF4-FFF2-40B4-BE49-F238E27FC236}">
                <a16:creationId xmlns:a16="http://schemas.microsoft.com/office/drawing/2014/main" id="{EACF4D4E-478D-8C05-44E0-C770FB9DAF5A}"/>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A2C018A4-FDC8-0AB7-58E6-333A8E6453F2}"/>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a:p>
        </p:txBody>
      </p:sp>
    </p:spTree>
    <p:extLst>
      <p:ext uri="{BB962C8B-B14F-4D97-AF65-F5344CB8AC3E}">
        <p14:creationId xmlns:p14="http://schemas.microsoft.com/office/powerpoint/2010/main" val="143975218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52D401-AA60-4856-368F-CBF2D276A911}"/>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AAE9F23-B82C-8DEF-1F6B-A0C464D8D45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331DD9C9-4987-E3EB-B77C-8BAEFBC3FAD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88311561-9F60-D69B-A925-7D2995570BDB}"/>
              </a:ext>
            </a:extLst>
          </p:cNvPr>
          <p:cNvSpPr>
            <a:spLocks noGrp="1"/>
          </p:cNvSpPr>
          <p:nvPr>
            <p:ph type="dt" sz="half" idx="10"/>
          </p:nvPr>
        </p:nvSpPr>
        <p:spPr>
          <a:xfrm>
            <a:off x="838200" y="6356350"/>
            <a:ext cx="2743200" cy="365125"/>
          </a:xfrm>
          <a:prstGeom prst="rect">
            <a:avLst/>
          </a:prstGeom>
        </p:spPr>
        <p:txBody>
          <a:bodyPr/>
          <a:lstStyle/>
          <a:p>
            <a:fld id="{5F3C2312-9E2E-49B4-B3C0-420A04D72329}" type="datetime1">
              <a:rPr lang="en-GB" smtClean="0"/>
              <a:t>18/09/2024</a:t>
            </a:fld>
            <a:endParaRPr lang="en-GB"/>
          </a:p>
        </p:txBody>
      </p:sp>
      <p:sp>
        <p:nvSpPr>
          <p:cNvPr id="6" name="Footer Placeholder 5">
            <a:extLst>
              <a:ext uri="{FF2B5EF4-FFF2-40B4-BE49-F238E27FC236}">
                <a16:creationId xmlns:a16="http://schemas.microsoft.com/office/drawing/2014/main" id="{62BA2591-E8DF-CFD8-E627-933F0FC6EAA2}"/>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a:extLst>
              <a:ext uri="{FF2B5EF4-FFF2-40B4-BE49-F238E27FC236}">
                <a16:creationId xmlns:a16="http://schemas.microsoft.com/office/drawing/2014/main" id="{940BF4B6-C0ED-AC58-B324-7FE337B1C7EA}"/>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a:p>
        </p:txBody>
      </p:sp>
    </p:spTree>
    <p:extLst>
      <p:ext uri="{BB962C8B-B14F-4D97-AF65-F5344CB8AC3E}">
        <p14:creationId xmlns:p14="http://schemas.microsoft.com/office/powerpoint/2010/main" val="146868647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5E0C08-B945-5A7B-0E3F-17025154320B}"/>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29AB34F7-BEB3-BC87-6AEF-521C2ABB412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A3C188A-6651-32A0-6D2A-1D49EF9B19E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C9B99535-801F-C9E2-B0CF-1E26CAF0B11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48352E1-FF09-79F0-1E79-31348CA6ED2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7465EBD5-6AAF-D287-389B-C69C3EC4A71B}"/>
              </a:ext>
            </a:extLst>
          </p:cNvPr>
          <p:cNvSpPr>
            <a:spLocks noGrp="1"/>
          </p:cNvSpPr>
          <p:nvPr>
            <p:ph type="dt" sz="half" idx="10"/>
          </p:nvPr>
        </p:nvSpPr>
        <p:spPr>
          <a:xfrm>
            <a:off x="838200" y="6356350"/>
            <a:ext cx="2743200" cy="365125"/>
          </a:xfrm>
          <a:prstGeom prst="rect">
            <a:avLst/>
          </a:prstGeom>
        </p:spPr>
        <p:txBody>
          <a:bodyPr/>
          <a:lstStyle/>
          <a:p>
            <a:fld id="{A819D5B2-7340-4A68-A024-832668809AE6}" type="datetime1">
              <a:rPr lang="en-GB" smtClean="0"/>
              <a:t>18/09/2024</a:t>
            </a:fld>
            <a:endParaRPr lang="en-GB"/>
          </a:p>
        </p:txBody>
      </p:sp>
      <p:sp>
        <p:nvSpPr>
          <p:cNvPr id="8" name="Footer Placeholder 7">
            <a:extLst>
              <a:ext uri="{FF2B5EF4-FFF2-40B4-BE49-F238E27FC236}">
                <a16:creationId xmlns:a16="http://schemas.microsoft.com/office/drawing/2014/main" id="{B880BCF2-46DA-D70F-F038-521DAA63544E}"/>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9" name="Slide Number Placeholder 8">
            <a:extLst>
              <a:ext uri="{FF2B5EF4-FFF2-40B4-BE49-F238E27FC236}">
                <a16:creationId xmlns:a16="http://schemas.microsoft.com/office/drawing/2014/main" id="{5C5F022F-70CD-3BC9-D667-F159FD91B19E}"/>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a:p>
        </p:txBody>
      </p:sp>
    </p:spTree>
    <p:extLst>
      <p:ext uri="{BB962C8B-B14F-4D97-AF65-F5344CB8AC3E}">
        <p14:creationId xmlns:p14="http://schemas.microsoft.com/office/powerpoint/2010/main" val="17026736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DB906A-9B29-677D-1CA1-95DFFF55566C}"/>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CAAE907B-5980-D27A-62E9-B76083292FDD}"/>
              </a:ext>
            </a:extLst>
          </p:cNvPr>
          <p:cNvSpPr>
            <a:spLocks noGrp="1"/>
          </p:cNvSpPr>
          <p:nvPr>
            <p:ph type="dt" sz="half" idx="10"/>
          </p:nvPr>
        </p:nvSpPr>
        <p:spPr>
          <a:xfrm>
            <a:off x="838200" y="6356350"/>
            <a:ext cx="2743200" cy="365125"/>
          </a:xfrm>
          <a:prstGeom prst="rect">
            <a:avLst/>
          </a:prstGeom>
        </p:spPr>
        <p:txBody>
          <a:bodyPr/>
          <a:lstStyle/>
          <a:p>
            <a:fld id="{690EAE7D-22F2-427A-AC1F-A258875D2262}" type="datetime1">
              <a:rPr lang="en-GB" smtClean="0"/>
              <a:t>18/09/2024</a:t>
            </a:fld>
            <a:endParaRPr lang="en-GB"/>
          </a:p>
        </p:txBody>
      </p:sp>
      <p:sp>
        <p:nvSpPr>
          <p:cNvPr id="4" name="Footer Placeholder 3">
            <a:extLst>
              <a:ext uri="{FF2B5EF4-FFF2-40B4-BE49-F238E27FC236}">
                <a16:creationId xmlns:a16="http://schemas.microsoft.com/office/drawing/2014/main" id="{879641E3-569C-9B8F-D222-6F15449544D3}"/>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5" name="Slide Number Placeholder 4">
            <a:extLst>
              <a:ext uri="{FF2B5EF4-FFF2-40B4-BE49-F238E27FC236}">
                <a16:creationId xmlns:a16="http://schemas.microsoft.com/office/drawing/2014/main" id="{54064C71-4751-DCA6-FDAD-5F35BC97F769}"/>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a:p>
        </p:txBody>
      </p:sp>
    </p:spTree>
    <p:extLst>
      <p:ext uri="{BB962C8B-B14F-4D97-AF65-F5344CB8AC3E}">
        <p14:creationId xmlns:p14="http://schemas.microsoft.com/office/powerpoint/2010/main" val="194491639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34FF5EA-0CA4-8C0B-300B-9C737F64E14B}"/>
              </a:ext>
            </a:extLst>
          </p:cNvPr>
          <p:cNvSpPr>
            <a:spLocks noGrp="1"/>
          </p:cNvSpPr>
          <p:nvPr>
            <p:ph type="dt" sz="half" idx="10"/>
          </p:nvPr>
        </p:nvSpPr>
        <p:spPr>
          <a:xfrm>
            <a:off x="838200" y="6356350"/>
            <a:ext cx="2743200" cy="365125"/>
          </a:xfrm>
          <a:prstGeom prst="rect">
            <a:avLst/>
          </a:prstGeom>
        </p:spPr>
        <p:txBody>
          <a:bodyPr/>
          <a:lstStyle/>
          <a:p>
            <a:fld id="{A623D925-BB1E-4C6A-B20B-E68157B4084C}" type="datetime1">
              <a:rPr lang="en-GB" smtClean="0"/>
              <a:t>18/09/2024</a:t>
            </a:fld>
            <a:endParaRPr lang="en-GB"/>
          </a:p>
        </p:txBody>
      </p:sp>
      <p:sp>
        <p:nvSpPr>
          <p:cNvPr id="3" name="Footer Placeholder 2">
            <a:extLst>
              <a:ext uri="{FF2B5EF4-FFF2-40B4-BE49-F238E27FC236}">
                <a16:creationId xmlns:a16="http://schemas.microsoft.com/office/drawing/2014/main" id="{4CB75DC5-7652-9D0D-9F7E-FC41D6FFAFBE}"/>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4" name="Slide Number Placeholder 3">
            <a:extLst>
              <a:ext uri="{FF2B5EF4-FFF2-40B4-BE49-F238E27FC236}">
                <a16:creationId xmlns:a16="http://schemas.microsoft.com/office/drawing/2014/main" id="{034CBC1C-E290-F214-B837-57B79FB41C2E}"/>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a:p>
        </p:txBody>
      </p:sp>
    </p:spTree>
    <p:extLst>
      <p:ext uri="{BB962C8B-B14F-4D97-AF65-F5344CB8AC3E}">
        <p14:creationId xmlns:p14="http://schemas.microsoft.com/office/powerpoint/2010/main" val="246816080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D2B4DA-39EA-C576-21F8-9FBA55074A9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2E38E73D-FAEA-CE3D-1C69-BA86BF3D1B1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534FD5C9-F79E-1565-59E4-8629B6A470C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7AA6D20-9F85-5802-DFF7-40AB14AEC972}"/>
              </a:ext>
            </a:extLst>
          </p:cNvPr>
          <p:cNvSpPr>
            <a:spLocks noGrp="1"/>
          </p:cNvSpPr>
          <p:nvPr>
            <p:ph type="dt" sz="half" idx="10"/>
          </p:nvPr>
        </p:nvSpPr>
        <p:spPr>
          <a:xfrm>
            <a:off x="838200" y="6356350"/>
            <a:ext cx="2743200" cy="365125"/>
          </a:xfrm>
          <a:prstGeom prst="rect">
            <a:avLst/>
          </a:prstGeom>
        </p:spPr>
        <p:txBody>
          <a:bodyPr/>
          <a:lstStyle/>
          <a:p>
            <a:fld id="{39EF238D-D654-4C23-BE38-A106E612490F}" type="datetime1">
              <a:rPr lang="en-GB" smtClean="0"/>
              <a:t>18/09/2024</a:t>
            </a:fld>
            <a:endParaRPr lang="en-GB"/>
          </a:p>
        </p:txBody>
      </p:sp>
      <p:sp>
        <p:nvSpPr>
          <p:cNvPr id="6" name="Footer Placeholder 5">
            <a:extLst>
              <a:ext uri="{FF2B5EF4-FFF2-40B4-BE49-F238E27FC236}">
                <a16:creationId xmlns:a16="http://schemas.microsoft.com/office/drawing/2014/main" id="{42D0556F-3B9C-A66D-C0D2-5F0E1978A6E8}"/>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a:extLst>
              <a:ext uri="{FF2B5EF4-FFF2-40B4-BE49-F238E27FC236}">
                <a16:creationId xmlns:a16="http://schemas.microsoft.com/office/drawing/2014/main" id="{8B3248C0-422D-9003-FB18-E69A776147C8}"/>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a:p>
        </p:txBody>
      </p:sp>
    </p:spTree>
    <p:extLst>
      <p:ext uri="{BB962C8B-B14F-4D97-AF65-F5344CB8AC3E}">
        <p14:creationId xmlns:p14="http://schemas.microsoft.com/office/powerpoint/2010/main" val="18948448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C8D26615-E105-4573-9354-056B8D678F4D}" type="datetime1">
              <a:rPr lang="en-GB" smtClean="0"/>
              <a:t>18/09/2024</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57589116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78B9AA-946B-7EE3-5371-E37F4F92764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DED74389-B698-90D3-EBF2-E296CFE1748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9B2ECF22-5F38-98B5-01E7-7FC48E69E38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3DE8051-063E-5C6C-3524-FF6AA906DC9D}"/>
              </a:ext>
            </a:extLst>
          </p:cNvPr>
          <p:cNvSpPr>
            <a:spLocks noGrp="1"/>
          </p:cNvSpPr>
          <p:nvPr>
            <p:ph type="dt" sz="half" idx="10"/>
          </p:nvPr>
        </p:nvSpPr>
        <p:spPr>
          <a:xfrm>
            <a:off x="838200" y="6356350"/>
            <a:ext cx="2743200" cy="365125"/>
          </a:xfrm>
          <a:prstGeom prst="rect">
            <a:avLst/>
          </a:prstGeom>
        </p:spPr>
        <p:txBody>
          <a:bodyPr/>
          <a:lstStyle/>
          <a:p>
            <a:fld id="{3AE2A82F-99FF-44B1-A11E-EE782EECD4F2}" type="datetime1">
              <a:rPr lang="en-GB" smtClean="0"/>
              <a:t>18/09/2024</a:t>
            </a:fld>
            <a:endParaRPr lang="en-GB"/>
          </a:p>
        </p:txBody>
      </p:sp>
      <p:sp>
        <p:nvSpPr>
          <p:cNvPr id="6" name="Footer Placeholder 5">
            <a:extLst>
              <a:ext uri="{FF2B5EF4-FFF2-40B4-BE49-F238E27FC236}">
                <a16:creationId xmlns:a16="http://schemas.microsoft.com/office/drawing/2014/main" id="{12B92D9B-00B6-E1A1-6CF7-A6AD720B0087}"/>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a:extLst>
              <a:ext uri="{FF2B5EF4-FFF2-40B4-BE49-F238E27FC236}">
                <a16:creationId xmlns:a16="http://schemas.microsoft.com/office/drawing/2014/main" id="{68726AAC-2052-7532-284B-C60F0719766B}"/>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a:p>
        </p:txBody>
      </p:sp>
    </p:spTree>
    <p:extLst>
      <p:ext uri="{BB962C8B-B14F-4D97-AF65-F5344CB8AC3E}">
        <p14:creationId xmlns:p14="http://schemas.microsoft.com/office/powerpoint/2010/main" val="45747664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0EE2D2-F140-C10E-6708-57F38EFBCCC4}"/>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0DA3AB9-088F-B055-9326-F569B5607D0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39CB1D9-2D20-2F4B-006F-25160C6EC3A4}"/>
              </a:ext>
            </a:extLst>
          </p:cNvPr>
          <p:cNvSpPr>
            <a:spLocks noGrp="1"/>
          </p:cNvSpPr>
          <p:nvPr>
            <p:ph type="dt" sz="half" idx="10"/>
          </p:nvPr>
        </p:nvSpPr>
        <p:spPr>
          <a:xfrm>
            <a:off x="838200" y="6356350"/>
            <a:ext cx="2743200" cy="365125"/>
          </a:xfrm>
          <a:prstGeom prst="rect">
            <a:avLst/>
          </a:prstGeom>
        </p:spPr>
        <p:txBody>
          <a:bodyPr/>
          <a:lstStyle/>
          <a:p>
            <a:fld id="{F9E0C51D-95A0-4F57-807F-FF5C77A53258}" type="datetime1">
              <a:rPr lang="en-GB" smtClean="0"/>
              <a:t>18/09/2024</a:t>
            </a:fld>
            <a:endParaRPr lang="en-GB"/>
          </a:p>
        </p:txBody>
      </p:sp>
      <p:sp>
        <p:nvSpPr>
          <p:cNvPr id="5" name="Footer Placeholder 4">
            <a:extLst>
              <a:ext uri="{FF2B5EF4-FFF2-40B4-BE49-F238E27FC236}">
                <a16:creationId xmlns:a16="http://schemas.microsoft.com/office/drawing/2014/main" id="{FC6EA219-618D-6617-B576-12CAAE689233}"/>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646465AD-5526-6E22-B706-A9A179E1FD08}"/>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a:p>
        </p:txBody>
      </p:sp>
    </p:spTree>
    <p:extLst>
      <p:ext uri="{BB962C8B-B14F-4D97-AF65-F5344CB8AC3E}">
        <p14:creationId xmlns:p14="http://schemas.microsoft.com/office/powerpoint/2010/main" val="151677070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48ABB26-56E1-9196-604E-351AEF51948F}"/>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3B14C218-631B-B7EB-DE03-83D327A1BEE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774F324-B271-5DC9-72F0-9D5EF969C153}"/>
              </a:ext>
            </a:extLst>
          </p:cNvPr>
          <p:cNvSpPr>
            <a:spLocks noGrp="1"/>
          </p:cNvSpPr>
          <p:nvPr>
            <p:ph type="dt" sz="half" idx="10"/>
          </p:nvPr>
        </p:nvSpPr>
        <p:spPr>
          <a:xfrm>
            <a:off x="838200" y="6356350"/>
            <a:ext cx="2743200" cy="365125"/>
          </a:xfrm>
          <a:prstGeom prst="rect">
            <a:avLst/>
          </a:prstGeom>
        </p:spPr>
        <p:txBody>
          <a:bodyPr/>
          <a:lstStyle/>
          <a:p>
            <a:fld id="{9BD89DF1-7BB4-4766-9BD6-A8B97C7AD225}" type="datetime1">
              <a:rPr lang="en-GB" smtClean="0"/>
              <a:t>18/09/2024</a:t>
            </a:fld>
            <a:endParaRPr lang="en-GB"/>
          </a:p>
        </p:txBody>
      </p:sp>
      <p:sp>
        <p:nvSpPr>
          <p:cNvPr id="5" name="Footer Placeholder 4">
            <a:extLst>
              <a:ext uri="{FF2B5EF4-FFF2-40B4-BE49-F238E27FC236}">
                <a16:creationId xmlns:a16="http://schemas.microsoft.com/office/drawing/2014/main" id="{62708C6E-F87D-B066-1E2F-D422DF20F179}"/>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04F36A6E-A7F2-B024-3E17-FCE9EEE838C7}"/>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a:p>
        </p:txBody>
      </p:sp>
    </p:spTree>
    <p:extLst>
      <p:ext uri="{BB962C8B-B14F-4D97-AF65-F5344CB8AC3E}">
        <p14:creationId xmlns:p14="http://schemas.microsoft.com/office/powerpoint/2010/main" val="24828580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A61114E-A70F-4105-A486-5D50C9507739}" type="datetime1">
              <a:rPr lang="en-GB" smtClean="0"/>
              <a:t>18/09/2024</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13035739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FAE9189B-ECF1-4415-9883-D573D644577F}" type="datetime1">
              <a:rPr lang="en-GB" smtClean="0"/>
              <a:t>18/09/2024</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14409460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FD810DC3-F9F1-4599-9C23-83D7C090F721}" type="datetime1">
              <a:rPr lang="en-GB" smtClean="0"/>
              <a:t>18/09/2024</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42612527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811FBFFB-4B42-4786-9AD7-21A0DDB6B705}" type="datetime1">
              <a:rPr lang="en-GB" smtClean="0"/>
              <a:t>18/09/2024</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4375542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200EA59-D25E-432C-B449-557976C8085A}" type="datetime1">
              <a:rPr lang="en-GB" smtClean="0"/>
              <a:t>18/09/2024</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37278329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446E7-1892-4ED1-8760-0A76DB1599C3}" type="datetime1">
              <a:rPr lang="en-GB" smtClean="0"/>
              <a:t>18/09/2024</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9861963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D0F9B017-9486-4749-9B1E-0939FB15411E}" type="datetime1">
              <a:rPr lang="en-GB" smtClean="0"/>
              <a:t>18/09/2024</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32420120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3.pn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489FDF-ECAA-4C14-B121-39B0E13A80E3}" type="datetime1">
              <a:rPr lang="en-GB" smtClean="0"/>
              <a:t>18/09/2024</a:t>
            </a:fld>
            <a:endParaRPr lang="en-GB"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BD55D11-4E84-453C-BF27-7B61301F371F}" type="slidenum">
              <a:rPr lang="en-GB" smtClean="0"/>
              <a:t>‹#›</a:t>
            </a:fld>
            <a:endParaRPr lang="en-GB" dirty="0"/>
          </a:p>
        </p:txBody>
      </p:sp>
    </p:spTree>
    <p:extLst>
      <p:ext uri="{BB962C8B-B14F-4D97-AF65-F5344CB8AC3E}">
        <p14:creationId xmlns:p14="http://schemas.microsoft.com/office/powerpoint/2010/main" val="35606542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39C3302-B742-EEF4-5D92-A16C51810871}"/>
              </a:ext>
            </a:extLst>
          </p:cNvPr>
          <p:cNvSpPr>
            <a:spLocks noGrp="1"/>
          </p:cNvSpPr>
          <p:nvPr>
            <p:ph type="title"/>
          </p:nvPr>
        </p:nvSpPr>
        <p:spPr>
          <a:xfrm>
            <a:off x="838200" y="365125"/>
            <a:ext cx="6979176" cy="1325563"/>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FE3CD66D-56B7-D18C-49E7-011BC3B144CB}"/>
              </a:ext>
            </a:extLst>
          </p:cNvPr>
          <p:cNvSpPr>
            <a:spLocks noGrp="1"/>
          </p:cNvSpPr>
          <p:nvPr>
            <p:ph type="body" idx="1"/>
          </p:nvPr>
        </p:nvSpPr>
        <p:spPr>
          <a:xfrm>
            <a:off x="838200" y="1825625"/>
            <a:ext cx="6979176"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15" name="Picture 14" descr="A map of a road&#10;&#10;Description automatically generated">
            <a:extLst>
              <a:ext uri="{FF2B5EF4-FFF2-40B4-BE49-F238E27FC236}">
                <a16:creationId xmlns:a16="http://schemas.microsoft.com/office/drawing/2014/main" id="{C3E7E686-D522-9A3E-13E9-8998F89452A2}"/>
              </a:ext>
            </a:extLst>
          </p:cNvPr>
          <p:cNvPicPr>
            <a:picLocks noChangeAspect="1"/>
          </p:cNvPicPr>
          <p:nvPr userDrawn="1"/>
        </p:nvPicPr>
        <p:blipFill>
          <a:blip r:embed="rId13"/>
          <a:stretch>
            <a:fillRect/>
          </a:stretch>
        </p:blipFill>
        <p:spPr>
          <a:xfrm>
            <a:off x="7919909" y="5282128"/>
            <a:ext cx="4270804" cy="1576258"/>
          </a:xfrm>
          <a:prstGeom prst="rect">
            <a:avLst/>
          </a:prstGeom>
        </p:spPr>
      </p:pic>
      <p:sp>
        <p:nvSpPr>
          <p:cNvPr id="14" name="Freeform: Shape 32">
            <a:extLst>
              <a:ext uri="{FF2B5EF4-FFF2-40B4-BE49-F238E27FC236}">
                <a16:creationId xmlns:a16="http://schemas.microsoft.com/office/drawing/2014/main" id="{A5E3FCF5-40AB-A12F-DF75-8A1CC3C55B53}"/>
              </a:ext>
              <a:ext uri="{C183D7F6-B498-43B3-948B-1728B52AA6E4}">
                <adec:decorative xmlns:adec="http://schemas.microsoft.com/office/drawing/2017/decorative" val="1"/>
              </a:ext>
            </a:extLst>
          </p:cNvPr>
          <p:cNvSpPr/>
          <p:nvPr userDrawn="1"/>
        </p:nvSpPr>
        <p:spPr>
          <a:xfrm>
            <a:off x="3108194" y="0"/>
            <a:ext cx="6164729" cy="6858000"/>
          </a:xfrm>
          <a:custGeom>
            <a:avLst/>
            <a:gdLst>
              <a:gd name="connsiteX0" fmla="*/ 0 w 6164729"/>
              <a:gd name="connsiteY0" fmla="*/ 6857542 h 6858000"/>
              <a:gd name="connsiteX1" fmla="*/ 199783 w 6164729"/>
              <a:gd name="connsiteY1" fmla="*/ 6857542 h 6858000"/>
              <a:gd name="connsiteX2" fmla="*/ 199783 w 6164729"/>
              <a:gd name="connsiteY2" fmla="*/ 6858000 h 6858000"/>
              <a:gd name="connsiteX3" fmla="*/ 0 w 6164729"/>
              <a:gd name="connsiteY3" fmla="*/ 6858000 h 6858000"/>
              <a:gd name="connsiteX4" fmla="*/ 4818273 w 6164729"/>
              <a:gd name="connsiteY4" fmla="*/ 0 h 6858000"/>
              <a:gd name="connsiteX5" fmla="*/ 5018056 w 6164729"/>
              <a:gd name="connsiteY5" fmla="*/ 0 h 6858000"/>
              <a:gd name="connsiteX6" fmla="*/ 5030703 w 6164729"/>
              <a:gd name="connsiteY6" fmla="*/ 31774 h 6858000"/>
              <a:gd name="connsiteX7" fmla="*/ 6085711 w 6164729"/>
              <a:gd name="connsiteY7" fmla="*/ 2682457 h 6858000"/>
              <a:gd name="connsiteX8" fmla="*/ 6085711 w 6164729"/>
              <a:gd name="connsiteY8" fmla="*/ 3752208 h 6858000"/>
              <a:gd name="connsiteX9" fmla="*/ 4928207 w 6164729"/>
              <a:gd name="connsiteY9" fmla="*/ 6660411 h 6858000"/>
              <a:gd name="connsiteX10" fmla="*/ 4849745 w 6164729"/>
              <a:gd name="connsiteY10" fmla="*/ 6857542 h 6858000"/>
              <a:gd name="connsiteX11" fmla="*/ 4649962 w 6164729"/>
              <a:gd name="connsiteY11" fmla="*/ 6857542 h 6858000"/>
              <a:gd name="connsiteX12" fmla="*/ 4728424 w 6164729"/>
              <a:gd name="connsiteY12" fmla="*/ 6660411 h 6858000"/>
              <a:gd name="connsiteX13" fmla="*/ 5885928 w 6164729"/>
              <a:gd name="connsiteY13" fmla="*/ 3752208 h 6858000"/>
              <a:gd name="connsiteX14" fmla="*/ 5885928 w 6164729"/>
              <a:gd name="connsiteY14" fmla="*/ 2682457 h 6858000"/>
              <a:gd name="connsiteX15" fmla="*/ 4830920 w 6164729"/>
              <a:gd name="connsiteY15" fmla="*/ 3177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164729" h="6858000">
                <a:moveTo>
                  <a:pt x="0" y="6857542"/>
                </a:moveTo>
                <a:lnTo>
                  <a:pt x="199783" y="6857542"/>
                </a:lnTo>
                <a:lnTo>
                  <a:pt x="199783" y="6858000"/>
                </a:lnTo>
                <a:lnTo>
                  <a:pt x="0" y="6858000"/>
                </a:lnTo>
                <a:close/>
                <a:moveTo>
                  <a:pt x="4818273" y="0"/>
                </a:moveTo>
                <a:lnTo>
                  <a:pt x="5018056" y="0"/>
                </a:lnTo>
                <a:lnTo>
                  <a:pt x="5030703" y="31774"/>
                </a:lnTo>
                <a:cubicBezTo>
                  <a:pt x="6085711" y="2682457"/>
                  <a:pt x="6085711" y="2682457"/>
                  <a:pt x="6085711" y="2682457"/>
                </a:cubicBezTo>
                <a:cubicBezTo>
                  <a:pt x="6191069" y="2988100"/>
                  <a:pt x="6191069" y="3446565"/>
                  <a:pt x="6085711" y="3752208"/>
                </a:cubicBezTo>
                <a:cubicBezTo>
                  <a:pt x="5601723" y="4968215"/>
                  <a:pt x="5223609" y="5918220"/>
                  <a:pt x="4928207" y="6660411"/>
                </a:cubicBezTo>
                <a:lnTo>
                  <a:pt x="4849745" y="6857542"/>
                </a:lnTo>
                <a:lnTo>
                  <a:pt x="4649962" y="6857542"/>
                </a:lnTo>
                <a:lnTo>
                  <a:pt x="4728424" y="6660411"/>
                </a:lnTo>
                <a:cubicBezTo>
                  <a:pt x="5023826" y="5918220"/>
                  <a:pt x="5401940" y="4968215"/>
                  <a:pt x="5885928" y="3752208"/>
                </a:cubicBezTo>
                <a:cubicBezTo>
                  <a:pt x="5991286" y="3446565"/>
                  <a:pt x="5991286" y="2988100"/>
                  <a:pt x="5885928" y="2682457"/>
                </a:cubicBezTo>
                <a:cubicBezTo>
                  <a:pt x="5885928" y="2682457"/>
                  <a:pt x="5885928" y="2682457"/>
                  <a:pt x="4830920" y="31774"/>
                </a:cubicBezTo>
                <a:close/>
              </a:path>
            </a:pathLst>
          </a:custGeom>
          <a:solidFill>
            <a:srgbClr val="1F355E"/>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en-GB"/>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20" name="Picture 19" descr="A black and blue logo&#10;&#10;Description automatically generated">
            <a:extLst>
              <a:ext uri="{FF2B5EF4-FFF2-40B4-BE49-F238E27FC236}">
                <a16:creationId xmlns:a16="http://schemas.microsoft.com/office/drawing/2014/main" id="{330980B2-8B98-03DF-F857-D6FE6C70C85E}"/>
              </a:ext>
            </a:extLst>
          </p:cNvPr>
          <p:cNvPicPr>
            <a:picLocks/>
          </p:cNvPicPr>
          <p:nvPr userDrawn="1"/>
        </p:nvPicPr>
        <p:blipFill>
          <a:blip r:embed="rId14"/>
          <a:stretch>
            <a:fillRect/>
          </a:stretch>
        </p:blipFill>
        <p:spPr>
          <a:xfrm>
            <a:off x="9275379" y="178924"/>
            <a:ext cx="2553595" cy="646421"/>
          </a:xfrm>
          <a:prstGeom prst="rect">
            <a:avLst/>
          </a:prstGeom>
        </p:spPr>
      </p:pic>
      <p:grpSp>
        <p:nvGrpSpPr>
          <p:cNvPr id="21" name="Group 20">
            <a:extLst>
              <a:ext uri="{FF2B5EF4-FFF2-40B4-BE49-F238E27FC236}">
                <a16:creationId xmlns:a16="http://schemas.microsoft.com/office/drawing/2014/main" id="{F5896C0E-7F7F-E808-E857-484D5BF64C5C}"/>
              </a:ext>
            </a:extLst>
          </p:cNvPr>
          <p:cNvGrpSpPr/>
          <p:nvPr userDrawn="1"/>
        </p:nvGrpSpPr>
        <p:grpSpPr>
          <a:xfrm>
            <a:off x="9160561" y="1423846"/>
            <a:ext cx="2217714" cy="2777599"/>
            <a:chOff x="9160561" y="1423846"/>
            <a:chExt cx="2217714" cy="2777599"/>
          </a:xfrm>
        </p:grpSpPr>
        <p:sp>
          <p:nvSpPr>
            <p:cNvPr id="22" name="Freeform 5">
              <a:extLst>
                <a:ext uri="{FF2B5EF4-FFF2-40B4-BE49-F238E27FC236}">
                  <a16:creationId xmlns:a16="http://schemas.microsoft.com/office/drawing/2014/main" id="{EB168C84-B58D-D330-0F65-59FBD20881DD}"/>
                </a:ext>
                <a:ext uri="{C183D7F6-B498-43B3-948B-1728B52AA6E4}">
                  <adec:decorative xmlns:adec="http://schemas.microsoft.com/office/drawing/2017/decorative" val="1"/>
                </a:ext>
              </a:extLst>
            </p:cNvPr>
            <p:cNvSpPr>
              <a:spLocks/>
            </p:cNvSpPr>
            <p:nvPr userDrawn="1">
              <p:extLst>
                <p:ext uri="{386F3935-93C4-4BCD-93E2-E3B085C9AB24}">
                  <p16:designElem xmlns:p16="http://schemas.microsoft.com/office/powerpoint/2015/main" val="1"/>
                </p:ext>
              </p:extLst>
            </p:nvPr>
          </p:nvSpPr>
          <p:spPr bwMode="auto">
            <a:xfrm>
              <a:off x="9160561" y="1423846"/>
              <a:ext cx="935037" cy="8243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rgbClr val="7CB0DD"/>
              </a:solidFill>
            </a:ln>
          </p:spPr>
          <p:txBody>
            <a:bodyPr vert="horz" wrap="square" lIns="91440" tIns="45720" rIns="91440" bIns="45720" numCol="1" anchor="t" anchorCtr="0" compatLnSpc="1">
              <a:prstTxWarp prst="textNoShape">
                <a:avLst/>
              </a:prstTxWarp>
            </a:bodyPr>
            <a:lstStyle/>
            <a:p>
              <a:endParaRPr lang="en-US"/>
            </a:p>
          </p:txBody>
        </p:sp>
        <p:sp>
          <p:nvSpPr>
            <p:cNvPr id="23" name="Freeform 5">
              <a:extLst>
                <a:ext uri="{FF2B5EF4-FFF2-40B4-BE49-F238E27FC236}">
                  <a16:creationId xmlns:a16="http://schemas.microsoft.com/office/drawing/2014/main" id="{4663ACA6-12F2-FC6F-7543-13126732CDEC}"/>
                </a:ext>
                <a:ext uri="{C183D7F6-B498-43B3-948B-1728B52AA6E4}">
                  <adec:decorative xmlns:adec="http://schemas.microsoft.com/office/drawing/2017/decorative" val="1"/>
                </a:ext>
              </a:extLst>
            </p:cNvPr>
            <p:cNvSpPr>
              <a:spLocks/>
            </p:cNvSpPr>
            <p:nvPr userDrawn="1">
              <p:extLst>
                <p:ext uri="{386F3935-93C4-4BCD-93E2-E3B085C9AB24}">
                  <p16:designElem xmlns:p16="http://schemas.microsoft.com/office/powerpoint/2015/main" val="1"/>
                </p:ext>
              </p:extLst>
            </p:nvPr>
          </p:nvSpPr>
          <p:spPr bwMode="auto">
            <a:xfrm>
              <a:off x="10616108" y="2255015"/>
              <a:ext cx="762167" cy="6719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rgbClr val="00BD61"/>
              </a:solidFill>
            </a:ln>
          </p:spPr>
          <p:txBody>
            <a:bodyPr vert="horz" wrap="square" lIns="91440" tIns="45720" rIns="91440" bIns="45720" numCol="1" anchor="t" anchorCtr="0" compatLnSpc="1">
              <a:prstTxWarp prst="textNoShape">
                <a:avLst/>
              </a:prstTxWarp>
            </a:bodyPr>
            <a:lstStyle/>
            <a:p>
              <a:endParaRPr lang="en-US"/>
            </a:p>
          </p:txBody>
        </p:sp>
        <p:sp>
          <p:nvSpPr>
            <p:cNvPr id="24" name="Freeform 5">
              <a:extLst>
                <a:ext uri="{FF2B5EF4-FFF2-40B4-BE49-F238E27FC236}">
                  <a16:creationId xmlns:a16="http://schemas.microsoft.com/office/drawing/2014/main" id="{46B3BFDD-A929-FC55-41B8-6CDA3EA68189}"/>
                </a:ext>
                <a:ext uri="{C183D7F6-B498-43B3-948B-1728B52AA6E4}">
                  <adec:decorative xmlns:adec="http://schemas.microsoft.com/office/drawing/2017/decorative" val="1"/>
                </a:ext>
              </a:extLst>
            </p:cNvPr>
            <p:cNvSpPr>
              <a:spLocks/>
            </p:cNvSpPr>
            <p:nvPr userDrawn="1">
              <p:extLst>
                <p:ext uri="{386F3935-93C4-4BCD-93E2-E3B085C9AB24}">
                  <p16:designElem xmlns:p16="http://schemas.microsoft.com/office/powerpoint/2015/main" val="1"/>
                </p:ext>
              </p:extLst>
            </p:nvPr>
          </p:nvSpPr>
          <p:spPr bwMode="auto">
            <a:xfrm>
              <a:off x="9970293" y="1895168"/>
              <a:ext cx="762167" cy="6719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rgbClr val="9D4ECD"/>
              </a:solidFill>
            </a:ln>
          </p:spPr>
          <p:txBody>
            <a:bodyPr vert="horz" wrap="square" lIns="91440" tIns="45720" rIns="91440" bIns="45720" numCol="1" anchor="t" anchorCtr="0" compatLnSpc="1">
              <a:prstTxWarp prst="textNoShape">
                <a:avLst/>
              </a:prstTxWarp>
            </a:bodyPr>
            <a:lstStyle/>
            <a:p>
              <a:endParaRPr lang="en-US"/>
            </a:p>
          </p:txBody>
        </p:sp>
        <p:sp>
          <p:nvSpPr>
            <p:cNvPr id="25" name="Freeform 5">
              <a:extLst>
                <a:ext uri="{FF2B5EF4-FFF2-40B4-BE49-F238E27FC236}">
                  <a16:creationId xmlns:a16="http://schemas.microsoft.com/office/drawing/2014/main" id="{22A2881D-B710-7D47-113B-41CE4758C0E2}"/>
                </a:ext>
                <a:ext uri="{C183D7F6-B498-43B3-948B-1728B52AA6E4}">
                  <adec:decorative xmlns:adec="http://schemas.microsoft.com/office/drawing/2017/decorative" val="1"/>
                </a:ext>
              </a:extLst>
            </p:cNvPr>
            <p:cNvSpPr>
              <a:spLocks/>
            </p:cNvSpPr>
            <p:nvPr userDrawn="1">
              <p:extLst>
                <p:ext uri="{386F3935-93C4-4BCD-93E2-E3B085C9AB24}">
                  <p16:designElem xmlns:p16="http://schemas.microsoft.com/office/powerpoint/2015/main" val="1"/>
                </p:ext>
              </p:extLst>
            </p:nvPr>
          </p:nvSpPr>
          <p:spPr bwMode="auto">
            <a:xfrm rot="10800000">
              <a:off x="9910530" y="3377130"/>
              <a:ext cx="935037" cy="8243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rgbClr val="CC3735"/>
              </a:solidFill>
            </a:ln>
          </p:spPr>
          <p:txBody>
            <a:bodyPr vert="horz" wrap="square" lIns="91440" tIns="45720" rIns="91440" bIns="45720" numCol="1" anchor="t" anchorCtr="0" compatLnSpc="1">
              <a:prstTxWarp prst="textNoShape">
                <a:avLst/>
              </a:prstTxWarp>
            </a:bodyPr>
            <a:lstStyle/>
            <a:p>
              <a:endParaRPr lang="en-US"/>
            </a:p>
          </p:txBody>
        </p:sp>
        <p:sp>
          <p:nvSpPr>
            <p:cNvPr id="26" name="Freeform 5">
              <a:extLst>
                <a:ext uri="{FF2B5EF4-FFF2-40B4-BE49-F238E27FC236}">
                  <a16:creationId xmlns:a16="http://schemas.microsoft.com/office/drawing/2014/main" id="{5F823667-7DD0-95EE-B7A6-672799260209}"/>
                </a:ext>
                <a:ext uri="{C183D7F6-B498-43B3-948B-1728B52AA6E4}">
                  <adec:decorative xmlns:adec="http://schemas.microsoft.com/office/drawing/2017/decorative" val="1"/>
                </a:ext>
              </a:extLst>
            </p:cNvPr>
            <p:cNvSpPr>
              <a:spLocks/>
            </p:cNvSpPr>
            <p:nvPr userDrawn="1">
              <p:extLst>
                <p:ext uri="{386F3935-93C4-4BCD-93E2-E3B085C9AB24}">
                  <p16:designElem xmlns:p16="http://schemas.microsoft.com/office/powerpoint/2015/main" val="1"/>
                </p:ext>
              </p:extLst>
            </p:nvPr>
          </p:nvSpPr>
          <p:spPr bwMode="auto">
            <a:xfrm rot="10800000">
              <a:off x="9976336" y="2623374"/>
              <a:ext cx="762167" cy="6719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rgbClr val="FFD54D"/>
              </a:solidFill>
            </a:ln>
          </p:spPr>
          <p:txBody>
            <a:bodyPr vert="horz" wrap="square" lIns="91440" tIns="45720" rIns="91440" bIns="45720" numCol="1" anchor="t" anchorCtr="0" compatLnSpc="1">
              <a:prstTxWarp prst="textNoShape">
                <a:avLst/>
              </a:prstTxWarp>
            </a:bodyPr>
            <a:lstStyle/>
            <a:p>
              <a:endParaRPr lang="en-US"/>
            </a:p>
          </p:txBody>
        </p:sp>
      </p:grpSp>
      <p:pic>
        <p:nvPicPr>
          <p:cNvPr id="16" name="Picture 15"/>
          <p:cNvPicPr/>
          <p:nvPr userDrawn="1"/>
        </p:nvPicPr>
        <p:blipFill rotWithShape="1">
          <a:blip r:embed="rId15" cstate="print">
            <a:clrChange>
              <a:clrFrom>
                <a:srgbClr val="FFFFFF"/>
              </a:clrFrom>
              <a:clrTo>
                <a:srgbClr val="FFFFFF">
                  <a:alpha val="0"/>
                </a:srgbClr>
              </a:clrTo>
            </a:clrChange>
            <a:extLst>
              <a:ext uri="{28A0092B-C50C-407E-A947-70E740481C1C}">
                <a14:useLocalDpi xmlns:a14="http://schemas.microsoft.com/office/drawing/2010/main" val="0"/>
              </a:ext>
            </a:extLst>
          </a:blip>
          <a:srcRect l="21923" t="24965" r="37813" b="13132"/>
          <a:stretch/>
        </p:blipFill>
        <p:spPr bwMode="auto">
          <a:xfrm>
            <a:off x="69490" y="5903707"/>
            <a:ext cx="974409" cy="80499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54149960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sz="4400" kern="1200">
          <a:solidFill>
            <a:srgbClr val="1F355E"/>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1F355E"/>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1F355E"/>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1F355E"/>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1F355E"/>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1F355E"/>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30.emf"/><Relationship Id="rId2" Type="http://schemas.openxmlformats.org/officeDocument/2006/relationships/image" Target="../media/image7.emf"/><Relationship Id="rId1" Type="http://schemas.openxmlformats.org/officeDocument/2006/relationships/slideLayout" Target="../slideLayouts/slideLayout2.xml"/><Relationship Id="rId6" Type="http://schemas.openxmlformats.org/officeDocument/2006/relationships/image" Target="../media/image29.emf"/><Relationship Id="rId5" Type="http://schemas.openxmlformats.org/officeDocument/2006/relationships/image" Target="../media/image28.emf"/><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8" Type="http://schemas.openxmlformats.org/officeDocument/2006/relationships/image" Target="../media/image33.emf"/><Relationship Id="rId3" Type="http://schemas.openxmlformats.org/officeDocument/2006/relationships/image" Target="../media/image7.emf"/><Relationship Id="rId7" Type="http://schemas.openxmlformats.org/officeDocument/2006/relationships/image" Target="../media/image32.emf"/><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31.emf"/><Relationship Id="rId5" Type="http://schemas.openxmlformats.org/officeDocument/2006/relationships/image" Target="../media/image12.PNG"/><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8" Type="http://schemas.openxmlformats.org/officeDocument/2006/relationships/image" Target="../media/image36.emf"/><Relationship Id="rId3" Type="http://schemas.openxmlformats.org/officeDocument/2006/relationships/image" Target="../media/image7.emf"/><Relationship Id="rId7" Type="http://schemas.openxmlformats.org/officeDocument/2006/relationships/image" Target="../media/image35.emf"/><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34.emf"/><Relationship Id="rId5" Type="http://schemas.openxmlformats.org/officeDocument/2006/relationships/image" Target="../media/image12.PNG"/><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image" Target="../media/image7.emf"/><Relationship Id="rId7" Type="http://schemas.openxmlformats.org/officeDocument/2006/relationships/image" Target="../media/image38.emf"/><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37.emf"/><Relationship Id="rId5" Type="http://schemas.openxmlformats.org/officeDocument/2006/relationships/image" Target="../media/image13.png"/><Relationship Id="rId4" Type="http://schemas.openxmlformats.org/officeDocument/2006/relationships/image" Target="../media/image8.png"/></Relationships>
</file>

<file path=ppt/slides/_rels/slide1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40.emf"/><Relationship Id="rId5" Type="http://schemas.openxmlformats.org/officeDocument/2006/relationships/image" Target="../media/image13.png"/><Relationship Id="rId4" Type="http://schemas.openxmlformats.org/officeDocument/2006/relationships/image" Target="../media/image8.png"/></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emf"/><Relationship Id="rId1" Type="http://schemas.openxmlformats.org/officeDocument/2006/relationships/slideLayout" Target="../slideLayouts/slideLayout2.xml"/><Relationship Id="rId5" Type="http://schemas.openxmlformats.org/officeDocument/2006/relationships/image" Target="../media/image41.emf"/><Relationship Id="rId4" Type="http://schemas.openxmlformats.org/officeDocument/2006/relationships/image" Target="../media/image14.png"/></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emf"/><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9.emf"/><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7.emf"/><Relationship Id="rId7" Type="http://schemas.openxmlformats.org/officeDocument/2006/relationships/diagramQuickStyle" Target="../diagrams/quickStyle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8.png"/><Relationship Id="rId9" Type="http://schemas.microsoft.com/office/2007/relationships/diagramDrawing" Target="../diagrams/drawing1.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emf"/><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5.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emf"/><Relationship Id="rId1" Type="http://schemas.openxmlformats.org/officeDocument/2006/relationships/slideLayout" Target="../slideLayouts/slideLayout2.xml"/><Relationship Id="rId6" Type="http://schemas.openxmlformats.org/officeDocument/2006/relationships/image" Target="../media/image18.emf"/><Relationship Id="rId5" Type="http://schemas.openxmlformats.org/officeDocument/2006/relationships/image" Target="../media/image17.emf"/><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19.emf"/><Relationship Id="rId7"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emf"/><Relationship Id="rId4" Type="http://schemas.openxmlformats.org/officeDocument/2006/relationships/image" Target="../media/image20.emf"/></Relationships>
</file>

<file path=ppt/slides/_rels/slide7.xml.rels><?xml version="1.0" encoding="UTF-8" standalone="yes"?>
<Relationships xmlns="http://schemas.openxmlformats.org/package/2006/relationships"><Relationship Id="rId8" Type="http://schemas.openxmlformats.org/officeDocument/2006/relationships/image" Target="../media/image23.emf"/><Relationship Id="rId3" Type="http://schemas.openxmlformats.org/officeDocument/2006/relationships/image" Target="../media/image7.emf"/><Relationship Id="rId7" Type="http://schemas.openxmlformats.org/officeDocument/2006/relationships/image" Target="../media/image22.emf"/><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21.emf"/><Relationship Id="rId5" Type="http://schemas.openxmlformats.org/officeDocument/2006/relationships/image" Target="../media/image11.pn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24.emf"/><Relationship Id="rId5" Type="http://schemas.openxmlformats.org/officeDocument/2006/relationships/image" Target="../media/image11.png"/><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8" Type="http://schemas.openxmlformats.org/officeDocument/2006/relationships/image" Target="../media/image27.emf"/><Relationship Id="rId3" Type="http://schemas.openxmlformats.org/officeDocument/2006/relationships/image" Target="../media/image7.emf"/><Relationship Id="rId7" Type="http://schemas.openxmlformats.org/officeDocument/2006/relationships/image" Target="../media/image26.emf"/><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25.emf"/><Relationship Id="rId5" Type="http://schemas.openxmlformats.org/officeDocument/2006/relationships/image" Target="../media/image12.PNG"/><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bject 2">
            <a:extLst>
              <a:ext uri="{FF2B5EF4-FFF2-40B4-BE49-F238E27FC236}">
                <a16:creationId xmlns:a16="http://schemas.microsoft.com/office/drawing/2014/main" id="{702DFC3A-ECE1-8AFC-FF83-DD05E0DE7453}"/>
              </a:ext>
            </a:extLst>
          </p:cNvPr>
          <p:cNvSpPr/>
          <p:nvPr/>
        </p:nvSpPr>
        <p:spPr>
          <a:xfrm>
            <a:off x="0" y="0"/>
            <a:ext cx="12192000" cy="6858000"/>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a:solidFill>
                <a:srgbClr val="1F355E"/>
              </a:solidFill>
            </a:endParaRPr>
          </a:p>
        </p:txBody>
      </p:sp>
      <p:pic>
        <p:nvPicPr>
          <p:cNvPr id="11" name="Picture 10" descr="A rainbow colored lines on a black background&#10;&#10;Description automatically generated">
            <a:extLst>
              <a:ext uri="{FF2B5EF4-FFF2-40B4-BE49-F238E27FC236}">
                <a16:creationId xmlns:a16="http://schemas.microsoft.com/office/drawing/2014/main" id="{AE89B88A-D179-B7DF-7C36-9B92E4062AC4}"/>
              </a:ext>
            </a:extLst>
          </p:cNvPr>
          <p:cNvPicPr>
            <a:picLocks noChangeAspect="1"/>
          </p:cNvPicPr>
          <p:nvPr/>
        </p:nvPicPr>
        <p:blipFill>
          <a:blip r:embed="rId2"/>
          <a:stretch>
            <a:fillRect/>
          </a:stretch>
        </p:blipFill>
        <p:spPr>
          <a:xfrm rot="8886303">
            <a:off x="6605314" y="2785870"/>
            <a:ext cx="8407629" cy="6864041"/>
          </a:xfrm>
          <a:prstGeom prst="rect">
            <a:avLst/>
          </a:prstGeom>
        </p:spPr>
      </p:pic>
      <p:sp>
        <p:nvSpPr>
          <p:cNvPr id="2" name="object 3">
            <a:extLst>
              <a:ext uri="{FF2B5EF4-FFF2-40B4-BE49-F238E27FC236}">
                <a16:creationId xmlns:a16="http://schemas.microsoft.com/office/drawing/2014/main" id="{F99FF89D-C401-B174-FDBF-40234EF16827}"/>
              </a:ext>
            </a:extLst>
          </p:cNvPr>
          <p:cNvSpPr txBox="1"/>
          <p:nvPr/>
        </p:nvSpPr>
        <p:spPr>
          <a:xfrm>
            <a:off x="437195" y="2643468"/>
            <a:ext cx="9358738" cy="548301"/>
          </a:xfrm>
          <a:prstGeom prst="rect">
            <a:avLst/>
          </a:prstGeom>
        </p:spPr>
        <p:txBody>
          <a:bodyPr vert="horz" wrap="square" lIns="0" tIns="6931" rIns="0" bIns="0" rtlCol="0">
            <a:spAutoFit/>
          </a:bodyPr>
          <a:lstStyle/>
          <a:p>
            <a:pPr marL="7701" marR="3081">
              <a:lnSpc>
                <a:spcPct val="100600"/>
              </a:lnSpc>
              <a:spcBef>
                <a:spcPts val="55"/>
              </a:spcBef>
            </a:pPr>
            <a:r>
              <a:rPr lang="en-GB" sz="3600" b="1" spc="9" dirty="0">
                <a:solidFill>
                  <a:schemeClr val="bg1"/>
                </a:solidFill>
                <a:latin typeface="Arial Black" panose="020B0604020202020204" pitchFamily="34" charset="0"/>
                <a:cs typeface="Arial Black" panose="020B0604020202020204" pitchFamily="34" charset="0"/>
              </a:rPr>
              <a:t>Performance &amp; Finance Committee</a:t>
            </a:r>
            <a:endParaRPr sz="3600" b="1" dirty="0">
              <a:solidFill>
                <a:schemeClr val="bg1"/>
              </a:solidFill>
              <a:latin typeface="Arial Black" panose="020B0604020202020204" pitchFamily="34" charset="0"/>
              <a:cs typeface="Arial Black" panose="020B0604020202020204" pitchFamily="34" charset="0"/>
            </a:endParaRPr>
          </a:p>
        </p:txBody>
      </p:sp>
      <p:sp>
        <p:nvSpPr>
          <p:cNvPr id="6" name="object 3">
            <a:extLst>
              <a:ext uri="{FF2B5EF4-FFF2-40B4-BE49-F238E27FC236}">
                <a16:creationId xmlns:a16="http://schemas.microsoft.com/office/drawing/2014/main" id="{F99FF89D-C401-B174-FDBF-40234EF16827}"/>
              </a:ext>
            </a:extLst>
          </p:cNvPr>
          <p:cNvSpPr txBox="1"/>
          <p:nvPr/>
        </p:nvSpPr>
        <p:spPr>
          <a:xfrm>
            <a:off x="432601" y="3197780"/>
            <a:ext cx="11491103" cy="1120637"/>
          </a:xfrm>
          <a:prstGeom prst="rect">
            <a:avLst/>
          </a:prstGeom>
        </p:spPr>
        <p:txBody>
          <a:bodyPr vert="horz" wrap="square" lIns="0" tIns="6931" rIns="0" bIns="0" rtlCol="0">
            <a:spAutoFit/>
          </a:bodyPr>
          <a:lstStyle/>
          <a:p>
            <a:pPr marL="7701" marR="3081">
              <a:lnSpc>
                <a:spcPct val="100600"/>
              </a:lnSpc>
              <a:spcBef>
                <a:spcPts val="55"/>
              </a:spcBef>
            </a:pPr>
            <a:r>
              <a:rPr lang="en-GB" sz="3600" b="1" spc="9" dirty="0">
                <a:solidFill>
                  <a:schemeClr val="bg1"/>
                </a:solidFill>
                <a:latin typeface="Arial Black" panose="020B0604020202020204" pitchFamily="34" charset="0"/>
                <a:cs typeface="Arial Black" panose="020B0604020202020204" pitchFamily="34" charset="0"/>
              </a:rPr>
              <a:t>Mental Health and Learning Disability</a:t>
            </a:r>
          </a:p>
          <a:p>
            <a:pPr marL="7701" marR="3081">
              <a:lnSpc>
                <a:spcPct val="100600"/>
              </a:lnSpc>
              <a:spcBef>
                <a:spcPts val="55"/>
              </a:spcBef>
            </a:pPr>
            <a:r>
              <a:rPr lang="en-GB" sz="3600" b="1" spc="9" dirty="0">
                <a:solidFill>
                  <a:schemeClr val="bg1"/>
                </a:solidFill>
                <a:latin typeface="Arial Black" panose="020B0604020202020204" pitchFamily="34" charset="0"/>
                <a:cs typeface="Arial Black" panose="020B0604020202020204" pitchFamily="34" charset="0"/>
              </a:rPr>
              <a:t>Service Group</a:t>
            </a:r>
            <a:endParaRPr sz="3600" b="1" dirty="0">
              <a:solidFill>
                <a:schemeClr val="bg1"/>
              </a:solidFill>
              <a:latin typeface="Arial Black" panose="020B0604020202020204" pitchFamily="34" charset="0"/>
              <a:cs typeface="Arial Black" panose="020B0604020202020204" pitchFamily="34" charset="0"/>
            </a:endParaRPr>
          </a:p>
        </p:txBody>
      </p:sp>
      <p:sp>
        <p:nvSpPr>
          <p:cNvPr id="7" name="object 3">
            <a:extLst>
              <a:ext uri="{FF2B5EF4-FFF2-40B4-BE49-F238E27FC236}">
                <a16:creationId xmlns:a16="http://schemas.microsoft.com/office/drawing/2014/main" id="{F99FF89D-C401-B174-FDBF-40234EF16827}"/>
              </a:ext>
            </a:extLst>
          </p:cNvPr>
          <p:cNvSpPr txBox="1"/>
          <p:nvPr/>
        </p:nvSpPr>
        <p:spPr>
          <a:xfrm>
            <a:off x="460122" y="4414516"/>
            <a:ext cx="8656005" cy="397940"/>
          </a:xfrm>
          <a:prstGeom prst="rect">
            <a:avLst/>
          </a:prstGeom>
        </p:spPr>
        <p:txBody>
          <a:bodyPr vert="horz" wrap="square" lIns="0" tIns="6931" rIns="0" bIns="0" rtlCol="0">
            <a:spAutoFit/>
          </a:bodyPr>
          <a:lstStyle/>
          <a:p>
            <a:pPr marL="7701" marR="3081">
              <a:lnSpc>
                <a:spcPct val="100600"/>
              </a:lnSpc>
              <a:spcBef>
                <a:spcPts val="55"/>
              </a:spcBef>
            </a:pPr>
            <a:r>
              <a:rPr lang="en-GB" sz="2600" b="1" dirty="0">
                <a:solidFill>
                  <a:schemeClr val="bg1"/>
                </a:solidFill>
                <a:latin typeface="Arial Black" panose="020B0604020202020204" pitchFamily="34" charset="0"/>
                <a:cs typeface="Arial Black" panose="020B0604020202020204" pitchFamily="34" charset="0"/>
              </a:rPr>
              <a:t>August 2024</a:t>
            </a:r>
            <a:endParaRPr sz="2600" b="1" dirty="0">
              <a:solidFill>
                <a:schemeClr val="bg1"/>
              </a:solidFill>
              <a:latin typeface="Arial Black" panose="020B0604020202020204" pitchFamily="34" charset="0"/>
              <a:cs typeface="Arial Black" panose="020B0604020202020204" pitchFamily="34" charset="0"/>
            </a:endParaRPr>
          </a:p>
        </p:txBody>
      </p:sp>
      <p:pic>
        <p:nvPicPr>
          <p:cNvPr id="9" name="Picture 8">
            <a:extLst>
              <a:ext uri="{FF2B5EF4-FFF2-40B4-BE49-F238E27FC236}">
                <a16:creationId xmlns:a16="http://schemas.microsoft.com/office/drawing/2014/main" id="{A9D03CCB-ACEE-D2B7-2909-3C2188E6C3BA}"/>
              </a:ext>
            </a:extLst>
          </p:cNvPr>
          <p:cNvPicPr>
            <a:picLocks noChangeAspect="1"/>
          </p:cNvPicPr>
          <p:nvPr/>
        </p:nvPicPr>
        <p:blipFill>
          <a:blip r:embed="rId3"/>
          <a:stretch>
            <a:fillRect/>
          </a:stretch>
        </p:blipFill>
        <p:spPr>
          <a:xfrm>
            <a:off x="460122" y="552165"/>
            <a:ext cx="2082113" cy="530735"/>
          </a:xfrm>
          <a:prstGeom prst="rect">
            <a:avLst/>
          </a:prstGeom>
        </p:spPr>
      </p:pic>
      <p:pic>
        <p:nvPicPr>
          <p:cNvPr id="10" name="Content Placeholder 9" descr="A black background with white text&#10;&#10;Description automatically generated">
            <a:extLst>
              <a:ext uri="{FF2B5EF4-FFF2-40B4-BE49-F238E27FC236}">
                <a16:creationId xmlns:a16="http://schemas.microsoft.com/office/drawing/2014/main" id="{58FC589A-5CC0-C5AC-C9BB-51B0080446A3}"/>
              </a:ext>
            </a:extLst>
          </p:cNvPr>
          <p:cNvPicPr>
            <a:picLocks noChangeAspect="1"/>
          </p:cNvPicPr>
          <p:nvPr/>
        </p:nvPicPr>
        <p:blipFill>
          <a:blip r:embed="rId4"/>
          <a:stretch>
            <a:fillRect/>
          </a:stretch>
        </p:blipFill>
        <p:spPr>
          <a:xfrm>
            <a:off x="193587" y="6079583"/>
            <a:ext cx="1818526" cy="562583"/>
          </a:xfrm>
          <a:prstGeom prst="rect">
            <a:avLst/>
          </a:prstGeom>
        </p:spPr>
      </p:pic>
      <p:sp>
        <p:nvSpPr>
          <p:cNvPr id="3" name="Slide Number Placeholder 2"/>
          <p:cNvSpPr>
            <a:spLocks noGrp="1"/>
          </p:cNvSpPr>
          <p:nvPr>
            <p:ph type="sldNum" sz="quarter" idx="12"/>
          </p:nvPr>
        </p:nvSpPr>
        <p:spPr>
          <a:xfrm>
            <a:off x="4984531" y="6250734"/>
            <a:ext cx="2743200" cy="365125"/>
          </a:xfrm>
        </p:spPr>
        <p:txBody>
          <a:bodyPr/>
          <a:lstStyle/>
          <a:p>
            <a:pPr algn="ctr"/>
            <a:fld id="{5BD55D11-4E84-453C-BF27-7B61301F371F}" type="slidenum">
              <a:rPr lang="en-GB" smtClean="0"/>
              <a:pPr algn="ctr"/>
              <a:t>1</a:t>
            </a:fld>
            <a:endParaRPr lang="en-GB" dirty="0"/>
          </a:p>
        </p:txBody>
      </p:sp>
    </p:spTree>
    <p:extLst>
      <p:ext uri="{BB962C8B-B14F-4D97-AF65-F5344CB8AC3E}">
        <p14:creationId xmlns:p14="http://schemas.microsoft.com/office/powerpoint/2010/main" val="29047174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Pay Summary</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2"/>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3"/>
          <a:stretch>
            <a:fillRect/>
          </a:stretch>
        </p:blipFill>
        <p:spPr>
          <a:xfrm>
            <a:off x="177872" y="6043498"/>
            <a:ext cx="2238027" cy="692361"/>
          </a:xfrm>
          <a:prstGeom prst="rect">
            <a:avLst/>
          </a:prstGeom>
        </p:spPr>
      </p:pic>
      <p:sp>
        <p:nvSpPr>
          <p:cNvPr id="12" name="TextBox 11">
            <a:extLst>
              <a:ext uri="{FF2B5EF4-FFF2-40B4-BE49-F238E27FC236}">
                <a16:creationId xmlns:a16="http://schemas.microsoft.com/office/drawing/2014/main" id="{64C2AECE-9B37-25D3-EABF-4A21289D0CBE}"/>
              </a:ext>
            </a:extLst>
          </p:cNvPr>
          <p:cNvSpPr txBox="1"/>
          <p:nvPr/>
        </p:nvSpPr>
        <p:spPr>
          <a:xfrm>
            <a:off x="64719" y="3227265"/>
            <a:ext cx="12063551" cy="1787723"/>
          </a:xfrm>
          <a:prstGeom prst="roundRect">
            <a:avLst/>
          </a:prstGeom>
          <a:noFill/>
          <a:ln>
            <a:solidFill>
              <a:srgbClr val="002060"/>
            </a:solidFill>
          </a:ln>
        </p:spPr>
        <p:txBody>
          <a:bodyPr wrap="square" rtlCol="0">
            <a:spAutoFit/>
          </a:bodyPr>
          <a:lstStyle/>
          <a:p>
            <a:pPr>
              <a:spcAft>
                <a:spcPts val="600"/>
              </a:spcAft>
            </a:pPr>
            <a:r>
              <a:rPr lang="en-GB" sz="1400" b="1" dirty="0">
                <a:solidFill>
                  <a:srgbClr val="002060"/>
                </a:solidFill>
                <a:latin typeface="Arial" panose="020B0604020202020204" pitchFamily="34" charset="0"/>
                <a:cs typeface="Arial" panose="020B0604020202020204" pitchFamily="34" charset="0"/>
              </a:rPr>
              <a:t>Key Messages:</a:t>
            </a:r>
          </a:p>
          <a:p>
            <a:pPr marL="285750" indent="-285750">
              <a:spcAft>
                <a:spcPts val="600"/>
              </a:spcAft>
              <a:buFont typeface="Arial" panose="020B0604020202020204" pitchFamily="34" charset="0"/>
              <a:buChar char="•"/>
            </a:pPr>
            <a:r>
              <a:rPr lang="en-GB" sz="1400" dirty="0">
                <a:solidFill>
                  <a:srgbClr val="002060"/>
                </a:solidFill>
                <a:latin typeface="Arial" panose="020B0604020202020204" pitchFamily="34" charset="0"/>
                <a:cs typeface="Arial" panose="020B0604020202020204" pitchFamily="34" charset="0"/>
              </a:rPr>
              <a:t>Continued high Nursing variable pay in 20024-25 driven by cover for vacancy, sickness and acuity, some improvement in Months 3 and 4 following high in Month 2.  </a:t>
            </a:r>
          </a:p>
          <a:p>
            <a:pPr marL="285750" indent="-285750">
              <a:spcAft>
                <a:spcPts val="600"/>
              </a:spcAft>
              <a:buFont typeface="Arial" panose="020B0604020202020204" pitchFamily="34" charset="0"/>
              <a:buChar char="•"/>
            </a:pPr>
            <a:r>
              <a:rPr lang="en-GB" sz="1400" dirty="0">
                <a:solidFill>
                  <a:srgbClr val="002060"/>
                </a:solidFill>
                <a:latin typeface="Arial" panose="020B0604020202020204" pitchFamily="34" charset="0"/>
                <a:cs typeface="Arial" panose="020B0604020202020204" pitchFamily="34" charset="0"/>
              </a:rPr>
              <a:t>Continued high variable pay in Medical staff covering absence and backfill into rota gaps.</a:t>
            </a:r>
          </a:p>
          <a:p>
            <a:pPr marL="285750" indent="-285750">
              <a:spcAft>
                <a:spcPts val="600"/>
              </a:spcAft>
              <a:buFont typeface="Arial" panose="020B0604020202020204" pitchFamily="34" charset="0"/>
              <a:buChar char="•"/>
            </a:pPr>
            <a:r>
              <a:rPr lang="en-GB" sz="1400" dirty="0">
                <a:solidFill>
                  <a:srgbClr val="002060"/>
                </a:solidFill>
                <a:latin typeface="Arial" panose="020B0604020202020204" pitchFamily="34" charset="0"/>
                <a:cs typeface="Arial" panose="020B0604020202020204" pitchFamily="34" charset="0"/>
              </a:rPr>
              <a:t>WTE movements are primarily due to reduced HCSW Band 2 staff, movements in bank usage, Band 6 Nurse movements and HCSW apprentice recruitment.</a:t>
            </a:r>
          </a:p>
        </p:txBody>
      </p:sp>
      <p:sp>
        <p:nvSpPr>
          <p:cNvPr id="8" name="Oval 7"/>
          <p:cNvSpPr/>
          <p:nvPr/>
        </p:nvSpPr>
        <p:spPr>
          <a:xfrm>
            <a:off x="11511953" y="85861"/>
            <a:ext cx="616317" cy="616317"/>
          </a:xfrm>
          <a:prstGeom prst="ellipse">
            <a:avLst/>
          </a:prstGeom>
          <a:blipFill>
            <a:blip r:embed="rId4"/>
            <a:srcRect/>
            <a:stretch>
              <a:fillRect l="-10000" r="-10000"/>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a:p>
        </p:txBody>
      </p:sp>
      <p:sp>
        <p:nvSpPr>
          <p:cNvPr id="2" name="Slide Number Placeholder 1"/>
          <p:cNvSpPr>
            <a:spLocks noGrp="1"/>
          </p:cNvSpPr>
          <p:nvPr>
            <p:ph type="sldNum" sz="quarter" idx="12"/>
          </p:nvPr>
        </p:nvSpPr>
        <p:spPr>
          <a:xfrm>
            <a:off x="4929298" y="6249861"/>
            <a:ext cx="2743200" cy="365125"/>
          </a:xfrm>
        </p:spPr>
        <p:txBody>
          <a:bodyPr/>
          <a:lstStyle/>
          <a:p>
            <a:pPr algn="ctr"/>
            <a:fld id="{5BD55D11-4E84-453C-BF27-7B61301F371F}" type="slidenum">
              <a:rPr lang="en-GB" smtClean="0"/>
              <a:pPr algn="ctr"/>
              <a:t>10</a:t>
            </a:fld>
            <a:endParaRPr lang="en-GB" dirty="0"/>
          </a:p>
        </p:txBody>
      </p:sp>
      <p:pic>
        <p:nvPicPr>
          <p:cNvPr id="4" name="Picture 3">
            <a:extLst>
              <a:ext uri="{FF2B5EF4-FFF2-40B4-BE49-F238E27FC236}">
                <a16:creationId xmlns:a16="http://schemas.microsoft.com/office/drawing/2014/main" id="{DAC9233E-28BC-4F1F-8777-491F2FCD8A29}"/>
              </a:ext>
            </a:extLst>
          </p:cNvPr>
          <p:cNvPicPr>
            <a:picLocks noChangeAspect="1"/>
          </p:cNvPicPr>
          <p:nvPr/>
        </p:nvPicPr>
        <p:blipFill>
          <a:blip r:embed="rId5"/>
          <a:stretch>
            <a:fillRect/>
          </a:stretch>
        </p:blipFill>
        <p:spPr>
          <a:xfrm>
            <a:off x="4107875" y="645521"/>
            <a:ext cx="4001520" cy="2213078"/>
          </a:xfrm>
          <a:prstGeom prst="rect">
            <a:avLst/>
          </a:prstGeom>
        </p:spPr>
      </p:pic>
      <p:pic>
        <p:nvPicPr>
          <p:cNvPr id="18" name="Picture 17">
            <a:extLst>
              <a:ext uri="{FF2B5EF4-FFF2-40B4-BE49-F238E27FC236}">
                <a16:creationId xmlns:a16="http://schemas.microsoft.com/office/drawing/2014/main" id="{7CD781DA-848C-4176-BC84-9AFD5CA0EA5B}"/>
              </a:ext>
            </a:extLst>
          </p:cNvPr>
          <p:cNvPicPr>
            <a:picLocks noChangeAspect="1"/>
          </p:cNvPicPr>
          <p:nvPr/>
        </p:nvPicPr>
        <p:blipFill>
          <a:blip r:embed="rId6"/>
          <a:stretch>
            <a:fillRect/>
          </a:stretch>
        </p:blipFill>
        <p:spPr>
          <a:xfrm>
            <a:off x="8134663" y="641169"/>
            <a:ext cx="3908414" cy="2213078"/>
          </a:xfrm>
          <a:prstGeom prst="rect">
            <a:avLst/>
          </a:prstGeom>
        </p:spPr>
      </p:pic>
      <p:pic>
        <p:nvPicPr>
          <p:cNvPr id="20" name="Picture 19">
            <a:extLst>
              <a:ext uri="{FF2B5EF4-FFF2-40B4-BE49-F238E27FC236}">
                <a16:creationId xmlns:a16="http://schemas.microsoft.com/office/drawing/2014/main" id="{F6ABC220-704C-4750-BB47-534457F0A51B}"/>
              </a:ext>
            </a:extLst>
          </p:cNvPr>
          <p:cNvPicPr>
            <a:picLocks noChangeAspect="1"/>
          </p:cNvPicPr>
          <p:nvPr/>
        </p:nvPicPr>
        <p:blipFill>
          <a:blip r:embed="rId7"/>
          <a:stretch>
            <a:fillRect/>
          </a:stretch>
        </p:blipFill>
        <p:spPr>
          <a:xfrm>
            <a:off x="80315" y="641169"/>
            <a:ext cx="4001519" cy="2213078"/>
          </a:xfrm>
          <a:prstGeom prst="rect">
            <a:avLst/>
          </a:prstGeom>
        </p:spPr>
      </p:pic>
    </p:spTree>
    <p:extLst>
      <p:ext uri="{BB962C8B-B14F-4D97-AF65-F5344CB8AC3E}">
        <p14:creationId xmlns:p14="http://schemas.microsoft.com/office/powerpoint/2010/main" val="23800724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Pay : Variable pay</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3"/>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4"/>
          <a:stretch>
            <a:fillRect/>
          </a:stretch>
        </p:blipFill>
        <p:spPr>
          <a:xfrm>
            <a:off x="177872" y="6043498"/>
            <a:ext cx="2238027" cy="692361"/>
          </a:xfrm>
          <a:prstGeom prst="rect">
            <a:avLst/>
          </a:prstGeom>
        </p:spPr>
      </p:pic>
      <p:sp>
        <p:nvSpPr>
          <p:cNvPr id="10" name="Rounded Rectangle 9">
            <a:extLst>
              <a:ext uri="{FF2B5EF4-FFF2-40B4-BE49-F238E27FC236}">
                <a16:creationId xmlns:a16="http://schemas.microsoft.com/office/drawing/2014/main" id="{CFE4FAA5-F3A2-E660-14D5-4C544892B5DA}"/>
              </a:ext>
            </a:extLst>
          </p:cNvPr>
          <p:cNvSpPr/>
          <p:nvPr/>
        </p:nvSpPr>
        <p:spPr>
          <a:xfrm>
            <a:off x="404555" y="3488150"/>
            <a:ext cx="11407698" cy="1234108"/>
          </a:xfrm>
          <a:prstGeom prst="roundRect">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200" b="1" i="0" u="none" strike="noStrike" kern="0" cap="none" spc="0" normalizeH="0" baseline="0" noProof="0" dirty="0">
                <a:ln>
                  <a:noFill/>
                </a:ln>
                <a:solidFill>
                  <a:srgbClr val="002060"/>
                </a:solidFill>
                <a:effectLst/>
                <a:uLnTx/>
                <a:uFillTx/>
                <a:latin typeface="Arial"/>
                <a:sym typeface="Arial"/>
              </a:rPr>
              <a:t>Key messages:</a:t>
            </a:r>
            <a:endParaRPr lang="en-GB" sz="1200" b="1" kern="0" dirty="0">
              <a:solidFill>
                <a:srgbClr val="002060"/>
              </a:solidFill>
              <a:latin typeface="Arial"/>
              <a:sym typeface="Arial"/>
            </a:endParaRPr>
          </a:p>
          <a:p>
            <a:pPr marL="285750" marR="0" lvl="0" indent="-285750"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GB" sz="1200" i="0" u="none" strike="noStrike" kern="0" cap="none" spc="0" normalizeH="0" baseline="0" noProof="0" dirty="0">
                <a:ln>
                  <a:noFill/>
                </a:ln>
                <a:solidFill>
                  <a:srgbClr val="002060"/>
                </a:solidFill>
                <a:effectLst/>
                <a:uLnTx/>
                <a:uFillTx/>
                <a:latin typeface="Arial"/>
                <a:sym typeface="Arial"/>
              </a:rPr>
              <a:t>Medical agency and ADH expenditure across all service areas for vacancy, sickness and other absence.</a:t>
            </a:r>
          </a:p>
          <a:p>
            <a:pPr marL="285750" marR="0" lvl="0" indent="-285750"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lang="en-GB" sz="1200" kern="0" dirty="0">
                <a:solidFill>
                  <a:srgbClr val="002060"/>
                </a:solidFill>
                <a:latin typeface="Arial"/>
                <a:sym typeface="Arial"/>
              </a:rPr>
              <a:t>Nursing and HCSW variable pay, agency, overtime and bank to cover for vacancies sickness absence and increased acuity across all services within the Service Group.</a:t>
            </a:r>
          </a:p>
          <a:p>
            <a:pPr marL="285750" marR="0" lvl="0" indent="-285750"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GB" sz="1200" i="0" u="none" strike="noStrike" kern="0" cap="none" spc="0" normalizeH="0" baseline="0" noProof="0" dirty="0">
                <a:ln>
                  <a:noFill/>
                </a:ln>
                <a:solidFill>
                  <a:srgbClr val="002060"/>
                </a:solidFill>
                <a:effectLst/>
                <a:uLnTx/>
                <a:uFillTx/>
                <a:latin typeface="Arial"/>
                <a:sym typeface="Arial"/>
              </a:rPr>
              <a:t>Agency cover for </a:t>
            </a:r>
            <a:r>
              <a:rPr lang="en-GB" sz="1200" kern="0" dirty="0">
                <a:solidFill>
                  <a:srgbClr val="002060"/>
                </a:solidFill>
                <a:latin typeface="Arial"/>
                <a:sym typeface="Arial"/>
              </a:rPr>
              <a:t>Administrative &amp; Clerical and Ancillary staffing.</a:t>
            </a:r>
            <a:endParaRPr kumimoji="0" lang="en-GB" sz="1200" i="0" u="none" strike="noStrike" kern="0" cap="none" spc="0" normalizeH="0" baseline="0" noProof="0" dirty="0">
              <a:ln>
                <a:noFill/>
              </a:ln>
              <a:solidFill>
                <a:srgbClr val="002060"/>
              </a:solidFill>
              <a:effectLst/>
              <a:uLnTx/>
              <a:uFillTx/>
              <a:latin typeface="Arial"/>
              <a:sym typeface="Arial"/>
            </a:endParaRPr>
          </a:p>
        </p:txBody>
      </p:sp>
      <p:sp>
        <p:nvSpPr>
          <p:cNvPr id="8" name="Oval 7"/>
          <p:cNvSpPr/>
          <p:nvPr/>
        </p:nvSpPr>
        <p:spPr>
          <a:xfrm>
            <a:off x="11467529" y="88910"/>
            <a:ext cx="616317" cy="616317"/>
          </a:xfrm>
          <a:prstGeom prst="ellipse">
            <a:avLst/>
          </a:prstGeom>
          <a:blipFill>
            <a:blip r:embed="rId5"/>
            <a:srcRect/>
            <a:stretch>
              <a:fillRect l="-10000" r="-10000"/>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a:p>
        </p:txBody>
      </p:sp>
      <p:sp>
        <p:nvSpPr>
          <p:cNvPr id="14" name="TextBox 13"/>
          <p:cNvSpPr txBox="1"/>
          <p:nvPr/>
        </p:nvSpPr>
        <p:spPr>
          <a:xfrm>
            <a:off x="1672937" y="1033167"/>
            <a:ext cx="2109355" cy="923330"/>
          </a:xfrm>
          <a:prstGeom prst="rect">
            <a:avLst/>
          </a:prstGeom>
          <a:solidFill>
            <a:srgbClr val="C00000"/>
          </a:solidFill>
        </p:spPr>
        <p:txBody>
          <a:bodyPr wrap="square" rtlCol="0">
            <a:spAutoFit/>
          </a:bodyPr>
          <a:lstStyle/>
          <a:p>
            <a:r>
              <a:rPr lang="en-GB" dirty="0">
                <a:solidFill>
                  <a:schemeClr val="bg1"/>
                </a:solidFill>
              </a:rPr>
              <a:t>Extract from </a:t>
            </a:r>
            <a:r>
              <a:rPr lang="en-GB" dirty="0" err="1">
                <a:solidFill>
                  <a:schemeClr val="bg1"/>
                </a:solidFill>
              </a:rPr>
              <a:t>Reportinhg</a:t>
            </a:r>
            <a:r>
              <a:rPr lang="en-GB" dirty="0">
                <a:solidFill>
                  <a:schemeClr val="bg1"/>
                </a:solidFill>
              </a:rPr>
              <a:t> Dashboard</a:t>
            </a:r>
          </a:p>
        </p:txBody>
      </p:sp>
      <p:sp>
        <p:nvSpPr>
          <p:cNvPr id="2" name="Slide Number Placeholder 1"/>
          <p:cNvSpPr>
            <a:spLocks noGrp="1"/>
          </p:cNvSpPr>
          <p:nvPr>
            <p:ph type="sldNum" sz="quarter" idx="12"/>
          </p:nvPr>
        </p:nvSpPr>
        <p:spPr>
          <a:xfrm>
            <a:off x="4929298" y="6243590"/>
            <a:ext cx="2743200" cy="365125"/>
          </a:xfrm>
        </p:spPr>
        <p:txBody>
          <a:bodyPr/>
          <a:lstStyle/>
          <a:p>
            <a:pPr algn="ctr"/>
            <a:fld id="{5BD55D11-4E84-453C-BF27-7B61301F371F}" type="slidenum">
              <a:rPr lang="en-GB" smtClean="0"/>
              <a:pPr algn="ctr"/>
              <a:t>11</a:t>
            </a:fld>
            <a:endParaRPr lang="en-GB" dirty="0"/>
          </a:p>
        </p:txBody>
      </p:sp>
      <p:pic>
        <p:nvPicPr>
          <p:cNvPr id="12" name="Picture 11">
            <a:extLst>
              <a:ext uri="{FF2B5EF4-FFF2-40B4-BE49-F238E27FC236}">
                <a16:creationId xmlns:a16="http://schemas.microsoft.com/office/drawing/2014/main" id="{15D6AB15-AF15-4FB3-A0B7-094F83432485}"/>
              </a:ext>
            </a:extLst>
          </p:cNvPr>
          <p:cNvPicPr>
            <a:picLocks noChangeAspect="1"/>
          </p:cNvPicPr>
          <p:nvPr/>
        </p:nvPicPr>
        <p:blipFill>
          <a:blip r:embed="rId6"/>
          <a:stretch>
            <a:fillRect/>
          </a:stretch>
        </p:blipFill>
        <p:spPr>
          <a:xfrm>
            <a:off x="404555" y="520342"/>
            <a:ext cx="5791906" cy="2700421"/>
          </a:xfrm>
          <a:prstGeom prst="rect">
            <a:avLst/>
          </a:prstGeom>
        </p:spPr>
      </p:pic>
      <p:pic>
        <p:nvPicPr>
          <p:cNvPr id="21" name="Picture 20">
            <a:extLst>
              <a:ext uri="{FF2B5EF4-FFF2-40B4-BE49-F238E27FC236}">
                <a16:creationId xmlns:a16="http://schemas.microsoft.com/office/drawing/2014/main" id="{54854F49-E3C0-4741-B1F8-48E2E120AF19}"/>
              </a:ext>
            </a:extLst>
          </p:cNvPr>
          <p:cNvPicPr>
            <a:picLocks noChangeAspect="1"/>
          </p:cNvPicPr>
          <p:nvPr/>
        </p:nvPicPr>
        <p:blipFill>
          <a:blip r:embed="rId7"/>
          <a:stretch>
            <a:fillRect/>
          </a:stretch>
        </p:blipFill>
        <p:spPr>
          <a:xfrm>
            <a:off x="6300898" y="1770417"/>
            <a:ext cx="5218839" cy="1378336"/>
          </a:xfrm>
          <a:prstGeom prst="rect">
            <a:avLst/>
          </a:prstGeom>
        </p:spPr>
      </p:pic>
      <p:pic>
        <p:nvPicPr>
          <p:cNvPr id="25" name="Picture 24">
            <a:extLst>
              <a:ext uri="{FF2B5EF4-FFF2-40B4-BE49-F238E27FC236}">
                <a16:creationId xmlns:a16="http://schemas.microsoft.com/office/drawing/2014/main" id="{39F3D3B0-6953-4859-BCBD-0A27AB7EFC22}"/>
              </a:ext>
            </a:extLst>
          </p:cNvPr>
          <p:cNvPicPr>
            <a:picLocks noChangeAspect="1"/>
          </p:cNvPicPr>
          <p:nvPr/>
        </p:nvPicPr>
        <p:blipFill>
          <a:blip r:embed="rId8"/>
          <a:stretch>
            <a:fillRect/>
          </a:stretch>
        </p:blipFill>
        <p:spPr>
          <a:xfrm>
            <a:off x="6300898" y="547886"/>
            <a:ext cx="5218838" cy="1079535"/>
          </a:xfrm>
          <a:prstGeom prst="rect">
            <a:avLst/>
          </a:prstGeom>
        </p:spPr>
      </p:pic>
    </p:spTree>
    <p:extLst>
      <p:ext uri="{BB962C8B-B14F-4D97-AF65-F5344CB8AC3E}">
        <p14:creationId xmlns:p14="http://schemas.microsoft.com/office/powerpoint/2010/main" val="28996383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Pay : Variable pay</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3"/>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4"/>
          <a:stretch>
            <a:fillRect/>
          </a:stretch>
        </p:blipFill>
        <p:spPr>
          <a:xfrm>
            <a:off x="177872" y="6043498"/>
            <a:ext cx="2238027" cy="692361"/>
          </a:xfrm>
          <a:prstGeom prst="rect">
            <a:avLst/>
          </a:prstGeom>
        </p:spPr>
      </p:pic>
      <p:sp>
        <p:nvSpPr>
          <p:cNvPr id="8" name="Oval 7"/>
          <p:cNvSpPr/>
          <p:nvPr/>
        </p:nvSpPr>
        <p:spPr>
          <a:xfrm>
            <a:off x="11467529" y="88910"/>
            <a:ext cx="616317" cy="616317"/>
          </a:xfrm>
          <a:prstGeom prst="ellipse">
            <a:avLst/>
          </a:prstGeom>
          <a:blipFill>
            <a:blip r:embed="rId5"/>
            <a:srcRect/>
            <a:stretch>
              <a:fillRect l="-10000" r="-10000"/>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a:p>
        </p:txBody>
      </p:sp>
      <p:sp>
        <p:nvSpPr>
          <p:cNvPr id="2" name="Slide Number Placeholder 1"/>
          <p:cNvSpPr>
            <a:spLocks noGrp="1"/>
          </p:cNvSpPr>
          <p:nvPr>
            <p:ph type="sldNum" sz="quarter" idx="12"/>
          </p:nvPr>
        </p:nvSpPr>
        <p:spPr>
          <a:xfrm>
            <a:off x="4929298" y="6243590"/>
            <a:ext cx="2743200" cy="365125"/>
          </a:xfrm>
        </p:spPr>
        <p:txBody>
          <a:bodyPr/>
          <a:lstStyle/>
          <a:p>
            <a:pPr algn="ctr"/>
            <a:fld id="{5BD55D11-4E84-453C-BF27-7B61301F371F}" type="slidenum">
              <a:rPr lang="en-GB" smtClean="0"/>
              <a:pPr algn="ctr"/>
              <a:t>12</a:t>
            </a:fld>
            <a:endParaRPr lang="en-GB" dirty="0"/>
          </a:p>
        </p:txBody>
      </p:sp>
      <p:sp>
        <p:nvSpPr>
          <p:cNvPr id="12" name="TextBox 11">
            <a:extLst>
              <a:ext uri="{FF2B5EF4-FFF2-40B4-BE49-F238E27FC236}">
                <a16:creationId xmlns:a16="http://schemas.microsoft.com/office/drawing/2014/main" id="{4C9FDF92-C859-A292-EF47-B7F16CD93EC8}"/>
              </a:ext>
            </a:extLst>
          </p:cNvPr>
          <p:cNvSpPr txBox="1"/>
          <p:nvPr/>
        </p:nvSpPr>
        <p:spPr>
          <a:xfrm>
            <a:off x="271604" y="3812837"/>
            <a:ext cx="11682098" cy="2123658"/>
          </a:xfrm>
          <a:prstGeom prst="rect">
            <a:avLst/>
          </a:prstGeom>
          <a:noFill/>
        </p:spPr>
        <p:txBody>
          <a:bodyPr wrap="square">
            <a:spAutoFit/>
          </a:bodyPr>
          <a:lstStyle/>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200" b="1" i="0" u="none" strike="noStrike" kern="0" cap="none" spc="0" normalizeH="0" baseline="0" noProof="0" dirty="0">
                <a:ln>
                  <a:noFill/>
                </a:ln>
                <a:solidFill>
                  <a:srgbClr val="002060"/>
                </a:solidFill>
                <a:effectLst/>
                <a:uLnTx/>
                <a:uFillTx/>
                <a:latin typeface="Arial"/>
                <a:sym typeface="Arial"/>
              </a:rPr>
              <a:t>Service Group actions to address variable pay pressures:</a:t>
            </a:r>
          </a:p>
          <a:p>
            <a:pPr marL="171450" marR="0" lvl="0" indent="-171450"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lang="en-GB" sz="1200" b="1" kern="0" dirty="0">
                <a:solidFill>
                  <a:srgbClr val="002060"/>
                </a:solidFill>
                <a:latin typeface="Arial"/>
                <a:sym typeface="Arial"/>
              </a:rPr>
              <a:t>Increased scrutiny of rosters: </a:t>
            </a:r>
            <a:r>
              <a:rPr lang="en-GB" sz="1200" kern="0" dirty="0">
                <a:solidFill>
                  <a:srgbClr val="002060"/>
                </a:solidFill>
                <a:latin typeface="Arial"/>
                <a:sym typeface="Arial"/>
              </a:rPr>
              <a:t>The focus of roster scrutiny meetings has now been refreshed with increased focus on finance and workforce.  These meetings will now be chaired by the Head of Nursing rather than Directorate Lead Nurse.</a:t>
            </a:r>
          </a:p>
          <a:p>
            <a:pPr marL="171450" marR="0" lvl="0" indent="-171450"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lang="en-GB" sz="1200" b="1" kern="0" dirty="0">
                <a:solidFill>
                  <a:srgbClr val="002060"/>
                </a:solidFill>
                <a:latin typeface="Arial"/>
                <a:sym typeface="Arial"/>
              </a:rPr>
              <a:t>Justification of agency use: </a:t>
            </a:r>
            <a:r>
              <a:rPr lang="en-GB" sz="1200" kern="0" dirty="0">
                <a:solidFill>
                  <a:srgbClr val="002060"/>
                </a:solidFill>
                <a:latin typeface="Arial"/>
                <a:sym typeface="Arial"/>
              </a:rPr>
              <a:t>In recent months, all Agency requests must be submitted on a pro-forma and authorised by the Director of Nursing justifying the reason required.  This action has seen a reduction in agency use however due to patient acuity, the use of bank has increased.</a:t>
            </a:r>
          </a:p>
          <a:p>
            <a:pPr marL="171450" marR="0" lvl="0" indent="-171450"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lang="en-GB" sz="1200" b="1" kern="0" dirty="0">
                <a:solidFill>
                  <a:srgbClr val="002060"/>
                </a:solidFill>
                <a:latin typeface="Arial"/>
                <a:sym typeface="Arial"/>
              </a:rPr>
              <a:t>Red savings opportunities: </a:t>
            </a:r>
            <a:r>
              <a:rPr lang="en-GB" sz="1200" kern="0" dirty="0">
                <a:solidFill>
                  <a:srgbClr val="002060"/>
                </a:solidFill>
                <a:latin typeface="Arial"/>
                <a:sym typeface="Arial"/>
              </a:rPr>
              <a:t>The Service group have submitted a range of proposals to Board which will reduce variable pay expenditure if enacted.  These opportunities include the potential cessation of all HCSW bank and agency over and above budgeted establishment, the cessation of agency on weekends and bank holidays.  Whilst these will generate financial savings, there is a potential impact to safe Nurse staffing levels and bed availability if these are enacted at a time when demand is at an all-time high and patients are presenting with increasingly complex needs.  If schemes are enacted, performance against these opportunities will be monitored through the weekly Nurse Agency report, Roster scrutiny meetings with Directorates and Nurse Workforce meetings with corrective measures imposed if actual performance deviates from plan.</a:t>
            </a:r>
            <a:endParaRPr lang="en-GB" sz="1200" b="1" kern="0" dirty="0">
              <a:solidFill>
                <a:srgbClr val="002060"/>
              </a:solidFill>
              <a:latin typeface="Arial"/>
              <a:sym typeface="Arial"/>
            </a:endParaRPr>
          </a:p>
        </p:txBody>
      </p:sp>
      <p:sp>
        <p:nvSpPr>
          <p:cNvPr id="13" name="TextBox 12">
            <a:extLst>
              <a:ext uri="{FF2B5EF4-FFF2-40B4-BE49-F238E27FC236}">
                <a16:creationId xmlns:a16="http://schemas.microsoft.com/office/drawing/2014/main" id="{E7483002-F606-8897-1616-9488916B5D68}"/>
              </a:ext>
            </a:extLst>
          </p:cNvPr>
          <p:cNvSpPr txBox="1"/>
          <p:nvPr/>
        </p:nvSpPr>
        <p:spPr>
          <a:xfrm>
            <a:off x="177872" y="489606"/>
            <a:ext cx="11682098" cy="3231654"/>
          </a:xfrm>
          <a:prstGeom prst="rect">
            <a:avLst/>
          </a:prstGeom>
          <a:noFill/>
        </p:spPr>
        <p:txBody>
          <a:bodyPr wrap="square">
            <a:spAutoFit/>
          </a:bodyPr>
          <a:lstStyle/>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200" b="1" i="0" u="none" strike="noStrike" kern="0" cap="none" spc="0" normalizeH="0" baseline="0" noProof="0" dirty="0">
                <a:ln>
                  <a:noFill/>
                </a:ln>
                <a:solidFill>
                  <a:srgbClr val="002060"/>
                </a:solidFill>
                <a:effectLst/>
                <a:uLnTx/>
                <a:uFillTx/>
                <a:latin typeface="Arial"/>
                <a:sym typeface="Arial"/>
              </a:rPr>
              <a:t>Governance &amp; Oversight of Variable Pay:</a:t>
            </a:r>
            <a:endParaRPr lang="en-GB" sz="1200" b="1" kern="0" dirty="0">
              <a:solidFill>
                <a:srgbClr val="002060"/>
              </a:solidFill>
              <a:latin typeface="Arial"/>
              <a:sym typeface="Arial"/>
            </a:endParaRPr>
          </a:p>
          <a:p>
            <a:pPr marL="285750" indent="-285750">
              <a:buClr>
                <a:srgbClr val="000000"/>
              </a:buClr>
              <a:buFont typeface="Arial" panose="020B0604020202020204" pitchFamily="34" charset="0"/>
              <a:buChar char="•"/>
              <a:defRPr/>
            </a:pPr>
            <a:r>
              <a:rPr lang="en-GB" sz="1200" b="1" kern="0" dirty="0">
                <a:solidFill>
                  <a:srgbClr val="002060"/>
                </a:solidFill>
                <a:latin typeface="Arial"/>
                <a:sym typeface="Arial"/>
              </a:rPr>
              <a:t>Roster efficiency meetings (Weekly): </a:t>
            </a:r>
            <a:r>
              <a:rPr lang="en-GB" sz="1200" kern="0" dirty="0">
                <a:solidFill>
                  <a:srgbClr val="002060"/>
                </a:solidFill>
                <a:latin typeface="Arial"/>
                <a:sym typeface="Arial"/>
              </a:rPr>
              <a:t>Nurse Director, Corporate Nursing, Workforce, PMO and Finance meet to review WTE and financial performance of wards based on a risk-assessed timetable.</a:t>
            </a:r>
          </a:p>
          <a:p>
            <a:pPr marL="285750" indent="-285750">
              <a:buClr>
                <a:srgbClr val="000000"/>
              </a:buClr>
              <a:buFont typeface="Arial" panose="020B0604020202020204" pitchFamily="34" charset="0"/>
              <a:buChar char="•"/>
              <a:defRPr/>
            </a:pPr>
            <a:r>
              <a:rPr lang="en-GB" sz="1200" b="1" kern="0" dirty="0">
                <a:solidFill>
                  <a:srgbClr val="002060"/>
                </a:solidFill>
                <a:latin typeface="Arial"/>
                <a:sym typeface="Arial"/>
              </a:rPr>
              <a:t>Variable pay report (Weekly): </a:t>
            </a:r>
            <a:r>
              <a:rPr lang="en-GB" sz="1200" kern="0" dirty="0">
                <a:solidFill>
                  <a:srgbClr val="002060"/>
                </a:solidFill>
                <a:latin typeface="Arial"/>
                <a:sym typeface="Arial"/>
              </a:rPr>
              <a:t>A Nursing variable pay report is issued weekly by Finance to the Service Group triumvirate, Heads of Nursing and Divisional Managers to report Bank and Agency </a:t>
            </a:r>
            <a:r>
              <a:rPr lang="en-GB" sz="1200" kern="0" dirty="0" err="1">
                <a:solidFill>
                  <a:srgbClr val="002060"/>
                </a:solidFill>
                <a:latin typeface="Arial"/>
                <a:sym typeface="Arial"/>
              </a:rPr>
              <a:t>wte</a:t>
            </a:r>
            <a:r>
              <a:rPr lang="en-GB" sz="1200" kern="0" dirty="0">
                <a:solidFill>
                  <a:srgbClr val="002060"/>
                </a:solidFill>
                <a:latin typeface="Arial"/>
                <a:sym typeface="Arial"/>
              </a:rPr>
              <a:t> utilisation by Division and Ward.</a:t>
            </a:r>
          </a:p>
          <a:p>
            <a:pPr marL="285750" indent="-285750">
              <a:buClr>
                <a:srgbClr val="000000"/>
              </a:buClr>
              <a:buFont typeface="Arial" panose="020B0604020202020204" pitchFamily="34" charset="0"/>
              <a:buChar char="•"/>
              <a:defRPr/>
            </a:pPr>
            <a:r>
              <a:rPr lang="en-GB" sz="1200" b="1" kern="0" dirty="0">
                <a:solidFill>
                  <a:srgbClr val="002060"/>
                </a:solidFill>
                <a:latin typeface="Arial"/>
                <a:sym typeface="Arial"/>
              </a:rPr>
              <a:t>Medic Roster scrutiny meetings (Monthly):</a:t>
            </a:r>
            <a:r>
              <a:rPr lang="en-GB" sz="1200" kern="0" dirty="0">
                <a:solidFill>
                  <a:srgbClr val="002060"/>
                </a:solidFill>
                <a:latin typeface="Arial"/>
                <a:sym typeface="Arial"/>
              </a:rPr>
              <a:t> Representatives from the Medical and Service leadership team, Workforce and Finance to review Medical establishment, financial position and potential exit strategies for Agency Medical staff.</a:t>
            </a:r>
          </a:p>
          <a:p>
            <a:pPr marL="285750" marR="0" lvl="0" indent="-285750"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lang="en-GB" sz="1200" b="1" kern="0" dirty="0">
                <a:solidFill>
                  <a:srgbClr val="002060"/>
                </a:solidFill>
                <a:latin typeface="Arial"/>
                <a:sym typeface="Arial"/>
              </a:rPr>
              <a:t>Nurse Roster scrutiny meetings (Monthly): </a:t>
            </a:r>
            <a:r>
              <a:rPr lang="en-GB" sz="1200" kern="0" dirty="0">
                <a:solidFill>
                  <a:srgbClr val="002060"/>
                </a:solidFill>
                <a:latin typeface="Arial"/>
                <a:sym typeface="Arial"/>
              </a:rPr>
              <a:t>Directorate meetings which include the Lead Nurse, Ward Managers, Workforce, E-Roster team and Finance to review roster compliance and financial performance.</a:t>
            </a:r>
          </a:p>
          <a:p>
            <a:pPr marL="285750" marR="0" lvl="0" indent="-285750"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GB" sz="1200" b="1" i="0" u="none" strike="noStrike" kern="0" cap="none" spc="0" normalizeH="0" baseline="0" noProof="0" dirty="0">
                <a:ln>
                  <a:noFill/>
                </a:ln>
                <a:solidFill>
                  <a:srgbClr val="002060"/>
                </a:solidFill>
                <a:effectLst/>
                <a:uLnTx/>
                <a:uFillTx/>
                <a:latin typeface="Arial"/>
                <a:sym typeface="Arial"/>
              </a:rPr>
              <a:t>Nurse Workforce meeting (Monthly): </a:t>
            </a:r>
            <a:r>
              <a:rPr lang="en-GB" sz="1200" kern="0" dirty="0">
                <a:solidFill>
                  <a:srgbClr val="002060"/>
                </a:solidFill>
                <a:latin typeface="Arial"/>
                <a:sym typeface="Arial"/>
              </a:rPr>
              <a:t>Nurse Director, </a:t>
            </a:r>
            <a:r>
              <a:rPr kumimoji="0" lang="en-GB" sz="1200" i="0" u="none" strike="noStrike" kern="0" cap="none" spc="0" normalizeH="0" baseline="0" noProof="0" dirty="0">
                <a:ln>
                  <a:noFill/>
                </a:ln>
                <a:solidFill>
                  <a:srgbClr val="002060"/>
                </a:solidFill>
                <a:effectLst/>
                <a:uLnTx/>
                <a:uFillTx/>
                <a:latin typeface="Arial"/>
                <a:sym typeface="Arial"/>
              </a:rPr>
              <a:t>Heads of Nursing, Workforce, PMO and Finance meet where WTE and financial performance is reviewed as part of the agenda.</a:t>
            </a:r>
          </a:p>
          <a:p>
            <a:pPr marL="285750" marR="0" lvl="0" indent="-285750"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lang="en-GB" sz="1200" b="1" kern="0" dirty="0">
                <a:solidFill>
                  <a:srgbClr val="002060"/>
                </a:solidFill>
                <a:latin typeface="Arial"/>
                <a:sym typeface="Arial"/>
              </a:rPr>
              <a:t>Directorate finance reviews (Monthly): </a:t>
            </a:r>
            <a:r>
              <a:rPr lang="en-GB" sz="1200" kern="0" dirty="0">
                <a:solidFill>
                  <a:srgbClr val="002060"/>
                </a:solidFill>
                <a:latin typeface="Arial"/>
                <a:sym typeface="Arial"/>
              </a:rPr>
              <a:t>Directorate Management, Lead Nurse and a Finance Business Partner meet to discuss the overall financial performance which includes a review of pay.</a:t>
            </a:r>
            <a:endParaRPr kumimoji="0" lang="en-GB" sz="1200" b="1" i="0" u="none" strike="noStrike" kern="0" cap="none" spc="0" normalizeH="0" baseline="0" noProof="0" dirty="0">
              <a:ln>
                <a:noFill/>
              </a:ln>
              <a:solidFill>
                <a:srgbClr val="002060"/>
              </a:solidFill>
              <a:effectLst/>
              <a:uLnTx/>
              <a:uFillTx/>
              <a:latin typeface="Arial"/>
              <a:sym typeface="Arial"/>
            </a:endParaRPr>
          </a:p>
          <a:p>
            <a:pPr marL="285750" indent="-285750">
              <a:buClr>
                <a:srgbClr val="000000"/>
              </a:buClr>
              <a:buFont typeface="Arial" panose="020B0604020202020204" pitchFamily="34" charset="0"/>
              <a:buChar char="•"/>
              <a:defRPr/>
            </a:pPr>
            <a:r>
              <a:rPr lang="en-GB" sz="1200" b="1" kern="0" dirty="0">
                <a:solidFill>
                  <a:srgbClr val="002060"/>
                </a:solidFill>
                <a:latin typeface="Arial"/>
                <a:sym typeface="Arial"/>
              </a:rPr>
              <a:t>Inpatient Ward performance reviews (Quarterly):</a:t>
            </a:r>
            <a:r>
              <a:rPr lang="en-GB" sz="1200" kern="0" dirty="0">
                <a:solidFill>
                  <a:srgbClr val="002060"/>
                </a:solidFill>
                <a:latin typeface="Arial"/>
                <a:sym typeface="Arial"/>
              </a:rPr>
              <a:t> The Service Director, Nurse Director, Finance and Workforce meet with Heads of Nursing and Lead Nurses to review WTE and Financial performance.</a:t>
            </a:r>
            <a:endParaRPr lang="en-GB" sz="1200" b="1" kern="0" dirty="0">
              <a:solidFill>
                <a:srgbClr val="002060"/>
              </a:solidFill>
              <a:latin typeface="Arial"/>
              <a:sym typeface="Arial"/>
            </a:endParaRPr>
          </a:p>
          <a:p>
            <a:pPr marL="285750" indent="-285750">
              <a:buClr>
                <a:srgbClr val="000000"/>
              </a:buClr>
              <a:buFont typeface="Arial" panose="020B0604020202020204" pitchFamily="34" charset="0"/>
              <a:buChar char="•"/>
              <a:defRPr/>
            </a:pPr>
            <a:r>
              <a:rPr kumimoji="0" lang="en-GB" sz="1200" b="1" i="0" u="none" strike="noStrike" kern="0" cap="none" spc="0" normalizeH="0" baseline="0" noProof="0" dirty="0">
                <a:ln>
                  <a:noFill/>
                </a:ln>
                <a:solidFill>
                  <a:srgbClr val="002060"/>
                </a:solidFill>
                <a:effectLst/>
                <a:uLnTx/>
                <a:uFillTx/>
                <a:latin typeface="Arial"/>
                <a:sym typeface="Arial"/>
              </a:rPr>
              <a:t>Roster efficiency</a:t>
            </a:r>
            <a:r>
              <a:rPr lang="en-GB" sz="1200" b="1" kern="0" dirty="0">
                <a:solidFill>
                  <a:srgbClr val="002060"/>
                </a:solidFill>
                <a:latin typeface="Arial"/>
                <a:sym typeface="Arial"/>
              </a:rPr>
              <a:t> and budget holder training (Annual): </a:t>
            </a:r>
            <a:r>
              <a:rPr lang="en-GB" sz="1200" kern="0" dirty="0">
                <a:solidFill>
                  <a:srgbClr val="002060"/>
                </a:solidFill>
                <a:latin typeface="Arial"/>
                <a:sym typeface="Arial"/>
              </a:rPr>
              <a:t>Training sessions have taken place led by Finance and supported by Heads of Nursing, Workforce and the E-Roster team to provide training and improve financial awareness for Ward Managers, Roster co-ordinators and Directorate Managers.</a:t>
            </a:r>
            <a:endParaRPr kumimoji="0" lang="en-GB" sz="1100" b="1" i="0" u="none" strike="noStrike" kern="0" cap="none" spc="0" normalizeH="0" baseline="0" noProof="0" dirty="0">
              <a:ln>
                <a:noFill/>
              </a:ln>
              <a:solidFill>
                <a:srgbClr val="002060"/>
              </a:solidFill>
              <a:effectLst/>
              <a:uLnTx/>
              <a:uFillTx/>
              <a:latin typeface="Arial"/>
              <a:sym typeface="Arial"/>
            </a:endParaRPr>
          </a:p>
        </p:txBody>
      </p:sp>
    </p:spTree>
    <p:extLst>
      <p:ext uri="{BB962C8B-B14F-4D97-AF65-F5344CB8AC3E}">
        <p14:creationId xmlns:p14="http://schemas.microsoft.com/office/powerpoint/2010/main" val="42409536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Non Pay: key drivers</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3"/>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4"/>
          <a:stretch>
            <a:fillRect/>
          </a:stretch>
        </p:blipFill>
        <p:spPr>
          <a:xfrm>
            <a:off x="177872" y="6043498"/>
            <a:ext cx="2238027" cy="692361"/>
          </a:xfrm>
          <a:prstGeom prst="rect">
            <a:avLst/>
          </a:prstGeom>
        </p:spPr>
      </p:pic>
      <p:sp>
        <p:nvSpPr>
          <p:cNvPr id="12" name="TextBox 11"/>
          <p:cNvSpPr txBox="1"/>
          <p:nvPr/>
        </p:nvSpPr>
        <p:spPr>
          <a:xfrm>
            <a:off x="577060" y="2999585"/>
            <a:ext cx="10492740" cy="2485787"/>
          </a:xfrm>
          <a:prstGeom prst="roundRect">
            <a:avLst/>
          </a:prstGeom>
          <a:noFill/>
          <a:ln>
            <a:solidFill>
              <a:srgbClr val="002060"/>
            </a:solidFill>
          </a:ln>
        </p:spPr>
        <p:txBody>
          <a:bodyPr wrap="square" rtlCol="0">
            <a:spAutoFit/>
          </a:bodyPr>
          <a:lstStyle/>
          <a:p>
            <a:r>
              <a:rPr lang="en-GB" sz="1400" b="1" dirty="0">
                <a:solidFill>
                  <a:srgbClr val="002060"/>
                </a:solidFill>
                <a:latin typeface="Arial" panose="020B0604020202020204" pitchFamily="34" charset="0"/>
                <a:cs typeface="Arial" panose="020B0604020202020204" pitchFamily="34" charset="0"/>
              </a:rPr>
              <a:t>Key Messages:</a:t>
            </a:r>
          </a:p>
          <a:p>
            <a:pPr marL="285750" indent="-285750">
              <a:buFont typeface="Arial" panose="020B0604020202020204" pitchFamily="34" charset="0"/>
              <a:buChar char="•"/>
            </a:pPr>
            <a:r>
              <a:rPr lang="en-GB" sz="1400" dirty="0">
                <a:solidFill>
                  <a:srgbClr val="002060"/>
                </a:solidFill>
                <a:latin typeface="Arial" panose="020B0604020202020204" pitchFamily="34" charset="0"/>
                <a:cs typeface="Arial" panose="020B0604020202020204" pitchFamily="34" charset="0"/>
              </a:rPr>
              <a:t>High drugs and FP10 expenditure in year due to increased </a:t>
            </a:r>
            <a:r>
              <a:rPr lang="en-GB" sz="1400" dirty="0" err="1">
                <a:solidFill>
                  <a:srgbClr val="002060"/>
                </a:solidFill>
                <a:latin typeface="Arial" panose="020B0604020202020204" pitchFamily="34" charset="0"/>
                <a:cs typeface="Arial" panose="020B0604020202020204" pitchFamily="34" charset="0"/>
              </a:rPr>
              <a:t>Buvidal</a:t>
            </a:r>
            <a:r>
              <a:rPr lang="en-GB" sz="1400" dirty="0">
                <a:solidFill>
                  <a:srgbClr val="002060"/>
                </a:solidFill>
                <a:latin typeface="Arial" panose="020B0604020202020204" pitchFamily="34" charset="0"/>
                <a:cs typeface="Arial" panose="020B0604020202020204" pitchFamily="34" charset="0"/>
              </a:rPr>
              <a:t> expenditure for Substance Misuse services. There is some variance in expenditure month on month due to the timing of the payment of invoices for homecare drugs.</a:t>
            </a:r>
          </a:p>
          <a:p>
            <a:pPr marL="285750" indent="-285750">
              <a:buFont typeface="Arial" panose="020B0604020202020204" pitchFamily="34" charset="0"/>
              <a:buChar char="•"/>
            </a:pPr>
            <a:r>
              <a:rPr lang="en-GB" sz="1400" dirty="0">
                <a:solidFill>
                  <a:srgbClr val="002060"/>
                </a:solidFill>
                <a:latin typeface="Arial" panose="020B0604020202020204" pitchFamily="34" charset="0"/>
                <a:cs typeface="Arial" panose="020B0604020202020204" pitchFamily="34" charset="0"/>
              </a:rPr>
              <a:t>Establishment expenses include high stationery and postage expenditure and transport costs. The increased transport costs relate to increased patient transfer costs to and from private commissioned placements outside the Health Board due to Inpatient pressures.</a:t>
            </a:r>
          </a:p>
          <a:p>
            <a:pPr marL="285750" indent="-285750">
              <a:buFont typeface="Arial" panose="020B0604020202020204" pitchFamily="34" charset="0"/>
              <a:buChar char="•"/>
            </a:pPr>
            <a:r>
              <a:rPr lang="en-GB" sz="1400" dirty="0">
                <a:solidFill>
                  <a:srgbClr val="002060"/>
                </a:solidFill>
                <a:latin typeface="Arial" panose="020B0604020202020204" pitchFamily="34" charset="0"/>
                <a:cs typeface="Arial" panose="020B0604020202020204" pitchFamily="34" charset="0"/>
              </a:rPr>
              <a:t>Increased CHC expenditure in year due to growth, however this is managed with funding for from the financial plan. The step up in budget and actual expenditure during Month 5 is in relation to the transacting of inflationary uplifts including retrospective costs relating back to Month 1. From Month 4, a budgetary benefit has been realised from the release of excess balance sheet provisions. </a:t>
            </a:r>
            <a:endParaRPr lang="en-GB" sz="1400" b="1" dirty="0">
              <a:solidFill>
                <a:srgbClr val="002060"/>
              </a:solidFill>
              <a:latin typeface="Arial" panose="020B0604020202020204" pitchFamily="34" charset="0"/>
              <a:cs typeface="Arial" panose="020B0604020202020204" pitchFamily="34" charset="0"/>
            </a:endParaRPr>
          </a:p>
        </p:txBody>
      </p:sp>
      <p:sp>
        <p:nvSpPr>
          <p:cNvPr id="8" name="Oval 7"/>
          <p:cNvSpPr/>
          <p:nvPr/>
        </p:nvSpPr>
        <p:spPr>
          <a:xfrm>
            <a:off x="11492450" y="85861"/>
            <a:ext cx="616317" cy="616317"/>
          </a:xfrm>
          <a:prstGeom prst="ellipse">
            <a:avLst/>
          </a:prstGeom>
          <a:blipFill>
            <a:blip r:embed="rId5"/>
            <a:srcRect/>
            <a:stretch>
              <a:fillRect l="-10000" r="-10000"/>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a:p>
        </p:txBody>
      </p:sp>
      <p:sp>
        <p:nvSpPr>
          <p:cNvPr id="3" name="Slide Number Placeholder 2"/>
          <p:cNvSpPr>
            <a:spLocks noGrp="1"/>
          </p:cNvSpPr>
          <p:nvPr>
            <p:ph type="sldNum" sz="quarter" idx="12"/>
          </p:nvPr>
        </p:nvSpPr>
        <p:spPr>
          <a:xfrm>
            <a:off x="5261225" y="6249861"/>
            <a:ext cx="2743200" cy="365125"/>
          </a:xfrm>
        </p:spPr>
        <p:txBody>
          <a:bodyPr/>
          <a:lstStyle/>
          <a:p>
            <a:pPr algn="ctr"/>
            <a:fld id="{5BD55D11-4E84-453C-BF27-7B61301F371F}" type="slidenum">
              <a:rPr lang="en-GB" smtClean="0"/>
              <a:pPr algn="ctr"/>
              <a:t>13</a:t>
            </a:fld>
            <a:endParaRPr lang="en-GB" dirty="0"/>
          </a:p>
        </p:txBody>
      </p:sp>
      <p:pic>
        <p:nvPicPr>
          <p:cNvPr id="9" name="Picture 8">
            <a:extLst>
              <a:ext uri="{FF2B5EF4-FFF2-40B4-BE49-F238E27FC236}">
                <a16:creationId xmlns:a16="http://schemas.microsoft.com/office/drawing/2014/main" id="{0963542D-B3BA-466D-B5FB-C4D1F331B4B8}"/>
              </a:ext>
            </a:extLst>
          </p:cNvPr>
          <p:cNvPicPr>
            <a:picLocks noChangeAspect="1"/>
          </p:cNvPicPr>
          <p:nvPr/>
        </p:nvPicPr>
        <p:blipFill>
          <a:blip r:embed="rId6"/>
          <a:stretch>
            <a:fillRect/>
          </a:stretch>
        </p:blipFill>
        <p:spPr>
          <a:xfrm>
            <a:off x="46781" y="598025"/>
            <a:ext cx="3998842" cy="2211597"/>
          </a:xfrm>
          <a:prstGeom prst="rect">
            <a:avLst/>
          </a:prstGeom>
        </p:spPr>
      </p:pic>
      <p:pic>
        <p:nvPicPr>
          <p:cNvPr id="16" name="Picture 15">
            <a:extLst>
              <a:ext uri="{FF2B5EF4-FFF2-40B4-BE49-F238E27FC236}">
                <a16:creationId xmlns:a16="http://schemas.microsoft.com/office/drawing/2014/main" id="{086AF9BC-D72F-469B-8543-AC0EB64719C0}"/>
              </a:ext>
            </a:extLst>
          </p:cNvPr>
          <p:cNvPicPr>
            <a:picLocks noChangeAspect="1"/>
          </p:cNvPicPr>
          <p:nvPr/>
        </p:nvPicPr>
        <p:blipFill>
          <a:blip r:embed="rId7"/>
          <a:stretch>
            <a:fillRect/>
          </a:stretch>
        </p:blipFill>
        <p:spPr>
          <a:xfrm>
            <a:off x="8107560" y="579270"/>
            <a:ext cx="4032754" cy="2230352"/>
          </a:xfrm>
          <a:prstGeom prst="rect">
            <a:avLst/>
          </a:prstGeom>
        </p:spPr>
      </p:pic>
      <p:pic>
        <p:nvPicPr>
          <p:cNvPr id="18" name="Picture 17">
            <a:extLst>
              <a:ext uri="{FF2B5EF4-FFF2-40B4-BE49-F238E27FC236}">
                <a16:creationId xmlns:a16="http://schemas.microsoft.com/office/drawing/2014/main" id="{FF5B3DE6-4AC3-43DE-BB5F-6C387D5AB557}"/>
              </a:ext>
            </a:extLst>
          </p:cNvPr>
          <p:cNvPicPr>
            <a:picLocks noChangeAspect="1"/>
          </p:cNvPicPr>
          <p:nvPr/>
        </p:nvPicPr>
        <p:blipFill>
          <a:blip r:embed="rId8"/>
          <a:stretch>
            <a:fillRect/>
          </a:stretch>
        </p:blipFill>
        <p:spPr>
          <a:xfrm>
            <a:off x="4077171" y="598025"/>
            <a:ext cx="3998841" cy="2211597"/>
          </a:xfrm>
          <a:prstGeom prst="rect">
            <a:avLst/>
          </a:prstGeom>
        </p:spPr>
      </p:pic>
    </p:spTree>
    <p:extLst>
      <p:ext uri="{BB962C8B-B14F-4D97-AF65-F5344CB8AC3E}">
        <p14:creationId xmlns:p14="http://schemas.microsoft.com/office/powerpoint/2010/main" val="37754748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Savings Summary (Proportion HB Target £26.1m)</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3"/>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4"/>
          <a:stretch>
            <a:fillRect/>
          </a:stretch>
        </p:blipFill>
        <p:spPr>
          <a:xfrm>
            <a:off x="177872" y="6043498"/>
            <a:ext cx="2238027" cy="692361"/>
          </a:xfrm>
          <a:prstGeom prst="rect">
            <a:avLst/>
          </a:prstGeom>
        </p:spPr>
      </p:pic>
      <p:graphicFrame>
        <p:nvGraphicFramePr>
          <p:cNvPr id="8" name="Table 7">
            <a:extLst>
              <a:ext uri="{FF2B5EF4-FFF2-40B4-BE49-F238E27FC236}">
                <a16:creationId xmlns:a16="http://schemas.microsoft.com/office/drawing/2014/main" id="{AC2C63A4-D5C0-ECF6-3AB3-0C4753244A95}"/>
              </a:ext>
            </a:extLst>
          </p:cNvPr>
          <p:cNvGraphicFramePr>
            <a:graphicFrameLocks noGrp="1"/>
          </p:cNvGraphicFramePr>
          <p:nvPr>
            <p:extLst>
              <p:ext uri="{D42A27DB-BD31-4B8C-83A1-F6EECF244321}">
                <p14:modId xmlns:p14="http://schemas.microsoft.com/office/powerpoint/2010/main" val="690399602"/>
              </p:ext>
            </p:extLst>
          </p:nvPr>
        </p:nvGraphicFramePr>
        <p:xfrm>
          <a:off x="404651" y="823141"/>
          <a:ext cx="11481417" cy="1798320"/>
        </p:xfrm>
        <a:graphic>
          <a:graphicData uri="http://schemas.openxmlformats.org/drawingml/2006/table">
            <a:tbl>
              <a:tblPr firstRow="1" bandRow="1">
                <a:tableStyleId>{5C22544A-7EE6-4342-B048-85BDC9FD1C3A}</a:tableStyleId>
              </a:tblPr>
              <a:tblGrid>
                <a:gridCol w="11481417">
                  <a:extLst>
                    <a:ext uri="{9D8B030D-6E8A-4147-A177-3AD203B41FA5}">
                      <a16:colId xmlns:a16="http://schemas.microsoft.com/office/drawing/2014/main" val="3430755889"/>
                    </a:ext>
                  </a:extLst>
                </a:gridCol>
              </a:tblGrid>
              <a:tr h="164926">
                <a:tc>
                  <a:txBody>
                    <a:bodyPr/>
                    <a:lstStyle/>
                    <a:p>
                      <a:pPr algn="ctr"/>
                      <a:r>
                        <a:rPr lang="en-GB" sz="1100" dirty="0">
                          <a:latin typeface="Arial" panose="020B0604020202020204" pitchFamily="34" charset="0"/>
                          <a:cs typeface="Arial" panose="020B0604020202020204" pitchFamily="34" charset="0"/>
                        </a:rPr>
                        <a:t>Identification</a:t>
                      </a:r>
                      <a:r>
                        <a:rPr lang="en-GB" sz="1100" baseline="0" dirty="0">
                          <a:latin typeface="Arial" panose="020B0604020202020204" pitchFamily="34" charset="0"/>
                          <a:cs typeface="Arial" panose="020B0604020202020204" pitchFamily="34" charset="0"/>
                        </a:rPr>
                        <a:t> of Opportunities &amp; Profile</a:t>
                      </a:r>
                      <a:endParaRPr lang="en-GB" sz="1100" dirty="0">
                        <a:latin typeface="Arial" panose="020B0604020202020204" pitchFamily="34" charset="0"/>
                        <a:cs typeface="Arial" panose="020B0604020202020204" pitchFamily="34" charset="0"/>
                      </a:endParaRPr>
                    </a:p>
                  </a:txBody>
                  <a:tcPr>
                    <a:solidFill>
                      <a:srgbClr val="002060"/>
                    </a:solidFill>
                  </a:tcPr>
                </a:tc>
                <a:extLst>
                  <a:ext uri="{0D108BD9-81ED-4DB2-BD59-A6C34878D82A}">
                    <a16:rowId xmlns:a16="http://schemas.microsoft.com/office/drawing/2014/main" val="3617612831"/>
                  </a:ext>
                </a:extLst>
              </a:tr>
              <a:tr h="123209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rgbClr val="002060"/>
                          </a:solidFill>
                          <a:latin typeface="Arial" panose="020B0604020202020204" pitchFamily="34" charset="0"/>
                          <a:ea typeface="+mn-ea"/>
                          <a:cs typeface="Arial" panose="020B0604020202020204" pitchFamily="34" charset="0"/>
                        </a:rPr>
                        <a:t>The Service Group have a target of </a:t>
                      </a:r>
                      <a:r>
                        <a:rPr lang="en-GB" sz="1200" b="1" kern="1200" dirty="0">
                          <a:solidFill>
                            <a:srgbClr val="002060"/>
                          </a:solidFill>
                          <a:latin typeface="Arial" panose="020B0604020202020204" pitchFamily="34" charset="0"/>
                          <a:ea typeface="+mn-ea"/>
                          <a:cs typeface="Arial" panose="020B0604020202020204" pitchFamily="34" charset="0"/>
                        </a:rPr>
                        <a:t>£2.602m</a:t>
                      </a:r>
                      <a:r>
                        <a:rPr lang="en-GB" sz="1200" kern="1200" dirty="0">
                          <a:solidFill>
                            <a:srgbClr val="002060"/>
                          </a:solidFill>
                          <a:latin typeface="Arial" panose="020B0604020202020204" pitchFamily="34" charset="0"/>
                          <a:ea typeface="+mn-ea"/>
                          <a:cs typeface="Arial" panose="020B0604020202020204" pitchFamily="34"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kern="1200" dirty="0">
                        <a:solidFill>
                          <a:srgbClr val="002060"/>
                        </a:solidFill>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baseline="0" dirty="0">
                          <a:solidFill>
                            <a:srgbClr val="002060"/>
                          </a:solidFill>
                          <a:latin typeface="Arial" panose="020B0604020202020204" pitchFamily="34" charset="0"/>
                          <a:ea typeface="+mn-ea"/>
                          <a:cs typeface="Arial" panose="020B0604020202020204" pitchFamily="34" charset="0"/>
                        </a:rPr>
                        <a:t>Savings of </a:t>
                      </a:r>
                      <a:r>
                        <a:rPr lang="en-GB" sz="1200" b="1" kern="1200" baseline="0" dirty="0">
                          <a:solidFill>
                            <a:srgbClr val="002060"/>
                          </a:solidFill>
                          <a:latin typeface="Arial" panose="020B0604020202020204" pitchFamily="34" charset="0"/>
                          <a:ea typeface="+mn-ea"/>
                          <a:cs typeface="Arial" panose="020B0604020202020204" pitchFamily="34" charset="0"/>
                        </a:rPr>
                        <a:t>£2.468m </a:t>
                      </a:r>
                      <a:r>
                        <a:rPr lang="en-GB" sz="1200" kern="1200" baseline="0" dirty="0">
                          <a:solidFill>
                            <a:srgbClr val="002060"/>
                          </a:solidFill>
                          <a:latin typeface="Arial" panose="020B0604020202020204" pitchFamily="34" charset="0"/>
                          <a:ea typeface="+mn-ea"/>
                          <a:cs typeface="Arial" panose="020B0604020202020204" pitchFamily="34" charset="0"/>
                        </a:rPr>
                        <a:t>have been identified for delivery in 2024-25 which is </a:t>
                      </a:r>
                      <a:r>
                        <a:rPr lang="en-GB" sz="1200" b="1" kern="1200" baseline="0" dirty="0">
                          <a:solidFill>
                            <a:srgbClr val="002060"/>
                          </a:solidFill>
                          <a:latin typeface="Arial" panose="020B0604020202020204" pitchFamily="34" charset="0"/>
                          <a:ea typeface="+mn-ea"/>
                          <a:cs typeface="Arial" panose="020B0604020202020204" pitchFamily="34" charset="0"/>
                        </a:rPr>
                        <a:t>95%</a:t>
                      </a:r>
                      <a:r>
                        <a:rPr lang="en-GB" sz="1200" kern="1200" baseline="0" dirty="0">
                          <a:solidFill>
                            <a:srgbClr val="002060"/>
                          </a:solidFill>
                          <a:latin typeface="Arial" panose="020B0604020202020204" pitchFamily="34" charset="0"/>
                          <a:ea typeface="+mn-ea"/>
                          <a:cs typeface="Arial" panose="020B0604020202020204" pitchFamily="34" charset="0"/>
                        </a:rPr>
                        <a:t> of target and recurrent savings of </a:t>
                      </a:r>
                      <a:r>
                        <a:rPr lang="en-GB" sz="1200" b="1" kern="1200" baseline="0" dirty="0">
                          <a:solidFill>
                            <a:srgbClr val="002060"/>
                          </a:solidFill>
                          <a:latin typeface="Arial" panose="020B0604020202020204" pitchFamily="34" charset="0"/>
                          <a:ea typeface="+mn-ea"/>
                          <a:cs typeface="Arial" panose="020B0604020202020204" pitchFamily="34" charset="0"/>
                        </a:rPr>
                        <a:t>£2.068m </a:t>
                      </a:r>
                      <a:r>
                        <a:rPr lang="en-GB" sz="1200" kern="1200" baseline="0" dirty="0">
                          <a:solidFill>
                            <a:srgbClr val="002060"/>
                          </a:solidFill>
                          <a:latin typeface="Arial" panose="020B0604020202020204" pitchFamily="34" charset="0"/>
                          <a:ea typeface="+mn-ea"/>
                          <a:cs typeface="Arial" panose="020B0604020202020204" pitchFamily="34" charset="0"/>
                        </a:rPr>
                        <a:t>being </a:t>
                      </a:r>
                      <a:r>
                        <a:rPr lang="en-GB" sz="1200" b="1" kern="1200" baseline="0" dirty="0">
                          <a:solidFill>
                            <a:srgbClr val="002060"/>
                          </a:solidFill>
                          <a:latin typeface="Arial" panose="020B0604020202020204" pitchFamily="34" charset="0"/>
                          <a:ea typeface="+mn-ea"/>
                          <a:cs typeface="Arial" panose="020B0604020202020204" pitchFamily="34" charset="0"/>
                        </a:rPr>
                        <a:t>79%</a:t>
                      </a:r>
                      <a:r>
                        <a:rPr lang="en-GB" sz="1200" kern="1200" baseline="0" dirty="0">
                          <a:solidFill>
                            <a:srgbClr val="002060"/>
                          </a:solidFill>
                          <a:latin typeface="Arial" panose="020B0604020202020204" pitchFamily="34" charset="0"/>
                          <a:ea typeface="+mn-ea"/>
                          <a:cs typeface="Arial" panose="020B0604020202020204" pitchFamily="34" charset="0"/>
                        </a:rPr>
                        <a:t> of target. The value on the Savings Trackers is excess of the £2.468m but there are schemes on the trackers to mitigate run rate as opposed to delivery of Savings target for 2024/25, as reported on Slide 5.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kern="1200" baseline="0" dirty="0">
                        <a:solidFill>
                          <a:srgbClr val="002060"/>
                        </a:solidFill>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baseline="0" dirty="0">
                          <a:solidFill>
                            <a:srgbClr val="002060"/>
                          </a:solidFill>
                          <a:latin typeface="Arial" panose="020B0604020202020204" pitchFamily="34" charset="0"/>
                          <a:ea typeface="+mn-ea"/>
                          <a:cs typeface="Arial" panose="020B0604020202020204" pitchFamily="34" charset="0"/>
                        </a:rPr>
                        <a:t>The Service Group are actively reviewing opportunities to close the gap in the current and future years.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100" kern="1200" dirty="0">
                        <a:solidFill>
                          <a:srgbClr val="002060"/>
                        </a:solidFill>
                        <a:latin typeface="Arial" panose="020B0604020202020204" pitchFamily="34" charset="0"/>
                        <a:ea typeface="+mn-ea"/>
                        <a:cs typeface="Arial" panose="020B0604020202020204" pitchFamily="34" charset="0"/>
                      </a:endParaRPr>
                    </a:p>
                  </a:txBody>
                  <a:tcPr/>
                </a:tc>
                <a:extLst>
                  <a:ext uri="{0D108BD9-81ED-4DB2-BD59-A6C34878D82A}">
                    <a16:rowId xmlns:a16="http://schemas.microsoft.com/office/drawing/2014/main" val="3724772163"/>
                  </a:ext>
                </a:extLst>
              </a:tr>
            </a:tbl>
          </a:graphicData>
        </a:graphic>
      </p:graphicFrame>
      <p:sp>
        <p:nvSpPr>
          <p:cNvPr id="15" name="Oval 14"/>
          <p:cNvSpPr/>
          <p:nvPr/>
        </p:nvSpPr>
        <p:spPr>
          <a:xfrm>
            <a:off x="11571966" y="85119"/>
            <a:ext cx="616317" cy="616317"/>
          </a:xfrm>
          <a:prstGeom prst="ellipse">
            <a:avLst/>
          </a:prstGeom>
          <a:blipFill>
            <a:blip r:embed="rId5"/>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a:p>
        </p:txBody>
      </p:sp>
      <p:sp>
        <p:nvSpPr>
          <p:cNvPr id="2" name="Slide Number Placeholder 1"/>
          <p:cNvSpPr>
            <a:spLocks noGrp="1"/>
          </p:cNvSpPr>
          <p:nvPr>
            <p:ph type="sldNum" sz="quarter" idx="12"/>
          </p:nvPr>
        </p:nvSpPr>
        <p:spPr>
          <a:xfrm>
            <a:off x="5088493" y="6207114"/>
            <a:ext cx="2743200" cy="365125"/>
          </a:xfrm>
        </p:spPr>
        <p:txBody>
          <a:bodyPr/>
          <a:lstStyle/>
          <a:p>
            <a:pPr algn="ctr"/>
            <a:fld id="{5BD55D11-4E84-453C-BF27-7B61301F371F}" type="slidenum">
              <a:rPr lang="en-GB" smtClean="0"/>
              <a:pPr algn="ctr"/>
              <a:t>14</a:t>
            </a:fld>
            <a:endParaRPr lang="en-GB" dirty="0"/>
          </a:p>
        </p:txBody>
      </p:sp>
      <p:pic>
        <p:nvPicPr>
          <p:cNvPr id="17" name="Picture 16">
            <a:extLst>
              <a:ext uri="{FF2B5EF4-FFF2-40B4-BE49-F238E27FC236}">
                <a16:creationId xmlns:a16="http://schemas.microsoft.com/office/drawing/2014/main" id="{0F27AD6C-E8A9-4D8E-A332-A3AC0A0A7067}"/>
              </a:ext>
            </a:extLst>
          </p:cNvPr>
          <p:cNvPicPr>
            <a:picLocks noChangeAspect="1"/>
          </p:cNvPicPr>
          <p:nvPr/>
        </p:nvPicPr>
        <p:blipFill>
          <a:blip r:embed="rId6"/>
          <a:stretch>
            <a:fillRect/>
          </a:stretch>
        </p:blipFill>
        <p:spPr>
          <a:xfrm>
            <a:off x="0" y="2837605"/>
            <a:ext cx="3638198" cy="2501690"/>
          </a:xfrm>
          <a:prstGeom prst="rect">
            <a:avLst/>
          </a:prstGeom>
        </p:spPr>
      </p:pic>
      <p:pic>
        <p:nvPicPr>
          <p:cNvPr id="19" name="Picture 18">
            <a:extLst>
              <a:ext uri="{FF2B5EF4-FFF2-40B4-BE49-F238E27FC236}">
                <a16:creationId xmlns:a16="http://schemas.microsoft.com/office/drawing/2014/main" id="{09B7BF4D-E7B4-4497-A9F2-6A9135A5E91B}"/>
              </a:ext>
            </a:extLst>
          </p:cNvPr>
          <p:cNvPicPr>
            <a:picLocks noChangeAspect="1"/>
          </p:cNvPicPr>
          <p:nvPr/>
        </p:nvPicPr>
        <p:blipFill>
          <a:blip r:embed="rId7"/>
          <a:stretch>
            <a:fillRect/>
          </a:stretch>
        </p:blipFill>
        <p:spPr>
          <a:xfrm>
            <a:off x="3350529" y="2840872"/>
            <a:ext cx="3534749" cy="2501690"/>
          </a:xfrm>
          <a:prstGeom prst="rect">
            <a:avLst/>
          </a:prstGeom>
        </p:spPr>
      </p:pic>
      <p:pic>
        <p:nvPicPr>
          <p:cNvPr id="3" name="Picture 2">
            <a:extLst>
              <a:ext uri="{FF2B5EF4-FFF2-40B4-BE49-F238E27FC236}">
                <a16:creationId xmlns:a16="http://schemas.microsoft.com/office/drawing/2014/main" id="{DD6A2FF1-044E-8844-870A-5815BDA4B49A}"/>
              </a:ext>
            </a:extLst>
          </p:cNvPr>
          <p:cNvPicPr>
            <a:picLocks noChangeAspect="1"/>
          </p:cNvPicPr>
          <p:nvPr/>
        </p:nvPicPr>
        <p:blipFill>
          <a:blip r:embed="rId8"/>
          <a:stretch>
            <a:fillRect/>
          </a:stretch>
        </p:blipFill>
        <p:spPr>
          <a:xfrm>
            <a:off x="6598275" y="2885842"/>
            <a:ext cx="4584589" cy="2621507"/>
          </a:xfrm>
          <a:prstGeom prst="rect">
            <a:avLst/>
          </a:prstGeom>
        </p:spPr>
      </p:pic>
    </p:spTree>
    <p:extLst>
      <p:ext uri="{BB962C8B-B14F-4D97-AF65-F5344CB8AC3E}">
        <p14:creationId xmlns:p14="http://schemas.microsoft.com/office/powerpoint/2010/main" val="111453941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Savings Detail</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3"/>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4"/>
          <a:stretch>
            <a:fillRect/>
          </a:stretch>
        </p:blipFill>
        <p:spPr>
          <a:xfrm>
            <a:off x="177872" y="6043498"/>
            <a:ext cx="2238027" cy="692361"/>
          </a:xfrm>
          <a:prstGeom prst="rect">
            <a:avLst/>
          </a:prstGeom>
        </p:spPr>
      </p:pic>
      <p:sp>
        <p:nvSpPr>
          <p:cNvPr id="8" name="Oval 7"/>
          <p:cNvSpPr/>
          <p:nvPr/>
        </p:nvSpPr>
        <p:spPr>
          <a:xfrm>
            <a:off x="11397810" y="140523"/>
            <a:ext cx="616317" cy="616317"/>
          </a:xfrm>
          <a:prstGeom prst="ellipse">
            <a:avLst/>
          </a:prstGeom>
          <a:blipFill>
            <a:blip r:embed="rId5"/>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a:p>
        </p:txBody>
      </p:sp>
      <p:sp>
        <p:nvSpPr>
          <p:cNvPr id="2" name="Slide Number Placeholder 1"/>
          <p:cNvSpPr>
            <a:spLocks noGrp="1"/>
          </p:cNvSpPr>
          <p:nvPr>
            <p:ph type="sldNum" sz="quarter" idx="12"/>
          </p:nvPr>
        </p:nvSpPr>
        <p:spPr>
          <a:xfrm>
            <a:off x="4929298" y="6249861"/>
            <a:ext cx="2743200" cy="365125"/>
          </a:xfrm>
        </p:spPr>
        <p:txBody>
          <a:bodyPr/>
          <a:lstStyle/>
          <a:p>
            <a:pPr algn="ctr"/>
            <a:fld id="{5BD55D11-4E84-453C-BF27-7B61301F371F}" type="slidenum">
              <a:rPr lang="en-GB" smtClean="0"/>
              <a:pPr algn="ctr"/>
              <a:t>15</a:t>
            </a:fld>
            <a:endParaRPr lang="en-GB" dirty="0"/>
          </a:p>
        </p:txBody>
      </p:sp>
      <p:pic>
        <p:nvPicPr>
          <p:cNvPr id="9" name="Picture 8">
            <a:extLst>
              <a:ext uri="{FF2B5EF4-FFF2-40B4-BE49-F238E27FC236}">
                <a16:creationId xmlns:a16="http://schemas.microsoft.com/office/drawing/2014/main" id="{25D773C4-7312-9A4C-45DA-173445C78E2F}"/>
              </a:ext>
            </a:extLst>
          </p:cNvPr>
          <p:cNvPicPr>
            <a:picLocks noChangeAspect="1"/>
          </p:cNvPicPr>
          <p:nvPr/>
        </p:nvPicPr>
        <p:blipFill>
          <a:blip r:embed="rId6"/>
          <a:stretch>
            <a:fillRect/>
          </a:stretch>
        </p:blipFill>
        <p:spPr>
          <a:xfrm>
            <a:off x="219407" y="445973"/>
            <a:ext cx="11004247" cy="5545572"/>
          </a:xfrm>
          <a:prstGeom prst="rect">
            <a:avLst/>
          </a:prstGeom>
        </p:spPr>
      </p:pic>
    </p:spTree>
    <p:extLst>
      <p:ext uri="{BB962C8B-B14F-4D97-AF65-F5344CB8AC3E}">
        <p14:creationId xmlns:p14="http://schemas.microsoft.com/office/powerpoint/2010/main" val="11614322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Identification Opportunities &amp; Risk (Including Hot Spots)</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2"/>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3"/>
          <a:stretch>
            <a:fillRect/>
          </a:stretch>
        </p:blipFill>
        <p:spPr>
          <a:xfrm>
            <a:off x="177872" y="6043498"/>
            <a:ext cx="2238027" cy="692361"/>
          </a:xfrm>
          <a:prstGeom prst="rect">
            <a:avLst/>
          </a:prstGeom>
        </p:spPr>
      </p:pic>
      <p:sp>
        <p:nvSpPr>
          <p:cNvPr id="8" name="Oval 7"/>
          <p:cNvSpPr/>
          <p:nvPr/>
        </p:nvSpPr>
        <p:spPr>
          <a:xfrm>
            <a:off x="11482059" y="85861"/>
            <a:ext cx="616317" cy="616317"/>
          </a:xfrm>
          <a:prstGeom prst="ellipse">
            <a:avLst/>
          </a:prstGeom>
          <a:blipFill>
            <a:blip r:embed="rId4"/>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a:p>
        </p:txBody>
      </p:sp>
      <p:sp>
        <p:nvSpPr>
          <p:cNvPr id="2" name="Slide Number Placeholder 1"/>
          <p:cNvSpPr>
            <a:spLocks noGrp="1"/>
          </p:cNvSpPr>
          <p:nvPr>
            <p:ph type="sldNum" sz="quarter" idx="12"/>
          </p:nvPr>
        </p:nvSpPr>
        <p:spPr>
          <a:xfrm>
            <a:off x="5055742" y="6249861"/>
            <a:ext cx="2743200" cy="365125"/>
          </a:xfrm>
        </p:spPr>
        <p:txBody>
          <a:bodyPr/>
          <a:lstStyle/>
          <a:p>
            <a:pPr algn="ctr"/>
            <a:fld id="{5BD55D11-4E84-453C-BF27-7B61301F371F}" type="slidenum">
              <a:rPr lang="en-GB" smtClean="0"/>
              <a:pPr algn="ctr"/>
              <a:t>16</a:t>
            </a:fld>
            <a:endParaRPr lang="en-GB" dirty="0"/>
          </a:p>
        </p:txBody>
      </p:sp>
      <p:pic>
        <p:nvPicPr>
          <p:cNvPr id="3" name="Picture 2">
            <a:extLst>
              <a:ext uri="{FF2B5EF4-FFF2-40B4-BE49-F238E27FC236}">
                <a16:creationId xmlns:a16="http://schemas.microsoft.com/office/drawing/2014/main" id="{F946E0EA-1723-561B-1862-3564746CE2A8}"/>
              </a:ext>
            </a:extLst>
          </p:cNvPr>
          <p:cNvPicPr>
            <a:picLocks noChangeAspect="1"/>
          </p:cNvPicPr>
          <p:nvPr/>
        </p:nvPicPr>
        <p:blipFill>
          <a:blip r:embed="rId5"/>
          <a:stretch>
            <a:fillRect/>
          </a:stretch>
        </p:blipFill>
        <p:spPr>
          <a:xfrm>
            <a:off x="91533" y="702178"/>
            <a:ext cx="12001500" cy="4962525"/>
          </a:xfrm>
          <a:prstGeom prst="rect">
            <a:avLst/>
          </a:prstGeom>
        </p:spPr>
      </p:pic>
    </p:spTree>
    <p:extLst>
      <p:ext uri="{BB962C8B-B14F-4D97-AF65-F5344CB8AC3E}">
        <p14:creationId xmlns:p14="http://schemas.microsoft.com/office/powerpoint/2010/main" val="14575631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a:solidFill>
                  <a:schemeClr val="bg1"/>
                </a:solidFill>
                <a:latin typeface="Arial" panose="020B0604020202020204" pitchFamily="34" charset="0"/>
                <a:ea typeface="Verdana" panose="020B0604030504040204" pitchFamily="34" charset="0"/>
                <a:cs typeface="Arial" panose="020B0604020202020204" pitchFamily="34" charset="0"/>
              </a:rPr>
              <a:t>Action &amp; Next Steps To Be Taken By Service Group </a:t>
            </a:r>
            <a:endPar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endParaRP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2"/>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3"/>
          <a:stretch>
            <a:fillRect/>
          </a:stretch>
        </p:blipFill>
        <p:spPr>
          <a:xfrm>
            <a:off x="177872" y="6043498"/>
            <a:ext cx="2238027" cy="692361"/>
          </a:xfrm>
          <a:prstGeom prst="rect">
            <a:avLst/>
          </a:prstGeom>
        </p:spPr>
      </p:pic>
      <p:sp>
        <p:nvSpPr>
          <p:cNvPr id="8" name="Oval 7"/>
          <p:cNvSpPr/>
          <p:nvPr/>
        </p:nvSpPr>
        <p:spPr>
          <a:xfrm>
            <a:off x="11440496" y="85861"/>
            <a:ext cx="616317" cy="616317"/>
          </a:xfrm>
          <a:prstGeom prst="ellipse">
            <a:avLst/>
          </a:prstGeom>
          <a:blipFill>
            <a:blip r:embed="rId4"/>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a:p>
        </p:txBody>
      </p:sp>
      <p:sp>
        <p:nvSpPr>
          <p:cNvPr id="9" name="TextBox 8"/>
          <p:cNvSpPr txBox="1"/>
          <p:nvPr/>
        </p:nvSpPr>
        <p:spPr>
          <a:xfrm>
            <a:off x="289589" y="702178"/>
            <a:ext cx="11336483" cy="3262432"/>
          </a:xfrm>
          <a:prstGeom prst="rect">
            <a:avLst/>
          </a:prstGeom>
          <a:noFill/>
          <a:ln>
            <a:solidFill>
              <a:schemeClr val="tx1"/>
            </a:solidFill>
          </a:ln>
        </p:spPr>
        <p:txBody>
          <a:bodyPr wrap="square" rtlCol="0">
            <a:spAutoFit/>
          </a:bodyPr>
          <a:lstStyle/>
          <a:p>
            <a:r>
              <a:rPr lang="en-GB" sz="1400" b="1" dirty="0">
                <a:solidFill>
                  <a:srgbClr val="002060"/>
                </a:solidFill>
                <a:latin typeface="Arial" panose="020B0604020202020204" pitchFamily="34" charset="0"/>
                <a:cs typeface="Arial" panose="020B0604020202020204" pitchFamily="34" charset="0"/>
              </a:rPr>
              <a:t>Actions and Next Steps</a:t>
            </a:r>
            <a:r>
              <a:rPr lang="en-GB" sz="1400" dirty="0">
                <a:solidFill>
                  <a:srgbClr val="002060"/>
                </a:solidFill>
                <a:latin typeface="Arial" panose="020B0604020202020204" pitchFamily="34" charset="0"/>
                <a:cs typeface="Arial" panose="020B0604020202020204" pitchFamily="34" charset="0"/>
              </a:rPr>
              <a:t>:</a:t>
            </a:r>
          </a:p>
          <a:p>
            <a:pPr marL="285750" indent="-285750">
              <a:buFont typeface="Arial" panose="020B0604020202020204" pitchFamily="34" charset="0"/>
              <a:buChar char="•"/>
            </a:pPr>
            <a:endParaRPr lang="en-GB" sz="1400" dirty="0">
              <a:solidFill>
                <a:srgbClr val="00206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400" dirty="0">
                <a:solidFill>
                  <a:srgbClr val="002060"/>
                </a:solidFill>
                <a:latin typeface="Arial" panose="020B0604020202020204" pitchFamily="34" charset="0"/>
                <a:cs typeface="Arial" panose="020B0604020202020204" pitchFamily="34" charset="0"/>
              </a:rPr>
              <a:t>Service Group to action decisions made at the 19</a:t>
            </a:r>
            <a:r>
              <a:rPr lang="en-GB" sz="1400" baseline="30000" dirty="0">
                <a:solidFill>
                  <a:srgbClr val="002060"/>
                </a:solidFill>
                <a:latin typeface="Arial" panose="020B0604020202020204" pitchFamily="34" charset="0"/>
                <a:cs typeface="Arial" panose="020B0604020202020204" pitchFamily="34" charset="0"/>
              </a:rPr>
              <a:t>th</a:t>
            </a:r>
            <a:r>
              <a:rPr lang="en-GB" sz="1400" dirty="0">
                <a:solidFill>
                  <a:srgbClr val="002060"/>
                </a:solidFill>
                <a:latin typeface="Arial" panose="020B0604020202020204" pitchFamily="34" charset="0"/>
                <a:cs typeface="Arial" panose="020B0604020202020204" pitchFamily="34" charset="0"/>
              </a:rPr>
              <a:t> August Star Chamber noting outcome for further discussion with Health Board </a:t>
            </a:r>
            <a:r>
              <a:rPr lang="en-GB" sz="1400">
                <a:solidFill>
                  <a:srgbClr val="002060"/>
                </a:solidFill>
                <a:latin typeface="Arial" panose="020B0604020202020204" pitchFamily="34" charset="0"/>
                <a:cs typeface="Arial" panose="020B0604020202020204" pitchFamily="34" charset="0"/>
              </a:rPr>
              <a:t>on 25</a:t>
            </a:r>
            <a:r>
              <a:rPr lang="en-GB" sz="1400" baseline="30000">
                <a:solidFill>
                  <a:srgbClr val="002060"/>
                </a:solidFill>
                <a:latin typeface="Arial" panose="020B0604020202020204" pitchFamily="34" charset="0"/>
                <a:cs typeface="Arial" panose="020B0604020202020204" pitchFamily="34" charset="0"/>
              </a:rPr>
              <a:t>th</a:t>
            </a:r>
            <a:r>
              <a:rPr lang="en-GB" sz="1400">
                <a:solidFill>
                  <a:srgbClr val="002060"/>
                </a:solidFill>
                <a:latin typeface="Arial" panose="020B0604020202020204" pitchFamily="34" charset="0"/>
                <a:cs typeface="Arial" panose="020B0604020202020204" pitchFamily="34" charset="0"/>
              </a:rPr>
              <a:t> </a:t>
            </a:r>
            <a:r>
              <a:rPr lang="en-GB" sz="1400" dirty="0">
                <a:solidFill>
                  <a:srgbClr val="002060"/>
                </a:solidFill>
                <a:latin typeface="Arial" panose="020B0604020202020204" pitchFamily="34" charset="0"/>
                <a:cs typeface="Arial" panose="020B0604020202020204" pitchFamily="34" charset="0"/>
              </a:rPr>
              <a:t>September.</a:t>
            </a:r>
          </a:p>
          <a:p>
            <a:pPr marL="285750" indent="-285750">
              <a:buFont typeface="Arial" panose="020B0604020202020204" pitchFamily="34" charset="0"/>
              <a:buChar char="•"/>
            </a:pPr>
            <a:r>
              <a:rPr lang="en-GB" sz="1400" dirty="0">
                <a:solidFill>
                  <a:srgbClr val="002060"/>
                </a:solidFill>
                <a:latin typeface="Arial" panose="020B0604020202020204" pitchFamily="34" charset="0"/>
                <a:cs typeface="Arial" panose="020B0604020202020204" pitchFamily="34" charset="0"/>
              </a:rPr>
              <a:t>Service Group to action cost control measures as per Health Board’s Recovery &amp; Sustainability programme.</a:t>
            </a:r>
          </a:p>
          <a:p>
            <a:pPr marL="285750" indent="-285750">
              <a:buFont typeface="Arial" panose="020B0604020202020204" pitchFamily="34" charset="0"/>
              <a:buChar char="•"/>
            </a:pPr>
            <a:r>
              <a:rPr lang="en-GB" sz="1400" dirty="0">
                <a:solidFill>
                  <a:srgbClr val="002060"/>
                </a:solidFill>
                <a:latin typeface="Arial" panose="020B0604020202020204" pitchFamily="34" charset="0"/>
                <a:cs typeface="Arial" panose="020B0604020202020204" pitchFamily="34" charset="0"/>
              </a:rPr>
              <a:t>Continue to identify revenue savings options against targets delegated to divisions and directorates.</a:t>
            </a:r>
          </a:p>
          <a:p>
            <a:pPr marL="285750" indent="-285750">
              <a:buFont typeface="Arial" panose="020B0604020202020204" pitchFamily="34" charset="0"/>
              <a:buChar char="•"/>
            </a:pPr>
            <a:r>
              <a:rPr lang="en-GB" sz="1400" dirty="0">
                <a:solidFill>
                  <a:srgbClr val="002060"/>
                </a:solidFill>
                <a:latin typeface="Arial" panose="020B0604020202020204" pitchFamily="34" charset="0"/>
                <a:cs typeface="Arial" panose="020B0604020202020204" pitchFamily="34" charset="0"/>
              </a:rPr>
              <a:t>Continue to identify revenue reduction options and associated impacts for assessment.</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a:p>
            <a:endParaRPr lang="en-GB" dirty="0"/>
          </a:p>
          <a:p>
            <a:pPr marL="285750" indent="-285750">
              <a:buFont typeface="Arial" panose="020B0604020202020204" pitchFamily="34" charset="0"/>
              <a:buChar char="•"/>
            </a:pPr>
            <a:endParaRPr lang="en-GB" dirty="0"/>
          </a:p>
          <a:p>
            <a:endParaRPr lang="en-GB" dirty="0"/>
          </a:p>
          <a:p>
            <a:endParaRPr lang="en-GB" dirty="0"/>
          </a:p>
        </p:txBody>
      </p:sp>
      <p:sp>
        <p:nvSpPr>
          <p:cNvPr id="2" name="Slide Number Placeholder 1"/>
          <p:cNvSpPr>
            <a:spLocks noGrp="1"/>
          </p:cNvSpPr>
          <p:nvPr>
            <p:ph type="sldNum" sz="quarter" idx="12"/>
          </p:nvPr>
        </p:nvSpPr>
        <p:spPr>
          <a:xfrm>
            <a:off x="5240676" y="6389677"/>
            <a:ext cx="2743200" cy="365125"/>
          </a:xfrm>
        </p:spPr>
        <p:txBody>
          <a:bodyPr/>
          <a:lstStyle/>
          <a:p>
            <a:pPr algn="ctr"/>
            <a:fld id="{5BD55D11-4E84-453C-BF27-7B61301F371F}" type="slidenum">
              <a:rPr lang="en-GB" smtClean="0"/>
              <a:pPr algn="ctr"/>
              <a:t>17</a:t>
            </a:fld>
            <a:endParaRPr lang="en-GB" dirty="0"/>
          </a:p>
        </p:txBody>
      </p:sp>
    </p:spTree>
    <p:extLst>
      <p:ext uri="{BB962C8B-B14F-4D97-AF65-F5344CB8AC3E}">
        <p14:creationId xmlns:p14="http://schemas.microsoft.com/office/powerpoint/2010/main" val="9121571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High Level Summary</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3"/>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4"/>
          <a:stretch>
            <a:fillRect/>
          </a:stretch>
        </p:blipFill>
        <p:spPr>
          <a:xfrm>
            <a:off x="177872" y="6043498"/>
            <a:ext cx="2238027" cy="692361"/>
          </a:xfrm>
          <a:prstGeom prst="rect">
            <a:avLst/>
          </a:prstGeom>
        </p:spPr>
      </p:pic>
      <p:sp>
        <p:nvSpPr>
          <p:cNvPr id="8" name="Rounded Rectangle 9">
            <a:extLst>
              <a:ext uri="{FF2B5EF4-FFF2-40B4-BE49-F238E27FC236}">
                <a16:creationId xmlns:a16="http://schemas.microsoft.com/office/drawing/2014/main" id="{5DE38DD0-17D2-268A-9193-184F3BD16204}"/>
              </a:ext>
            </a:extLst>
          </p:cNvPr>
          <p:cNvSpPr/>
          <p:nvPr/>
        </p:nvSpPr>
        <p:spPr>
          <a:xfrm>
            <a:off x="5465617" y="739484"/>
            <a:ext cx="5507183" cy="4919601"/>
          </a:xfrm>
          <a:prstGeom prst="roundRect">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r>
              <a:rPr lang="en-GB" sz="1200" b="1" kern="0" dirty="0">
                <a:solidFill>
                  <a:srgbClr val="002060"/>
                </a:solidFill>
                <a:latin typeface="Arial"/>
                <a:sym typeface="Arial"/>
              </a:rPr>
              <a:t>Top 3 Actions to address position:</a:t>
            </a:r>
          </a:p>
          <a:p>
            <a:pPr marL="228600" marR="0" lvl="0" indent="-228600" defTabSz="914400" rtl="0" eaLnBrk="1" fontAlgn="auto" latinLnBrk="0" hangingPunct="1">
              <a:lnSpc>
                <a:spcPct val="100000"/>
              </a:lnSpc>
              <a:spcBef>
                <a:spcPts val="0"/>
              </a:spcBef>
              <a:spcAft>
                <a:spcPts val="0"/>
              </a:spcAft>
              <a:buClr>
                <a:srgbClr val="002060"/>
              </a:buClr>
              <a:buSzTx/>
              <a:buFont typeface="+mj-lt"/>
              <a:buAutoNum type="arabicPeriod"/>
              <a:tabLst/>
              <a:defRPr/>
            </a:pPr>
            <a:endParaRPr lang="en-GB" sz="1200" kern="0" dirty="0">
              <a:solidFill>
                <a:srgbClr val="002060"/>
              </a:solidFill>
              <a:latin typeface="Arial"/>
              <a:sym typeface="Arial"/>
            </a:endParaRPr>
          </a:p>
          <a:p>
            <a:pPr marL="228600" marR="0" lvl="0" indent="-228600" defTabSz="914400" rtl="0" eaLnBrk="1" fontAlgn="auto" latinLnBrk="0" hangingPunct="1">
              <a:lnSpc>
                <a:spcPct val="100000"/>
              </a:lnSpc>
              <a:spcBef>
                <a:spcPts val="0"/>
              </a:spcBef>
              <a:spcAft>
                <a:spcPts val="0"/>
              </a:spcAft>
              <a:buClr>
                <a:srgbClr val="002060"/>
              </a:buClr>
              <a:buSzTx/>
              <a:buFont typeface="+mj-lt"/>
              <a:buAutoNum type="arabicPeriod"/>
              <a:tabLst/>
              <a:defRPr/>
            </a:pPr>
            <a:r>
              <a:rPr lang="en-GB" sz="1200" kern="0" dirty="0">
                <a:solidFill>
                  <a:srgbClr val="002060"/>
                </a:solidFill>
                <a:latin typeface="Arial"/>
                <a:sym typeface="Arial"/>
              </a:rPr>
              <a:t>Service Group to action decisions made at 19th  August Star Chamber noting outcome for further discussion with Health Board on 5th September.</a:t>
            </a:r>
          </a:p>
          <a:p>
            <a:pPr marL="228600" marR="0" lvl="0" indent="-228600" defTabSz="914400" rtl="0" eaLnBrk="1" fontAlgn="auto" latinLnBrk="0" hangingPunct="1">
              <a:lnSpc>
                <a:spcPct val="100000"/>
              </a:lnSpc>
              <a:spcBef>
                <a:spcPts val="0"/>
              </a:spcBef>
              <a:spcAft>
                <a:spcPts val="0"/>
              </a:spcAft>
              <a:buClr>
                <a:srgbClr val="002060"/>
              </a:buClr>
              <a:buSzTx/>
              <a:buFont typeface="+mj-lt"/>
              <a:buAutoNum type="arabicPeriod"/>
              <a:tabLst/>
              <a:defRPr/>
            </a:pPr>
            <a:r>
              <a:rPr lang="en-GB" sz="1200" kern="0" dirty="0">
                <a:solidFill>
                  <a:srgbClr val="002060"/>
                </a:solidFill>
                <a:latin typeface="Arial"/>
                <a:sym typeface="Arial"/>
              </a:rPr>
              <a:t>Service Group to action cost control measures as per Health Board’s Recovery and Sustainability programme.</a:t>
            </a:r>
          </a:p>
          <a:p>
            <a:pPr marL="228600" marR="0" lvl="0" indent="-228600" defTabSz="914400" rtl="0" eaLnBrk="1" fontAlgn="auto" latinLnBrk="0" hangingPunct="1">
              <a:lnSpc>
                <a:spcPct val="100000"/>
              </a:lnSpc>
              <a:spcBef>
                <a:spcPts val="0"/>
              </a:spcBef>
              <a:spcAft>
                <a:spcPts val="0"/>
              </a:spcAft>
              <a:buClr>
                <a:srgbClr val="002060"/>
              </a:buClr>
              <a:buSzTx/>
              <a:buFont typeface="+mj-lt"/>
              <a:buAutoNum type="arabicPeriod"/>
              <a:tabLst/>
              <a:defRPr/>
            </a:pPr>
            <a:r>
              <a:rPr lang="en-GB" sz="1200" kern="0" dirty="0">
                <a:solidFill>
                  <a:srgbClr val="002060"/>
                </a:solidFill>
                <a:latin typeface="Arial"/>
                <a:sym typeface="Arial"/>
              </a:rPr>
              <a:t>Continue to identify revenue savings and run rate reduction options to target</a:t>
            </a:r>
          </a:p>
        </p:txBody>
      </p:sp>
      <p:sp>
        <p:nvSpPr>
          <p:cNvPr id="2" name="Slide Number Placeholder 1"/>
          <p:cNvSpPr>
            <a:spLocks noGrp="1"/>
          </p:cNvSpPr>
          <p:nvPr>
            <p:ph type="sldNum" sz="quarter" idx="12"/>
          </p:nvPr>
        </p:nvSpPr>
        <p:spPr>
          <a:xfrm>
            <a:off x="4644775" y="6164368"/>
            <a:ext cx="2743200" cy="365125"/>
          </a:xfrm>
        </p:spPr>
        <p:txBody>
          <a:bodyPr/>
          <a:lstStyle/>
          <a:p>
            <a:pPr algn="ctr"/>
            <a:fld id="{5BD55D11-4E84-453C-BF27-7B61301F371F}" type="slidenum">
              <a:rPr lang="en-GB" smtClean="0"/>
              <a:pPr algn="ctr"/>
              <a:t>2</a:t>
            </a:fld>
            <a:endParaRPr lang="en-GB" dirty="0"/>
          </a:p>
        </p:txBody>
      </p:sp>
      <p:pic>
        <p:nvPicPr>
          <p:cNvPr id="9" name="Picture 8">
            <a:extLst>
              <a:ext uri="{FF2B5EF4-FFF2-40B4-BE49-F238E27FC236}">
                <a16:creationId xmlns:a16="http://schemas.microsoft.com/office/drawing/2014/main" id="{87129AAB-3E54-4938-A411-ECCC63920062}"/>
              </a:ext>
            </a:extLst>
          </p:cNvPr>
          <p:cNvPicPr>
            <a:picLocks noChangeAspect="1"/>
          </p:cNvPicPr>
          <p:nvPr/>
        </p:nvPicPr>
        <p:blipFill>
          <a:blip r:embed="rId5"/>
          <a:stretch>
            <a:fillRect/>
          </a:stretch>
        </p:blipFill>
        <p:spPr>
          <a:xfrm>
            <a:off x="509367" y="1111481"/>
            <a:ext cx="4135408" cy="4214555"/>
          </a:xfrm>
          <a:prstGeom prst="rect">
            <a:avLst/>
          </a:prstGeom>
        </p:spPr>
      </p:pic>
    </p:spTree>
    <p:extLst>
      <p:ext uri="{BB962C8B-B14F-4D97-AF65-F5344CB8AC3E}">
        <p14:creationId xmlns:p14="http://schemas.microsoft.com/office/powerpoint/2010/main" val="34432908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Agenda Detail</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3"/>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4"/>
          <a:stretch>
            <a:fillRect/>
          </a:stretch>
        </p:blipFill>
        <p:spPr>
          <a:xfrm>
            <a:off x="177872" y="6043498"/>
            <a:ext cx="2238027" cy="692361"/>
          </a:xfrm>
          <a:prstGeom prst="rect">
            <a:avLst/>
          </a:prstGeom>
        </p:spPr>
      </p:pic>
      <p:graphicFrame>
        <p:nvGraphicFramePr>
          <p:cNvPr id="35" name="Diagram 34">
            <a:extLst>
              <a:ext uri="{FF2B5EF4-FFF2-40B4-BE49-F238E27FC236}">
                <a16:creationId xmlns:a16="http://schemas.microsoft.com/office/drawing/2014/main" id="{D73110D7-1361-E06D-9AB5-3A30ADA4F535}"/>
              </a:ext>
            </a:extLst>
          </p:cNvPr>
          <p:cNvGraphicFramePr/>
          <p:nvPr>
            <p:extLst>
              <p:ext uri="{D42A27DB-BD31-4B8C-83A1-F6EECF244321}">
                <p14:modId xmlns:p14="http://schemas.microsoft.com/office/powerpoint/2010/main" val="2543548600"/>
              </p:ext>
            </p:extLst>
          </p:nvPr>
        </p:nvGraphicFramePr>
        <p:xfrm>
          <a:off x="2031999" y="971010"/>
          <a:ext cx="9003145" cy="5418667"/>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2" name="Slide Number Placeholder 1"/>
          <p:cNvSpPr>
            <a:spLocks noGrp="1"/>
          </p:cNvSpPr>
          <p:nvPr>
            <p:ph type="sldNum" sz="quarter" idx="12"/>
          </p:nvPr>
        </p:nvSpPr>
        <p:spPr>
          <a:xfrm>
            <a:off x="5507804" y="6319769"/>
            <a:ext cx="2743200" cy="365125"/>
          </a:xfrm>
        </p:spPr>
        <p:txBody>
          <a:bodyPr/>
          <a:lstStyle/>
          <a:p>
            <a:pPr algn="ctr"/>
            <a:fld id="{5BD55D11-4E84-453C-BF27-7B61301F371F}" type="slidenum">
              <a:rPr lang="en-GB" smtClean="0"/>
              <a:pPr algn="ctr"/>
              <a:t>3</a:t>
            </a:fld>
            <a:endParaRPr lang="en-GB" dirty="0"/>
          </a:p>
        </p:txBody>
      </p:sp>
    </p:spTree>
    <p:extLst>
      <p:ext uri="{BB962C8B-B14F-4D97-AF65-F5344CB8AC3E}">
        <p14:creationId xmlns:p14="http://schemas.microsoft.com/office/powerpoint/2010/main" val="2768476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Health Board Summary Elements of Financial Plan</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2"/>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3"/>
          <a:stretch>
            <a:fillRect/>
          </a:stretch>
        </p:blipFill>
        <p:spPr>
          <a:xfrm>
            <a:off x="177872" y="6043498"/>
            <a:ext cx="2238027" cy="692361"/>
          </a:xfrm>
          <a:prstGeom prst="rect">
            <a:avLst/>
          </a:prstGeom>
        </p:spPr>
      </p:pic>
      <p:pic>
        <p:nvPicPr>
          <p:cNvPr id="4" name="Picture 3"/>
          <p:cNvPicPr>
            <a:picLocks noChangeAspect="1"/>
          </p:cNvPicPr>
          <p:nvPr/>
        </p:nvPicPr>
        <p:blipFill>
          <a:blip r:embed="rId4"/>
          <a:stretch>
            <a:fillRect/>
          </a:stretch>
        </p:blipFill>
        <p:spPr>
          <a:xfrm>
            <a:off x="1063277" y="754112"/>
            <a:ext cx="10058011" cy="4590405"/>
          </a:xfrm>
          <a:prstGeom prst="rect">
            <a:avLst/>
          </a:prstGeom>
        </p:spPr>
      </p:pic>
      <p:sp>
        <p:nvSpPr>
          <p:cNvPr id="8" name="TextBox 7"/>
          <p:cNvSpPr txBox="1"/>
          <p:nvPr/>
        </p:nvSpPr>
        <p:spPr>
          <a:xfrm>
            <a:off x="2660073" y="5704609"/>
            <a:ext cx="7377545" cy="646331"/>
          </a:xfrm>
          <a:prstGeom prst="rect">
            <a:avLst/>
          </a:prstGeom>
          <a:solidFill>
            <a:srgbClr val="002060"/>
          </a:solidFill>
        </p:spPr>
        <p:txBody>
          <a:bodyPr wrap="square" rtlCol="0">
            <a:spAutoFit/>
          </a:bodyPr>
          <a:lstStyle/>
          <a:p>
            <a:r>
              <a:rPr lang="en-GB" dirty="0">
                <a:solidFill>
                  <a:schemeClr val="bg1"/>
                </a:solidFill>
              </a:rPr>
              <a:t>Note: Specific elements from Part 1, 2 and 4 of the plan that relate to this service area are summarised on the next slide.</a:t>
            </a:r>
          </a:p>
        </p:txBody>
      </p:sp>
      <p:pic>
        <p:nvPicPr>
          <p:cNvPr id="9" name="Picture 8"/>
          <p:cNvPicPr>
            <a:picLocks noChangeAspect="1"/>
          </p:cNvPicPr>
          <p:nvPr/>
        </p:nvPicPr>
        <p:blipFill>
          <a:blip r:embed="rId5"/>
          <a:stretch>
            <a:fillRect/>
          </a:stretch>
        </p:blipFill>
        <p:spPr>
          <a:xfrm>
            <a:off x="11533909" y="81309"/>
            <a:ext cx="542591" cy="542591"/>
          </a:xfrm>
          <a:prstGeom prst="rect">
            <a:avLst/>
          </a:prstGeom>
        </p:spPr>
      </p:pic>
      <p:sp>
        <p:nvSpPr>
          <p:cNvPr id="2" name="Slide Number Placeholder 1"/>
          <p:cNvSpPr>
            <a:spLocks noGrp="1"/>
          </p:cNvSpPr>
          <p:nvPr>
            <p:ph type="sldNum" sz="quarter" idx="12"/>
          </p:nvPr>
        </p:nvSpPr>
        <p:spPr>
          <a:xfrm>
            <a:off x="5086564" y="6350940"/>
            <a:ext cx="2743200" cy="365125"/>
          </a:xfrm>
        </p:spPr>
        <p:txBody>
          <a:bodyPr/>
          <a:lstStyle/>
          <a:p>
            <a:pPr algn="ctr"/>
            <a:fld id="{5BD55D11-4E84-453C-BF27-7B61301F371F}" type="slidenum">
              <a:rPr lang="en-GB" smtClean="0"/>
              <a:pPr algn="ctr"/>
              <a:t>4</a:t>
            </a:fld>
            <a:endParaRPr lang="en-GB" dirty="0"/>
          </a:p>
        </p:txBody>
      </p:sp>
    </p:spTree>
    <p:extLst>
      <p:ext uri="{BB962C8B-B14F-4D97-AF65-F5344CB8AC3E}">
        <p14:creationId xmlns:p14="http://schemas.microsoft.com/office/powerpoint/2010/main" val="22180895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Service Group Element of Financial Plan</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2"/>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3"/>
          <a:stretch>
            <a:fillRect/>
          </a:stretch>
        </p:blipFill>
        <p:spPr>
          <a:xfrm>
            <a:off x="177872" y="6043498"/>
            <a:ext cx="2238027" cy="692361"/>
          </a:xfrm>
          <a:prstGeom prst="rect">
            <a:avLst/>
          </a:prstGeom>
        </p:spPr>
      </p:pic>
      <p:sp>
        <p:nvSpPr>
          <p:cNvPr id="9" name="Oval 8"/>
          <p:cNvSpPr/>
          <p:nvPr/>
        </p:nvSpPr>
        <p:spPr>
          <a:xfrm>
            <a:off x="11417237" y="125787"/>
            <a:ext cx="536465" cy="536465"/>
          </a:xfrm>
          <a:prstGeom prst="ellipse">
            <a:avLst/>
          </a:prstGeom>
          <a:blipFill>
            <a:blip r:embed="rId4"/>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a:p>
        </p:txBody>
      </p:sp>
      <p:sp>
        <p:nvSpPr>
          <p:cNvPr id="2" name="Slide Number Placeholder 1"/>
          <p:cNvSpPr>
            <a:spLocks noGrp="1"/>
          </p:cNvSpPr>
          <p:nvPr>
            <p:ph type="sldNum" sz="quarter" idx="12"/>
          </p:nvPr>
        </p:nvSpPr>
        <p:spPr>
          <a:xfrm>
            <a:off x="5312596" y="6207114"/>
            <a:ext cx="2743200" cy="365125"/>
          </a:xfrm>
        </p:spPr>
        <p:txBody>
          <a:bodyPr/>
          <a:lstStyle/>
          <a:p>
            <a:pPr algn="ctr"/>
            <a:fld id="{5BD55D11-4E84-453C-BF27-7B61301F371F}" type="slidenum">
              <a:rPr lang="en-GB" smtClean="0"/>
              <a:pPr algn="ctr"/>
              <a:t>5</a:t>
            </a:fld>
            <a:endParaRPr lang="en-GB" dirty="0"/>
          </a:p>
        </p:txBody>
      </p:sp>
      <p:pic>
        <p:nvPicPr>
          <p:cNvPr id="4" name="Picture 3">
            <a:extLst>
              <a:ext uri="{FF2B5EF4-FFF2-40B4-BE49-F238E27FC236}">
                <a16:creationId xmlns:a16="http://schemas.microsoft.com/office/drawing/2014/main" id="{B4D77521-3BB3-4A89-A1A7-2F3D89D6D8EC}"/>
              </a:ext>
            </a:extLst>
          </p:cNvPr>
          <p:cNvPicPr>
            <a:picLocks noChangeAspect="1"/>
          </p:cNvPicPr>
          <p:nvPr/>
        </p:nvPicPr>
        <p:blipFill>
          <a:blip r:embed="rId5"/>
          <a:stretch>
            <a:fillRect/>
          </a:stretch>
        </p:blipFill>
        <p:spPr>
          <a:xfrm>
            <a:off x="6248242" y="662252"/>
            <a:ext cx="5836628" cy="4941843"/>
          </a:xfrm>
          <a:prstGeom prst="rect">
            <a:avLst/>
          </a:prstGeom>
        </p:spPr>
      </p:pic>
      <p:pic>
        <p:nvPicPr>
          <p:cNvPr id="10" name="Picture 9">
            <a:extLst>
              <a:ext uri="{FF2B5EF4-FFF2-40B4-BE49-F238E27FC236}">
                <a16:creationId xmlns:a16="http://schemas.microsoft.com/office/drawing/2014/main" id="{271E1F55-DEA7-9AF5-81AB-E85F4FC916D6}"/>
              </a:ext>
            </a:extLst>
          </p:cNvPr>
          <p:cNvPicPr>
            <a:picLocks noChangeAspect="1"/>
          </p:cNvPicPr>
          <p:nvPr/>
        </p:nvPicPr>
        <p:blipFill>
          <a:blip r:embed="rId6"/>
          <a:stretch>
            <a:fillRect/>
          </a:stretch>
        </p:blipFill>
        <p:spPr>
          <a:xfrm>
            <a:off x="48446" y="662252"/>
            <a:ext cx="6040183" cy="2624156"/>
          </a:xfrm>
          <a:prstGeom prst="rect">
            <a:avLst/>
          </a:prstGeom>
        </p:spPr>
      </p:pic>
      <p:sp>
        <p:nvSpPr>
          <p:cNvPr id="3" name="TextBox 2">
            <a:extLst>
              <a:ext uri="{FF2B5EF4-FFF2-40B4-BE49-F238E27FC236}">
                <a16:creationId xmlns:a16="http://schemas.microsoft.com/office/drawing/2014/main" id="{6B4EFCF0-E407-3F6E-8DA9-0F81C201151A}"/>
              </a:ext>
            </a:extLst>
          </p:cNvPr>
          <p:cNvSpPr txBox="1"/>
          <p:nvPr/>
        </p:nvSpPr>
        <p:spPr>
          <a:xfrm>
            <a:off x="48446" y="3788213"/>
            <a:ext cx="6040183" cy="1815882"/>
          </a:xfrm>
          <a:prstGeom prst="rect">
            <a:avLst/>
          </a:prstGeom>
          <a:noFill/>
          <a:ln w="12700">
            <a:solidFill>
              <a:schemeClr val="tx1"/>
            </a:solidFill>
          </a:ln>
        </p:spPr>
        <p:txBody>
          <a:bodyPr wrap="square" rtlCol="0">
            <a:spAutoFit/>
          </a:bodyPr>
          <a:lstStyle/>
          <a:p>
            <a:r>
              <a:rPr lang="en-GB" sz="1400" b="1" u="sng" dirty="0">
                <a:solidFill>
                  <a:srgbClr val="002060"/>
                </a:solidFill>
                <a:latin typeface="Arial" panose="020B0604020202020204" pitchFamily="34" charset="0"/>
                <a:cs typeface="Arial" panose="020B0604020202020204" pitchFamily="34" charset="0"/>
              </a:rPr>
              <a:t>End of year forecast</a:t>
            </a:r>
          </a:p>
          <a:p>
            <a:pPr marL="285750" indent="-285750">
              <a:buFont typeface="Arial" panose="020B0604020202020204" pitchFamily="34" charset="0"/>
              <a:buChar char="•"/>
            </a:pPr>
            <a:r>
              <a:rPr lang="en-GB" sz="1400" dirty="0">
                <a:solidFill>
                  <a:srgbClr val="002060"/>
                </a:solidFill>
                <a:latin typeface="Arial" panose="020B0604020202020204" pitchFamily="34" charset="0"/>
                <a:cs typeface="Arial" panose="020B0604020202020204" pitchFamily="34" charset="0"/>
              </a:rPr>
              <a:t>As at the end of Month 5 reporting, the Service Group are forecasting a </a:t>
            </a:r>
            <a:r>
              <a:rPr lang="en-GB" sz="1400" b="1" u="sng" dirty="0">
                <a:solidFill>
                  <a:srgbClr val="002060"/>
                </a:solidFill>
                <a:latin typeface="Arial" panose="020B0604020202020204" pitchFamily="34" charset="0"/>
                <a:cs typeface="Arial" panose="020B0604020202020204" pitchFamily="34" charset="0"/>
              </a:rPr>
              <a:t>£1.2m</a:t>
            </a:r>
            <a:r>
              <a:rPr lang="en-GB" sz="1400" b="1" dirty="0">
                <a:solidFill>
                  <a:srgbClr val="002060"/>
                </a:solidFill>
                <a:latin typeface="Arial" panose="020B0604020202020204" pitchFamily="34" charset="0"/>
                <a:cs typeface="Arial" panose="020B0604020202020204" pitchFamily="34" charset="0"/>
              </a:rPr>
              <a:t> </a:t>
            </a:r>
            <a:r>
              <a:rPr lang="en-GB" sz="1400" dirty="0">
                <a:solidFill>
                  <a:srgbClr val="002060"/>
                </a:solidFill>
                <a:latin typeface="Arial" panose="020B0604020202020204" pitchFamily="34" charset="0"/>
                <a:cs typeface="Arial" panose="020B0604020202020204" pitchFamily="34" charset="0"/>
              </a:rPr>
              <a:t>overspend against budget which is inclusive of all Green and Amber Savings schemes.</a:t>
            </a:r>
          </a:p>
          <a:p>
            <a:pPr marL="285750" indent="-285750">
              <a:buFont typeface="Arial" panose="020B0604020202020204" pitchFamily="34" charset="0"/>
              <a:buChar char="•"/>
            </a:pPr>
            <a:r>
              <a:rPr lang="en-GB" sz="1400" dirty="0">
                <a:solidFill>
                  <a:srgbClr val="002060"/>
                </a:solidFill>
                <a:latin typeface="Arial" panose="020B0604020202020204" pitchFamily="34" charset="0"/>
                <a:cs typeface="Arial" panose="020B0604020202020204" pitchFamily="34" charset="0"/>
              </a:rPr>
              <a:t>At the time of writing this report the Service Group had summitted </a:t>
            </a:r>
            <a:r>
              <a:rPr lang="en-GB" sz="1400" b="1" u="sng" dirty="0">
                <a:solidFill>
                  <a:srgbClr val="002060"/>
                </a:solidFill>
                <a:latin typeface="Arial" panose="020B0604020202020204" pitchFamily="34" charset="0"/>
                <a:cs typeface="Arial" panose="020B0604020202020204" pitchFamily="34" charset="0"/>
              </a:rPr>
              <a:t>£8m </a:t>
            </a:r>
            <a:r>
              <a:rPr lang="en-GB" sz="1400" dirty="0">
                <a:solidFill>
                  <a:srgbClr val="002060"/>
                </a:solidFill>
                <a:latin typeface="Arial" panose="020B0604020202020204" pitchFamily="34" charset="0"/>
                <a:cs typeface="Arial" panose="020B0604020202020204" pitchFamily="34" charset="0"/>
              </a:rPr>
              <a:t>of Red options. Following  confirmation of which Red schemes are recommended to proceed the Service Group will confirm revised forecast for 2024/25. </a:t>
            </a:r>
          </a:p>
        </p:txBody>
      </p:sp>
    </p:spTree>
    <p:extLst>
      <p:ext uri="{BB962C8B-B14F-4D97-AF65-F5344CB8AC3E}">
        <p14:creationId xmlns:p14="http://schemas.microsoft.com/office/powerpoint/2010/main" val="20658001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821689D-27FB-C18A-9F8A-702679BD75A4}"/>
              </a:ext>
            </a:extLst>
          </p:cNvPr>
          <p:cNvPicPr>
            <a:picLocks noChangeAspect="1"/>
          </p:cNvPicPr>
          <p:nvPr/>
        </p:nvPicPr>
        <p:blipFill>
          <a:blip r:embed="rId3"/>
          <a:stretch>
            <a:fillRect/>
          </a:stretch>
        </p:blipFill>
        <p:spPr>
          <a:xfrm>
            <a:off x="6213126" y="564025"/>
            <a:ext cx="5795320" cy="4715308"/>
          </a:xfrm>
          <a:prstGeom prst="rect">
            <a:avLst/>
          </a:prstGeom>
        </p:spPr>
      </p:pic>
      <p:pic>
        <p:nvPicPr>
          <p:cNvPr id="3" name="Picture 2">
            <a:extLst>
              <a:ext uri="{FF2B5EF4-FFF2-40B4-BE49-F238E27FC236}">
                <a16:creationId xmlns:a16="http://schemas.microsoft.com/office/drawing/2014/main" id="{4C5A5DAA-4164-3333-B541-8F20BCB9E441}"/>
              </a:ext>
            </a:extLst>
          </p:cNvPr>
          <p:cNvPicPr>
            <a:picLocks noChangeAspect="1"/>
          </p:cNvPicPr>
          <p:nvPr/>
        </p:nvPicPr>
        <p:blipFill>
          <a:blip r:embed="rId4"/>
          <a:stretch>
            <a:fillRect/>
          </a:stretch>
        </p:blipFill>
        <p:spPr>
          <a:xfrm>
            <a:off x="198088" y="564025"/>
            <a:ext cx="5953175" cy="3934471"/>
          </a:xfrm>
          <a:prstGeom prst="rect">
            <a:avLst/>
          </a:prstGeom>
        </p:spPr>
      </p:pic>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2024/25 In Year Health Board Position</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5"/>
          <a:stretch>
            <a:fillRect/>
          </a:stretch>
        </p:blipFill>
        <p:spPr>
          <a:xfrm>
            <a:off x="10515600" y="6248411"/>
            <a:ext cx="1438102" cy="366575"/>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6"/>
          <a:stretch>
            <a:fillRect/>
          </a:stretch>
        </p:blipFill>
        <p:spPr>
          <a:xfrm>
            <a:off x="177873" y="6308703"/>
            <a:ext cx="1380764" cy="427156"/>
          </a:xfrm>
          <a:prstGeom prst="rect">
            <a:avLst/>
          </a:prstGeom>
        </p:spPr>
      </p:pic>
      <p:sp>
        <p:nvSpPr>
          <p:cNvPr id="9" name="Oval 8"/>
          <p:cNvSpPr/>
          <p:nvPr/>
        </p:nvSpPr>
        <p:spPr>
          <a:xfrm>
            <a:off x="11445964" y="27233"/>
            <a:ext cx="611296" cy="536792"/>
          </a:xfrm>
          <a:prstGeom prst="ellipse">
            <a:avLst/>
          </a:prstGeom>
          <a:blipFill>
            <a:blip r:embed="rId7"/>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a:p>
        </p:txBody>
      </p:sp>
      <p:sp>
        <p:nvSpPr>
          <p:cNvPr id="4" name="Slide Number Placeholder 3"/>
          <p:cNvSpPr>
            <a:spLocks noGrp="1"/>
          </p:cNvSpPr>
          <p:nvPr>
            <p:ph type="sldNum" sz="quarter" idx="12"/>
          </p:nvPr>
        </p:nvSpPr>
        <p:spPr>
          <a:xfrm>
            <a:off x="4819436" y="6217959"/>
            <a:ext cx="2743200" cy="365125"/>
          </a:xfrm>
        </p:spPr>
        <p:txBody>
          <a:bodyPr/>
          <a:lstStyle/>
          <a:p>
            <a:pPr algn="ctr"/>
            <a:fld id="{5BD55D11-4E84-453C-BF27-7B61301F371F}" type="slidenum">
              <a:rPr lang="en-GB" smtClean="0"/>
              <a:pPr algn="ctr"/>
              <a:t>6</a:t>
            </a:fld>
            <a:endParaRPr lang="en-GB" dirty="0"/>
          </a:p>
        </p:txBody>
      </p:sp>
      <p:sp>
        <p:nvSpPr>
          <p:cNvPr id="2" name="Oval 1"/>
          <p:cNvSpPr/>
          <p:nvPr/>
        </p:nvSpPr>
        <p:spPr>
          <a:xfrm>
            <a:off x="558885" y="1992748"/>
            <a:ext cx="5871320" cy="241469"/>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2686940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Service Group Position By Month &amp; Divisions </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3"/>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4"/>
          <a:stretch>
            <a:fillRect/>
          </a:stretch>
        </p:blipFill>
        <p:spPr>
          <a:xfrm>
            <a:off x="177872" y="6043498"/>
            <a:ext cx="2238027" cy="692361"/>
          </a:xfrm>
          <a:prstGeom prst="rect">
            <a:avLst/>
          </a:prstGeom>
        </p:spPr>
      </p:pic>
      <p:sp>
        <p:nvSpPr>
          <p:cNvPr id="8" name="Oval 7"/>
          <p:cNvSpPr/>
          <p:nvPr/>
        </p:nvSpPr>
        <p:spPr>
          <a:xfrm>
            <a:off x="11538959" y="9556"/>
            <a:ext cx="536792" cy="559341"/>
          </a:xfrm>
          <a:prstGeom prst="ellipse">
            <a:avLst/>
          </a:prstGeom>
          <a:blipFill>
            <a:blip r:embed="rId5"/>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a:p>
        </p:txBody>
      </p:sp>
      <p:sp>
        <p:nvSpPr>
          <p:cNvPr id="9" name="Slide Number Placeholder 8"/>
          <p:cNvSpPr>
            <a:spLocks noGrp="1"/>
          </p:cNvSpPr>
          <p:nvPr>
            <p:ph type="sldNum" sz="quarter" idx="12"/>
          </p:nvPr>
        </p:nvSpPr>
        <p:spPr>
          <a:xfrm>
            <a:off x="4929298" y="6249861"/>
            <a:ext cx="2743200" cy="365125"/>
          </a:xfrm>
        </p:spPr>
        <p:txBody>
          <a:bodyPr/>
          <a:lstStyle/>
          <a:p>
            <a:pPr algn="ctr"/>
            <a:fld id="{5BD55D11-4E84-453C-BF27-7B61301F371F}" type="slidenum">
              <a:rPr lang="en-GB" smtClean="0"/>
              <a:pPr algn="ctr"/>
              <a:t>7</a:t>
            </a:fld>
            <a:endParaRPr lang="en-GB" dirty="0"/>
          </a:p>
        </p:txBody>
      </p:sp>
      <p:sp>
        <p:nvSpPr>
          <p:cNvPr id="11" name="TextBox 10">
            <a:extLst>
              <a:ext uri="{FF2B5EF4-FFF2-40B4-BE49-F238E27FC236}">
                <a16:creationId xmlns:a16="http://schemas.microsoft.com/office/drawing/2014/main" id="{BB458E6E-9D8A-9EF8-653D-A84A249BDD84}"/>
              </a:ext>
            </a:extLst>
          </p:cNvPr>
          <p:cNvSpPr txBox="1"/>
          <p:nvPr/>
        </p:nvSpPr>
        <p:spPr>
          <a:xfrm>
            <a:off x="3784058" y="2966645"/>
            <a:ext cx="8230070" cy="3785652"/>
          </a:xfrm>
          <a:prstGeom prst="rect">
            <a:avLst/>
          </a:prstGeom>
          <a:noFill/>
          <a:ln>
            <a:solidFill>
              <a:schemeClr val="bg1"/>
            </a:solidFill>
          </a:ln>
        </p:spPr>
        <p:txBody>
          <a:bodyPr wrap="square" rtlCol="0">
            <a:spAutoFit/>
          </a:bodyPr>
          <a:lstStyle/>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r>
              <a:rPr lang="en-GB" sz="1200" b="1" kern="0" noProof="0" dirty="0">
                <a:solidFill>
                  <a:srgbClr val="002060"/>
                </a:solidFill>
                <a:latin typeface="Arial"/>
                <a:sym typeface="Arial"/>
              </a:rPr>
              <a:t>Overall Service Group </a:t>
            </a:r>
          </a:p>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r>
              <a:rPr lang="en-GB" sz="1200" kern="0" dirty="0">
                <a:solidFill>
                  <a:srgbClr val="002060"/>
                </a:solidFill>
                <a:latin typeface="Arial"/>
                <a:sym typeface="Arial"/>
              </a:rPr>
              <a:t>The overspend position is primarily driven by pay expenditure compared to budget due to high Medical and Nursing variable pay.  Some of this expenditure has been offset by some benefit from the release of balance sheet.</a:t>
            </a:r>
            <a:endParaRPr lang="en-GB" sz="1200" kern="0" noProof="0" dirty="0">
              <a:solidFill>
                <a:srgbClr val="002060"/>
              </a:solidFill>
              <a:latin typeface="Arial"/>
              <a:sym typeface="Arial"/>
            </a:endParaRPr>
          </a:p>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endParaRPr lang="en-GB" sz="1200" kern="0" dirty="0">
              <a:solidFill>
                <a:srgbClr val="002060"/>
              </a:solidFill>
              <a:latin typeface="Arial"/>
              <a:sym typeface="Arial"/>
            </a:endParaRPr>
          </a:p>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r>
              <a:rPr lang="en-GB" sz="1200" b="1" kern="0" noProof="0" dirty="0">
                <a:solidFill>
                  <a:srgbClr val="002060"/>
                </a:solidFill>
                <a:latin typeface="Arial"/>
                <a:sym typeface="Arial"/>
              </a:rPr>
              <a:t>MHLD Operations, Head of Psychology, Head of Nursing, Development and Commissioning and Other Cost Centres</a:t>
            </a:r>
          </a:p>
          <a:p>
            <a:pPr marL="285750" indent="-285750">
              <a:buClr>
                <a:srgbClr val="000000"/>
              </a:buClr>
              <a:buFont typeface="Arial" panose="020B0604020202020204" pitchFamily="34" charset="0"/>
              <a:buChar char="•"/>
              <a:defRPr/>
            </a:pPr>
            <a:r>
              <a:rPr kumimoji="0" lang="en-GB" sz="1200" i="0" u="none" strike="noStrike" kern="0" cap="none" spc="0" normalizeH="0" baseline="0" noProof="0" dirty="0">
                <a:ln>
                  <a:noFill/>
                </a:ln>
                <a:solidFill>
                  <a:srgbClr val="002060"/>
                </a:solidFill>
                <a:effectLst/>
                <a:uLnTx/>
                <a:uFillTx/>
                <a:latin typeface="Arial"/>
                <a:sym typeface="Arial"/>
              </a:rPr>
              <a:t>Combined underspend due to various </a:t>
            </a:r>
            <a:r>
              <a:rPr lang="en-GB" sz="1200" kern="0" dirty="0">
                <a:solidFill>
                  <a:srgbClr val="002060"/>
                </a:solidFill>
                <a:latin typeface="Arial"/>
                <a:sym typeface="Arial"/>
              </a:rPr>
              <a:t>vacancies across several staff groups.</a:t>
            </a:r>
            <a:endParaRPr kumimoji="0" lang="en-GB" sz="1200" i="0" u="none" strike="noStrike" kern="0" cap="none" spc="0" normalizeH="0" noProof="0" dirty="0">
              <a:ln>
                <a:noFill/>
              </a:ln>
              <a:solidFill>
                <a:srgbClr val="002060"/>
              </a:solidFill>
              <a:effectLst/>
              <a:uLnTx/>
              <a:uFillTx/>
              <a:latin typeface="Arial"/>
              <a:sym typeface="Arial"/>
            </a:endParaRPr>
          </a:p>
          <a:p>
            <a:pPr>
              <a:buClr>
                <a:srgbClr val="000000"/>
              </a:buClr>
              <a:defRPr/>
            </a:pPr>
            <a:endParaRPr lang="en-GB" sz="1200" kern="0" dirty="0">
              <a:solidFill>
                <a:srgbClr val="002060"/>
              </a:solidFill>
              <a:latin typeface="Arial"/>
              <a:sym typeface="Arial"/>
            </a:endParaRPr>
          </a:p>
          <a:p>
            <a:pPr>
              <a:buClr>
                <a:srgbClr val="000000"/>
              </a:buClr>
              <a:defRPr/>
            </a:pPr>
            <a:r>
              <a:rPr lang="en-GB" sz="1200" b="1" kern="0" dirty="0">
                <a:solidFill>
                  <a:srgbClr val="002060"/>
                </a:solidFill>
                <a:latin typeface="Arial"/>
                <a:sym typeface="Arial"/>
              </a:rPr>
              <a:t>Mental Health Division</a:t>
            </a:r>
          </a:p>
          <a:p>
            <a:pPr marL="285750" indent="-285750">
              <a:buClr>
                <a:srgbClr val="000000"/>
              </a:buClr>
              <a:buFont typeface="Arial" panose="020B0604020202020204" pitchFamily="34" charset="0"/>
              <a:buChar char="•"/>
              <a:defRPr/>
            </a:pPr>
            <a:r>
              <a:rPr lang="en-GB" sz="1200" b="1" kern="0" dirty="0">
                <a:solidFill>
                  <a:srgbClr val="002060"/>
                </a:solidFill>
                <a:latin typeface="Arial"/>
                <a:sym typeface="Arial"/>
              </a:rPr>
              <a:t>Pay £321k: </a:t>
            </a:r>
            <a:r>
              <a:rPr lang="en-GB" sz="1200" kern="0" dirty="0">
                <a:solidFill>
                  <a:srgbClr val="002060"/>
                </a:solidFill>
                <a:latin typeface="Arial"/>
                <a:sym typeface="Arial"/>
              </a:rPr>
              <a:t>Overspend due to high Medical and Nursing variable pay.</a:t>
            </a:r>
          </a:p>
          <a:p>
            <a:pPr marL="285750" indent="-285750">
              <a:buClr>
                <a:srgbClr val="000000"/>
              </a:buClr>
              <a:buFont typeface="Arial" panose="020B0604020202020204" pitchFamily="34" charset="0"/>
              <a:buChar char="•"/>
              <a:defRPr/>
            </a:pPr>
            <a:r>
              <a:rPr lang="en-GB" sz="1200" b="1" kern="0" dirty="0">
                <a:solidFill>
                  <a:srgbClr val="002060"/>
                </a:solidFill>
                <a:latin typeface="Arial"/>
                <a:sym typeface="Arial"/>
              </a:rPr>
              <a:t>Non pay £36k: </a:t>
            </a:r>
            <a:r>
              <a:rPr lang="en-GB" sz="1200" kern="0" dirty="0">
                <a:solidFill>
                  <a:srgbClr val="002060"/>
                </a:solidFill>
                <a:latin typeface="Arial"/>
                <a:sym typeface="Arial"/>
              </a:rPr>
              <a:t>Overspend due to high transport, drugs and premises expenditure offset by the release of CHC balance sheet benefit.</a:t>
            </a:r>
          </a:p>
          <a:p>
            <a:pPr>
              <a:buClr>
                <a:srgbClr val="000000"/>
              </a:buClr>
              <a:defRPr/>
            </a:pPr>
            <a:endParaRPr lang="en-GB" sz="1200" kern="0" dirty="0">
              <a:solidFill>
                <a:srgbClr val="002060"/>
              </a:solidFill>
              <a:latin typeface="Arial"/>
              <a:sym typeface="Arial"/>
            </a:endParaRPr>
          </a:p>
          <a:p>
            <a:pPr>
              <a:buClr>
                <a:srgbClr val="000000"/>
              </a:buClr>
              <a:defRPr/>
            </a:pPr>
            <a:r>
              <a:rPr lang="en-GB" sz="1200" b="1" kern="0" dirty="0">
                <a:solidFill>
                  <a:srgbClr val="002060"/>
                </a:solidFill>
                <a:latin typeface="Arial"/>
                <a:sym typeface="Arial"/>
              </a:rPr>
              <a:t>Learning Disabilities Division</a:t>
            </a:r>
          </a:p>
          <a:p>
            <a:pPr marL="285750" indent="-285750">
              <a:buClr>
                <a:srgbClr val="000000"/>
              </a:buClr>
              <a:buFont typeface="Arial" panose="020B0604020202020204" pitchFamily="34" charset="0"/>
              <a:buChar char="•"/>
              <a:defRPr/>
            </a:pPr>
            <a:r>
              <a:rPr lang="en-GB" sz="1200" b="1" kern="0" dirty="0">
                <a:solidFill>
                  <a:srgbClr val="002060"/>
                </a:solidFill>
                <a:latin typeface="Arial"/>
                <a:sym typeface="Arial"/>
              </a:rPr>
              <a:t>Pay £81k: </a:t>
            </a:r>
            <a:r>
              <a:rPr lang="en-GB" sz="1200" kern="0" dirty="0">
                <a:solidFill>
                  <a:srgbClr val="002060"/>
                </a:solidFill>
                <a:latin typeface="Arial"/>
                <a:sym typeface="Arial"/>
              </a:rPr>
              <a:t>Overspend due to high Medical staffing and Nursing variable pay.</a:t>
            </a:r>
          </a:p>
          <a:p>
            <a:pPr marL="285750" indent="-285750">
              <a:buClr>
                <a:srgbClr val="000000"/>
              </a:buClr>
              <a:buFont typeface="Arial" panose="020B0604020202020204" pitchFamily="34" charset="0"/>
              <a:buChar char="•"/>
              <a:defRPr/>
            </a:pPr>
            <a:r>
              <a:rPr lang="en-GB" sz="1200" b="1" kern="0" dirty="0">
                <a:solidFill>
                  <a:srgbClr val="002060"/>
                </a:solidFill>
                <a:latin typeface="Arial"/>
                <a:sym typeface="Arial"/>
              </a:rPr>
              <a:t>Non pay £(345)k: </a:t>
            </a:r>
            <a:r>
              <a:rPr lang="en-GB" sz="1200" kern="0" dirty="0">
                <a:solidFill>
                  <a:srgbClr val="002060"/>
                </a:solidFill>
                <a:latin typeface="Arial"/>
                <a:sym typeface="Arial"/>
              </a:rPr>
              <a:t>Overspend in drugs and premises expenditure offset by the release of CHC balance sheet benefit.</a:t>
            </a:r>
          </a:p>
          <a:p>
            <a:pPr>
              <a:buClr>
                <a:srgbClr val="000000"/>
              </a:buClr>
              <a:defRPr/>
            </a:pPr>
            <a:endParaRPr lang="en-GB" sz="1200" kern="0" dirty="0">
              <a:solidFill>
                <a:srgbClr val="002060"/>
              </a:solidFill>
              <a:latin typeface="Arial"/>
              <a:sym typeface="Arial"/>
            </a:endParaRPr>
          </a:p>
          <a:p>
            <a:pPr>
              <a:buClr>
                <a:srgbClr val="000000"/>
              </a:buClr>
              <a:defRPr/>
            </a:pPr>
            <a:r>
              <a:rPr lang="en-GB" sz="1200" b="1" kern="0" dirty="0">
                <a:solidFill>
                  <a:srgbClr val="002060"/>
                </a:solidFill>
                <a:latin typeface="Arial"/>
                <a:sym typeface="Arial"/>
              </a:rPr>
              <a:t>Secure Services and Recovery Division</a:t>
            </a:r>
          </a:p>
          <a:p>
            <a:pPr marL="285750" indent="-285750">
              <a:buClr>
                <a:srgbClr val="000000"/>
              </a:buClr>
              <a:buFont typeface="Arial" panose="020B0604020202020204" pitchFamily="34" charset="0"/>
              <a:buChar char="•"/>
              <a:defRPr/>
            </a:pPr>
            <a:r>
              <a:rPr lang="en-GB" sz="1200" b="1" kern="0" dirty="0">
                <a:solidFill>
                  <a:srgbClr val="002060"/>
                </a:solidFill>
                <a:latin typeface="Arial"/>
                <a:sym typeface="Arial"/>
              </a:rPr>
              <a:t>Pay £290k: </a:t>
            </a:r>
            <a:r>
              <a:rPr lang="en-GB" sz="1200" kern="0" dirty="0">
                <a:solidFill>
                  <a:srgbClr val="002060"/>
                </a:solidFill>
                <a:latin typeface="Arial"/>
                <a:sym typeface="Arial"/>
              </a:rPr>
              <a:t>Overspend largely due to Nursing variable pay.</a:t>
            </a:r>
          </a:p>
        </p:txBody>
      </p:sp>
      <p:pic>
        <p:nvPicPr>
          <p:cNvPr id="17" name="Picture 16">
            <a:extLst>
              <a:ext uri="{FF2B5EF4-FFF2-40B4-BE49-F238E27FC236}">
                <a16:creationId xmlns:a16="http://schemas.microsoft.com/office/drawing/2014/main" id="{E505007B-1C5E-EA0D-4642-83E292C5E524}"/>
              </a:ext>
            </a:extLst>
          </p:cNvPr>
          <p:cNvPicPr>
            <a:picLocks noChangeAspect="1"/>
          </p:cNvPicPr>
          <p:nvPr/>
        </p:nvPicPr>
        <p:blipFill>
          <a:blip r:embed="rId6"/>
          <a:stretch>
            <a:fillRect/>
          </a:stretch>
        </p:blipFill>
        <p:spPr>
          <a:xfrm>
            <a:off x="177872" y="600232"/>
            <a:ext cx="2692400" cy="2882900"/>
          </a:xfrm>
          <a:prstGeom prst="rect">
            <a:avLst/>
          </a:prstGeom>
        </p:spPr>
      </p:pic>
      <p:pic>
        <p:nvPicPr>
          <p:cNvPr id="20" name="Picture 19">
            <a:extLst>
              <a:ext uri="{FF2B5EF4-FFF2-40B4-BE49-F238E27FC236}">
                <a16:creationId xmlns:a16="http://schemas.microsoft.com/office/drawing/2014/main" id="{47D887DE-E9EE-AF21-CA8D-8B879F74410F}"/>
              </a:ext>
            </a:extLst>
          </p:cNvPr>
          <p:cNvPicPr>
            <a:picLocks noChangeAspect="1"/>
          </p:cNvPicPr>
          <p:nvPr/>
        </p:nvPicPr>
        <p:blipFill>
          <a:blip r:embed="rId7"/>
          <a:stretch>
            <a:fillRect/>
          </a:stretch>
        </p:blipFill>
        <p:spPr>
          <a:xfrm>
            <a:off x="3358843" y="598833"/>
            <a:ext cx="4540250" cy="2165350"/>
          </a:xfrm>
          <a:prstGeom prst="rect">
            <a:avLst/>
          </a:prstGeom>
        </p:spPr>
      </p:pic>
      <p:pic>
        <p:nvPicPr>
          <p:cNvPr id="22" name="Picture 21">
            <a:extLst>
              <a:ext uri="{FF2B5EF4-FFF2-40B4-BE49-F238E27FC236}">
                <a16:creationId xmlns:a16="http://schemas.microsoft.com/office/drawing/2014/main" id="{30F1C72D-ACFB-3091-3820-1CBC7D1E73AC}"/>
              </a:ext>
            </a:extLst>
          </p:cNvPr>
          <p:cNvPicPr>
            <a:picLocks noChangeAspect="1"/>
          </p:cNvPicPr>
          <p:nvPr/>
        </p:nvPicPr>
        <p:blipFill>
          <a:blip r:embed="rId8"/>
          <a:stretch>
            <a:fillRect/>
          </a:stretch>
        </p:blipFill>
        <p:spPr>
          <a:xfrm>
            <a:off x="8117982" y="568897"/>
            <a:ext cx="3957769" cy="2195286"/>
          </a:xfrm>
          <a:prstGeom prst="rect">
            <a:avLst/>
          </a:prstGeom>
        </p:spPr>
      </p:pic>
    </p:spTree>
    <p:extLst>
      <p:ext uri="{BB962C8B-B14F-4D97-AF65-F5344CB8AC3E}">
        <p14:creationId xmlns:p14="http://schemas.microsoft.com/office/powerpoint/2010/main" val="12623001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In month Service Group Position By Division &amp; Type Expenditure/Income</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3"/>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4"/>
          <a:stretch>
            <a:fillRect/>
          </a:stretch>
        </p:blipFill>
        <p:spPr>
          <a:xfrm>
            <a:off x="177872" y="6043498"/>
            <a:ext cx="2238027" cy="692361"/>
          </a:xfrm>
          <a:prstGeom prst="rect">
            <a:avLst/>
          </a:prstGeom>
        </p:spPr>
      </p:pic>
      <p:sp>
        <p:nvSpPr>
          <p:cNvPr id="4" name="Rounded Rectangle 9">
            <a:extLst>
              <a:ext uri="{FF2B5EF4-FFF2-40B4-BE49-F238E27FC236}">
                <a16:creationId xmlns:a16="http://schemas.microsoft.com/office/drawing/2014/main" id="{AF40C36D-E3B6-AB25-5AA0-ACA16B762973}"/>
              </a:ext>
            </a:extLst>
          </p:cNvPr>
          <p:cNvSpPr/>
          <p:nvPr/>
        </p:nvSpPr>
        <p:spPr>
          <a:xfrm>
            <a:off x="8247707" y="753584"/>
            <a:ext cx="3766421" cy="5289914"/>
          </a:xfrm>
          <a:prstGeom prst="roundRect">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200" b="1" i="0" u="none" strike="noStrike" kern="0" cap="none" spc="0" normalizeH="0" baseline="0" noProof="0" dirty="0">
                <a:ln>
                  <a:noFill/>
                </a:ln>
                <a:solidFill>
                  <a:srgbClr val="002060"/>
                </a:solidFill>
                <a:effectLst/>
                <a:uLnTx/>
                <a:uFillTx/>
                <a:latin typeface="Arial"/>
                <a:ea typeface="+mn-ea"/>
                <a:cs typeface="+mn-cs"/>
                <a:sym typeface="Arial"/>
              </a:rPr>
              <a:t>Key Drivers:</a:t>
            </a:r>
          </a:p>
          <a:p>
            <a:pPr marR="0" lvl="0" defTabSz="914400" rtl="0" eaLnBrk="1" fontAlgn="auto" latinLnBrk="0" hangingPunct="1">
              <a:lnSpc>
                <a:spcPct val="100000"/>
              </a:lnSpc>
              <a:spcBef>
                <a:spcPts val="0"/>
              </a:spcBef>
              <a:spcAft>
                <a:spcPts val="0"/>
              </a:spcAft>
              <a:buClr>
                <a:srgbClr val="000000"/>
              </a:buClr>
              <a:buSzTx/>
              <a:tabLst/>
              <a:defRPr/>
            </a:pPr>
            <a:endParaRPr lang="en-GB" sz="1200" kern="0" dirty="0">
              <a:solidFill>
                <a:srgbClr val="002060"/>
              </a:solidFill>
              <a:latin typeface="Arial"/>
              <a:sym typeface="Arial"/>
            </a:endParaRPr>
          </a:p>
          <a:p>
            <a:pPr marR="0" lvl="0" defTabSz="914400" rtl="0" eaLnBrk="1" fontAlgn="auto" latinLnBrk="0" hangingPunct="1">
              <a:lnSpc>
                <a:spcPct val="100000"/>
              </a:lnSpc>
              <a:spcBef>
                <a:spcPts val="0"/>
              </a:spcBef>
              <a:spcAft>
                <a:spcPts val="0"/>
              </a:spcAft>
              <a:buClr>
                <a:srgbClr val="000000"/>
              </a:buClr>
              <a:buSzTx/>
              <a:tabLst/>
              <a:defRPr/>
            </a:pPr>
            <a:r>
              <a:rPr kumimoji="0" lang="en-GB" sz="1200" b="1" i="0" u="none" strike="noStrike" kern="0" cap="none" spc="0" normalizeH="0" baseline="0" noProof="0" dirty="0">
                <a:ln>
                  <a:noFill/>
                </a:ln>
                <a:solidFill>
                  <a:srgbClr val="002060"/>
                </a:solidFill>
                <a:effectLst/>
                <a:uLnTx/>
                <a:uFillTx/>
                <a:latin typeface="Arial"/>
                <a:ea typeface="+mn-ea"/>
                <a:cs typeface="+mn-cs"/>
                <a:sym typeface="Arial"/>
              </a:rPr>
              <a:t>Income</a:t>
            </a:r>
          </a:p>
          <a:p>
            <a:pPr marL="171450" marR="0" lvl="0" indent="-171450"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lang="en-GB" sz="1200" kern="0" dirty="0">
                <a:solidFill>
                  <a:srgbClr val="002060"/>
                </a:solidFill>
                <a:latin typeface="Arial"/>
                <a:sym typeface="Arial"/>
              </a:rPr>
              <a:t>Net under recovery due to staff related income where there is a vacancy and corresponding underspend in pay.</a:t>
            </a:r>
            <a:endParaRPr kumimoji="0" lang="en-GB" sz="1200" i="0" u="none" strike="noStrike" kern="0" cap="none" spc="0" normalizeH="0" noProof="0" dirty="0">
              <a:ln>
                <a:noFill/>
              </a:ln>
              <a:solidFill>
                <a:srgbClr val="002060"/>
              </a:solidFill>
              <a:effectLst/>
              <a:uLnTx/>
              <a:uFillTx/>
              <a:latin typeface="Arial"/>
              <a:ea typeface="+mn-ea"/>
              <a:cs typeface="+mn-cs"/>
              <a:sym typeface="Arial"/>
            </a:endParaRPr>
          </a:p>
          <a:p>
            <a:pPr>
              <a:buClr>
                <a:srgbClr val="000000"/>
              </a:buClr>
              <a:defRPr/>
            </a:pPr>
            <a:endParaRPr kumimoji="0" lang="en-GB" sz="1200" i="0" u="none" strike="noStrike" kern="0" cap="none" spc="0" normalizeH="0" noProof="0" dirty="0">
              <a:ln>
                <a:noFill/>
              </a:ln>
              <a:solidFill>
                <a:srgbClr val="002060"/>
              </a:solidFill>
              <a:effectLst/>
              <a:uLnTx/>
              <a:uFillTx/>
              <a:latin typeface="Arial"/>
              <a:ea typeface="+mn-ea"/>
              <a:cs typeface="+mn-cs"/>
              <a:sym typeface="Arial"/>
            </a:endParaRPr>
          </a:p>
          <a:p>
            <a:pPr>
              <a:buClr>
                <a:srgbClr val="000000"/>
              </a:buClr>
              <a:defRPr/>
            </a:pPr>
            <a:r>
              <a:rPr lang="en-GB" sz="1200" b="1" kern="0" dirty="0">
                <a:solidFill>
                  <a:srgbClr val="002060"/>
                </a:solidFill>
                <a:latin typeface="Arial"/>
                <a:sym typeface="Arial"/>
              </a:rPr>
              <a:t>Pay</a:t>
            </a:r>
            <a:endParaRPr kumimoji="0" lang="en-GB" sz="1200" b="1" i="0" u="none" strike="noStrike" kern="0" cap="none" spc="0" normalizeH="0" noProof="0" dirty="0">
              <a:ln>
                <a:noFill/>
              </a:ln>
              <a:solidFill>
                <a:srgbClr val="002060"/>
              </a:solidFill>
              <a:effectLst/>
              <a:uLnTx/>
              <a:uFillTx/>
              <a:latin typeface="Arial"/>
              <a:ea typeface="+mn-ea"/>
              <a:cs typeface="+mn-cs"/>
              <a:sym typeface="Arial"/>
            </a:endParaRPr>
          </a:p>
          <a:p>
            <a:pPr marL="171450" indent="-171450">
              <a:buClr>
                <a:srgbClr val="000000"/>
              </a:buClr>
              <a:buFont typeface="Arial" panose="020B0604020202020204" pitchFamily="34" charset="0"/>
              <a:buChar char="•"/>
              <a:defRPr/>
            </a:pPr>
            <a:r>
              <a:rPr lang="en-GB" sz="1200" kern="0" dirty="0">
                <a:solidFill>
                  <a:srgbClr val="002060"/>
                </a:solidFill>
                <a:latin typeface="Arial"/>
                <a:sym typeface="Arial"/>
              </a:rPr>
              <a:t>High Medical variable pay to cover vacancies and other absence, £270,723.</a:t>
            </a:r>
          </a:p>
          <a:p>
            <a:pPr marL="171450" indent="-171450">
              <a:buClr>
                <a:srgbClr val="000000"/>
              </a:buClr>
              <a:buFont typeface="Arial" panose="020B0604020202020204" pitchFamily="34" charset="0"/>
              <a:buChar char="•"/>
              <a:defRPr/>
            </a:pPr>
            <a:r>
              <a:rPr lang="en-GB" sz="1200" kern="0" dirty="0">
                <a:solidFill>
                  <a:srgbClr val="002060"/>
                </a:solidFill>
                <a:latin typeface="Arial"/>
                <a:sym typeface="Arial"/>
              </a:rPr>
              <a:t>High Nursing and HCSW (Within the Additional Clinical Services staff group) variable pay to cover for vacancies, sickness absence and increased acuity, £904,918.</a:t>
            </a:r>
          </a:p>
          <a:p>
            <a:pPr marL="171450" indent="-171450">
              <a:buClr>
                <a:srgbClr val="000000"/>
              </a:buClr>
              <a:buFont typeface="Arial" panose="020B0604020202020204" pitchFamily="34" charset="0"/>
              <a:buChar char="•"/>
              <a:defRPr/>
            </a:pPr>
            <a:r>
              <a:rPr lang="en-GB" sz="1200" kern="0" dirty="0">
                <a:solidFill>
                  <a:srgbClr val="002060"/>
                </a:solidFill>
                <a:latin typeface="Arial"/>
                <a:sym typeface="Arial"/>
              </a:rPr>
              <a:t>Some underspending in Psychology and A&amp;C budgets from vacancy.</a:t>
            </a:r>
          </a:p>
          <a:p>
            <a:pPr marL="171450" indent="-171450">
              <a:buClr>
                <a:srgbClr val="000000"/>
              </a:buClr>
              <a:buFont typeface="Arial" panose="020B0604020202020204" pitchFamily="34" charset="0"/>
              <a:buChar char="•"/>
              <a:defRPr/>
            </a:pPr>
            <a:endParaRPr lang="en-GB" sz="1200" kern="0" dirty="0">
              <a:solidFill>
                <a:srgbClr val="002060"/>
              </a:solidFill>
              <a:highlight>
                <a:srgbClr val="FFFF00"/>
              </a:highlight>
              <a:latin typeface="Arial"/>
              <a:sym typeface="Arial"/>
            </a:endParaRPr>
          </a:p>
          <a:p>
            <a:pPr>
              <a:buClr>
                <a:srgbClr val="000000"/>
              </a:buClr>
              <a:defRPr/>
            </a:pPr>
            <a:r>
              <a:rPr lang="en-GB" sz="1200" b="1" kern="0" dirty="0">
                <a:solidFill>
                  <a:srgbClr val="002060"/>
                </a:solidFill>
                <a:latin typeface="Arial"/>
                <a:sym typeface="Arial"/>
              </a:rPr>
              <a:t>Non-Pay</a:t>
            </a:r>
          </a:p>
          <a:p>
            <a:pPr marL="171450" indent="-171450">
              <a:buClr>
                <a:srgbClr val="000000"/>
              </a:buClr>
              <a:buFont typeface="Arial" panose="020B0604020202020204" pitchFamily="34" charset="0"/>
              <a:buChar char="•"/>
              <a:defRPr/>
            </a:pPr>
            <a:r>
              <a:rPr lang="en-GB" sz="1200" kern="0" dirty="0">
                <a:solidFill>
                  <a:srgbClr val="002060"/>
                </a:solidFill>
                <a:latin typeface="Arial"/>
                <a:sym typeface="Arial"/>
              </a:rPr>
              <a:t>Underspending against CHC budgets from release of balance sheet benefit £(437,384).</a:t>
            </a:r>
          </a:p>
          <a:p>
            <a:pPr marL="171450" indent="-171450">
              <a:buClr>
                <a:srgbClr val="000000"/>
              </a:buClr>
              <a:buFont typeface="Arial" panose="020B0604020202020204" pitchFamily="34" charset="0"/>
              <a:buChar char="•"/>
              <a:defRPr/>
            </a:pPr>
            <a:r>
              <a:rPr lang="en-GB" sz="1200" kern="0" dirty="0">
                <a:solidFill>
                  <a:srgbClr val="002060"/>
                </a:solidFill>
                <a:latin typeface="Arial"/>
                <a:sym typeface="Arial"/>
              </a:rPr>
              <a:t>Patient furniture purchases and temporary mattress rental £35,155.</a:t>
            </a:r>
          </a:p>
          <a:p>
            <a:pPr marL="171450" indent="-171450">
              <a:buClr>
                <a:srgbClr val="000000"/>
              </a:buClr>
              <a:buFont typeface="Arial" panose="020B0604020202020204" pitchFamily="34" charset="0"/>
              <a:buChar char="•"/>
              <a:defRPr/>
            </a:pPr>
            <a:r>
              <a:rPr lang="en-GB" sz="1200" kern="0" dirty="0">
                <a:solidFill>
                  <a:srgbClr val="002060"/>
                </a:solidFill>
                <a:latin typeface="Arial"/>
                <a:sym typeface="Arial"/>
              </a:rPr>
              <a:t>Retrospective premises lease costs £15,452.</a:t>
            </a:r>
          </a:p>
          <a:p>
            <a:pPr marL="171450" indent="-171450">
              <a:buClr>
                <a:srgbClr val="000000"/>
              </a:buClr>
              <a:buFont typeface="Arial" panose="020B0604020202020204" pitchFamily="34" charset="0"/>
              <a:buChar char="•"/>
              <a:defRPr/>
            </a:pPr>
            <a:r>
              <a:rPr lang="en-GB" sz="1200" kern="0" dirty="0">
                <a:solidFill>
                  <a:srgbClr val="002060"/>
                </a:solidFill>
                <a:latin typeface="Arial"/>
                <a:sym typeface="Arial"/>
              </a:rPr>
              <a:t>Private transport costs £23,170.</a:t>
            </a:r>
          </a:p>
          <a:p>
            <a:pPr marL="171450" indent="-171450">
              <a:buClr>
                <a:srgbClr val="000000"/>
              </a:buClr>
              <a:buFont typeface="Arial" panose="020B0604020202020204" pitchFamily="34" charset="0"/>
              <a:buChar char="•"/>
              <a:defRPr/>
            </a:pPr>
            <a:r>
              <a:rPr lang="en-GB" sz="1200" kern="0" dirty="0">
                <a:solidFill>
                  <a:srgbClr val="002060"/>
                </a:solidFill>
                <a:latin typeface="Arial"/>
                <a:sym typeface="Arial"/>
              </a:rPr>
              <a:t>High Drugs and FP10 expenditure, £43,452.</a:t>
            </a:r>
          </a:p>
          <a:p>
            <a:pPr marL="285750" indent="-285750">
              <a:buClr>
                <a:srgbClr val="000000"/>
              </a:buClr>
              <a:buFont typeface="Arial" panose="020B0604020202020204" pitchFamily="34" charset="0"/>
              <a:buChar char="•"/>
              <a:defRPr/>
            </a:pPr>
            <a:endParaRPr kumimoji="0" lang="en-GB" sz="1200" i="0" u="none" strike="noStrike" kern="0" cap="none" spc="0" normalizeH="0" noProof="0" dirty="0">
              <a:ln>
                <a:noFill/>
              </a:ln>
              <a:solidFill>
                <a:srgbClr val="002060"/>
              </a:solidFill>
              <a:effectLst/>
              <a:uLnTx/>
              <a:uFillTx/>
              <a:latin typeface="Arial"/>
              <a:ea typeface="+mn-ea"/>
              <a:cs typeface="+mn-cs"/>
              <a:sym typeface="Arial"/>
            </a:endParaRPr>
          </a:p>
          <a:p>
            <a:pPr lvl="1">
              <a:buClr>
                <a:srgbClr val="000000"/>
              </a:buClr>
              <a:defRPr/>
            </a:pPr>
            <a:endParaRPr kumimoji="0" lang="en-GB" sz="1400" i="0" u="none" strike="noStrike" kern="0" cap="none" spc="0" normalizeH="0" noProof="0" dirty="0">
              <a:ln>
                <a:noFill/>
              </a:ln>
              <a:solidFill>
                <a:srgbClr val="002060"/>
              </a:solidFill>
              <a:effectLst/>
              <a:uLnTx/>
              <a:uFillTx/>
              <a:latin typeface="Arial"/>
              <a:ea typeface="+mn-ea"/>
              <a:cs typeface="+mn-cs"/>
              <a:sym typeface="Arial"/>
            </a:endParaRPr>
          </a:p>
          <a:p>
            <a:pPr marL="742950" lvl="1" indent="-285750">
              <a:buClr>
                <a:srgbClr val="000000"/>
              </a:buClr>
              <a:buFont typeface="Arial" panose="020B0604020202020204" pitchFamily="34" charset="0"/>
              <a:buChar char="•"/>
              <a:defRPr/>
            </a:pPr>
            <a:endParaRPr kumimoji="0" lang="en-GB" sz="1400" i="0" u="none" strike="noStrike" kern="0" cap="none" spc="0" normalizeH="0" baseline="0" noProof="0" dirty="0">
              <a:ln>
                <a:noFill/>
              </a:ln>
              <a:solidFill>
                <a:srgbClr val="002060"/>
              </a:solidFill>
              <a:effectLst/>
              <a:uLnTx/>
              <a:uFillTx/>
              <a:latin typeface="Arial"/>
              <a:ea typeface="+mn-ea"/>
              <a:cs typeface="+mn-cs"/>
              <a:sym typeface="Arial"/>
            </a:endParaRPr>
          </a:p>
        </p:txBody>
      </p:sp>
      <p:sp>
        <p:nvSpPr>
          <p:cNvPr id="9" name="Oval 8"/>
          <p:cNvSpPr/>
          <p:nvPr/>
        </p:nvSpPr>
        <p:spPr>
          <a:xfrm>
            <a:off x="11416910" y="125623"/>
            <a:ext cx="536792" cy="536792"/>
          </a:xfrm>
          <a:prstGeom prst="ellipse">
            <a:avLst/>
          </a:prstGeom>
          <a:blipFill>
            <a:blip r:embed="rId5"/>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a:p>
        </p:txBody>
      </p:sp>
      <p:sp>
        <p:nvSpPr>
          <p:cNvPr id="2" name="Slide Number Placeholder 1"/>
          <p:cNvSpPr>
            <a:spLocks noGrp="1"/>
          </p:cNvSpPr>
          <p:nvPr>
            <p:ph type="sldNum" sz="quarter" idx="12"/>
          </p:nvPr>
        </p:nvSpPr>
        <p:spPr>
          <a:xfrm>
            <a:off x="4583130" y="6249861"/>
            <a:ext cx="2743200" cy="365125"/>
          </a:xfrm>
        </p:spPr>
        <p:txBody>
          <a:bodyPr/>
          <a:lstStyle/>
          <a:p>
            <a:pPr algn="ctr"/>
            <a:fld id="{5BD55D11-4E84-453C-BF27-7B61301F371F}" type="slidenum">
              <a:rPr lang="en-GB" smtClean="0"/>
              <a:pPr algn="ctr"/>
              <a:t>8</a:t>
            </a:fld>
            <a:endParaRPr lang="en-GB" dirty="0"/>
          </a:p>
        </p:txBody>
      </p:sp>
      <p:pic>
        <p:nvPicPr>
          <p:cNvPr id="12" name="Picture 11">
            <a:extLst>
              <a:ext uri="{FF2B5EF4-FFF2-40B4-BE49-F238E27FC236}">
                <a16:creationId xmlns:a16="http://schemas.microsoft.com/office/drawing/2014/main" id="{C677D71E-BD7A-47F9-9321-E0E690FAAE47}"/>
              </a:ext>
            </a:extLst>
          </p:cNvPr>
          <p:cNvPicPr>
            <a:picLocks noChangeAspect="1"/>
          </p:cNvPicPr>
          <p:nvPr/>
        </p:nvPicPr>
        <p:blipFill>
          <a:blip r:embed="rId6"/>
          <a:stretch>
            <a:fillRect/>
          </a:stretch>
        </p:blipFill>
        <p:spPr>
          <a:xfrm>
            <a:off x="63024" y="1357337"/>
            <a:ext cx="8048589" cy="4143326"/>
          </a:xfrm>
          <a:prstGeom prst="rect">
            <a:avLst/>
          </a:prstGeom>
        </p:spPr>
      </p:pic>
    </p:spTree>
    <p:extLst>
      <p:ext uri="{BB962C8B-B14F-4D97-AF65-F5344CB8AC3E}">
        <p14:creationId xmlns:p14="http://schemas.microsoft.com/office/powerpoint/2010/main" val="35325856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financial performance: Overall trends</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3"/>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4"/>
          <a:stretch>
            <a:fillRect/>
          </a:stretch>
        </p:blipFill>
        <p:spPr>
          <a:xfrm>
            <a:off x="177872" y="6043498"/>
            <a:ext cx="2238027" cy="692361"/>
          </a:xfrm>
          <a:prstGeom prst="rect">
            <a:avLst/>
          </a:prstGeom>
        </p:spPr>
      </p:pic>
      <p:sp>
        <p:nvSpPr>
          <p:cNvPr id="16" name="TextBox 15"/>
          <p:cNvSpPr txBox="1"/>
          <p:nvPr/>
        </p:nvSpPr>
        <p:spPr>
          <a:xfrm>
            <a:off x="297952" y="2843741"/>
            <a:ext cx="11424862" cy="3115747"/>
          </a:xfrm>
          <a:prstGeom prst="roundRect">
            <a:avLst/>
          </a:prstGeom>
          <a:noFill/>
          <a:ln>
            <a:solidFill>
              <a:srgbClr val="002060"/>
            </a:solidFill>
          </a:ln>
        </p:spPr>
        <p:txBody>
          <a:bodyPr wrap="square" rtlCol="0">
            <a:spAutoFit/>
          </a:bodyPr>
          <a:lstStyle/>
          <a:p>
            <a:pPr>
              <a:spcAft>
                <a:spcPts val="600"/>
              </a:spcAft>
            </a:pPr>
            <a:r>
              <a:rPr lang="en-GB" sz="1200" b="1" dirty="0">
                <a:solidFill>
                  <a:srgbClr val="002060"/>
                </a:solidFill>
                <a:latin typeface="Arial" panose="020B0604020202020204" pitchFamily="34" charset="0"/>
                <a:cs typeface="Arial" panose="020B0604020202020204" pitchFamily="34" charset="0"/>
              </a:rPr>
              <a:t>Key Messages:</a:t>
            </a:r>
          </a:p>
          <a:p>
            <a:pPr>
              <a:spcAft>
                <a:spcPts val="600"/>
              </a:spcAft>
            </a:pPr>
            <a:r>
              <a:rPr lang="en-GB" sz="1200" b="1" dirty="0">
                <a:solidFill>
                  <a:srgbClr val="002060"/>
                </a:solidFill>
                <a:latin typeface="Arial" panose="020B0604020202020204" pitchFamily="34" charset="0"/>
                <a:cs typeface="Arial" panose="020B0604020202020204" pitchFamily="34" charset="0"/>
              </a:rPr>
              <a:t>Income</a:t>
            </a:r>
          </a:p>
          <a:p>
            <a:pPr marL="342900" indent="-342900">
              <a:spcAft>
                <a:spcPts val="600"/>
              </a:spcAft>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Where income is below target, this relates to income from staff where there is vacancy and there is corresponding underspend in pay.</a:t>
            </a:r>
          </a:p>
          <a:p>
            <a:pPr marL="342900" indent="-342900">
              <a:spcAft>
                <a:spcPts val="600"/>
              </a:spcAft>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Increased income was received in relation to Access to Work funding in Month 4.</a:t>
            </a:r>
          </a:p>
          <a:p>
            <a:pPr>
              <a:spcAft>
                <a:spcPts val="600"/>
              </a:spcAft>
            </a:pPr>
            <a:r>
              <a:rPr lang="en-GB" sz="1200" b="1" dirty="0">
                <a:solidFill>
                  <a:srgbClr val="002060"/>
                </a:solidFill>
                <a:latin typeface="Arial" panose="020B0604020202020204" pitchFamily="34" charset="0"/>
                <a:cs typeface="Arial" panose="020B0604020202020204" pitchFamily="34" charset="0"/>
              </a:rPr>
              <a:t>Pay</a:t>
            </a:r>
          </a:p>
          <a:p>
            <a:pPr marL="285750" indent="-285750">
              <a:spcAft>
                <a:spcPts val="600"/>
              </a:spcAft>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High variable pay, primarily in Medical and Nursing staff groups, and to a lesser extent within Administrative and Clerical.</a:t>
            </a:r>
          </a:p>
          <a:p>
            <a:pPr marL="285750" indent="-285750">
              <a:spcAft>
                <a:spcPts val="600"/>
              </a:spcAft>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Underspending in Psychology and Administrative &amp; Clerical budgets from vacancy.</a:t>
            </a:r>
          </a:p>
          <a:p>
            <a:pPr>
              <a:spcAft>
                <a:spcPts val="600"/>
              </a:spcAft>
            </a:pPr>
            <a:r>
              <a:rPr lang="en-GB" sz="1200" b="1" dirty="0">
                <a:solidFill>
                  <a:srgbClr val="002060"/>
                </a:solidFill>
                <a:latin typeface="Arial" panose="020B0604020202020204" pitchFamily="34" charset="0"/>
                <a:cs typeface="Arial" panose="020B0604020202020204" pitchFamily="34" charset="0"/>
              </a:rPr>
              <a:t>Non-Pay</a:t>
            </a:r>
          </a:p>
          <a:p>
            <a:pPr marL="285750" indent="-285750">
              <a:spcAft>
                <a:spcPts val="600"/>
              </a:spcAft>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There are a numerous cost pressures against non-pay budgets including Drug and FP10 expenditure, transport costs, provisions, and commissioned services.</a:t>
            </a:r>
          </a:p>
          <a:p>
            <a:pPr marL="285750" indent="-285750">
              <a:spcAft>
                <a:spcPts val="600"/>
              </a:spcAft>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The step up in Month 5 actual and budgeted non-pay expenditure is associated with the partial transacting of inflationary uplifts to CHC packages of care commissioned by the Health Board.</a:t>
            </a:r>
          </a:p>
        </p:txBody>
      </p:sp>
      <p:sp>
        <p:nvSpPr>
          <p:cNvPr id="10" name="Oval 9"/>
          <p:cNvSpPr/>
          <p:nvPr/>
        </p:nvSpPr>
        <p:spPr>
          <a:xfrm>
            <a:off x="11492006" y="69788"/>
            <a:ext cx="616317" cy="616317"/>
          </a:xfrm>
          <a:prstGeom prst="ellipse">
            <a:avLst/>
          </a:prstGeom>
          <a:blipFill>
            <a:blip r:embed="rId5"/>
            <a:srcRect/>
            <a:stretch>
              <a:fillRect l="-10000" r="-10000"/>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a:p>
        </p:txBody>
      </p:sp>
      <p:sp>
        <p:nvSpPr>
          <p:cNvPr id="3" name="Slide Number Placeholder 2"/>
          <p:cNvSpPr>
            <a:spLocks noGrp="1"/>
          </p:cNvSpPr>
          <p:nvPr>
            <p:ph type="sldNum" sz="quarter" idx="12"/>
          </p:nvPr>
        </p:nvSpPr>
        <p:spPr>
          <a:xfrm>
            <a:off x="5076290" y="6249861"/>
            <a:ext cx="2743200" cy="365125"/>
          </a:xfrm>
        </p:spPr>
        <p:txBody>
          <a:bodyPr/>
          <a:lstStyle/>
          <a:p>
            <a:pPr algn="ctr"/>
            <a:fld id="{5BD55D11-4E84-453C-BF27-7B61301F371F}" type="slidenum">
              <a:rPr lang="en-GB" smtClean="0"/>
              <a:pPr algn="ctr"/>
              <a:t>9</a:t>
            </a:fld>
            <a:endParaRPr lang="en-GB" dirty="0"/>
          </a:p>
        </p:txBody>
      </p:sp>
      <p:pic>
        <p:nvPicPr>
          <p:cNvPr id="4" name="Picture 3">
            <a:extLst>
              <a:ext uri="{FF2B5EF4-FFF2-40B4-BE49-F238E27FC236}">
                <a16:creationId xmlns:a16="http://schemas.microsoft.com/office/drawing/2014/main" id="{47CE625E-3E62-4C50-90A4-0C5E7788F069}"/>
              </a:ext>
            </a:extLst>
          </p:cNvPr>
          <p:cNvPicPr>
            <a:picLocks noChangeAspect="1"/>
          </p:cNvPicPr>
          <p:nvPr/>
        </p:nvPicPr>
        <p:blipFill>
          <a:blip r:embed="rId6"/>
          <a:stretch>
            <a:fillRect/>
          </a:stretch>
        </p:blipFill>
        <p:spPr>
          <a:xfrm>
            <a:off x="71322" y="524142"/>
            <a:ext cx="3969380" cy="2195302"/>
          </a:xfrm>
          <a:prstGeom prst="rect">
            <a:avLst/>
          </a:prstGeom>
        </p:spPr>
      </p:pic>
      <p:pic>
        <p:nvPicPr>
          <p:cNvPr id="9" name="Picture 8">
            <a:extLst>
              <a:ext uri="{FF2B5EF4-FFF2-40B4-BE49-F238E27FC236}">
                <a16:creationId xmlns:a16="http://schemas.microsoft.com/office/drawing/2014/main" id="{895C50BA-02A5-4B49-8BBD-C79EFC257AF6}"/>
              </a:ext>
            </a:extLst>
          </p:cNvPr>
          <p:cNvPicPr>
            <a:picLocks noChangeAspect="1"/>
          </p:cNvPicPr>
          <p:nvPr/>
        </p:nvPicPr>
        <p:blipFill>
          <a:blip r:embed="rId7"/>
          <a:stretch>
            <a:fillRect/>
          </a:stretch>
        </p:blipFill>
        <p:spPr>
          <a:xfrm>
            <a:off x="4045811" y="518316"/>
            <a:ext cx="3969380" cy="2195303"/>
          </a:xfrm>
          <a:prstGeom prst="rect">
            <a:avLst/>
          </a:prstGeom>
        </p:spPr>
      </p:pic>
      <p:pic>
        <p:nvPicPr>
          <p:cNvPr id="14" name="Picture 13">
            <a:extLst>
              <a:ext uri="{FF2B5EF4-FFF2-40B4-BE49-F238E27FC236}">
                <a16:creationId xmlns:a16="http://schemas.microsoft.com/office/drawing/2014/main" id="{E3EEE34A-3F52-470B-8158-CEAEA7CA4DAA}"/>
              </a:ext>
            </a:extLst>
          </p:cNvPr>
          <p:cNvPicPr>
            <a:picLocks noChangeAspect="1"/>
          </p:cNvPicPr>
          <p:nvPr/>
        </p:nvPicPr>
        <p:blipFill>
          <a:blip r:embed="rId8"/>
          <a:stretch>
            <a:fillRect/>
          </a:stretch>
        </p:blipFill>
        <p:spPr>
          <a:xfrm>
            <a:off x="8015191" y="518316"/>
            <a:ext cx="3969380" cy="2195303"/>
          </a:xfrm>
          <a:prstGeom prst="rect">
            <a:avLst/>
          </a:prstGeom>
        </p:spPr>
      </p:pic>
    </p:spTree>
    <p:extLst>
      <p:ext uri="{BB962C8B-B14F-4D97-AF65-F5344CB8AC3E}">
        <p14:creationId xmlns:p14="http://schemas.microsoft.com/office/powerpoint/2010/main" val="264783816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7728ED5EE7FCB4B94935F10EAB47B38" ma:contentTypeVersion="5" ma:contentTypeDescription="Create a new document." ma:contentTypeScope="" ma:versionID="02ca5db1fee4da4ae0996052781ac0fc">
  <xsd:schema xmlns:xsd="http://www.w3.org/2001/XMLSchema" xmlns:xs="http://www.w3.org/2001/XMLSchema" xmlns:p="http://schemas.microsoft.com/office/2006/metadata/properties" xmlns:ns2="44db3db7-1523-4826-83fd-741d9b441697" targetNamespace="http://schemas.microsoft.com/office/2006/metadata/properties" ma:root="true" ma:fieldsID="a28ca8cf01fb7f32a947c1af1a4f8965" ns2:_="">
    <xsd:import namespace="44db3db7-1523-4826-83fd-741d9b441697"/>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4db3db7-1523-4826-83fd-741d9b441697"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7"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583BC35-4E98-432C-A381-A3D205F80A8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4db3db7-1523-4826-83fd-741d9b44169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D05A49B4-D647-44EA-BE41-380F6081D2DC}">
  <ds:schemaRefs>
    <ds:schemaRef ds:uri="http://schemas.microsoft.com/office/2006/documentManagement/types"/>
    <ds:schemaRef ds:uri="http://schemas.microsoft.com/office/infopath/2007/PartnerControls"/>
    <ds:schemaRef ds:uri="http://purl.org/dc/elements/1.1/"/>
    <ds:schemaRef ds:uri="http://purl.org/dc/terms/"/>
    <ds:schemaRef ds:uri="http://purl.org/dc/dcmitype/"/>
    <ds:schemaRef ds:uri="http://schemas.openxmlformats.org/package/2006/metadata/core-properties"/>
    <ds:schemaRef ds:uri="44db3db7-1523-4826-83fd-741d9b441697"/>
    <ds:schemaRef ds:uri="http://schemas.microsoft.com/office/2006/metadata/properties"/>
    <ds:schemaRef ds:uri="http://www.w3.org/XML/1998/namespace"/>
  </ds:schemaRefs>
</ds:datastoreItem>
</file>

<file path=customXml/itemProps3.xml><?xml version="1.0" encoding="utf-8"?>
<ds:datastoreItem xmlns:ds="http://schemas.openxmlformats.org/officeDocument/2006/customXml" ds:itemID="{4C1A275B-AF09-4E04-BE75-71DAA2E43AB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32352</TotalTime>
  <Words>1756</Words>
  <Application>Microsoft Office PowerPoint</Application>
  <PresentationFormat>Widescreen</PresentationFormat>
  <Paragraphs>151</Paragraphs>
  <Slides>17</Slides>
  <Notes>11</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17</vt:i4>
      </vt:variant>
    </vt:vector>
  </HeadingPairs>
  <TitlesOfParts>
    <vt:vector size="24" baseType="lpstr">
      <vt:lpstr>Aptos</vt:lpstr>
      <vt:lpstr>Arial</vt:lpstr>
      <vt:lpstr>Arial Black</vt:lpstr>
      <vt:lpstr>Calibri</vt:lpstr>
      <vt:lpstr>Calibri Light</vt:lpstr>
      <vt:lpstr>Office Theme</vt:lpstr>
      <vt:lpstr>1_Custom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ABMU LHB</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Helen Mountford (Swansea Bay UHB - Finance )</dc:creator>
  <cp:lastModifiedBy>Darren Griffiths (Swansea Bay UHB - Finance)</cp:lastModifiedBy>
  <cp:revision>180</cp:revision>
  <dcterms:created xsi:type="dcterms:W3CDTF">2024-04-17T08:36:36Z</dcterms:created>
  <dcterms:modified xsi:type="dcterms:W3CDTF">2024-09-18T06:23:48Z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0x010100D7728ED5EE7FCB4B94935F10EAB47B38</vt:lpwstr>
  </property>
</Properties>
</file>