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3" r:id="rId5"/>
    <p:sldMasterId id="2147483670" r:id="rId6"/>
    <p:sldMasterId id="2147483677" r:id="rId7"/>
    <p:sldMasterId id="2147483684" r:id="rId8"/>
    <p:sldMasterId id="2147483687" r:id="rId9"/>
    <p:sldMasterId id="2147483699" r:id="rId10"/>
  </p:sldMasterIdLst>
  <p:notesMasterIdLst>
    <p:notesMasterId r:id="rId64"/>
  </p:notesMasterIdLst>
  <p:sldIdLst>
    <p:sldId id="318" r:id="rId11"/>
    <p:sldId id="420" r:id="rId12"/>
    <p:sldId id="422" r:id="rId13"/>
    <p:sldId id="382" r:id="rId14"/>
    <p:sldId id="424" r:id="rId15"/>
    <p:sldId id="320" r:id="rId16"/>
    <p:sldId id="370" r:id="rId17"/>
    <p:sldId id="425" r:id="rId18"/>
    <p:sldId id="381" r:id="rId19"/>
    <p:sldId id="380" r:id="rId20"/>
    <p:sldId id="392" r:id="rId21"/>
    <p:sldId id="384" r:id="rId22"/>
    <p:sldId id="423" r:id="rId23"/>
    <p:sldId id="386" r:id="rId24"/>
    <p:sldId id="387" r:id="rId25"/>
    <p:sldId id="388" r:id="rId26"/>
    <p:sldId id="389" r:id="rId27"/>
    <p:sldId id="390" r:id="rId28"/>
    <p:sldId id="391" r:id="rId29"/>
    <p:sldId id="393" r:id="rId30"/>
    <p:sldId id="400" r:id="rId31"/>
    <p:sldId id="399" r:id="rId32"/>
    <p:sldId id="378" r:id="rId33"/>
    <p:sldId id="379" r:id="rId34"/>
    <p:sldId id="383" r:id="rId35"/>
    <p:sldId id="394" r:id="rId36"/>
    <p:sldId id="395" r:id="rId37"/>
    <p:sldId id="396" r:id="rId38"/>
    <p:sldId id="385" r:id="rId39"/>
    <p:sldId id="401" r:id="rId40"/>
    <p:sldId id="310" r:id="rId41"/>
    <p:sldId id="403" r:id="rId42"/>
    <p:sldId id="404" r:id="rId43"/>
    <p:sldId id="405" r:id="rId44"/>
    <p:sldId id="406" r:id="rId45"/>
    <p:sldId id="402" r:id="rId46"/>
    <p:sldId id="362" r:id="rId47"/>
    <p:sldId id="407" r:id="rId48"/>
    <p:sldId id="408" r:id="rId49"/>
    <p:sldId id="374" r:id="rId50"/>
    <p:sldId id="257" r:id="rId51"/>
    <p:sldId id="409" r:id="rId52"/>
    <p:sldId id="410" r:id="rId53"/>
    <p:sldId id="411" r:id="rId54"/>
    <p:sldId id="412" r:id="rId55"/>
    <p:sldId id="413" r:id="rId56"/>
    <p:sldId id="414" r:id="rId57"/>
    <p:sldId id="375" r:id="rId58"/>
    <p:sldId id="419" r:id="rId59"/>
    <p:sldId id="418" r:id="rId60"/>
    <p:sldId id="415" r:id="rId61"/>
    <p:sldId id="416" r:id="rId62"/>
    <p:sldId id="417"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Rogers (Swansea Bay UHB - WOD)" initials="JR(BUW" lastIdx="2" clrIdx="0">
    <p:extLst>
      <p:ext uri="{19B8F6BF-5375-455C-9EA6-DF929625EA0E}">
        <p15:presenceInfo xmlns:p15="http://schemas.microsoft.com/office/powerpoint/2012/main" userId="S::Jessica.Rogers4@wales.nhs.uk::8a664f5e-a74f-437e-b247-f20ef4b1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77A2E4-327C-4514-80AB-E1B75E700CE1}" v="3" dt="2024-09-13T18:27:44.1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8" d="100"/>
          <a:sy n="108" d="100"/>
        </p:scale>
        <p:origin x="78" y="78"/>
      </p:cViewPr>
      <p:guideLst/>
    </p:cSldViewPr>
  </p:slideViewPr>
  <p:notesTextViewPr>
    <p:cViewPr>
      <p:scale>
        <a:sx n="1" d="1"/>
        <a:sy n="1" d="1"/>
      </p:scale>
      <p:origin x="0" y="0"/>
    </p:cViewPr>
  </p:notesTextViewPr>
  <p:notesViewPr>
    <p:cSldViewPr snapToGrid="0">
      <p:cViewPr varScale="1">
        <p:scale>
          <a:sx n="54" d="100"/>
          <a:sy n="54" d="100"/>
        </p:scale>
        <p:origin x="1181" y="67"/>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theme" Target="theme/theme1.xml"/><Relationship Id="rId7" Type="http://schemas.openxmlformats.org/officeDocument/2006/relationships/slideMaster" Target="slideMasters/slideMaster4.xml"/><Relationship Id="rId71"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4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viewProps" Target="viewProps.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Jenkins (Swansea Bay UHB - Workforce)" userId="d013dfb0-05fb-4057-bf6b-25bf65c170d1" providerId="ADAL" clId="{4577A2E4-327C-4514-80AB-E1B75E700CE1}"/>
    <pc:docChg chg="undo custSel addSld delSld modSld sldOrd">
      <pc:chgData name="Sarah Jenkins (Swansea Bay UHB - Workforce)" userId="d013dfb0-05fb-4057-bf6b-25bf65c170d1" providerId="ADAL" clId="{4577A2E4-327C-4514-80AB-E1B75E700CE1}" dt="2024-09-13T18:33:40.844" v="1638" actId="20577"/>
      <pc:docMkLst>
        <pc:docMk/>
      </pc:docMkLst>
      <pc:sldChg chg="modSp mod">
        <pc:chgData name="Sarah Jenkins (Swansea Bay UHB - Workforce)" userId="d013dfb0-05fb-4057-bf6b-25bf65c170d1" providerId="ADAL" clId="{4577A2E4-327C-4514-80AB-E1B75E700CE1}" dt="2024-09-13T18:33:40.844" v="1638" actId="20577"/>
        <pc:sldMkLst>
          <pc:docMk/>
          <pc:sldMk cId="3289657671" sldId="318"/>
        </pc:sldMkLst>
        <pc:spChg chg="mod">
          <ac:chgData name="Sarah Jenkins (Swansea Bay UHB - Workforce)" userId="d013dfb0-05fb-4057-bf6b-25bf65c170d1" providerId="ADAL" clId="{4577A2E4-327C-4514-80AB-E1B75E700CE1}" dt="2024-09-13T18:33:40.844" v="1638" actId="20577"/>
          <ac:spMkLst>
            <pc:docMk/>
            <pc:sldMk cId="3289657671" sldId="318"/>
            <ac:spMk id="2" creationId="{2871B8EF-2DB6-F02D-D500-11C79074C0A2}"/>
          </ac:spMkLst>
        </pc:spChg>
      </pc:sldChg>
      <pc:sldChg chg="modSp del mod ord">
        <pc:chgData name="Sarah Jenkins (Swansea Bay UHB - Workforce)" userId="d013dfb0-05fb-4057-bf6b-25bf65c170d1" providerId="ADAL" clId="{4577A2E4-327C-4514-80AB-E1B75E700CE1}" dt="2024-09-13T18:31:58.874" v="1535" actId="20577"/>
        <pc:sldMkLst>
          <pc:docMk/>
          <pc:sldMk cId="1763281908" sldId="320"/>
        </pc:sldMkLst>
        <pc:spChg chg="mod">
          <ac:chgData name="Sarah Jenkins (Swansea Bay UHB - Workforce)" userId="d013dfb0-05fb-4057-bf6b-25bf65c170d1" providerId="ADAL" clId="{4577A2E4-327C-4514-80AB-E1B75E700CE1}" dt="2024-09-13T18:31:58.874" v="1535" actId="20577"/>
          <ac:spMkLst>
            <pc:docMk/>
            <pc:sldMk cId="1763281908" sldId="320"/>
            <ac:spMk id="2" creationId="{1F493F74-F1B4-0547-DBFB-D6A102FD7104}"/>
          </ac:spMkLst>
        </pc:spChg>
        <pc:spChg chg="mod">
          <ac:chgData name="Sarah Jenkins (Swansea Bay UHB - Workforce)" userId="d013dfb0-05fb-4057-bf6b-25bf65c170d1" providerId="ADAL" clId="{4577A2E4-327C-4514-80AB-E1B75E700CE1}" dt="2024-09-13T18:31:09.976" v="1507" actId="6549"/>
          <ac:spMkLst>
            <pc:docMk/>
            <pc:sldMk cId="1763281908" sldId="320"/>
            <ac:spMk id="3" creationId="{8EC8C9FE-A6EC-2FA5-012D-00A99F566FF3}"/>
          </ac:spMkLst>
        </pc:spChg>
      </pc:sldChg>
      <pc:sldChg chg="addSp delSp modSp mod">
        <pc:chgData name="Sarah Jenkins (Swansea Bay UHB - Workforce)" userId="d013dfb0-05fb-4057-bf6b-25bf65c170d1" providerId="ADAL" clId="{4577A2E4-327C-4514-80AB-E1B75E700CE1}" dt="2024-09-13T18:26:10.046" v="1305" actId="6549"/>
        <pc:sldMkLst>
          <pc:docMk/>
          <pc:sldMk cId="675703624" sldId="370"/>
        </pc:sldMkLst>
        <pc:spChg chg="mod">
          <ac:chgData name="Sarah Jenkins (Swansea Bay UHB - Workforce)" userId="d013dfb0-05fb-4057-bf6b-25bf65c170d1" providerId="ADAL" clId="{4577A2E4-327C-4514-80AB-E1B75E700CE1}" dt="2024-09-13T18:26:10.046" v="1305" actId="6549"/>
          <ac:spMkLst>
            <pc:docMk/>
            <pc:sldMk cId="675703624" sldId="370"/>
            <ac:spMk id="2" creationId="{1F493F74-F1B4-0547-DBFB-D6A102FD7104}"/>
          </ac:spMkLst>
        </pc:spChg>
        <pc:picChg chg="del">
          <ac:chgData name="Sarah Jenkins (Swansea Bay UHB - Workforce)" userId="d013dfb0-05fb-4057-bf6b-25bf65c170d1" providerId="ADAL" clId="{4577A2E4-327C-4514-80AB-E1B75E700CE1}" dt="2024-09-13T18:25:59.251" v="1293" actId="478"/>
          <ac:picMkLst>
            <pc:docMk/>
            <pc:sldMk cId="675703624" sldId="370"/>
            <ac:picMk id="5" creationId="{9860A26A-1D44-48ED-9BD6-AA089F2FF1BA}"/>
          </ac:picMkLst>
        </pc:picChg>
        <pc:picChg chg="add mod">
          <ac:chgData name="Sarah Jenkins (Swansea Bay UHB - Workforce)" userId="d013dfb0-05fb-4057-bf6b-25bf65c170d1" providerId="ADAL" clId="{4577A2E4-327C-4514-80AB-E1B75E700CE1}" dt="2024-09-13T18:26:05.469" v="1295" actId="14100"/>
          <ac:picMkLst>
            <pc:docMk/>
            <pc:sldMk cId="675703624" sldId="370"/>
            <ac:picMk id="6" creationId="{1BA6BC61-06D5-2377-86F3-99AB83712CFD}"/>
          </ac:picMkLst>
        </pc:picChg>
      </pc:sldChg>
      <pc:sldChg chg="modSp mod">
        <pc:chgData name="Sarah Jenkins (Swansea Bay UHB - Workforce)" userId="d013dfb0-05fb-4057-bf6b-25bf65c170d1" providerId="ADAL" clId="{4577A2E4-327C-4514-80AB-E1B75E700CE1}" dt="2024-09-13T18:18:15.721" v="1292" actId="20577"/>
        <pc:sldMkLst>
          <pc:docMk/>
          <pc:sldMk cId="1556399398" sldId="381"/>
        </pc:sldMkLst>
        <pc:graphicFrameChg chg="modGraphic">
          <ac:chgData name="Sarah Jenkins (Swansea Bay UHB - Workforce)" userId="d013dfb0-05fb-4057-bf6b-25bf65c170d1" providerId="ADAL" clId="{4577A2E4-327C-4514-80AB-E1B75E700CE1}" dt="2024-09-13T18:18:15.721" v="1292" actId="20577"/>
          <ac:graphicFrameMkLst>
            <pc:docMk/>
            <pc:sldMk cId="1556399398" sldId="381"/>
            <ac:graphicFrameMk id="4" creationId="{F381DD05-74B6-4048-BFC4-55EF199CBCFD}"/>
          </ac:graphicFrameMkLst>
        </pc:graphicFrameChg>
      </pc:sldChg>
      <pc:sldChg chg="modSp mod">
        <pc:chgData name="Sarah Jenkins (Swansea Bay UHB - Workforce)" userId="d013dfb0-05fb-4057-bf6b-25bf65c170d1" providerId="ADAL" clId="{4577A2E4-327C-4514-80AB-E1B75E700CE1}" dt="2024-09-13T18:17:01.561" v="1232" actId="20577"/>
        <pc:sldMkLst>
          <pc:docMk/>
          <pc:sldMk cId="589911911" sldId="420"/>
        </pc:sldMkLst>
        <pc:spChg chg="mod">
          <ac:chgData name="Sarah Jenkins (Swansea Bay UHB - Workforce)" userId="d013dfb0-05fb-4057-bf6b-25bf65c170d1" providerId="ADAL" clId="{4577A2E4-327C-4514-80AB-E1B75E700CE1}" dt="2024-09-13T18:17:01.561" v="1232" actId="20577"/>
          <ac:spMkLst>
            <pc:docMk/>
            <pc:sldMk cId="589911911" sldId="420"/>
            <ac:spMk id="3" creationId="{8EC8C9FE-A6EC-2FA5-012D-00A99F566FF3}"/>
          </ac:spMkLst>
        </pc:spChg>
      </pc:sldChg>
      <pc:sldChg chg="modSp mod">
        <pc:chgData name="Sarah Jenkins (Swansea Bay UHB - Workforce)" userId="d013dfb0-05fb-4057-bf6b-25bf65c170d1" providerId="ADAL" clId="{4577A2E4-327C-4514-80AB-E1B75E700CE1}" dt="2024-09-13T18:11:25.158" v="1022" actId="20577"/>
        <pc:sldMkLst>
          <pc:docMk/>
          <pc:sldMk cId="2026039745" sldId="422"/>
        </pc:sldMkLst>
        <pc:spChg chg="mod">
          <ac:chgData name="Sarah Jenkins (Swansea Bay UHB - Workforce)" userId="d013dfb0-05fb-4057-bf6b-25bf65c170d1" providerId="ADAL" clId="{4577A2E4-327C-4514-80AB-E1B75E700CE1}" dt="2024-09-13T18:11:25.158" v="1022" actId="20577"/>
          <ac:spMkLst>
            <pc:docMk/>
            <pc:sldMk cId="2026039745" sldId="422"/>
            <ac:spMk id="3" creationId="{8EC8C9FE-A6EC-2FA5-012D-00A99F566FF3}"/>
          </ac:spMkLst>
        </pc:spChg>
      </pc:sldChg>
      <pc:sldChg chg="addSp delSp modSp add mod ord modClrScheme chgLayout">
        <pc:chgData name="Sarah Jenkins (Swansea Bay UHB - Workforce)" userId="d013dfb0-05fb-4057-bf6b-25bf65c170d1" providerId="ADAL" clId="{4577A2E4-327C-4514-80AB-E1B75E700CE1}" dt="2024-09-13T18:16:28.428" v="1211" actId="14100"/>
        <pc:sldMkLst>
          <pc:docMk/>
          <pc:sldMk cId="3859236343" sldId="424"/>
        </pc:sldMkLst>
        <pc:spChg chg="mod ord">
          <ac:chgData name="Sarah Jenkins (Swansea Bay UHB - Workforce)" userId="d013dfb0-05fb-4057-bf6b-25bf65c170d1" providerId="ADAL" clId="{4577A2E4-327C-4514-80AB-E1B75E700CE1}" dt="2024-09-13T18:15:39.629" v="1204" actId="700"/>
          <ac:spMkLst>
            <pc:docMk/>
            <pc:sldMk cId="3859236343" sldId="424"/>
            <ac:spMk id="2" creationId="{1F493F74-F1B4-0547-DBFB-D6A102FD7104}"/>
          </ac:spMkLst>
        </pc:spChg>
        <pc:spChg chg="mod ord">
          <ac:chgData name="Sarah Jenkins (Swansea Bay UHB - Workforce)" userId="d013dfb0-05fb-4057-bf6b-25bf65c170d1" providerId="ADAL" clId="{4577A2E4-327C-4514-80AB-E1B75E700CE1}" dt="2024-09-13T18:15:39.629" v="1204" actId="700"/>
          <ac:spMkLst>
            <pc:docMk/>
            <pc:sldMk cId="3859236343" sldId="424"/>
            <ac:spMk id="3" creationId="{8EC8C9FE-A6EC-2FA5-012D-00A99F566FF3}"/>
          </ac:spMkLst>
        </pc:spChg>
        <pc:spChg chg="add del mod ord">
          <ac:chgData name="Sarah Jenkins (Swansea Bay UHB - Workforce)" userId="d013dfb0-05fb-4057-bf6b-25bf65c170d1" providerId="ADAL" clId="{4577A2E4-327C-4514-80AB-E1B75E700CE1}" dt="2024-09-13T18:15:39.629" v="1204" actId="700"/>
          <ac:spMkLst>
            <pc:docMk/>
            <pc:sldMk cId="3859236343" sldId="424"/>
            <ac:spMk id="4" creationId="{4F53B645-51E0-04D9-1721-E2774309679C}"/>
          </ac:spMkLst>
        </pc:spChg>
        <pc:picChg chg="add mod">
          <ac:chgData name="Sarah Jenkins (Swansea Bay UHB - Workforce)" userId="d013dfb0-05fb-4057-bf6b-25bf65c170d1" providerId="ADAL" clId="{4577A2E4-327C-4514-80AB-E1B75E700CE1}" dt="2024-09-13T18:16:28.428" v="1211" actId="14100"/>
          <ac:picMkLst>
            <pc:docMk/>
            <pc:sldMk cId="3859236343" sldId="424"/>
            <ac:picMk id="6" creationId="{B323F4BD-4A7D-2811-C552-C2B40D647D96}"/>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dirty="0"/>
              <a:t>PADR Compliance Qtr4 23/24-Qtr1 24/25</a:t>
            </a:r>
          </a:p>
        </c:rich>
      </c:tx>
      <c:layout>
        <c:manualLayout>
          <c:xMode val="edge"/>
          <c:yMode val="edge"/>
          <c:x val="0.12259944613045498"/>
          <c:y val="1.4904010020345985E-3"/>
        </c:manualLayout>
      </c:layout>
      <c:overlay val="0"/>
      <c:spPr>
        <a:solidFill>
          <a:schemeClr val="bg1"/>
        </a:solid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609492563429571"/>
          <c:y val="0.17171296296296296"/>
          <c:w val="0.85334951881014875"/>
          <c:h val="0.56810987168270632"/>
        </c:manualLayout>
      </c:layout>
      <c:lineChart>
        <c:grouping val="standard"/>
        <c:varyColors val="0"/>
        <c:ser>
          <c:idx val="0"/>
          <c:order val="0"/>
          <c:tx>
            <c:strRef>
              <c:f>Sheet2!$B$7</c:f>
              <c:strCache>
                <c:ptCount val="1"/>
              </c:strCache>
            </c:strRef>
          </c:tx>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0"/>
            <c:dispEq val="0"/>
          </c:trendline>
          <c:cat>
            <c:numRef>
              <c:f>Sheet2!$A$8:$A$12</c:f>
              <c:numCache>
                <c:formatCode>mmm\-yy</c:formatCode>
                <c:ptCount val="5"/>
                <c:pt idx="0">
                  <c:v>45413</c:v>
                </c:pt>
                <c:pt idx="1">
                  <c:v>45383</c:v>
                </c:pt>
                <c:pt idx="2">
                  <c:v>45352</c:v>
                </c:pt>
                <c:pt idx="3">
                  <c:v>45323</c:v>
                </c:pt>
                <c:pt idx="4">
                  <c:v>45292</c:v>
                </c:pt>
              </c:numCache>
            </c:numRef>
          </c:cat>
          <c:val>
            <c:numRef>
              <c:f>Sheet2!$B$8:$B$12</c:f>
              <c:numCache>
                <c:formatCode>0.00%</c:formatCode>
                <c:ptCount val="5"/>
                <c:pt idx="0">
                  <c:v>0.85650000000000004</c:v>
                </c:pt>
                <c:pt idx="1">
                  <c:v>0.83209999999999995</c:v>
                </c:pt>
                <c:pt idx="2">
                  <c:v>0.82520000000000004</c:v>
                </c:pt>
                <c:pt idx="3">
                  <c:v>0.82769999999999999</c:v>
                </c:pt>
                <c:pt idx="4">
                  <c:v>0.83540000000000003</c:v>
                </c:pt>
              </c:numCache>
            </c:numRef>
          </c:val>
          <c:smooth val="0"/>
          <c:extLst>
            <c:ext xmlns:c16="http://schemas.microsoft.com/office/drawing/2014/chart" uri="{C3380CC4-5D6E-409C-BE32-E72D297353CC}">
              <c16:uniqueId val="{00000000-9165-4B2E-AA74-B074B8D6E72D}"/>
            </c:ext>
          </c:extLst>
        </c:ser>
        <c:dLbls>
          <c:showLegendKey val="0"/>
          <c:showVal val="0"/>
          <c:showCatName val="0"/>
          <c:showSerName val="0"/>
          <c:showPercent val="0"/>
          <c:showBubbleSize val="0"/>
        </c:dLbls>
        <c:upDownBars>
          <c:gapWidth val="150"/>
          <c:upBars>
            <c:spPr>
              <a:solidFill>
                <a:schemeClr val="lt1"/>
              </a:solidFill>
              <a:ln w="9525">
                <a:solidFill>
                  <a:schemeClr val="tx1">
                    <a:lumMod val="15000"/>
                    <a:lumOff val="85000"/>
                  </a:schemeClr>
                </a:solidFill>
              </a:ln>
              <a:effectLst/>
            </c:spPr>
          </c:upBars>
          <c:downBars>
            <c:spPr>
              <a:solidFill>
                <a:schemeClr val="dk1">
                  <a:lumMod val="65000"/>
                  <a:lumOff val="35000"/>
                </a:schemeClr>
              </a:solidFill>
              <a:ln w="9525">
                <a:solidFill>
                  <a:schemeClr val="tx1">
                    <a:lumMod val="65000"/>
                    <a:lumOff val="35000"/>
                  </a:schemeClr>
                </a:solidFill>
              </a:ln>
              <a:effectLst/>
            </c:spPr>
          </c:downBars>
        </c:upDownBars>
        <c:smooth val="0"/>
        <c:axId val="2003630639"/>
        <c:axId val="2003636047"/>
      </c:lineChart>
      <c:dateAx>
        <c:axId val="2003630639"/>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3636047"/>
        <c:crosses val="autoZero"/>
        <c:auto val="1"/>
        <c:lblOffset val="100"/>
        <c:baseTimeUnit val="months"/>
      </c:dateAx>
      <c:valAx>
        <c:axId val="2003636047"/>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solidFill>
            <a:schemeClr val="bg1"/>
          </a:solid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3630639"/>
        <c:crosses val="autoZero"/>
        <c:crossBetween val="between"/>
      </c:valAx>
      <c:spPr>
        <a:solidFill>
          <a:schemeClr val="bg1"/>
        </a:solid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dirty="0"/>
              <a:t>Statutory &amp; Mandatory Training Compliance Qtr4 23/24 -Qtr1 24/25  </a:t>
            </a:r>
          </a:p>
        </c:rich>
      </c:tx>
      <c:layout>
        <c:manualLayout>
          <c:xMode val="edge"/>
          <c:yMode val="edge"/>
          <c:x val="0.13952527073010146"/>
          <c:y val="4.825824373169126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trendline>
            <c:spPr>
              <a:ln w="19050" cap="rnd">
                <a:solidFill>
                  <a:schemeClr val="accent1"/>
                </a:solidFill>
                <a:prstDash val="sysDot"/>
              </a:ln>
              <a:effectLst/>
            </c:spPr>
            <c:trendlineType val="linear"/>
            <c:dispRSqr val="0"/>
            <c:dispEq val="0"/>
          </c:trendline>
          <c:cat>
            <c:numRef>
              <c:f>Sheet3!$A$5:$A$9</c:f>
              <c:numCache>
                <c:formatCode>mmm\-yy</c:formatCode>
                <c:ptCount val="5"/>
                <c:pt idx="0">
                  <c:v>45413</c:v>
                </c:pt>
                <c:pt idx="1">
                  <c:v>45383</c:v>
                </c:pt>
                <c:pt idx="2">
                  <c:v>45352</c:v>
                </c:pt>
                <c:pt idx="3">
                  <c:v>45323</c:v>
                </c:pt>
                <c:pt idx="4">
                  <c:v>45292</c:v>
                </c:pt>
              </c:numCache>
            </c:numRef>
          </c:cat>
          <c:val>
            <c:numRef>
              <c:f>Sheet3!$B$5:$B$9</c:f>
              <c:numCache>
                <c:formatCode>0.00%</c:formatCode>
                <c:ptCount val="5"/>
                <c:pt idx="0">
                  <c:v>0.93359999999999999</c:v>
                </c:pt>
                <c:pt idx="1">
                  <c:v>0.92910000000000004</c:v>
                </c:pt>
                <c:pt idx="2">
                  <c:v>0.91620000000000001</c:v>
                </c:pt>
                <c:pt idx="3">
                  <c:v>0.91839999999999999</c:v>
                </c:pt>
                <c:pt idx="4">
                  <c:v>0.90900000000000003</c:v>
                </c:pt>
              </c:numCache>
            </c:numRef>
          </c:val>
          <c:smooth val="0"/>
          <c:extLst>
            <c:ext xmlns:c16="http://schemas.microsoft.com/office/drawing/2014/chart" uri="{C3380CC4-5D6E-409C-BE32-E72D297353CC}">
              <c16:uniqueId val="{00000000-C339-435A-919E-55EE6B816F39}"/>
            </c:ext>
          </c:extLst>
        </c:ser>
        <c:dLbls>
          <c:showLegendKey val="0"/>
          <c:showVal val="0"/>
          <c:showCatName val="0"/>
          <c:showSerName val="0"/>
          <c:showPercent val="0"/>
          <c:showBubbleSize val="0"/>
        </c:dLbls>
        <c:smooth val="0"/>
        <c:axId val="2115229903"/>
        <c:axId val="2115234895"/>
      </c:lineChart>
      <c:dateAx>
        <c:axId val="2115229903"/>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5234895"/>
        <c:crosses val="autoZero"/>
        <c:auto val="1"/>
        <c:lblOffset val="100"/>
        <c:baseTimeUnit val="months"/>
      </c:dateAx>
      <c:valAx>
        <c:axId val="2115234895"/>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5229903"/>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 Id="rId4" Type="http://schemas.openxmlformats.org/officeDocument/2006/relationships/image" Target="../media/image39.png"/></Relationships>
</file>

<file path=ppt/diagrams/_rels/data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 Id="rId4" Type="http://schemas.openxmlformats.org/officeDocument/2006/relationships/image" Target="../media/image3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F1202F-6B68-4A30-91DB-C01F9D4C817A}" type="doc">
      <dgm:prSet loTypeId="urn:microsoft.com/office/officeart/2005/8/layout/hList2" loCatId="list" qsTypeId="urn:microsoft.com/office/officeart/2005/8/quickstyle/simple2" qsCatId="simple" csTypeId="urn:microsoft.com/office/officeart/2005/8/colors/colorful1" csCatId="colorful" phldr="1"/>
      <dgm:spPr/>
      <dgm:t>
        <a:bodyPr/>
        <a:lstStyle/>
        <a:p>
          <a:endParaRPr lang="en-GB"/>
        </a:p>
      </dgm:t>
    </dgm:pt>
    <dgm:pt modelId="{4A848D2A-90A2-4FE3-BB42-C9CD89965F0C}">
      <dgm:prSet phldrT="[Text]"/>
      <dgm:spPr/>
      <dgm:t>
        <a:bodyPr/>
        <a:lstStyle/>
        <a:p>
          <a:r>
            <a:rPr lang="pt-BR" b="1" dirty="0">
              <a:solidFill>
                <a:srgbClr val="FF7C80"/>
              </a:solidFill>
            </a:rPr>
            <a:t>Engaged Motivated and Healthy</a:t>
          </a:r>
          <a:endParaRPr lang="en-GB" b="1" dirty="0">
            <a:solidFill>
              <a:srgbClr val="FF7C80"/>
            </a:solidFill>
          </a:endParaRPr>
        </a:p>
      </dgm:t>
    </dgm:pt>
    <dgm:pt modelId="{495E1C52-9711-475D-AA1B-DA2A28BEFB92}" type="parTrans" cxnId="{A55F82E7-7806-4FC7-A65F-9F8F5E0286E7}">
      <dgm:prSet/>
      <dgm:spPr/>
      <dgm:t>
        <a:bodyPr/>
        <a:lstStyle/>
        <a:p>
          <a:endParaRPr lang="en-GB"/>
        </a:p>
      </dgm:t>
    </dgm:pt>
    <dgm:pt modelId="{2EEAE1F8-6309-4ED1-AFF9-9A1CB8B03B7B}" type="sibTrans" cxnId="{A55F82E7-7806-4FC7-A65F-9F8F5E0286E7}">
      <dgm:prSet/>
      <dgm:spPr/>
      <dgm:t>
        <a:bodyPr/>
        <a:lstStyle/>
        <a:p>
          <a:endParaRPr lang="en-GB"/>
        </a:p>
      </dgm:t>
    </dgm:pt>
    <dgm:pt modelId="{87FE42DA-25E7-42D2-942B-83B303E627B6}">
      <dgm:prSet phldrT="[Text]"/>
      <dgm:spPr/>
      <dgm:t>
        <a:bodyPr/>
        <a:lstStyle/>
        <a:p>
          <a:r>
            <a:rPr lang="en-GB" b="1" dirty="0"/>
            <a:t>MAAW Training</a:t>
          </a:r>
        </a:p>
      </dgm:t>
    </dgm:pt>
    <dgm:pt modelId="{DCF8E8F0-4748-4A72-BDAE-96E6515E97F1}" type="parTrans" cxnId="{64FB8F5A-437A-4168-A56B-F46F05542DFD}">
      <dgm:prSet/>
      <dgm:spPr/>
      <dgm:t>
        <a:bodyPr/>
        <a:lstStyle/>
        <a:p>
          <a:endParaRPr lang="en-GB"/>
        </a:p>
      </dgm:t>
    </dgm:pt>
    <dgm:pt modelId="{51C02360-666E-4387-92A1-58DBE9B7D385}" type="sibTrans" cxnId="{64FB8F5A-437A-4168-A56B-F46F05542DFD}">
      <dgm:prSet/>
      <dgm:spPr/>
      <dgm:t>
        <a:bodyPr/>
        <a:lstStyle/>
        <a:p>
          <a:endParaRPr lang="en-GB"/>
        </a:p>
      </dgm:t>
    </dgm:pt>
    <dgm:pt modelId="{D5012F9F-0928-45C3-8B72-45AD37F610FC}">
      <dgm:prSet phldrT="[Text]"/>
      <dgm:spPr/>
      <dgm:t>
        <a:bodyPr/>
        <a:lstStyle/>
        <a:p>
          <a:r>
            <a:rPr lang="en-GB" b="1" dirty="0"/>
            <a:t>Cardiac Theatres RRP Exit Plan</a:t>
          </a:r>
        </a:p>
      </dgm:t>
    </dgm:pt>
    <dgm:pt modelId="{F4D50B80-AF63-4138-95F3-D67A04DDA04B}" type="parTrans" cxnId="{72C2D2E9-0435-401B-9F49-C7C66DDF5C89}">
      <dgm:prSet/>
      <dgm:spPr/>
      <dgm:t>
        <a:bodyPr/>
        <a:lstStyle/>
        <a:p>
          <a:endParaRPr lang="en-GB"/>
        </a:p>
      </dgm:t>
    </dgm:pt>
    <dgm:pt modelId="{708A26E3-58B0-41FF-88BC-26F73E2D33CF}" type="sibTrans" cxnId="{72C2D2E9-0435-401B-9F49-C7C66DDF5C89}">
      <dgm:prSet/>
      <dgm:spPr/>
      <dgm:t>
        <a:bodyPr/>
        <a:lstStyle/>
        <a:p>
          <a:endParaRPr lang="en-GB"/>
        </a:p>
      </dgm:t>
    </dgm:pt>
    <dgm:pt modelId="{D2402134-CB08-4BCB-A824-F1E23733D226}">
      <dgm:prSet phldrT="[Text]"/>
      <dgm:spPr/>
      <dgm:t>
        <a:bodyPr/>
        <a:lstStyle/>
        <a:p>
          <a:r>
            <a:rPr lang="pt-BR" b="1" dirty="0">
              <a:solidFill>
                <a:srgbClr val="934391"/>
              </a:solidFill>
            </a:rPr>
            <a:t>Well Planned</a:t>
          </a:r>
          <a:endParaRPr lang="en-GB" b="1" dirty="0">
            <a:solidFill>
              <a:srgbClr val="934391"/>
            </a:solidFill>
          </a:endParaRPr>
        </a:p>
      </dgm:t>
    </dgm:pt>
    <dgm:pt modelId="{3C7BE704-4481-44B4-962B-84443E273AC3}" type="parTrans" cxnId="{A706DFB3-3B9C-48DB-A1FA-9F385682486C}">
      <dgm:prSet/>
      <dgm:spPr/>
      <dgm:t>
        <a:bodyPr/>
        <a:lstStyle/>
        <a:p>
          <a:endParaRPr lang="en-GB"/>
        </a:p>
      </dgm:t>
    </dgm:pt>
    <dgm:pt modelId="{B1066AEB-9B8B-4D31-8D24-47E0FB5C780E}" type="sibTrans" cxnId="{A706DFB3-3B9C-48DB-A1FA-9F385682486C}">
      <dgm:prSet/>
      <dgm:spPr/>
      <dgm:t>
        <a:bodyPr/>
        <a:lstStyle/>
        <a:p>
          <a:endParaRPr lang="en-GB"/>
        </a:p>
      </dgm:t>
    </dgm:pt>
    <dgm:pt modelId="{9AF0168B-2212-4191-85E2-580AA2E1B357}">
      <dgm:prSet phldrT="[Text]"/>
      <dgm:spPr/>
      <dgm:t>
        <a:bodyPr/>
        <a:lstStyle/>
        <a:p>
          <a:r>
            <a:rPr lang="en-GB" b="1" dirty="0"/>
            <a:t>Variable Pay/ Rostering Scrutiny arrangements</a:t>
          </a:r>
        </a:p>
      </dgm:t>
    </dgm:pt>
    <dgm:pt modelId="{8F88C511-972B-4897-935A-31F2B31B87CF}" type="parTrans" cxnId="{CAE7C5B0-8D73-4730-9986-80289733CE3A}">
      <dgm:prSet/>
      <dgm:spPr/>
      <dgm:t>
        <a:bodyPr/>
        <a:lstStyle/>
        <a:p>
          <a:endParaRPr lang="en-GB"/>
        </a:p>
      </dgm:t>
    </dgm:pt>
    <dgm:pt modelId="{22151CAF-DC12-4217-B085-5AB776E3C9BC}" type="sibTrans" cxnId="{CAE7C5B0-8D73-4730-9986-80289733CE3A}">
      <dgm:prSet/>
      <dgm:spPr/>
      <dgm:t>
        <a:bodyPr/>
        <a:lstStyle/>
        <a:p>
          <a:endParaRPr lang="en-GB"/>
        </a:p>
      </dgm:t>
    </dgm:pt>
    <dgm:pt modelId="{739FF913-807E-4E80-BA9C-23AFD6F513AE}">
      <dgm:prSet phldrT="[Text]"/>
      <dgm:spPr/>
      <dgm:t>
        <a:bodyPr/>
        <a:lstStyle/>
        <a:p>
          <a:r>
            <a:rPr lang="en-GB" b="1" dirty="0"/>
            <a:t>Finalise implementation of the new NPTSSG Clinical, Operational Management and Nursing Structure</a:t>
          </a:r>
        </a:p>
      </dgm:t>
    </dgm:pt>
    <dgm:pt modelId="{3CC72822-E112-4A68-9AA5-C0107D79E182}" type="parTrans" cxnId="{1494B814-D961-4335-943C-E321EDDB6581}">
      <dgm:prSet/>
      <dgm:spPr/>
      <dgm:t>
        <a:bodyPr/>
        <a:lstStyle/>
        <a:p>
          <a:endParaRPr lang="en-GB"/>
        </a:p>
      </dgm:t>
    </dgm:pt>
    <dgm:pt modelId="{9B604EDA-5ACA-4408-94D9-16359DFC56D5}" type="sibTrans" cxnId="{1494B814-D961-4335-943C-E321EDDB6581}">
      <dgm:prSet/>
      <dgm:spPr/>
      <dgm:t>
        <a:bodyPr/>
        <a:lstStyle/>
        <a:p>
          <a:endParaRPr lang="en-GB"/>
        </a:p>
      </dgm:t>
    </dgm:pt>
    <dgm:pt modelId="{72A8343B-32CA-4D0A-81DD-47C6AD931037}">
      <dgm:prSet phldrT="[Text]"/>
      <dgm:spPr/>
      <dgm:t>
        <a:bodyPr/>
        <a:lstStyle/>
        <a:p>
          <a:r>
            <a:rPr lang="en-GB" b="1" dirty="0">
              <a:solidFill>
                <a:srgbClr val="F0348E"/>
              </a:solidFill>
            </a:rPr>
            <a:t>Leaders that live our Values</a:t>
          </a:r>
        </a:p>
      </dgm:t>
    </dgm:pt>
    <dgm:pt modelId="{C3BF85BD-7C71-473F-B0CB-62A516405333}" type="parTrans" cxnId="{17D5C50E-0EB5-4981-8984-C31E34189373}">
      <dgm:prSet/>
      <dgm:spPr/>
      <dgm:t>
        <a:bodyPr/>
        <a:lstStyle/>
        <a:p>
          <a:endParaRPr lang="en-GB"/>
        </a:p>
      </dgm:t>
    </dgm:pt>
    <dgm:pt modelId="{FBFF5CC5-C4A8-473D-932A-B1815D5CD4DE}" type="sibTrans" cxnId="{17D5C50E-0EB5-4981-8984-C31E34189373}">
      <dgm:prSet/>
      <dgm:spPr/>
      <dgm:t>
        <a:bodyPr/>
        <a:lstStyle/>
        <a:p>
          <a:endParaRPr lang="en-GB"/>
        </a:p>
      </dgm:t>
    </dgm:pt>
    <dgm:pt modelId="{8413A3C8-897D-448B-AAE9-F19BBD536C45}">
      <dgm:prSet phldrT="[Text]"/>
      <dgm:spPr/>
      <dgm:t>
        <a:bodyPr/>
        <a:lstStyle/>
        <a:p>
          <a:r>
            <a:rPr lang="en-GB" b="1" dirty="0"/>
            <a:t>Sickness Audit Pilot in Maternity</a:t>
          </a:r>
        </a:p>
      </dgm:t>
    </dgm:pt>
    <dgm:pt modelId="{4BBBAD9D-DDF1-4BFE-8B6E-D124956AE58F}" type="parTrans" cxnId="{01DB171A-0888-48F6-AD81-0AFB28374346}">
      <dgm:prSet/>
      <dgm:spPr/>
      <dgm:t>
        <a:bodyPr/>
        <a:lstStyle/>
        <a:p>
          <a:endParaRPr lang="en-GB"/>
        </a:p>
      </dgm:t>
    </dgm:pt>
    <dgm:pt modelId="{CBC277D4-C1C7-4958-A8CE-66876FECE952}" type="sibTrans" cxnId="{01DB171A-0888-48F6-AD81-0AFB28374346}">
      <dgm:prSet/>
      <dgm:spPr/>
      <dgm:t>
        <a:bodyPr/>
        <a:lstStyle/>
        <a:p>
          <a:endParaRPr lang="en-GB"/>
        </a:p>
      </dgm:t>
    </dgm:pt>
    <dgm:pt modelId="{7F6B830A-D0BE-4BCF-98F7-9E00E754C369}">
      <dgm:prSet phldrT="[Text]"/>
      <dgm:spPr/>
      <dgm:t>
        <a:bodyPr/>
        <a:lstStyle/>
        <a:p>
          <a:r>
            <a:rPr lang="en-GB" b="1" dirty="0"/>
            <a:t>Transforming Access to Medicine (</a:t>
          </a:r>
          <a:r>
            <a:rPr lang="en-GB" b="1" dirty="0" err="1"/>
            <a:t>TrAMS</a:t>
          </a:r>
          <a:r>
            <a:rPr lang="en-GB" b="1" dirty="0"/>
            <a:t>) programme</a:t>
          </a:r>
        </a:p>
      </dgm:t>
    </dgm:pt>
    <dgm:pt modelId="{92394967-A15B-4CB8-8971-6D672B5BF849}" type="parTrans" cxnId="{4CABA1E2-F709-4288-AD60-160DDFCC36EE}">
      <dgm:prSet/>
      <dgm:spPr/>
      <dgm:t>
        <a:bodyPr/>
        <a:lstStyle/>
        <a:p>
          <a:endParaRPr lang="en-GB"/>
        </a:p>
      </dgm:t>
    </dgm:pt>
    <dgm:pt modelId="{B9A23138-D648-4F33-83ED-4CF3CE619997}" type="sibTrans" cxnId="{4CABA1E2-F709-4288-AD60-160DDFCC36EE}">
      <dgm:prSet/>
      <dgm:spPr/>
      <dgm:t>
        <a:bodyPr/>
        <a:lstStyle/>
        <a:p>
          <a:endParaRPr lang="en-GB"/>
        </a:p>
      </dgm:t>
    </dgm:pt>
    <dgm:pt modelId="{B087D7A1-1D03-4D41-A5A5-3AE2BB217374}">
      <dgm:prSet phldrT="[Text]"/>
      <dgm:spPr/>
      <dgm:t>
        <a:bodyPr/>
        <a:lstStyle/>
        <a:p>
          <a:r>
            <a:rPr lang="en-GB" b="1" dirty="0">
              <a:solidFill>
                <a:srgbClr val="F8972C"/>
              </a:solidFill>
            </a:rPr>
            <a:t>Excellent Learning and Education</a:t>
          </a:r>
        </a:p>
      </dgm:t>
    </dgm:pt>
    <dgm:pt modelId="{6A7C3CA6-EF31-407F-AD32-CD778A6F3450}" type="parTrans" cxnId="{1E4F34BC-AFB2-47B8-B382-CC1D0CBEE802}">
      <dgm:prSet/>
      <dgm:spPr/>
      <dgm:t>
        <a:bodyPr/>
        <a:lstStyle/>
        <a:p>
          <a:endParaRPr lang="en-GB"/>
        </a:p>
      </dgm:t>
    </dgm:pt>
    <dgm:pt modelId="{2829540D-70DE-4688-9297-69E7AB181A26}" type="sibTrans" cxnId="{1E4F34BC-AFB2-47B8-B382-CC1D0CBEE802}">
      <dgm:prSet/>
      <dgm:spPr/>
      <dgm:t>
        <a:bodyPr/>
        <a:lstStyle/>
        <a:p>
          <a:endParaRPr lang="en-GB"/>
        </a:p>
      </dgm:t>
    </dgm:pt>
    <dgm:pt modelId="{F724DD74-0A8C-425E-87FD-79FAA7B5E296}">
      <dgm:prSet phldrT="[Text]"/>
      <dgm:spPr/>
      <dgm:t>
        <a:bodyPr/>
        <a:lstStyle/>
        <a:p>
          <a:r>
            <a:rPr lang="en-GB" b="1" dirty="0"/>
            <a:t>SLT and SMT Team Development Programme</a:t>
          </a:r>
        </a:p>
      </dgm:t>
    </dgm:pt>
    <dgm:pt modelId="{2D75E878-3168-43EF-ADC3-CE72D0BE0A2E}" type="sibTrans" cxnId="{A6789C24-AB97-486B-BAF7-0435048243EA}">
      <dgm:prSet/>
      <dgm:spPr/>
      <dgm:t>
        <a:bodyPr/>
        <a:lstStyle/>
        <a:p>
          <a:endParaRPr lang="en-GB"/>
        </a:p>
      </dgm:t>
    </dgm:pt>
    <dgm:pt modelId="{50CE7F37-D8D4-4F82-88B8-E154040DD0B9}" type="parTrans" cxnId="{A6789C24-AB97-486B-BAF7-0435048243EA}">
      <dgm:prSet/>
      <dgm:spPr/>
      <dgm:t>
        <a:bodyPr/>
        <a:lstStyle/>
        <a:p>
          <a:endParaRPr lang="en-GB"/>
        </a:p>
      </dgm:t>
    </dgm:pt>
    <dgm:pt modelId="{1EC3CB76-6EB7-48CD-95DC-A9EE2FDE680F}">
      <dgm:prSet phldrT="[Text]"/>
      <dgm:spPr/>
      <dgm:t>
        <a:bodyPr/>
        <a:lstStyle/>
        <a:p>
          <a:r>
            <a:rPr lang="en-GB" b="1" dirty="0"/>
            <a:t>SLT Listening Events</a:t>
          </a:r>
        </a:p>
      </dgm:t>
    </dgm:pt>
    <dgm:pt modelId="{24A2A958-C937-450D-B1D2-60BE8C48C090}" type="sibTrans" cxnId="{789991F4-492E-4940-A495-0B03D4CC5650}">
      <dgm:prSet/>
      <dgm:spPr/>
      <dgm:t>
        <a:bodyPr/>
        <a:lstStyle/>
        <a:p>
          <a:endParaRPr lang="en-GB"/>
        </a:p>
      </dgm:t>
    </dgm:pt>
    <dgm:pt modelId="{68A78BF1-43E1-4842-9968-D4400C2A590A}" type="parTrans" cxnId="{789991F4-492E-4940-A495-0B03D4CC5650}">
      <dgm:prSet/>
      <dgm:spPr/>
      <dgm:t>
        <a:bodyPr/>
        <a:lstStyle/>
        <a:p>
          <a:endParaRPr lang="en-GB"/>
        </a:p>
      </dgm:t>
    </dgm:pt>
    <dgm:pt modelId="{9C3FBD66-D770-4DBC-87C5-FC8286316459}">
      <dgm:prSet phldrT="[Text]"/>
      <dgm:spPr/>
      <dgm:t>
        <a:bodyPr/>
        <a:lstStyle/>
        <a:p>
          <a:endParaRPr lang="en-GB"/>
        </a:p>
      </dgm:t>
    </dgm:pt>
    <dgm:pt modelId="{9ED88196-A331-4522-A2F4-BE65EEEB2D89}" type="parTrans" cxnId="{0A24C840-CE73-4A0D-963A-B28AA5649A57}">
      <dgm:prSet/>
      <dgm:spPr/>
      <dgm:t>
        <a:bodyPr/>
        <a:lstStyle/>
        <a:p>
          <a:endParaRPr lang="en-GB"/>
        </a:p>
      </dgm:t>
    </dgm:pt>
    <dgm:pt modelId="{BFBE47E9-A4CC-4F90-9583-CF4DFA432F5C}" type="sibTrans" cxnId="{0A24C840-CE73-4A0D-963A-B28AA5649A57}">
      <dgm:prSet/>
      <dgm:spPr/>
      <dgm:t>
        <a:bodyPr/>
        <a:lstStyle/>
        <a:p>
          <a:endParaRPr lang="en-GB"/>
        </a:p>
      </dgm:t>
    </dgm:pt>
    <dgm:pt modelId="{2C9C338C-0710-40A2-9918-B743F41D033F}">
      <dgm:prSet phldrT="[Text]"/>
      <dgm:spPr/>
      <dgm:t>
        <a:bodyPr/>
        <a:lstStyle/>
        <a:p>
          <a:endParaRPr lang="en-GB"/>
        </a:p>
      </dgm:t>
    </dgm:pt>
    <dgm:pt modelId="{094D8DE0-2C2E-413E-A68B-218C77D5E367}" type="parTrans" cxnId="{2D0EDC03-C40E-4B57-8BE9-AD1E9EB9E38F}">
      <dgm:prSet/>
      <dgm:spPr/>
      <dgm:t>
        <a:bodyPr/>
        <a:lstStyle/>
        <a:p>
          <a:endParaRPr lang="en-GB"/>
        </a:p>
      </dgm:t>
    </dgm:pt>
    <dgm:pt modelId="{398AE40D-9B5D-44B7-98CB-B883FDED9C9A}" type="sibTrans" cxnId="{2D0EDC03-C40E-4B57-8BE9-AD1E9EB9E38F}">
      <dgm:prSet/>
      <dgm:spPr/>
      <dgm:t>
        <a:bodyPr/>
        <a:lstStyle/>
        <a:p>
          <a:endParaRPr lang="en-GB"/>
        </a:p>
      </dgm:t>
    </dgm:pt>
    <dgm:pt modelId="{C4183B80-753A-46FD-A3AF-CA97B1BD1696}">
      <dgm:prSet/>
      <dgm:spPr/>
      <dgm:t>
        <a:bodyPr/>
        <a:lstStyle/>
        <a:p>
          <a:r>
            <a:rPr lang="en-GB" b="1" dirty="0"/>
            <a:t>PADR Deep Dive (supporting teams to improve the quality of PADRs / using PADR as enablers to improve quality and safety) </a:t>
          </a:r>
        </a:p>
      </dgm:t>
    </dgm:pt>
    <dgm:pt modelId="{6E1374AA-0E05-40EF-8D1A-3D584A8C506E}" type="parTrans" cxnId="{5A22F192-9F47-4C45-A301-B7D73324507B}">
      <dgm:prSet/>
      <dgm:spPr/>
      <dgm:t>
        <a:bodyPr/>
        <a:lstStyle/>
        <a:p>
          <a:endParaRPr lang="en-GB"/>
        </a:p>
      </dgm:t>
    </dgm:pt>
    <dgm:pt modelId="{C9342295-FD3D-4C9D-AC7E-1C02C02A5C35}" type="sibTrans" cxnId="{5A22F192-9F47-4C45-A301-B7D73324507B}">
      <dgm:prSet/>
      <dgm:spPr/>
      <dgm:t>
        <a:bodyPr/>
        <a:lstStyle/>
        <a:p>
          <a:endParaRPr lang="en-GB"/>
        </a:p>
      </dgm:t>
    </dgm:pt>
    <dgm:pt modelId="{EECED7B8-C71D-4EB7-BF9B-67477B46FC0F}">
      <dgm:prSet phldrT="[Text]"/>
      <dgm:spPr/>
      <dgm:t>
        <a:bodyPr/>
        <a:lstStyle/>
        <a:p>
          <a:r>
            <a:rPr lang="en-GB" b="1" dirty="0"/>
            <a:t>Effective Job Planning Project</a:t>
          </a:r>
        </a:p>
      </dgm:t>
    </dgm:pt>
    <dgm:pt modelId="{07520CA6-A16C-492A-9423-9ACD1860EBD5}" type="parTrans" cxnId="{385CD86F-308A-4C07-AC1F-F7279AE0C5B5}">
      <dgm:prSet/>
      <dgm:spPr/>
      <dgm:t>
        <a:bodyPr/>
        <a:lstStyle/>
        <a:p>
          <a:endParaRPr lang="en-GB"/>
        </a:p>
      </dgm:t>
    </dgm:pt>
    <dgm:pt modelId="{13DB99F1-4BB9-4002-8103-BC26C8CB53EC}" type="sibTrans" cxnId="{385CD86F-308A-4C07-AC1F-F7279AE0C5B5}">
      <dgm:prSet/>
      <dgm:spPr/>
      <dgm:t>
        <a:bodyPr/>
        <a:lstStyle/>
        <a:p>
          <a:endParaRPr lang="en-GB"/>
        </a:p>
      </dgm:t>
    </dgm:pt>
    <dgm:pt modelId="{F4EE12D0-218A-4664-9E94-376FC48AB047}">
      <dgm:prSet phldrT="[Text]"/>
      <dgm:spPr/>
      <dgm:t>
        <a:bodyPr/>
        <a:lstStyle/>
        <a:p>
          <a:r>
            <a:rPr lang="en-GB" b="1" dirty="0" err="1"/>
            <a:t>TrIM</a:t>
          </a:r>
          <a:r>
            <a:rPr lang="en-GB" b="1" dirty="0"/>
            <a:t> Training</a:t>
          </a:r>
        </a:p>
      </dgm:t>
    </dgm:pt>
    <dgm:pt modelId="{3DEFCDD0-E50F-4793-88C0-70A2E7D8A4EB}" type="parTrans" cxnId="{28350352-513F-489E-9F51-4799F7599AB2}">
      <dgm:prSet/>
      <dgm:spPr/>
      <dgm:t>
        <a:bodyPr/>
        <a:lstStyle/>
        <a:p>
          <a:endParaRPr lang="en-GB"/>
        </a:p>
      </dgm:t>
    </dgm:pt>
    <dgm:pt modelId="{FD2AC267-281C-487F-91C2-A1E6DE5D169C}" type="sibTrans" cxnId="{28350352-513F-489E-9F51-4799F7599AB2}">
      <dgm:prSet/>
      <dgm:spPr/>
      <dgm:t>
        <a:bodyPr/>
        <a:lstStyle/>
        <a:p>
          <a:endParaRPr lang="en-GB"/>
        </a:p>
      </dgm:t>
    </dgm:pt>
    <dgm:pt modelId="{6CDD0565-C128-4EDE-AA42-FFB865DFBF55}">
      <dgm:prSet phldrT="[Text]"/>
      <dgm:spPr/>
      <dgm:t>
        <a:bodyPr/>
        <a:lstStyle/>
        <a:p>
          <a:r>
            <a:rPr lang="en-GB" b="1" dirty="0"/>
            <a:t>Partnership Compact (Partnership Group / Touch Point Sessions / Involvement in Project Task and Finish Groups)</a:t>
          </a:r>
        </a:p>
      </dgm:t>
    </dgm:pt>
    <dgm:pt modelId="{EAEFEE9F-7714-43D8-99DA-AB65613E6F21}" type="parTrans" cxnId="{F2CFDEA3-E3BD-4627-96AE-C46BFB801ACE}">
      <dgm:prSet/>
      <dgm:spPr/>
      <dgm:t>
        <a:bodyPr/>
        <a:lstStyle/>
        <a:p>
          <a:endParaRPr lang="en-GB"/>
        </a:p>
      </dgm:t>
    </dgm:pt>
    <dgm:pt modelId="{90BFE28B-2573-44B9-A61C-3A1A27B7A51F}" type="sibTrans" cxnId="{F2CFDEA3-E3BD-4627-96AE-C46BFB801ACE}">
      <dgm:prSet/>
      <dgm:spPr/>
      <dgm:t>
        <a:bodyPr/>
        <a:lstStyle/>
        <a:p>
          <a:endParaRPr lang="en-GB"/>
        </a:p>
      </dgm:t>
    </dgm:pt>
    <dgm:pt modelId="{1D79F179-EE9B-42FD-9851-FE8EC1D16C32}">
      <dgm:prSet phldrT="[Text]"/>
      <dgm:spPr/>
      <dgm:t>
        <a:bodyPr/>
        <a:lstStyle/>
        <a:p>
          <a:r>
            <a:rPr lang="en-GB" b="1" dirty="0"/>
            <a:t>Bespoke Wellbeing Pack - MatNeo</a:t>
          </a:r>
        </a:p>
      </dgm:t>
    </dgm:pt>
    <dgm:pt modelId="{094636DC-B513-4BB8-8A9E-2AA2EE7086B6}" type="parTrans" cxnId="{ACBCF683-5350-4705-B825-7A6599ECBA36}">
      <dgm:prSet/>
      <dgm:spPr/>
      <dgm:t>
        <a:bodyPr/>
        <a:lstStyle/>
        <a:p>
          <a:endParaRPr lang="en-GB"/>
        </a:p>
      </dgm:t>
    </dgm:pt>
    <dgm:pt modelId="{52A705A8-597D-4C37-85F5-12E07D646886}" type="sibTrans" cxnId="{ACBCF683-5350-4705-B825-7A6599ECBA36}">
      <dgm:prSet/>
      <dgm:spPr/>
      <dgm:t>
        <a:bodyPr/>
        <a:lstStyle/>
        <a:p>
          <a:endParaRPr lang="en-GB"/>
        </a:p>
      </dgm:t>
    </dgm:pt>
    <dgm:pt modelId="{5EE9C578-124D-4BD1-8546-DFC3055A2793}" type="pres">
      <dgm:prSet presAssocID="{29F1202F-6B68-4A30-91DB-C01F9D4C817A}" presName="linearFlow" presStyleCnt="0">
        <dgm:presLayoutVars>
          <dgm:dir/>
          <dgm:animLvl val="lvl"/>
          <dgm:resizeHandles/>
        </dgm:presLayoutVars>
      </dgm:prSet>
      <dgm:spPr/>
    </dgm:pt>
    <dgm:pt modelId="{82273A64-9B89-4C30-9C4D-30E06E6551F0}" type="pres">
      <dgm:prSet presAssocID="{4A848D2A-90A2-4FE3-BB42-C9CD89965F0C}" presName="compositeNode" presStyleCnt="0">
        <dgm:presLayoutVars>
          <dgm:bulletEnabled val="1"/>
        </dgm:presLayoutVars>
      </dgm:prSet>
      <dgm:spPr/>
    </dgm:pt>
    <dgm:pt modelId="{C3EB2C7B-0693-4EFA-B6FE-64F7E994ADFF}" type="pres">
      <dgm:prSet presAssocID="{4A848D2A-90A2-4FE3-BB42-C9CD89965F0C}" presName="image" presStyleLbl="fgImgPlace1" presStyleIdx="0" presStyleCnt="4"/>
      <dgm:spPr>
        <a:blipFill rotWithShape="1">
          <a:blip xmlns:r="http://schemas.openxmlformats.org/officeDocument/2006/relationships" r:embed="rId1"/>
          <a:srcRect/>
          <a:stretch>
            <a:fillRect l="-1000" r="-1000"/>
          </a:stretch>
        </a:blipFill>
      </dgm:spPr>
    </dgm:pt>
    <dgm:pt modelId="{C0FAC5E4-A567-4110-BA26-6BB2EA61E002}" type="pres">
      <dgm:prSet presAssocID="{4A848D2A-90A2-4FE3-BB42-C9CD89965F0C}" presName="childNode" presStyleLbl="node1" presStyleIdx="0" presStyleCnt="4">
        <dgm:presLayoutVars>
          <dgm:bulletEnabled val="1"/>
        </dgm:presLayoutVars>
      </dgm:prSet>
      <dgm:spPr/>
    </dgm:pt>
    <dgm:pt modelId="{7A09E715-2F25-410E-A6A4-155C998C146E}" type="pres">
      <dgm:prSet presAssocID="{4A848D2A-90A2-4FE3-BB42-C9CD89965F0C}" presName="parentNode" presStyleLbl="revTx" presStyleIdx="0" presStyleCnt="4">
        <dgm:presLayoutVars>
          <dgm:chMax val="0"/>
          <dgm:bulletEnabled val="1"/>
        </dgm:presLayoutVars>
      </dgm:prSet>
      <dgm:spPr/>
    </dgm:pt>
    <dgm:pt modelId="{06B47EE5-F54D-4130-ACC0-F917E36CCB1C}" type="pres">
      <dgm:prSet presAssocID="{2EEAE1F8-6309-4ED1-AFF9-9A1CB8B03B7B}" presName="sibTrans" presStyleCnt="0"/>
      <dgm:spPr/>
    </dgm:pt>
    <dgm:pt modelId="{E6C85A34-415E-42C2-AB66-7D429A329AA0}" type="pres">
      <dgm:prSet presAssocID="{D2402134-CB08-4BCB-A824-F1E23733D226}" presName="compositeNode" presStyleCnt="0">
        <dgm:presLayoutVars>
          <dgm:bulletEnabled val="1"/>
        </dgm:presLayoutVars>
      </dgm:prSet>
      <dgm:spPr/>
    </dgm:pt>
    <dgm:pt modelId="{E9D3EB53-E01F-4BC9-A869-B90F6B57B5BA}" type="pres">
      <dgm:prSet presAssocID="{D2402134-CB08-4BCB-A824-F1E23733D226}" presName="image" presStyleLbl="fgImgPlace1" presStyleIdx="1" presStyleCnt="4"/>
      <dgm:spPr>
        <a:blipFill rotWithShape="1">
          <a:blip xmlns:r="http://schemas.openxmlformats.org/officeDocument/2006/relationships" r:embed="rId2"/>
          <a:srcRect/>
          <a:stretch>
            <a:fillRect t="-3000" b="-3000"/>
          </a:stretch>
        </a:blipFill>
      </dgm:spPr>
    </dgm:pt>
    <dgm:pt modelId="{6F21A118-FAA8-47EC-8E3F-42EC3FDB702B}" type="pres">
      <dgm:prSet presAssocID="{D2402134-CB08-4BCB-A824-F1E23733D226}" presName="childNode" presStyleLbl="node1" presStyleIdx="1" presStyleCnt="4">
        <dgm:presLayoutVars>
          <dgm:bulletEnabled val="1"/>
        </dgm:presLayoutVars>
      </dgm:prSet>
      <dgm:spPr/>
    </dgm:pt>
    <dgm:pt modelId="{CB37BD1F-C4AD-4B5B-A250-863951041A21}" type="pres">
      <dgm:prSet presAssocID="{D2402134-CB08-4BCB-A824-F1E23733D226}" presName="parentNode" presStyleLbl="revTx" presStyleIdx="1" presStyleCnt="4">
        <dgm:presLayoutVars>
          <dgm:chMax val="0"/>
          <dgm:bulletEnabled val="1"/>
        </dgm:presLayoutVars>
      </dgm:prSet>
      <dgm:spPr/>
    </dgm:pt>
    <dgm:pt modelId="{B4057C7A-2C3B-48B1-AD8E-AFF60F5A4E02}" type="pres">
      <dgm:prSet presAssocID="{B1066AEB-9B8B-4D31-8D24-47E0FB5C780E}" presName="sibTrans" presStyleCnt="0"/>
      <dgm:spPr/>
    </dgm:pt>
    <dgm:pt modelId="{1B28BD00-CAF0-4C85-9EDA-9874D792173B}" type="pres">
      <dgm:prSet presAssocID="{72A8343B-32CA-4D0A-81DD-47C6AD931037}" presName="compositeNode" presStyleCnt="0">
        <dgm:presLayoutVars>
          <dgm:bulletEnabled val="1"/>
        </dgm:presLayoutVars>
      </dgm:prSet>
      <dgm:spPr/>
    </dgm:pt>
    <dgm:pt modelId="{0A0E62EB-C0FE-4256-B7B8-9136C05501BF}" type="pres">
      <dgm:prSet presAssocID="{72A8343B-32CA-4D0A-81DD-47C6AD931037}" presName="image" presStyleLbl="fgImgPlace1" presStyleIdx="2" presStyleCnt="4"/>
      <dgm:spPr>
        <a:blipFill rotWithShape="1">
          <a:blip xmlns:r="http://schemas.openxmlformats.org/officeDocument/2006/relationships" r:embed="rId3"/>
          <a:srcRect/>
          <a:stretch>
            <a:fillRect l="-8000" r="-8000"/>
          </a:stretch>
        </a:blipFill>
      </dgm:spPr>
    </dgm:pt>
    <dgm:pt modelId="{1F32C992-86C1-4A35-B49B-9A4814D721E6}" type="pres">
      <dgm:prSet presAssocID="{72A8343B-32CA-4D0A-81DD-47C6AD931037}" presName="childNode" presStyleLbl="node1" presStyleIdx="2" presStyleCnt="4">
        <dgm:presLayoutVars>
          <dgm:bulletEnabled val="1"/>
        </dgm:presLayoutVars>
      </dgm:prSet>
      <dgm:spPr/>
    </dgm:pt>
    <dgm:pt modelId="{5963433E-504C-4C5A-AB0F-D7C74F69D785}" type="pres">
      <dgm:prSet presAssocID="{72A8343B-32CA-4D0A-81DD-47C6AD931037}" presName="parentNode" presStyleLbl="revTx" presStyleIdx="2" presStyleCnt="4">
        <dgm:presLayoutVars>
          <dgm:chMax val="0"/>
          <dgm:bulletEnabled val="1"/>
        </dgm:presLayoutVars>
      </dgm:prSet>
      <dgm:spPr/>
    </dgm:pt>
    <dgm:pt modelId="{487C3ED9-7C30-45C5-B4AA-C2ACCE7F9B86}" type="pres">
      <dgm:prSet presAssocID="{FBFF5CC5-C4A8-473D-932A-B1815D5CD4DE}" presName="sibTrans" presStyleCnt="0"/>
      <dgm:spPr/>
    </dgm:pt>
    <dgm:pt modelId="{083D6402-728E-4938-8BF8-9F0F939C2EDE}" type="pres">
      <dgm:prSet presAssocID="{B087D7A1-1D03-4D41-A5A5-3AE2BB217374}" presName="compositeNode" presStyleCnt="0">
        <dgm:presLayoutVars>
          <dgm:bulletEnabled val="1"/>
        </dgm:presLayoutVars>
      </dgm:prSet>
      <dgm:spPr/>
    </dgm:pt>
    <dgm:pt modelId="{73C46DCE-CFD6-42A3-AAB7-C4E8E2ACCB55}" type="pres">
      <dgm:prSet presAssocID="{B087D7A1-1D03-4D41-A5A5-3AE2BB217374}" presName="image" presStyleLbl="fgImgPlace1" presStyleIdx="3" presStyleCnt="4"/>
      <dgm:spPr>
        <a:blipFill rotWithShape="1">
          <a:blip xmlns:r="http://schemas.openxmlformats.org/officeDocument/2006/relationships" r:embed="rId4"/>
          <a:srcRect/>
          <a:stretch>
            <a:fillRect/>
          </a:stretch>
        </a:blipFill>
      </dgm:spPr>
    </dgm:pt>
    <dgm:pt modelId="{1CB67DEA-6D14-4658-AD1F-DABA39A101EF}" type="pres">
      <dgm:prSet presAssocID="{B087D7A1-1D03-4D41-A5A5-3AE2BB217374}" presName="childNode" presStyleLbl="node1" presStyleIdx="3" presStyleCnt="4">
        <dgm:presLayoutVars>
          <dgm:bulletEnabled val="1"/>
        </dgm:presLayoutVars>
      </dgm:prSet>
      <dgm:spPr/>
    </dgm:pt>
    <dgm:pt modelId="{1AD9F2FF-D949-46FD-8C89-BECA7ABF32D4}" type="pres">
      <dgm:prSet presAssocID="{B087D7A1-1D03-4D41-A5A5-3AE2BB217374}" presName="parentNode" presStyleLbl="revTx" presStyleIdx="3" presStyleCnt="4">
        <dgm:presLayoutVars>
          <dgm:chMax val="0"/>
          <dgm:bulletEnabled val="1"/>
        </dgm:presLayoutVars>
      </dgm:prSet>
      <dgm:spPr/>
    </dgm:pt>
  </dgm:ptLst>
  <dgm:cxnLst>
    <dgm:cxn modelId="{2D0EDC03-C40E-4B57-8BE9-AD1E9EB9E38F}" srcId="{72A8343B-32CA-4D0A-81DD-47C6AD931037}" destId="{2C9C338C-0710-40A2-9918-B743F41D033F}" srcOrd="3" destOrd="0" parTransId="{094D8DE0-2C2E-413E-A68B-218C77D5E367}" sibTransId="{398AE40D-9B5D-44B7-98CB-B883FDED9C9A}"/>
    <dgm:cxn modelId="{614BB109-F0C4-42C1-86D4-2039BBABF42F}" type="presOf" srcId="{1EC3CB76-6EB7-48CD-95DC-A9EE2FDE680F}" destId="{1F32C992-86C1-4A35-B49B-9A4814D721E6}" srcOrd="0" destOrd="1" presId="urn:microsoft.com/office/officeart/2005/8/layout/hList2"/>
    <dgm:cxn modelId="{CB8AEB0B-0688-4A91-93B2-09458E1D7339}" type="presOf" srcId="{9AF0168B-2212-4191-85E2-580AA2E1B357}" destId="{6F21A118-FAA8-47EC-8E3F-42EC3FDB702B}" srcOrd="0" destOrd="0" presId="urn:microsoft.com/office/officeart/2005/8/layout/hList2"/>
    <dgm:cxn modelId="{17D5C50E-0EB5-4981-8984-C31E34189373}" srcId="{29F1202F-6B68-4A30-91DB-C01F9D4C817A}" destId="{72A8343B-32CA-4D0A-81DD-47C6AD931037}" srcOrd="2" destOrd="0" parTransId="{C3BF85BD-7C71-473F-B0CB-62A516405333}" sibTransId="{FBFF5CC5-C4A8-473D-932A-B1815D5CD4DE}"/>
    <dgm:cxn modelId="{F785340F-E4D3-4590-9C66-D172CDBC103D}" type="presOf" srcId="{F4EE12D0-218A-4664-9E94-376FC48AB047}" destId="{C0FAC5E4-A567-4110-BA26-6BB2EA61E002}" srcOrd="0" destOrd="3" presId="urn:microsoft.com/office/officeart/2005/8/layout/hList2"/>
    <dgm:cxn modelId="{0B58C811-F0F3-420D-BF42-7B8F9A5AD1F4}" type="presOf" srcId="{D2402134-CB08-4BCB-A824-F1E23733D226}" destId="{CB37BD1F-C4AD-4B5B-A250-863951041A21}" srcOrd="0" destOrd="0" presId="urn:microsoft.com/office/officeart/2005/8/layout/hList2"/>
    <dgm:cxn modelId="{1494B814-D961-4335-943C-E321EDDB6581}" srcId="{D2402134-CB08-4BCB-A824-F1E23733D226}" destId="{739FF913-807E-4E80-BA9C-23AFD6F513AE}" srcOrd="2" destOrd="0" parTransId="{3CC72822-E112-4A68-9AA5-C0107D79E182}" sibTransId="{9B604EDA-5ACA-4408-94D9-16359DFC56D5}"/>
    <dgm:cxn modelId="{01DB171A-0888-48F6-AD81-0AFB28374346}" srcId="{4A848D2A-90A2-4FE3-BB42-C9CD89965F0C}" destId="{8413A3C8-897D-448B-AAE9-F19BBD536C45}" srcOrd="1" destOrd="0" parTransId="{4BBBAD9D-DDF1-4BFE-8B6E-D124956AE58F}" sibTransId="{CBC277D4-C1C7-4958-A8CE-66876FECE952}"/>
    <dgm:cxn modelId="{65C5C31E-47C7-4A06-9F78-FEF803403C5F}" type="presOf" srcId="{EECED7B8-C71D-4EB7-BF9B-67477B46FC0F}" destId="{6F21A118-FAA8-47EC-8E3F-42EC3FDB702B}" srcOrd="0" destOrd="1" presId="urn:microsoft.com/office/officeart/2005/8/layout/hList2"/>
    <dgm:cxn modelId="{A6789C24-AB97-486B-BAF7-0435048243EA}" srcId="{72A8343B-32CA-4D0A-81DD-47C6AD931037}" destId="{F724DD74-0A8C-425E-87FD-79FAA7B5E296}" srcOrd="0" destOrd="0" parTransId="{50CE7F37-D8D4-4F82-88B8-E154040DD0B9}" sibTransId="{2D75E878-3168-43EF-ADC3-CE72D0BE0A2E}"/>
    <dgm:cxn modelId="{FEA27129-70E1-4496-ADFA-48ACF549C652}" type="presOf" srcId="{2C9C338C-0710-40A2-9918-B743F41D033F}" destId="{1F32C992-86C1-4A35-B49B-9A4814D721E6}" srcOrd="0" destOrd="3" presId="urn:microsoft.com/office/officeart/2005/8/layout/hList2"/>
    <dgm:cxn modelId="{F2378029-9E86-472F-ACF9-78D65DBF8521}" type="presOf" srcId="{6CDD0565-C128-4EDE-AA42-FFB865DFBF55}" destId="{C0FAC5E4-A567-4110-BA26-6BB2EA61E002}" srcOrd="0" destOrd="4" presId="urn:microsoft.com/office/officeart/2005/8/layout/hList2"/>
    <dgm:cxn modelId="{1FB4242E-E95F-402E-ACD8-A3A975F65B73}" type="presOf" srcId="{7F6B830A-D0BE-4BCF-98F7-9E00E754C369}" destId="{6F21A118-FAA8-47EC-8E3F-42EC3FDB702B}" srcOrd="0" destOrd="3" presId="urn:microsoft.com/office/officeart/2005/8/layout/hList2"/>
    <dgm:cxn modelId="{2BD39938-30D7-47F3-8EC2-6800AB2A9A08}" type="presOf" srcId="{D5012F9F-0928-45C3-8B72-45AD37F610FC}" destId="{C0FAC5E4-A567-4110-BA26-6BB2EA61E002}" srcOrd="0" destOrd="2" presId="urn:microsoft.com/office/officeart/2005/8/layout/hList2"/>
    <dgm:cxn modelId="{0A24C840-CE73-4A0D-963A-B28AA5649A57}" srcId="{72A8343B-32CA-4D0A-81DD-47C6AD931037}" destId="{9C3FBD66-D770-4DBC-87C5-FC8286316459}" srcOrd="2" destOrd="0" parTransId="{9ED88196-A331-4522-A2F4-BE65EEEB2D89}" sibTransId="{BFBE47E9-A4CC-4F90-9583-CF4DFA432F5C}"/>
    <dgm:cxn modelId="{60AF9A5D-6786-455D-8CD0-5BA0AF475CBA}" type="presOf" srcId="{72A8343B-32CA-4D0A-81DD-47C6AD931037}" destId="{5963433E-504C-4C5A-AB0F-D7C74F69D785}" srcOrd="0" destOrd="0" presId="urn:microsoft.com/office/officeart/2005/8/layout/hList2"/>
    <dgm:cxn modelId="{35EF3C45-FC82-4077-84A3-156EEE2D13C2}" type="presOf" srcId="{C4183B80-753A-46FD-A3AF-CA97B1BD1696}" destId="{1CB67DEA-6D14-4658-AD1F-DABA39A101EF}" srcOrd="0" destOrd="0" presId="urn:microsoft.com/office/officeart/2005/8/layout/hList2"/>
    <dgm:cxn modelId="{B82E984B-A0C3-483B-A98B-7CDB80327D89}" type="presOf" srcId="{9C3FBD66-D770-4DBC-87C5-FC8286316459}" destId="{1F32C992-86C1-4A35-B49B-9A4814D721E6}" srcOrd="0" destOrd="2" presId="urn:microsoft.com/office/officeart/2005/8/layout/hList2"/>
    <dgm:cxn modelId="{385CD86F-308A-4C07-AC1F-F7279AE0C5B5}" srcId="{D2402134-CB08-4BCB-A824-F1E23733D226}" destId="{EECED7B8-C71D-4EB7-BF9B-67477B46FC0F}" srcOrd="1" destOrd="0" parTransId="{07520CA6-A16C-492A-9423-9ACD1860EBD5}" sibTransId="{13DB99F1-4BB9-4002-8103-BC26C8CB53EC}"/>
    <dgm:cxn modelId="{0DE1F74F-B565-49B7-AF07-4B5A6BDE0FFE}" type="presOf" srcId="{B087D7A1-1D03-4D41-A5A5-3AE2BB217374}" destId="{1AD9F2FF-D949-46FD-8C89-BECA7ABF32D4}" srcOrd="0" destOrd="0" presId="urn:microsoft.com/office/officeart/2005/8/layout/hList2"/>
    <dgm:cxn modelId="{28350352-513F-489E-9F51-4799F7599AB2}" srcId="{4A848D2A-90A2-4FE3-BB42-C9CD89965F0C}" destId="{F4EE12D0-218A-4664-9E94-376FC48AB047}" srcOrd="3" destOrd="0" parTransId="{3DEFCDD0-E50F-4793-88C0-70A2E7D8A4EB}" sibTransId="{FD2AC267-281C-487F-91C2-A1E6DE5D169C}"/>
    <dgm:cxn modelId="{64FB8F5A-437A-4168-A56B-F46F05542DFD}" srcId="{4A848D2A-90A2-4FE3-BB42-C9CD89965F0C}" destId="{87FE42DA-25E7-42D2-942B-83B303E627B6}" srcOrd="0" destOrd="0" parTransId="{DCF8E8F0-4748-4A72-BDAE-96E6515E97F1}" sibTransId="{51C02360-666E-4387-92A1-58DBE9B7D385}"/>
    <dgm:cxn modelId="{729DFB81-CFA4-4AD3-8953-AB14CD25F7F5}" type="presOf" srcId="{29F1202F-6B68-4A30-91DB-C01F9D4C817A}" destId="{5EE9C578-124D-4BD1-8546-DFC3055A2793}" srcOrd="0" destOrd="0" presId="urn:microsoft.com/office/officeart/2005/8/layout/hList2"/>
    <dgm:cxn modelId="{ACBCF683-5350-4705-B825-7A6599ECBA36}" srcId="{4A848D2A-90A2-4FE3-BB42-C9CD89965F0C}" destId="{1D79F179-EE9B-42FD-9851-FE8EC1D16C32}" srcOrd="5" destOrd="0" parTransId="{094636DC-B513-4BB8-8A9E-2AA2EE7086B6}" sibTransId="{52A705A8-597D-4C37-85F5-12E07D646886}"/>
    <dgm:cxn modelId="{5A22F192-9F47-4C45-A301-B7D73324507B}" srcId="{B087D7A1-1D03-4D41-A5A5-3AE2BB217374}" destId="{C4183B80-753A-46FD-A3AF-CA97B1BD1696}" srcOrd="0" destOrd="0" parTransId="{6E1374AA-0E05-40EF-8D1A-3D584A8C506E}" sibTransId="{C9342295-FD3D-4C9D-AC7E-1C02C02A5C35}"/>
    <dgm:cxn modelId="{18770896-430F-4751-896A-B344F37DDD04}" type="presOf" srcId="{F724DD74-0A8C-425E-87FD-79FAA7B5E296}" destId="{1F32C992-86C1-4A35-B49B-9A4814D721E6}" srcOrd="0" destOrd="0" presId="urn:microsoft.com/office/officeart/2005/8/layout/hList2"/>
    <dgm:cxn modelId="{F2CFDEA3-E3BD-4627-96AE-C46BFB801ACE}" srcId="{4A848D2A-90A2-4FE3-BB42-C9CD89965F0C}" destId="{6CDD0565-C128-4EDE-AA42-FFB865DFBF55}" srcOrd="4" destOrd="0" parTransId="{EAEFEE9F-7714-43D8-99DA-AB65613E6F21}" sibTransId="{90BFE28B-2573-44B9-A61C-3A1A27B7A51F}"/>
    <dgm:cxn modelId="{CAE7C5B0-8D73-4730-9986-80289733CE3A}" srcId="{D2402134-CB08-4BCB-A824-F1E23733D226}" destId="{9AF0168B-2212-4191-85E2-580AA2E1B357}" srcOrd="0" destOrd="0" parTransId="{8F88C511-972B-4897-935A-31F2B31B87CF}" sibTransId="{22151CAF-DC12-4217-B085-5AB776E3C9BC}"/>
    <dgm:cxn modelId="{A706DFB3-3B9C-48DB-A1FA-9F385682486C}" srcId="{29F1202F-6B68-4A30-91DB-C01F9D4C817A}" destId="{D2402134-CB08-4BCB-A824-F1E23733D226}" srcOrd="1" destOrd="0" parTransId="{3C7BE704-4481-44B4-962B-84443E273AC3}" sibTransId="{B1066AEB-9B8B-4D31-8D24-47E0FB5C780E}"/>
    <dgm:cxn modelId="{1E4F34BC-AFB2-47B8-B382-CC1D0CBEE802}" srcId="{29F1202F-6B68-4A30-91DB-C01F9D4C817A}" destId="{B087D7A1-1D03-4D41-A5A5-3AE2BB217374}" srcOrd="3" destOrd="0" parTransId="{6A7C3CA6-EF31-407F-AD32-CD778A6F3450}" sibTransId="{2829540D-70DE-4688-9297-69E7AB181A26}"/>
    <dgm:cxn modelId="{CC8B97C3-9A72-4FC8-B82B-CBFBBF6FF397}" type="presOf" srcId="{4A848D2A-90A2-4FE3-BB42-C9CD89965F0C}" destId="{7A09E715-2F25-410E-A6A4-155C998C146E}" srcOrd="0" destOrd="0" presId="urn:microsoft.com/office/officeart/2005/8/layout/hList2"/>
    <dgm:cxn modelId="{E9C73ACD-3374-4040-B801-979797C1D894}" type="presOf" srcId="{8413A3C8-897D-448B-AAE9-F19BBD536C45}" destId="{C0FAC5E4-A567-4110-BA26-6BB2EA61E002}" srcOrd="0" destOrd="1" presId="urn:microsoft.com/office/officeart/2005/8/layout/hList2"/>
    <dgm:cxn modelId="{81CE48D6-D019-491A-858D-D2264A3B352A}" type="presOf" srcId="{739FF913-807E-4E80-BA9C-23AFD6F513AE}" destId="{6F21A118-FAA8-47EC-8E3F-42EC3FDB702B}" srcOrd="0" destOrd="2" presId="urn:microsoft.com/office/officeart/2005/8/layout/hList2"/>
    <dgm:cxn modelId="{B36EBEDA-649F-46E4-81AD-446A6B72A63E}" type="presOf" srcId="{1D79F179-EE9B-42FD-9851-FE8EC1D16C32}" destId="{C0FAC5E4-A567-4110-BA26-6BB2EA61E002}" srcOrd="0" destOrd="5" presId="urn:microsoft.com/office/officeart/2005/8/layout/hList2"/>
    <dgm:cxn modelId="{4CABA1E2-F709-4288-AD60-160DDFCC36EE}" srcId="{D2402134-CB08-4BCB-A824-F1E23733D226}" destId="{7F6B830A-D0BE-4BCF-98F7-9E00E754C369}" srcOrd="3" destOrd="0" parTransId="{92394967-A15B-4CB8-8971-6D672B5BF849}" sibTransId="{B9A23138-D648-4F33-83ED-4CF3CE619997}"/>
    <dgm:cxn modelId="{A55F82E7-7806-4FC7-A65F-9F8F5E0286E7}" srcId="{29F1202F-6B68-4A30-91DB-C01F9D4C817A}" destId="{4A848D2A-90A2-4FE3-BB42-C9CD89965F0C}" srcOrd="0" destOrd="0" parTransId="{495E1C52-9711-475D-AA1B-DA2A28BEFB92}" sibTransId="{2EEAE1F8-6309-4ED1-AFF9-9A1CB8B03B7B}"/>
    <dgm:cxn modelId="{72C2D2E9-0435-401B-9F49-C7C66DDF5C89}" srcId="{4A848D2A-90A2-4FE3-BB42-C9CD89965F0C}" destId="{D5012F9F-0928-45C3-8B72-45AD37F610FC}" srcOrd="2" destOrd="0" parTransId="{F4D50B80-AF63-4138-95F3-D67A04DDA04B}" sibTransId="{708A26E3-58B0-41FF-88BC-26F73E2D33CF}"/>
    <dgm:cxn modelId="{A8BBF4F0-BE4D-40F6-A57B-0EE5A449F5F2}" type="presOf" srcId="{87FE42DA-25E7-42D2-942B-83B303E627B6}" destId="{C0FAC5E4-A567-4110-BA26-6BB2EA61E002}" srcOrd="0" destOrd="0" presId="urn:microsoft.com/office/officeart/2005/8/layout/hList2"/>
    <dgm:cxn modelId="{789991F4-492E-4940-A495-0B03D4CC5650}" srcId="{72A8343B-32CA-4D0A-81DD-47C6AD931037}" destId="{1EC3CB76-6EB7-48CD-95DC-A9EE2FDE680F}" srcOrd="1" destOrd="0" parTransId="{68A78BF1-43E1-4842-9968-D4400C2A590A}" sibTransId="{24A2A958-C937-450D-B1D2-60BE8C48C090}"/>
    <dgm:cxn modelId="{C0A28BEE-D878-4DA0-9C85-1C7E0046631A}" type="presParOf" srcId="{5EE9C578-124D-4BD1-8546-DFC3055A2793}" destId="{82273A64-9B89-4C30-9C4D-30E06E6551F0}" srcOrd="0" destOrd="0" presId="urn:microsoft.com/office/officeart/2005/8/layout/hList2"/>
    <dgm:cxn modelId="{B24016A9-4944-4AC0-9C13-90616B643F7F}" type="presParOf" srcId="{82273A64-9B89-4C30-9C4D-30E06E6551F0}" destId="{C3EB2C7B-0693-4EFA-B6FE-64F7E994ADFF}" srcOrd="0" destOrd="0" presId="urn:microsoft.com/office/officeart/2005/8/layout/hList2"/>
    <dgm:cxn modelId="{9B9AE71A-0725-4795-BA74-A89F2C152A11}" type="presParOf" srcId="{82273A64-9B89-4C30-9C4D-30E06E6551F0}" destId="{C0FAC5E4-A567-4110-BA26-6BB2EA61E002}" srcOrd="1" destOrd="0" presId="urn:microsoft.com/office/officeart/2005/8/layout/hList2"/>
    <dgm:cxn modelId="{FACCFA16-E450-4DF1-B641-BD9A14BB7EA1}" type="presParOf" srcId="{82273A64-9B89-4C30-9C4D-30E06E6551F0}" destId="{7A09E715-2F25-410E-A6A4-155C998C146E}" srcOrd="2" destOrd="0" presId="urn:microsoft.com/office/officeart/2005/8/layout/hList2"/>
    <dgm:cxn modelId="{C8F59C35-FD24-4C86-BCFC-07EC7F29AF1B}" type="presParOf" srcId="{5EE9C578-124D-4BD1-8546-DFC3055A2793}" destId="{06B47EE5-F54D-4130-ACC0-F917E36CCB1C}" srcOrd="1" destOrd="0" presId="urn:microsoft.com/office/officeart/2005/8/layout/hList2"/>
    <dgm:cxn modelId="{38196A02-908D-4801-B360-204888270AE5}" type="presParOf" srcId="{5EE9C578-124D-4BD1-8546-DFC3055A2793}" destId="{E6C85A34-415E-42C2-AB66-7D429A329AA0}" srcOrd="2" destOrd="0" presId="urn:microsoft.com/office/officeart/2005/8/layout/hList2"/>
    <dgm:cxn modelId="{571A44E1-AA1A-4F75-9722-D953DFD7FF46}" type="presParOf" srcId="{E6C85A34-415E-42C2-AB66-7D429A329AA0}" destId="{E9D3EB53-E01F-4BC9-A869-B90F6B57B5BA}" srcOrd="0" destOrd="0" presId="urn:microsoft.com/office/officeart/2005/8/layout/hList2"/>
    <dgm:cxn modelId="{2D01F23F-DA1E-4785-8348-37969F9D9311}" type="presParOf" srcId="{E6C85A34-415E-42C2-AB66-7D429A329AA0}" destId="{6F21A118-FAA8-47EC-8E3F-42EC3FDB702B}" srcOrd="1" destOrd="0" presId="urn:microsoft.com/office/officeart/2005/8/layout/hList2"/>
    <dgm:cxn modelId="{47B46604-51ED-48E2-9E06-580D5F88F315}" type="presParOf" srcId="{E6C85A34-415E-42C2-AB66-7D429A329AA0}" destId="{CB37BD1F-C4AD-4B5B-A250-863951041A21}" srcOrd="2" destOrd="0" presId="urn:microsoft.com/office/officeart/2005/8/layout/hList2"/>
    <dgm:cxn modelId="{C6205859-CDD4-4813-A7DF-8E8F618CAC52}" type="presParOf" srcId="{5EE9C578-124D-4BD1-8546-DFC3055A2793}" destId="{B4057C7A-2C3B-48B1-AD8E-AFF60F5A4E02}" srcOrd="3" destOrd="0" presId="urn:microsoft.com/office/officeart/2005/8/layout/hList2"/>
    <dgm:cxn modelId="{A778E276-2E4C-4080-AA88-8FC1EC5135A2}" type="presParOf" srcId="{5EE9C578-124D-4BD1-8546-DFC3055A2793}" destId="{1B28BD00-CAF0-4C85-9EDA-9874D792173B}" srcOrd="4" destOrd="0" presId="urn:microsoft.com/office/officeart/2005/8/layout/hList2"/>
    <dgm:cxn modelId="{520C575F-36D7-47B5-82E3-75B2F73D4484}" type="presParOf" srcId="{1B28BD00-CAF0-4C85-9EDA-9874D792173B}" destId="{0A0E62EB-C0FE-4256-B7B8-9136C05501BF}" srcOrd="0" destOrd="0" presId="urn:microsoft.com/office/officeart/2005/8/layout/hList2"/>
    <dgm:cxn modelId="{F7AF7118-6409-48BD-9D2F-223BDA763B16}" type="presParOf" srcId="{1B28BD00-CAF0-4C85-9EDA-9874D792173B}" destId="{1F32C992-86C1-4A35-B49B-9A4814D721E6}" srcOrd="1" destOrd="0" presId="urn:microsoft.com/office/officeart/2005/8/layout/hList2"/>
    <dgm:cxn modelId="{41441079-AE80-4807-9D2D-A0A765C01625}" type="presParOf" srcId="{1B28BD00-CAF0-4C85-9EDA-9874D792173B}" destId="{5963433E-504C-4C5A-AB0F-D7C74F69D785}" srcOrd="2" destOrd="0" presId="urn:microsoft.com/office/officeart/2005/8/layout/hList2"/>
    <dgm:cxn modelId="{E1E6EE3B-C7C8-440F-8FBC-2F5FF3E190D8}" type="presParOf" srcId="{5EE9C578-124D-4BD1-8546-DFC3055A2793}" destId="{487C3ED9-7C30-45C5-B4AA-C2ACCE7F9B86}" srcOrd="5" destOrd="0" presId="urn:microsoft.com/office/officeart/2005/8/layout/hList2"/>
    <dgm:cxn modelId="{56FC51E7-4B4A-42C6-855A-C0F74F094129}" type="presParOf" srcId="{5EE9C578-124D-4BD1-8546-DFC3055A2793}" destId="{083D6402-728E-4938-8BF8-9F0F939C2EDE}" srcOrd="6" destOrd="0" presId="urn:microsoft.com/office/officeart/2005/8/layout/hList2"/>
    <dgm:cxn modelId="{DF924749-D157-4AAC-B4B5-C6A41E555158}" type="presParOf" srcId="{083D6402-728E-4938-8BF8-9F0F939C2EDE}" destId="{73C46DCE-CFD6-42A3-AAB7-C4E8E2ACCB55}" srcOrd="0" destOrd="0" presId="urn:microsoft.com/office/officeart/2005/8/layout/hList2"/>
    <dgm:cxn modelId="{13C2EF0D-41F4-4C1B-A11A-DA961B383FBD}" type="presParOf" srcId="{083D6402-728E-4938-8BF8-9F0F939C2EDE}" destId="{1CB67DEA-6D14-4658-AD1F-DABA39A101EF}" srcOrd="1" destOrd="0" presId="urn:microsoft.com/office/officeart/2005/8/layout/hList2"/>
    <dgm:cxn modelId="{90AB60F5-E5D8-4991-BB34-5B9A4C7B5D80}" type="presParOf" srcId="{083D6402-728E-4938-8BF8-9F0F939C2EDE}" destId="{1AD9F2FF-D949-46FD-8C89-BECA7ABF32D4}"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F1202F-6B68-4A30-91DB-C01F9D4C817A}" type="doc">
      <dgm:prSet loTypeId="urn:microsoft.com/office/officeart/2005/8/layout/hList2" loCatId="list" qsTypeId="urn:microsoft.com/office/officeart/2005/8/quickstyle/simple2" qsCatId="simple" csTypeId="urn:microsoft.com/office/officeart/2005/8/colors/colorful1" csCatId="colorful" phldr="1"/>
      <dgm:spPr/>
      <dgm:t>
        <a:bodyPr/>
        <a:lstStyle/>
        <a:p>
          <a:endParaRPr lang="en-GB"/>
        </a:p>
      </dgm:t>
    </dgm:pt>
    <dgm:pt modelId="{4A848D2A-90A2-4FE3-BB42-C9CD89965F0C}">
      <dgm:prSet phldrT="[Text]"/>
      <dgm:spPr/>
      <dgm:t>
        <a:bodyPr/>
        <a:lstStyle/>
        <a:p>
          <a:r>
            <a:rPr lang="en-GB" b="1">
              <a:solidFill>
                <a:srgbClr val="339966"/>
              </a:solidFill>
            </a:rPr>
            <a:t>Attract and Recruit</a:t>
          </a:r>
        </a:p>
      </dgm:t>
    </dgm:pt>
    <dgm:pt modelId="{495E1C52-9711-475D-AA1B-DA2A28BEFB92}" type="parTrans" cxnId="{A55F82E7-7806-4FC7-A65F-9F8F5E0286E7}">
      <dgm:prSet/>
      <dgm:spPr/>
      <dgm:t>
        <a:bodyPr/>
        <a:lstStyle/>
        <a:p>
          <a:endParaRPr lang="en-GB"/>
        </a:p>
      </dgm:t>
    </dgm:pt>
    <dgm:pt modelId="{2EEAE1F8-6309-4ED1-AFF9-9A1CB8B03B7B}" type="sibTrans" cxnId="{A55F82E7-7806-4FC7-A65F-9F8F5E0286E7}">
      <dgm:prSet/>
      <dgm:spPr/>
      <dgm:t>
        <a:bodyPr/>
        <a:lstStyle/>
        <a:p>
          <a:endParaRPr lang="en-GB"/>
        </a:p>
      </dgm:t>
    </dgm:pt>
    <dgm:pt modelId="{87FE42DA-25E7-42D2-942B-83B303E627B6}">
      <dgm:prSet phldrT="[Text]" custT="1"/>
      <dgm:spPr/>
      <dgm:t>
        <a:bodyPr/>
        <a:lstStyle/>
        <a:p>
          <a:r>
            <a:rPr lang="en-GB" sz="2800" b="1" dirty="0"/>
            <a:t>Supporting Internationally Recruited Nurses</a:t>
          </a:r>
        </a:p>
      </dgm:t>
    </dgm:pt>
    <dgm:pt modelId="{DCF8E8F0-4748-4A72-BDAE-96E6515E97F1}" type="parTrans" cxnId="{64FB8F5A-437A-4168-A56B-F46F05542DFD}">
      <dgm:prSet/>
      <dgm:spPr/>
      <dgm:t>
        <a:bodyPr/>
        <a:lstStyle/>
        <a:p>
          <a:endParaRPr lang="en-GB"/>
        </a:p>
      </dgm:t>
    </dgm:pt>
    <dgm:pt modelId="{51C02360-666E-4387-92A1-58DBE9B7D385}" type="sibTrans" cxnId="{64FB8F5A-437A-4168-A56B-F46F05542DFD}">
      <dgm:prSet/>
      <dgm:spPr/>
      <dgm:t>
        <a:bodyPr/>
        <a:lstStyle/>
        <a:p>
          <a:endParaRPr lang="en-GB"/>
        </a:p>
      </dgm:t>
    </dgm:pt>
    <dgm:pt modelId="{D2402134-CB08-4BCB-A824-F1E23733D226}">
      <dgm:prSet phldrT="[Text]"/>
      <dgm:spPr/>
      <dgm:t>
        <a:bodyPr/>
        <a:lstStyle/>
        <a:p>
          <a:r>
            <a:rPr lang="en-GB" b="1">
              <a:solidFill>
                <a:srgbClr val="00B0F0"/>
              </a:solidFill>
            </a:rPr>
            <a:t>Digitally Ready</a:t>
          </a:r>
        </a:p>
      </dgm:t>
    </dgm:pt>
    <dgm:pt modelId="{3C7BE704-4481-44B4-962B-84443E273AC3}" type="parTrans" cxnId="{A706DFB3-3B9C-48DB-A1FA-9F385682486C}">
      <dgm:prSet/>
      <dgm:spPr/>
      <dgm:t>
        <a:bodyPr/>
        <a:lstStyle/>
        <a:p>
          <a:endParaRPr lang="en-GB"/>
        </a:p>
      </dgm:t>
    </dgm:pt>
    <dgm:pt modelId="{B1066AEB-9B8B-4D31-8D24-47E0FB5C780E}" type="sibTrans" cxnId="{A706DFB3-3B9C-48DB-A1FA-9F385682486C}">
      <dgm:prSet/>
      <dgm:spPr/>
      <dgm:t>
        <a:bodyPr/>
        <a:lstStyle/>
        <a:p>
          <a:endParaRPr lang="en-GB"/>
        </a:p>
      </dgm:t>
    </dgm:pt>
    <dgm:pt modelId="{9AF0168B-2212-4191-85E2-580AA2E1B357}">
      <dgm:prSet phldrT="[Text]"/>
      <dgm:spPr/>
      <dgm:t>
        <a:bodyPr/>
        <a:lstStyle/>
        <a:p>
          <a:r>
            <a:rPr lang="en-GB" b="1" dirty="0"/>
            <a:t>Digital solution in Community Midwifery team to support and improve the working day for Community Midwives (and improve service user experience)</a:t>
          </a:r>
        </a:p>
      </dgm:t>
    </dgm:pt>
    <dgm:pt modelId="{8F88C511-972B-4897-935A-31F2B31B87CF}" type="parTrans" cxnId="{CAE7C5B0-8D73-4730-9986-80289733CE3A}">
      <dgm:prSet/>
      <dgm:spPr/>
      <dgm:t>
        <a:bodyPr/>
        <a:lstStyle/>
        <a:p>
          <a:endParaRPr lang="en-GB"/>
        </a:p>
      </dgm:t>
    </dgm:pt>
    <dgm:pt modelId="{22151CAF-DC12-4217-B085-5AB776E3C9BC}" type="sibTrans" cxnId="{CAE7C5B0-8D73-4730-9986-80289733CE3A}">
      <dgm:prSet/>
      <dgm:spPr/>
      <dgm:t>
        <a:bodyPr/>
        <a:lstStyle/>
        <a:p>
          <a:endParaRPr lang="en-GB"/>
        </a:p>
      </dgm:t>
    </dgm:pt>
    <dgm:pt modelId="{739FF913-807E-4E80-BA9C-23AFD6F513AE}">
      <dgm:prSet phldrT="[Text]"/>
      <dgm:spPr/>
      <dgm:t>
        <a:bodyPr/>
        <a:lstStyle/>
        <a:p>
          <a:endParaRPr lang="en-GB"/>
        </a:p>
      </dgm:t>
    </dgm:pt>
    <dgm:pt modelId="{3CC72822-E112-4A68-9AA5-C0107D79E182}" type="parTrans" cxnId="{1494B814-D961-4335-943C-E321EDDB6581}">
      <dgm:prSet/>
      <dgm:spPr/>
      <dgm:t>
        <a:bodyPr/>
        <a:lstStyle/>
        <a:p>
          <a:endParaRPr lang="en-GB"/>
        </a:p>
      </dgm:t>
    </dgm:pt>
    <dgm:pt modelId="{9B604EDA-5ACA-4408-94D9-16359DFC56D5}" type="sibTrans" cxnId="{1494B814-D961-4335-943C-E321EDDB6581}">
      <dgm:prSet/>
      <dgm:spPr/>
      <dgm:t>
        <a:bodyPr/>
        <a:lstStyle/>
        <a:p>
          <a:endParaRPr lang="en-GB"/>
        </a:p>
      </dgm:t>
    </dgm:pt>
    <dgm:pt modelId="{72A8343B-32CA-4D0A-81DD-47C6AD931037}">
      <dgm:prSet phldrT="[Text]"/>
      <dgm:spPr/>
      <dgm:t>
        <a:bodyPr/>
        <a:lstStyle/>
        <a:p>
          <a:r>
            <a:rPr lang="en-GB" b="1">
              <a:solidFill>
                <a:srgbClr val="92D050"/>
              </a:solidFill>
            </a:rPr>
            <a:t>Equality Diversity and Belonging</a:t>
          </a:r>
        </a:p>
      </dgm:t>
    </dgm:pt>
    <dgm:pt modelId="{C3BF85BD-7C71-473F-B0CB-62A516405333}" type="parTrans" cxnId="{17D5C50E-0EB5-4981-8984-C31E34189373}">
      <dgm:prSet/>
      <dgm:spPr/>
      <dgm:t>
        <a:bodyPr/>
        <a:lstStyle/>
        <a:p>
          <a:endParaRPr lang="en-GB"/>
        </a:p>
      </dgm:t>
    </dgm:pt>
    <dgm:pt modelId="{FBFF5CC5-C4A8-473D-932A-B1815D5CD4DE}" type="sibTrans" cxnId="{17D5C50E-0EB5-4981-8984-C31E34189373}">
      <dgm:prSet/>
      <dgm:spPr/>
      <dgm:t>
        <a:bodyPr/>
        <a:lstStyle/>
        <a:p>
          <a:endParaRPr lang="en-GB"/>
        </a:p>
      </dgm:t>
    </dgm:pt>
    <dgm:pt modelId="{F724DD74-0A8C-425E-87FD-79FAA7B5E296}">
      <dgm:prSet phldrT="[Text]"/>
      <dgm:spPr/>
      <dgm:t>
        <a:bodyPr/>
        <a:lstStyle/>
        <a:p>
          <a:r>
            <a:rPr lang="en-GB" b="1" dirty="0"/>
            <a:t>Promotion of 'We belong'</a:t>
          </a:r>
        </a:p>
      </dgm:t>
    </dgm:pt>
    <dgm:pt modelId="{2D75E878-3168-43EF-ADC3-CE72D0BE0A2E}" type="sibTrans" cxnId="{A6789C24-AB97-486B-BAF7-0435048243EA}">
      <dgm:prSet/>
      <dgm:spPr/>
      <dgm:t>
        <a:bodyPr/>
        <a:lstStyle/>
        <a:p>
          <a:endParaRPr lang="en-GB"/>
        </a:p>
      </dgm:t>
    </dgm:pt>
    <dgm:pt modelId="{50CE7F37-D8D4-4F82-88B8-E154040DD0B9}" type="parTrans" cxnId="{A6789C24-AB97-486B-BAF7-0435048243EA}">
      <dgm:prSet/>
      <dgm:spPr/>
      <dgm:t>
        <a:bodyPr/>
        <a:lstStyle/>
        <a:p>
          <a:endParaRPr lang="en-GB"/>
        </a:p>
      </dgm:t>
    </dgm:pt>
    <dgm:pt modelId="{9C3FBD66-D770-4DBC-87C5-FC8286316459}">
      <dgm:prSet phldrT="[Text]"/>
      <dgm:spPr/>
      <dgm:t>
        <a:bodyPr/>
        <a:lstStyle/>
        <a:p>
          <a:endParaRPr lang="en-GB"/>
        </a:p>
      </dgm:t>
    </dgm:pt>
    <dgm:pt modelId="{9ED88196-A331-4522-A2F4-BE65EEEB2D89}" type="parTrans" cxnId="{0A24C840-CE73-4A0D-963A-B28AA5649A57}">
      <dgm:prSet/>
      <dgm:spPr/>
      <dgm:t>
        <a:bodyPr/>
        <a:lstStyle/>
        <a:p>
          <a:endParaRPr lang="en-GB"/>
        </a:p>
      </dgm:t>
    </dgm:pt>
    <dgm:pt modelId="{BFBE47E9-A4CC-4F90-9583-CF4DFA432F5C}" type="sibTrans" cxnId="{0A24C840-CE73-4A0D-963A-B28AA5649A57}">
      <dgm:prSet/>
      <dgm:spPr/>
      <dgm:t>
        <a:bodyPr/>
        <a:lstStyle/>
        <a:p>
          <a:endParaRPr lang="en-GB"/>
        </a:p>
      </dgm:t>
    </dgm:pt>
    <dgm:pt modelId="{2C9C338C-0710-40A2-9918-B743F41D033F}">
      <dgm:prSet phldrT="[Text]"/>
      <dgm:spPr/>
      <dgm:t>
        <a:bodyPr/>
        <a:lstStyle/>
        <a:p>
          <a:endParaRPr lang="en-GB" dirty="0"/>
        </a:p>
      </dgm:t>
    </dgm:pt>
    <dgm:pt modelId="{094D8DE0-2C2E-413E-A68B-218C77D5E367}" type="parTrans" cxnId="{2D0EDC03-C40E-4B57-8BE9-AD1E9EB9E38F}">
      <dgm:prSet/>
      <dgm:spPr/>
      <dgm:t>
        <a:bodyPr/>
        <a:lstStyle/>
        <a:p>
          <a:endParaRPr lang="en-GB"/>
        </a:p>
      </dgm:t>
    </dgm:pt>
    <dgm:pt modelId="{398AE40D-9B5D-44B7-98CB-B883FDED9C9A}" type="sibTrans" cxnId="{2D0EDC03-C40E-4B57-8BE9-AD1E9EB9E38F}">
      <dgm:prSet/>
      <dgm:spPr/>
      <dgm:t>
        <a:bodyPr/>
        <a:lstStyle/>
        <a:p>
          <a:endParaRPr lang="en-GB"/>
        </a:p>
      </dgm:t>
    </dgm:pt>
    <dgm:pt modelId="{59681E74-7CF7-40F9-B9FF-683928DEE763}">
      <dgm:prSet phldrT="[Text]" custT="1"/>
      <dgm:spPr/>
      <dgm:t>
        <a:bodyPr/>
        <a:lstStyle/>
        <a:p>
          <a:r>
            <a:rPr lang="en-GB" sz="2800" b="1" dirty="0"/>
            <a:t>Working collaboratively with the Central Resourcing Team</a:t>
          </a:r>
        </a:p>
      </dgm:t>
    </dgm:pt>
    <dgm:pt modelId="{CE8875AC-82D6-4749-B22B-E9168B730244}" type="parTrans" cxnId="{EF866787-3EBF-4501-81E4-093C2A70B014}">
      <dgm:prSet/>
      <dgm:spPr/>
      <dgm:t>
        <a:bodyPr/>
        <a:lstStyle/>
        <a:p>
          <a:endParaRPr lang="en-GB"/>
        </a:p>
      </dgm:t>
    </dgm:pt>
    <dgm:pt modelId="{16BB266D-88ED-4223-895A-0BF547E96438}" type="sibTrans" cxnId="{EF866787-3EBF-4501-81E4-093C2A70B014}">
      <dgm:prSet/>
      <dgm:spPr/>
      <dgm:t>
        <a:bodyPr/>
        <a:lstStyle/>
        <a:p>
          <a:endParaRPr lang="en-GB"/>
        </a:p>
      </dgm:t>
    </dgm:pt>
    <dgm:pt modelId="{7083D442-5AD7-41DD-B488-ACFFD7D21AC6}">
      <dgm:prSet phldrT="[Text]" custT="1"/>
      <dgm:spPr/>
      <dgm:t>
        <a:bodyPr/>
        <a:lstStyle/>
        <a:p>
          <a:r>
            <a:rPr lang="en-GB" sz="2800" b="1" dirty="0"/>
            <a:t>Developing proposal for introducing Apprenticeships across the Service Group (linking to the SG's Population Health agenda)</a:t>
          </a:r>
        </a:p>
      </dgm:t>
    </dgm:pt>
    <dgm:pt modelId="{CB6A0B2D-CB0F-4C32-B8DE-48675A5FA766}" type="parTrans" cxnId="{BD7A1C45-FD46-41B7-898E-7FB94FF11E2F}">
      <dgm:prSet/>
      <dgm:spPr/>
      <dgm:t>
        <a:bodyPr/>
        <a:lstStyle/>
        <a:p>
          <a:endParaRPr lang="en-GB"/>
        </a:p>
      </dgm:t>
    </dgm:pt>
    <dgm:pt modelId="{098967B8-77C9-4E65-8CB0-E3DB2C5FCBAC}" type="sibTrans" cxnId="{BD7A1C45-FD46-41B7-898E-7FB94FF11E2F}">
      <dgm:prSet/>
      <dgm:spPr/>
      <dgm:t>
        <a:bodyPr/>
        <a:lstStyle/>
        <a:p>
          <a:endParaRPr lang="en-GB"/>
        </a:p>
      </dgm:t>
    </dgm:pt>
    <dgm:pt modelId="{DF1604C6-BAA7-43EA-934C-EE8355ECC404}">
      <dgm:prSet phldrT="[Text]"/>
      <dgm:spPr/>
      <dgm:t>
        <a:bodyPr/>
        <a:lstStyle/>
        <a:p>
          <a:r>
            <a:rPr lang="en-GB" b="1" dirty="0"/>
            <a:t>Supporting and promoting staff networks (Calon / Neurodiversity</a:t>
          </a:r>
        </a:p>
      </dgm:t>
    </dgm:pt>
    <dgm:pt modelId="{DB471DF5-7492-4CB4-B612-CB8A5DF6FF22}" type="parTrans" cxnId="{FA0A98B8-E24B-4227-ADBC-5D27A76AE858}">
      <dgm:prSet/>
      <dgm:spPr/>
      <dgm:t>
        <a:bodyPr/>
        <a:lstStyle/>
        <a:p>
          <a:endParaRPr lang="en-GB"/>
        </a:p>
      </dgm:t>
    </dgm:pt>
    <dgm:pt modelId="{B3163667-34AA-4E25-80FB-F3963B7972DE}" type="sibTrans" cxnId="{FA0A98B8-E24B-4227-ADBC-5D27A76AE858}">
      <dgm:prSet/>
      <dgm:spPr/>
      <dgm:t>
        <a:bodyPr/>
        <a:lstStyle/>
        <a:p>
          <a:endParaRPr lang="en-GB"/>
        </a:p>
      </dgm:t>
    </dgm:pt>
    <dgm:pt modelId="{3F202D74-8EDE-4B4E-8E2B-39007FC21449}">
      <dgm:prSet phldrT="[Text]"/>
      <dgm:spPr/>
      <dgm:t>
        <a:bodyPr/>
        <a:lstStyle/>
        <a:p>
          <a:r>
            <a:rPr lang="en-GB" b="1" dirty="0"/>
            <a:t>Neurodiversity Celebration Week (03/24)</a:t>
          </a:r>
        </a:p>
      </dgm:t>
    </dgm:pt>
    <dgm:pt modelId="{D6FA22FF-E323-4C69-A020-3C45A02E8D4B}" type="parTrans" cxnId="{CCDE1EB7-4C6D-4311-A5C6-09DF6FD9D42C}">
      <dgm:prSet/>
      <dgm:spPr/>
      <dgm:t>
        <a:bodyPr/>
        <a:lstStyle/>
        <a:p>
          <a:endParaRPr lang="en-GB"/>
        </a:p>
      </dgm:t>
    </dgm:pt>
    <dgm:pt modelId="{EB7E3F46-96FC-45A8-9BC1-56A7719FB1D0}" type="sibTrans" cxnId="{CCDE1EB7-4C6D-4311-A5C6-09DF6FD9D42C}">
      <dgm:prSet/>
      <dgm:spPr/>
      <dgm:t>
        <a:bodyPr/>
        <a:lstStyle/>
        <a:p>
          <a:endParaRPr lang="en-GB"/>
        </a:p>
      </dgm:t>
    </dgm:pt>
    <dgm:pt modelId="{5EE9C578-124D-4BD1-8546-DFC3055A2793}" type="pres">
      <dgm:prSet presAssocID="{29F1202F-6B68-4A30-91DB-C01F9D4C817A}" presName="linearFlow" presStyleCnt="0">
        <dgm:presLayoutVars>
          <dgm:dir/>
          <dgm:animLvl val="lvl"/>
          <dgm:resizeHandles/>
        </dgm:presLayoutVars>
      </dgm:prSet>
      <dgm:spPr/>
    </dgm:pt>
    <dgm:pt modelId="{82273A64-9B89-4C30-9C4D-30E06E6551F0}" type="pres">
      <dgm:prSet presAssocID="{4A848D2A-90A2-4FE3-BB42-C9CD89965F0C}" presName="compositeNode" presStyleCnt="0">
        <dgm:presLayoutVars>
          <dgm:bulletEnabled val="1"/>
        </dgm:presLayoutVars>
      </dgm:prSet>
      <dgm:spPr/>
    </dgm:pt>
    <dgm:pt modelId="{C3EB2C7B-0693-4EFA-B6FE-64F7E994ADFF}" type="pres">
      <dgm:prSet presAssocID="{4A848D2A-90A2-4FE3-BB42-C9CD89965F0C}" presName="image" presStyleLbl="fgImgPlace1" presStyleIdx="0" presStyleCnt="3"/>
      <dgm:spPr>
        <a:blipFill rotWithShape="1">
          <a:blip xmlns:r="http://schemas.openxmlformats.org/officeDocument/2006/relationships" r:embed="rId1"/>
          <a:srcRect/>
          <a:stretch>
            <a:fillRect l="-2000" r="-2000"/>
          </a:stretch>
        </a:blipFill>
      </dgm:spPr>
    </dgm:pt>
    <dgm:pt modelId="{C0FAC5E4-A567-4110-BA26-6BB2EA61E002}" type="pres">
      <dgm:prSet presAssocID="{4A848D2A-90A2-4FE3-BB42-C9CD89965F0C}" presName="childNode" presStyleLbl="node1" presStyleIdx="0" presStyleCnt="3">
        <dgm:presLayoutVars>
          <dgm:bulletEnabled val="1"/>
        </dgm:presLayoutVars>
      </dgm:prSet>
      <dgm:spPr/>
    </dgm:pt>
    <dgm:pt modelId="{7A09E715-2F25-410E-A6A4-155C998C146E}" type="pres">
      <dgm:prSet presAssocID="{4A848D2A-90A2-4FE3-BB42-C9CD89965F0C}" presName="parentNode" presStyleLbl="revTx" presStyleIdx="0" presStyleCnt="3">
        <dgm:presLayoutVars>
          <dgm:chMax val="0"/>
          <dgm:bulletEnabled val="1"/>
        </dgm:presLayoutVars>
      </dgm:prSet>
      <dgm:spPr/>
    </dgm:pt>
    <dgm:pt modelId="{06B47EE5-F54D-4130-ACC0-F917E36CCB1C}" type="pres">
      <dgm:prSet presAssocID="{2EEAE1F8-6309-4ED1-AFF9-9A1CB8B03B7B}" presName="sibTrans" presStyleCnt="0"/>
      <dgm:spPr/>
    </dgm:pt>
    <dgm:pt modelId="{E6C85A34-415E-42C2-AB66-7D429A329AA0}" type="pres">
      <dgm:prSet presAssocID="{D2402134-CB08-4BCB-A824-F1E23733D226}" presName="compositeNode" presStyleCnt="0">
        <dgm:presLayoutVars>
          <dgm:bulletEnabled val="1"/>
        </dgm:presLayoutVars>
      </dgm:prSet>
      <dgm:spPr/>
    </dgm:pt>
    <dgm:pt modelId="{E9D3EB53-E01F-4BC9-A869-B90F6B57B5BA}" type="pres">
      <dgm:prSet presAssocID="{D2402134-CB08-4BCB-A824-F1E23733D226}" presName="image" presStyleLbl="fgImgPlace1" presStyleIdx="1" presStyleCnt="3"/>
      <dgm:spPr>
        <a:blipFill rotWithShape="1">
          <a:blip xmlns:r="http://schemas.openxmlformats.org/officeDocument/2006/relationships" r:embed="rId2"/>
          <a:srcRect/>
          <a:stretch>
            <a:fillRect l="-1000" r="-1000"/>
          </a:stretch>
        </a:blipFill>
      </dgm:spPr>
    </dgm:pt>
    <dgm:pt modelId="{6F21A118-FAA8-47EC-8E3F-42EC3FDB702B}" type="pres">
      <dgm:prSet presAssocID="{D2402134-CB08-4BCB-A824-F1E23733D226}" presName="childNode" presStyleLbl="node1" presStyleIdx="1" presStyleCnt="3">
        <dgm:presLayoutVars>
          <dgm:bulletEnabled val="1"/>
        </dgm:presLayoutVars>
      </dgm:prSet>
      <dgm:spPr/>
    </dgm:pt>
    <dgm:pt modelId="{CB37BD1F-C4AD-4B5B-A250-863951041A21}" type="pres">
      <dgm:prSet presAssocID="{D2402134-CB08-4BCB-A824-F1E23733D226}" presName="parentNode" presStyleLbl="revTx" presStyleIdx="1" presStyleCnt="3">
        <dgm:presLayoutVars>
          <dgm:chMax val="0"/>
          <dgm:bulletEnabled val="1"/>
        </dgm:presLayoutVars>
      </dgm:prSet>
      <dgm:spPr/>
    </dgm:pt>
    <dgm:pt modelId="{B4057C7A-2C3B-48B1-AD8E-AFF60F5A4E02}" type="pres">
      <dgm:prSet presAssocID="{B1066AEB-9B8B-4D31-8D24-47E0FB5C780E}" presName="sibTrans" presStyleCnt="0"/>
      <dgm:spPr/>
    </dgm:pt>
    <dgm:pt modelId="{1B28BD00-CAF0-4C85-9EDA-9874D792173B}" type="pres">
      <dgm:prSet presAssocID="{72A8343B-32CA-4D0A-81DD-47C6AD931037}" presName="compositeNode" presStyleCnt="0">
        <dgm:presLayoutVars>
          <dgm:bulletEnabled val="1"/>
        </dgm:presLayoutVars>
      </dgm:prSet>
      <dgm:spPr/>
    </dgm:pt>
    <dgm:pt modelId="{0A0E62EB-C0FE-4256-B7B8-9136C05501BF}" type="pres">
      <dgm:prSet presAssocID="{72A8343B-32CA-4D0A-81DD-47C6AD931037}" presName="image" presStyleLbl="fgImgPlace1" presStyleIdx="2" presStyleCnt="3"/>
      <dgm:spPr>
        <a:blipFill rotWithShape="1">
          <a:blip xmlns:r="http://schemas.openxmlformats.org/officeDocument/2006/relationships" r:embed="rId3"/>
          <a:srcRect/>
          <a:stretch>
            <a:fillRect l="-7000" r="-7000"/>
          </a:stretch>
        </a:blipFill>
      </dgm:spPr>
    </dgm:pt>
    <dgm:pt modelId="{1F32C992-86C1-4A35-B49B-9A4814D721E6}" type="pres">
      <dgm:prSet presAssocID="{72A8343B-32CA-4D0A-81DD-47C6AD931037}" presName="childNode" presStyleLbl="node1" presStyleIdx="2" presStyleCnt="3">
        <dgm:presLayoutVars>
          <dgm:bulletEnabled val="1"/>
        </dgm:presLayoutVars>
      </dgm:prSet>
      <dgm:spPr/>
    </dgm:pt>
    <dgm:pt modelId="{5963433E-504C-4C5A-AB0F-D7C74F69D785}" type="pres">
      <dgm:prSet presAssocID="{72A8343B-32CA-4D0A-81DD-47C6AD931037}" presName="parentNode" presStyleLbl="revTx" presStyleIdx="2" presStyleCnt="3">
        <dgm:presLayoutVars>
          <dgm:chMax val="0"/>
          <dgm:bulletEnabled val="1"/>
        </dgm:presLayoutVars>
      </dgm:prSet>
      <dgm:spPr/>
    </dgm:pt>
  </dgm:ptLst>
  <dgm:cxnLst>
    <dgm:cxn modelId="{2D0EDC03-C40E-4B57-8BE9-AD1E9EB9E38F}" srcId="{72A8343B-32CA-4D0A-81DD-47C6AD931037}" destId="{2C9C338C-0710-40A2-9918-B743F41D033F}" srcOrd="4" destOrd="0" parTransId="{094D8DE0-2C2E-413E-A68B-218C77D5E367}" sibTransId="{398AE40D-9B5D-44B7-98CB-B883FDED9C9A}"/>
    <dgm:cxn modelId="{CB8AEB0B-0688-4A91-93B2-09458E1D7339}" type="presOf" srcId="{9AF0168B-2212-4191-85E2-580AA2E1B357}" destId="{6F21A118-FAA8-47EC-8E3F-42EC3FDB702B}" srcOrd="0" destOrd="0" presId="urn:microsoft.com/office/officeart/2005/8/layout/hList2"/>
    <dgm:cxn modelId="{17D5C50E-0EB5-4981-8984-C31E34189373}" srcId="{29F1202F-6B68-4A30-91DB-C01F9D4C817A}" destId="{72A8343B-32CA-4D0A-81DD-47C6AD931037}" srcOrd="2" destOrd="0" parTransId="{C3BF85BD-7C71-473F-B0CB-62A516405333}" sibTransId="{FBFF5CC5-C4A8-473D-932A-B1815D5CD4DE}"/>
    <dgm:cxn modelId="{0B58C811-F0F3-420D-BF42-7B8F9A5AD1F4}" type="presOf" srcId="{D2402134-CB08-4BCB-A824-F1E23733D226}" destId="{CB37BD1F-C4AD-4B5B-A250-863951041A21}" srcOrd="0" destOrd="0" presId="urn:microsoft.com/office/officeart/2005/8/layout/hList2"/>
    <dgm:cxn modelId="{1494B814-D961-4335-943C-E321EDDB6581}" srcId="{D2402134-CB08-4BCB-A824-F1E23733D226}" destId="{739FF913-807E-4E80-BA9C-23AFD6F513AE}" srcOrd="1" destOrd="0" parTransId="{3CC72822-E112-4A68-9AA5-C0107D79E182}" sibTransId="{9B604EDA-5ACA-4408-94D9-16359DFC56D5}"/>
    <dgm:cxn modelId="{A6789C24-AB97-486B-BAF7-0435048243EA}" srcId="{72A8343B-32CA-4D0A-81DD-47C6AD931037}" destId="{F724DD74-0A8C-425E-87FD-79FAA7B5E296}" srcOrd="0" destOrd="0" parTransId="{50CE7F37-D8D4-4F82-88B8-E154040DD0B9}" sibTransId="{2D75E878-3168-43EF-ADC3-CE72D0BE0A2E}"/>
    <dgm:cxn modelId="{FEA27129-70E1-4496-ADFA-48ACF549C652}" type="presOf" srcId="{2C9C338C-0710-40A2-9918-B743F41D033F}" destId="{1F32C992-86C1-4A35-B49B-9A4814D721E6}" srcOrd="0" destOrd="4" presId="urn:microsoft.com/office/officeart/2005/8/layout/hList2"/>
    <dgm:cxn modelId="{CE4D4D2E-E795-4BF4-84A8-65F5C476F5F1}" type="presOf" srcId="{3F202D74-8EDE-4B4E-8E2B-39007FC21449}" destId="{1F32C992-86C1-4A35-B49B-9A4814D721E6}" srcOrd="0" destOrd="2" presId="urn:microsoft.com/office/officeart/2005/8/layout/hList2"/>
    <dgm:cxn modelId="{0A24C840-CE73-4A0D-963A-B28AA5649A57}" srcId="{72A8343B-32CA-4D0A-81DD-47C6AD931037}" destId="{9C3FBD66-D770-4DBC-87C5-FC8286316459}" srcOrd="3" destOrd="0" parTransId="{9ED88196-A331-4522-A2F4-BE65EEEB2D89}" sibTransId="{BFBE47E9-A4CC-4F90-9583-CF4DFA432F5C}"/>
    <dgm:cxn modelId="{60AF9A5D-6786-455D-8CD0-5BA0AF475CBA}" type="presOf" srcId="{72A8343B-32CA-4D0A-81DD-47C6AD931037}" destId="{5963433E-504C-4C5A-AB0F-D7C74F69D785}" srcOrd="0" destOrd="0" presId="urn:microsoft.com/office/officeart/2005/8/layout/hList2"/>
    <dgm:cxn modelId="{BD7A1C45-FD46-41B7-898E-7FB94FF11E2F}" srcId="{4A848D2A-90A2-4FE3-BB42-C9CD89965F0C}" destId="{7083D442-5AD7-41DD-B488-ACFFD7D21AC6}" srcOrd="2" destOrd="0" parTransId="{CB6A0B2D-CB0F-4C32-B8DE-48675A5FA766}" sibTransId="{098967B8-77C9-4E65-8CB0-E3DB2C5FCBAC}"/>
    <dgm:cxn modelId="{B82E984B-A0C3-483B-A98B-7CDB80327D89}" type="presOf" srcId="{9C3FBD66-D770-4DBC-87C5-FC8286316459}" destId="{1F32C992-86C1-4A35-B49B-9A4814D721E6}" srcOrd="0" destOrd="3" presId="urn:microsoft.com/office/officeart/2005/8/layout/hList2"/>
    <dgm:cxn modelId="{64FB8F5A-437A-4168-A56B-F46F05542DFD}" srcId="{4A848D2A-90A2-4FE3-BB42-C9CD89965F0C}" destId="{87FE42DA-25E7-42D2-942B-83B303E627B6}" srcOrd="0" destOrd="0" parTransId="{DCF8E8F0-4748-4A72-BDAE-96E6515E97F1}" sibTransId="{51C02360-666E-4387-92A1-58DBE9B7D385}"/>
    <dgm:cxn modelId="{729DFB81-CFA4-4AD3-8953-AB14CD25F7F5}" type="presOf" srcId="{29F1202F-6B68-4A30-91DB-C01F9D4C817A}" destId="{5EE9C578-124D-4BD1-8546-DFC3055A2793}" srcOrd="0" destOrd="0" presId="urn:microsoft.com/office/officeart/2005/8/layout/hList2"/>
    <dgm:cxn modelId="{EF866787-3EBF-4501-81E4-093C2A70B014}" srcId="{4A848D2A-90A2-4FE3-BB42-C9CD89965F0C}" destId="{59681E74-7CF7-40F9-B9FF-683928DEE763}" srcOrd="1" destOrd="0" parTransId="{CE8875AC-82D6-4749-B22B-E9168B730244}" sibTransId="{16BB266D-88ED-4223-895A-0BF547E96438}"/>
    <dgm:cxn modelId="{18770896-430F-4751-896A-B344F37DDD04}" type="presOf" srcId="{F724DD74-0A8C-425E-87FD-79FAA7B5E296}" destId="{1F32C992-86C1-4A35-B49B-9A4814D721E6}" srcOrd="0" destOrd="0" presId="urn:microsoft.com/office/officeart/2005/8/layout/hList2"/>
    <dgm:cxn modelId="{A1B5AAA0-B514-4F3A-ACCD-68750C7DF538}" type="presOf" srcId="{7083D442-5AD7-41DD-B488-ACFFD7D21AC6}" destId="{C0FAC5E4-A567-4110-BA26-6BB2EA61E002}" srcOrd="0" destOrd="2" presId="urn:microsoft.com/office/officeart/2005/8/layout/hList2"/>
    <dgm:cxn modelId="{CAE7C5B0-8D73-4730-9986-80289733CE3A}" srcId="{D2402134-CB08-4BCB-A824-F1E23733D226}" destId="{9AF0168B-2212-4191-85E2-580AA2E1B357}" srcOrd="0" destOrd="0" parTransId="{8F88C511-972B-4897-935A-31F2B31B87CF}" sibTransId="{22151CAF-DC12-4217-B085-5AB776E3C9BC}"/>
    <dgm:cxn modelId="{A706DFB3-3B9C-48DB-A1FA-9F385682486C}" srcId="{29F1202F-6B68-4A30-91DB-C01F9D4C817A}" destId="{D2402134-CB08-4BCB-A824-F1E23733D226}" srcOrd="1" destOrd="0" parTransId="{3C7BE704-4481-44B4-962B-84443E273AC3}" sibTransId="{B1066AEB-9B8B-4D31-8D24-47E0FB5C780E}"/>
    <dgm:cxn modelId="{6B378CB4-A249-448B-BC15-7DFBFBDAC8B6}" type="presOf" srcId="{DF1604C6-BAA7-43EA-934C-EE8355ECC404}" destId="{1F32C992-86C1-4A35-B49B-9A4814D721E6}" srcOrd="0" destOrd="1" presId="urn:microsoft.com/office/officeart/2005/8/layout/hList2"/>
    <dgm:cxn modelId="{CCDE1EB7-4C6D-4311-A5C6-09DF6FD9D42C}" srcId="{72A8343B-32CA-4D0A-81DD-47C6AD931037}" destId="{3F202D74-8EDE-4B4E-8E2B-39007FC21449}" srcOrd="2" destOrd="0" parTransId="{D6FA22FF-E323-4C69-A020-3C45A02E8D4B}" sibTransId="{EB7E3F46-96FC-45A8-9BC1-56A7719FB1D0}"/>
    <dgm:cxn modelId="{FA0A98B8-E24B-4227-ADBC-5D27A76AE858}" srcId="{72A8343B-32CA-4D0A-81DD-47C6AD931037}" destId="{DF1604C6-BAA7-43EA-934C-EE8355ECC404}" srcOrd="1" destOrd="0" parTransId="{DB471DF5-7492-4CB4-B612-CB8A5DF6FF22}" sibTransId="{B3163667-34AA-4E25-80FB-F3963B7972DE}"/>
    <dgm:cxn modelId="{CC8B97C3-9A72-4FC8-B82B-CBFBBF6FF397}" type="presOf" srcId="{4A848D2A-90A2-4FE3-BB42-C9CD89965F0C}" destId="{7A09E715-2F25-410E-A6A4-155C998C146E}" srcOrd="0" destOrd="0" presId="urn:microsoft.com/office/officeart/2005/8/layout/hList2"/>
    <dgm:cxn modelId="{50D681D2-4F83-4F12-814C-4C6256B09166}" type="presOf" srcId="{59681E74-7CF7-40F9-B9FF-683928DEE763}" destId="{C0FAC5E4-A567-4110-BA26-6BB2EA61E002}" srcOrd="0" destOrd="1" presId="urn:microsoft.com/office/officeart/2005/8/layout/hList2"/>
    <dgm:cxn modelId="{81CE48D6-D019-491A-858D-D2264A3B352A}" type="presOf" srcId="{739FF913-807E-4E80-BA9C-23AFD6F513AE}" destId="{6F21A118-FAA8-47EC-8E3F-42EC3FDB702B}" srcOrd="0" destOrd="1" presId="urn:microsoft.com/office/officeart/2005/8/layout/hList2"/>
    <dgm:cxn modelId="{A55F82E7-7806-4FC7-A65F-9F8F5E0286E7}" srcId="{29F1202F-6B68-4A30-91DB-C01F9D4C817A}" destId="{4A848D2A-90A2-4FE3-BB42-C9CD89965F0C}" srcOrd="0" destOrd="0" parTransId="{495E1C52-9711-475D-AA1B-DA2A28BEFB92}" sibTransId="{2EEAE1F8-6309-4ED1-AFF9-9A1CB8B03B7B}"/>
    <dgm:cxn modelId="{A8BBF4F0-BE4D-40F6-A57B-0EE5A449F5F2}" type="presOf" srcId="{87FE42DA-25E7-42D2-942B-83B303E627B6}" destId="{C0FAC5E4-A567-4110-BA26-6BB2EA61E002}" srcOrd="0" destOrd="0" presId="urn:microsoft.com/office/officeart/2005/8/layout/hList2"/>
    <dgm:cxn modelId="{C0A28BEE-D878-4DA0-9C85-1C7E0046631A}" type="presParOf" srcId="{5EE9C578-124D-4BD1-8546-DFC3055A2793}" destId="{82273A64-9B89-4C30-9C4D-30E06E6551F0}" srcOrd="0" destOrd="0" presId="urn:microsoft.com/office/officeart/2005/8/layout/hList2"/>
    <dgm:cxn modelId="{B24016A9-4944-4AC0-9C13-90616B643F7F}" type="presParOf" srcId="{82273A64-9B89-4C30-9C4D-30E06E6551F0}" destId="{C3EB2C7B-0693-4EFA-B6FE-64F7E994ADFF}" srcOrd="0" destOrd="0" presId="urn:microsoft.com/office/officeart/2005/8/layout/hList2"/>
    <dgm:cxn modelId="{9B9AE71A-0725-4795-BA74-A89F2C152A11}" type="presParOf" srcId="{82273A64-9B89-4C30-9C4D-30E06E6551F0}" destId="{C0FAC5E4-A567-4110-BA26-6BB2EA61E002}" srcOrd="1" destOrd="0" presId="urn:microsoft.com/office/officeart/2005/8/layout/hList2"/>
    <dgm:cxn modelId="{FACCFA16-E450-4DF1-B641-BD9A14BB7EA1}" type="presParOf" srcId="{82273A64-9B89-4C30-9C4D-30E06E6551F0}" destId="{7A09E715-2F25-410E-A6A4-155C998C146E}" srcOrd="2" destOrd="0" presId="urn:microsoft.com/office/officeart/2005/8/layout/hList2"/>
    <dgm:cxn modelId="{C8F59C35-FD24-4C86-BCFC-07EC7F29AF1B}" type="presParOf" srcId="{5EE9C578-124D-4BD1-8546-DFC3055A2793}" destId="{06B47EE5-F54D-4130-ACC0-F917E36CCB1C}" srcOrd="1" destOrd="0" presId="urn:microsoft.com/office/officeart/2005/8/layout/hList2"/>
    <dgm:cxn modelId="{38196A02-908D-4801-B360-204888270AE5}" type="presParOf" srcId="{5EE9C578-124D-4BD1-8546-DFC3055A2793}" destId="{E6C85A34-415E-42C2-AB66-7D429A329AA0}" srcOrd="2" destOrd="0" presId="urn:microsoft.com/office/officeart/2005/8/layout/hList2"/>
    <dgm:cxn modelId="{571A44E1-AA1A-4F75-9722-D953DFD7FF46}" type="presParOf" srcId="{E6C85A34-415E-42C2-AB66-7D429A329AA0}" destId="{E9D3EB53-E01F-4BC9-A869-B90F6B57B5BA}" srcOrd="0" destOrd="0" presId="urn:microsoft.com/office/officeart/2005/8/layout/hList2"/>
    <dgm:cxn modelId="{2D01F23F-DA1E-4785-8348-37969F9D9311}" type="presParOf" srcId="{E6C85A34-415E-42C2-AB66-7D429A329AA0}" destId="{6F21A118-FAA8-47EC-8E3F-42EC3FDB702B}" srcOrd="1" destOrd="0" presId="urn:microsoft.com/office/officeart/2005/8/layout/hList2"/>
    <dgm:cxn modelId="{47B46604-51ED-48E2-9E06-580D5F88F315}" type="presParOf" srcId="{E6C85A34-415E-42C2-AB66-7D429A329AA0}" destId="{CB37BD1F-C4AD-4B5B-A250-863951041A21}" srcOrd="2" destOrd="0" presId="urn:microsoft.com/office/officeart/2005/8/layout/hList2"/>
    <dgm:cxn modelId="{C6205859-CDD4-4813-A7DF-8E8F618CAC52}" type="presParOf" srcId="{5EE9C578-124D-4BD1-8546-DFC3055A2793}" destId="{B4057C7A-2C3B-48B1-AD8E-AFF60F5A4E02}" srcOrd="3" destOrd="0" presId="urn:microsoft.com/office/officeart/2005/8/layout/hList2"/>
    <dgm:cxn modelId="{A778E276-2E4C-4080-AA88-8FC1EC5135A2}" type="presParOf" srcId="{5EE9C578-124D-4BD1-8546-DFC3055A2793}" destId="{1B28BD00-CAF0-4C85-9EDA-9874D792173B}" srcOrd="4" destOrd="0" presId="urn:microsoft.com/office/officeart/2005/8/layout/hList2"/>
    <dgm:cxn modelId="{520C575F-36D7-47B5-82E3-75B2F73D4484}" type="presParOf" srcId="{1B28BD00-CAF0-4C85-9EDA-9874D792173B}" destId="{0A0E62EB-C0FE-4256-B7B8-9136C05501BF}" srcOrd="0" destOrd="0" presId="urn:microsoft.com/office/officeart/2005/8/layout/hList2"/>
    <dgm:cxn modelId="{F7AF7118-6409-48BD-9D2F-223BDA763B16}" type="presParOf" srcId="{1B28BD00-CAF0-4C85-9EDA-9874D792173B}" destId="{1F32C992-86C1-4A35-B49B-9A4814D721E6}" srcOrd="1" destOrd="0" presId="urn:microsoft.com/office/officeart/2005/8/layout/hList2"/>
    <dgm:cxn modelId="{41441079-AE80-4807-9D2D-A0A765C01625}" type="presParOf" srcId="{1B28BD00-CAF0-4C85-9EDA-9874D792173B}" destId="{5963433E-504C-4C5A-AB0F-D7C74F69D785}"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09E715-2F25-410E-A6A4-155C998C146E}">
      <dsp:nvSpPr>
        <dsp:cNvPr id="0" name=""/>
        <dsp:cNvSpPr/>
      </dsp:nvSpPr>
      <dsp:spPr>
        <a:xfrm rot="16200000">
          <a:off x="-1871425" y="2817910"/>
          <a:ext cx="4293207" cy="411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3000" bIns="0" numCol="1" spcCol="1270" anchor="t" anchorCtr="0">
          <a:noAutofit/>
        </a:bodyPr>
        <a:lstStyle/>
        <a:p>
          <a:pPr marL="0" lvl="0" indent="0" algn="r" defTabSz="977900">
            <a:lnSpc>
              <a:spcPct val="90000"/>
            </a:lnSpc>
            <a:spcBef>
              <a:spcPct val="0"/>
            </a:spcBef>
            <a:spcAft>
              <a:spcPct val="35000"/>
            </a:spcAft>
            <a:buNone/>
          </a:pPr>
          <a:r>
            <a:rPr lang="pt-BR" sz="2200" b="1" kern="1200" dirty="0">
              <a:solidFill>
                <a:srgbClr val="FF7C80"/>
              </a:solidFill>
            </a:rPr>
            <a:t>Engaged Motivated and Healthy</a:t>
          </a:r>
          <a:endParaRPr lang="en-GB" sz="2200" b="1" kern="1200" dirty="0">
            <a:solidFill>
              <a:srgbClr val="FF7C80"/>
            </a:solidFill>
          </a:endParaRPr>
        </a:p>
      </dsp:txBody>
      <dsp:txXfrm>
        <a:off x="-1871425" y="2817910"/>
        <a:ext cx="4293207" cy="411590"/>
      </dsp:txXfrm>
    </dsp:sp>
    <dsp:sp modelId="{C0FAC5E4-A567-4110-BA26-6BB2EA61E002}">
      <dsp:nvSpPr>
        <dsp:cNvPr id="0" name=""/>
        <dsp:cNvSpPr/>
      </dsp:nvSpPr>
      <dsp:spPr>
        <a:xfrm>
          <a:off x="480973" y="877102"/>
          <a:ext cx="2050157" cy="4293207"/>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363000" rIns="135128" bIns="135128" numCol="1" spcCol="1270" anchor="t" anchorCtr="0">
          <a:noAutofit/>
        </a:bodyPr>
        <a:lstStyle/>
        <a:p>
          <a:pPr marL="114300" lvl="1" indent="-114300" algn="l" defTabSz="666750">
            <a:lnSpc>
              <a:spcPct val="90000"/>
            </a:lnSpc>
            <a:spcBef>
              <a:spcPct val="0"/>
            </a:spcBef>
            <a:spcAft>
              <a:spcPct val="15000"/>
            </a:spcAft>
            <a:buChar char="•"/>
          </a:pPr>
          <a:r>
            <a:rPr lang="en-GB" sz="1500" b="1" kern="1200" dirty="0"/>
            <a:t>MAAW Training</a:t>
          </a:r>
        </a:p>
        <a:p>
          <a:pPr marL="114300" lvl="1" indent="-114300" algn="l" defTabSz="666750">
            <a:lnSpc>
              <a:spcPct val="90000"/>
            </a:lnSpc>
            <a:spcBef>
              <a:spcPct val="0"/>
            </a:spcBef>
            <a:spcAft>
              <a:spcPct val="15000"/>
            </a:spcAft>
            <a:buChar char="•"/>
          </a:pPr>
          <a:r>
            <a:rPr lang="en-GB" sz="1500" b="1" kern="1200" dirty="0"/>
            <a:t>Sickness Audit Pilot in Maternity</a:t>
          </a:r>
        </a:p>
        <a:p>
          <a:pPr marL="114300" lvl="1" indent="-114300" algn="l" defTabSz="666750">
            <a:lnSpc>
              <a:spcPct val="90000"/>
            </a:lnSpc>
            <a:spcBef>
              <a:spcPct val="0"/>
            </a:spcBef>
            <a:spcAft>
              <a:spcPct val="15000"/>
            </a:spcAft>
            <a:buChar char="•"/>
          </a:pPr>
          <a:r>
            <a:rPr lang="en-GB" sz="1500" b="1" kern="1200" dirty="0"/>
            <a:t>Cardiac Theatres RRP Exit Plan</a:t>
          </a:r>
        </a:p>
        <a:p>
          <a:pPr marL="114300" lvl="1" indent="-114300" algn="l" defTabSz="666750">
            <a:lnSpc>
              <a:spcPct val="90000"/>
            </a:lnSpc>
            <a:spcBef>
              <a:spcPct val="0"/>
            </a:spcBef>
            <a:spcAft>
              <a:spcPct val="15000"/>
            </a:spcAft>
            <a:buChar char="•"/>
          </a:pPr>
          <a:r>
            <a:rPr lang="en-GB" sz="1500" b="1" kern="1200" dirty="0" err="1"/>
            <a:t>TrIM</a:t>
          </a:r>
          <a:r>
            <a:rPr lang="en-GB" sz="1500" b="1" kern="1200" dirty="0"/>
            <a:t> Training</a:t>
          </a:r>
        </a:p>
        <a:p>
          <a:pPr marL="114300" lvl="1" indent="-114300" algn="l" defTabSz="666750">
            <a:lnSpc>
              <a:spcPct val="90000"/>
            </a:lnSpc>
            <a:spcBef>
              <a:spcPct val="0"/>
            </a:spcBef>
            <a:spcAft>
              <a:spcPct val="15000"/>
            </a:spcAft>
            <a:buChar char="•"/>
          </a:pPr>
          <a:r>
            <a:rPr lang="en-GB" sz="1500" b="1" kern="1200" dirty="0"/>
            <a:t>Partnership Compact (Partnership Group / Touch Point Sessions / Involvement in Project Task and Finish Groups)</a:t>
          </a:r>
        </a:p>
        <a:p>
          <a:pPr marL="114300" lvl="1" indent="-114300" algn="l" defTabSz="666750">
            <a:lnSpc>
              <a:spcPct val="90000"/>
            </a:lnSpc>
            <a:spcBef>
              <a:spcPct val="0"/>
            </a:spcBef>
            <a:spcAft>
              <a:spcPct val="15000"/>
            </a:spcAft>
            <a:buChar char="•"/>
          </a:pPr>
          <a:r>
            <a:rPr lang="en-GB" sz="1500" b="1" kern="1200" dirty="0"/>
            <a:t>Bespoke Wellbeing Pack - MatNeo</a:t>
          </a:r>
        </a:p>
      </dsp:txBody>
      <dsp:txXfrm>
        <a:off x="480973" y="877102"/>
        <a:ext cx="2050157" cy="4293207"/>
      </dsp:txXfrm>
    </dsp:sp>
    <dsp:sp modelId="{C3EB2C7B-0693-4EFA-B6FE-64F7E994ADFF}">
      <dsp:nvSpPr>
        <dsp:cNvPr id="0" name=""/>
        <dsp:cNvSpPr/>
      </dsp:nvSpPr>
      <dsp:spPr>
        <a:xfrm>
          <a:off x="69382" y="333802"/>
          <a:ext cx="823181" cy="823181"/>
        </a:xfrm>
        <a:prstGeom prst="rect">
          <a:avLst/>
        </a:prstGeom>
        <a:blipFill rotWithShape="1">
          <a:blip xmlns:r="http://schemas.openxmlformats.org/officeDocument/2006/relationships" r:embed="rId1"/>
          <a:srcRect/>
          <a:stretch>
            <a:fillRect l="-1000" r="-1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CB37BD1F-C4AD-4B5B-A250-863951041A21}">
      <dsp:nvSpPr>
        <dsp:cNvPr id="0" name=""/>
        <dsp:cNvSpPr/>
      </dsp:nvSpPr>
      <dsp:spPr>
        <a:xfrm rot="16200000">
          <a:off x="1127750" y="2817910"/>
          <a:ext cx="4293207" cy="411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3000" bIns="0" numCol="1" spcCol="1270" anchor="t" anchorCtr="0">
          <a:noAutofit/>
        </a:bodyPr>
        <a:lstStyle/>
        <a:p>
          <a:pPr marL="0" lvl="0" indent="0" algn="r" defTabSz="977900">
            <a:lnSpc>
              <a:spcPct val="90000"/>
            </a:lnSpc>
            <a:spcBef>
              <a:spcPct val="0"/>
            </a:spcBef>
            <a:spcAft>
              <a:spcPct val="35000"/>
            </a:spcAft>
            <a:buNone/>
          </a:pPr>
          <a:r>
            <a:rPr lang="pt-BR" sz="2200" b="1" kern="1200" dirty="0">
              <a:solidFill>
                <a:srgbClr val="934391"/>
              </a:solidFill>
            </a:rPr>
            <a:t>Well Planned</a:t>
          </a:r>
          <a:endParaRPr lang="en-GB" sz="2200" b="1" kern="1200" dirty="0">
            <a:solidFill>
              <a:srgbClr val="934391"/>
            </a:solidFill>
          </a:endParaRPr>
        </a:p>
      </dsp:txBody>
      <dsp:txXfrm>
        <a:off x="1127750" y="2817910"/>
        <a:ext cx="4293207" cy="411590"/>
      </dsp:txXfrm>
    </dsp:sp>
    <dsp:sp modelId="{6F21A118-FAA8-47EC-8E3F-42EC3FDB702B}">
      <dsp:nvSpPr>
        <dsp:cNvPr id="0" name=""/>
        <dsp:cNvSpPr/>
      </dsp:nvSpPr>
      <dsp:spPr>
        <a:xfrm>
          <a:off x="3480149" y="877102"/>
          <a:ext cx="2050157" cy="4293207"/>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363000" rIns="135128" bIns="135128" numCol="1" spcCol="1270" anchor="t" anchorCtr="0">
          <a:noAutofit/>
        </a:bodyPr>
        <a:lstStyle/>
        <a:p>
          <a:pPr marL="114300" lvl="1" indent="-114300" algn="l" defTabSz="666750">
            <a:lnSpc>
              <a:spcPct val="90000"/>
            </a:lnSpc>
            <a:spcBef>
              <a:spcPct val="0"/>
            </a:spcBef>
            <a:spcAft>
              <a:spcPct val="15000"/>
            </a:spcAft>
            <a:buChar char="•"/>
          </a:pPr>
          <a:r>
            <a:rPr lang="en-GB" sz="1500" b="1" kern="1200" dirty="0"/>
            <a:t>Variable Pay/ Rostering Scrutiny arrangements</a:t>
          </a:r>
        </a:p>
        <a:p>
          <a:pPr marL="114300" lvl="1" indent="-114300" algn="l" defTabSz="666750">
            <a:lnSpc>
              <a:spcPct val="90000"/>
            </a:lnSpc>
            <a:spcBef>
              <a:spcPct val="0"/>
            </a:spcBef>
            <a:spcAft>
              <a:spcPct val="15000"/>
            </a:spcAft>
            <a:buChar char="•"/>
          </a:pPr>
          <a:r>
            <a:rPr lang="en-GB" sz="1500" b="1" kern="1200" dirty="0"/>
            <a:t>Effective Job Planning Project</a:t>
          </a:r>
        </a:p>
        <a:p>
          <a:pPr marL="114300" lvl="1" indent="-114300" algn="l" defTabSz="666750">
            <a:lnSpc>
              <a:spcPct val="90000"/>
            </a:lnSpc>
            <a:spcBef>
              <a:spcPct val="0"/>
            </a:spcBef>
            <a:spcAft>
              <a:spcPct val="15000"/>
            </a:spcAft>
            <a:buChar char="•"/>
          </a:pPr>
          <a:r>
            <a:rPr lang="en-GB" sz="1500" b="1" kern="1200" dirty="0"/>
            <a:t>Finalise implementation of the new NPTSSG Clinical, Operational Management and Nursing Structure</a:t>
          </a:r>
        </a:p>
        <a:p>
          <a:pPr marL="114300" lvl="1" indent="-114300" algn="l" defTabSz="666750">
            <a:lnSpc>
              <a:spcPct val="90000"/>
            </a:lnSpc>
            <a:spcBef>
              <a:spcPct val="0"/>
            </a:spcBef>
            <a:spcAft>
              <a:spcPct val="15000"/>
            </a:spcAft>
            <a:buChar char="•"/>
          </a:pPr>
          <a:r>
            <a:rPr lang="en-GB" sz="1500" b="1" kern="1200" dirty="0"/>
            <a:t>Transforming Access to Medicine (</a:t>
          </a:r>
          <a:r>
            <a:rPr lang="en-GB" sz="1500" b="1" kern="1200" dirty="0" err="1"/>
            <a:t>TrAMS</a:t>
          </a:r>
          <a:r>
            <a:rPr lang="en-GB" sz="1500" b="1" kern="1200" dirty="0"/>
            <a:t>) programme</a:t>
          </a:r>
        </a:p>
      </dsp:txBody>
      <dsp:txXfrm>
        <a:off x="3480149" y="877102"/>
        <a:ext cx="2050157" cy="4293207"/>
      </dsp:txXfrm>
    </dsp:sp>
    <dsp:sp modelId="{E9D3EB53-E01F-4BC9-A869-B90F6B57B5BA}">
      <dsp:nvSpPr>
        <dsp:cNvPr id="0" name=""/>
        <dsp:cNvSpPr/>
      </dsp:nvSpPr>
      <dsp:spPr>
        <a:xfrm>
          <a:off x="3068559" y="333802"/>
          <a:ext cx="823181" cy="823181"/>
        </a:xfrm>
        <a:prstGeom prst="rect">
          <a:avLst/>
        </a:prstGeom>
        <a:blipFill rotWithShape="1">
          <a:blip xmlns:r="http://schemas.openxmlformats.org/officeDocument/2006/relationships" r:embed="rId2"/>
          <a:srcRect/>
          <a:stretch>
            <a:fillRect t="-3000" b="-3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5963433E-504C-4C5A-AB0F-D7C74F69D785}">
      <dsp:nvSpPr>
        <dsp:cNvPr id="0" name=""/>
        <dsp:cNvSpPr/>
      </dsp:nvSpPr>
      <dsp:spPr>
        <a:xfrm rot="16200000">
          <a:off x="4126927" y="2817910"/>
          <a:ext cx="4293207" cy="411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3000" bIns="0" numCol="1" spcCol="1270" anchor="t" anchorCtr="0">
          <a:noAutofit/>
        </a:bodyPr>
        <a:lstStyle/>
        <a:p>
          <a:pPr marL="0" lvl="0" indent="0" algn="r" defTabSz="977900">
            <a:lnSpc>
              <a:spcPct val="90000"/>
            </a:lnSpc>
            <a:spcBef>
              <a:spcPct val="0"/>
            </a:spcBef>
            <a:spcAft>
              <a:spcPct val="35000"/>
            </a:spcAft>
            <a:buNone/>
          </a:pPr>
          <a:r>
            <a:rPr lang="en-GB" sz="2200" b="1" kern="1200" dirty="0">
              <a:solidFill>
                <a:srgbClr val="F0348E"/>
              </a:solidFill>
            </a:rPr>
            <a:t>Leaders that live our Values</a:t>
          </a:r>
        </a:p>
      </dsp:txBody>
      <dsp:txXfrm>
        <a:off x="4126927" y="2817910"/>
        <a:ext cx="4293207" cy="411590"/>
      </dsp:txXfrm>
    </dsp:sp>
    <dsp:sp modelId="{1F32C992-86C1-4A35-B49B-9A4814D721E6}">
      <dsp:nvSpPr>
        <dsp:cNvPr id="0" name=""/>
        <dsp:cNvSpPr/>
      </dsp:nvSpPr>
      <dsp:spPr>
        <a:xfrm>
          <a:off x="6479326" y="877102"/>
          <a:ext cx="2050157" cy="4293207"/>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363000" rIns="135128" bIns="135128" numCol="1" spcCol="1270" anchor="t" anchorCtr="0">
          <a:noAutofit/>
        </a:bodyPr>
        <a:lstStyle/>
        <a:p>
          <a:pPr marL="114300" lvl="1" indent="-114300" algn="l" defTabSz="666750">
            <a:lnSpc>
              <a:spcPct val="90000"/>
            </a:lnSpc>
            <a:spcBef>
              <a:spcPct val="0"/>
            </a:spcBef>
            <a:spcAft>
              <a:spcPct val="15000"/>
            </a:spcAft>
            <a:buChar char="•"/>
          </a:pPr>
          <a:r>
            <a:rPr lang="en-GB" sz="1500" b="1" kern="1200" dirty="0"/>
            <a:t>SLT and SMT Team Development Programme</a:t>
          </a:r>
        </a:p>
        <a:p>
          <a:pPr marL="114300" lvl="1" indent="-114300" algn="l" defTabSz="666750">
            <a:lnSpc>
              <a:spcPct val="90000"/>
            </a:lnSpc>
            <a:spcBef>
              <a:spcPct val="0"/>
            </a:spcBef>
            <a:spcAft>
              <a:spcPct val="15000"/>
            </a:spcAft>
            <a:buChar char="•"/>
          </a:pPr>
          <a:r>
            <a:rPr lang="en-GB" sz="1500" b="1" kern="1200" dirty="0"/>
            <a:t>SLT Listening Events</a:t>
          </a:r>
        </a:p>
        <a:p>
          <a:pPr marL="114300" lvl="1" indent="-114300" algn="l" defTabSz="666750">
            <a:lnSpc>
              <a:spcPct val="90000"/>
            </a:lnSpc>
            <a:spcBef>
              <a:spcPct val="0"/>
            </a:spcBef>
            <a:spcAft>
              <a:spcPct val="15000"/>
            </a:spcAft>
            <a:buChar char="•"/>
          </a:pPr>
          <a:endParaRPr lang="en-GB" sz="1500" kern="1200"/>
        </a:p>
        <a:p>
          <a:pPr marL="114300" lvl="1" indent="-114300" algn="l" defTabSz="666750">
            <a:lnSpc>
              <a:spcPct val="90000"/>
            </a:lnSpc>
            <a:spcBef>
              <a:spcPct val="0"/>
            </a:spcBef>
            <a:spcAft>
              <a:spcPct val="15000"/>
            </a:spcAft>
            <a:buChar char="•"/>
          </a:pPr>
          <a:endParaRPr lang="en-GB" sz="1500" kern="1200"/>
        </a:p>
      </dsp:txBody>
      <dsp:txXfrm>
        <a:off x="6479326" y="877102"/>
        <a:ext cx="2050157" cy="4293207"/>
      </dsp:txXfrm>
    </dsp:sp>
    <dsp:sp modelId="{0A0E62EB-C0FE-4256-B7B8-9136C05501BF}">
      <dsp:nvSpPr>
        <dsp:cNvPr id="0" name=""/>
        <dsp:cNvSpPr/>
      </dsp:nvSpPr>
      <dsp:spPr>
        <a:xfrm>
          <a:off x="6067735" y="333802"/>
          <a:ext cx="823181" cy="823181"/>
        </a:xfrm>
        <a:prstGeom prst="rect">
          <a:avLst/>
        </a:prstGeom>
        <a:blipFill rotWithShape="1">
          <a:blip xmlns:r="http://schemas.openxmlformats.org/officeDocument/2006/relationships" r:embed="rId3"/>
          <a:srcRect/>
          <a:stretch>
            <a:fillRect l="-8000" r="-8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1AD9F2FF-D949-46FD-8C89-BECA7ABF32D4}">
      <dsp:nvSpPr>
        <dsp:cNvPr id="0" name=""/>
        <dsp:cNvSpPr/>
      </dsp:nvSpPr>
      <dsp:spPr>
        <a:xfrm rot="16200000">
          <a:off x="7126104" y="2817910"/>
          <a:ext cx="4293207" cy="411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63000" bIns="0" numCol="1" spcCol="1270" anchor="t" anchorCtr="0">
          <a:noAutofit/>
        </a:bodyPr>
        <a:lstStyle/>
        <a:p>
          <a:pPr marL="0" lvl="0" indent="0" algn="r" defTabSz="977900">
            <a:lnSpc>
              <a:spcPct val="90000"/>
            </a:lnSpc>
            <a:spcBef>
              <a:spcPct val="0"/>
            </a:spcBef>
            <a:spcAft>
              <a:spcPct val="35000"/>
            </a:spcAft>
            <a:buNone/>
          </a:pPr>
          <a:r>
            <a:rPr lang="en-GB" sz="2200" b="1" kern="1200" dirty="0">
              <a:solidFill>
                <a:srgbClr val="F8972C"/>
              </a:solidFill>
            </a:rPr>
            <a:t>Excellent Learning and Education</a:t>
          </a:r>
        </a:p>
      </dsp:txBody>
      <dsp:txXfrm>
        <a:off x="7126104" y="2817910"/>
        <a:ext cx="4293207" cy="411590"/>
      </dsp:txXfrm>
    </dsp:sp>
    <dsp:sp modelId="{1CB67DEA-6D14-4658-AD1F-DABA39A101EF}">
      <dsp:nvSpPr>
        <dsp:cNvPr id="0" name=""/>
        <dsp:cNvSpPr/>
      </dsp:nvSpPr>
      <dsp:spPr>
        <a:xfrm>
          <a:off x="9478503" y="877102"/>
          <a:ext cx="2050157" cy="4293207"/>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363000" rIns="135128" bIns="135128" numCol="1" spcCol="1270" anchor="t" anchorCtr="0">
          <a:noAutofit/>
        </a:bodyPr>
        <a:lstStyle/>
        <a:p>
          <a:pPr marL="114300" lvl="1" indent="-114300" algn="l" defTabSz="666750">
            <a:lnSpc>
              <a:spcPct val="90000"/>
            </a:lnSpc>
            <a:spcBef>
              <a:spcPct val="0"/>
            </a:spcBef>
            <a:spcAft>
              <a:spcPct val="15000"/>
            </a:spcAft>
            <a:buChar char="•"/>
          </a:pPr>
          <a:r>
            <a:rPr lang="en-GB" sz="1500" b="1" kern="1200" dirty="0"/>
            <a:t>PADR Deep Dive (supporting teams to improve the quality of PADRs / using PADR as enablers to improve quality and safety) </a:t>
          </a:r>
        </a:p>
      </dsp:txBody>
      <dsp:txXfrm>
        <a:off x="9478503" y="877102"/>
        <a:ext cx="2050157" cy="4293207"/>
      </dsp:txXfrm>
    </dsp:sp>
    <dsp:sp modelId="{73C46DCE-CFD6-42A3-AAB7-C4E8E2ACCB55}">
      <dsp:nvSpPr>
        <dsp:cNvPr id="0" name=""/>
        <dsp:cNvSpPr/>
      </dsp:nvSpPr>
      <dsp:spPr>
        <a:xfrm>
          <a:off x="9066912" y="333802"/>
          <a:ext cx="823181" cy="823181"/>
        </a:xfrm>
        <a:prstGeom prst="rect">
          <a:avLst/>
        </a:prstGeom>
        <a:blipFill rotWithShape="1">
          <a:blip xmlns:r="http://schemas.openxmlformats.org/officeDocument/2006/relationships" r:embed="rId4"/>
          <a:srcRect/>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09E715-2F25-410E-A6A4-155C998C146E}">
      <dsp:nvSpPr>
        <dsp:cNvPr id="0" name=""/>
        <dsp:cNvSpPr/>
      </dsp:nvSpPr>
      <dsp:spPr>
        <a:xfrm rot="16200000">
          <a:off x="-1734749" y="2666552"/>
          <a:ext cx="4046076" cy="455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1908" bIns="0" numCol="1" spcCol="1270" anchor="t" anchorCtr="0">
          <a:noAutofit/>
        </a:bodyPr>
        <a:lstStyle/>
        <a:p>
          <a:pPr marL="0" lvl="0" indent="0" algn="r" defTabSz="933450">
            <a:lnSpc>
              <a:spcPct val="90000"/>
            </a:lnSpc>
            <a:spcBef>
              <a:spcPct val="0"/>
            </a:spcBef>
            <a:spcAft>
              <a:spcPct val="35000"/>
            </a:spcAft>
            <a:buNone/>
          </a:pPr>
          <a:r>
            <a:rPr lang="en-GB" sz="2100" b="1" kern="1200">
              <a:solidFill>
                <a:srgbClr val="339966"/>
              </a:solidFill>
            </a:rPr>
            <a:t>Attract and Recruit</a:t>
          </a:r>
        </a:p>
      </dsp:txBody>
      <dsp:txXfrm>
        <a:off x="-1734749" y="2666552"/>
        <a:ext cx="4046076" cy="455706"/>
      </dsp:txXfrm>
    </dsp:sp>
    <dsp:sp modelId="{C0FAC5E4-A567-4110-BA26-6BB2EA61E002}">
      <dsp:nvSpPr>
        <dsp:cNvPr id="0" name=""/>
        <dsp:cNvSpPr/>
      </dsp:nvSpPr>
      <dsp:spPr>
        <a:xfrm>
          <a:off x="516142" y="871366"/>
          <a:ext cx="2269900" cy="4046076"/>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401908" rIns="199136" bIns="199136" numCol="1" spcCol="1270" anchor="t" anchorCtr="0">
          <a:noAutofit/>
        </a:bodyPr>
        <a:lstStyle/>
        <a:p>
          <a:pPr marL="285750" lvl="1" indent="-285750" algn="l" defTabSz="1244600">
            <a:lnSpc>
              <a:spcPct val="90000"/>
            </a:lnSpc>
            <a:spcBef>
              <a:spcPct val="0"/>
            </a:spcBef>
            <a:spcAft>
              <a:spcPct val="15000"/>
            </a:spcAft>
            <a:buChar char="•"/>
          </a:pPr>
          <a:r>
            <a:rPr lang="en-GB" sz="2800" b="1" kern="1200" dirty="0"/>
            <a:t>Supporting Internationally Recruited Nurses</a:t>
          </a:r>
        </a:p>
        <a:p>
          <a:pPr marL="285750" lvl="1" indent="-285750" algn="l" defTabSz="1244600">
            <a:lnSpc>
              <a:spcPct val="90000"/>
            </a:lnSpc>
            <a:spcBef>
              <a:spcPct val="0"/>
            </a:spcBef>
            <a:spcAft>
              <a:spcPct val="15000"/>
            </a:spcAft>
            <a:buChar char="•"/>
          </a:pPr>
          <a:r>
            <a:rPr lang="en-GB" sz="2800" b="1" kern="1200" dirty="0"/>
            <a:t>Working collaboratively with the Central Resourcing Team</a:t>
          </a:r>
        </a:p>
        <a:p>
          <a:pPr marL="285750" lvl="1" indent="-285750" algn="l" defTabSz="1244600">
            <a:lnSpc>
              <a:spcPct val="90000"/>
            </a:lnSpc>
            <a:spcBef>
              <a:spcPct val="0"/>
            </a:spcBef>
            <a:spcAft>
              <a:spcPct val="15000"/>
            </a:spcAft>
            <a:buChar char="•"/>
          </a:pPr>
          <a:r>
            <a:rPr lang="en-GB" sz="2800" b="1" kern="1200" dirty="0"/>
            <a:t>Developing proposal for introducing Apprenticeships across the Service Group (linking to the SG's Population Health agenda)</a:t>
          </a:r>
        </a:p>
      </dsp:txBody>
      <dsp:txXfrm>
        <a:off x="516142" y="871366"/>
        <a:ext cx="2269900" cy="4046076"/>
      </dsp:txXfrm>
    </dsp:sp>
    <dsp:sp modelId="{C3EB2C7B-0693-4EFA-B6FE-64F7E994ADFF}">
      <dsp:nvSpPr>
        <dsp:cNvPr id="0" name=""/>
        <dsp:cNvSpPr/>
      </dsp:nvSpPr>
      <dsp:spPr>
        <a:xfrm>
          <a:off x="60435" y="269834"/>
          <a:ext cx="911412" cy="911412"/>
        </a:xfrm>
        <a:prstGeom prst="rect">
          <a:avLst/>
        </a:prstGeom>
        <a:blipFill rotWithShape="1">
          <a:blip xmlns:r="http://schemas.openxmlformats.org/officeDocument/2006/relationships" r:embed="rId1"/>
          <a:srcRect/>
          <a:stretch>
            <a:fillRect l="-2000" r="-2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CB37BD1F-C4AD-4B5B-A250-863951041A21}">
      <dsp:nvSpPr>
        <dsp:cNvPr id="0" name=""/>
        <dsp:cNvSpPr/>
      </dsp:nvSpPr>
      <dsp:spPr>
        <a:xfrm rot="16200000">
          <a:off x="1578263" y="2666552"/>
          <a:ext cx="4046076" cy="455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1908" bIns="0" numCol="1" spcCol="1270" anchor="t" anchorCtr="0">
          <a:noAutofit/>
        </a:bodyPr>
        <a:lstStyle/>
        <a:p>
          <a:pPr marL="0" lvl="0" indent="0" algn="r" defTabSz="933450">
            <a:lnSpc>
              <a:spcPct val="90000"/>
            </a:lnSpc>
            <a:spcBef>
              <a:spcPct val="0"/>
            </a:spcBef>
            <a:spcAft>
              <a:spcPct val="35000"/>
            </a:spcAft>
            <a:buNone/>
          </a:pPr>
          <a:r>
            <a:rPr lang="en-GB" sz="2100" b="1" kern="1200">
              <a:solidFill>
                <a:srgbClr val="00B0F0"/>
              </a:solidFill>
            </a:rPr>
            <a:t>Digitally Ready</a:t>
          </a:r>
        </a:p>
      </dsp:txBody>
      <dsp:txXfrm>
        <a:off x="1578263" y="2666552"/>
        <a:ext cx="4046076" cy="455706"/>
      </dsp:txXfrm>
    </dsp:sp>
    <dsp:sp modelId="{6F21A118-FAA8-47EC-8E3F-42EC3FDB702B}">
      <dsp:nvSpPr>
        <dsp:cNvPr id="0" name=""/>
        <dsp:cNvSpPr/>
      </dsp:nvSpPr>
      <dsp:spPr>
        <a:xfrm>
          <a:off x="3829155" y="871366"/>
          <a:ext cx="2269900" cy="404607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401908" rIns="170688" bIns="170688" numCol="1" spcCol="1270" anchor="t" anchorCtr="0">
          <a:noAutofit/>
        </a:bodyPr>
        <a:lstStyle/>
        <a:p>
          <a:pPr marL="171450" lvl="1" indent="-171450" algn="l" defTabSz="844550">
            <a:lnSpc>
              <a:spcPct val="90000"/>
            </a:lnSpc>
            <a:spcBef>
              <a:spcPct val="0"/>
            </a:spcBef>
            <a:spcAft>
              <a:spcPct val="15000"/>
            </a:spcAft>
            <a:buChar char="•"/>
          </a:pPr>
          <a:r>
            <a:rPr lang="en-GB" sz="1900" b="1" kern="1200" dirty="0"/>
            <a:t>Digital solution in Community Midwifery team to support and improve the working day for Community Midwives (and improve service user experience)</a:t>
          </a:r>
        </a:p>
        <a:p>
          <a:pPr marL="171450" lvl="1" indent="-171450" algn="l" defTabSz="844550">
            <a:lnSpc>
              <a:spcPct val="90000"/>
            </a:lnSpc>
            <a:spcBef>
              <a:spcPct val="0"/>
            </a:spcBef>
            <a:spcAft>
              <a:spcPct val="15000"/>
            </a:spcAft>
            <a:buChar char="•"/>
          </a:pPr>
          <a:endParaRPr lang="en-GB" sz="1900" kern="1200"/>
        </a:p>
      </dsp:txBody>
      <dsp:txXfrm>
        <a:off x="3829155" y="871366"/>
        <a:ext cx="2269900" cy="4046076"/>
      </dsp:txXfrm>
    </dsp:sp>
    <dsp:sp modelId="{E9D3EB53-E01F-4BC9-A869-B90F6B57B5BA}">
      <dsp:nvSpPr>
        <dsp:cNvPr id="0" name=""/>
        <dsp:cNvSpPr/>
      </dsp:nvSpPr>
      <dsp:spPr>
        <a:xfrm>
          <a:off x="3373449" y="269834"/>
          <a:ext cx="911412" cy="911412"/>
        </a:xfrm>
        <a:prstGeom prst="rect">
          <a:avLst/>
        </a:prstGeom>
        <a:blipFill rotWithShape="1">
          <a:blip xmlns:r="http://schemas.openxmlformats.org/officeDocument/2006/relationships" r:embed="rId2"/>
          <a:srcRect/>
          <a:stretch>
            <a:fillRect l="-1000" r="-1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 modelId="{5963433E-504C-4C5A-AB0F-D7C74F69D785}">
      <dsp:nvSpPr>
        <dsp:cNvPr id="0" name=""/>
        <dsp:cNvSpPr/>
      </dsp:nvSpPr>
      <dsp:spPr>
        <a:xfrm rot="16200000">
          <a:off x="4891276" y="2666552"/>
          <a:ext cx="4046076" cy="455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1908" bIns="0" numCol="1" spcCol="1270" anchor="t" anchorCtr="0">
          <a:noAutofit/>
        </a:bodyPr>
        <a:lstStyle/>
        <a:p>
          <a:pPr marL="0" lvl="0" indent="0" algn="r" defTabSz="933450">
            <a:lnSpc>
              <a:spcPct val="90000"/>
            </a:lnSpc>
            <a:spcBef>
              <a:spcPct val="0"/>
            </a:spcBef>
            <a:spcAft>
              <a:spcPct val="35000"/>
            </a:spcAft>
            <a:buNone/>
          </a:pPr>
          <a:r>
            <a:rPr lang="en-GB" sz="2100" b="1" kern="1200">
              <a:solidFill>
                <a:srgbClr val="92D050"/>
              </a:solidFill>
            </a:rPr>
            <a:t>Equality Diversity and Belonging</a:t>
          </a:r>
        </a:p>
      </dsp:txBody>
      <dsp:txXfrm>
        <a:off x="4891276" y="2666552"/>
        <a:ext cx="4046076" cy="455706"/>
      </dsp:txXfrm>
    </dsp:sp>
    <dsp:sp modelId="{1F32C992-86C1-4A35-B49B-9A4814D721E6}">
      <dsp:nvSpPr>
        <dsp:cNvPr id="0" name=""/>
        <dsp:cNvSpPr/>
      </dsp:nvSpPr>
      <dsp:spPr>
        <a:xfrm>
          <a:off x="7142168" y="871366"/>
          <a:ext cx="2269900" cy="4046076"/>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401908" rIns="170688" bIns="170688" numCol="1" spcCol="1270" anchor="t" anchorCtr="0">
          <a:noAutofit/>
        </a:bodyPr>
        <a:lstStyle/>
        <a:p>
          <a:pPr marL="171450" lvl="1" indent="-171450" algn="l" defTabSz="844550">
            <a:lnSpc>
              <a:spcPct val="90000"/>
            </a:lnSpc>
            <a:spcBef>
              <a:spcPct val="0"/>
            </a:spcBef>
            <a:spcAft>
              <a:spcPct val="15000"/>
            </a:spcAft>
            <a:buChar char="•"/>
          </a:pPr>
          <a:r>
            <a:rPr lang="en-GB" sz="1900" b="1" kern="1200" dirty="0"/>
            <a:t>Promotion of 'We belong'</a:t>
          </a:r>
        </a:p>
        <a:p>
          <a:pPr marL="171450" lvl="1" indent="-171450" algn="l" defTabSz="844550">
            <a:lnSpc>
              <a:spcPct val="90000"/>
            </a:lnSpc>
            <a:spcBef>
              <a:spcPct val="0"/>
            </a:spcBef>
            <a:spcAft>
              <a:spcPct val="15000"/>
            </a:spcAft>
            <a:buChar char="•"/>
          </a:pPr>
          <a:r>
            <a:rPr lang="en-GB" sz="1900" b="1" kern="1200" dirty="0"/>
            <a:t>Supporting and promoting staff networks (Calon / Neurodiversity</a:t>
          </a:r>
        </a:p>
        <a:p>
          <a:pPr marL="171450" lvl="1" indent="-171450" algn="l" defTabSz="844550">
            <a:lnSpc>
              <a:spcPct val="90000"/>
            </a:lnSpc>
            <a:spcBef>
              <a:spcPct val="0"/>
            </a:spcBef>
            <a:spcAft>
              <a:spcPct val="15000"/>
            </a:spcAft>
            <a:buChar char="•"/>
          </a:pPr>
          <a:r>
            <a:rPr lang="en-GB" sz="1900" b="1" kern="1200" dirty="0"/>
            <a:t>Neurodiversity Celebration Week (03/24)</a:t>
          </a:r>
        </a:p>
        <a:p>
          <a:pPr marL="171450" lvl="1" indent="-171450" algn="l" defTabSz="844550">
            <a:lnSpc>
              <a:spcPct val="90000"/>
            </a:lnSpc>
            <a:spcBef>
              <a:spcPct val="0"/>
            </a:spcBef>
            <a:spcAft>
              <a:spcPct val="15000"/>
            </a:spcAft>
            <a:buChar char="•"/>
          </a:pPr>
          <a:endParaRPr lang="en-GB" sz="1900" kern="1200"/>
        </a:p>
        <a:p>
          <a:pPr marL="171450" lvl="1" indent="-171450" algn="l" defTabSz="844550">
            <a:lnSpc>
              <a:spcPct val="90000"/>
            </a:lnSpc>
            <a:spcBef>
              <a:spcPct val="0"/>
            </a:spcBef>
            <a:spcAft>
              <a:spcPct val="15000"/>
            </a:spcAft>
            <a:buChar char="•"/>
          </a:pPr>
          <a:endParaRPr lang="en-GB" sz="1900" kern="1200" dirty="0"/>
        </a:p>
      </dsp:txBody>
      <dsp:txXfrm>
        <a:off x="7142168" y="871366"/>
        <a:ext cx="2269900" cy="4046076"/>
      </dsp:txXfrm>
    </dsp:sp>
    <dsp:sp modelId="{0A0E62EB-C0FE-4256-B7B8-9136C05501BF}">
      <dsp:nvSpPr>
        <dsp:cNvPr id="0" name=""/>
        <dsp:cNvSpPr/>
      </dsp:nvSpPr>
      <dsp:spPr>
        <a:xfrm>
          <a:off x="6686462" y="269834"/>
          <a:ext cx="911412" cy="911412"/>
        </a:xfrm>
        <a:prstGeom prst="rect">
          <a:avLst/>
        </a:prstGeom>
        <a:blipFill rotWithShape="1">
          <a:blip xmlns:r="http://schemas.openxmlformats.org/officeDocument/2006/relationships" r:embed="rId3"/>
          <a:srcRect/>
          <a:stretch>
            <a:fillRect l="-7000" r="-7000"/>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7049DB-AF46-4F5C-8F85-B13C3736440B}" type="datetimeFigureOut">
              <a:rPr lang="en-GB" smtClean="0"/>
              <a:t>13/09/2024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B27943-41BC-4287-BC18-45251C48BA34}" type="slidenum">
              <a:rPr lang="en-GB" smtClean="0"/>
              <a:t>‹#›</a:t>
            </a:fld>
            <a:endParaRPr lang="en-GB" dirty="0"/>
          </a:p>
        </p:txBody>
      </p:sp>
    </p:spTree>
    <p:extLst>
      <p:ext uri="{BB962C8B-B14F-4D97-AF65-F5344CB8AC3E}">
        <p14:creationId xmlns:p14="http://schemas.microsoft.com/office/powerpoint/2010/main" val="513234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507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468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2439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8447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9DA18-2BD4-4F86-80B5-07F71E35208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06299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9DA18-2BD4-4F86-80B5-07F71E35208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2243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89670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6416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5670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5376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6230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3492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7181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0012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3718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95889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5363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72995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Service redesign</a:t>
            </a:r>
            <a:r>
              <a:rPr lang="en-GB" baseline="0" dirty="0"/>
              <a:t>/transformation and workforce efficiencies – meridian review.</a:t>
            </a:r>
          </a:p>
          <a:p>
            <a:pPr marL="0" indent="0">
              <a:buFont typeface="Arial" panose="020B0604020202020204" pitchFamily="34" charset="0"/>
              <a:buNone/>
            </a:pPr>
            <a:endParaRPr lang="en-GB" baseline="0" dirty="0"/>
          </a:p>
          <a:p>
            <a:pPr marL="0" indent="0">
              <a:buFont typeface="Arial" panose="020B0604020202020204" pitchFamily="34" charset="0"/>
              <a:buNone/>
            </a:pPr>
            <a:r>
              <a:rPr lang="en-GB" baseline="0" dirty="0"/>
              <a:t>Support service redesign and career progression but minimise impact of internal movement across SG – develop new B4 roles, B3-B4 movement (Nursing &amp; Therapies). Skill mixing Nursing/Therapies posts to reduce vacancies.</a:t>
            </a:r>
          </a:p>
          <a:p>
            <a:pPr marL="0" indent="0">
              <a:buFont typeface="Arial" panose="020B0604020202020204" pitchFamily="34" charset="0"/>
              <a:buNone/>
            </a:pPr>
            <a:r>
              <a:rPr lang="en-GB" baseline="0" dirty="0"/>
              <a:t>Benchmark turnover to establish ‘normal’ across NHS Wales and internal to SBU.</a:t>
            </a:r>
          </a:p>
          <a:p>
            <a:pPr marL="0" indent="0">
              <a:buFont typeface="Arial" panose="020B0604020202020204" pitchFamily="34" charset="0"/>
              <a:buNone/>
            </a:pPr>
            <a:endParaRPr lang="en-GB" baseline="0" dirty="0"/>
          </a:p>
          <a:p>
            <a:pPr marL="0" indent="0">
              <a:buFont typeface="Arial" panose="020B0604020202020204" pitchFamily="34" charset="0"/>
              <a:buNone/>
            </a:pPr>
            <a:r>
              <a:rPr lang="en-GB" baseline="0" dirty="0"/>
              <a:t>Engagement – LPF, OBC, Staff Survey, Team Brief, </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B95385-23AE-4EF5-9244-69B737EB4E8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27870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72627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46409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713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50565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220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41585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74350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38385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87970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38888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59164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41714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02584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46964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15314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97995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48396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16294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8156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822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546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2268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823726"/>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4260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Emma – our intensions for this session</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1591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411777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802221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185469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607889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60360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312989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46681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9759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744078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23794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17519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263073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5148444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390918" y="2613769"/>
            <a:ext cx="5822125" cy="1704268"/>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4124" kern="0" dirty="0" err="1"/>
              <a:t>Example</a:t>
            </a:r>
            <a:r>
              <a:rPr lang="pt-BR" sz="4124" kern="0" dirty="0"/>
              <a:t> </a:t>
            </a:r>
            <a:r>
              <a:rPr lang="pt-BR" sz="4124" kern="0" dirty="0" err="1"/>
              <a:t>Title</a:t>
            </a:r>
            <a:r>
              <a:rPr lang="pt-BR" sz="4124" kern="0" dirty="0"/>
              <a:t> </a:t>
            </a:r>
            <a:r>
              <a:rPr lang="pt-BR" sz="4124" kern="0" dirty="0" err="1"/>
              <a:t>Text</a:t>
            </a:r>
            <a:endParaRPr lang="pt-BR" sz="4124"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41541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83792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762471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63280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993449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7354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0660779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147774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42124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5482272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9198423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2"/>
            <a:ext cx="2238184" cy="692416"/>
          </a:xfrm>
          <a:prstGeom prst="rect">
            <a:avLst/>
          </a:prstGeom>
        </p:spPr>
      </p:pic>
    </p:spTree>
    <p:extLst>
      <p:ext uri="{BB962C8B-B14F-4D97-AF65-F5344CB8AC3E}">
        <p14:creationId xmlns:p14="http://schemas.microsoft.com/office/powerpoint/2010/main" val="78090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09"/>
            <a:ext cx="7454784" cy="338857"/>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7"/>
            <a:ext cx="10556853" cy="3804438"/>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4408" y="5878960"/>
            <a:ext cx="11166645" cy="692416"/>
          </a:xfrm>
          <a:prstGeom prst="rect">
            <a:avLst/>
          </a:prstGeom>
        </p:spPr>
      </p:pic>
    </p:spTree>
    <p:extLst>
      <p:ext uri="{BB962C8B-B14F-4D97-AF65-F5344CB8AC3E}">
        <p14:creationId xmlns:p14="http://schemas.microsoft.com/office/powerpoint/2010/main" val="2156144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879925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725482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9/13/2024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8453708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9/13/2024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434915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9/13/2024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682804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9/13/2024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928379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9/13/2024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625783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4830654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673252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041725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425132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9/13/2024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709199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1"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0357347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8201039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7905650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5328756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9/13/2024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915925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3200992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621251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4137397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1142269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13/09/2024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dirty="0"/>
          </a:p>
        </p:txBody>
      </p:sp>
    </p:spTree>
    <p:extLst>
      <p:ext uri="{BB962C8B-B14F-4D97-AF65-F5344CB8AC3E}">
        <p14:creationId xmlns:p14="http://schemas.microsoft.com/office/powerpoint/2010/main" val="2814593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1.xml"/><Relationship Id="rId7"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6.emf"/></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27.xml"/><Relationship Id="rId7"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6.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theme" Target="../theme/theme7.xml"/><Relationship Id="rId5" Type="http://schemas.openxmlformats.org/officeDocument/2006/relationships/slideLayout" Target="../slideLayouts/slideLayout48.xml"/><Relationship Id="rId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06FCB2-624B-4E88-8C14-13EE2E2B4159}" type="datetimeFigureOut">
              <a:rPr lang="en-GB" smtClean="0"/>
              <a:t>13/09/2024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CF2D4-E9EF-4973-837F-02C95BA8F2A6}" type="slidenum">
              <a:rPr lang="en-GB" smtClean="0"/>
              <a:t>‹#›</a:t>
            </a:fld>
            <a:endParaRPr lang="en-GB" dirty="0"/>
          </a:p>
        </p:txBody>
      </p:sp>
    </p:spTree>
    <p:extLst>
      <p:ext uri="{BB962C8B-B14F-4D97-AF65-F5344CB8AC3E}">
        <p14:creationId xmlns:p14="http://schemas.microsoft.com/office/powerpoint/2010/main" val="417422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91591142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458260" y="5659882"/>
            <a:ext cx="2238184" cy="692416"/>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9113173" y="448588"/>
            <a:ext cx="2620568" cy="667994"/>
          </a:xfrm>
          <a:prstGeom prst="rect">
            <a:avLst/>
          </a:prstGeom>
        </p:spPr>
      </p:pic>
    </p:spTree>
    <p:extLst>
      <p:ext uri="{BB962C8B-B14F-4D97-AF65-F5344CB8AC3E}">
        <p14:creationId xmlns:p14="http://schemas.microsoft.com/office/powerpoint/2010/main" val="12511145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7" y="5659883"/>
            <a:ext cx="2238185" cy="692416"/>
          </a:xfrm>
          <a:prstGeom prst="rect">
            <a:avLst/>
          </a:prstGeom>
        </p:spPr>
      </p:pic>
    </p:spTree>
    <p:extLst>
      <p:ext uri="{BB962C8B-B14F-4D97-AF65-F5344CB8AC3E}">
        <p14:creationId xmlns:p14="http://schemas.microsoft.com/office/powerpoint/2010/main" val="90574632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6134856"/>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defTabSz="554492" rtl="0" eaLnBrk="1" latinLnBrk="0" hangingPunct="1">
        <a:lnSpc>
          <a:spcPct val="90000"/>
        </a:lnSpc>
        <a:spcBef>
          <a:spcPct val="0"/>
        </a:spcBef>
        <a:buNone/>
        <a:defRPr sz="2668" kern="1200">
          <a:solidFill>
            <a:schemeClr val="tx1"/>
          </a:solidFill>
          <a:latin typeface="+mj-lt"/>
          <a:ea typeface="+mj-ea"/>
          <a:cs typeface="+mj-cs"/>
        </a:defRPr>
      </a:lvl1pPr>
    </p:titleStyle>
    <p:bodyStyle>
      <a:lvl1pPr marL="138623" indent="-138623" algn="l" defTabSz="554492" rtl="0" eaLnBrk="1" latinLnBrk="0" hangingPunct="1">
        <a:lnSpc>
          <a:spcPct val="90000"/>
        </a:lnSpc>
        <a:spcBef>
          <a:spcPts val="606"/>
        </a:spcBef>
        <a:buFont typeface="Arial" panose="020B0604020202020204" pitchFamily="34" charset="0"/>
        <a:buChar char="•"/>
        <a:defRPr sz="1698" kern="1200">
          <a:solidFill>
            <a:schemeClr val="tx1"/>
          </a:solidFill>
          <a:latin typeface="+mn-lt"/>
          <a:ea typeface="+mn-ea"/>
          <a:cs typeface="+mn-cs"/>
        </a:defRPr>
      </a:lvl1pPr>
      <a:lvl2pPr marL="415869" indent="-138623" algn="l" defTabSz="554492" rtl="0" eaLnBrk="1" latinLnBrk="0" hangingPunct="1">
        <a:lnSpc>
          <a:spcPct val="90000"/>
        </a:lnSpc>
        <a:spcBef>
          <a:spcPts val="303"/>
        </a:spcBef>
        <a:buFont typeface="Arial" panose="020B0604020202020204" pitchFamily="34" charset="0"/>
        <a:buChar char="•"/>
        <a:defRPr sz="1455" kern="1200">
          <a:solidFill>
            <a:schemeClr val="tx1"/>
          </a:solidFill>
          <a:latin typeface="+mn-lt"/>
          <a:ea typeface="+mn-ea"/>
          <a:cs typeface="+mn-cs"/>
        </a:defRPr>
      </a:lvl2pPr>
      <a:lvl3pPr marL="693115" indent="-138623" algn="l" defTabSz="554492" rtl="0" eaLnBrk="1" latinLnBrk="0" hangingPunct="1">
        <a:lnSpc>
          <a:spcPct val="90000"/>
        </a:lnSpc>
        <a:spcBef>
          <a:spcPts val="303"/>
        </a:spcBef>
        <a:buFont typeface="Arial" panose="020B0604020202020204" pitchFamily="34" charset="0"/>
        <a:buChar char="•"/>
        <a:defRPr sz="1213" kern="1200">
          <a:solidFill>
            <a:schemeClr val="tx1"/>
          </a:solidFill>
          <a:latin typeface="+mn-lt"/>
          <a:ea typeface="+mn-ea"/>
          <a:cs typeface="+mn-cs"/>
        </a:defRPr>
      </a:lvl3pPr>
      <a:lvl4pPr marL="970361"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4pPr>
      <a:lvl5pPr marL="1247607"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pt-BR"/>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9/13/2024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192796901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09600" y="274320"/>
            <a:ext cx="1097280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609600" y="1577340"/>
            <a:ext cx="10972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9/13/2024</a:t>
            </a:fld>
            <a:endParaRPr lang="en-US"/>
          </a:p>
        </p:txBody>
      </p:sp>
      <p:sp>
        <p:nvSpPr>
          <p:cNvPr id="6" name="Holder 6"/>
          <p:cNvSpPr>
            <a:spLocks noGrp="1"/>
          </p:cNvSpPr>
          <p:nvPr>
            <p:ph type="sldNum" sz="quarter" idx="7"/>
          </p:nvPr>
        </p:nvSpPr>
        <p:spPr>
          <a:xfrm>
            <a:off x="8778241"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75597900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Lst>
  <p:txStyles>
    <p:titleStyle>
      <a:lvl1pPr>
        <a:defRPr>
          <a:latin typeface="+mj-lt"/>
          <a:ea typeface="+mj-ea"/>
          <a:cs typeface="+mj-cs"/>
        </a:defRPr>
      </a:lvl1pPr>
    </p:titleStyle>
    <p:body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bodyStyle>
    <p:otherStyle>
      <a:lvl1pPr marL="0">
        <a:defRPr>
          <a:latin typeface="+mn-lt"/>
          <a:ea typeface="+mn-ea"/>
          <a:cs typeface="+mn-cs"/>
        </a:defRPr>
      </a:lvl1pPr>
      <a:lvl2pPr marL="277246">
        <a:defRPr>
          <a:latin typeface="+mn-lt"/>
          <a:ea typeface="+mn-ea"/>
          <a:cs typeface="+mn-cs"/>
        </a:defRPr>
      </a:lvl2pPr>
      <a:lvl3pPr marL="554492">
        <a:defRPr>
          <a:latin typeface="+mn-lt"/>
          <a:ea typeface="+mn-ea"/>
          <a:cs typeface="+mn-cs"/>
        </a:defRPr>
      </a:lvl3pPr>
      <a:lvl4pPr marL="831738">
        <a:defRPr>
          <a:latin typeface="+mn-lt"/>
          <a:ea typeface="+mn-ea"/>
          <a:cs typeface="+mn-cs"/>
        </a:defRPr>
      </a:lvl4pPr>
      <a:lvl5pPr marL="1108984">
        <a:defRPr>
          <a:latin typeface="+mn-lt"/>
          <a:ea typeface="+mn-ea"/>
          <a:cs typeface="+mn-cs"/>
        </a:defRPr>
      </a:lvl5pPr>
      <a:lvl6pPr marL="1386230">
        <a:defRPr>
          <a:latin typeface="+mn-lt"/>
          <a:ea typeface="+mn-ea"/>
          <a:cs typeface="+mn-cs"/>
        </a:defRPr>
      </a:lvl6pPr>
      <a:lvl7pPr marL="1663476">
        <a:defRPr>
          <a:latin typeface="+mn-lt"/>
          <a:ea typeface="+mn-ea"/>
          <a:cs typeface="+mn-cs"/>
        </a:defRPr>
      </a:lvl7pPr>
      <a:lvl8pPr marL="1940723">
        <a:defRPr>
          <a:latin typeface="+mn-lt"/>
          <a:ea typeface="+mn-ea"/>
          <a:cs typeface="+mn-cs"/>
        </a:defRPr>
      </a:lvl8pPr>
      <a:lvl9pPr marL="221796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www.cipdwalesawards.co.uk/awards-2024-shortlist/" TargetMode="Externa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31.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31.xml"/><Relationship Id="rId5" Type="http://schemas.openxmlformats.org/officeDocument/2006/relationships/image" Target="../media/image32.sv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3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3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chart" Target="../charts/chart2.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3.png"/><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5.png"/><Relationship Id="rId1" Type="http://schemas.openxmlformats.org/officeDocument/2006/relationships/slideLayout" Target="../slideLayouts/slideLayout48.xml"/><Relationship Id="rId5" Type="http://schemas.openxmlformats.org/officeDocument/2006/relationships/image" Target="../media/image48.emf"/><Relationship Id="rId4" Type="http://schemas.openxmlformats.org/officeDocument/2006/relationships/image" Target="../media/image47.emf"/></Relationships>
</file>

<file path=ppt/slides/_rels/slide41.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36.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5.xml"/></Relationships>
</file>

<file path=ppt/slides/_rels/slide4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png"/><Relationship Id="rId1" Type="http://schemas.openxmlformats.org/officeDocument/2006/relationships/slideLayout" Target="../slideLayouts/slideLayout48.xml"/><Relationship Id="rId5" Type="http://schemas.openxmlformats.org/officeDocument/2006/relationships/image" Target="../media/image58.png"/><Relationship Id="rId4" Type="http://schemas.openxmlformats.org/officeDocument/2006/relationships/image" Target="../media/image57.png"/></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50278" y="1120249"/>
            <a:ext cx="10556853" cy="1704268"/>
          </a:xfrm>
        </p:spPr>
        <p:txBody>
          <a:bodyPr/>
          <a:lstStyle/>
          <a:p>
            <a:r>
              <a:rPr lang="pt-BR" dirty="0"/>
              <a:t>Performance &amp; Finance Committee </a:t>
            </a:r>
          </a:p>
          <a:p>
            <a:r>
              <a:rPr lang="pt-BR" sz="3600" dirty="0"/>
              <a:t>September 2024</a:t>
            </a:r>
          </a:p>
          <a:p>
            <a:endParaRPr lang="pt-BR" dirty="0"/>
          </a:p>
          <a:p>
            <a:r>
              <a:rPr lang="pt-BR"/>
              <a:t>Supporting Staff </a:t>
            </a:r>
            <a:r>
              <a:rPr lang="pt-BR" dirty="0"/>
              <a:t>A</a:t>
            </a:r>
            <a:r>
              <a:rPr lang="pt-BR"/>
              <a:t>ttendance and Reducing Sickness </a:t>
            </a:r>
            <a:r>
              <a:rPr lang="pt-BR" dirty="0"/>
              <a:t>A</a:t>
            </a:r>
            <a:r>
              <a:rPr lang="pt-BR"/>
              <a:t>bsence</a:t>
            </a:r>
            <a:endParaRPr lang="pt-BR" dirty="0"/>
          </a:p>
        </p:txBody>
      </p:sp>
    </p:spTree>
    <p:extLst>
      <p:ext uri="{BB962C8B-B14F-4D97-AF65-F5344CB8AC3E}">
        <p14:creationId xmlns:p14="http://schemas.microsoft.com/office/powerpoint/2010/main" val="3289657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BF5EC1E2-8425-47F2-B04A-07BF543CF2EC}"/>
              </a:ext>
            </a:extLst>
          </p:cNvPr>
          <p:cNvSpPr/>
          <p:nvPr/>
        </p:nvSpPr>
        <p:spPr>
          <a:xfrm>
            <a:off x="52011" y="4084139"/>
            <a:ext cx="11978264" cy="2153707"/>
          </a:xfrm>
          <a:prstGeom prst="rect">
            <a:avLst/>
          </a:prstGeom>
          <a:ln>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FA31647B-77F9-438E-A00A-D201F259AAC9}"/>
              </a:ext>
            </a:extLst>
          </p:cNvPr>
          <p:cNvSpPr/>
          <p:nvPr/>
        </p:nvSpPr>
        <p:spPr>
          <a:xfrm>
            <a:off x="52011" y="2123262"/>
            <a:ext cx="11978264" cy="1960877"/>
          </a:xfrm>
          <a:prstGeom prst="rect">
            <a:avLst/>
          </a:prstGeom>
          <a:ln>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0" y="202368"/>
            <a:ext cx="11528607" cy="219385"/>
          </a:xfrm>
        </p:spPr>
        <p:txBody>
          <a:bodyPr>
            <a:noAutofit/>
          </a:bodyPr>
          <a:lstStyle/>
          <a:p>
            <a:r>
              <a:rPr lang="pt-BR" sz="4000" dirty="0"/>
              <a:t>Engaged, Motivated &amp; Healthy–August </a:t>
            </a:r>
          </a:p>
        </p:txBody>
      </p:sp>
      <p:sp>
        <p:nvSpPr>
          <p:cNvPr id="13" name="TextBox 12">
            <a:extLst>
              <a:ext uri="{FF2B5EF4-FFF2-40B4-BE49-F238E27FC236}">
                <a16:creationId xmlns:a16="http://schemas.microsoft.com/office/drawing/2014/main" id="{3BBE5327-A4FE-4267-BCA2-84B8CD1A0ACE}"/>
              </a:ext>
            </a:extLst>
          </p:cNvPr>
          <p:cNvSpPr txBox="1"/>
          <p:nvPr/>
        </p:nvSpPr>
        <p:spPr>
          <a:xfrm>
            <a:off x="0" y="780007"/>
            <a:ext cx="4866269" cy="369332"/>
          </a:xfrm>
          <a:prstGeom prst="rect">
            <a:avLst/>
          </a:prstGeom>
          <a:noFill/>
        </p:spPr>
        <p:txBody>
          <a:bodyPr wrap="none" rtlCol="0">
            <a:spAutoFit/>
          </a:bodyPr>
          <a:lstStyle/>
          <a:p>
            <a:r>
              <a:rPr lang="en-GB" b="1" dirty="0">
                <a:solidFill>
                  <a:schemeClr val="tx2">
                    <a:lumMod val="75000"/>
                  </a:schemeClr>
                </a:solidFill>
              </a:rPr>
              <a:t>Sickness Absence Metrics – Health Board Wide </a:t>
            </a:r>
          </a:p>
        </p:txBody>
      </p:sp>
      <p:sp>
        <p:nvSpPr>
          <p:cNvPr id="14" name="TextBox 13">
            <a:extLst>
              <a:ext uri="{FF2B5EF4-FFF2-40B4-BE49-F238E27FC236}">
                <a16:creationId xmlns:a16="http://schemas.microsoft.com/office/drawing/2014/main" id="{83137B4D-4ECA-49E4-BEF8-47105238D3F6}"/>
              </a:ext>
            </a:extLst>
          </p:cNvPr>
          <p:cNvSpPr txBox="1"/>
          <p:nvPr/>
        </p:nvSpPr>
        <p:spPr>
          <a:xfrm>
            <a:off x="0" y="4198384"/>
            <a:ext cx="3559564" cy="369332"/>
          </a:xfrm>
          <a:prstGeom prst="rect">
            <a:avLst/>
          </a:prstGeom>
          <a:noFill/>
        </p:spPr>
        <p:txBody>
          <a:bodyPr wrap="none" rtlCol="0">
            <a:spAutoFit/>
          </a:bodyPr>
          <a:lstStyle/>
          <a:p>
            <a:r>
              <a:rPr lang="en-GB" b="1" dirty="0">
                <a:solidFill>
                  <a:schemeClr val="tx2">
                    <a:lumMod val="75000"/>
                  </a:schemeClr>
                </a:solidFill>
              </a:rPr>
              <a:t>Top 5 Hot Spot areas – August 2024</a:t>
            </a:r>
          </a:p>
        </p:txBody>
      </p:sp>
      <p:graphicFrame>
        <p:nvGraphicFramePr>
          <p:cNvPr id="20" name="Table 20">
            <a:extLst>
              <a:ext uri="{FF2B5EF4-FFF2-40B4-BE49-F238E27FC236}">
                <a16:creationId xmlns:a16="http://schemas.microsoft.com/office/drawing/2014/main" id="{7EE75D41-B5BF-48CB-8A93-1691C9F9F79D}"/>
              </a:ext>
            </a:extLst>
          </p:cNvPr>
          <p:cNvGraphicFramePr>
            <a:graphicFrameLocks noGrp="1"/>
          </p:cNvGraphicFramePr>
          <p:nvPr>
            <p:extLst>
              <p:ext uri="{D42A27DB-BD31-4B8C-83A1-F6EECF244321}">
                <p14:modId xmlns:p14="http://schemas.microsoft.com/office/powerpoint/2010/main" val="2531652797"/>
              </p:ext>
            </p:extLst>
          </p:nvPr>
        </p:nvGraphicFramePr>
        <p:xfrm>
          <a:off x="52011" y="1076740"/>
          <a:ext cx="9823509" cy="1097280"/>
        </p:xfrm>
        <a:graphic>
          <a:graphicData uri="http://schemas.openxmlformats.org/drawingml/2006/table">
            <a:tbl>
              <a:tblPr firstRow="1" bandRow="1">
                <a:tableStyleId>{5C22544A-7EE6-4342-B048-85BDC9FD1C3A}</a:tableStyleId>
              </a:tblPr>
              <a:tblGrid>
                <a:gridCol w="953214">
                  <a:extLst>
                    <a:ext uri="{9D8B030D-6E8A-4147-A177-3AD203B41FA5}">
                      <a16:colId xmlns:a16="http://schemas.microsoft.com/office/drawing/2014/main" val="1693261828"/>
                    </a:ext>
                  </a:extLst>
                </a:gridCol>
                <a:gridCol w="804324">
                  <a:extLst>
                    <a:ext uri="{9D8B030D-6E8A-4147-A177-3AD203B41FA5}">
                      <a16:colId xmlns:a16="http://schemas.microsoft.com/office/drawing/2014/main" val="3334737724"/>
                    </a:ext>
                  </a:extLst>
                </a:gridCol>
                <a:gridCol w="510139">
                  <a:extLst>
                    <a:ext uri="{9D8B030D-6E8A-4147-A177-3AD203B41FA5}">
                      <a16:colId xmlns:a16="http://schemas.microsoft.com/office/drawing/2014/main" val="133638968"/>
                    </a:ext>
                  </a:extLst>
                </a:gridCol>
                <a:gridCol w="644893">
                  <a:extLst>
                    <a:ext uri="{9D8B030D-6E8A-4147-A177-3AD203B41FA5}">
                      <a16:colId xmlns:a16="http://schemas.microsoft.com/office/drawing/2014/main" val="3111849900"/>
                    </a:ext>
                  </a:extLst>
                </a:gridCol>
                <a:gridCol w="587141">
                  <a:extLst>
                    <a:ext uri="{9D8B030D-6E8A-4147-A177-3AD203B41FA5}">
                      <a16:colId xmlns:a16="http://schemas.microsoft.com/office/drawing/2014/main" val="788383715"/>
                    </a:ext>
                  </a:extLst>
                </a:gridCol>
                <a:gridCol w="741145">
                  <a:extLst>
                    <a:ext uri="{9D8B030D-6E8A-4147-A177-3AD203B41FA5}">
                      <a16:colId xmlns:a16="http://schemas.microsoft.com/office/drawing/2014/main" val="3891209476"/>
                    </a:ext>
                  </a:extLst>
                </a:gridCol>
                <a:gridCol w="596767">
                  <a:extLst>
                    <a:ext uri="{9D8B030D-6E8A-4147-A177-3AD203B41FA5}">
                      <a16:colId xmlns:a16="http://schemas.microsoft.com/office/drawing/2014/main" val="2950280835"/>
                    </a:ext>
                  </a:extLst>
                </a:gridCol>
                <a:gridCol w="606391">
                  <a:extLst>
                    <a:ext uri="{9D8B030D-6E8A-4147-A177-3AD203B41FA5}">
                      <a16:colId xmlns:a16="http://schemas.microsoft.com/office/drawing/2014/main" val="2285512225"/>
                    </a:ext>
                  </a:extLst>
                </a:gridCol>
                <a:gridCol w="606392">
                  <a:extLst>
                    <a:ext uri="{9D8B030D-6E8A-4147-A177-3AD203B41FA5}">
                      <a16:colId xmlns:a16="http://schemas.microsoft.com/office/drawing/2014/main" val="724248653"/>
                    </a:ext>
                  </a:extLst>
                </a:gridCol>
                <a:gridCol w="596766">
                  <a:extLst>
                    <a:ext uri="{9D8B030D-6E8A-4147-A177-3AD203B41FA5}">
                      <a16:colId xmlns:a16="http://schemas.microsoft.com/office/drawing/2014/main" val="1782545145"/>
                    </a:ext>
                  </a:extLst>
                </a:gridCol>
                <a:gridCol w="616017">
                  <a:extLst>
                    <a:ext uri="{9D8B030D-6E8A-4147-A177-3AD203B41FA5}">
                      <a16:colId xmlns:a16="http://schemas.microsoft.com/office/drawing/2014/main" val="847127021"/>
                    </a:ext>
                  </a:extLst>
                </a:gridCol>
                <a:gridCol w="616017">
                  <a:extLst>
                    <a:ext uri="{9D8B030D-6E8A-4147-A177-3AD203B41FA5}">
                      <a16:colId xmlns:a16="http://schemas.microsoft.com/office/drawing/2014/main" val="1812255809"/>
                    </a:ext>
                  </a:extLst>
                </a:gridCol>
                <a:gridCol w="616017">
                  <a:extLst>
                    <a:ext uri="{9D8B030D-6E8A-4147-A177-3AD203B41FA5}">
                      <a16:colId xmlns:a16="http://schemas.microsoft.com/office/drawing/2014/main" val="1222632175"/>
                    </a:ext>
                  </a:extLst>
                </a:gridCol>
                <a:gridCol w="693019">
                  <a:extLst>
                    <a:ext uri="{9D8B030D-6E8A-4147-A177-3AD203B41FA5}">
                      <a16:colId xmlns:a16="http://schemas.microsoft.com/office/drawing/2014/main" val="1422442585"/>
                    </a:ext>
                  </a:extLst>
                </a:gridCol>
                <a:gridCol w="635267">
                  <a:extLst>
                    <a:ext uri="{9D8B030D-6E8A-4147-A177-3AD203B41FA5}">
                      <a16:colId xmlns:a16="http://schemas.microsoft.com/office/drawing/2014/main" val="2654452298"/>
                    </a:ext>
                  </a:extLst>
                </a:gridCol>
              </a:tblGrid>
              <a:tr h="387630">
                <a:tc>
                  <a:txBody>
                    <a:bodyPr/>
                    <a:lstStyle/>
                    <a:p>
                      <a:r>
                        <a:rPr lang="en-GB" sz="1000" dirty="0">
                          <a:solidFill>
                            <a:schemeClr val="tx2">
                              <a:lumMod val="75000"/>
                            </a:schemeClr>
                          </a:solidFill>
                        </a:rPr>
                        <a:t>Key Performance Indicator</a:t>
                      </a:r>
                    </a:p>
                  </a:txBody>
                  <a:tcPr>
                    <a:solidFill>
                      <a:schemeClr val="accent1">
                        <a:lumMod val="40000"/>
                        <a:lumOff val="60000"/>
                      </a:schemeClr>
                    </a:solidFill>
                  </a:tcPr>
                </a:tc>
                <a:tc>
                  <a:txBody>
                    <a:bodyPr/>
                    <a:lstStyle/>
                    <a:p>
                      <a:r>
                        <a:rPr lang="en-GB" sz="1000" dirty="0">
                          <a:solidFill>
                            <a:schemeClr val="tx2">
                              <a:lumMod val="75000"/>
                            </a:schemeClr>
                          </a:solidFill>
                        </a:rPr>
                        <a:t>2024/2025 NHS Wales Target</a:t>
                      </a:r>
                    </a:p>
                  </a:txBody>
                  <a:tcPr>
                    <a:solidFill>
                      <a:schemeClr val="accent1">
                        <a:lumMod val="40000"/>
                        <a:lumOff val="60000"/>
                      </a:schemeClr>
                    </a:solidFill>
                  </a:tcPr>
                </a:tc>
                <a:tc>
                  <a:txBody>
                    <a:bodyPr/>
                    <a:lstStyle/>
                    <a:p>
                      <a:r>
                        <a:rPr lang="en-GB" sz="1000" dirty="0">
                          <a:solidFill>
                            <a:schemeClr val="tx2">
                              <a:lumMod val="75000"/>
                            </a:schemeClr>
                          </a:solidFill>
                        </a:rPr>
                        <a:t>NHS Wales 12m av.</a:t>
                      </a:r>
                    </a:p>
                  </a:txBody>
                  <a:tcPr>
                    <a:solidFill>
                      <a:schemeClr val="accent1">
                        <a:lumMod val="40000"/>
                        <a:lumOff val="60000"/>
                      </a:schemeClr>
                    </a:solidFill>
                  </a:tcPr>
                </a:tc>
                <a:tc>
                  <a:txBody>
                    <a:bodyPr/>
                    <a:lstStyle/>
                    <a:p>
                      <a:r>
                        <a:rPr lang="en-GB" sz="1000" dirty="0">
                          <a:solidFill>
                            <a:schemeClr val="tx2">
                              <a:lumMod val="75000"/>
                            </a:schemeClr>
                          </a:solidFill>
                        </a:rPr>
                        <a:t>Jan 24</a:t>
                      </a:r>
                    </a:p>
                  </a:txBody>
                  <a:tcPr>
                    <a:solidFill>
                      <a:schemeClr val="accent1">
                        <a:lumMod val="40000"/>
                        <a:lumOff val="60000"/>
                      </a:schemeClr>
                    </a:solidFill>
                  </a:tcPr>
                </a:tc>
                <a:tc>
                  <a:txBody>
                    <a:bodyPr/>
                    <a:lstStyle/>
                    <a:p>
                      <a:r>
                        <a:rPr lang="en-GB" sz="1000" dirty="0">
                          <a:solidFill>
                            <a:schemeClr val="tx2">
                              <a:lumMod val="75000"/>
                            </a:schemeClr>
                          </a:solidFill>
                        </a:rPr>
                        <a:t>Feb 24</a:t>
                      </a:r>
                    </a:p>
                  </a:txBody>
                  <a:tcPr>
                    <a:solidFill>
                      <a:schemeClr val="accent1">
                        <a:lumMod val="40000"/>
                        <a:lumOff val="60000"/>
                      </a:schemeClr>
                    </a:solidFill>
                  </a:tcPr>
                </a:tc>
                <a:tc>
                  <a:txBody>
                    <a:bodyPr/>
                    <a:lstStyle/>
                    <a:p>
                      <a:r>
                        <a:rPr lang="en-GB" sz="1000" dirty="0">
                          <a:solidFill>
                            <a:schemeClr val="tx2">
                              <a:lumMod val="75000"/>
                            </a:schemeClr>
                          </a:solidFill>
                        </a:rPr>
                        <a:t>Mar 24</a:t>
                      </a:r>
                    </a:p>
                  </a:txBody>
                  <a:tcPr>
                    <a:solidFill>
                      <a:schemeClr val="accent1">
                        <a:lumMod val="40000"/>
                        <a:lumOff val="60000"/>
                      </a:schemeClr>
                    </a:solidFill>
                  </a:tcPr>
                </a:tc>
                <a:tc>
                  <a:txBody>
                    <a:bodyPr/>
                    <a:lstStyle/>
                    <a:p>
                      <a:r>
                        <a:rPr lang="en-GB" sz="1000" dirty="0">
                          <a:solidFill>
                            <a:schemeClr val="tx2">
                              <a:lumMod val="75000"/>
                            </a:schemeClr>
                          </a:solidFill>
                        </a:rPr>
                        <a:t>Apr 24</a:t>
                      </a:r>
                    </a:p>
                  </a:txBody>
                  <a:tcPr>
                    <a:solidFill>
                      <a:schemeClr val="accent1">
                        <a:lumMod val="40000"/>
                        <a:lumOff val="60000"/>
                      </a:schemeClr>
                    </a:solidFill>
                  </a:tcPr>
                </a:tc>
                <a:tc>
                  <a:txBody>
                    <a:bodyPr/>
                    <a:lstStyle/>
                    <a:p>
                      <a:r>
                        <a:rPr lang="en-GB" sz="1000" dirty="0">
                          <a:solidFill>
                            <a:schemeClr val="tx2">
                              <a:lumMod val="75000"/>
                            </a:schemeClr>
                          </a:solidFill>
                        </a:rPr>
                        <a:t>May 24</a:t>
                      </a:r>
                    </a:p>
                  </a:txBody>
                  <a:tcPr>
                    <a:solidFill>
                      <a:schemeClr val="accent1">
                        <a:lumMod val="40000"/>
                        <a:lumOff val="60000"/>
                      </a:schemeClr>
                    </a:solidFill>
                  </a:tcPr>
                </a:tc>
                <a:tc>
                  <a:txBody>
                    <a:bodyPr/>
                    <a:lstStyle/>
                    <a:p>
                      <a:r>
                        <a:rPr lang="en-GB" sz="1000" dirty="0">
                          <a:solidFill>
                            <a:schemeClr val="tx2">
                              <a:lumMod val="75000"/>
                            </a:schemeClr>
                          </a:solidFill>
                        </a:rPr>
                        <a:t>June 24</a:t>
                      </a:r>
                    </a:p>
                  </a:txBody>
                  <a:tcPr>
                    <a:solidFill>
                      <a:schemeClr val="accent1">
                        <a:lumMod val="40000"/>
                        <a:lumOff val="60000"/>
                      </a:schemeClr>
                    </a:solidFill>
                  </a:tcPr>
                </a:tc>
                <a:tc>
                  <a:txBody>
                    <a:bodyPr/>
                    <a:lstStyle/>
                    <a:p>
                      <a:r>
                        <a:rPr lang="en-GB" sz="1000" dirty="0">
                          <a:solidFill>
                            <a:schemeClr val="tx2">
                              <a:lumMod val="75000"/>
                            </a:schemeClr>
                          </a:solidFill>
                        </a:rPr>
                        <a:t>July 24</a:t>
                      </a:r>
                    </a:p>
                  </a:txBody>
                  <a:tcPr>
                    <a:solidFill>
                      <a:schemeClr val="accent1">
                        <a:lumMod val="40000"/>
                        <a:lumOff val="60000"/>
                      </a:schemeClr>
                    </a:solidFill>
                  </a:tcPr>
                </a:tc>
                <a:tc>
                  <a:txBody>
                    <a:bodyPr/>
                    <a:lstStyle/>
                    <a:p>
                      <a:r>
                        <a:rPr lang="en-GB" sz="1000" dirty="0">
                          <a:solidFill>
                            <a:schemeClr val="tx2">
                              <a:lumMod val="75000"/>
                            </a:schemeClr>
                          </a:solidFill>
                        </a:rPr>
                        <a:t>Aug 24</a:t>
                      </a:r>
                    </a:p>
                  </a:txBody>
                  <a:tcPr>
                    <a:solidFill>
                      <a:schemeClr val="accent1">
                        <a:lumMod val="40000"/>
                        <a:lumOff val="60000"/>
                      </a:schemeClr>
                    </a:solidFill>
                  </a:tcPr>
                </a:tc>
                <a:tc>
                  <a:txBody>
                    <a:bodyPr/>
                    <a:lstStyle/>
                    <a:p>
                      <a:r>
                        <a:rPr lang="en-GB" sz="1000" dirty="0">
                          <a:solidFill>
                            <a:schemeClr val="tx2">
                              <a:lumMod val="75000"/>
                            </a:schemeClr>
                          </a:solidFill>
                        </a:rPr>
                        <a:t>Sep 24</a:t>
                      </a:r>
                    </a:p>
                  </a:txBody>
                  <a:tcPr>
                    <a:solidFill>
                      <a:schemeClr val="accent1">
                        <a:lumMod val="40000"/>
                        <a:lumOff val="60000"/>
                      </a:schemeClr>
                    </a:solidFill>
                  </a:tcPr>
                </a:tc>
                <a:tc>
                  <a:txBody>
                    <a:bodyPr/>
                    <a:lstStyle/>
                    <a:p>
                      <a:r>
                        <a:rPr lang="en-GB" sz="1000" dirty="0">
                          <a:solidFill>
                            <a:schemeClr val="tx2">
                              <a:lumMod val="75000"/>
                            </a:schemeClr>
                          </a:solidFill>
                        </a:rPr>
                        <a:t>Oct 24</a:t>
                      </a:r>
                    </a:p>
                  </a:txBody>
                  <a:tcPr>
                    <a:solidFill>
                      <a:schemeClr val="accent1">
                        <a:lumMod val="40000"/>
                        <a:lumOff val="60000"/>
                      </a:schemeClr>
                    </a:solidFill>
                  </a:tcPr>
                </a:tc>
                <a:tc>
                  <a:txBody>
                    <a:bodyPr/>
                    <a:lstStyle/>
                    <a:p>
                      <a:r>
                        <a:rPr lang="en-GB" sz="1000" dirty="0">
                          <a:solidFill>
                            <a:schemeClr val="tx2">
                              <a:lumMod val="75000"/>
                            </a:schemeClr>
                          </a:solidFill>
                        </a:rPr>
                        <a:t>Nov 24</a:t>
                      </a:r>
                    </a:p>
                  </a:txBody>
                  <a:tcPr>
                    <a:solidFill>
                      <a:schemeClr val="accent1">
                        <a:lumMod val="40000"/>
                        <a:lumOff val="60000"/>
                      </a:schemeClr>
                    </a:solidFill>
                  </a:tcPr>
                </a:tc>
                <a:tc>
                  <a:txBody>
                    <a:bodyPr/>
                    <a:lstStyle/>
                    <a:p>
                      <a:r>
                        <a:rPr lang="en-GB" sz="1000" dirty="0">
                          <a:solidFill>
                            <a:schemeClr val="tx2">
                              <a:lumMod val="75000"/>
                            </a:schemeClr>
                          </a:solidFill>
                        </a:rPr>
                        <a:t>Dec 24</a:t>
                      </a:r>
                    </a:p>
                  </a:txBody>
                  <a:tcPr>
                    <a:solidFill>
                      <a:schemeClr val="accent1">
                        <a:lumMod val="40000"/>
                        <a:lumOff val="60000"/>
                      </a:schemeClr>
                    </a:solidFill>
                  </a:tcPr>
                </a:tc>
                <a:extLst>
                  <a:ext uri="{0D108BD9-81ED-4DB2-BD59-A6C34878D82A}">
                    <a16:rowId xmlns:a16="http://schemas.microsoft.com/office/drawing/2014/main" val="3005202862"/>
                  </a:ext>
                </a:extLst>
              </a:tr>
              <a:tr h="387630">
                <a:tc>
                  <a:txBody>
                    <a:bodyPr/>
                    <a:lstStyle/>
                    <a:p>
                      <a:r>
                        <a:rPr lang="en-GB" sz="1000" b="1" dirty="0">
                          <a:solidFill>
                            <a:schemeClr val="tx2">
                              <a:lumMod val="75000"/>
                            </a:schemeClr>
                          </a:solidFill>
                        </a:rPr>
                        <a:t>Sickness Absence</a:t>
                      </a:r>
                    </a:p>
                  </a:txBody>
                  <a:tcPr>
                    <a:solidFill>
                      <a:schemeClr val="bg1">
                        <a:lumMod val="95000"/>
                      </a:schemeClr>
                    </a:solidFill>
                  </a:tcPr>
                </a:tc>
                <a:tc>
                  <a:txBody>
                    <a:bodyPr/>
                    <a:lstStyle/>
                    <a:p>
                      <a:r>
                        <a:rPr lang="en-GB" sz="1000" b="1" dirty="0">
                          <a:solidFill>
                            <a:schemeClr val="tx2">
                              <a:lumMod val="75000"/>
                            </a:schemeClr>
                          </a:solidFill>
                        </a:rPr>
                        <a:t>5.5%</a:t>
                      </a:r>
                    </a:p>
                  </a:txBody>
                  <a:tcPr>
                    <a:solidFill>
                      <a:schemeClr val="bg1">
                        <a:lumMod val="95000"/>
                      </a:schemeClr>
                    </a:solidFill>
                  </a:tcPr>
                </a:tc>
                <a:tc>
                  <a:txBody>
                    <a:bodyPr/>
                    <a:lstStyle/>
                    <a:p>
                      <a:r>
                        <a:rPr lang="en-GB" sz="1000" b="1" dirty="0">
                          <a:solidFill>
                            <a:schemeClr val="tx2">
                              <a:lumMod val="75000"/>
                            </a:schemeClr>
                          </a:solidFill>
                        </a:rPr>
                        <a:t>6.2%</a:t>
                      </a:r>
                    </a:p>
                  </a:txBody>
                  <a:tcPr>
                    <a:solidFill>
                      <a:schemeClr val="bg1">
                        <a:lumMod val="95000"/>
                      </a:schemeClr>
                    </a:solidFill>
                  </a:tcPr>
                </a:tc>
                <a:tc>
                  <a:txBody>
                    <a:bodyPr/>
                    <a:lstStyle/>
                    <a:p>
                      <a:r>
                        <a:rPr lang="en-GB" sz="1000" b="1" dirty="0">
                          <a:solidFill>
                            <a:schemeClr val="tx2">
                              <a:lumMod val="75000"/>
                            </a:schemeClr>
                          </a:solidFill>
                        </a:rPr>
                        <a:t>7.59%</a:t>
                      </a:r>
                    </a:p>
                  </a:txBody>
                  <a:tcPr>
                    <a:solidFill>
                      <a:srgbClr val="FF0000"/>
                    </a:solidFill>
                  </a:tcPr>
                </a:tc>
                <a:tc>
                  <a:txBody>
                    <a:bodyPr/>
                    <a:lstStyle/>
                    <a:p>
                      <a:r>
                        <a:rPr lang="en-GB" sz="1000" b="1" dirty="0">
                          <a:solidFill>
                            <a:schemeClr val="tx2">
                              <a:lumMod val="75000"/>
                            </a:schemeClr>
                          </a:solidFill>
                        </a:rPr>
                        <a:t>6.98%</a:t>
                      </a:r>
                    </a:p>
                  </a:txBody>
                  <a:tcPr>
                    <a:solidFill>
                      <a:srgbClr val="FF0000"/>
                    </a:solidFill>
                  </a:tcPr>
                </a:tc>
                <a:tc>
                  <a:txBody>
                    <a:bodyPr/>
                    <a:lstStyle/>
                    <a:p>
                      <a:r>
                        <a:rPr lang="en-GB" sz="1000" b="1" dirty="0">
                          <a:solidFill>
                            <a:schemeClr val="tx2">
                              <a:lumMod val="75000"/>
                            </a:schemeClr>
                          </a:solidFill>
                        </a:rPr>
                        <a:t>6.68%</a:t>
                      </a:r>
                    </a:p>
                  </a:txBody>
                  <a:tcPr>
                    <a:solidFill>
                      <a:srgbClr val="FF0000"/>
                    </a:solidFill>
                  </a:tcPr>
                </a:tc>
                <a:tc>
                  <a:txBody>
                    <a:bodyPr/>
                    <a:lstStyle/>
                    <a:p>
                      <a:r>
                        <a:rPr lang="en-GB" sz="1000" b="1" dirty="0">
                          <a:solidFill>
                            <a:schemeClr val="tx2">
                              <a:lumMod val="75000"/>
                            </a:schemeClr>
                          </a:solidFill>
                        </a:rPr>
                        <a:t>6.57%</a:t>
                      </a:r>
                    </a:p>
                  </a:txBody>
                  <a:tcPr>
                    <a:solidFill>
                      <a:srgbClr val="FF0000"/>
                    </a:solidFill>
                  </a:tcPr>
                </a:tc>
                <a:tc>
                  <a:txBody>
                    <a:bodyPr/>
                    <a:lstStyle/>
                    <a:p>
                      <a:r>
                        <a:rPr lang="en-GB" sz="1000" b="1" dirty="0">
                          <a:solidFill>
                            <a:schemeClr val="tx2">
                              <a:lumMod val="75000"/>
                            </a:schemeClr>
                          </a:solidFill>
                        </a:rPr>
                        <a:t>6.72%</a:t>
                      </a:r>
                    </a:p>
                  </a:txBody>
                  <a:tcPr>
                    <a:solidFill>
                      <a:srgbClr val="FF0000"/>
                    </a:solidFill>
                  </a:tcPr>
                </a:tc>
                <a:tc>
                  <a:txBody>
                    <a:bodyPr/>
                    <a:lstStyle/>
                    <a:p>
                      <a:r>
                        <a:rPr lang="en-GB" sz="1000" b="1" dirty="0">
                          <a:solidFill>
                            <a:schemeClr val="tx2">
                              <a:lumMod val="75000"/>
                            </a:schemeClr>
                          </a:solidFill>
                        </a:rPr>
                        <a:t>7.09%</a:t>
                      </a:r>
                    </a:p>
                  </a:txBody>
                  <a:tcPr>
                    <a:solidFill>
                      <a:srgbClr val="FF0000"/>
                    </a:solidFill>
                  </a:tcPr>
                </a:tc>
                <a:tc>
                  <a:txBody>
                    <a:bodyPr/>
                    <a:lstStyle/>
                    <a:p>
                      <a:r>
                        <a:rPr lang="en-GB" sz="1000" b="1" dirty="0">
                          <a:solidFill>
                            <a:schemeClr val="tx2">
                              <a:lumMod val="75000"/>
                            </a:schemeClr>
                          </a:solidFill>
                        </a:rPr>
                        <a:t>7.27%</a:t>
                      </a:r>
                    </a:p>
                  </a:txBody>
                  <a:tcPr>
                    <a:solidFill>
                      <a:srgbClr val="FF0000"/>
                    </a:solidFill>
                  </a:tcPr>
                </a:tc>
                <a:tc>
                  <a:txBody>
                    <a:bodyPr/>
                    <a:lstStyle/>
                    <a:p>
                      <a:r>
                        <a:rPr lang="en-GB" sz="1000" b="1" dirty="0">
                          <a:solidFill>
                            <a:schemeClr val="tx2">
                              <a:lumMod val="75000"/>
                            </a:schemeClr>
                          </a:solidFill>
                        </a:rPr>
                        <a:t>6.67%</a:t>
                      </a:r>
                    </a:p>
                  </a:txBody>
                  <a:tcPr>
                    <a:solidFill>
                      <a:srgbClr val="FF0000"/>
                    </a:solidFill>
                  </a:tcPr>
                </a:tc>
                <a:tc>
                  <a:txBody>
                    <a:bodyPr/>
                    <a:lstStyle/>
                    <a:p>
                      <a:endParaRPr lang="en-GB" sz="1000" b="1" dirty="0">
                        <a:solidFill>
                          <a:schemeClr val="tx2">
                            <a:lumMod val="75000"/>
                          </a:schemeClr>
                        </a:solidFill>
                      </a:endParaRPr>
                    </a:p>
                  </a:txBody>
                  <a:tcPr>
                    <a:solidFill>
                      <a:schemeClr val="bg1">
                        <a:lumMod val="95000"/>
                      </a:schemeClr>
                    </a:solidFill>
                  </a:tcPr>
                </a:tc>
                <a:tc>
                  <a:txBody>
                    <a:bodyPr/>
                    <a:lstStyle/>
                    <a:p>
                      <a:endParaRPr lang="en-GB" sz="1000" b="1" dirty="0">
                        <a:solidFill>
                          <a:schemeClr val="tx2">
                            <a:lumMod val="75000"/>
                          </a:schemeClr>
                        </a:solidFill>
                      </a:endParaRPr>
                    </a:p>
                  </a:txBody>
                  <a:tcPr>
                    <a:solidFill>
                      <a:schemeClr val="bg1">
                        <a:lumMod val="95000"/>
                      </a:schemeClr>
                    </a:solidFill>
                  </a:tcPr>
                </a:tc>
                <a:tc>
                  <a:txBody>
                    <a:bodyPr/>
                    <a:lstStyle/>
                    <a:p>
                      <a:endParaRPr lang="en-GB" sz="1000" b="1" dirty="0">
                        <a:solidFill>
                          <a:schemeClr val="tx2">
                            <a:lumMod val="75000"/>
                          </a:schemeClr>
                        </a:solidFill>
                      </a:endParaRPr>
                    </a:p>
                  </a:txBody>
                  <a:tcPr>
                    <a:solidFill>
                      <a:schemeClr val="bg1">
                        <a:lumMod val="95000"/>
                      </a:schemeClr>
                    </a:solidFill>
                  </a:tcPr>
                </a:tc>
                <a:tc>
                  <a:txBody>
                    <a:bodyPr/>
                    <a:lstStyle/>
                    <a:p>
                      <a:endParaRPr lang="en-GB" sz="1000" b="1" dirty="0">
                        <a:solidFill>
                          <a:schemeClr val="tx2">
                            <a:lumMod val="75000"/>
                          </a:schemeClr>
                        </a:solidFill>
                      </a:endParaRPr>
                    </a:p>
                  </a:txBody>
                  <a:tcPr>
                    <a:solidFill>
                      <a:schemeClr val="bg1">
                        <a:lumMod val="95000"/>
                      </a:schemeClr>
                    </a:solidFill>
                  </a:tcPr>
                </a:tc>
                <a:extLst>
                  <a:ext uri="{0D108BD9-81ED-4DB2-BD59-A6C34878D82A}">
                    <a16:rowId xmlns:a16="http://schemas.microsoft.com/office/drawing/2014/main" val="3062287070"/>
                  </a:ext>
                </a:extLst>
              </a:tr>
            </a:tbl>
          </a:graphicData>
        </a:graphic>
      </p:graphicFrame>
      <p:sp>
        <p:nvSpPr>
          <p:cNvPr id="21" name="TextBox 20">
            <a:extLst>
              <a:ext uri="{FF2B5EF4-FFF2-40B4-BE49-F238E27FC236}">
                <a16:creationId xmlns:a16="http://schemas.microsoft.com/office/drawing/2014/main" id="{2B7415F7-0A95-4ACE-8688-ACD5AA071B11}"/>
              </a:ext>
            </a:extLst>
          </p:cNvPr>
          <p:cNvSpPr txBox="1"/>
          <p:nvPr/>
        </p:nvSpPr>
        <p:spPr>
          <a:xfrm>
            <a:off x="-1" y="2123262"/>
            <a:ext cx="4427622" cy="369332"/>
          </a:xfrm>
          <a:prstGeom prst="rect">
            <a:avLst/>
          </a:prstGeom>
          <a:noFill/>
        </p:spPr>
        <p:txBody>
          <a:bodyPr wrap="square" rtlCol="0">
            <a:spAutoFit/>
          </a:bodyPr>
          <a:lstStyle/>
          <a:p>
            <a:r>
              <a:rPr lang="en-GB" b="1" dirty="0">
                <a:solidFill>
                  <a:schemeClr val="tx2">
                    <a:lumMod val="75000"/>
                  </a:schemeClr>
                </a:solidFill>
              </a:rPr>
              <a:t>LTS vs STS Analysis – August 2024</a:t>
            </a:r>
          </a:p>
        </p:txBody>
      </p:sp>
      <p:sp>
        <p:nvSpPr>
          <p:cNvPr id="26" name="TextBox 25">
            <a:extLst>
              <a:ext uri="{FF2B5EF4-FFF2-40B4-BE49-F238E27FC236}">
                <a16:creationId xmlns:a16="http://schemas.microsoft.com/office/drawing/2014/main" id="{571B4131-032C-46D3-9EA0-8510070FE64A}"/>
              </a:ext>
            </a:extLst>
          </p:cNvPr>
          <p:cNvSpPr txBox="1"/>
          <p:nvPr/>
        </p:nvSpPr>
        <p:spPr>
          <a:xfrm>
            <a:off x="5201835" y="2283829"/>
            <a:ext cx="6608936" cy="1785104"/>
          </a:xfrm>
          <a:prstGeom prst="rect">
            <a:avLst/>
          </a:prstGeom>
          <a:noFill/>
          <a:ln>
            <a:solidFill>
              <a:schemeClr val="tx2"/>
            </a:solidFill>
          </a:ln>
        </p:spPr>
        <p:txBody>
          <a:bodyPr wrap="square" rtlCol="0">
            <a:spAutoFit/>
          </a:bodyPr>
          <a:lstStyle/>
          <a:p>
            <a:r>
              <a:rPr lang="en-GB" sz="1000" b="1" dirty="0">
                <a:solidFill>
                  <a:schemeClr val="tx2">
                    <a:lumMod val="75000"/>
                  </a:schemeClr>
                </a:solidFill>
              </a:rPr>
              <a:t>Supporting our employees to maintain attendance:</a:t>
            </a:r>
          </a:p>
          <a:p>
            <a:pPr marL="171450" indent="-171450">
              <a:buFont typeface="Arial" panose="020B0604020202020204" pitchFamily="34" charset="0"/>
              <a:buChar char="•"/>
            </a:pPr>
            <a:r>
              <a:rPr lang="en-GB" sz="1000" dirty="0">
                <a:solidFill>
                  <a:schemeClr val="tx2">
                    <a:lumMod val="75000"/>
                  </a:schemeClr>
                </a:solidFill>
              </a:rPr>
              <a:t>Monthly Events Calendar for Occupational Health &amp; Staff Wellbeing</a:t>
            </a:r>
          </a:p>
          <a:p>
            <a:pPr marL="171450" indent="-171450">
              <a:buFont typeface="Arial" panose="020B0604020202020204" pitchFamily="34" charset="0"/>
              <a:buChar char="•"/>
            </a:pPr>
            <a:r>
              <a:rPr lang="en-GB" sz="1000" dirty="0">
                <a:solidFill>
                  <a:schemeClr val="tx2">
                    <a:lumMod val="75000"/>
                  </a:schemeClr>
                </a:solidFill>
              </a:rPr>
              <a:t>Wellbeing resource pack available to all employees</a:t>
            </a:r>
          </a:p>
          <a:p>
            <a:pPr marL="171450" indent="-171450">
              <a:buFont typeface="Arial" panose="020B0604020202020204" pitchFamily="34" charset="0"/>
              <a:buChar char="•"/>
            </a:pPr>
            <a:r>
              <a:rPr lang="en-GB" sz="1000" dirty="0">
                <a:solidFill>
                  <a:schemeClr val="tx2">
                    <a:lumMod val="75000"/>
                  </a:schemeClr>
                </a:solidFill>
              </a:rPr>
              <a:t>Access to Guardian Services and working in partnership with Trade Union colleagues</a:t>
            </a:r>
          </a:p>
          <a:p>
            <a:pPr marL="171450" indent="-171450">
              <a:buFont typeface="Arial" panose="020B0604020202020204" pitchFamily="34" charset="0"/>
              <a:buChar char="•"/>
            </a:pPr>
            <a:r>
              <a:rPr lang="en-GB" sz="1000" dirty="0">
                <a:solidFill>
                  <a:schemeClr val="tx2">
                    <a:lumMod val="75000"/>
                  </a:schemeClr>
                </a:solidFill>
              </a:rPr>
              <a:t>Refresh and roll out of MAAW Training to all leaders, reinforcing compassionate leadership and supporting employees to maintain attendance, return to work</a:t>
            </a:r>
          </a:p>
          <a:p>
            <a:pPr marL="171450" indent="-171450">
              <a:buFont typeface="Arial" panose="020B0604020202020204" pitchFamily="34" charset="0"/>
              <a:buChar char="•"/>
            </a:pPr>
            <a:r>
              <a:rPr lang="en-GB" sz="1000" dirty="0">
                <a:solidFill>
                  <a:schemeClr val="tx2">
                    <a:lumMod val="75000"/>
                  </a:schemeClr>
                </a:solidFill>
              </a:rPr>
              <a:t>Introduction of Tailored Adjustment training for leaders – encouraging flexibility to work arrangement and prevent absence</a:t>
            </a:r>
          </a:p>
          <a:p>
            <a:pPr marL="171450" indent="-171450">
              <a:buFont typeface="Arial" panose="020B0604020202020204" pitchFamily="34" charset="0"/>
              <a:buChar char="•"/>
            </a:pPr>
            <a:r>
              <a:rPr lang="en-GB" sz="1000" dirty="0">
                <a:solidFill>
                  <a:schemeClr val="tx2">
                    <a:lumMod val="75000"/>
                  </a:schemeClr>
                </a:solidFill>
              </a:rPr>
              <a:t>Carers Support Group – our data supports that a high percentage of Anxiety/Stress is due to caring responsibilities. Leaders are encouraged to provide flexible working arrangements to support and to signpost employees to the Carers Support Group at each Service Group</a:t>
            </a:r>
            <a:endParaRPr lang="en-GB" dirty="0">
              <a:solidFill>
                <a:schemeClr val="tx2">
                  <a:lumMod val="75000"/>
                </a:schemeClr>
              </a:solidFill>
            </a:endParaRPr>
          </a:p>
        </p:txBody>
      </p:sp>
      <p:sp>
        <p:nvSpPr>
          <p:cNvPr id="29" name="TextBox 28">
            <a:extLst>
              <a:ext uri="{FF2B5EF4-FFF2-40B4-BE49-F238E27FC236}">
                <a16:creationId xmlns:a16="http://schemas.microsoft.com/office/drawing/2014/main" id="{0F5585DF-887C-40FB-8245-859FF1E9DC0A}"/>
              </a:ext>
            </a:extLst>
          </p:cNvPr>
          <p:cNvSpPr txBox="1"/>
          <p:nvPr/>
        </p:nvSpPr>
        <p:spPr>
          <a:xfrm>
            <a:off x="5214534" y="4114551"/>
            <a:ext cx="6742261" cy="2092881"/>
          </a:xfrm>
          <a:prstGeom prst="rect">
            <a:avLst/>
          </a:prstGeom>
          <a:noFill/>
          <a:ln>
            <a:solidFill>
              <a:schemeClr val="tx2"/>
            </a:solidFill>
          </a:ln>
        </p:spPr>
        <p:txBody>
          <a:bodyPr wrap="square" rtlCol="0">
            <a:spAutoFit/>
          </a:bodyPr>
          <a:lstStyle/>
          <a:p>
            <a:r>
              <a:rPr lang="en-GB" sz="1000" b="1" dirty="0">
                <a:solidFill>
                  <a:schemeClr val="tx2">
                    <a:lumMod val="75000"/>
                  </a:schemeClr>
                </a:solidFill>
              </a:rPr>
              <a:t>Action plans in place to reduce absenteeism in hot spot areas:</a:t>
            </a:r>
          </a:p>
          <a:p>
            <a:pPr marL="285750" indent="-285750">
              <a:buFont typeface="Arial" panose="020B0604020202020204" pitchFamily="34" charset="0"/>
              <a:buChar char="•"/>
            </a:pPr>
            <a:r>
              <a:rPr lang="en-GB" sz="1000" dirty="0">
                <a:solidFill>
                  <a:schemeClr val="tx2">
                    <a:lumMod val="75000"/>
                  </a:schemeClr>
                </a:solidFill>
              </a:rPr>
              <a:t>11.60% in COO Directorate mainly driven by Morriston Domestic and Porters within Support Services. Morriston Engineering in Estates. Targeted Intervention Groups have been established within these areas to ensure clear actions and deliverables are set and achieved</a:t>
            </a:r>
          </a:p>
          <a:p>
            <a:pPr marL="285750" indent="-285750">
              <a:buFont typeface="Arial" panose="020B0604020202020204" pitchFamily="34" charset="0"/>
              <a:buChar char="•"/>
            </a:pPr>
            <a:r>
              <a:rPr lang="en-GB" sz="1000" dirty="0">
                <a:solidFill>
                  <a:schemeClr val="tx2">
                    <a:lumMod val="75000"/>
                  </a:schemeClr>
                </a:solidFill>
              </a:rPr>
              <a:t>7.60% absence reported in MH &amp; LD for August 2024. Anxiety/Stress/Depression reported as highest reason for absence. Dedicated staff counsellor to support early intervention/prevention of sickness absence, targeting areas of high work related stress, TRIM support continues and psychology group wellbeing sessions twice a month for overseas nurses to prevent absence and to support the anxiety of transition.</a:t>
            </a:r>
          </a:p>
          <a:p>
            <a:pPr marL="285750" indent="-285750">
              <a:buFont typeface="Arial" panose="020B0604020202020204" pitchFamily="34" charset="0"/>
              <a:buChar char="•"/>
            </a:pPr>
            <a:r>
              <a:rPr lang="en-GB" sz="1000" dirty="0">
                <a:solidFill>
                  <a:schemeClr val="tx2">
                    <a:lumMod val="75000"/>
                  </a:schemeClr>
                </a:solidFill>
              </a:rPr>
              <a:t>6.80% reported for August 2024 in PCT. Anxiety/Stress Depression reported as highest reason for absence. TRIM support available, deep dive into absence continues, Wellbeing action plan in development.</a:t>
            </a:r>
          </a:p>
          <a:p>
            <a:pPr marL="285750" indent="-285750">
              <a:buFont typeface="Arial" panose="020B0604020202020204" pitchFamily="34" charset="0"/>
              <a:buChar char="•"/>
            </a:pPr>
            <a:r>
              <a:rPr lang="en-GB" sz="1000" dirty="0">
                <a:solidFill>
                  <a:schemeClr val="tx2">
                    <a:lumMod val="75000"/>
                  </a:schemeClr>
                </a:solidFill>
              </a:rPr>
              <a:t>6.25% absence reported in NPSG. Data supports a high level of sickness absence within Maternity Services in particular. Retention plans are in place which includes wellbeing support. A deep dive analysis of sickness absence is currently underway. </a:t>
            </a:r>
            <a:endParaRPr lang="en-GB" dirty="0">
              <a:solidFill>
                <a:schemeClr val="tx2">
                  <a:lumMod val="75000"/>
                </a:schemeClr>
              </a:solidFill>
            </a:endParaRPr>
          </a:p>
        </p:txBody>
      </p:sp>
      <p:pic>
        <p:nvPicPr>
          <p:cNvPr id="5" name="Picture 4">
            <a:extLst>
              <a:ext uri="{FF2B5EF4-FFF2-40B4-BE49-F238E27FC236}">
                <a16:creationId xmlns:a16="http://schemas.microsoft.com/office/drawing/2014/main" id="{242F82FA-CB5B-4335-98DB-31E06448E6B3}"/>
              </a:ext>
            </a:extLst>
          </p:cNvPr>
          <p:cNvPicPr>
            <a:picLocks noChangeAspect="1"/>
          </p:cNvPicPr>
          <p:nvPr/>
        </p:nvPicPr>
        <p:blipFill>
          <a:blip r:embed="rId3"/>
          <a:stretch>
            <a:fillRect/>
          </a:stretch>
        </p:blipFill>
        <p:spPr>
          <a:xfrm>
            <a:off x="161725" y="2430328"/>
            <a:ext cx="4009893" cy="1628592"/>
          </a:xfrm>
          <a:prstGeom prst="rect">
            <a:avLst/>
          </a:prstGeom>
        </p:spPr>
      </p:pic>
      <p:pic>
        <p:nvPicPr>
          <p:cNvPr id="7" name="Picture 6">
            <a:extLst>
              <a:ext uri="{FF2B5EF4-FFF2-40B4-BE49-F238E27FC236}">
                <a16:creationId xmlns:a16="http://schemas.microsoft.com/office/drawing/2014/main" id="{79AAB94A-5CC0-4F2C-B67D-FFA051FBB986}"/>
              </a:ext>
            </a:extLst>
          </p:cNvPr>
          <p:cNvPicPr>
            <a:picLocks noChangeAspect="1"/>
          </p:cNvPicPr>
          <p:nvPr/>
        </p:nvPicPr>
        <p:blipFill>
          <a:blip r:embed="rId4"/>
          <a:stretch>
            <a:fillRect/>
          </a:stretch>
        </p:blipFill>
        <p:spPr>
          <a:xfrm>
            <a:off x="161725" y="4582922"/>
            <a:ext cx="4835764" cy="1186887"/>
          </a:xfrm>
          <a:prstGeom prst="rect">
            <a:avLst/>
          </a:prstGeom>
        </p:spPr>
      </p:pic>
    </p:spTree>
    <p:extLst>
      <p:ext uri="{BB962C8B-B14F-4D97-AF65-F5344CB8AC3E}">
        <p14:creationId xmlns:p14="http://schemas.microsoft.com/office/powerpoint/2010/main" val="3081252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txBox="1"/>
          <p:nvPr/>
        </p:nvSpPr>
        <p:spPr>
          <a:xfrm>
            <a:off x="320031" y="1918253"/>
            <a:ext cx="6490544" cy="760923"/>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4851" b="1" i="0" u="none" strike="noStrike" kern="1200" cap="none" spc="9"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rPr>
              <a:t>Diolch / Thank You</a:t>
            </a:r>
          </a:p>
        </p:txBody>
      </p:sp>
      <p:pic>
        <p:nvPicPr>
          <p:cNvPr id="46" name="Picture 45">
            <a:extLst>
              <a:ext uri="{FF2B5EF4-FFF2-40B4-BE49-F238E27FC236}">
                <a16:creationId xmlns:a16="http://schemas.microsoft.com/office/drawing/2014/main" id="{078693CB-840E-BB48-6165-0634B66C2A6A}"/>
              </a:ext>
            </a:extLst>
          </p:cNvPr>
          <p:cNvPicPr>
            <a:picLocks noChangeAspect="1"/>
          </p:cNvPicPr>
          <p:nvPr/>
        </p:nvPicPr>
        <p:blipFill>
          <a:blip r:embed="rId2"/>
          <a:stretch>
            <a:fillRect/>
          </a:stretch>
        </p:blipFill>
        <p:spPr>
          <a:xfrm>
            <a:off x="425309" y="341567"/>
            <a:ext cx="2562421" cy="653166"/>
          </a:xfrm>
          <a:prstGeom prst="rect">
            <a:avLst/>
          </a:prstGeom>
        </p:spPr>
      </p:pic>
      <p:pic>
        <p:nvPicPr>
          <p:cNvPr id="5" name="Picture 4">
            <a:extLst>
              <a:ext uri="{FF2B5EF4-FFF2-40B4-BE49-F238E27FC236}">
                <a16:creationId xmlns:a16="http://schemas.microsoft.com/office/drawing/2014/main" id="{2FB59ED6-D684-434A-9CCF-04C6D4106F2E}"/>
              </a:ext>
            </a:extLst>
          </p:cNvPr>
          <p:cNvPicPr>
            <a:picLocks noChangeAspect="1"/>
          </p:cNvPicPr>
          <p:nvPr/>
        </p:nvPicPr>
        <p:blipFill>
          <a:blip r:embed="rId3"/>
          <a:stretch>
            <a:fillRect/>
          </a:stretch>
        </p:blipFill>
        <p:spPr>
          <a:xfrm rot="10605549">
            <a:off x="6536229" y="2460316"/>
            <a:ext cx="6754181" cy="5514155"/>
          </a:xfrm>
          <a:prstGeom prst="rect">
            <a:avLst/>
          </a:prstGeom>
        </p:spPr>
      </p:pic>
      <p:pic>
        <p:nvPicPr>
          <p:cNvPr id="4" name="Content Placeholder 9" descr="A black background with white text&#10;&#10;Description automatically generated">
            <a:extLst>
              <a:ext uri="{FF2B5EF4-FFF2-40B4-BE49-F238E27FC236}">
                <a16:creationId xmlns:a16="http://schemas.microsoft.com/office/drawing/2014/main" id="{3099319D-9956-E8CE-5C17-F4788CC3B256}"/>
              </a:ext>
            </a:extLst>
          </p:cNvPr>
          <p:cNvPicPr>
            <a:picLocks noChangeAspect="1"/>
          </p:cNvPicPr>
          <p:nvPr/>
        </p:nvPicPr>
        <p:blipFill>
          <a:blip r:embed="rId4"/>
          <a:stretch>
            <a:fillRect/>
          </a:stretch>
        </p:blipFill>
        <p:spPr>
          <a:xfrm>
            <a:off x="441233" y="5659706"/>
            <a:ext cx="2238029" cy="692361"/>
          </a:xfrm>
          <a:prstGeom prst="rect">
            <a:avLst/>
          </a:prstGeom>
        </p:spPr>
      </p:pic>
      <p:sp>
        <p:nvSpPr>
          <p:cNvPr id="6" name="TextBox 5"/>
          <p:cNvSpPr txBox="1"/>
          <p:nvPr/>
        </p:nvSpPr>
        <p:spPr>
          <a:xfrm>
            <a:off x="320032" y="3151753"/>
            <a:ext cx="7670486" cy="46564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26"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p:txBody>
      </p:sp>
    </p:spTree>
    <p:extLst>
      <p:ext uri="{BB962C8B-B14F-4D97-AF65-F5344CB8AC3E}">
        <p14:creationId xmlns:p14="http://schemas.microsoft.com/office/powerpoint/2010/main" val="931966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APPENDICES</a:t>
            </a:r>
          </a:p>
          <a:p>
            <a:pPr algn="ctr"/>
            <a:endParaRPr lang="pt-BR" sz="3032" b="1" dirty="0"/>
          </a:p>
          <a:p>
            <a:pPr algn="ctr"/>
            <a:endParaRPr lang="pt-BR" sz="3032" b="1" dirty="0"/>
          </a:p>
          <a:p>
            <a:pPr algn="ctr"/>
            <a:endParaRPr lang="pt-BR" sz="3032" b="1" dirty="0"/>
          </a:p>
          <a:p>
            <a:pPr algn="ctr"/>
            <a:endParaRPr lang="pt-BR" sz="3032" b="1" dirty="0"/>
          </a:p>
        </p:txBody>
      </p:sp>
    </p:spTree>
    <p:extLst>
      <p:ext uri="{BB962C8B-B14F-4D97-AF65-F5344CB8AC3E}">
        <p14:creationId xmlns:p14="http://schemas.microsoft.com/office/powerpoint/2010/main" val="4238679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Appendix 1</a:t>
            </a:r>
          </a:p>
          <a:p>
            <a:pPr algn="ctr"/>
            <a:endParaRPr lang="pt-BR" sz="3032" b="1" dirty="0"/>
          </a:p>
          <a:p>
            <a:pPr algn="ctr"/>
            <a:r>
              <a:rPr lang="pt-BR" sz="3032" b="1" dirty="0"/>
              <a:t>Engaged, Motivated &amp; Healthy Workforce: How Occupational Health &amp; Staff Wellbeing Services Support Our Staff</a:t>
            </a:r>
          </a:p>
          <a:p>
            <a:pPr algn="ctr"/>
            <a:endParaRPr lang="pt-BR" sz="3032" b="1" dirty="0"/>
          </a:p>
          <a:p>
            <a:pPr algn="ctr"/>
            <a:endParaRPr lang="pt-BR" sz="3032" b="1" dirty="0"/>
          </a:p>
          <a:p>
            <a:pPr algn="ctr"/>
            <a:endParaRPr lang="pt-BR" sz="3032" b="1" dirty="0"/>
          </a:p>
          <a:p>
            <a:pPr algn="ctr"/>
            <a:endParaRPr lang="pt-BR" sz="3032" b="1" dirty="0"/>
          </a:p>
        </p:txBody>
      </p:sp>
    </p:spTree>
    <p:extLst>
      <p:ext uri="{BB962C8B-B14F-4D97-AF65-F5344CB8AC3E}">
        <p14:creationId xmlns:p14="http://schemas.microsoft.com/office/powerpoint/2010/main" val="619930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443" y="241"/>
            <a:ext cx="11340974" cy="964096"/>
          </a:xfrm>
        </p:spPr>
        <p:txBody>
          <a:bodyPr>
            <a:normAutofit/>
          </a:bodyPr>
          <a:lstStyle/>
          <a:p>
            <a:r>
              <a:rPr lang="en-GB" sz="2000" b="1" dirty="0">
                <a:latin typeface="Arial" panose="020B0604020202020204" pitchFamily="34" charset="0"/>
                <a:cs typeface="Arial" panose="020B0604020202020204" pitchFamily="34" charset="0"/>
              </a:rPr>
              <a:t>Our Staff Wellbeing Services supporting physical and mental health </a:t>
            </a:r>
            <a:br>
              <a:rPr lang="en-GB" sz="2000" dirty="0">
                <a:latin typeface="Arial" panose="020B0604020202020204" pitchFamily="34" charset="0"/>
                <a:cs typeface="Arial" panose="020B0604020202020204" pitchFamily="34" charset="0"/>
              </a:rPr>
            </a:br>
            <a:endParaRPr lang="en-GB" sz="20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2953873" y="656536"/>
            <a:ext cx="5730184" cy="1983917"/>
          </a:xfrm>
          <a:prstGeom prst="rect">
            <a:avLst/>
          </a:prstGeom>
        </p:spPr>
      </p:pic>
      <p:sp>
        <p:nvSpPr>
          <p:cNvPr id="7" name="Rectangle 6"/>
          <p:cNvSpPr/>
          <p:nvPr/>
        </p:nvSpPr>
        <p:spPr>
          <a:xfrm>
            <a:off x="317647" y="2003072"/>
            <a:ext cx="10741891" cy="4180632"/>
          </a:xfrm>
          <a:prstGeom prst="rect">
            <a:avLst/>
          </a:prstGeom>
        </p:spPr>
        <p:txBody>
          <a:bodyPr wrap="square">
            <a:spAutoFit/>
          </a:bodyPr>
          <a:lstStyle/>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just"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1313 referrals to staff wellbeing service 23/24</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–12.5% increase on previous 12 months</a:t>
            </a:r>
          </a:p>
          <a:p>
            <a:pPr marL="0" marR="0" lvl="0" indent="0" algn="just" defTabSz="554492"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53% referrals to the service are staff in work (presentees) supporting early intervention</a:t>
            </a:r>
          </a:p>
          <a:p>
            <a:pPr marL="0" marR="0" lvl="0" indent="0" algn="just" defTabSz="554492"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47% of referrals are sickness absentees</a:t>
            </a:r>
            <a:endParaRPr kumimoji="0" lang="en-GB" sz="1400" b="0"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endParaRP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Specialist Psychological interventions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for trauma &amp; PTSD. Increased capacity in self-management for anxiety, depression, self-harm and suicide</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Suicide Prevention –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50 disclosures of related thoughts in 12 month period with significant reductions post-intervention.</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TRiM</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team rolling out preventative and post-incident support - 76 staff TRiM trained to deliver and support, 3483 staff REACT trained, 33 bespoke interventions for teams/services after adverse incidents</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634 Wellbeing Champions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(+9% from 22/23) supporting teams with wellbeing info/signposting and health promotion activities– regular update workshops facilitated </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Manager training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use of work-related stress assessment and managing mental health at Work</a:t>
            </a:r>
          </a:p>
          <a:p>
            <a:pPr marL="285737" marR="0" lvl="0" indent="-285737" algn="l" defTabSz="554492"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Staff Wellbeing Forum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HB wide representation to share best practice/disseminate info across the HB with related presentations </a:t>
            </a:r>
          </a:p>
        </p:txBody>
      </p:sp>
      <p:pic>
        <p:nvPicPr>
          <p:cNvPr id="3" name="Picture 2"/>
          <p:cNvPicPr>
            <a:picLocks noChangeAspect="1"/>
          </p:cNvPicPr>
          <p:nvPr/>
        </p:nvPicPr>
        <p:blipFill>
          <a:blip r:embed="rId4"/>
          <a:stretch>
            <a:fillRect/>
          </a:stretch>
        </p:blipFill>
        <p:spPr>
          <a:xfrm>
            <a:off x="10785859" y="6391223"/>
            <a:ext cx="1335779" cy="450578"/>
          </a:xfrm>
          <a:prstGeom prst="rect">
            <a:avLst/>
          </a:prstGeom>
        </p:spPr>
      </p:pic>
    </p:spTree>
    <p:extLst>
      <p:ext uri="{BB962C8B-B14F-4D97-AF65-F5344CB8AC3E}">
        <p14:creationId xmlns:p14="http://schemas.microsoft.com/office/powerpoint/2010/main" val="905832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443" y="242"/>
            <a:ext cx="11340974" cy="1119594"/>
          </a:xfrm>
        </p:spPr>
        <p:txBody>
          <a:bodyPr>
            <a:normAutofit/>
          </a:bodyPr>
          <a:lstStyle/>
          <a:p>
            <a:r>
              <a:rPr lang="en-GB" sz="2000" b="1" dirty="0">
                <a:latin typeface="Arial" panose="020B0604020202020204" pitchFamily="34" charset="0"/>
                <a:cs typeface="Arial" panose="020B0604020202020204" pitchFamily="34" charset="0"/>
              </a:rPr>
              <a:t>Our Occupational Health Service supporting physical and mental health </a:t>
            </a:r>
            <a:br>
              <a:rPr lang="en-GB" sz="2000" dirty="0">
                <a:latin typeface="Arial" panose="020B0604020202020204" pitchFamily="34" charset="0"/>
                <a:cs typeface="Arial" panose="020B0604020202020204" pitchFamily="34" charset="0"/>
              </a:rPr>
            </a:br>
            <a:endParaRPr lang="en-GB" sz="20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1630061" y="626577"/>
            <a:ext cx="8067303" cy="2601829"/>
          </a:xfrm>
          <a:prstGeom prst="rect">
            <a:avLst/>
          </a:prstGeom>
        </p:spPr>
      </p:pic>
      <p:pic>
        <p:nvPicPr>
          <p:cNvPr id="3" name="Picture 2"/>
          <p:cNvPicPr>
            <a:picLocks noChangeAspect="1"/>
          </p:cNvPicPr>
          <p:nvPr/>
        </p:nvPicPr>
        <p:blipFill>
          <a:blip r:embed="rId4"/>
          <a:stretch>
            <a:fillRect/>
          </a:stretch>
        </p:blipFill>
        <p:spPr>
          <a:xfrm>
            <a:off x="10785859" y="6391223"/>
            <a:ext cx="1335779" cy="450578"/>
          </a:xfrm>
          <a:prstGeom prst="rect">
            <a:avLst/>
          </a:prstGeom>
        </p:spPr>
      </p:pic>
      <p:sp>
        <p:nvSpPr>
          <p:cNvPr id="5" name="Rectangle 4"/>
          <p:cNvSpPr/>
          <p:nvPr/>
        </p:nvSpPr>
        <p:spPr>
          <a:xfrm>
            <a:off x="429" y="3296826"/>
            <a:ext cx="11830385" cy="3318857"/>
          </a:xfrm>
          <a:prstGeom prst="rect">
            <a:avLst/>
          </a:prstGeom>
        </p:spPr>
        <p:txBody>
          <a:bodyPr wrap="square">
            <a:spAutoFit/>
          </a:bodyPr>
          <a:lstStyle/>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OPAS G2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operating system = reduced waits for health clearance, more robust health surveillance programme &amp; reduced waits for reports to managers. Progressing application for SEQOHS accreditation </a:t>
            </a: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OH waits (based on most available data)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average wait for management referrals is 20 working days as end of May 2024 (WG KPI is 20 working days)</a:t>
            </a: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Work-based Physiotherapy support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ergonomic assessments, early interventions and MSk advice. Leading on promoting health campaigns via Team Brief and other Comms</a:t>
            </a: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SBU has the only </a:t>
            </a: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Occupational Health Service in Wales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with full complement of Nursing Team using ‘grow our own’ model. 3 Nurses have completed the OH Diploma course and are awaiting exams - 1 Nurse has completed the Diploma. Leading HB menopause support and working towards Menopause Friendly Employer accreditation and only service with OT support for staff with </a:t>
            </a: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Long Covid and other LTC’s</a:t>
            </a:r>
            <a:endPar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Time2Change Wales – </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regular presentations to reduce stigma &amp; discrimination of mental health in work with other 1000 staff having attended. Shortlisted for a CIPD Award 2024 </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hlinkClick r:id="rId5"/>
              </a:rPr>
              <a:t>Awards 2024 Shortlist - CIPD Awards Wales 2024 (cipdwalesawards.co.uk)</a:t>
            </a:r>
            <a:endPar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37" marR="0" lvl="0" indent="-285737"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138852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9BDC862-833D-1B7E-DC8D-169730ED2BA8}"/>
              </a:ext>
            </a:extLst>
          </p:cNvPr>
          <p:cNvSpPr/>
          <p:nvPr/>
        </p:nvSpPr>
        <p:spPr>
          <a:xfrm>
            <a:off x="1187299" y="1250605"/>
            <a:ext cx="9819278" cy="646774"/>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34" tIns="45717" rIns="91434"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rPr>
              <a:t>EQ5DL Pre and Post Outcome Scores</a:t>
            </a:r>
          </a:p>
        </p:txBody>
      </p:sp>
      <p:pic>
        <p:nvPicPr>
          <p:cNvPr id="5" name="Picture 4" descr="A close-up of a logo&#10;&#10;Description automatically generated">
            <a:extLst>
              <a:ext uri="{FF2B5EF4-FFF2-40B4-BE49-F238E27FC236}">
                <a16:creationId xmlns:a16="http://schemas.microsoft.com/office/drawing/2014/main" id="{5D32952B-1726-CCDD-B7E1-3187CD356A76}"/>
              </a:ext>
            </a:extLst>
          </p:cNvPr>
          <p:cNvPicPr>
            <a:picLocks noChangeAspect="1"/>
          </p:cNvPicPr>
          <p:nvPr/>
        </p:nvPicPr>
        <p:blipFill>
          <a:blip r:embed="rId2"/>
          <a:stretch>
            <a:fillRect/>
          </a:stretch>
        </p:blipFill>
        <p:spPr>
          <a:xfrm>
            <a:off x="4741" y="5722"/>
            <a:ext cx="3671720" cy="1239781"/>
          </a:xfrm>
          <a:prstGeom prst="rect">
            <a:avLst/>
          </a:prstGeom>
        </p:spPr>
      </p:pic>
      <p:pic>
        <p:nvPicPr>
          <p:cNvPr id="6" name="Picture 5" descr="A close-up of a sign&#10;&#10;Description automatically generated">
            <a:extLst>
              <a:ext uri="{FF2B5EF4-FFF2-40B4-BE49-F238E27FC236}">
                <a16:creationId xmlns:a16="http://schemas.microsoft.com/office/drawing/2014/main" id="{9D8F8ABF-4BA4-3445-4831-3DE910F96E80}"/>
              </a:ext>
            </a:extLst>
          </p:cNvPr>
          <p:cNvPicPr>
            <a:picLocks noChangeAspect="1"/>
          </p:cNvPicPr>
          <p:nvPr/>
        </p:nvPicPr>
        <p:blipFill>
          <a:blip r:embed="rId3"/>
          <a:stretch>
            <a:fillRect/>
          </a:stretch>
        </p:blipFill>
        <p:spPr>
          <a:xfrm>
            <a:off x="8745558" y="85421"/>
            <a:ext cx="3297937" cy="1080383"/>
          </a:xfrm>
          <a:prstGeom prst="rect">
            <a:avLst/>
          </a:prstGeom>
        </p:spPr>
      </p:pic>
      <p:pic>
        <p:nvPicPr>
          <p:cNvPr id="2" name="Picture 1" descr="A graph with numbers and text&#10;&#10;Description automatically generated">
            <a:extLst>
              <a:ext uri="{FF2B5EF4-FFF2-40B4-BE49-F238E27FC236}">
                <a16:creationId xmlns:a16="http://schemas.microsoft.com/office/drawing/2014/main" id="{000E8E88-04B3-96CC-EA80-6EE5568EEBC0}"/>
              </a:ext>
            </a:extLst>
          </p:cNvPr>
          <p:cNvPicPr>
            <a:picLocks noChangeAspect="1"/>
          </p:cNvPicPr>
          <p:nvPr/>
        </p:nvPicPr>
        <p:blipFill>
          <a:blip r:embed="rId4"/>
          <a:stretch>
            <a:fillRect/>
          </a:stretch>
        </p:blipFill>
        <p:spPr>
          <a:xfrm>
            <a:off x="82194" y="2004664"/>
            <a:ext cx="6406461" cy="3984406"/>
          </a:xfrm>
          <a:prstGeom prst="rect">
            <a:avLst/>
          </a:prstGeom>
        </p:spPr>
      </p:pic>
      <p:pic>
        <p:nvPicPr>
          <p:cNvPr id="3" name="Picture 2">
            <a:extLst>
              <a:ext uri="{FF2B5EF4-FFF2-40B4-BE49-F238E27FC236}">
                <a16:creationId xmlns:a16="http://schemas.microsoft.com/office/drawing/2014/main" id="{9C3E259C-3E91-61C2-E155-E2E3E6C68903}"/>
              </a:ext>
            </a:extLst>
          </p:cNvPr>
          <p:cNvPicPr>
            <a:picLocks noChangeAspect="1"/>
          </p:cNvPicPr>
          <p:nvPr/>
        </p:nvPicPr>
        <p:blipFill>
          <a:blip r:embed="rId5"/>
          <a:stretch>
            <a:fillRect/>
          </a:stretch>
        </p:blipFill>
        <p:spPr>
          <a:xfrm>
            <a:off x="6377776" y="2011132"/>
            <a:ext cx="5532021" cy="4000221"/>
          </a:xfrm>
          <a:prstGeom prst="rect">
            <a:avLst/>
          </a:prstGeom>
        </p:spPr>
      </p:pic>
    </p:spTree>
    <p:extLst>
      <p:ext uri="{BB962C8B-B14F-4D97-AF65-F5344CB8AC3E}">
        <p14:creationId xmlns:p14="http://schemas.microsoft.com/office/powerpoint/2010/main" val="4100391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98B605CD-76AC-8FCE-8408-D6A1A910C473}"/>
              </a:ext>
            </a:extLst>
          </p:cNvPr>
          <p:cNvSpPr/>
          <p:nvPr/>
        </p:nvSpPr>
        <p:spPr>
          <a:xfrm>
            <a:off x="4703478" y="2785285"/>
            <a:ext cx="2798182" cy="1353113"/>
          </a:xfrm>
          <a:prstGeom prst="ellipse">
            <a:avLst/>
          </a:prstGeom>
          <a:solidFill>
            <a:schemeClr val="accent1">
              <a:lumMod val="20000"/>
              <a:lumOff val="80000"/>
            </a:schemeClr>
          </a:solidFill>
          <a:ln>
            <a:solidFill>
              <a:schemeClr val="bg1"/>
            </a:solidFill>
          </a:ln>
        </p:spPr>
        <p:style>
          <a:lnRef idx="1">
            <a:schemeClr val="accent5"/>
          </a:lnRef>
          <a:fillRef idx="2">
            <a:schemeClr val="accent5"/>
          </a:fillRef>
          <a:effectRef idx="1">
            <a:schemeClr val="accent5"/>
          </a:effectRef>
          <a:fontRef idx="minor">
            <a:schemeClr val="dk1"/>
          </a:fontRef>
        </p:style>
        <p:txBody>
          <a:bodyPr rot="0" spcFirstLastPara="0" vert="horz" wrap="square" lIns="91434" tIns="45717" rIns="91434" bIns="45717" numCol="1" spcCol="0" rtlCol="0" fromWordArt="0" anchor="ctr" anchorCtr="0" forceAA="0" compatLnSpc="1">
            <a:prstTxWarp prst="textNoShape">
              <a:avLst/>
            </a:prstTxWarp>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2500" b="1" i="0" u="sng" strike="noStrike" kern="1200" cap="none" spc="0" normalizeH="0" baseline="0" noProof="0" dirty="0">
                <a:ln>
                  <a:noFill/>
                </a:ln>
                <a:solidFill>
                  <a:srgbClr val="000000"/>
                </a:solidFill>
                <a:effectLst/>
                <a:uLnTx/>
                <a:uFillTx/>
                <a:latin typeface="Calibri" panose="020F0502020204030204"/>
                <a:ea typeface="Calibri"/>
                <a:cs typeface="Calibri"/>
              </a:rPr>
              <a:t>Preventative Interventions</a:t>
            </a:r>
          </a:p>
        </p:txBody>
      </p:sp>
      <p:cxnSp>
        <p:nvCxnSpPr>
          <p:cNvPr id="5" name="Straight Arrow Connector 4">
            <a:extLst>
              <a:ext uri="{FF2B5EF4-FFF2-40B4-BE49-F238E27FC236}">
                <a16:creationId xmlns:a16="http://schemas.microsoft.com/office/drawing/2014/main" id="{9CA08995-98E9-8C9D-6225-589D457B9815}"/>
              </a:ext>
            </a:extLst>
          </p:cNvPr>
          <p:cNvCxnSpPr/>
          <p:nvPr/>
        </p:nvCxnSpPr>
        <p:spPr>
          <a:xfrm flipH="1" flipV="1">
            <a:off x="4699272" y="1981826"/>
            <a:ext cx="545451" cy="95059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6" name="Rectangle: Rounded Corners 5">
            <a:extLst>
              <a:ext uri="{FF2B5EF4-FFF2-40B4-BE49-F238E27FC236}">
                <a16:creationId xmlns:a16="http://schemas.microsoft.com/office/drawing/2014/main" id="{9C62A538-0B86-82B0-FC18-3A1371CCD226}"/>
              </a:ext>
            </a:extLst>
          </p:cNvPr>
          <p:cNvSpPr/>
          <p:nvPr/>
        </p:nvSpPr>
        <p:spPr>
          <a:xfrm>
            <a:off x="1149917" y="1221982"/>
            <a:ext cx="1760359" cy="64371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React &amp; Suicide Prevention</a:t>
            </a:r>
            <a:endParaRPr kumimoji="0" lang="en-US" sz="1800" b="1"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9" name="Rectangle: Rounded Corners 8">
            <a:extLst>
              <a:ext uri="{FF2B5EF4-FFF2-40B4-BE49-F238E27FC236}">
                <a16:creationId xmlns:a16="http://schemas.microsoft.com/office/drawing/2014/main" id="{0940C7BD-B32B-53F6-F7B1-ACF1648C8979}"/>
              </a:ext>
            </a:extLst>
          </p:cNvPr>
          <p:cNvSpPr/>
          <p:nvPr/>
        </p:nvSpPr>
        <p:spPr>
          <a:xfrm>
            <a:off x="5209251" y="328666"/>
            <a:ext cx="1773496" cy="972138"/>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Wellbeing Champion Network</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10" name="Rectangle: Rounded Corners 9">
            <a:extLst>
              <a:ext uri="{FF2B5EF4-FFF2-40B4-BE49-F238E27FC236}">
                <a16:creationId xmlns:a16="http://schemas.microsoft.com/office/drawing/2014/main" id="{E074B42A-C003-8CAA-B5EF-2EE504177B6C}"/>
              </a:ext>
            </a:extLst>
          </p:cNvPr>
          <p:cNvSpPr/>
          <p:nvPr/>
        </p:nvSpPr>
        <p:spPr>
          <a:xfrm>
            <a:off x="1215602" y="4401139"/>
            <a:ext cx="1694673" cy="801354"/>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err="1">
                <a:ln>
                  <a:noFill/>
                </a:ln>
                <a:solidFill>
                  <a:srgbClr val="000000"/>
                </a:solidFill>
                <a:effectLst/>
                <a:uLnTx/>
                <a:uFillTx/>
                <a:latin typeface="Calibri" panose="020F0502020204030204"/>
                <a:ea typeface="Calibri"/>
                <a:cs typeface="Calibri"/>
              </a:rPr>
              <a:t>TRiM</a:t>
            </a:r>
            <a:endParaRPr kumimoji="0" lang="en-US" sz="1800" b="1" i="0" u="none" strike="noStrike" kern="1200" cap="none" spc="0" normalizeH="0" baseline="0" noProof="0" err="1">
              <a:ln>
                <a:noFill/>
              </a:ln>
              <a:solidFill>
                <a:srgbClr val="000000"/>
              </a:solidFill>
              <a:effectLst/>
              <a:uLnTx/>
              <a:uFillTx/>
              <a:latin typeface="Calibri" panose="020F0502020204030204"/>
              <a:ea typeface="+mn-ea"/>
              <a:cs typeface="+mn-cs"/>
            </a:endParaRPr>
          </a:p>
        </p:txBody>
      </p:sp>
      <p:sp>
        <p:nvSpPr>
          <p:cNvPr id="11" name="Rectangle: Rounded Corners 10">
            <a:extLst>
              <a:ext uri="{FF2B5EF4-FFF2-40B4-BE49-F238E27FC236}">
                <a16:creationId xmlns:a16="http://schemas.microsoft.com/office/drawing/2014/main" id="{9EDE7B34-426C-8E19-7A14-3FD9FB8F9B91}"/>
              </a:ext>
            </a:extLst>
          </p:cNvPr>
          <p:cNvSpPr/>
          <p:nvPr/>
        </p:nvSpPr>
        <p:spPr>
          <a:xfrm>
            <a:off x="414244" y="3048027"/>
            <a:ext cx="1655262" cy="1011548"/>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Mindful &amp; Meaningful Living course</a:t>
            </a:r>
            <a:endParaRPr kumimoji="0" lang="en-GB" sz="1800" b="1" i="0" u="none" strike="noStrike" kern="1200" cap="none" spc="0" normalizeH="0" baseline="0" noProof="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2" name="Rectangle: Rounded Corners 11">
            <a:extLst>
              <a:ext uri="{FF2B5EF4-FFF2-40B4-BE49-F238E27FC236}">
                <a16:creationId xmlns:a16="http://schemas.microsoft.com/office/drawing/2014/main" id="{552CBED8-5E4C-35D0-6BD9-70BF3B845640}"/>
              </a:ext>
            </a:extLst>
          </p:cNvPr>
          <p:cNvSpPr/>
          <p:nvPr/>
        </p:nvSpPr>
        <p:spPr>
          <a:xfrm>
            <a:off x="5301210" y="5478373"/>
            <a:ext cx="1602716" cy="1169192"/>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Managing your Wellbeing course</a:t>
            </a:r>
          </a:p>
        </p:txBody>
      </p:sp>
      <p:sp>
        <p:nvSpPr>
          <p:cNvPr id="14" name="Rectangle: Rounded Corners 13">
            <a:extLst>
              <a:ext uri="{FF2B5EF4-FFF2-40B4-BE49-F238E27FC236}">
                <a16:creationId xmlns:a16="http://schemas.microsoft.com/office/drawing/2014/main" id="{55E4B022-8B29-41CE-57DA-392A63C08E76}"/>
              </a:ext>
            </a:extLst>
          </p:cNvPr>
          <p:cNvSpPr/>
          <p:nvPr/>
        </p:nvSpPr>
        <p:spPr>
          <a:xfrm>
            <a:off x="7179803" y="5255042"/>
            <a:ext cx="2193881" cy="1064097"/>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Work-related Stress Risk Assessment Training </a:t>
            </a: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5" name="Rectangle: Rounded Corners 14">
            <a:extLst>
              <a:ext uri="{FF2B5EF4-FFF2-40B4-BE49-F238E27FC236}">
                <a16:creationId xmlns:a16="http://schemas.microsoft.com/office/drawing/2014/main" id="{07BECF21-3795-B092-3B51-D6C5B8FE2D42}"/>
              </a:ext>
            </a:extLst>
          </p:cNvPr>
          <p:cNvSpPr/>
          <p:nvPr/>
        </p:nvSpPr>
        <p:spPr>
          <a:xfrm>
            <a:off x="3028509" y="5255043"/>
            <a:ext cx="1983691" cy="1064097"/>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Mental Health Awareness training </a:t>
            </a:r>
            <a:endParaRPr kumimoji="0" lang="en-US" sz="1800" b="1"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6" name="Rectangle: Rounded Corners 15">
            <a:extLst>
              <a:ext uri="{FF2B5EF4-FFF2-40B4-BE49-F238E27FC236}">
                <a16:creationId xmlns:a16="http://schemas.microsoft.com/office/drawing/2014/main" id="{BBABEF2E-3010-505C-C46D-F3718948AD5C}"/>
              </a:ext>
            </a:extLst>
          </p:cNvPr>
          <p:cNvSpPr/>
          <p:nvPr/>
        </p:nvSpPr>
        <p:spPr>
          <a:xfrm>
            <a:off x="808355" y="2062750"/>
            <a:ext cx="1471344" cy="722535"/>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Menopause Workshops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17" name="Rectangle: Rounded Corners 16">
            <a:extLst>
              <a:ext uri="{FF2B5EF4-FFF2-40B4-BE49-F238E27FC236}">
                <a16:creationId xmlns:a16="http://schemas.microsoft.com/office/drawing/2014/main" id="{C640D787-9BF6-72FD-C390-123A136A5166}"/>
              </a:ext>
            </a:extLst>
          </p:cNvPr>
          <p:cNvSpPr/>
          <p:nvPr/>
        </p:nvSpPr>
        <p:spPr>
          <a:xfrm>
            <a:off x="10385234" y="3048026"/>
            <a:ext cx="1576440" cy="998412"/>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Steps to Wellbeing webinars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18" name="Rectangle: Rounded Corners 17">
            <a:extLst>
              <a:ext uri="{FF2B5EF4-FFF2-40B4-BE49-F238E27FC236}">
                <a16:creationId xmlns:a16="http://schemas.microsoft.com/office/drawing/2014/main" id="{28D644BE-F365-8459-4D4B-38ED668B16C5}"/>
              </a:ext>
            </a:extLst>
          </p:cNvPr>
          <p:cNvSpPr/>
          <p:nvPr/>
        </p:nvSpPr>
        <p:spPr>
          <a:xfrm>
            <a:off x="9820342" y="1944517"/>
            <a:ext cx="1707811" cy="788220"/>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My Health Passport</a:t>
            </a:r>
            <a:endParaRPr kumimoji="0" lang="en-GB" sz="1800" b="1" i="0" u="none" strike="noStrike" kern="1200" cap="none" spc="0" normalizeH="0" baseline="0" noProof="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19" name="Rectangle: Rounded Corners 18">
            <a:extLst>
              <a:ext uri="{FF2B5EF4-FFF2-40B4-BE49-F238E27FC236}">
                <a16:creationId xmlns:a16="http://schemas.microsoft.com/office/drawing/2014/main" id="{AED553D6-E65E-3EB4-0906-09979C3A6527}"/>
              </a:ext>
            </a:extLst>
          </p:cNvPr>
          <p:cNvSpPr/>
          <p:nvPr/>
        </p:nvSpPr>
        <p:spPr>
          <a:xfrm>
            <a:off x="9124079" y="1103747"/>
            <a:ext cx="1681538" cy="630576"/>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Staff Health Checks</a:t>
            </a:r>
            <a:endParaRPr kumimoji="0" lang="en-GB" sz="1800" b="1" i="0" u="none" strike="noStrike" kern="1200" cap="none" spc="0" normalizeH="0" baseline="0" noProof="0">
              <a:ln>
                <a:noFill/>
              </a:ln>
              <a:solidFill>
                <a:prstClr val="black"/>
              </a:solidFill>
              <a:effectLst/>
              <a:uLnTx/>
              <a:uFillTx/>
              <a:latin typeface="Calibri" panose="020F0502020204030204"/>
              <a:ea typeface="Calibri"/>
              <a:cs typeface="Calibri"/>
            </a:endParaRP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a:ea typeface="Calibri"/>
              <a:cs typeface="Calibri"/>
            </a:endParaRPr>
          </a:p>
        </p:txBody>
      </p:sp>
      <p:sp>
        <p:nvSpPr>
          <p:cNvPr id="20" name="Rectangle: Rounded Corners 19">
            <a:extLst>
              <a:ext uri="{FF2B5EF4-FFF2-40B4-BE49-F238E27FC236}">
                <a16:creationId xmlns:a16="http://schemas.microsoft.com/office/drawing/2014/main" id="{6A1ECE9E-D760-8FD2-E02C-798B36AA028A}"/>
              </a:ext>
            </a:extLst>
          </p:cNvPr>
          <p:cNvSpPr/>
          <p:nvPr/>
        </p:nvSpPr>
        <p:spPr>
          <a:xfrm>
            <a:off x="9281724" y="4427410"/>
            <a:ext cx="1812907" cy="788221"/>
          </a:xfrm>
          <a:prstGeom prst="roundRect">
            <a:avLst/>
          </a:prstGeom>
        </p:spPr>
        <p:style>
          <a:lnRef idx="1">
            <a:schemeClr val="accent6"/>
          </a:lnRef>
          <a:fillRef idx="2">
            <a:schemeClr val="accent6"/>
          </a:fillRef>
          <a:effectRef idx="1">
            <a:schemeClr val="accent6"/>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Men’s Health Forum</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21" name="Rectangle: Rounded Corners 20">
            <a:extLst>
              <a:ext uri="{FF2B5EF4-FFF2-40B4-BE49-F238E27FC236}">
                <a16:creationId xmlns:a16="http://schemas.microsoft.com/office/drawing/2014/main" id="{C9C502F8-A6FE-18D9-CFA7-A9A44A50AA5D}"/>
              </a:ext>
            </a:extLst>
          </p:cNvPr>
          <p:cNvSpPr/>
          <p:nvPr/>
        </p:nvSpPr>
        <p:spPr>
          <a:xfrm>
            <a:off x="7350582" y="420624"/>
            <a:ext cx="1681537" cy="867041"/>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Compassion Rounds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sp>
        <p:nvSpPr>
          <p:cNvPr id="22" name="Rectangle: Rounded Corners 21">
            <a:extLst>
              <a:ext uri="{FF2B5EF4-FFF2-40B4-BE49-F238E27FC236}">
                <a16:creationId xmlns:a16="http://schemas.microsoft.com/office/drawing/2014/main" id="{53878D49-E6F6-A906-050B-F35524868EBD}"/>
              </a:ext>
            </a:extLst>
          </p:cNvPr>
          <p:cNvSpPr/>
          <p:nvPr/>
        </p:nvSpPr>
        <p:spPr>
          <a:xfrm>
            <a:off x="3028508" y="420625"/>
            <a:ext cx="1826044" cy="880179"/>
          </a:xfrm>
          <a:prstGeom prst="roundRect">
            <a:avLst/>
          </a:prstGeom>
        </p:spPr>
        <p:style>
          <a:lnRef idx="1">
            <a:schemeClr val="accent1"/>
          </a:lnRef>
          <a:fillRef idx="2">
            <a:schemeClr val="accent1"/>
          </a:fillRef>
          <a:effectRef idx="1">
            <a:schemeClr val="accent1"/>
          </a:effectRef>
          <a:fontRef idx="minor">
            <a:schemeClr val="dk1"/>
          </a:fontRef>
        </p:style>
        <p:txBody>
          <a:bodyPr lIns="91434" tIns="45717" rIns="91434" bIns="45717"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a:cs typeface="Calibri"/>
              </a:rPr>
              <a:t>GTEP sessions (accumulative stress)</a:t>
            </a:r>
            <a:endParaRPr kumimoji="0" lang="en-US" sz="1800" b="1" i="0" u="none" strike="noStrike" kern="1200" cap="none" spc="0" normalizeH="0" baseline="0" noProof="0">
              <a:ln>
                <a:noFill/>
              </a:ln>
              <a:solidFill>
                <a:srgbClr val="000000"/>
              </a:solidFill>
              <a:effectLst/>
              <a:uLnTx/>
              <a:uFillTx/>
              <a:latin typeface="Calibri" panose="020F0502020204030204"/>
              <a:ea typeface="Calibri"/>
              <a:cs typeface="Calibri"/>
            </a:endParaRPr>
          </a:p>
        </p:txBody>
      </p:sp>
      <p:cxnSp>
        <p:nvCxnSpPr>
          <p:cNvPr id="24" name="Straight Arrow Connector 23">
            <a:extLst>
              <a:ext uri="{FF2B5EF4-FFF2-40B4-BE49-F238E27FC236}">
                <a16:creationId xmlns:a16="http://schemas.microsoft.com/office/drawing/2014/main" id="{3EF88C6F-3087-1687-6A0A-573B45E25F7B}"/>
              </a:ext>
            </a:extLst>
          </p:cNvPr>
          <p:cNvCxnSpPr>
            <a:cxnSpLocks/>
          </p:cNvCxnSpPr>
          <p:nvPr/>
        </p:nvCxnSpPr>
        <p:spPr>
          <a:xfrm flipH="1" flipV="1">
            <a:off x="6026108" y="1705949"/>
            <a:ext cx="33108" cy="109510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5" name="Straight Arrow Connector 24">
            <a:extLst>
              <a:ext uri="{FF2B5EF4-FFF2-40B4-BE49-F238E27FC236}">
                <a16:creationId xmlns:a16="http://schemas.microsoft.com/office/drawing/2014/main" id="{64F2BF7C-92CA-56C5-40BE-AA8EB63B65CF}"/>
              </a:ext>
            </a:extLst>
          </p:cNvPr>
          <p:cNvCxnSpPr>
            <a:cxnSpLocks/>
          </p:cNvCxnSpPr>
          <p:nvPr/>
        </p:nvCxnSpPr>
        <p:spPr>
          <a:xfrm flipH="1" flipV="1">
            <a:off x="3911052" y="2428483"/>
            <a:ext cx="900150" cy="79294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6" name="Straight Arrow Connector 25">
            <a:extLst>
              <a:ext uri="{FF2B5EF4-FFF2-40B4-BE49-F238E27FC236}">
                <a16:creationId xmlns:a16="http://schemas.microsoft.com/office/drawing/2014/main" id="{0231A2D7-06A1-8617-C6FD-AAC29DE20928}"/>
              </a:ext>
            </a:extLst>
          </p:cNvPr>
          <p:cNvCxnSpPr>
            <a:cxnSpLocks/>
          </p:cNvCxnSpPr>
          <p:nvPr/>
        </p:nvCxnSpPr>
        <p:spPr>
          <a:xfrm flipV="1">
            <a:off x="6847436" y="1889866"/>
            <a:ext cx="584331" cy="100314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7" name="Straight Arrow Connector 26">
            <a:extLst>
              <a:ext uri="{FF2B5EF4-FFF2-40B4-BE49-F238E27FC236}">
                <a16:creationId xmlns:a16="http://schemas.microsoft.com/office/drawing/2014/main" id="{72735E18-725C-0859-0D5A-42911D9FBC3A}"/>
              </a:ext>
            </a:extLst>
          </p:cNvPr>
          <p:cNvCxnSpPr>
            <a:cxnSpLocks/>
          </p:cNvCxnSpPr>
          <p:nvPr/>
        </p:nvCxnSpPr>
        <p:spPr>
          <a:xfrm flipV="1">
            <a:off x="7307233" y="2297114"/>
            <a:ext cx="925892" cy="83236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8" name="Straight Arrow Connector 27">
            <a:extLst>
              <a:ext uri="{FF2B5EF4-FFF2-40B4-BE49-F238E27FC236}">
                <a16:creationId xmlns:a16="http://schemas.microsoft.com/office/drawing/2014/main" id="{32198FA3-EAC3-672B-CA78-256A2BAC30CE}"/>
              </a:ext>
            </a:extLst>
          </p:cNvPr>
          <p:cNvCxnSpPr>
            <a:cxnSpLocks/>
          </p:cNvCxnSpPr>
          <p:nvPr/>
        </p:nvCxnSpPr>
        <p:spPr>
          <a:xfrm flipH="1">
            <a:off x="3070285" y="3536722"/>
            <a:ext cx="1675232" cy="840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9" name="Straight Arrow Connector 28">
            <a:extLst>
              <a:ext uri="{FF2B5EF4-FFF2-40B4-BE49-F238E27FC236}">
                <a16:creationId xmlns:a16="http://schemas.microsoft.com/office/drawing/2014/main" id="{E2C20CBA-CD99-F7E7-D9B7-7B84404DE241}"/>
              </a:ext>
            </a:extLst>
          </p:cNvPr>
          <p:cNvCxnSpPr>
            <a:cxnSpLocks/>
          </p:cNvCxnSpPr>
          <p:nvPr/>
        </p:nvCxnSpPr>
        <p:spPr>
          <a:xfrm flipH="1">
            <a:off x="4186928" y="3878285"/>
            <a:ext cx="781917" cy="100681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0" name="Straight Arrow Connector 29">
            <a:extLst>
              <a:ext uri="{FF2B5EF4-FFF2-40B4-BE49-F238E27FC236}">
                <a16:creationId xmlns:a16="http://schemas.microsoft.com/office/drawing/2014/main" id="{E1E149D1-9A46-0D16-E940-D17150346CA5}"/>
              </a:ext>
            </a:extLst>
          </p:cNvPr>
          <p:cNvCxnSpPr>
            <a:cxnSpLocks/>
          </p:cNvCxnSpPr>
          <p:nvPr/>
        </p:nvCxnSpPr>
        <p:spPr>
          <a:xfrm>
            <a:off x="6124903" y="4141024"/>
            <a:ext cx="6302" cy="103308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1" name="Straight Arrow Connector 30">
            <a:extLst>
              <a:ext uri="{FF2B5EF4-FFF2-40B4-BE49-F238E27FC236}">
                <a16:creationId xmlns:a16="http://schemas.microsoft.com/office/drawing/2014/main" id="{AF75744D-4DF0-2CE0-E82C-EB510C91281E}"/>
              </a:ext>
            </a:extLst>
          </p:cNvPr>
          <p:cNvCxnSpPr>
            <a:cxnSpLocks/>
          </p:cNvCxnSpPr>
          <p:nvPr/>
        </p:nvCxnSpPr>
        <p:spPr>
          <a:xfrm>
            <a:off x="7189000" y="3865148"/>
            <a:ext cx="741974" cy="100681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2" name="Straight Arrow Connector 31">
            <a:extLst>
              <a:ext uri="{FF2B5EF4-FFF2-40B4-BE49-F238E27FC236}">
                <a16:creationId xmlns:a16="http://schemas.microsoft.com/office/drawing/2014/main" id="{B9937FE8-68CF-9E27-E483-78C9E81AC935}"/>
              </a:ext>
            </a:extLst>
          </p:cNvPr>
          <p:cNvCxnSpPr>
            <a:cxnSpLocks/>
          </p:cNvCxnSpPr>
          <p:nvPr/>
        </p:nvCxnSpPr>
        <p:spPr>
          <a:xfrm flipH="1">
            <a:off x="3582627" y="3746915"/>
            <a:ext cx="1254849" cy="49447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3" name="Straight Arrow Connector 32">
            <a:extLst>
              <a:ext uri="{FF2B5EF4-FFF2-40B4-BE49-F238E27FC236}">
                <a16:creationId xmlns:a16="http://schemas.microsoft.com/office/drawing/2014/main" id="{20182FDC-CDC6-794E-6465-4C4754520292}"/>
              </a:ext>
            </a:extLst>
          </p:cNvPr>
          <p:cNvCxnSpPr>
            <a:cxnSpLocks/>
          </p:cNvCxnSpPr>
          <p:nvPr/>
        </p:nvCxnSpPr>
        <p:spPr>
          <a:xfrm>
            <a:off x="7386056" y="3746915"/>
            <a:ext cx="991579" cy="59956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4" name="Straight Arrow Connector 33">
            <a:extLst>
              <a:ext uri="{FF2B5EF4-FFF2-40B4-BE49-F238E27FC236}">
                <a16:creationId xmlns:a16="http://schemas.microsoft.com/office/drawing/2014/main" id="{1DC6E531-3EDD-4444-0272-28E2099BD7B3}"/>
              </a:ext>
            </a:extLst>
          </p:cNvPr>
          <p:cNvCxnSpPr>
            <a:cxnSpLocks/>
          </p:cNvCxnSpPr>
          <p:nvPr/>
        </p:nvCxnSpPr>
        <p:spPr>
          <a:xfrm>
            <a:off x="7504287" y="3536721"/>
            <a:ext cx="1858622" cy="840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335186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638" b="1" dirty="0"/>
              <a:t>2024 HPMA Wales Awards Winners</a:t>
            </a:r>
          </a:p>
        </p:txBody>
      </p:sp>
      <p:sp>
        <p:nvSpPr>
          <p:cNvPr id="5" name="Content Placeholder 4"/>
          <p:cNvSpPr>
            <a:spLocks noGrp="1"/>
          </p:cNvSpPr>
          <p:nvPr>
            <p:ph sz="half" idx="1"/>
          </p:nvPr>
        </p:nvSpPr>
        <p:spPr/>
        <p:txBody>
          <a:bodyPr>
            <a:normAutofit fontScale="70000" lnSpcReduction="20000"/>
          </a:bodyPr>
          <a:lstStyle/>
          <a:p>
            <a:r>
              <a:rPr lang="en-GB" sz="2911" b="1" dirty="0"/>
              <a:t>Employee Engagement </a:t>
            </a:r>
            <a:r>
              <a:rPr lang="en-GB" sz="2911" dirty="0"/>
              <a:t>- Navigating a Trauma Pathway the Swansea Bay Way </a:t>
            </a:r>
          </a:p>
          <a:p>
            <a:r>
              <a:rPr lang="en-GB" sz="2911" b="1" dirty="0"/>
              <a:t>Wellbeing</a:t>
            </a:r>
            <a:r>
              <a:rPr lang="en-GB" sz="2911" dirty="0"/>
              <a:t>: Sharing Hope - The Art Of Healing Together staff wellbeing initiative</a:t>
            </a:r>
          </a:p>
          <a:p>
            <a:r>
              <a:rPr lang="en-GB" sz="2911" b="1" dirty="0"/>
              <a:t>Wellbeing Highly Commended </a:t>
            </a:r>
            <a:r>
              <a:rPr lang="en-GB" sz="2911" dirty="0"/>
              <a:t>– Swansea Bay Prevention of Staff Suicide</a:t>
            </a:r>
            <a:r>
              <a:rPr lang="en-GB" b="1" dirty="0"/>
              <a:t> </a:t>
            </a:r>
          </a:p>
          <a:p>
            <a:r>
              <a:rPr lang="en-GB" sz="2668" b="1" dirty="0"/>
              <a:t>Recruitment Team of the Year</a:t>
            </a:r>
            <a:r>
              <a:rPr lang="en-GB" sz="2668" dirty="0"/>
              <a:t>: Central Resourcing and Overseas Nurse Recruitment Team - Reducing Variable Pay costs by Reducing Nurse and HCSW Vacancy Gap and Red.</a:t>
            </a:r>
          </a:p>
          <a:p>
            <a:r>
              <a:rPr lang="en-GB" sz="2668" b="1" dirty="0"/>
              <a:t>Partnership working with Trade Unions </a:t>
            </a:r>
            <a:r>
              <a:rPr lang="en-GB" sz="2668" dirty="0"/>
              <a:t>- Working Together as part of our One Bay Way: Our Trade Union Compact </a:t>
            </a:r>
          </a:p>
          <a:p>
            <a:endParaRPr lang="en-GB" dirty="0"/>
          </a:p>
          <a:p>
            <a:endParaRPr lang="en-GB" dirty="0"/>
          </a:p>
        </p:txBody>
      </p:sp>
      <p:pic>
        <p:nvPicPr>
          <p:cNvPr id="7" name="Content Placeholder 18"/>
          <p:cNvPicPr>
            <a:picLocks noGrp="1" noChangeAspect="1"/>
          </p:cNvPicPr>
          <p:nvPr>
            <p:ph sz="half" idx="2"/>
          </p:nvPr>
        </p:nvPicPr>
        <p:blipFill>
          <a:blip r:embed="rId2"/>
          <a:stretch>
            <a:fillRect/>
          </a:stretch>
        </p:blipFill>
        <p:spPr>
          <a:xfrm>
            <a:off x="6172051" y="2539247"/>
            <a:ext cx="5181044" cy="2924110"/>
          </a:xfrm>
          <a:prstGeom prst="rect">
            <a:avLst/>
          </a:prstGeom>
        </p:spPr>
      </p:pic>
      <p:pic>
        <p:nvPicPr>
          <p:cNvPr id="8" name="Picture 7"/>
          <p:cNvPicPr>
            <a:picLocks noChangeAspect="1"/>
          </p:cNvPicPr>
          <p:nvPr/>
        </p:nvPicPr>
        <p:blipFill>
          <a:blip r:embed="rId3"/>
          <a:stretch>
            <a:fillRect/>
          </a:stretch>
        </p:blipFill>
        <p:spPr>
          <a:xfrm>
            <a:off x="9244166" y="699311"/>
            <a:ext cx="2119780" cy="1126314"/>
          </a:xfrm>
          <a:prstGeom prst="rect">
            <a:avLst/>
          </a:prstGeom>
        </p:spPr>
      </p:pic>
    </p:spTree>
    <p:extLst>
      <p:ext uri="{BB962C8B-B14F-4D97-AF65-F5344CB8AC3E}">
        <p14:creationId xmlns:p14="http://schemas.microsoft.com/office/powerpoint/2010/main" val="3292142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453841" y="154778"/>
            <a:ext cx="4566224" cy="1695097"/>
          </a:xfrm>
          <a:prstGeom prst="rect">
            <a:avLst/>
          </a:prstGeom>
        </p:spPr>
      </p:pic>
      <p:pic>
        <p:nvPicPr>
          <p:cNvPr id="4" name="Picture 3"/>
          <p:cNvPicPr>
            <a:picLocks noChangeAspect="1"/>
          </p:cNvPicPr>
          <p:nvPr/>
        </p:nvPicPr>
        <p:blipFill>
          <a:blip r:embed="rId3"/>
          <a:stretch>
            <a:fillRect/>
          </a:stretch>
        </p:blipFill>
        <p:spPr>
          <a:xfrm>
            <a:off x="177260" y="692668"/>
            <a:ext cx="6564149" cy="5997732"/>
          </a:xfrm>
          <a:prstGeom prst="rect">
            <a:avLst/>
          </a:prstGeom>
        </p:spPr>
      </p:pic>
      <p:pic>
        <p:nvPicPr>
          <p:cNvPr id="5" name="Picture 4"/>
          <p:cNvPicPr>
            <a:picLocks noChangeAspect="1"/>
          </p:cNvPicPr>
          <p:nvPr/>
        </p:nvPicPr>
        <p:blipFill>
          <a:blip r:embed="rId4"/>
          <a:stretch>
            <a:fillRect/>
          </a:stretch>
        </p:blipFill>
        <p:spPr>
          <a:xfrm>
            <a:off x="7295799" y="2484713"/>
            <a:ext cx="4803416" cy="3417495"/>
          </a:xfrm>
          <a:prstGeom prst="rect">
            <a:avLst/>
          </a:prstGeom>
        </p:spPr>
      </p:pic>
      <p:pic>
        <p:nvPicPr>
          <p:cNvPr id="2" name="Picture 1"/>
          <p:cNvPicPr>
            <a:picLocks noChangeAspect="1"/>
          </p:cNvPicPr>
          <p:nvPr/>
        </p:nvPicPr>
        <p:blipFill>
          <a:blip r:embed="rId5"/>
          <a:stretch>
            <a:fillRect/>
          </a:stretch>
        </p:blipFill>
        <p:spPr>
          <a:xfrm>
            <a:off x="194973" y="154778"/>
            <a:ext cx="4624538" cy="537890"/>
          </a:xfrm>
          <a:prstGeom prst="rect">
            <a:avLst/>
          </a:prstGeom>
        </p:spPr>
      </p:pic>
    </p:spTree>
    <p:extLst>
      <p:ext uri="{BB962C8B-B14F-4D97-AF65-F5344CB8AC3E}">
        <p14:creationId xmlns:p14="http://schemas.microsoft.com/office/powerpoint/2010/main" val="3185617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Contents</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397094" y="1285561"/>
            <a:ext cx="10556853" cy="4286878"/>
          </a:xfrm>
        </p:spPr>
        <p:txBody>
          <a:bodyPr>
            <a:normAutofit/>
          </a:bodyPr>
          <a:lstStyle/>
          <a:p>
            <a:pPr marL="342900" lvl="0" indent="-342900">
              <a:lnSpc>
                <a:spcPct val="107000"/>
              </a:lnSpc>
              <a:spcAft>
                <a:spcPts val="800"/>
              </a:spcAft>
              <a:buFont typeface="Symbol" panose="05050102010706020507" pitchFamily="18" charset="2"/>
              <a:buChar char=""/>
            </a:pPr>
            <a:r>
              <a:rPr lang="en-GB" sz="2400" dirty="0"/>
              <a:t>Executive Summary – Managing attendance at work</a:t>
            </a:r>
          </a:p>
          <a:p>
            <a:pPr marL="342900" lvl="0" indent="-342900">
              <a:lnSpc>
                <a:spcPct val="107000"/>
              </a:lnSpc>
              <a:spcAft>
                <a:spcPts val="800"/>
              </a:spcAft>
              <a:buFont typeface="Symbol" panose="05050102010706020507" pitchFamily="18" charset="2"/>
              <a:buChar char=""/>
            </a:pPr>
            <a:r>
              <a:rPr lang="en-GB" sz="2400" dirty="0"/>
              <a:t>Health Board sickness trend headlines and August 2024 data</a:t>
            </a:r>
          </a:p>
          <a:p>
            <a:pPr marL="342900" lvl="0" indent="-342900">
              <a:lnSpc>
                <a:spcPct val="107000"/>
              </a:lnSpc>
              <a:spcAft>
                <a:spcPts val="800"/>
              </a:spcAft>
              <a:buFont typeface="Symbol" panose="05050102010706020507" pitchFamily="18" charset="2"/>
              <a:buChar char=""/>
            </a:pPr>
            <a:r>
              <a:rPr lang="en-GB" sz="2400" dirty="0"/>
              <a:t>Managing attendance at work Action Plan summary</a:t>
            </a:r>
          </a:p>
          <a:p>
            <a:pPr marL="342900" lvl="0" indent="-342900">
              <a:lnSpc>
                <a:spcPct val="107000"/>
              </a:lnSpc>
              <a:spcAft>
                <a:spcPts val="800"/>
              </a:spcAft>
              <a:buFont typeface="Symbol" panose="05050102010706020507" pitchFamily="18" charset="2"/>
              <a:buChar char=""/>
            </a:pPr>
            <a:r>
              <a:rPr lang="en-GB" sz="2400" dirty="0"/>
              <a:t>Template report for escalation</a:t>
            </a:r>
          </a:p>
          <a:p>
            <a:pPr marL="342900" lvl="0" indent="-342900">
              <a:lnSpc>
                <a:spcPct val="107000"/>
              </a:lnSpc>
              <a:spcAft>
                <a:spcPts val="800"/>
              </a:spcAft>
              <a:buFont typeface="Symbol" panose="05050102010706020507" pitchFamily="18" charset="2"/>
              <a:buChar char=""/>
            </a:pPr>
            <a:r>
              <a:rPr lang="en-GB" sz="2400" dirty="0"/>
              <a:t>Appendices – </a:t>
            </a:r>
          </a:p>
          <a:p>
            <a:pPr marL="1028700" lvl="1" indent="-342900">
              <a:lnSpc>
                <a:spcPct val="107000"/>
              </a:lnSpc>
              <a:spcAft>
                <a:spcPts val="800"/>
              </a:spcAft>
              <a:buFont typeface="Symbol" panose="05050102010706020507" pitchFamily="18" charset="2"/>
              <a:buChar char=""/>
            </a:pPr>
            <a:r>
              <a:rPr lang="en-GB" sz="2000" dirty="0">
                <a:latin typeface="Arial" panose="020B0604020202020204" pitchFamily="34" charset="0"/>
                <a:cs typeface="Arial" panose="020B0604020202020204" pitchFamily="34" charset="0"/>
              </a:rPr>
              <a:t>How OH &amp; Wellbeing support our staff</a:t>
            </a:r>
          </a:p>
          <a:p>
            <a:pPr marL="1028700" lvl="1" indent="-342900">
              <a:lnSpc>
                <a:spcPct val="107000"/>
              </a:lnSpc>
              <a:spcAft>
                <a:spcPts val="800"/>
              </a:spcAft>
              <a:buFont typeface="Symbol" panose="05050102010706020507" pitchFamily="18" charset="2"/>
              <a:buChar char=""/>
            </a:pPr>
            <a:r>
              <a:rPr lang="en-GB" sz="2000" dirty="0">
                <a:latin typeface="Arial" panose="020B0604020202020204" pitchFamily="34" charset="0"/>
                <a:cs typeface="Arial" panose="020B0604020202020204" pitchFamily="34" charset="0"/>
              </a:rPr>
              <a:t>Update by Service Group </a:t>
            </a:r>
          </a:p>
          <a:p>
            <a:pPr marL="1028700" lvl="1" indent="-342900">
              <a:lnSpc>
                <a:spcPct val="107000"/>
              </a:lnSpc>
              <a:spcAft>
                <a:spcPts val="800"/>
              </a:spcAft>
              <a:buFont typeface="Symbol" panose="05050102010706020507" pitchFamily="18" charset="2"/>
              <a:buChar char=""/>
            </a:pPr>
            <a:endParaRPr lang="en-GB" sz="2000" dirty="0"/>
          </a:p>
          <a:p>
            <a:pPr marL="1028700" lvl="1" indent="-342900">
              <a:lnSpc>
                <a:spcPct val="107000"/>
              </a:lnSpc>
              <a:spcAft>
                <a:spcPts val="800"/>
              </a:spcAft>
              <a:buFont typeface="Symbol" panose="05050102010706020507" pitchFamily="18" charset="2"/>
              <a:buChar char=""/>
            </a:pPr>
            <a:endParaRPr lang="en-GB" sz="3708" dirty="0"/>
          </a:p>
          <a:p>
            <a:pPr marL="342900" lvl="0" indent="-342900">
              <a:lnSpc>
                <a:spcPct val="107000"/>
              </a:lnSpc>
              <a:spcAft>
                <a:spcPts val="800"/>
              </a:spcAft>
              <a:buFont typeface="Symbol" panose="05050102010706020507" pitchFamily="18" charset="2"/>
              <a:buChar char=""/>
            </a:pPr>
            <a:endParaRPr lang="en-GB" sz="2400" dirty="0"/>
          </a:p>
          <a:p>
            <a:pPr marL="342900" lvl="0" indent="-342900">
              <a:lnSpc>
                <a:spcPct val="107000"/>
              </a:lnSpc>
              <a:spcAft>
                <a:spcPts val="800"/>
              </a:spcAft>
              <a:buFont typeface="Symbol" panose="05050102010706020507" pitchFamily="18" charset="2"/>
              <a:buChar char=""/>
            </a:pPr>
            <a:endParaRPr lang="en-GB" sz="2400" dirty="0"/>
          </a:p>
          <a:p>
            <a:pPr marL="342900" lvl="0" indent="-342900">
              <a:lnSpc>
                <a:spcPct val="107000"/>
              </a:lnSpc>
              <a:spcAft>
                <a:spcPts val="800"/>
              </a:spcAft>
              <a:buFont typeface="Symbol" panose="05050102010706020507" pitchFamily="18" charset="2"/>
              <a:buChar char=""/>
            </a:pPr>
            <a:endParaRPr lang="en-GB" sz="2400" dirty="0"/>
          </a:p>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Tree>
    <p:extLst>
      <p:ext uri="{BB962C8B-B14F-4D97-AF65-F5344CB8AC3E}">
        <p14:creationId xmlns:p14="http://schemas.microsoft.com/office/powerpoint/2010/main" val="589911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Appendix 2</a:t>
            </a:r>
          </a:p>
          <a:p>
            <a:pPr algn="ctr"/>
            <a:r>
              <a:rPr lang="pt-BR" sz="3032" b="1" dirty="0"/>
              <a:t>Managing Attendance at Work</a:t>
            </a:r>
          </a:p>
          <a:p>
            <a:pPr algn="ctr"/>
            <a:r>
              <a:rPr lang="pt-BR" sz="3032" b="1" dirty="0"/>
              <a:t>Service Group Updates </a:t>
            </a:r>
          </a:p>
          <a:p>
            <a:pPr algn="ctr"/>
            <a:r>
              <a:rPr lang="pt-BR" sz="3032" b="1" dirty="0"/>
              <a:t>July 2024</a:t>
            </a:r>
          </a:p>
          <a:p>
            <a:pPr algn="ctr"/>
            <a:endParaRPr lang="pt-BR" sz="3032" b="1" dirty="0"/>
          </a:p>
          <a:p>
            <a:pPr algn="ctr"/>
            <a:endParaRPr lang="pt-BR" sz="3032" b="1" dirty="0"/>
          </a:p>
          <a:p>
            <a:pPr algn="ctr"/>
            <a:endParaRPr lang="pt-BR" sz="3032" b="1" dirty="0"/>
          </a:p>
        </p:txBody>
      </p:sp>
    </p:spTree>
    <p:extLst>
      <p:ext uri="{BB962C8B-B14F-4D97-AF65-F5344CB8AC3E}">
        <p14:creationId xmlns:p14="http://schemas.microsoft.com/office/powerpoint/2010/main" val="3007080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Singleton/Neath Port Talbot</a:t>
            </a:r>
          </a:p>
          <a:p>
            <a:pPr algn="ctr"/>
            <a:endParaRPr lang="pt-BR" sz="3032" b="1" dirty="0"/>
          </a:p>
          <a:p>
            <a:pPr algn="ctr"/>
            <a:endParaRPr lang="pt-BR" sz="3032" b="1" dirty="0"/>
          </a:p>
        </p:txBody>
      </p:sp>
    </p:spTree>
    <p:extLst>
      <p:ext uri="{BB962C8B-B14F-4D97-AF65-F5344CB8AC3E}">
        <p14:creationId xmlns:p14="http://schemas.microsoft.com/office/powerpoint/2010/main" val="3850050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2969A3"/>
                </a:solidFill>
                <a:latin typeface="Calibri" panose="020F0502020204030204"/>
              </a:rPr>
              <a:t>NPTSSG – Sickness Absence Q4 2023/24  </a:t>
            </a:r>
          </a:p>
        </p:txBody>
      </p:sp>
      <p:sp>
        <p:nvSpPr>
          <p:cNvPr id="7" name="TextBox 6">
            <a:extLst>
              <a:ext uri="{FF2B5EF4-FFF2-40B4-BE49-F238E27FC236}">
                <a16:creationId xmlns:a16="http://schemas.microsoft.com/office/drawing/2014/main" id="{091EFDAD-BD4B-46FD-0A95-D5F449D7A591}"/>
              </a:ext>
            </a:extLst>
          </p:cNvPr>
          <p:cNvSpPr txBox="1"/>
          <p:nvPr/>
        </p:nvSpPr>
        <p:spPr>
          <a:xfrm>
            <a:off x="191682" y="3159860"/>
            <a:ext cx="11736665" cy="2406813"/>
          </a:xfrm>
          <a:prstGeom prst="rect">
            <a:avLst/>
          </a:prstGeom>
          <a:noFill/>
        </p:spPr>
        <p:txBody>
          <a:bodyPr wrap="square" rtlCol="0">
            <a:spAutoFit/>
          </a:bodyPr>
          <a:lstStyle/>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LTS across NPTSSG = 3.73% as at 03/24. LTS has been reducing since 12/23</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STS across NPTSSG = 3.43% as at 03/24. STS has increased since 11/23</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Total absence across NPTSSG as at 03/24 = 7.15%. As at 05/24 this overall level of absence had reduced slightly to 6.94% </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A sickness ‘Deep Dive’ pilot is taking place across Maternity Services as from 07/24 </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Absence management continues to be monitored via the monthly workforce groups / rostering scrutiny meeting</a:t>
            </a:r>
          </a:p>
          <a:p>
            <a:pPr marL="346558" indent="-346558" defTabSz="554492">
              <a:buFont typeface="Wingdings" panose="05000000000000000000" pitchFamily="2" charset="2"/>
              <a:buChar char="§"/>
            </a:pPr>
            <a:r>
              <a:rPr lang="en-GB" sz="1880" dirty="0">
                <a:solidFill>
                  <a:srgbClr val="4472C4">
                    <a:lumMod val="75000"/>
                  </a:srgbClr>
                </a:solidFill>
                <a:latin typeface="Calibri" panose="020F0502020204030204"/>
              </a:rPr>
              <a:t>Staff Experience, Wellbeing and Retention Plans will incorporate the evidence-based </a:t>
            </a:r>
            <a:r>
              <a:rPr lang="en-GB" sz="1880" b="1" i="1" dirty="0">
                <a:solidFill>
                  <a:srgbClr val="4472C4">
                    <a:lumMod val="75000"/>
                  </a:srgbClr>
                </a:solidFill>
                <a:latin typeface="Calibri" panose="020F0502020204030204"/>
              </a:rPr>
              <a:t>Staff Health and Wellbeing – A Best Practice Guide for NHS Wales</a:t>
            </a:r>
            <a:r>
              <a:rPr lang="en-GB" sz="1880" dirty="0">
                <a:solidFill>
                  <a:srgbClr val="4472C4">
                    <a:lumMod val="75000"/>
                  </a:srgbClr>
                </a:solidFill>
                <a:latin typeface="Calibri" panose="020F0502020204030204"/>
              </a:rPr>
              <a:t>) – see themes identified in previous slide</a:t>
            </a:r>
          </a:p>
        </p:txBody>
      </p:sp>
      <p:pic>
        <p:nvPicPr>
          <p:cNvPr id="3073" name="Picture 1">
            <a:extLst>
              <a:ext uri="{FF2B5EF4-FFF2-40B4-BE49-F238E27FC236}">
                <a16:creationId xmlns:a16="http://schemas.microsoft.com/office/drawing/2014/main" id="{862168C3-EFBD-89B4-EA29-CB5A613ED0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3887" y="740496"/>
            <a:ext cx="3676174" cy="241936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A33BCE2C-EE71-230B-8988-6A914A7CCD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1940" y="792623"/>
            <a:ext cx="3497459" cy="2301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85038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35F6FFD-3B51-8D41-E728-A956880F0DA2}"/>
              </a:ext>
            </a:extLst>
          </p:cNvPr>
          <p:cNvPicPr>
            <a:picLocks noChangeAspect="1"/>
          </p:cNvPicPr>
          <p:nvPr/>
        </p:nvPicPr>
        <p:blipFill>
          <a:blip r:embed="rId3"/>
          <a:stretch>
            <a:fillRect/>
          </a:stretch>
        </p:blipFill>
        <p:spPr>
          <a:xfrm>
            <a:off x="1296408" y="566774"/>
            <a:ext cx="9599184" cy="3161210"/>
          </a:xfrm>
          <a:prstGeom prst="rect">
            <a:avLst/>
          </a:prstGeom>
        </p:spPr>
      </p:pic>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0070C0"/>
                </a:solidFill>
                <a:latin typeface="Calibri" panose="020F0502020204030204"/>
              </a:rPr>
              <a:t>NPTSSG Workforce Priorities 2024/25</a:t>
            </a:r>
          </a:p>
        </p:txBody>
      </p:sp>
      <p:pic>
        <p:nvPicPr>
          <p:cNvPr id="7" name="Graphic 6" descr="Add with solid fill">
            <a:extLst>
              <a:ext uri="{FF2B5EF4-FFF2-40B4-BE49-F238E27FC236}">
                <a16:creationId xmlns:a16="http://schemas.microsoft.com/office/drawing/2014/main" id="{6EA68057-0498-D18A-03A1-BC0CB86A7D0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45478" y="3779563"/>
            <a:ext cx="554488" cy="554488"/>
          </a:xfrm>
          <a:prstGeom prst="rect">
            <a:avLst/>
          </a:prstGeom>
        </p:spPr>
      </p:pic>
      <p:sp>
        <p:nvSpPr>
          <p:cNvPr id="8" name="Rectangle 7">
            <a:extLst>
              <a:ext uri="{FF2B5EF4-FFF2-40B4-BE49-F238E27FC236}">
                <a16:creationId xmlns:a16="http://schemas.microsoft.com/office/drawing/2014/main" id="{F277ACA1-C46B-9FAB-1B76-B1A607962A22}"/>
              </a:ext>
            </a:extLst>
          </p:cNvPr>
          <p:cNvSpPr/>
          <p:nvPr/>
        </p:nvSpPr>
        <p:spPr>
          <a:xfrm>
            <a:off x="759052" y="3779563"/>
            <a:ext cx="3835209" cy="623799"/>
          </a:xfrm>
          <a:prstGeom prst="rect">
            <a:avLst/>
          </a:prstGeom>
          <a:ln>
            <a:noFill/>
          </a:ln>
        </p:spPr>
        <p:style>
          <a:lnRef idx="1">
            <a:schemeClr val="accent5"/>
          </a:lnRef>
          <a:fillRef idx="3">
            <a:schemeClr val="accent5"/>
          </a:fillRef>
          <a:effectRef idx="2">
            <a:schemeClr val="accent5"/>
          </a:effectRef>
          <a:fontRef idx="minor">
            <a:schemeClr val="lt1"/>
          </a:fontRef>
        </p:style>
        <p:txBody>
          <a:bodyPr rtlCol="0" anchor="ctr"/>
          <a:lstStyle/>
          <a:p>
            <a:pPr algn="ctr" defTabSz="554492"/>
            <a:r>
              <a:rPr lang="en-GB" sz="2183" b="1" dirty="0">
                <a:solidFill>
                  <a:prstClr val="white"/>
                </a:solidFill>
                <a:latin typeface="Calibri" panose="020F0502020204030204"/>
              </a:rPr>
              <a:t>Workforce Plans</a:t>
            </a:r>
          </a:p>
        </p:txBody>
      </p:sp>
      <p:sp>
        <p:nvSpPr>
          <p:cNvPr id="9" name="Rectangle 8">
            <a:extLst>
              <a:ext uri="{FF2B5EF4-FFF2-40B4-BE49-F238E27FC236}">
                <a16:creationId xmlns:a16="http://schemas.microsoft.com/office/drawing/2014/main" id="{130089E8-850A-6AE7-2888-8BF7AFBFDD26}"/>
              </a:ext>
            </a:extLst>
          </p:cNvPr>
          <p:cNvSpPr/>
          <p:nvPr/>
        </p:nvSpPr>
        <p:spPr>
          <a:xfrm>
            <a:off x="7251183" y="3715575"/>
            <a:ext cx="4112454" cy="660675"/>
          </a:xfrm>
          <a:prstGeom prst="rect">
            <a:avLst/>
          </a:prstGeom>
          <a:ln>
            <a:solidFill>
              <a:schemeClr val="bg1"/>
            </a:solidFill>
          </a:ln>
        </p:spPr>
        <p:style>
          <a:lnRef idx="1">
            <a:schemeClr val="accent6"/>
          </a:lnRef>
          <a:fillRef idx="2">
            <a:schemeClr val="accent6"/>
          </a:fillRef>
          <a:effectRef idx="1">
            <a:schemeClr val="accent6"/>
          </a:effectRef>
          <a:fontRef idx="minor">
            <a:schemeClr val="dk1"/>
          </a:fontRef>
        </p:style>
        <p:txBody>
          <a:bodyPr rtlCol="0" anchor="ctr"/>
          <a:lstStyle/>
          <a:p>
            <a:pPr algn="ctr" defTabSz="554492"/>
            <a:r>
              <a:rPr lang="en-GB" sz="2183" b="1" dirty="0">
                <a:solidFill>
                  <a:srgbClr val="4472C4">
                    <a:lumMod val="50000"/>
                  </a:srgbClr>
                </a:solidFill>
                <a:latin typeface="Calibri" panose="020F0502020204030204"/>
              </a:rPr>
              <a:t>Staff Experience, Wellbeing and Retention Plans</a:t>
            </a:r>
          </a:p>
        </p:txBody>
      </p:sp>
      <p:sp>
        <p:nvSpPr>
          <p:cNvPr id="10" name="TextBox 9">
            <a:extLst>
              <a:ext uri="{FF2B5EF4-FFF2-40B4-BE49-F238E27FC236}">
                <a16:creationId xmlns:a16="http://schemas.microsoft.com/office/drawing/2014/main" id="{F4E56DC6-9B74-65DC-A981-B37100CAF3A1}"/>
              </a:ext>
            </a:extLst>
          </p:cNvPr>
          <p:cNvSpPr txBox="1"/>
          <p:nvPr/>
        </p:nvSpPr>
        <p:spPr>
          <a:xfrm>
            <a:off x="296979" y="4539340"/>
            <a:ext cx="11598043" cy="1436034"/>
          </a:xfrm>
          <a:prstGeom prst="rect">
            <a:avLst/>
          </a:prstGeom>
          <a:noFill/>
        </p:spPr>
        <p:txBody>
          <a:bodyPr wrap="square" rtlCol="0">
            <a:spAutoFit/>
          </a:bodyPr>
          <a:lstStyle/>
          <a:p>
            <a:pPr algn="ctr" defTabSz="554492"/>
            <a:r>
              <a:rPr lang="en-GB" sz="2183" b="1" dirty="0">
                <a:solidFill>
                  <a:srgbClr val="0070C0"/>
                </a:solidFill>
                <a:latin typeface="Calibri" panose="020F0502020204030204"/>
              </a:rPr>
              <a:t>The NPTS Service Group will have a planned rollout of developing Workforce Plans and Staff Experience Plans across each Division throughout 2024/25 to progress towards fully implementing the </a:t>
            </a:r>
            <a:r>
              <a:rPr lang="en-GB" sz="2183" b="1" dirty="0">
                <a:solidFill>
                  <a:srgbClr val="002060"/>
                </a:solidFill>
                <a:latin typeface="Calibri" panose="020F0502020204030204"/>
              </a:rPr>
              <a:t>People Strategy</a:t>
            </a:r>
            <a:r>
              <a:rPr lang="en-GB" sz="2183" b="1" dirty="0">
                <a:solidFill>
                  <a:srgbClr val="0070C0"/>
                </a:solidFill>
                <a:latin typeface="Calibri" panose="020F0502020204030204"/>
              </a:rPr>
              <a:t>. Progress will be monitored and evaluated through the Service Groups Business Assurance Accountability Groups (BAAM)  </a:t>
            </a:r>
          </a:p>
        </p:txBody>
      </p:sp>
    </p:spTree>
    <p:extLst>
      <p:ext uri="{BB962C8B-B14F-4D97-AF65-F5344CB8AC3E}">
        <p14:creationId xmlns:p14="http://schemas.microsoft.com/office/powerpoint/2010/main" val="2439598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1100301"/>
          </a:xfrm>
          <a:prstGeom prst="rect">
            <a:avLst/>
          </a:prstGeom>
          <a:noFill/>
        </p:spPr>
        <p:txBody>
          <a:bodyPr wrap="square" rtlCol="0">
            <a:spAutoFit/>
          </a:bodyPr>
          <a:lstStyle/>
          <a:p>
            <a:pPr defTabSz="554492"/>
            <a:r>
              <a:rPr lang="en-GB" sz="3275" b="1" dirty="0">
                <a:solidFill>
                  <a:srgbClr val="0070C0"/>
                </a:solidFill>
                <a:latin typeface="Calibri" panose="020F0502020204030204"/>
              </a:rPr>
              <a:t>NPTSSG Staff Experience, Wellbeing and Retention Plans 2024/25</a:t>
            </a:r>
          </a:p>
        </p:txBody>
      </p:sp>
      <p:sp>
        <p:nvSpPr>
          <p:cNvPr id="10" name="TextBox 9">
            <a:extLst>
              <a:ext uri="{FF2B5EF4-FFF2-40B4-BE49-F238E27FC236}">
                <a16:creationId xmlns:a16="http://schemas.microsoft.com/office/drawing/2014/main" id="{F4E56DC6-9B74-65DC-A981-B37100CAF3A1}"/>
              </a:ext>
            </a:extLst>
          </p:cNvPr>
          <p:cNvSpPr txBox="1"/>
          <p:nvPr/>
        </p:nvSpPr>
        <p:spPr>
          <a:xfrm>
            <a:off x="42838" y="961144"/>
            <a:ext cx="11829080" cy="2779735"/>
          </a:xfrm>
          <a:prstGeom prst="rect">
            <a:avLst/>
          </a:prstGeom>
          <a:noFill/>
        </p:spPr>
        <p:txBody>
          <a:bodyPr wrap="square" rtlCol="0">
            <a:spAutoFit/>
          </a:bodyPr>
          <a:lstStyle/>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These Plans will be data driven (Workforce and Quality/Safety KPI) and evidence based using national resource guides and frameworks. </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A compassionate, collective and inclusive approach will be adopted to develop and implement the plans. An evaluation process will be critical for the Service Group to understand the impact and value of the plans both for staff, Patients and Service Users</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Stage one will focus on plans for MatNeo (aligning with WG Escalation requirements / HIW Improvement Plans / MatNeo SSP) and Stage two will focus on developing a plan for WFI and Theatres, before initiating a roll out across all Divisions. </a:t>
            </a:r>
          </a:p>
        </p:txBody>
      </p:sp>
      <p:pic>
        <p:nvPicPr>
          <p:cNvPr id="4" name="Picture 3">
            <a:extLst>
              <a:ext uri="{FF2B5EF4-FFF2-40B4-BE49-F238E27FC236}">
                <a16:creationId xmlns:a16="http://schemas.microsoft.com/office/drawing/2014/main" id="{7042C1E3-CD47-1615-819B-BA8F43190FEF}"/>
              </a:ext>
            </a:extLst>
          </p:cNvPr>
          <p:cNvPicPr>
            <a:picLocks noChangeAspect="1"/>
          </p:cNvPicPr>
          <p:nvPr/>
        </p:nvPicPr>
        <p:blipFill>
          <a:blip r:embed="rId3"/>
          <a:stretch>
            <a:fillRect/>
          </a:stretch>
        </p:blipFill>
        <p:spPr>
          <a:xfrm>
            <a:off x="320082" y="3342802"/>
            <a:ext cx="6792479" cy="3594227"/>
          </a:xfrm>
          <a:prstGeom prst="rect">
            <a:avLst/>
          </a:prstGeom>
        </p:spPr>
      </p:pic>
      <p:sp>
        <p:nvSpPr>
          <p:cNvPr id="6" name="Rectangle: Rounded Corners 5">
            <a:extLst>
              <a:ext uri="{FF2B5EF4-FFF2-40B4-BE49-F238E27FC236}">
                <a16:creationId xmlns:a16="http://schemas.microsoft.com/office/drawing/2014/main" id="{BD77CC7A-55BB-3880-C62F-A607D62A1956}"/>
              </a:ext>
            </a:extLst>
          </p:cNvPr>
          <p:cNvSpPr/>
          <p:nvPr/>
        </p:nvSpPr>
        <p:spPr>
          <a:xfrm>
            <a:off x="7759465" y="4114446"/>
            <a:ext cx="3092112" cy="1568900"/>
          </a:xfrm>
          <a:prstGeom prst="roundRect">
            <a:avLst/>
          </a:prstGeom>
          <a:solidFill>
            <a:srgbClr val="934391"/>
          </a:solidFill>
          <a:ln>
            <a:solidFill>
              <a:schemeClr val="bg1"/>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554492"/>
            <a:r>
              <a:rPr lang="en-GB" sz="2183" b="1" dirty="0">
                <a:solidFill>
                  <a:prstClr val="white"/>
                </a:solidFill>
                <a:latin typeface="Calibri" panose="020F0502020204030204"/>
              </a:rPr>
              <a:t>The People Strategy and  10 Year Vision becoming a High-Quality Organisation</a:t>
            </a:r>
          </a:p>
        </p:txBody>
      </p:sp>
    </p:spTree>
    <p:extLst>
      <p:ext uri="{BB962C8B-B14F-4D97-AF65-F5344CB8AC3E}">
        <p14:creationId xmlns:p14="http://schemas.microsoft.com/office/powerpoint/2010/main" val="17051993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1100301"/>
          </a:xfrm>
          <a:prstGeom prst="rect">
            <a:avLst/>
          </a:prstGeom>
          <a:noFill/>
        </p:spPr>
        <p:txBody>
          <a:bodyPr wrap="square" rtlCol="0">
            <a:spAutoFit/>
          </a:bodyPr>
          <a:lstStyle/>
          <a:p>
            <a:pPr defTabSz="554492"/>
            <a:r>
              <a:rPr lang="en-GB" sz="3275" b="1" dirty="0">
                <a:solidFill>
                  <a:srgbClr val="0070C0"/>
                </a:solidFill>
                <a:latin typeface="Calibri" panose="020F0502020204030204"/>
              </a:rPr>
              <a:t>NPTSSG Staff Experience, Wellbeing and Retention Plans 2024/25</a:t>
            </a:r>
          </a:p>
        </p:txBody>
      </p:sp>
      <p:pic>
        <p:nvPicPr>
          <p:cNvPr id="3" name="Picture 2">
            <a:extLst>
              <a:ext uri="{FF2B5EF4-FFF2-40B4-BE49-F238E27FC236}">
                <a16:creationId xmlns:a16="http://schemas.microsoft.com/office/drawing/2014/main" id="{90C52B24-D4F0-62EC-C8A1-11D91E9DD63B}"/>
              </a:ext>
            </a:extLst>
          </p:cNvPr>
          <p:cNvPicPr>
            <a:picLocks noChangeAspect="1"/>
          </p:cNvPicPr>
          <p:nvPr/>
        </p:nvPicPr>
        <p:blipFill>
          <a:blip r:embed="rId3"/>
          <a:stretch>
            <a:fillRect/>
          </a:stretch>
        </p:blipFill>
        <p:spPr>
          <a:xfrm>
            <a:off x="181460" y="1068557"/>
            <a:ext cx="11867077" cy="4540375"/>
          </a:xfrm>
          <a:prstGeom prst="rect">
            <a:avLst/>
          </a:prstGeom>
        </p:spPr>
      </p:pic>
    </p:spTree>
    <p:extLst>
      <p:ext uri="{BB962C8B-B14F-4D97-AF65-F5344CB8AC3E}">
        <p14:creationId xmlns:p14="http://schemas.microsoft.com/office/powerpoint/2010/main" val="20693623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0070C0"/>
                </a:solidFill>
                <a:latin typeface="Calibri" panose="020F0502020204030204"/>
              </a:rPr>
              <a:t>NPTSSG Workforce Plans </a:t>
            </a:r>
          </a:p>
        </p:txBody>
      </p:sp>
      <p:sp>
        <p:nvSpPr>
          <p:cNvPr id="10" name="TextBox 9">
            <a:extLst>
              <a:ext uri="{FF2B5EF4-FFF2-40B4-BE49-F238E27FC236}">
                <a16:creationId xmlns:a16="http://schemas.microsoft.com/office/drawing/2014/main" id="{F4E56DC6-9B74-65DC-A981-B37100CAF3A1}"/>
              </a:ext>
            </a:extLst>
          </p:cNvPr>
          <p:cNvSpPr txBox="1"/>
          <p:nvPr/>
        </p:nvSpPr>
        <p:spPr>
          <a:xfrm>
            <a:off x="316178" y="707015"/>
            <a:ext cx="11413214" cy="3451586"/>
          </a:xfrm>
          <a:prstGeom prst="rect">
            <a:avLst/>
          </a:prstGeom>
          <a:noFill/>
        </p:spPr>
        <p:txBody>
          <a:bodyPr wrap="square" rtlCol="0">
            <a:spAutoFit/>
          </a:bodyPr>
          <a:lstStyle/>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There is an aim to develop Workforce Plans for each service across the NPT Service Group</a:t>
            </a:r>
            <a:r>
              <a:rPr lang="en-GB" sz="2183">
                <a:solidFill>
                  <a:srgbClr val="5B9BD5">
                    <a:lumMod val="75000"/>
                  </a:srgbClr>
                </a:solidFill>
                <a:latin typeface="Calibri" panose="020F0502020204030204"/>
              </a:rPr>
              <a:t>. A </a:t>
            </a:r>
            <a:r>
              <a:rPr lang="en-GB" sz="2183" dirty="0">
                <a:solidFill>
                  <a:srgbClr val="5B9BD5">
                    <a:lumMod val="75000"/>
                  </a:srgbClr>
                </a:solidFill>
                <a:latin typeface="Calibri" panose="020F0502020204030204"/>
              </a:rPr>
              <a:t>number of Workforce Planning Workshops have already taken place since 1/24.</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The Workforce Plans will provide services with the opportunity to focus on effective workforce design (using the principles in the </a:t>
            </a:r>
            <a:r>
              <a:rPr lang="en-GB" sz="2183" b="1" i="1" dirty="0">
                <a:solidFill>
                  <a:srgbClr val="5B9BD5">
                    <a:lumMod val="75000"/>
                  </a:srgbClr>
                </a:solidFill>
                <a:latin typeface="Calibri" panose="020F0502020204030204"/>
              </a:rPr>
              <a:t>Staff Health and Wellbeing – A Best Practice Guide for NHS Wales</a:t>
            </a:r>
            <a:r>
              <a:rPr lang="en-GB" sz="2183" dirty="0">
                <a:solidFill>
                  <a:srgbClr val="5B9BD5">
                    <a:lumMod val="75000"/>
                  </a:srgbClr>
                </a:solidFill>
                <a:latin typeface="Calibri" panose="020F0502020204030204"/>
              </a:rPr>
              <a:t>). </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The </a:t>
            </a:r>
            <a:r>
              <a:rPr lang="en-GB" sz="2183" b="1" i="1" dirty="0">
                <a:solidFill>
                  <a:srgbClr val="5B9BD5">
                    <a:lumMod val="75000"/>
                  </a:srgbClr>
                </a:solidFill>
                <a:latin typeface="Calibri" panose="020F0502020204030204"/>
              </a:rPr>
              <a:t>HEIW Strategic Workforce Planning Toolkit </a:t>
            </a:r>
            <a:r>
              <a:rPr lang="en-GB" sz="2183" dirty="0">
                <a:solidFill>
                  <a:srgbClr val="5B9BD5">
                    <a:lumMod val="75000"/>
                  </a:srgbClr>
                </a:solidFill>
                <a:latin typeface="Calibri" panose="020F0502020204030204"/>
              </a:rPr>
              <a:t>will be used, and the plans will complement and support the Staff Experience, Wellbeing and Retention Plans.</a:t>
            </a:r>
          </a:p>
          <a:p>
            <a:pPr marL="277246" indent="-277246" algn="just" defTabSz="554492">
              <a:buFont typeface="Arial" panose="020B0604020202020204" pitchFamily="34" charset="0"/>
              <a:buChar char="•"/>
            </a:pPr>
            <a:r>
              <a:rPr lang="en-GB" sz="2183" dirty="0">
                <a:solidFill>
                  <a:srgbClr val="5B9BD5">
                    <a:lumMod val="75000"/>
                  </a:srgbClr>
                </a:solidFill>
                <a:latin typeface="Calibri" panose="020F0502020204030204"/>
              </a:rPr>
              <a:t>Workforce Plans will enable more effective recruitment practices (particularly for ‘hard to fill’ posts) and the more efficient deployment of staff to reduce unnecessary variable pay spend </a:t>
            </a:r>
          </a:p>
          <a:p>
            <a:pPr marL="277246" indent="-277246" algn="just" defTabSz="554492">
              <a:buFont typeface="Arial" panose="020B0604020202020204" pitchFamily="34" charset="0"/>
              <a:buChar char="•"/>
            </a:pPr>
            <a:endParaRPr lang="en-GB" sz="2183" dirty="0">
              <a:solidFill>
                <a:srgbClr val="5B9BD5">
                  <a:lumMod val="75000"/>
                </a:srgbClr>
              </a:solidFill>
              <a:latin typeface="Calibri" panose="020F0502020204030204"/>
            </a:endParaRPr>
          </a:p>
        </p:txBody>
      </p:sp>
      <p:sp>
        <p:nvSpPr>
          <p:cNvPr id="6" name="Rectangle: Rounded Corners 5">
            <a:extLst>
              <a:ext uri="{FF2B5EF4-FFF2-40B4-BE49-F238E27FC236}">
                <a16:creationId xmlns:a16="http://schemas.microsoft.com/office/drawing/2014/main" id="{BD77CC7A-55BB-3880-C62F-A607D62A1956}"/>
              </a:ext>
            </a:extLst>
          </p:cNvPr>
          <p:cNvSpPr/>
          <p:nvPr/>
        </p:nvSpPr>
        <p:spPr>
          <a:xfrm>
            <a:off x="8914648" y="4414887"/>
            <a:ext cx="3092112" cy="1568900"/>
          </a:xfrm>
          <a:prstGeom prst="roundRect">
            <a:avLst/>
          </a:prstGeom>
          <a:solidFill>
            <a:srgbClr val="934391"/>
          </a:solidFill>
          <a:ln>
            <a:solidFill>
              <a:schemeClr val="bg1"/>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554492"/>
            <a:r>
              <a:rPr lang="en-GB" sz="2183" b="1" dirty="0">
                <a:solidFill>
                  <a:prstClr val="white"/>
                </a:solidFill>
                <a:latin typeface="Calibri" panose="020F0502020204030204"/>
              </a:rPr>
              <a:t>The People Strategy and  10 Year Vision becoming a High-Quality Organisation</a:t>
            </a:r>
          </a:p>
        </p:txBody>
      </p:sp>
      <p:pic>
        <p:nvPicPr>
          <p:cNvPr id="12" name="Picture 11">
            <a:extLst>
              <a:ext uri="{FF2B5EF4-FFF2-40B4-BE49-F238E27FC236}">
                <a16:creationId xmlns:a16="http://schemas.microsoft.com/office/drawing/2014/main" id="{B804695B-8B04-0FDE-11DC-1AA9BB815239}"/>
              </a:ext>
            </a:extLst>
          </p:cNvPr>
          <p:cNvPicPr>
            <a:picLocks noChangeAspect="1"/>
          </p:cNvPicPr>
          <p:nvPr/>
        </p:nvPicPr>
        <p:blipFill>
          <a:blip r:embed="rId3"/>
          <a:stretch>
            <a:fillRect/>
          </a:stretch>
        </p:blipFill>
        <p:spPr>
          <a:xfrm>
            <a:off x="2769071" y="4095587"/>
            <a:ext cx="2448989" cy="2272039"/>
          </a:xfrm>
          <a:prstGeom prst="rect">
            <a:avLst/>
          </a:prstGeom>
        </p:spPr>
      </p:pic>
      <p:sp>
        <p:nvSpPr>
          <p:cNvPr id="15" name="Rectangle: Rounded Corners 14">
            <a:extLst>
              <a:ext uri="{FF2B5EF4-FFF2-40B4-BE49-F238E27FC236}">
                <a16:creationId xmlns:a16="http://schemas.microsoft.com/office/drawing/2014/main" id="{032136E5-783C-D231-ADF5-C09DD7DF0C16}"/>
              </a:ext>
            </a:extLst>
          </p:cNvPr>
          <p:cNvSpPr/>
          <p:nvPr/>
        </p:nvSpPr>
        <p:spPr>
          <a:xfrm>
            <a:off x="5218061" y="4435946"/>
            <a:ext cx="2339122" cy="1568899"/>
          </a:xfrm>
          <a:prstGeom prst="roundRect">
            <a:avLst/>
          </a:prstGeom>
          <a:solidFill>
            <a:srgbClr val="148A76"/>
          </a:solidFill>
          <a:ln>
            <a:solidFill>
              <a:schemeClr val="bg1"/>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554492"/>
            <a:r>
              <a:rPr lang="en-GB" sz="2183" b="1" dirty="0">
                <a:solidFill>
                  <a:prstClr val="white"/>
                </a:solidFill>
                <a:latin typeface="Calibri" panose="020F0502020204030204"/>
              </a:rPr>
              <a:t>Workforce Design and Workforce Plans</a:t>
            </a:r>
          </a:p>
        </p:txBody>
      </p:sp>
      <p:sp>
        <p:nvSpPr>
          <p:cNvPr id="16" name="Arrow: Right 15">
            <a:extLst>
              <a:ext uri="{FF2B5EF4-FFF2-40B4-BE49-F238E27FC236}">
                <a16:creationId xmlns:a16="http://schemas.microsoft.com/office/drawing/2014/main" id="{624706C6-E34B-8695-75BB-0764D8AF4B5B}"/>
              </a:ext>
            </a:extLst>
          </p:cNvPr>
          <p:cNvSpPr/>
          <p:nvPr/>
        </p:nvSpPr>
        <p:spPr>
          <a:xfrm>
            <a:off x="7667050" y="4815220"/>
            <a:ext cx="1062769" cy="831732"/>
          </a:xfrm>
          <a:prstGeom prst="rightArrow">
            <a:avLst/>
          </a:prstGeom>
          <a:solidFill>
            <a:schemeClr val="accent1">
              <a:lumMod val="40000"/>
              <a:lumOff val="6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554492"/>
            <a:endParaRPr lang="en-GB" sz="1092">
              <a:ln w="0"/>
              <a:solidFill>
                <a:srgbClr val="4472C4"/>
              </a:solidFill>
              <a:effectLst>
                <a:outerShdw blurRad="38100" dist="25400" dir="5400000" algn="ctr" rotWithShape="0">
                  <a:srgbClr val="6E747A">
                    <a:alpha val="43000"/>
                  </a:srgbClr>
                </a:outerShdw>
              </a:effectLst>
              <a:latin typeface="Calibri" panose="020F0502020204030204"/>
            </a:endParaRPr>
          </a:p>
        </p:txBody>
      </p:sp>
    </p:spTree>
    <p:extLst>
      <p:ext uri="{BB962C8B-B14F-4D97-AF65-F5344CB8AC3E}">
        <p14:creationId xmlns:p14="http://schemas.microsoft.com/office/powerpoint/2010/main" val="20785510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2969A3"/>
                </a:solidFill>
                <a:latin typeface="Calibri" panose="020F0502020204030204"/>
              </a:rPr>
              <a:t>NPTSSG Workforce Priorities and Programmes of Work 2024/25 </a:t>
            </a:r>
          </a:p>
        </p:txBody>
      </p:sp>
      <p:graphicFrame>
        <p:nvGraphicFramePr>
          <p:cNvPr id="2" name="Diagram 1">
            <a:extLst>
              <a:ext uri="{FF2B5EF4-FFF2-40B4-BE49-F238E27FC236}">
                <a16:creationId xmlns:a16="http://schemas.microsoft.com/office/drawing/2014/main" id="{BF39CD49-1484-938D-DB97-B2FAB00C468A}"/>
              </a:ext>
            </a:extLst>
          </p:cNvPr>
          <p:cNvGraphicFramePr/>
          <p:nvPr/>
        </p:nvGraphicFramePr>
        <p:xfrm>
          <a:off x="296979" y="373877"/>
          <a:ext cx="11598043" cy="5504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4914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2969A3"/>
                </a:solidFill>
                <a:latin typeface="Calibri" panose="020F0502020204030204"/>
              </a:rPr>
              <a:t>NPTSSG Workforce Priorities and Programmes of Work 2024/25 </a:t>
            </a:r>
          </a:p>
        </p:txBody>
      </p:sp>
      <p:graphicFrame>
        <p:nvGraphicFramePr>
          <p:cNvPr id="3" name="Diagram 2">
            <a:extLst>
              <a:ext uri="{FF2B5EF4-FFF2-40B4-BE49-F238E27FC236}">
                <a16:creationId xmlns:a16="http://schemas.microsoft.com/office/drawing/2014/main" id="{46148A8C-9A79-9B21-1646-4FE477F17275}"/>
              </a:ext>
            </a:extLst>
          </p:cNvPr>
          <p:cNvGraphicFramePr/>
          <p:nvPr/>
        </p:nvGraphicFramePr>
        <p:xfrm>
          <a:off x="1359748" y="644504"/>
          <a:ext cx="9472505" cy="51872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79367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181460" y="84601"/>
            <a:ext cx="11413214" cy="596317"/>
          </a:xfrm>
          <a:prstGeom prst="rect">
            <a:avLst/>
          </a:prstGeom>
          <a:noFill/>
        </p:spPr>
        <p:txBody>
          <a:bodyPr wrap="square" rtlCol="0">
            <a:spAutoFit/>
          </a:bodyPr>
          <a:lstStyle/>
          <a:p>
            <a:pPr defTabSz="554492"/>
            <a:r>
              <a:rPr lang="en-GB" sz="3275" b="1" dirty="0">
                <a:solidFill>
                  <a:srgbClr val="2969A3"/>
                </a:solidFill>
                <a:latin typeface="Calibri" panose="020F0502020204030204"/>
              </a:rPr>
              <a:t>NPTSSG Workforce Priorities and Programmes of Work 2024/25 </a:t>
            </a:r>
          </a:p>
        </p:txBody>
      </p:sp>
      <p:sp>
        <p:nvSpPr>
          <p:cNvPr id="2" name="TextBox 1">
            <a:extLst>
              <a:ext uri="{FF2B5EF4-FFF2-40B4-BE49-F238E27FC236}">
                <a16:creationId xmlns:a16="http://schemas.microsoft.com/office/drawing/2014/main" id="{AE32813F-1CED-D3CB-FFA2-AD947F6C677E}"/>
              </a:ext>
            </a:extLst>
          </p:cNvPr>
          <p:cNvSpPr txBox="1"/>
          <p:nvPr/>
        </p:nvSpPr>
        <p:spPr>
          <a:xfrm>
            <a:off x="643534" y="980011"/>
            <a:ext cx="10673896" cy="5243615"/>
          </a:xfrm>
          <a:prstGeom prst="rect">
            <a:avLst/>
          </a:prstGeom>
          <a:noFill/>
        </p:spPr>
        <p:txBody>
          <a:bodyPr wrap="square" rtlCol="0">
            <a:spAutoFit/>
          </a:bodyPr>
          <a:lstStyle/>
          <a:p>
            <a:pPr algn="just" defTabSz="554492"/>
            <a:r>
              <a:rPr lang="en-GB" sz="2911" b="1" dirty="0">
                <a:solidFill>
                  <a:srgbClr val="2969A3"/>
                </a:solidFill>
                <a:latin typeface="Calibri" panose="020F0502020204030204"/>
              </a:rPr>
              <a:t>Other workforce priorities and programmes of work include:</a:t>
            </a:r>
          </a:p>
          <a:p>
            <a:pPr algn="just" defTabSz="554492"/>
            <a:endParaRPr lang="en-GB" sz="2911" b="1" dirty="0">
              <a:solidFill>
                <a:srgbClr val="2969A3"/>
              </a:solidFill>
              <a:latin typeface="Calibri" panose="020F0502020204030204"/>
            </a:endParaRP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WFI Assurance, Recovery and Accountability</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MatNeo Welsh Government Enhanced Monitoring / MatNeo SSP</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Maternity Services – Transformation Programme / Caring for you Charter</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Neath Port Talbot Hospital site – Culture and Medical Model</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Theatres Board</a:t>
            </a:r>
          </a:p>
          <a:p>
            <a:pPr marL="346558" indent="-346558" algn="just" defTabSz="554492">
              <a:buFont typeface="Wingdings" panose="05000000000000000000" pitchFamily="2" charset="2"/>
              <a:buChar char="§"/>
            </a:pPr>
            <a:r>
              <a:rPr lang="en-GB" sz="2911" dirty="0">
                <a:solidFill>
                  <a:srgbClr val="2969A3"/>
                </a:solidFill>
                <a:latin typeface="Calibri" panose="020F0502020204030204"/>
              </a:rPr>
              <a:t>Employment arrangements for employees participating in Private Patient Activity</a:t>
            </a:r>
          </a:p>
          <a:p>
            <a:pPr marL="346558" indent="-346558" algn="just" defTabSz="554492">
              <a:buFont typeface="Wingdings" panose="05000000000000000000" pitchFamily="2" charset="2"/>
              <a:buChar char="§"/>
            </a:pPr>
            <a:endParaRPr lang="en-GB" sz="2183" dirty="0">
              <a:solidFill>
                <a:srgbClr val="5B9BD5">
                  <a:lumMod val="75000"/>
                </a:srgbClr>
              </a:solidFill>
              <a:latin typeface="Calibri" panose="020F0502020204030204"/>
            </a:endParaRPr>
          </a:p>
          <a:p>
            <a:pPr algn="just" defTabSz="554492"/>
            <a:r>
              <a:rPr lang="en-GB" sz="2183" dirty="0">
                <a:solidFill>
                  <a:srgbClr val="5B9BD5">
                    <a:lumMod val="75000"/>
                  </a:srgbClr>
                </a:solidFill>
                <a:latin typeface="Calibri" panose="020F0502020204030204"/>
              </a:rPr>
              <a:t> </a:t>
            </a:r>
          </a:p>
        </p:txBody>
      </p:sp>
    </p:spTree>
    <p:extLst>
      <p:ext uri="{BB962C8B-B14F-4D97-AF65-F5344CB8AC3E}">
        <p14:creationId xmlns:p14="http://schemas.microsoft.com/office/powerpoint/2010/main" val="618607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Managing Attendance at Work</a:t>
            </a:r>
          </a:p>
          <a:p>
            <a:r>
              <a:rPr lang="pt-BR" sz="4000" dirty="0"/>
              <a:t>Executive Summary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fontScale="47500" lnSpcReduction="20000"/>
          </a:bodyPr>
          <a:lstStyle/>
          <a:p>
            <a:pPr marL="342900" lvl="0" indent="-342900">
              <a:lnSpc>
                <a:spcPct val="107000"/>
              </a:lnSpc>
              <a:spcAft>
                <a:spcPts val="800"/>
              </a:spcAft>
              <a:buFont typeface="Symbol" panose="05050102010706020507" pitchFamily="18" charset="2"/>
              <a:buChar char=""/>
            </a:pPr>
            <a:r>
              <a:rPr lang="en-GB" sz="2400" dirty="0"/>
              <a:t>Reflecting the themes of our People Strategy, staff wellbeing is a priority for the Health Board to ensure an </a:t>
            </a:r>
            <a:r>
              <a:rPr lang="en-GB" sz="2400" i="1" dirty="0"/>
              <a:t>engaged, motivated and healthy workforce</a:t>
            </a:r>
            <a:r>
              <a:rPr lang="en-GB" sz="2400" dirty="0"/>
              <a:t> that provides high quality and effective care for our patients.</a:t>
            </a:r>
          </a:p>
          <a:p>
            <a:pPr marL="342900" lvl="0" indent="-342900">
              <a:lnSpc>
                <a:spcPct val="107000"/>
              </a:lnSpc>
              <a:spcAft>
                <a:spcPts val="800"/>
              </a:spcAft>
              <a:buFont typeface="Symbol" panose="05050102010706020507" pitchFamily="18" charset="2"/>
              <a:buChar char=""/>
            </a:pPr>
            <a:r>
              <a:rPr lang="en-GB" sz="2400" dirty="0"/>
              <a:t>Our sickness data is showing overall an improving trend since the pandemic, but our current levels remain higher than we would want them to be and indeed the All Wales target (see next slide).</a:t>
            </a:r>
          </a:p>
          <a:p>
            <a:pPr marL="342900" lvl="0" indent="-342900">
              <a:lnSpc>
                <a:spcPct val="107000"/>
              </a:lnSpc>
              <a:spcAft>
                <a:spcPts val="800"/>
              </a:spcAft>
              <a:buFont typeface="Symbol" panose="05050102010706020507" pitchFamily="18" charset="2"/>
              <a:buChar char=""/>
            </a:pPr>
            <a:r>
              <a:rPr lang="en-GB" sz="2400" dirty="0"/>
              <a:t>The Workforce and Organisational Development Directorate supports Service Groups using best practice and evidence-based strategies to promote attendance at work and support the reduction of sickness absence. </a:t>
            </a:r>
          </a:p>
          <a:p>
            <a:pPr marL="342900" lvl="0" indent="-342900">
              <a:lnSpc>
                <a:spcPct val="107000"/>
              </a:lnSpc>
              <a:spcAft>
                <a:spcPts val="800"/>
              </a:spcAft>
              <a:buFont typeface="Symbol" panose="05050102010706020507" pitchFamily="18" charset="2"/>
              <a:buChar char=""/>
            </a:pPr>
            <a:r>
              <a:rPr lang="en-GB" sz="2400" dirty="0"/>
              <a:t>Management of sickness is a managers’ responsibility.</a:t>
            </a:r>
          </a:p>
          <a:p>
            <a:pPr marL="342900" indent="-342900">
              <a:lnSpc>
                <a:spcPct val="107000"/>
              </a:lnSpc>
              <a:spcAft>
                <a:spcPts val="800"/>
              </a:spcAft>
              <a:buFont typeface="Symbol" panose="05050102010706020507" pitchFamily="18" charset="2"/>
              <a:buChar char=""/>
            </a:pPr>
            <a:r>
              <a:rPr lang="en-GB" sz="2400" dirty="0"/>
              <a:t>There is a continued focus across the organisation on pro-active absence management and increased collaboration with staff-side colleagues in areas of high sickness absence to support this approach. TU partners have indicated one of their preference focus areas for our non-pay deal work is on sickness absences. This will feed into our Best Practice Review and we are creating a Healthy People forum.</a:t>
            </a:r>
          </a:p>
          <a:p>
            <a:pPr marL="342900" lvl="0" indent="-342900">
              <a:lnSpc>
                <a:spcPct val="107000"/>
              </a:lnSpc>
              <a:spcAft>
                <a:spcPts val="800"/>
              </a:spcAft>
              <a:buFont typeface="Symbol" panose="05050102010706020507" pitchFamily="18" charset="2"/>
              <a:buChar char=""/>
            </a:pPr>
            <a:r>
              <a:rPr lang="en-GB" sz="2400" dirty="0"/>
              <a:t>Early intervention and prevention focused Occupational Health and Staff Wellbeing support is ensuring more staff are supported to manage their health whilst in work, reducing the need for sickness absence. The Service continues to deliver timely support for managers and staff with key KPI’s, developed between Welsh Government and staff-side, being consistently achieved. </a:t>
            </a:r>
          </a:p>
          <a:p>
            <a:pPr marL="342900" lvl="0" indent="-342900">
              <a:lnSpc>
                <a:spcPct val="107000"/>
              </a:lnSpc>
              <a:spcAft>
                <a:spcPts val="800"/>
              </a:spcAft>
              <a:buFont typeface="Symbol" panose="05050102010706020507" pitchFamily="18" charset="2"/>
              <a:buChar char=""/>
            </a:pPr>
            <a:r>
              <a:rPr lang="en-GB" sz="2400" dirty="0"/>
              <a:t>We are shaping a workforce performance framework to ensure organisational wide impact around accountability for workforce and sickness will be a key metric within this. This will be a balanced scorecard approach considering all metrics together for example – consideration of staff utilisation as a whole. This will also allow a more targeted focus on positive performance in this area.</a:t>
            </a:r>
          </a:p>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Tree>
    <p:extLst>
      <p:ext uri="{BB962C8B-B14F-4D97-AF65-F5344CB8AC3E}">
        <p14:creationId xmlns:p14="http://schemas.microsoft.com/office/powerpoint/2010/main" val="20260397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Primary Care &amp; Therapies</a:t>
            </a:r>
          </a:p>
          <a:p>
            <a:pPr algn="ctr"/>
            <a:endParaRPr lang="pt-BR" sz="3032" b="1" dirty="0"/>
          </a:p>
        </p:txBody>
      </p:sp>
    </p:spTree>
    <p:extLst>
      <p:ext uri="{BB962C8B-B14F-4D97-AF65-F5344CB8AC3E}">
        <p14:creationId xmlns:p14="http://schemas.microsoft.com/office/powerpoint/2010/main" val="33234193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2F5597"/>
        </a:solidFill>
        <a:effectLst/>
      </p:bgPr>
    </p:bg>
    <p:spTree>
      <p:nvGrpSpPr>
        <p:cNvPr id="1" name=""/>
        <p:cNvGrpSpPr/>
        <p:nvPr/>
      </p:nvGrpSpPr>
      <p:grpSpPr>
        <a:xfrm>
          <a:off x="0" y="0"/>
          <a:ext cx="0" cy="0"/>
          <a:chOff x="0" y="0"/>
          <a:chExt cx="0" cy="0"/>
        </a:xfrm>
      </p:grpSpPr>
      <p:grpSp>
        <p:nvGrpSpPr>
          <p:cNvPr id="8" name="Group 7"/>
          <p:cNvGrpSpPr/>
          <p:nvPr/>
        </p:nvGrpSpPr>
        <p:grpSpPr>
          <a:xfrm>
            <a:off x="5802222" y="829741"/>
            <a:ext cx="6146694" cy="5111409"/>
            <a:chOff x="3417491" y="824876"/>
            <a:chExt cx="3438285" cy="2197309"/>
          </a:xfrm>
        </p:grpSpPr>
        <p:sp>
          <p:nvSpPr>
            <p:cNvPr id="10" name="Rounded Rectangle 9"/>
            <p:cNvSpPr/>
            <p:nvPr/>
          </p:nvSpPr>
          <p:spPr>
            <a:xfrm rot="10800000" flipV="1">
              <a:off x="3650814" y="824876"/>
              <a:ext cx="3204962" cy="234424"/>
            </a:xfrm>
            <a:prstGeom prst="roundRect">
              <a:avLst/>
            </a:prstGeom>
            <a:solidFill>
              <a:schemeClr val="accent1">
                <a:lumMod val="40000"/>
                <a:lumOff val="60000"/>
              </a:schemeClr>
            </a:solid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      Employee Health and Wellbeing/Workforce Efficiencies </a:t>
              </a:r>
              <a:r>
                <a:rPr kumimoji="0" lang="en-GB" sz="1463"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11" name="Rounded Rectangle 10"/>
            <p:cNvSpPr/>
            <p:nvPr/>
          </p:nvSpPr>
          <p:spPr>
            <a:xfrm rot="10800000" flipH="1" flipV="1">
              <a:off x="3417491" y="1229283"/>
              <a:ext cx="180302" cy="1792902"/>
            </a:xfrm>
            <a:prstGeom prst="roundRect">
              <a:avLst/>
            </a:prstGeom>
            <a:solidFill>
              <a:schemeClr val="accent1">
                <a:lumMod val="40000"/>
                <a:lumOff val="60000"/>
              </a:schemeClr>
            </a:solidFill>
            <a:ln>
              <a:solidFill>
                <a:schemeClr val="accent2">
                  <a:lumMod val="75000"/>
                </a:schemeClr>
              </a:solidFill>
            </a:ln>
          </p:spPr>
          <p:style>
            <a:lnRef idx="2">
              <a:schemeClr val="accent3"/>
            </a:lnRef>
            <a:fillRef idx="1">
              <a:schemeClr val="lt1"/>
            </a:fillRef>
            <a:effectRef idx="0">
              <a:schemeClr val="accent3"/>
            </a:effectRef>
            <a:fontRef idx="minor">
              <a:schemeClr val="dk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75" b="0" i="0" u="none" strike="noStrike" kern="1200" cap="none" spc="0" normalizeH="0" baseline="0" noProof="0" dirty="0">
                  <a:ln>
                    <a:noFill/>
                  </a:ln>
                  <a:solidFill>
                    <a:prstClr val="black"/>
                  </a:solidFill>
                  <a:effectLst/>
                  <a:uLnTx/>
                  <a:uFillTx/>
                  <a:latin typeface="Calibri" panose="020F0502020204030204"/>
                  <a:ea typeface="+mn-ea"/>
                  <a:cs typeface="+mn-cs"/>
                </a:rPr>
                <a:t>Source : ESR/BI Dashboard</a:t>
              </a:r>
            </a:p>
          </p:txBody>
        </p:sp>
      </p:grpSp>
      <p:sp>
        <p:nvSpPr>
          <p:cNvPr id="13" name="Rectangle 12"/>
          <p:cNvSpPr/>
          <p:nvPr/>
        </p:nvSpPr>
        <p:spPr>
          <a:xfrm>
            <a:off x="3981157" y="4192172"/>
            <a:ext cx="10450393" cy="557204"/>
          </a:xfrm>
          <a:prstGeom prst="rect">
            <a:avLst/>
          </a:prstGeom>
        </p:spPr>
        <p:txBody>
          <a:bodyPr wrap="square">
            <a:spAutoFit/>
          </a:bodyPr>
          <a:lstStyle/>
          <a:p>
            <a:pPr marL="1371600" marR="0" lvl="0" indent="457200" algn="l" defTabSz="914400" rtl="0" eaLnBrk="1" fontAlgn="auto" latinLnBrk="0" hangingPunct="1">
              <a:lnSpc>
                <a:spcPct val="107000"/>
              </a:lnSpc>
              <a:spcBef>
                <a:spcPts val="0"/>
              </a:spcBef>
              <a:spcAft>
                <a:spcPts val="80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GB" sz="1100" b="0" i="0" u="none" strike="noStrike" kern="1200" cap="none" spc="0" normalizeH="0" baseline="0" noProof="0" dirty="0">
              <a:ln>
                <a:noFill/>
              </a:ln>
              <a:solidFill>
                <a:prstClr val="black"/>
              </a:solidFill>
              <a:effectLst/>
              <a:highlight>
                <a:srgbClr val="00FF00"/>
              </a:highligh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15"/>
          <p:cNvSpPr/>
          <p:nvPr/>
        </p:nvSpPr>
        <p:spPr>
          <a:xfrm>
            <a:off x="505065" y="21918"/>
            <a:ext cx="11443850" cy="584775"/>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Workforce</a:t>
            </a:r>
            <a:r>
              <a:rPr kumimoji="0" lang="en-GB" sz="3200" b="1" i="0" u="none" strike="noStrike" kern="1200" cap="none" spc="0" normalizeH="0" baseline="0" noProof="0" dirty="0">
                <a:ln>
                  <a:noFill/>
                </a:ln>
                <a:solidFill>
                  <a:srgbClr val="5B9BD5"/>
                </a:solidFill>
                <a:effectLst/>
                <a:uLnTx/>
                <a:uFillTx/>
                <a:latin typeface="Calibri" panose="020F0502020204030204"/>
                <a:ea typeface="+mn-ea"/>
                <a:cs typeface="+mn-cs"/>
              </a:rPr>
              <a:t> </a:t>
            </a: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Performance</a:t>
            </a:r>
          </a:p>
        </p:txBody>
      </p:sp>
      <p:sp>
        <p:nvSpPr>
          <p:cNvPr id="23" name="TextBox 22"/>
          <p:cNvSpPr txBox="1"/>
          <p:nvPr/>
        </p:nvSpPr>
        <p:spPr>
          <a:xfrm>
            <a:off x="4258787" y="1818908"/>
            <a:ext cx="1327806" cy="1138773"/>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900" b="1" i="0" u="none" strike="noStrike" kern="1200" cap="none" spc="0" normalizeH="0" baseline="0" noProof="0" dirty="0">
              <a:ln>
                <a:noFill/>
              </a:ln>
              <a:no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Highlights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Achieved HB target of over 85% PADR compliance in Qtr</a:t>
            </a: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Box 23"/>
          <p:cNvSpPr txBox="1"/>
          <p:nvPr/>
        </p:nvSpPr>
        <p:spPr>
          <a:xfrm>
            <a:off x="4213384" y="3813873"/>
            <a:ext cx="1347421" cy="1154162"/>
          </a:xfrm>
          <a:prstGeom prst="rect">
            <a:avLst/>
          </a:prstGeom>
          <a:solidFill>
            <a:schemeClr val="bg1"/>
          </a:solidFill>
        </p:spPr>
        <p:txBody>
          <a:bodyPr wrap="square" rtlCol="0">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     Highlights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Achieved HB target of over 85% compliance in Qtr. 4 &amp; Qtr. 1. </a:t>
            </a: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p:cNvSpPr txBox="1"/>
          <p:nvPr/>
        </p:nvSpPr>
        <p:spPr>
          <a:xfrm>
            <a:off x="9823927" y="1804442"/>
            <a:ext cx="2124992" cy="30162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     Highlights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Improved position since Dec 2023.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panose="020F0502020204030204"/>
                <a:ea typeface="+mn-ea"/>
                <a:cs typeface="+mn-cs"/>
              </a:rPr>
              <a:t>Key risks/mitigation 2024/25</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Deep dive in Anxiety/stress absence reasons over last two years completed.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Continued focus on long term sickness absences  and development of improvement plans in hot spot areas e.g. Ty Olwen and Gorseinon.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Proactive management and scrutiny of vacancy gaps, recruitment forecasts and variable pay.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Promotion of Well-being support and training.    </a:t>
            </a:r>
          </a:p>
        </p:txBody>
      </p:sp>
      <p:sp>
        <p:nvSpPr>
          <p:cNvPr id="35" name="Rounded Rectangle 34"/>
          <p:cNvSpPr/>
          <p:nvPr/>
        </p:nvSpPr>
        <p:spPr>
          <a:xfrm>
            <a:off x="355727" y="2248572"/>
            <a:ext cx="1727253" cy="9221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7" name="Up Arrow 36"/>
          <p:cNvSpPr/>
          <p:nvPr/>
        </p:nvSpPr>
        <p:spPr>
          <a:xfrm flipH="1">
            <a:off x="3810931" y="1725154"/>
            <a:ext cx="298734" cy="984517"/>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2" name="Up Arrow 41"/>
          <p:cNvSpPr/>
          <p:nvPr/>
        </p:nvSpPr>
        <p:spPr>
          <a:xfrm>
            <a:off x="2055466" y="2547519"/>
            <a:ext cx="156906" cy="502631"/>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4" name="Picture 43"/>
          <p:cNvPicPr/>
          <p:nvPr/>
        </p:nvPicPr>
        <p:blipFill>
          <a:blip r:embed="rId3"/>
          <a:stretch>
            <a:fillRect/>
          </a:stretch>
        </p:blipFill>
        <p:spPr>
          <a:xfrm>
            <a:off x="6274191" y="1804441"/>
            <a:ext cx="3011076" cy="1878945"/>
          </a:xfrm>
          <a:prstGeom prst="rect">
            <a:avLst/>
          </a:prstGeom>
        </p:spPr>
      </p:pic>
      <p:pic>
        <p:nvPicPr>
          <p:cNvPr id="45" name="Picture 44"/>
          <p:cNvPicPr/>
          <p:nvPr/>
        </p:nvPicPr>
        <p:blipFill>
          <a:blip r:embed="rId4"/>
          <a:stretch>
            <a:fillRect/>
          </a:stretch>
        </p:blipFill>
        <p:spPr>
          <a:xfrm>
            <a:off x="6273673" y="3767701"/>
            <a:ext cx="3011594" cy="2173449"/>
          </a:xfrm>
          <a:prstGeom prst="rect">
            <a:avLst/>
          </a:prstGeom>
        </p:spPr>
      </p:pic>
      <p:sp>
        <p:nvSpPr>
          <p:cNvPr id="46" name="Down Arrow 45"/>
          <p:cNvSpPr/>
          <p:nvPr/>
        </p:nvSpPr>
        <p:spPr>
          <a:xfrm>
            <a:off x="9401555" y="1771755"/>
            <a:ext cx="302538" cy="1227469"/>
          </a:xfrm>
          <a:prstGeom prst="downArrow">
            <a:avLst>
              <a:gd name="adj1" fmla="val 50000"/>
              <a:gd name="adj2" fmla="val 7380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8"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5"/>
          <a:stretch>
            <a:fillRect/>
          </a:stretch>
        </p:blipFill>
        <p:spPr>
          <a:xfrm>
            <a:off x="153850" y="6025466"/>
            <a:ext cx="2238029" cy="692361"/>
          </a:xfrm>
          <a:prstGeom prst="rect">
            <a:avLst/>
          </a:prstGeom>
        </p:spPr>
      </p:pic>
      <p:graphicFrame>
        <p:nvGraphicFramePr>
          <p:cNvPr id="49" name="Chart 48"/>
          <p:cNvGraphicFramePr>
            <a:graphicFrameLocks/>
          </p:cNvGraphicFramePr>
          <p:nvPr/>
        </p:nvGraphicFramePr>
        <p:xfrm>
          <a:off x="456342" y="1804440"/>
          <a:ext cx="3314860" cy="1927375"/>
        </p:xfrm>
        <a:graphic>
          <a:graphicData uri="http://schemas.openxmlformats.org/drawingml/2006/chart">
            <c:chart xmlns:c="http://schemas.openxmlformats.org/drawingml/2006/chart" xmlns:r="http://schemas.openxmlformats.org/officeDocument/2006/relationships" r:id="rId6"/>
          </a:graphicData>
        </a:graphic>
      </p:graphicFrame>
      <p:sp>
        <p:nvSpPr>
          <p:cNvPr id="51" name="Rounded Rectangle 50"/>
          <p:cNvSpPr/>
          <p:nvPr/>
        </p:nvSpPr>
        <p:spPr>
          <a:xfrm rot="10800000" flipV="1">
            <a:off x="355726" y="829741"/>
            <a:ext cx="5299869" cy="545320"/>
          </a:xfrm>
          <a:prstGeom prst="roundRect">
            <a:avLst/>
          </a:prstGeom>
          <a:solidFill>
            <a:schemeClr val="accent1">
              <a:lumMod val="40000"/>
              <a:lumOff val="60000"/>
            </a:schemeClr>
          </a:solidFill>
          <a:ln>
            <a:solidFill>
              <a:schemeClr val="accent2">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Workforce Performance</a:t>
            </a:r>
          </a:p>
        </p:txBody>
      </p:sp>
      <p:sp>
        <p:nvSpPr>
          <p:cNvPr id="52" name="Rounded Rectangle 51"/>
          <p:cNvSpPr/>
          <p:nvPr/>
        </p:nvSpPr>
        <p:spPr>
          <a:xfrm rot="10800000" flipH="1" flipV="1">
            <a:off x="56993" y="1767310"/>
            <a:ext cx="283060" cy="4215998"/>
          </a:xfrm>
          <a:prstGeom prst="roundRect">
            <a:avLst/>
          </a:prstGeom>
          <a:solidFill>
            <a:schemeClr val="accent1">
              <a:lumMod val="40000"/>
              <a:lumOff val="60000"/>
            </a:schemeClr>
          </a:solidFill>
          <a:ln>
            <a:solidFill>
              <a:schemeClr val="accent2">
                <a:lumMod val="75000"/>
              </a:schemeClr>
            </a:solidFill>
          </a:ln>
        </p:spPr>
        <p:style>
          <a:lnRef idx="2">
            <a:schemeClr val="accent3"/>
          </a:lnRef>
          <a:fillRef idx="1">
            <a:schemeClr val="lt1"/>
          </a:fillRef>
          <a:effectRef idx="0">
            <a:schemeClr val="accent3"/>
          </a:effectRef>
          <a:fontRef idx="minor">
            <a:schemeClr val="dk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75" b="0" i="0" u="none" strike="noStrike" kern="1200" cap="none" spc="0" normalizeH="0" baseline="0" noProof="0" dirty="0">
                <a:ln>
                  <a:noFill/>
                </a:ln>
                <a:solidFill>
                  <a:prstClr val="black"/>
                </a:solidFill>
                <a:effectLst/>
                <a:uLnTx/>
                <a:uFillTx/>
                <a:latin typeface="Calibri" panose="020F0502020204030204"/>
                <a:ea typeface="+mn-ea"/>
                <a:cs typeface="+mn-cs"/>
              </a:rPr>
              <a:t>Source : ESR/BI Dashboard</a:t>
            </a:r>
          </a:p>
        </p:txBody>
      </p:sp>
      <p:graphicFrame>
        <p:nvGraphicFramePr>
          <p:cNvPr id="54" name="Chart 53"/>
          <p:cNvGraphicFramePr>
            <a:graphicFrameLocks/>
          </p:cNvGraphicFramePr>
          <p:nvPr/>
        </p:nvGraphicFramePr>
        <p:xfrm>
          <a:off x="434844" y="3816132"/>
          <a:ext cx="3330684" cy="2125018"/>
        </p:xfrm>
        <a:graphic>
          <a:graphicData uri="http://schemas.openxmlformats.org/drawingml/2006/chart">
            <c:chart xmlns:c="http://schemas.openxmlformats.org/drawingml/2006/chart" xmlns:r="http://schemas.openxmlformats.org/officeDocument/2006/relationships" r:id="rId7"/>
          </a:graphicData>
        </a:graphic>
      </p:graphicFrame>
      <p:sp>
        <p:nvSpPr>
          <p:cNvPr id="55" name="Up Arrow 54"/>
          <p:cNvSpPr/>
          <p:nvPr/>
        </p:nvSpPr>
        <p:spPr>
          <a:xfrm flipH="1">
            <a:off x="3765528" y="3813873"/>
            <a:ext cx="298734" cy="984517"/>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7181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PCT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94E2F103-C8FE-43CA-B4A5-3045F08FAF00}"/>
              </a:ext>
            </a:extLst>
          </p:cNvPr>
          <p:cNvGraphicFramePr>
            <a:graphicFrameLocks noGrp="1"/>
          </p:cNvGraphicFramePr>
          <p:nvPr>
            <p:extLst>
              <p:ext uri="{D42A27DB-BD31-4B8C-83A1-F6EECF244321}">
                <p14:modId xmlns:p14="http://schemas.microsoft.com/office/powerpoint/2010/main" val="1993524930"/>
              </p:ext>
            </p:extLst>
          </p:nvPr>
        </p:nvGraphicFramePr>
        <p:xfrm>
          <a:off x="502972" y="1502847"/>
          <a:ext cx="11186057" cy="4951540"/>
        </p:xfrm>
        <a:graphic>
          <a:graphicData uri="http://schemas.openxmlformats.org/drawingml/2006/table">
            <a:tbl>
              <a:tblPr firstRow="1" firstCol="1" bandRow="1">
                <a:tableStyleId>{5C22544A-7EE6-4342-B048-85BDC9FD1C3A}</a:tableStyleId>
              </a:tblPr>
              <a:tblGrid>
                <a:gridCol w="1431333">
                  <a:extLst>
                    <a:ext uri="{9D8B030D-6E8A-4147-A177-3AD203B41FA5}">
                      <a16:colId xmlns:a16="http://schemas.microsoft.com/office/drawing/2014/main" val="2527587854"/>
                    </a:ext>
                  </a:extLst>
                </a:gridCol>
                <a:gridCol w="1847138">
                  <a:extLst>
                    <a:ext uri="{9D8B030D-6E8A-4147-A177-3AD203B41FA5}">
                      <a16:colId xmlns:a16="http://schemas.microsoft.com/office/drawing/2014/main" val="1541530944"/>
                    </a:ext>
                  </a:extLst>
                </a:gridCol>
                <a:gridCol w="2215693">
                  <a:extLst>
                    <a:ext uri="{9D8B030D-6E8A-4147-A177-3AD203B41FA5}">
                      <a16:colId xmlns:a16="http://schemas.microsoft.com/office/drawing/2014/main" val="486917056"/>
                    </a:ext>
                  </a:extLst>
                </a:gridCol>
                <a:gridCol w="1208891">
                  <a:extLst>
                    <a:ext uri="{9D8B030D-6E8A-4147-A177-3AD203B41FA5}">
                      <a16:colId xmlns:a16="http://schemas.microsoft.com/office/drawing/2014/main" val="1524048682"/>
                    </a:ext>
                  </a:extLst>
                </a:gridCol>
                <a:gridCol w="1488760">
                  <a:extLst>
                    <a:ext uri="{9D8B030D-6E8A-4147-A177-3AD203B41FA5}">
                      <a16:colId xmlns:a16="http://schemas.microsoft.com/office/drawing/2014/main" val="2865247662"/>
                    </a:ext>
                  </a:extLst>
                </a:gridCol>
                <a:gridCol w="1586170">
                  <a:extLst>
                    <a:ext uri="{9D8B030D-6E8A-4147-A177-3AD203B41FA5}">
                      <a16:colId xmlns:a16="http://schemas.microsoft.com/office/drawing/2014/main" val="2644114089"/>
                    </a:ext>
                  </a:extLst>
                </a:gridCol>
                <a:gridCol w="1408072">
                  <a:extLst>
                    <a:ext uri="{9D8B030D-6E8A-4147-A177-3AD203B41FA5}">
                      <a16:colId xmlns:a16="http://schemas.microsoft.com/office/drawing/2014/main" val="3025006323"/>
                    </a:ext>
                  </a:extLst>
                </a:gridCol>
              </a:tblGrid>
              <a:tr h="279916">
                <a:tc>
                  <a:txBody>
                    <a:bodyPr/>
                    <a:lstStyle/>
                    <a:p>
                      <a:pPr>
                        <a:lnSpc>
                          <a:spcPct val="107000"/>
                        </a:lnSpc>
                        <a:spcAft>
                          <a:spcPts val="800"/>
                        </a:spcAft>
                      </a:pPr>
                      <a:r>
                        <a:rPr lang="en-GB" sz="700">
                          <a:effectLst/>
                        </a:rPr>
                        <a:t>Target</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Planned Action </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Success Criteria</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Who</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When </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Impact/Development</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700">
                          <a:effectLst/>
                        </a:rPr>
                        <a:t>Outcome/Progress</a:t>
                      </a:r>
                    </a:p>
                    <a:p>
                      <a:pPr>
                        <a:lnSpc>
                          <a:spcPct val="107000"/>
                        </a:lnSpc>
                        <a:spcAft>
                          <a:spcPts val="800"/>
                        </a:spcAft>
                      </a:pPr>
                      <a:r>
                        <a:rPr lang="en-GB" sz="700">
                          <a:effectLst/>
                        </a:rPr>
                        <a:t>(RAG Rating)</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extLst>
                  <a:ext uri="{0D108BD9-81ED-4DB2-BD59-A6C34878D82A}">
                    <a16:rowId xmlns:a16="http://schemas.microsoft.com/office/drawing/2014/main" val="218657792"/>
                  </a:ext>
                </a:extLst>
              </a:tr>
              <a:tr h="2482578">
                <a:tc>
                  <a:txBody>
                    <a:bodyPr/>
                    <a:lstStyle/>
                    <a:p>
                      <a:pPr>
                        <a:lnSpc>
                          <a:spcPct val="107000"/>
                        </a:lnSpc>
                        <a:spcAft>
                          <a:spcPts val="800"/>
                        </a:spcAft>
                      </a:pPr>
                      <a:r>
                        <a:rPr lang="en-GB" sz="900">
                          <a:effectLst/>
                        </a:rPr>
                        <a:t>To Improve and Support Line Manager’s confidence in using the MAAW Policy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dirty="0">
                          <a:effectLst/>
                        </a:rPr>
                        <a:t>Provide Initial and Refresher Training on the MAAW Policy.</a:t>
                      </a:r>
                    </a:p>
                    <a:p>
                      <a:pPr>
                        <a:lnSpc>
                          <a:spcPct val="107000"/>
                        </a:lnSpc>
                        <a:spcAft>
                          <a:spcPts val="800"/>
                        </a:spcAft>
                      </a:pPr>
                      <a:r>
                        <a:rPr lang="en-GB" sz="900" dirty="0">
                          <a:effectLst/>
                        </a:rPr>
                        <a:t> </a:t>
                      </a:r>
                    </a:p>
                    <a:p>
                      <a:pPr>
                        <a:lnSpc>
                          <a:spcPct val="107000"/>
                        </a:lnSpc>
                        <a:spcAft>
                          <a:spcPts val="800"/>
                        </a:spcAft>
                      </a:pPr>
                      <a:r>
                        <a:rPr lang="en-GB" sz="900" dirty="0">
                          <a:effectLst/>
                        </a:rPr>
                        <a:t>Training Sessions have been booked, and ongoing rolling Training Workshops are arranged.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To achieve attendance at the Training Sessions of those Managers within the Service Group who are new or who have never previously attended training.</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Line Mangers attendance – Training provided by Workforce.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Training dates arranged:</a:t>
                      </a:r>
                    </a:p>
                    <a:p>
                      <a:pPr>
                        <a:lnSpc>
                          <a:spcPct val="107000"/>
                        </a:lnSpc>
                        <a:spcAft>
                          <a:spcPts val="800"/>
                        </a:spcAft>
                      </a:pPr>
                      <a:r>
                        <a:rPr lang="en-GB" sz="900">
                          <a:effectLst/>
                        </a:rPr>
                        <a:t>1 July 2021 (16), </a:t>
                      </a:r>
                    </a:p>
                    <a:p>
                      <a:pPr>
                        <a:lnSpc>
                          <a:spcPct val="107000"/>
                        </a:lnSpc>
                        <a:spcAft>
                          <a:spcPts val="800"/>
                        </a:spcAft>
                      </a:pPr>
                      <a:r>
                        <a:rPr lang="en-GB" sz="900">
                          <a:effectLst/>
                        </a:rPr>
                        <a:t>10 August 2021 (16), </a:t>
                      </a:r>
                    </a:p>
                    <a:p>
                      <a:pPr>
                        <a:lnSpc>
                          <a:spcPct val="107000"/>
                        </a:lnSpc>
                        <a:spcAft>
                          <a:spcPts val="800"/>
                        </a:spcAft>
                      </a:pPr>
                      <a:r>
                        <a:rPr lang="en-GB" sz="900">
                          <a:effectLst/>
                        </a:rPr>
                        <a:t>4 October 2021 (5), </a:t>
                      </a:r>
                    </a:p>
                    <a:p>
                      <a:pPr>
                        <a:lnSpc>
                          <a:spcPct val="107000"/>
                        </a:lnSpc>
                        <a:spcAft>
                          <a:spcPts val="800"/>
                        </a:spcAft>
                      </a:pPr>
                      <a:r>
                        <a:rPr lang="en-GB" sz="900">
                          <a:effectLst/>
                        </a:rPr>
                        <a:t>2 November 2021 (15)           4 November 2021 (16)</a:t>
                      </a:r>
                    </a:p>
                    <a:p>
                      <a:pPr>
                        <a:lnSpc>
                          <a:spcPct val="107000"/>
                        </a:lnSpc>
                        <a:spcAft>
                          <a:spcPts val="800"/>
                        </a:spcAft>
                      </a:pPr>
                      <a:r>
                        <a:rPr lang="en-GB" sz="900">
                          <a:effectLst/>
                        </a:rPr>
                        <a:t>26 January 2022 (26)28 February 2023 (6)</a:t>
                      </a:r>
                    </a:p>
                    <a:p>
                      <a:pPr>
                        <a:lnSpc>
                          <a:spcPct val="107000"/>
                        </a:lnSpc>
                        <a:spcAft>
                          <a:spcPts val="800"/>
                        </a:spcAft>
                      </a:pPr>
                      <a:r>
                        <a:rPr lang="en-GB" sz="900">
                          <a:effectLst/>
                        </a:rPr>
                        <a:t>2 March 2023 (5)</a:t>
                      </a:r>
                    </a:p>
                    <a:p>
                      <a:pPr>
                        <a:lnSpc>
                          <a:spcPct val="107000"/>
                        </a:lnSpc>
                        <a:spcAft>
                          <a:spcPts val="800"/>
                        </a:spcAft>
                      </a:pPr>
                      <a:r>
                        <a:rPr lang="en-GB" sz="900">
                          <a:effectLst/>
                        </a:rPr>
                        <a:t>14 March 2023 (15)</a:t>
                      </a:r>
                    </a:p>
                    <a:p>
                      <a:pPr>
                        <a:lnSpc>
                          <a:spcPct val="107000"/>
                        </a:lnSpc>
                        <a:spcAft>
                          <a:spcPts val="800"/>
                        </a:spcAft>
                      </a:pPr>
                      <a:r>
                        <a:rPr lang="en-GB" sz="900">
                          <a:effectLst/>
                        </a:rPr>
                        <a:t>18 April 2023 (3)</a:t>
                      </a:r>
                    </a:p>
                    <a:p>
                      <a:pPr>
                        <a:lnSpc>
                          <a:spcPct val="107000"/>
                        </a:lnSpc>
                        <a:spcAft>
                          <a:spcPts val="800"/>
                        </a:spcAft>
                      </a:pPr>
                      <a:r>
                        <a:rPr lang="en-GB" sz="900">
                          <a:effectLst/>
                        </a:rPr>
                        <a:t> </a:t>
                      </a:r>
                    </a:p>
                    <a:p>
                      <a:pPr>
                        <a:lnSpc>
                          <a:spcPct val="107000"/>
                        </a:lnSpc>
                        <a:spcAft>
                          <a:spcPts val="800"/>
                        </a:spcAft>
                      </a:pPr>
                      <a:r>
                        <a:rPr lang="en-GB" sz="900">
                          <a:effectLst/>
                        </a:rPr>
                        <a:t>Further Workshop dates arranged from July 2024 on rolling programme throughout the year.</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Update knowledge, skills and ability for Line Mangers to undertake effective sickness management.</a:t>
                      </a:r>
                    </a:p>
                    <a:p>
                      <a:pPr>
                        <a:lnSpc>
                          <a:spcPct val="107000"/>
                        </a:lnSpc>
                        <a:spcAft>
                          <a:spcPts val="800"/>
                        </a:spcAft>
                      </a:pPr>
                      <a:r>
                        <a:rPr lang="en-GB" sz="900">
                          <a:effectLst/>
                        </a:rPr>
                        <a:t> </a:t>
                      </a:r>
                    </a:p>
                    <a:p>
                      <a:pPr>
                        <a:lnSpc>
                          <a:spcPct val="107000"/>
                        </a:lnSpc>
                        <a:spcAft>
                          <a:spcPts val="800"/>
                        </a:spcAft>
                      </a:pPr>
                      <a:r>
                        <a:rPr lang="en-GB" sz="900">
                          <a:effectLst/>
                        </a:rPr>
                        <a:t>Additional Absence Workshop to be arranged for follow up sessions.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ln>
                            <a:noFill/>
                          </a:ln>
                          <a:effectLst/>
                        </a:rPr>
                        <a:t>10 Training Sessions held, total 123 Manager attendees.  </a:t>
                      </a:r>
                      <a:endParaRPr lang="en-GB" sz="900">
                        <a:effectLst/>
                      </a:endParaRPr>
                    </a:p>
                    <a:p>
                      <a:pPr>
                        <a:lnSpc>
                          <a:spcPct val="107000"/>
                        </a:lnSpc>
                        <a:spcAft>
                          <a:spcPts val="800"/>
                        </a:spcAft>
                      </a:pPr>
                      <a:r>
                        <a:rPr lang="en-GB" sz="900">
                          <a:effectLst/>
                        </a:rPr>
                        <a:t>Roll out to continue as required, with rolling programme.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extLst>
                  <a:ext uri="{0D108BD9-81ED-4DB2-BD59-A6C34878D82A}">
                    <a16:rowId xmlns:a16="http://schemas.microsoft.com/office/drawing/2014/main" val="1242064920"/>
                  </a:ext>
                </a:extLst>
              </a:tr>
              <a:tr h="1002911">
                <a:tc>
                  <a:txBody>
                    <a:bodyPr/>
                    <a:lstStyle/>
                    <a:p>
                      <a:pPr>
                        <a:lnSpc>
                          <a:spcPct val="107000"/>
                        </a:lnSpc>
                        <a:spcAft>
                          <a:spcPts val="800"/>
                        </a:spcAft>
                      </a:pPr>
                      <a:r>
                        <a:rPr lang="en-GB" sz="900">
                          <a:effectLst/>
                        </a:rPr>
                        <a:t>Sickness Hot Spots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Deep Dive Sickness Review of Hotspot Areas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To conduct a review of highest sickness absence areas within the Service Group from the Hot Spot ESR RAG Report to ensure Management and Documentation compliance with the MAAW Policy, and any learning outcomes from case management.</a:t>
                      </a:r>
                    </a:p>
                    <a:p>
                      <a:pPr>
                        <a:lnSpc>
                          <a:spcPct val="107000"/>
                        </a:lnSpc>
                        <a:spcAft>
                          <a:spcPts val="800"/>
                        </a:spcAft>
                      </a:pPr>
                      <a:r>
                        <a:rPr lang="en-GB" sz="900">
                          <a:effectLst/>
                        </a:rPr>
                        <a:t>Action Plans to be drawn up from outcomes with recommendations.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Line Managers within Hot Spot areas – Reviews to be undertaken by Operational Workforce Team.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October 2022</a:t>
                      </a:r>
                    </a:p>
                    <a:p>
                      <a:pPr>
                        <a:lnSpc>
                          <a:spcPct val="107000"/>
                        </a:lnSpc>
                        <a:spcAft>
                          <a:spcPts val="800"/>
                        </a:spcAft>
                      </a:pPr>
                      <a:r>
                        <a:rPr lang="en-GB" sz="900">
                          <a:effectLst/>
                        </a:rPr>
                        <a:t>July 2024</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a:effectLst/>
                        </a:rPr>
                        <a:t>Policy compliance and any learning outcomes reviewed.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tc>
                  <a:txBody>
                    <a:bodyPr/>
                    <a:lstStyle/>
                    <a:p>
                      <a:pPr>
                        <a:lnSpc>
                          <a:spcPct val="107000"/>
                        </a:lnSpc>
                        <a:spcAft>
                          <a:spcPts val="800"/>
                        </a:spcAft>
                      </a:pPr>
                      <a:r>
                        <a:rPr lang="en-GB" sz="900" dirty="0">
                          <a:effectLst/>
                        </a:rPr>
                        <a:t>Manager Reviews commenced in September and conclude the end of October 2022  Action Plans completed Dec 2022</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6283" marR="46283" marT="0" marB="0"/>
                </a:tc>
                <a:extLst>
                  <a:ext uri="{0D108BD9-81ED-4DB2-BD59-A6C34878D82A}">
                    <a16:rowId xmlns:a16="http://schemas.microsoft.com/office/drawing/2014/main" val="4132233630"/>
                  </a:ext>
                </a:extLst>
              </a:tr>
            </a:tbl>
          </a:graphicData>
        </a:graphic>
      </p:graphicFrame>
    </p:spTree>
    <p:extLst>
      <p:ext uri="{BB962C8B-B14F-4D97-AF65-F5344CB8AC3E}">
        <p14:creationId xmlns:p14="http://schemas.microsoft.com/office/powerpoint/2010/main" val="15074595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438052" y="174831"/>
            <a:ext cx="11528607" cy="219385"/>
          </a:xfrm>
        </p:spPr>
        <p:txBody>
          <a:bodyPr>
            <a:noAutofit/>
          </a:bodyPr>
          <a:lstStyle/>
          <a:p>
            <a:r>
              <a:rPr lang="pt-BR" sz="4000" dirty="0"/>
              <a:t>PCT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CDB2F8A1-8194-47C2-8CD4-B6A78E590EA0}"/>
              </a:ext>
            </a:extLst>
          </p:cNvPr>
          <p:cNvGraphicFramePr>
            <a:graphicFrameLocks noGrp="1"/>
          </p:cNvGraphicFramePr>
          <p:nvPr>
            <p:extLst>
              <p:ext uri="{D42A27DB-BD31-4B8C-83A1-F6EECF244321}">
                <p14:modId xmlns:p14="http://schemas.microsoft.com/office/powerpoint/2010/main" val="2821167544"/>
              </p:ext>
            </p:extLst>
          </p:nvPr>
        </p:nvGraphicFramePr>
        <p:xfrm>
          <a:off x="252715" y="775913"/>
          <a:ext cx="11713944" cy="5907256"/>
        </p:xfrm>
        <a:graphic>
          <a:graphicData uri="http://schemas.openxmlformats.org/drawingml/2006/table">
            <a:tbl>
              <a:tblPr firstRow="1" firstCol="1" bandRow="1">
                <a:tableStyleId>{5C22544A-7EE6-4342-B048-85BDC9FD1C3A}</a:tableStyleId>
              </a:tblPr>
              <a:tblGrid>
                <a:gridCol w="1498879">
                  <a:extLst>
                    <a:ext uri="{9D8B030D-6E8A-4147-A177-3AD203B41FA5}">
                      <a16:colId xmlns:a16="http://schemas.microsoft.com/office/drawing/2014/main" val="1183855530"/>
                    </a:ext>
                  </a:extLst>
                </a:gridCol>
                <a:gridCol w="1934308">
                  <a:extLst>
                    <a:ext uri="{9D8B030D-6E8A-4147-A177-3AD203B41FA5}">
                      <a16:colId xmlns:a16="http://schemas.microsoft.com/office/drawing/2014/main" val="289311160"/>
                    </a:ext>
                  </a:extLst>
                </a:gridCol>
                <a:gridCol w="2320256">
                  <a:extLst>
                    <a:ext uri="{9D8B030D-6E8A-4147-A177-3AD203B41FA5}">
                      <a16:colId xmlns:a16="http://schemas.microsoft.com/office/drawing/2014/main" val="1596212007"/>
                    </a:ext>
                  </a:extLst>
                </a:gridCol>
                <a:gridCol w="1265942">
                  <a:extLst>
                    <a:ext uri="{9D8B030D-6E8A-4147-A177-3AD203B41FA5}">
                      <a16:colId xmlns:a16="http://schemas.microsoft.com/office/drawing/2014/main" val="1167872720"/>
                    </a:ext>
                  </a:extLst>
                </a:gridCol>
                <a:gridCol w="1559016">
                  <a:extLst>
                    <a:ext uri="{9D8B030D-6E8A-4147-A177-3AD203B41FA5}">
                      <a16:colId xmlns:a16="http://schemas.microsoft.com/office/drawing/2014/main" val="887503668"/>
                    </a:ext>
                  </a:extLst>
                </a:gridCol>
                <a:gridCol w="1661023">
                  <a:extLst>
                    <a:ext uri="{9D8B030D-6E8A-4147-A177-3AD203B41FA5}">
                      <a16:colId xmlns:a16="http://schemas.microsoft.com/office/drawing/2014/main" val="453767237"/>
                    </a:ext>
                  </a:extLst>
                </a:gridCol>
                <a:gridCol w="1474520">
                  <a:extLst>
                    <a:ext uri="{9D8B030D-6E8A-4147-A177-3AD203B41FA5}">
                      <a16:colId xmlns:a16="http://schemas.microsoft.com/office/drawing/2014/main" val="3213677114"/>
                    </a:ext>
                  </a:extLst>
                </a:gridCol>
              </a:tblGrid>
              <a:tr h="535591">
                <a:tc>
                  <a:txBody>
                    <a:bodyPr/>
                    <a:lstStyle/>
                    <a:p>
                      <a:pPr>
                        <a:lnSpc>
                          <a:spcPct val="107000"/>
                        </a:lnSpc>
                        <a:spcAft>
                          <a:spcPts val="800"/>
                        </a:spcAft>
                      </a:pPr>
                      <a:r>
                        <a:rPr lang="en-GB" sz="1000">
                          <a:effectLst/>
                        </a:rPr>
                        <a:t>Sickness Hotspot Audits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Following Deep Dive Sickness Reviews of Hotspot Areas, sickness audits will be undertaken on the remaining 5 Hotspot Areas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conduct an audit of the 5 top sickness hotspot areas, to ensure sickness cases are being managed, and documentation is being completed and maintained.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Operational Workforce Team, in conjunction with the Lead Managers within 5 Hotspot Areas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June-July 2023</a:t>
                      </a:r>
                    </a:p>
                    <a:p>
                      <a:pPr>
                        <a:lnSpc>
                          <a:spcPct val="107000"/>
                        </a:lnSpc>
                        <a:spcAft>
                          <a:spcPts val="800"/>
                        </a:spcAft>
                      </a:pPr>
                      <a:r>
                        <a:rPr lang="en-GB" sz="1000">
                          <a:effectLst/>
                        </a:rPr>
                        <a:t>July 2024</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Policy compliance, themes and learning.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Audits completed in July 2023 and July 2024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2705308159"/>
                  </a:ext>
                </a:extLst>
              </a:tr>
              <a:tr h="625522">
                <a:tc>
                  <a:txBody>
                    <a:bodyPr/>
                    <a:lstStyle/>
                    <a:p>
                      <a:pPr>
                        <a:lnSpc>
                          <a:spcPct val="107000"/>
                        </a:lnSpc>
                        <a:spcAft>
                          <a:spcPts val="800"/>
                        </a:spcAft>
                      </a:pPr>
                      <a:r>
                        <a:rPr lang="en-GB" sz="1000">
                          <a:effectLst/>
                        </a:rPr>
                        <a:t>Sickness Surgeries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Monthly Sickness Surgeries with Lead Nurse/Manager within Hot Spot Areas.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discuss sickness cases within Surgery and to draft action plans for sickness cases.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Lead Nurses/ Managers within Hot Spot areas – Surgeries held with Operational Workforce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August 2021 held monthly – 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ensure plans in place to support the Manager/Individual sickness absence cases.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Sickness Surgeries held and ongoing within each Hot Spot area</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270835631"/>
                  </a:ext>
                </a:extLst>
              </a:tr>
              <a:tr h="445661">
                <a:tc>
                  <a:txBody>
                    <a:bodyPr/>
                    <a:lstStyle/>
                    <a:p>
                      <a:pPr>
                        <a:lnSpc>
                          <a:spcPct val="107000"/>
                        </a:lnSpc>
                        <a:spcAft>
                          <a:spcPts val="800"/>
                        </a:spcAft>
                      </a:pPr>
                      <a:r>
                        <a:rPr lang="en-GB" sz="1000">
                          <a:effectLst/>
                        </a:rPr>
                        <a:t>Review of Sickness Absence Reasons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As part of Sickness Hotspot Review reasons for absences to identify any patterns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Ascertain any preventative or proactive support within a specific Team/ Dept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Line Managers and Leads within Hot Spot areas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October 2022</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ensure early intervention support offered and appropriate OH referrals and Wellbeing signposting.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Reviews commenced in September 2022 and concluded October 2022</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3902367064"/>
                  </a:ext>
                </a:extLst>
              </a:tr>
              <a:tr h="1759320">
                <a:tc>
                  <a:txBody>
                    <a:bodyPr/>
                    <a:lstStyle/>
                    <a:p>
                      <a:pPr>
                        <a:lnSpc>
                          <a:spcPct val="107000"/>
                        </a:lnSpc>
                        <a:spcAft>
                          <a:spcPts val="800"/>
                        </a:spcAft>
                      </a:pPr>
                      <a:r>
                        <a:rPr lang="en-GB" sz="1000">
                          <a:effectLst/>
                        </a:rPr>
                        <a:t>Wellbeing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As part of the Sickness Surgeries, to re-signpost Wellbeing Support available for staff and managers.  To engage with Employee Wellbeing Team to review support available and share </a:t>
                      </a:r>
                    </a:p>
                    <a:p>
                      <a:pPr>
                        <a:lnSpc>
                          <a:spcPct val="107000"/>
                        </a:lnSpc>
                        <a:spcAft>
                          <a:spcPts val="800"/>
                        </a:spcAft>
                      </a:pPr>
                      <a:r>
                        <a:rPr lang="en-GB" sz="1000">
                          <a:effectLst/>
                        </a:rPr>
                        <a:t> </a:t>
                      </a:r>
                    </a:p>
                    <a:p>
                      <a:pPr>
                        <a:lnSpc>
                          <a:spcPct val="107000"/>
                        </a:lnSpc>
                        <a:spcAft>
                          <a:spcPts val="800"/>
                        </a:spcAft>
                      </a:pPr>
                      <a:r>
                        <a:rPr lang="en-GB" sz="1000">
                          <a:effectLst/>
                        </a:rPr>
                        <a:t>`Staff Engagement &amp; Wellbeing Action Plan’ has been drafted by Workforce Business Partners.</a:t>
                      </a:r>
                    </a:p>
                    <a:p>
                      <a:pPr>
                        <a:lnSpc>
                          <a:spcPct val="107000"/>
                        </a:lnSpc>
                        <a:spcAft>
                          <a:spcPts val="800"/>
                        </a:spcAft>
                      </a:pPr>
                      <a:r>
                        <a:rPr lang="en-GB" sz="1000">
                          <a:effectLst/>
                        </a:rPr>
                        <a:t> </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ensure current support is accessible as a preventative to absence or to support an early return to work.</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To maintain and update access to Wellbeing Support </a:t>
                      </a:r>
                    </a:p>
                    <a:p>
                      <a:pPr>
                        <a:lnSpc>
                          <a:spcPct val="107000"/>
                        </a:lnSpc>
                        <a:spcAft>
                          <a:spcPts val="800"/>
                        </a:spcAft>
                      </a:pPr>
                      <a:r>
                        <a:rPr lang="en-GB" sz="1000">
                          <a:effectLst/>
                        </a:rPr>
                        <a:t> </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Line Managers – Sickness Surgeries supported by Operational Workforce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Line Managers to circulate – Workforce to update/maintain Action Plan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dirty="0">
                          <a:effectLst/>
                        </a:rPr>
                        <a:t>Monthly during Sickness Surgeries</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Regularly update `Staff Engagement &amp; Wellbeing Action Plan’ as required.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ensure support is being signposted by Line Managers within areas.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 </a:t>
                      </a:r>
                    </a:p>
                    <a:p>
                      <a:pPr>
                        <a:lnSpc>
                          <a:spcPct val="107000"/>
                        </a:lnSpc>
                        <a:spcAft>
                          <a:spcPts val="800"/>
                        </a:spcAft>
                      </a:pPr>
                      <a:r>
                        <a:rPr lang="en-GB" sz="1000">
                          <a:effectLst/>
                        </a:rPr>
                        <a:t>Signpost staff support offered within Wellbeing, in addition to intranet site. </a:t>
                      </a:r>
                    </a:p>
                    <a:p>
                      <a:pPr>
                        <a:lnSpc>
                          <a:spcPct val="107000"/>
                        </a:lnSpc>
                        <a:spcAft>
                          <a:spcPts val="800"/>
                        </a:spcAft>
                      </a:pPr>
                      <a:r>
                        <a:rPr lang="en-GB" sz="1000">
                          <a:effectLst/>
                        </a:rPr>
                        <a:t> </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Wellbeing information is forwarded to Managers when received, updated within Surgeries, and Team Brief within the Service Group, and shared within the bi-monthly Service Group Wellbeing Champion Meetings/ SBU Wellbeing Forum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2529026681"/>
                  </a:ext>
                </a:extLst>
              </a:tr>
              <a:tr h="985244">
                <a:tc>
                  <a:txBody>
                    <a:bodyPr/>
                    <a:lstStyle/>
                    <a:p>
                      <a:pPr>
                        <a:lnSpc>
                          <a:spcPct val="107000"/>
                        </a:lnSpc>
                        <a:spcAft>
                          <a:spcPts val="800"/>
                        </a:spcAft>
                      </a:pPr>
                      <a:r>
                        <a:rPr lang="en-GB" sz="1000">
                          <a:effectLst/>
                        </a:rPr>
                        <a:t>Wellbeing Champions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dirty="0">
                          <a:effectLst/>
                        </a:rPr>
                        <a:t>To engage with Service Group Wellbeing Champions.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To Agenda a plan to actively promote wellbeing across the Service Group.</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Wellbeing Champions – Workforce Support.  Ongoing meetings are held bi-monthly.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Bi-monthly meetings with Wellbeing Champions and Workforce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a:effectLst/>
                        </a:rPr>
                        <a:t>Wellbeing Champions to continue to raise awareness of wellbeing support, and promote and share ideas within the Group.</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tc>
                  <a:txBody>
                    <a:bodyPr/>
                    <a:lstStyle/>
                    <a:p>
                      <a:pPr>
                        <a:lnSpc>
                          <a:spcPct val="107000"/>
                        </a:lnSpc>
                        <a:spcAft>
                          <a:spcPts val="800"/>
                        </a:spcAft>
                      </a:pPr>
                      <a:r>
                        <a:rPr lang="en-GB" sz="1000" dirty="0">
                          <a:ln>
                            <a:noFill/>
                          </a:ln>
                          <a:effectLst/>
                        </a:rPr>
                        <a:t>Wellbeing Champion Meetings being held bi-monthly for sharing good practice and wellbeing ideas within the Service Group.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7821" marR="37821" marT="0" marB="0"/>
                </a:tc>
                <a:extLst>
                  <a:ext uri="{0D108BD9-81ED-4DB2-BD59-A6C34878D82A}">
                    <a16:rowId xmlns:a16="http://schemas.microsoft.com/office/drawing/2014/main" val="883294588"/>
                  </a:ext>
                </a:extLst>
              </a:tr>
            </a:tbl>
          </a:graphicData>
        </a:graphic>
      </p:graphicFrame>
    </p:spTree>
    <p:extLst>
      <p:ext uri="{BB962C8B-B14F-4D97-AF65-F5344CB8AC3E}">
        <p14:creationId xmlns:p14="http://schemas.microsoft.com/office/powerpoint/2010/main" val="24317765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PCT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00E5A282-553D-4638-B94B-AE9B5FC282E6}"/>
              </a:ext>
            </a:extLst>
          </p:cNvPr>
          <p:cNvGraphicFramePr>
            <a:graphicFrameLocks noGrp="1"/>
          </p:cNvGraphicFramePr>
          <p:nvPr>
            <p:extLst>
              <p:ext uri="{D42A27DB-BD31-4B8C-83A1-F6EECF244321}">
                <p14:modId xmlns:p14="http://schemas.microsoft.com/office/powerpoint/2010/main" val="329588597"/>
              </p:ext>
            </p:extLst>
          </p:nvPr>
        </p:nvGraphicFramePr>
        <p:xfrm>
          <a:off x="397093" y="1072572"/>
          <a:ext cx="11653735" cy="5576824"/>
        </p:xfrm>
        <a:graphic>
          <a:graphicData uri="http://schemas.openxmlformats.org/drawingml/2006/table">
            <a:tbl>
              <a:tblPr firstRow="1" firstCol="1" bandRow="1">
                <a:tableStyleId>{5C22544A-7EE6-4342-B048-85BDC9FD1C3A}</a:tableStyleId>
              </a:tblPr>
              <a:tblGrid>
                <a:gridCol w="1491177">
                  <a:extLst>
                    <a:ext uri="{9D8B030D-6E8A-4147-A177-3AD203B41FA5}">
                      <a16:colId xmlns:a16="http://schemas.microsoft.com/office/drawing/2014/main" val="2594472852"/>
                    </a:ext>
                  </a:extLst>
                </a:gridCol>
                <a:gridCol w="1924366">
                  <a:extLst>
                    <a:ext uri="{9D8B030D-6E8A-4147-A177-3AD203B41FA5}">
                      <a16:colId xmlns:a16="http://schemas.microsoft.com/office/drawing/2014/main" val="3352363276"/>
                    </a:ext>
                  </a:extLst>
                </a:gridCol>
                <a:gridCol w="2308329">
                  <a:extLst>
                    <a:ext uri="{9D8B030D-6E8A-4147-A177-3AD203B41FA5}">
                      <a16:colId xmlns:a16="http://schemas.microsoft.com/office/drawing/2014/main" val="171211522"/>
                    </a:ext>
                  </a:extLst>
                </a:gridCol>
                <a:gridCol w="1259434">
                  <a:extLst>
                    <a:ext uri="{9D8B030D-6E8A-4147-A177-3AD203B41FA5}">
                      <a16:colId xmlns:a16="http://schemas.microsoft.com/office/drawing/2014/main" val="642626479"/>
                    </a:ext>
                  </a:extLst>
                </a:gridCol>
                <a:gridCol w="1551005">
                  <a:extLst>
                    <a:ext uri="{9D8B030D-6E8A-4147-A177-3AD203B41FA5}">
                      <a16:colId xmlns:a16="http://schemas.microsoft.com/office/drawing/2014/main" val="1075122225"/>
                    </a:ext>
                  </a:extLst>
                </a:gridCol>
                <a:gridCol w="1652484">
                  <a:extLst>
                    <a:ext uri="{9D8B030D-6E8A-4147-A177-3AD203B41FA5}">
                      <a16:colId xmlns:a16="http://schemas.microsoft.com/office/drawing/2014/main" val="3707618863"/>
                    </a:ext>
                  </a:extLst>
                </a:gridCol>
                <a:gridCol w="1466940">
                  <a:extLst>
                    <a:ext uri="{9D8B030D-6E8A-4147-A177-3AD203B41FA5}">
                      <a16:colId xmlns:a16="http://schemas.microsoft.com/office/drawing/2014/main" val="3132599149"/>
                    </a:ext>
                  </a:extLst>
                </a:gridCol>
              </a:tblGrid>
              <a:tr h="850490">
                <a:tc>
                  <a:txBody>
                    <a:bodyPr/>
                    <a:lstStyle/>
                    <a:p>
                      <a:pPr>
                        <a:lnSpc>
                          <a:spcPct val="107000"/>
                        </a:lnSpc>
                        <a:spcAft>
                          <a:spcPts val="800"/>
                        </a:spcAft>
                      </a:pPr>
                      <a:r>
                        <a:rPr lang="en-GB" sz="1000">
                          <a:effectLst/>
                        </a:rPr>
                        <a:t>Staff `Drop in’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offer staff within Hot Spot areas the opportunity to meet with Manager/HR ad hoc drop in session to raise any concerns/ discuss absence management/ share good working practices/ wellbeing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Attendance at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Line Managers – Supported by Operational Workforce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Bi-monthly offer date/time to staff</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enhance good communications and promote staff support.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Staff `Drop In’ Sessions to be offered within Hot Spot areas from Sept 2024.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extLst>
                  <a:ext uri="{0D108BD9-81ED-4DB2-BD59-A6C34878D82A}">
                    <a16:rowId xmlns:a16="http://schemas.microsoft.com/office/drawing/2014/main" val="1025901363"/>
                  </a:ext>
                </a:extLst>
              </a:tr>
              <a:tr h="755523">
                <a:tc>
                  <a:txBody>
                    <a:bodyPr/>
                    <a:lstStyle/>
                    <a:p>
                      <a:pPr>
                        <a:lnSpc>
                          <a:spcPct val="107000"/>
                        </a:lnSpc>
                        <a:spcAft>
                          <a:spcPts val="800"/>
                        </a:spcAft>
                      </a:pPr>
                      <a:r>
                        <a:rPr lang="en-GB" sz="1000">
                          <a:effectLst/>
                        </a:rPr>
                        <a:t>Manager `Drop in’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offer Heads of Service the opportunity to meet with Workforce Business Partner/Asst BP for session on ER queries/ absence management / share good working practices/ wellbeing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Attendance at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Workforce Business  Partner/Asst Workforce Business Partner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Bi-monthly Meetings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enhance good communications and promote support for Heads of Service.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Manager Meetings to be arranged by Workforce from September 2024.</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extLst>
                  <a:ext uri="{0D108BD9-81ED-4DB2-BD59-A6C34878D82A}">
                    <a16:rowId xmlns:a16="http://schemas.microsoft.com/office/drawing/2014/main" val="3163438277"/>
                  </a:ext>
                </a:extLst>
              </a:tr>
              <a:tr h="1491593">
                <a:tc>
                  <a:txBody>
                    <a:bodyPr/>
                    <a:lstStyle/>
                    <a:p>
                      <a:pPr>
                        <a:lnSpc>
                          <a:spcPct val="107000"/>
                        </a:lnSpc>
                        <a:spcAft>
                          <a:spcPts val="800"/>
                        </a:spcAft>
                      </a:pPr>
                      <a:r>
                        <a:rPr lang="en-GB" sz="1000" dirty="0">
                          <a:effectLst/>
                        </a:rPr>
                        <a:t>Absence Data Sharing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circulate information to the Service Group Heads of Service and Managers regarding the sickness data from BI and ESR Reports for information and action.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dirty="0">
                          <a:effectLst/>
                        </a:rPr>
                        <a:t>Using data: Workforce metric data to be issued to each Service Group management team on a monthly basis via email, Team Brief and Workforce Board Reports.  Data issued to </a:t>
                      </a:r>
                      <a:r>
                        <a:rPr lang="en-GB" sz="1000" dirty="0" err="1">
                          <a:effectLst/>
                        </a:rPr>
                        <a:t>include:Open</a:t>
                      </a:r>
                      <a:r>
                        <a:rPr lang="en-GB" sz="1000" dirty="0">
                          <a:effectLst/>
                        </a:rPr>
                        <a:t> ended sick (&gt; 90 days – identifies  employees on long term sick and who may be reaching half or nil pay) </a:t>
                      </a:r>
                    </a:p>
                    <a:p>
                      <a:pPr marL="342900" lvl="0" indent="-342900">
                        <a:lnSpc>
                          <a:spcPct val="115000"/>
                        </a:lnSpc>
                        <a:buFont typeface="Wingdings" panose="05000000000000000000" pitchFamily="2" charset="2"/>
                        <a:buChar char=""/>
                      </a:pPr>
                      <a:r>
                        <a:rPr lang="en-GB" sz="1000" dirty="0">
                          <a:effectLst/>
                        </a:rPr>
                        <a:t>RAG Report</a:t>
                      </a:r>
                    </a:p>
                    <a:p>
                      <a:pPr marL="342900" lvl="0" indent="-342900">
                        <a:lnSpc>
                          <a:spcPct val="115000"/>
                        </a:lnSpc>
                        <a:spcAft>
                          <a:spcPts val="1000"/>
                        </a:spcAft>
                        <a:buFont typeface="Wingdings" panose="05000000000000000000" pitchFamily="2" charset="2"/>
                        <a:buChar char=""/>
                      </a:pPr>
                      <a:r>
                        <a:rPr lang="en-GB" sz="1000" dirty="0">
                          <a:effectLst/>
                        </a:rPr>
                        <a:t>Sickness absence ‘Hot Spot’ Reports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Workforce Business  Partner/ Asst Workforce Business Partner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Monthly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ensure the Service Group and Managers are updated on their Sickness data for appropriate action.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BI/ESR Information circulated monthly to Managers when received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extLst>
                  <a:ext uri="{0D108BD9-81ED-4DB2-BD59-A6C34878D82A}">
                    <a16:rowId xmlns:a16="http://schemas.microsoft.com/office/drawing/2014/main" val="1728744634"/>
                  </a:ext>
                </a:extLst>
              </a:tr>
              <a:tr h="1253731">
                <a:tc>
                  <a:txBody>
                    <a:bodyPr/>
                    <a:lstStyle/>
                    <a:p>
                      <a:pPr>
                        <a:lnSpc>
                          <a:spcPct val="107000"/>
                        </a:lnSpc>
                        <a:spcAft>
                          <a:spcPts val="800"/>
                        </a:spcAft>
                      </a:pPr>
                      <a:r>
                        <a:rPr lang="en-GB" sz="1000">
                          <a:effectLst/>
                        </a:rPr>
                        <a:t>Using the PADR process to improve employee attendance and employee PADR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Continue to ensure via the PADR process that employees feel confident and competent to undertake their roles.  Opportunity to have a conversation on Wellbeing, and support available.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Managers to continue to ensure PADR compliance, ensuring employee wellbeing `check in’ is part of the PADR discussion.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dirty="0">
                          <a:effectLst/>
                        </a:rPr>
                        <a:t>Service Group Managers/ Leads (Delegate to all line managers). </a:t>
                      </a:r>
                    </a:p>
                    <a:p>
                      <a:pPr>
                        <a:lnSpc>
                          <a:spcPct val="107000"/>
                        </a:lnSpc>
                        <a:spcAft>
                          <a:spcPts val="800"/>
                        </a:spcAft>
                      </a:pPr>
                      <a:r>
                        <a:rPr lang="en-GB" sz="1000" dirty="0">
                          <a:effectLst/>
                        </a:rPr>
                        <a:t>Workforce Business Partner to share PADR compliance Rates monthly with the Service Group Leads.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Monthly / Review as necessary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a:effectLst/>
                        </a:rPr>
                        <a:t>To ensure Managers comply with PADR for all staff, and support for staff within the PADR process, ensuring all mandatory and statutory training requirements are complete, and wellbeing discussion held.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tc>
                  <a:txBody>
                    <a:bodyPr/>
                    <a:lstStyle/>
                    <a:p>
                      <a:pPr>
                        <a:lnSpc>
                          <a:spcPct val="107000"/>
                        </a:lnSpc>
                        <a:spcAft>
                          <a:spcPts val="800"/>
                        </a:spcAft>
                      </a:pPr>
                      <a:r>
                        <a:rPr lang="en-GB" sz="1000" dirty="0">
                          <a:effectLst/>
                        </a:rPr>
                        <a:t>PADR KPI’s monitored monthly to review compliance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9940" marR="39940" marT="0" marB="0"/>
                </a:tc>
                <a:extLst>
                  <a:ext uri="{0D108BD9-81ED-4DB2-BD59-A6C34878D82A}">
                    <a16:rowId xmlns:a16="http://schemas.microsoft.com/office/drawing/2014/main" val="3437986823"/>
                  </a:ext>
                </a:extLst>
              </a:tr>
            </a:tbl>
          </a:graphicData>
        </a:graphic>
      </p:graphicFrame>
    </p:spTree>
    <p:extLst>
      <p:ext uri="{BB962C8B-B14F-4D97-AF65-F5344CB8AC3E}">
        <p14:creationId xmlns:p14="http://schemas.microsoft.com/office/powerpoint/2010/main" val="37086005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PCT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C8CB096C-39C0-49C5-BC09-A320434FBD55}"/>
              </a:ext>
            </a:extLst>
          </p:cNvPr>
          <p:cNvGraphicFramePr>
            <a:graphicFrameLocks noGrp="1"/>
          </p:cNvGraphicFramePr>
          <p:nvPr>
            <p:extLst>
              <p:ext uri="{D42A27DB-BD31-4B8C-83A1-F6EECF244321}">
                <p14:modId xmlns:p14="http://schemas.microsoft.com/office/powerpoint/2010/main" val="3964803050"/>
              </p:ext>
            </p:extLst>
          </p:nvPr>
        </p:nvGraphicFramePr>
        <p:xfrm>
          <a:off x="502971" y="1041835"/>
          <a:ext cx="11186058" cy="4828097"/>
        </p:xfrm>
        <a:graphic>
          <a:graphicData uri="http://schemas.openxmlformats.org/drawingml/2006/table">
            <a:tbl>
              <a:tblPr firstRow="1" firstCol="1" bandRow="1">
                <a:tableStyleId>{5C22544A-7EE6-4342-B048-85BDC9FD1C3A}</a:tableStyleId>
              </a:tblPr>
              <a:tblGrid>
                <a:gridCol w="1431333">
                  <a:extLst>
                    <a:ext uri="{9D8B030D-6E8A-4147-A177-3AD203B41FA5}">
                      <a16:colId xmlns:a16="http://schemas.microsoft.com/office/drawing/2014/main" val="2254057619"/>
                    </a:ext>
                  </a:extLst>
                </a:gridCol>
                <a:gridCol w="1847139">
                  <a:extLst>
                    <a:ext uri="{9D8B030D-6E8A-4147-A177-3AD203B41FA5}">
                      <a16:colId xmlns:a16="http://schemas.microsoft.com/office/drawing/2014/main" val="2338377836"/>
                    </a:ext>
                  </a:extLst>
                </a:gridCol>
                <a:gridCol w="2215694">
                  <a:extLst>
                    <a:ext uri="{9D8B030D-6E8A-4147-A177-3AD203B41FA5}">
                      <a16:colId xmlns:a16="http://schemas.microsoft.com/office/drawing/2014/main" val="1832613778"/>
                    </a:ext>
                  </a:extLst>
                </a:gridCol>
                <a:gridCol w="1208889">
                  <a:extLst>
                    <a:ext uri="{9D8B030D-6E8A-4147-A177-3AD203B41FA5}">
                      <a16:colId xmlns:a16="http://schemas.microsoft.com/office/drawing/2014/main" val="2730562712"/>
                    </a:ext>
                  </a:extLst>
                </a:gridCol>
                <a:gridCol w="1488761">
                  <a:extLst>
                    <a:ext uri="{9D8B030D-6E8A-4147-A177-3AD203B41FA5}">
                      <a16:colId xmlns:a16="http://schemas.microsoft.com/office/drawing/2014/main" val="229980570"/>
                    </a:ext>
                  </a:extLst>
                </a:gridCol>
                <a:gridCol w="1586169">
                  <a:extLst>
                    <a:ext uri="{9D8B030D-6E8A-4147-A177-3AD203B41FA5}">
                      <a16:colId xmlns:a16="http://schemas.microsoft.com/office/drawing/2014/main" val="1380852067"/>
                    </a:ext>
                  </a:extLst>
                </a:gridCol>
                <a:gridCol w="1408073">
                  <a:extLst>
                    <a:ext uri="{9D8B030D-6E8A-4147-A177-3AD203B41FA5}">
                      <a16:colId xmlns:a16="http://schemas.microsoft.com/office/drawing/2014/main" val="2203641566"/>
                    </a:ext>
                  </a:extLst>
                </a:gridCol>
              </a:tblGrid>
              <a:tr h="451656">
                <a:tc>
                  <a:txBody>
                    <a:bodyPr/>
                    <a:lstStyle/>
                    <a:p>
                      <a:pPr>
                        <a:lnSpc>
                          <a:spcPct val="107000"/>
                        </a:lnSpc>
                        <a:spcAft>
                          <a:spcPts val="800"/>
                        </a:spcAft>
                      </a:pPr>
                      <a:r>
                        <a:rPr lang="en-GB" sz="900">
                          <a:effectLst/>
                        </a:rPr>
                        <a:t>Advise on absence/ attendance queries at Service Group E-Roster Scrutiny Panels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Workforce Business Partner / Asst Business Partner to attend all Roster Scrutiny Panels with Managers/ Leads.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Workforce support and advice on any sickness absences within the Roster, and ensure that the relevant Operational HR support has been sought by Managers.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Leads/ Managers – Workforce Support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Monthly Panels for all areas within the Service Group.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To promote early intervention for absences identified within the Roster.  To ensure Managers supported to initiate an earlier return to work.</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Ongoing attendance at monthly E-Roster Scrutiny Panels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extLst>
                  <a:ext uri="{0D108BD9-81ED-4DB2-BD59-A6C34878D82A}">
                    <a16:rowId xmlns:a16="http://schemas.microsoft.com/office/drawing/2014/main" val="4179746273"/>
                  </a:ext>
                </a:extLst>
              </a:tr>
              <a:tr h="1092500">
                <a:tc>
                  <a:txBody>
                    <a:bodyPr/>
                    <a:lstStyle/>
                    <a:p>
                      <a:pPr>
                        <a:lnSpc>
                          <a:spcPct val="107000"/>
                        </a:lnSpc>
                        <a:spcAft>
                          <a:spcPts val="800"/>
                        </a:spcAft>
                      </a:pPr>
                      <a:r>
                        <a:rPr lang="en-GB" sz="900">
                          <a:effectLst/>
                        </a:rPr>
                        <a:t>Employee Feedback/ Voice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Exit Questionnaire / Interviews to be conducted when staff leave the Service Group or transfer posts internally.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dirty="0">
                          <a:effectLst/>
                        </a:rPr>
                        <a:t>To re-establish the exit questionnaire process with a clear advice for managers and staff to follow. Creating a new local exit interview process.  </a:t>
                      </a:r>
                    </a:p>
                    <a:p>
                      <a:pPr>
                        <a:lnSpc>
                          <a:spcPct val="107000"/>
                        </a:lnSpc>
                        <a:spcAft>
                          <a:spcPts val="800"/>
                        </a:spcAft>
                      </a:pPr>
                      <a:r>
                        <a:rPr lang="en-GB" sz="900" dirty="0">
                          <a:effectLst/>
                        </a:rPr>
                        <a:t> </a:t>
                      </a:r>
                    </a:p>
                    <a:p>
                      <a:pPr>
                        <a:lnSpc>
                          <a:spcPct val="107000"/>
                        </a:lnSpc>
                        <a:spcAft>
                          <a:spcPts val="800"/>
                        </a:spcAft>
                      </a:pPr>
                      <a:r>
                        <a:rPr lang="en-GB" sz="900" dirty="0">
                          <a:effectLst/>
                        </a:rPr>
                        <a:t>Analyse exit data to provide valuable information to feed the employment lifecycle and any interventions that can be implemented to retain staff and improve staff experiences.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Line Managers</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Workforce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Provide all leavers with an exit questionnaire/ offer exit interview.</a:t>
                      </a:r>
                    </a:p>
                    <a:p>
                      <a:pPr>
                        <a:lnSpc>
                          <a:spcPct val="107000"/>
                        </a:lnSpc>
                        <a:spcAft>
                          <a:spcPts val="800"/>
                        </a:spcAft>
                      </a:pPr>
                      <a:r>
                        <a:rPr lang="en-GB" sz="900">
                          <a:effectLst/>
                        </a:rPr>
                        <a:t> </a:t>
                      </a:r>
                    </a:p>
                    <a:p>
                      <a:pPr>
                        <a:lnSpc>
                          <a:spcPct val="107000"/>
                        </a:lnSpc>
                        <a:spcAft>
                          <a:spcPts val="800"/>
                        </a:spcAft>
                      </a:pPr>
                      <a:r>
                        <a:rPr lang="en-GB" sz="900">
                          <a:effectLst/>
                        </a:rPr>
                        <a:t> </a:t>
                      </a:r>
                    </a:p>
                    <a:p>
                      <a:pPr>
                        <a:lnSpc>
                          <a:spcPct val="107000"/>
                        </a:lnSpc>
                        <a:spcAft>
                          <a:spcPts val="800"/>
                        </a:spcAft>
                      </a:pPr>
                      <a:r>
                        <a:rPr lang="en-GB" sz="900">
                          <a:effectLst/>
                        </a:rPr>
                        <a:t>Follow up exit interview and report data analysis quarterly and annually to Service Group.  Also to provide quarterly reports to Service Leads for each of the specialties.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Information analysis to support staff retention and wellbeing.  Identify any improvements to support with staff retention and attendance at work.  Highlighting was is going well that supports staff wellbeing and attendance, and any improvements learning from feedback.</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Exit Questionnaire Process introduced February 2022, and quarterly and annual Exit Questionnaire Reports being produced.  In addition to reports being provided to Service Leads, where respondents consent. New Microsoft teams exit interview form introduced 2024.</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extLst>
                  <a:ext uri="{0D108BD9-81ED-4DB2-BD59-A6C34878D82A}">
                    <a16:rowId xmlns:a16="http://schemas.microsoft.com/office/drawing/2014/main" val="1790776086"/>
                  </a:ext>
                </a:extLst>
              </a:tr>
              <a:tr h="1036062">
                <a:tc>
                  <a:txBody>
                    <a:bodyPr/>
                    <a:lstStyle/>
                    <a:p>
                      <a:pPr>
                        <a:lnSpc>
                          <a:spcPct val="107000"/>
                        </a:lnSpc>
                        <a:spcAft>
                          <a:spcPts val="800"/>
                        </a:spcAft>
                      </a:pPr>
                      <a:r>
                        <a:rPr lang="en-GB" sz="900">
                          <a:effectLst/>
                        </a:rPr>
                        <a:t>Wales NHS Staff Survey Feedback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dirty="0">
                          <a:effectLst/>
                        </a:rPr>
                        <a:t>Feedback following completion of Wales NHS Staff Survey</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Assessing received feedback comments for the Service and reviewing any themes.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HEIW undertaking the National NHS Staff Survey and providing Feedback.</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National NHS Staff Survey being conducted on 2 October 2023 for 4 weeks.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Feedback expected from HEIW in December 2023, and reflection on responses received.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National Staff Survey commenced October 2023 for 4 weeks. Outcomes received June 2024. Initial feedback shared with senior team in July 2024. Julie Lloyd attended PCT tea brief in August 2024 to feedback results to the group. Action plan being finalised on key areas of improvement.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extLst>
                  <a:ext uri="{0D108BD9-81ED-4DB2-BD59-A6C34878D82A}">
                    <a16:rowId xmlns:a16="http://schemas.microsoft.com/office/drawing/2014/main" val="3251499678"/>
                  </a:ext>
                </a:extLst>
              </a:tr>
              <a:tr h="451656">
                <a:tc>
                  <a:txBody>
                    <a:bodyPr/>
                    <a:lstStyle/>
                    <a:p>
                      <a:pPr>
                        <a:lnSpc>
                          <a:spcPct val="107000"/>
                        </a:lnSpc>
                        <a:spcAft>
                          <a:spcPts val="800"/>
                        </a:spcAft>
                      </a:pPr>
                      <a:r>
                        <a:rPr lang="en-GB" sz="900">
                          <a:effectLst/>
                        </a:rPr>
                        <a:t>SBU Wellbeing Forum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To engage across with Managers/Leads across SBU.</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Promote wellbeing across the Health Board.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Asst HR BP, Nursing and Therapy Representatives attend from PCTSG held monthly.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Monthly meetings with Asst HR BP and Nursing and Therapy representatives attending from the Group.</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a:effectLst/>
                        </a:rPr>
                        <a:t>To raise awareness of wellbeing support, and promote and share ideas.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tc>
                  <a:txBody>
                    <a:bodyPr/>
                    <a:lstStyle/>
                    <a:p>
                      <a:pPr>
                        <a:lnSpc>
                          <a:spcPct val="107000"/>
                        </a:lnSpc>
                        <a:spcAft>
                          <a:spcPts val="800"/>
                        </a:spcAft>
                      </a:pPr>
                      <a:r>
                        <a:rPr lang="en-GB" sz="900" dirty="0">
                          <a:ln>
                            <a:noFill/>
                          </a:ln>
                          <a:effectLst/>
                        </a:rPr>
                        <a:t>Meetings continue to be held monthly for sharing and good practice.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7309" marR="27309" marT="0" marB="0"/>
                </a:tc>
                <a:extLst>
                  <a:ext uri="{0D108BD9-81ED-4DB2-BD59-A6C34878D82A}">
                    <a16:rowId xmlns:a16="http://schemas.microsoft.com/office/drawing/2014/main" val="422290384"/>
                  </a:ext>
                </a:extLst>
              </a:tr>
            </a:tbl>
          </a:graphicData>
        </a:graphic>
      </p:graphicFrame>
    </p:spTree>
    <p:extLst>
      <p:ext uri="{BB962C8B-B14F-4D97-AF65-F5344CB8AC3E}">
        <p14:creationId xmlns:p14="http://schemas.microsoft.com/office/powerpoint/2010/main" val="35036274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Morriston</a:t>
            </a:r>
          </a:p>
          <a:p>
            <a:pPr algn="ctr"/>
            <a:endParaRPr lang="pt-BR" sz="3032" b="1" dirty="0"/>
          </a:p>
        </p:txBody>
      </p:sp>
    </p:spTree>
    <p:extLst>
      <p:ext uri="{BB962C8B-B14F-4D97-AF65-F5344CB8AC3E}">
        <p14:creationId xmlns:p14="http://schemas.microsoft.com/office/powerpoint/2010/main" val="2316970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7F7FE5DB-E77B-4154-8051-3FEC65DF9CA6}"/>
              </a:ext>
            </a:extLst>
          </p:cNvPr>
          <p:cNvSpPr txBox="1">
            <a:spLocks/>
          </p:cNvSpPr>
          <p:nvPr/>
        </p:nvSpPr>
        <p:spPr>
          <a:xfrm>
            <a:off x="-1019932" y="7224"/>
            <a:ext cx="9557539" cy="508281"/>
          </a:xfrm>
          <a:prstGeom prst="rect">
            <a:avLst/>
          </a:prstGeom>
        </p:spPr>
        <p:txBody>
          <a:bodyPr/>
          <a:lstStyle>
            <a:lvl1pPr marL="0">
              <a:defRPr sz="6800" b="0" cap="none" spc="0">
                <a:ln>
                  <a:noFill/>
                </a:ln>
                <a:solidFill>
                  <a:srgbClr val="1F355E"/>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GB" sz="2668" b="0" i="0" u="none" strike="noStrike" kern="0" cap="none" spc="0" normalizeH="0" baseline="0" noProof="0" dirty="0">
                <a:ln>
                  <a:noFill/>
                </a:ln>
                <a:solidFill>
                  <a:srgbClr val="1F355E"/>
                </a:solidFill>
                <a:effectLst/>
                <a:uLnTx/>
                <a:uFillTx/>
                <a:latin typeface="Arial Black" panose="020B0A04020102020204" pitchFamily="34" charset="0"/>
                <a:ea typeface="+mn-ea"/>
                <a:cs typeface="+mn-cs"/>
              </a:rPr>
              <a:t>Morriston June Update</a:t>
            </a:r>
          </a:p>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GB" sz="2668" b="0" i="0" u="none" strike="noStrike" kern="0" cap="none" spc="0" normalizeH="0" baseline="0" noProof="0" dirty="0">
              <a:ln>
                <a:noFill/>
              </a:ln>
              <a:solidFill>
                <a:srgbClr val="1F355E"/>
              </a:solidFill>
              <a:effectLst/>
              <a:uLnTx/>
              <a:uFillTx/>
              <a:latin typeface="Arial Black" panose="020B0A04020102020204" pitchFamily="34" charset="0"/>
              <a:ea typeface="+mn-ea"/>
              <a:cs typeface="+mn-cs"/>
            </a:endParaRPr>
          </a:p>
          <a:p>
            <a:pPr marL="346558" marR="0" lvl="0" indent="-346558" algn="l" defTabSz="554492"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1698" b="0" i="0" u="none" strike="noStrike" kern="0" cap="none" spc="0" normalizeH="0" baseline="0" noProof="0" dirty="0">
              <a:ln>
                <a:noFill/>
              </a:ln>
              <a:solidFill>
                <a:srgbClr val="1F355E"/>
              </a:solidFill>
              <a:effectLst/>
              <a:uLnTx/>
              <a:uFillTx/>
              <a:latin typeface="Arial Black" panose="020B0A04020102020204" pitchFamily="34" charset="0"/>
              <a:ea typeface="+mn-ea"/>
              <a:cs typeface="+mn-cs"/>
            </a:endParaRPr>
          </a:p>
        </p:txBody>
      </p:sp>
      <p:graphicFrame>
        <p:nvGraphicFramePr>
          <p:cNvPr id="4" name="object 16">
            <a:extLst>
              <a:ext uri="{FF2B5EF4-FFF2-40B4-BE49-F238E27FC236}">
                <a16:creationId xmlns:a16="http://schemas.microsoft.com/office/drawing/2014/main" id="{45E9EC0B-573E-440A-995D-FE46CA638BB8}"/>
              </a:ext>
            </a:extLst>
          </p:cNvPr>
          <p:cNvGraphicFramePr>
            <a:graphicFrameLocks noGrp="1"/>
          </p:cNvGraphicFramePr>
          <p:nvPr/>
        </p:nvGraphicFramePr>
        <p:xfrm>
          <a:off x="163090" y="3718502"/>
          <a:ext cx="1932854" cy="1666705"/>
        </p:xfrm>
        <a:graphic>
          <a:graphicData uri="http://schemas.openxmlformats.org/drawingml/2006/table">
            <a:tbl>
              <a:tblPr firstRow="1" bandRow="1"/>
              <a:tblGrid>
                <a:gridCol w="1932854">
                  <a:extLst>
                    <a:ext uri="{9D8B030D-6E8A-4147-A177-3AD203B41FA5}">
                      <a16:colId xmlns:a16="http://schemas.microsoft.com/office/drawing/2014/main" val="20000"/>
                    </a:ext>
                  </a:extLst>
                </a:gridCol>
              </a:tblGrid>
              <a:tr h="421563">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481965" marR="186690" indent="-288290" algn="ctr">
                        <a:lnSpc>
                          <a:spcPts val="1300"/>
                        </a:lnSpc>
                        <a:spcBef>
                          <a:spcPts val="50"/>
                        </a:spcBef>
                      </a:pPr>
                      <a:r>
                        <a:rPr sz="800" b="1" dirty="0">
                          <a:solidFill>
                            <a:srgbClr val="FFFFFF"/>
                          </a:solidFill>
                          <a:latin typeface="Arial"/>
                          <a:cs typeface="Arial"/>
                        </a:rPr>
                        <a:t>Cumulative</a:t>
                      </a:r>
                      <a:r>
                        <a:rPr sz="800" b="1" spc="-40" dirty="0">
                          <a:solidFill>
                            <a:srgbClr val="FFFFFF"/>
                          </a:solidFill>
                          <a:latin typeface="Arial"/>
                          <a:cs typeface="Arial"/>
                        </a:rPr>
                        <a:t> </a:t>
                      </a:r>
                      <a:r>
                        <a:rPr sz="800" b="1" dirty="0">
                          <a:solidFill>
                            <a:srgbClr val="FFFFFF"/>
                          </a:solidFill>
                          <a:latin typeface="Arial"/>
                          <a:cs typeface="Arial"/>
                        </a:rPr>
                        <a:t>Top</a:t>
                      </a:r>
                      <a:r>
                        <a:rPr sz="800" b="1" spc="-30" dirty="0">
                          <a:solidFill>
                            <a:srgbClr val="FFFFFF"/>
                          </a:solidFill>
                          <a:latin typeface="Arial"/>
                          <a:cs typeface="Arial"/>
                        </a:rPr>
                        <a:t> </a:t>
                      </a:r>
                      <a:r>
                        <a:rPr sz="800" b="1" dirty="0">
                          <a:solidFill>
                            <a:srgbClr val="FFFFFF"/>
                          </a:solidFill>
                          <a:latin typeface="Arial"/>
                          <a:cs typeface="Arial"/>
                        </a:rPr>
                        <a:t>Reasons</a:t>
                      </a:r>
                      <a:r>
                        <a:rPr sz="800" b="1" spc="-35" dirty="0">
                          <a:solidFill>
                            <a:srgbClr val="FFFFFF"/>
                          </a:solidFill>
                          <a:latin typeface="Arial"/>
                          <a:cs typeface="Arial"/>
                        </a:rPr>
                        <a:t> </a:t>
                      </a:r>
                      <a:r>
                        <a:rPr sz="800" b="1" spc="-25" dirty="0">
                          <a:solidFill>
                            <a:srgbClr val="FFFFFF"/>
                          </a:solidFill>
                          <a:latin typeface="Arial"/>
                          <a:cs typeface="Arial"/>
                        </a:rPr>
                        <a:t>For </a:t>
                      </a:r>
                      <a:r>
                        <a:rPr sz="800" b="1" dirty="0">
                          <a:solidFill>
                            <a:srgbClr val="FFFFFF"/>
                          </a:solidFill>
                          <a:latin typeface="Arial"/>
                          <a:cs typeface="Arial"/>
                        </a:rPr>
                        <a:t>Sickness</a:t>
                      </a:r>
                      <a:r>
                        <a:rPr sz="800" b="1" spc="-55" dirty="0">
                          <a:solidFill>
                            <a:srgbClr val="FFFFFF"/>
                          </a:solidFill>
                          <a:latin typeface="Arial"/>
                          <a:cs typeface="Arial"/>
                        </a:rPr>
                        <a:t> </a:t>
                      </a:r>
                      <a:r>
                        <a:rPr sz="800" b="1" spc="-10" dirty="0">
                          <a:solidFill>
                            <a:srgbClr val="FFFFFF"/>
                          </a:solidFill>
                          <a:latin typeface="Arial"/>
                          <a:cs typeface="Arial"/>
                        </a:rPr>
                        <a:t>Absence</a:t>
                      </a:r>
                      <a:endParaRPr sz="800" dirty="0">
                        <a:latin typeface="Arial"/>
                        <a:cs typeface="Arial"/>
                      </a:endParaRPr>
                    </a:p>
                  </a:txBody>
                  <a:tcPr marL="0" marR="0" marT="3851"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lnTlToBr w="12700" cmpd="sng">
                      <a:noFill/>
                      <a:prstDash val="solid"/>
                    </a:lnTlToBr>
                    <a:lnBlToTr w="12700" cmpd="sng">
                      <a:noFill/>
                      <a:prstDash val="solid"/>
                    </a:lnBlToTr>
                    <a:solidFill>
                      <a:srgbClr val="5D58A4"/>
                    </a:solidFill>
                  </a:tcPr>
                </a:tc>
                <a:extLst>
                  <a:ext uri="{0D108BD9-81ED-4DB2-BD59-A6C34878D82A}">
                    <a16:rowId xmlns:a16="http://schemas.microsoft.com/office/drawing/2014/main" val="10000"/>
                  </a:ext>
                </a:extLst>
              </a:tr>
              <a:tr h="409277">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8890">
                        <a:lnSpc>
                          <a:spcPct val="100000"/>
                        </a:lnSpc>
                        <a:spcBef>
                          <a:spcPts val="155"/>
                        </a:spcBef>
                      </a:pPr>
                      <a:r>
                        <a:rPr sz="800" dirty="0">
                          <a:latin typeface="Arial"/>
                          <a:cs typeface="Arial"/>
                        </a:rPr>
                        <a:t>S10</a:t>
                      </a:r>
                      <a:r>
                        <a:rPr sz="800" spc="-30" dirty="0">
                          <a:latin typeface="Arial"/>
                          <a:cs typeface="Arial"/>
                        </a:rPr>
                        <a:t> </a:t>
                      </a:r>
                      <a:r>
                        <a:rPr sz="800" spc="-10" dirty="0">
                          <a:latin typeface="Arial"/>
                          <a:cs typeface="Arial"/>
                        </a:rPr>
                        <a:t>Anxiety/stress/depression/other</a:t>
                      </a:r>
                      <a:endParaRPr sz="800" dirty="0">
                        <a:latin typeface="Arial"/>
                        <a:cs typeface="Arial"/>
                      </a:endParaRPr>
                    </a:p>
                    <a:p>
                      <a:pPr marL="8890">
                        <a:lnSpc>
                          <a:spcPct val="100000"/>
                        </a:lnSpc>
                        <a:spcBef>
                          <a:spcPts val="215"/>
                        </a:spcBef>
                      </a:pPr>
                      <a:r>
                        <a:rPr sz="800" dirty="0">
                          <a:latin typeface="Arial"/>
                          <a:cs typeface="Arial"/>
                        </a:rPr>
                        <a:t>psychiatric</a:t>
                      </a:r>
                      <a:r>
                        <a:rPr sz="800" spc="-50" dirty="0">
                          <a:latin typeface="Arial"/>
                          <a:cs typeface="Arial"/>
                        </a:rPr>
                        <a:t> </a:t>
                      </a:r>
                      <a:r>
                        <a:rPr sz="800" spc="-10" dirty="0">
                          <a:latin typeface="Arial"/>
                          <a:cs typeface="Arial"/>
                        </a:rPr>
                        <a:t>illnesses</a:t>
                      </a:r>
                      <a:endParaRPr sz="800" dirty="0">
                        <a:latin typeface="Arial"/>
                        <a:cs typeface="Arial"/>
                      </a:endParaRPr>
                    </a:p>
                  </a:txBody>
                  <a:tcPr marL="0" marR="0" marT="11937"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1"/>
                  </a:ext>
                </a:extLst>
              </a:tr>
              <a:tr h="266410">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8890">
                        <a:lnSpc>
                          <a:spcPct val="100000"/>
                        </a:lnSpc>
                        <a:spcBef>
                          <a:spcPts val="215"/>
                        </a:spcBef>
                      </a:pPr>
                      <a:r>
                        <a:rPr lang="en-GB" sz="800" dirty="0">
                          <a:latin typeface="+mn-lt"/>
                          <a:cs typeface="Arial"/>
                        </a:rPr>
                        <a:t>S13 Cold, Cough, Flu - Influenza</a:t>
                      </a:r>
                      <a:endParaRPr sz="800" dirty="0">
                        <a:latin typeface="Arial"/>
                        <a:cs typeface="Arial"/>
                      </a:endParaRPr>
                    </a:p>
                  </a:txBody>
                  <a:tcPr marL="0" marR="0" marT="11937"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2377563183"/>
                  </a:ext>
                </a:extLst>
              </a:tr>
              <a:tr h="277663">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8890" marR="0" lvl="0" indent="0" algn="l" defTabSz="914400" rtl="0" eaLnBrk="1" fontAlgn="auto" latinLnBrk="0" hangingPunct="1">
                        <a:lnSpc>
                          <a:spcPct val="100000"/>
                        </a:lnSpc>
                        <a:spcBef>
                          <a:spcPts val="420"/>
                        </a:spcBef>
                        <a:spcAft>
                          <a:spcPts val="0"/>
                        </a:spcAft>
                        <a:buClrTx/>
                        <a:buSzTx/>
                        <a:buFontTx/>
                        <a:buNone/>
                        <a:tabLst/>
                        <a:defRPr/>
                      </a:pPr>
                      <a:r>
                        <a:rPr lang="en-GB" sz="800" dirty="0">
                          <a:latin typeface="+mn-lt"/>
                          <a:cs typeface="Arial"/>
                        </a:rPr>
                        <a:t>S12 Other musculoskeletal problems</a:t>
                      </a:r>
                    </a:p>
                  </a:txBody>
                  <a:tcPr marL="0" marR="0" marT="323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2"/>
                  </a:ext>
                </a:extLst>
              </a:tr>
              <a:tr h="291792">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8890" marR="0" lvl="0" indent="0" algn="l" defTabSz="914400" rtl="0" eaLnBrk="1" fontAlgn="auto" latinLnBrk="0" hangingPunct="1">
                        <a:lnSpc>
                          <a:spcPct val="100000"/>
                        </a:lnSpc>
                        <a:spcBef>
                          <a:spcPts val="420"/>
                        </a:spcBef>
                        <a:spcAft>
                          <a:spcPts val="0"/>
                        </a:spcAft>
                        <a:buClrTx/>
                        <a:buSzTx/>
                        <a:buFontTx/>
                        <a:buNone/>
                        <a:tabLst/>
                        <a:defRPr/>
                      </a:pPr>
                      <a:r>
                        <a:rPr lang="en-GB" sz="800" dirty="0">
                          <a:latin typeface="+mn-lt"/>
                          <a:cs typeface="Arial"/>
                        </a:rPr>
                        <a:t>S25 Gastrointestinal problems</a:t>
                      </a:r>
                    </a:p>
                  </a:txBody>
                  <a:tcPr marL="0" marR="0" marT="32345" marB="0">
                    <a:lnL w="12700">
                      <a:solidFill>
                        <a:srgbClr val="FFFFFF"/>
                      </a:solidFill>
                      <a:prstDash val="solid"/>
                    </a:lnL>
                    <a:lnR w="12700">
                      <a:solidFill>
                        <a:srgbClr val="FFFFFF"/>
                      </a:solidFill>
                      <a:prstDash val="solid"/>
                    </a:lnR>
                    <a:lnT w="12700">
                      <a:solidFill>
                        <a:srgbClr val="FFFFFF"/>
                      </a:solidFill>
                      <a:prstDash val="soli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3"/>
                  </a:ext>
                </a:extLst>
              </a:tr>
            </a:tbl>
          </a:graphicData>
        </a:graphic>
      </p:graphicFrame>
      <p:graphicFrame>
        <p:nvGraphicFramePr>
          <p:cNvPr id="6" name="object 17">
            <a:extLst>
              <a:ext uri="{FF2B5EF4-FFF2-40B4-BE49-F238E27FC236}">
                <a16:creationId xmlns:a16="http://schemas.microsoft.com/office/drawing/2014/main" id="{62B1C1FF-BDE6-4B99-95F6-FE63AC44BB80}"/>
              </a:ext>
            </a:extLst>
          </p:cNvPr>
          <p:cNvGraphicFramePr>
            <a:graphicFrameLocks noGrp="1"/>
          </p:cNvGraphicFramePr>
          <p:nvPr/>
        </p:nvGraphicFramePr>
        <p:xfrm>
          <a:off x="45767" y="555197"/>
          <a:ext cx="4063318" cy="801642"/>
        </p:xfrm>
        <a:graphic>
          <a:graphicData uri="http://schemas.openxmlformats.org/drawingml/2006/table">
            <a:tbl>
              <a:tblPr firstRow="1" bandRow="1"/>
              <a:tblGrid>
                <a:gridCol w="813138">
                  <a:extLst>
                    <a:ext uri="{9D8B030D-6E8A-4147-A177-3AD203B41FA5}">
                      <a16:colId xmlns:a16="http://schemas.microsoft.com/office/drawing/2014/main" val="20000"/>
                    </a:ext>
                  </a:extLst>
                </a:gridCol>
                <a:gridCol w="649890">
                  <a:extLst>
                    <a:ext uri="{9D8B030D-6E8A-4147-A177-3AD203B41FA5}">
                      <a16:colId xmlns:a16="http://schemas.microsoft.com/office/drawing/2014/main" val="20001"/>
                    </a:ext>
                  </a:extLst>
                </a:gridCol>
                <a:gridCol w="649890">
                  <a:extLst>
                    <a:ext uri="{9D8B030D-6E8A-4147-A177-3AD203B41FA5}">
                      <a16:colId xmlns:a16="http://schemas.microsoft.com/office/drawing/2014/main" val="20002"/>
                    </a:ext>
                  </a:extLst>
                </a:gridCol>
                <a:gridCol w="649890">
                  <a:extLst>
                    <a:ext uri="{9D8B030D-6E8A-4147-A177-3AD203B41FA5}">
                      <a16:colId xmlns:a16="http://schemas.microsoft.com/office/drawing/2014/main" val="1587112249"/>
                    </a:ext>
                  </a:extLst>
                </a:gridCol>
                <a:gridCol w="649890">
                  <a:extLst>
                    <a:ext uri="{9D8B030D-6E8A-4147-A177-3AD203B41FA5}">
                      <a16:colId xmlns:a16="http://schemas.microsoft.com/office/drawing/2014/main" val="20003"/>
                    </a:ext>
                  </a:extLst>
                </a:gridCol>
                <a:gridCol w="650620">
                  <a:extLst>
                    <a:ext uri="{9D8B030D-6E8A-4147-A177-3AD203B41FA5}">
                      <a16:colId xmlns:a16="http://schemas.microsoft.com/office/drawing/2014/main" val="20005"/>
                    </a:ext>
                  </a:extLst>
                </a:gridCol>
              </a:tblGrid>
              <a:tr h="319601">
                <a:tc gridSpan="5">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1017905" algn="ctr">
                        <a:lnSpc>
                          <a:spcPct val="100000"/>
                        </a:lnSpc>
                      </a:pPr>
                      <a:r>
                        <a:rPr sz="1100" b="1" dirty="0">
                          <a:solidFill>
                            <a:srgbClr val="FFFFFF"/>
                          </a:solidFill>
                          <a:latin typeface="Arial"/>
                          <a:cs typeface="Arial"/>
                        </a:rPr>
                        <a:t>Quarterly</a:t>
                      </a:r>
                      <a:r>
                        <a:rPr lang="en-GB" sz="1100" b="1" dirty="0">
                          <a:solidFill>
                            <a:srgbClr val="FFFFFF"/>
                          </a:solidFill>
                          <a:latin typeface="Arial"/>
                          <a:cs typeface="Arial"/>
                        </a:rPr>
                        <a:t>%</a:t>
                      </a:r>
                      <a:endParaRPr sz="1100" dirty="0">
                        <a:latin typeface="Arial"/>
                        <a:cs typeface="Arial"/>
                      </a:endParaRPr>
                    </a:p>
                  </a:txBody>
                  <a:tcPr marL="0" marR="0" marT="385" marB="0" anchor="ctr">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D58A4"/>
                    </a:solidFill>
                  </a:tcPr>
                </a:tc>
                <a:tc hMerge="1">
                  <a:txBody>
                    <a:bodyPr/>
                    <a:lstStyle/>
                    <a:p>
                      <a:endParaRPr/>
                    </a:p>
                  </a:txBody>
                  <a:tcPr marL="0" marR="0" marT="0" marB="0"/>
                </a:tc>
                <a:tc hMerge="1">
                  <a:txBody>
                    <a:bodyPr/>
                    <a:lstStyle/>
                    <a:p>
                      <a:endParaRPr/>
                    </a:p>
                  </a:txBody>
                  <a:tcPr marL="0" marR="0" marT="0" marB="0"/>
                </a:tc>
                <a:tc hMerge="1">
                  <a:txBody>
                    <a:bodyPr/>
                    <a:lstStyle/>
                    <a:p>
                      <a:endParaRPr lang="en-GB"/>
                    </a:p>
                  </a:txBody>
                  <a:tcPr/>
                </a:tc>
                <a:tc hMerge="1">
                  <a:txBody>
                    <a:bodyPr/>
                    <a:lstStyle/>
                    <a:p>
                      <a:endParaRPr/>
                    </a:p>
                  </a:txBody>
                  <a:tcPr marL="0" marR="0" marT="0" marB="0"/>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57785" marR="49530" indent="-1905" algn="ctr">
                        <a:lnSpc>
                          <a:spcPts val="1300"/>
                        </a:lnSpc>
                        <a:spcBef>
                          <a:spcPts val="10"/>
                        </a:spcBef>
                      </a:pPr>
                      <a:r>
                        <a:rPr sz="700" b="1" spc="-10" dirty="0">
                          <a:solidFill>
                            <a:srgbClr val="FFFFFF"/>
                          </a:solidFill>
                          <a:latin typeface="Arial"/>
                          <a:cs typeface="Arial"/>
                        </a:rPr>
                        <a:t>Rolling </a:t>
                      </a:r>
                      <a:r>
                        <a:rPr sz="700" b="1" dirty="0">
                          <a:solidFill>
                            <a:srgbClr val="FFFFFF"/>
                          </a:solidFill>
                          <a:latin typeface="Arial"/>
                          <a:cs typeface="Arial"/>
                        </a:rPr>
                        <a:t>year</a:t>
                      </a:r>
                      <a:r>
                        <a:rPr sz="700" b="1" spc="-30" dirty="0">
                          <a:solidFill>
                            <a:srgbClr val="FFFFFF"/>
                          </a:solidFill>
                          <a:latin typeface="Arial"/>
                          <a:cs typeface="Arial"/>
                        </a:rPr>
                        <a:t> </a:t>
                      </a:r>
                      <a:r>
                        <a:rPr sz="700" b="1" spc="-25" dirty="0">
                          <a:solidFill>
                            <a:srgbClr val="FFFFFF"/>
                          </a:solidFill>
                          <a:latin typeface="Arial"/>
                          <a:cs typeface="Arial"/>
                        </a:rPr>
                        <a:t>Cum</a:t>
                      </a:r>
                      <a:endParaRPr sz="700" dirty="0">
                        <a:latin typeface="Arial"/>
                        <a:cs typeface="Arial"/>
                      </a:endParaRPr>
                    </a:p>
                    <a:p>
                      <a:pPr marL="5080" algn="ctr">
                        <a:lnSpc>
                          <a:spcPct val="100000"/>
                        </a:lnSpc>
                        <a:spcBef>
                          <a:spcPts val="130"/>
                        </a:spcBef>
                      </a:pPr>
                      <a:r>
                        <a:rPr sz="700" b="1" dirty="0">
                          <a:solidFill>
                            <a:srgbClr val="FFFFFF"/>
                          </a:solidFill>
                          <a:latin typeface="Arial"/>
                          <a:cs typeface="Arial"/>
                        </a:rPr>
                        <a:t>%</a:t>
                      </a:r>
                      <a:endParaRPr sz="700" dirty="0">
                        <a:latin typeface="Arial"/>
                        <a:cs typeface="Arial"/>
                      </a:endParaRPr>
                    </a:p>
                  </a:txBody>
                  <a:tcPr marL="0" marR="0" marT="770" marB="0">
                    <a:lnL w="12700" cap="flat" cmpd="sng" algn="ctr">
                      <a:solidFill>
                        <a:srgbClr val="FFFFFF"/>
                      </a:solidFill>
                      <a:prstDash val="solid"/>
                      <a:round/>
                      <a:headEnd type="none" w="med" len="med"/>
                      <a:tailEnd type="none" w="med" len="med"/>
                    </a:lnL>
                    <a:lnR w="12700">
                      <a:solidFill>
                        <a:srgbClr val="FFFFFF"/>
                      </a:solidFill>
                      <a:prstDash val="solid"/>
                    </a:lnR>
                    <a:lnT w="12700">
                      <a:solidFill>
                        <a:srgbClr val="FFFFFF"/>
                      </a:solidFill>
                      <a:prstDash val="soli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D58A4"/>
                    </a:solidFill>
                  </a:tcPr>
                </a:tc>
                <a:extLst>
                  <a:ext uri="{0D108BD9-81ED-4DB2-BD59-A6C34878D82A}">
                    <a16:rowId xmlns:a16="http://schemas.microsoft.com/office/drawing/2014/main" val="10000"/>
                  </a:ext>
                </a:extLst>
              </a:tr>
              <a:tr h="187910">
                <a:tc rowSpan="2">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195580" marR="109855" indent="-78105">
                        <a:lnSpc>
                          <a:spcPct val="120000"/>
                        </a:lnSpc>
                        <a:spcBef>
                          <a:spcPts val="715"/>
                        </a:spcBef>
                      </a:pPr>
                      <a:r>
                        <a:rPr sz="800" b="1" spc="-10" dirty="0">
                          <a:solidFill>
                            <a:srgbClr val="404040"/>
                          </a:solidFill>
                          <a:latin typeface="Arial"/>
                          <a:cs typeface="Arial"/>
                        </a:rPr>
                        <a:t>Current </a:t>
                      </a:r>
                      <a:r>
                        <a:rPr lang="en-GB" sz="800" b="1" spc="-10" dirty="0">
                          <a:solidFill>
                            <a:srgbClr val="404040"/>
                          </a:solidFill>
                          <a:latin typeface="Arial"/>
                          <a:cs typeface="Arial"/>
                        </a:rPr>
                        <a:t>FY</a:t>
                      </a:r>
                      <a:r>
                        <a:rPr sz="800" b="1" spc="-20" dirty="0">
                          <a:solidFill>
                            <a:srgbClr val="404040"/>
                          </a:solidFill>
                          <a:latin typeface="Arial"/>
                          <a:cs typeface="Arial"/>
                        </a:rPr>
                        <a:t>202</a:t>
                      </a:r>
                      <a:r>
                        <a:rPr lang="en-GB" sz="800" b="1" spc="-20" dirty="0">
                          <a:solidFill>
                            <a:srgbClr val="404040"/>
                          </a:solidFill>
                          <a:latin typeface="Arial"/>
                          <a:cs typeface="Arial"/>
                        </a:rPr>
                        <a:t>3</a:t>
                      </a:r>
                      <a:endParaRPr sz="800" dirty="0">
                        <a:latin typeface="Arial"/>
                        <a:cs typeface="Arial"/>
                      </a:endParaRPr>
                    </a:p>
                  </a:txBody>
                  <a:tcPr marL="0" marR="0" marT="55064" marB="0">
                    <a:lnL w="12700">
                      <a:solidFill>
                        <a:srgbClr val="FFFFFF"/>
                      </a:solidFill>
                      <a:prstDash val="solid"/>
                    </a:lnL>
                    <a:lnR w="12700" cap="flat" cmpd="sng" algn="ctr">
                      <a:solidFill>
                        <a:srgbClr val="FFFFFF"/>
                      </a:solidFill>
                      <a:prstDash val="solid"/>
                      <a:round/>
                      <a:headEnd type="none" w="med" len="med"/>
                      <a:tailEnd type="none" w="med" len="me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685"/>
                        </a:spcBef>
                      </a:pPr>
                      <a:r>
                        <a:rPr lang="en-GB" sz="800" b="1" spc="-25" dirty="0">
                          <a:solidFill>
                            <a:srgbClr val="404040"/>
                          </a:solidFill>
                          <a:latin typeface="Arial"/>
                          <a:cs typeface="Arial"/>
                        </a:rPr>
                        <a:t>Q1</a:t>
                      </a:r>
                      <a:endParaRPr sz="800" dirty="0">
                        <a:latin typeface="Arial"/>
                        <a:cs typeface="Arial"/>
                      </a:endParaRPr>
                    </a:p>
                  </a:txBody>
                  <a:tcPr marL="0" marR="0" marT="52753" marB="0">
                    <a:lnL w="12700">
                      <a:solidFill>
                        <a:srgbClr val="FFFFFF"/>
                      </a:solidFill>
                      <a:prstDash val="solid"/>
                    </a:lnL>
                    <a:lnR w="12700">
                      <a:solidFill>
                        <a:srgbClr val="FFFFFF"/>
                      </a:solidFill>
                      <a:prstDash val="solid"/>
                    </a:lnR>
                    <a:lnT w="38100">
                      <a:solidFill>
                        <a:srgbClr val="FFFFFF"/>
                      </a:solidFill>
                      <a:prstDash val="soli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0"/>
                        </a:spcBef>
                      </a:pPr>
                      <a:r>
                        <a:rPr lang="en-GB" sz="800" b="1" spc="-25" dirty="0">
                          <a:solidFill>
                            <a:srgbClr val="404040"/>
                          </a:solidFill>
                          <a:latin typeface="Arial"/>
                          <a:cs typeface="Arial"/>
                        </a:rPr>
                        <a:t>Q2</a:t>
                      </a:r>
                    </a:p>
                  </a:txBody>
                  <a:tcPr marL="0" marR="0" marT="52753" marB="0">
                    <a:lnL w="12700">
                      <a:solidFill>
                        <a:srgbClr val="FFFFFF"/>
                      </a:solidFill>
                      <a:prstDash val="solid"/>
                    </a:lnL>
                    <a:lnR w="12700">
                      <a:solidFill>
                        <a:srgbClr val="FFFFFF"/>
                      </a:solidFill>
                      <a:prstDash val="solid"/>
                    </a:lnR>
                    <a:lnT w="38100">
                      <a:solidFill>
                        <a:srgbClr val="FFFFFF"/>
                      </a:solidFill>
                      <a:prstDash val="soli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0"/>
                        </a:spcBef>
                      </a:pPr>
                      <a:r>
                        <a:rPr lang="en-GB" sz="800" b="1" spc="-25" dirty="0">
                          <a:solidFill>
                            <a:srgbClr val="404040"/>
                          </a:solidFill>
                          <a:latin typeface="Arial"/>
                          <a:cs typeface="Arial"/>
                        </a:rPr>
                        <a:t>Q3</a:t>
                      </a:r>
                    </a:p>
                  </a:txBody>
                  <a:tcPr marL="0" marR="0" marT="52753" marB="0">
                    <a:lnL w="12700" cap="flat" cmpd="sng" algn="ctr">
                      <a:solidFill>
                        <a:srgbClr val="FFFFFF"/>
                      </a:solidFill>
                      <a:prstDash val="solid"/>
                      <a:round/>
                      <a:headEnd type="none" w="med" len="med"/>
                      <a:tailEnd type="none" w="med" len="med"/>
                    </a:lnL>
                    <a:lnR w="12700">
                      <a:solidFill>
                        <a:srgbClr val="FFFFFF"/>
                      </a:solidFill>
                      <a:prstDash val="soli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0"/>
                        </a:spcBef>
                      </a:pPr>
                      <a:r>
                        <a:rPr lang="en-GB" sz="800" b="1" spc="-25" dirty="0">
                          <a:solidFill>
                            <a:srgbClr val="404040"/>
                          </a:solidFill>
                          <a:latin typeface="Arial"/>
                          <a:cs typeface="Arial"/>
                        </a:rPr>
                        <a:t>Q4</a:t>
                      </a:r>
                    </a:p>
                  </a:txBody>
                  <a:tcPr marL="0" marR="0" marT="52753" marB="0">
                    <a:lnL w="12700" cap="flat" cmpd="sng" algn="ctr">
                      <a:solidFill>
                        <a:srgbClr val="FFFFFF"/>
                      </a:solidFill>
                      <a:prstDash val="solid"/>
                      <a:round/>
                      <a:headEnd type="none" w="med" len="med"/>
                      <a:tailEnd type="none" w="med" len="me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5D59A5">
                        <a:lumMod val="40000"/>
                        <a:lumOff val="60000"/>
                      </a:srgbClr>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635" algn="ctr">
                        <a:lnSpc>
                          <a:spcPct val="100000"/>
                        </a:lnSpc>
                        <a:spcBef>
                          <a:spcPts val="685"/>
                        </a:spcBef>
                      </a:pPr>
                      <a:r>
                        <a:rPr sz="700" b="1" spc="-10" dirty="0">
                          <a:solidFill>
                            <a:srgbClr val="404040"/>
                          </a:solidFill>
                          <a:latin typeface="Arial"/>
                          <a:cs typeface="Arial"/>
                        </a:rPr>
                        <a:t>Cumulative</a:t>
                      </a:r>
                      <a:endParaRPr sz="700" dirty="0">
                        <a:latin typeface="Arial"/>
                        <a:cs typeface="Arial"/>
                      </a:endParaRPr>
                    </a:p>
                  </a:txBody>
                  <a:tcPr marL="0" marR="0" marT="52753" marB="0">
                    <a:lnL w="12700" cap="flat" cmpd="sng" algn="ctr">
                      <a:solidFill>
                        <a:srgbClr val="FFFFFF"/>
                      </a:solidFill>
                      <a:prstDash val="solid"/>
                      <a:round/>
                      <a:headEnd type="none" w="med" len="med"/>
                      <a:tailEnd type="none" w="med" len="med"/>
                    </a:lnL>
                    <a:lnR w="12700">
                      <a:solidFill>
                        <a:srgbClr val="FFFFFF"/>
                      </a:solidFill>
                      <a:prstDash val="soli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2D1E0"/>
                    </a:solidFill>
                  </a:tcPr>
                </a:tc>
                <a:extLst>
                  <a:ext uri="{0D108BD9-81ED-4DB2-BD59-A6C34878D82A}">
                    <a16:rowId xmlns:a16="http://schemas.microsoft.com/office/drawing/2014/main" val="10001"/>
                  </a:ext>
                </a:extLst>
              </a:tr>
              <a:tr h="163382">
                <a:tc vMerge="1">
                  <a:txBody>
                    <a:bodyPr/>
                    <a:lstStyle/>
                    <a:p>
                      <a:endParaRPr/>
                    </a:p>
                  </a:txBody>
                  <a:tcPr marL="0" marR="0" marT="908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1E0"/>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6.36%</a:t>
                      </a:r>
                    </a:p>
                  </a:txBody>
                  <a:tcPr marL="0" marR="0" marT="27724"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lnTlToBr w="12700" cmpd="sng">
                      <a:noFill/>
                      <a:prstDash val="solid"/>
                    </a:lnTlToBr>
                    <a:lnBlToTr w="12700" cmpd="sng">
                      <a:noFill/>
                      <a:prstDash val="solid"/>
                    </a:lnBlToTr>
                    <a:solidFill>
                      <a:srgbClr val="EBEBF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6.91%</a:t>
                      </a:r>
                    </a:p>
                  </a:txBody>
                  <a:tcPr marL="0" marR="0" marT="27724" marB="0">
                    <a:lnL w="12700">
                      <a:solidFill>
                        <a:srgbClr val="FFFFFF"/>
                      </a:solidFill>
                      <a:prstDash val="soli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lnTlToBr w="12700" cmpd="sng">
                      <a:noFill/>
                      <a:prstDash val="solid"/>
                    </a:lnTlToBr>
                    <a:lnBlToTr w="12700" cmpd="sng">
                      <a:noFill/>
                      <a:prstDash val="solid"/>
                    </a:lnBlToTr>
                    <a:solidFill>
                      <a:srgbClr val="EBEBF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6.90%</a:t>
                      </a:r>
                    </a:p>
                  </a:txBody>
                  <a:tcPr marL="0" marR="0" marT="27724"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F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6.48%</a:t>
                      </a:r>
                      <a:endParaRPr sz="800" dirty="0">
                        <a:latin typeface="Arial"/>
                        <a:cs typeface="Arial"/>
                      </a:endParaRPr>
                    </a:p>
                  </a:txBody>
                  <a:tcPr marL="0" marR="0" marT="2772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5D59A5">
                        <a:lumMod val="40000"/>
                        <a:lumOff val="60000"/>
                      </a:srgbClr>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9"/>
                        </a:spcBef>
                      </a:pPr>
                      <a:r>
                        <a:rPr lang="en-GB" sz="800" dirty="0">
                          <a:latin typeface="Arial"/>
                          <a:cs typeface="Arial"/>
                        </a:rPr>
                        <a:t>6.62%</a:t>
                      </a:r>
                      <a:endParaRPr sz="800" dirty="0">
                        <a:latin typeface="Arial"/>
                        <a:cs typeface="Arial"/>
                      </a:endParaRPr>
                    </a:p>
                  </a:txBody>
                  <a:tcPr marL="0" marR="0" marT="27724"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F4"/>
                    </a:solidFill>
                  </a:tcPr>
                </a:tc>
                <a:extLst>
                  <a:ext uri="{0D108BD9-81ED-4DB2-BD59-A6C34878D82A}">
                    <a16:rowId xmlns:a16="http://schemas.microsoft.com/office/drawing/2014/main" val="10002"/>
                  </a:ext>
                </a:extLst>
              </a:tr>
            </a:tbl>
          </a:graphicData>
        </a:graphic>
      </p:graphicFrame>
      <p:graphicFrame>
        <p:nvGraphicFramePr>
          <p:cNvPr id="7" name="object 24">
            <a:extLst>
              <a:ext uri="{FF2B5EF4-FFF2-40B4-BE49-F238E27FC236}">
                <a16:creationId xmlns:a16="http://schemas.microsoft.com/office/drawing/2014/main" id="{DCC951CD-6B46-4DDA-AC31-2DB7D69A1492}"/>
              </a:ext>
            </a:extLst>
          </p:cNvPr>
          <p:cNvGraphicFramePr>
            <a:graphicFrameLocks noGrp="1"/>
          </p:cNvGraphicFramePr>
          <p:nvPr/>
        </p:nvGraphicFramePr>
        <p:xfrm>
          <a:off x="2260791" y="3723362"/>
          <a:ext cx="1932855" cy="1678962"/>
        </p:xfrm>
        <a:graphic>
          <a:graphicData uri="http://schemas.openxmlformats.org/drawingml/2006/table">
            <a:tbl>
              <a:tblPr firstRow="1" bandRow="1"/>
              <a:tblGrid>
                <a:gridCol w="644285">
                  <a:extLst>
                    <a:ext uri="{9D8B030D-6E8A-4147-A177-3AD203B41FA5}">
                      <a16:colId xmlns:a16="http://schemas.microsoft.com/office/drawing/2014/main" val="20000"/>
                    </a:ext>
                  </a:extLst>
                </a:gridCol>
                <a:gridCol w="644285">
                  <a:extLst>
                    <a:ext uri="{9D8B030D-6E8A-4147-A177-3AD203B41FA5}">
                      <a16:colId xmlns:a16="http://schemas.microsoft.com/office/drawing/2014/main" val="20001"/>
                    </a:ext>
                  </a:extLst>
                </a:gridCol>
                <a:gridCol w="644285">
                  <a:extLst>
                    <a:ext uri="{9D8B030D-6E8A-4147-A177-3AD203B41FA5}">
                      <a16:colId xmlns:a16="http://schemas.microsoft.com/office/drawing/2014/main" val="20002"/>
                    </a:ext>
                  </a:extLst>
                </a:gridCol>
              </a:tblGrid>
              <a:tr h="355672">
                <a:tc gridSpan="3">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329565" algn="ctr">
                        <a:lnSpc>
                          <a:spcPct val="100000"/>
                        </a:lnSpc>
                        <a:spcBef>
                          <a:spcPts val="345"/>
                        </a:spcBef>
                      </a:pPr>
                      <a:r>
                        <a:rPr sz="800" b="1" dirty="0">
                          <a:solidFill>
                            <a:srgbClr val="FFFFFF"/>
                          </a:solidFill>
                          <a:latin typeface="Arial"/>
                          <a:cs typeface="Arial"/>
                        </a:rPr>
                        <a:t>ST</a:t>
                      </a:r>
                      <a:r>
                        <a:rPr sz="800" b="1" spc="-15" dirty="0">
                          <a:solidFill>
                            <a:srgbClr val="FFFFFF"/>
                          </a:solidFill>
                          <a:latin typeface="Arial"/>
                          <a:cs typeface="Arial"/>
                        </a:rPr>
                        <a:t> </a:t>
                      </a:r>
                      <a:r>
                        <a:rPr sz="800" b="1" dirty="0">
                          <a:solidFill>
                            <a:srgbClr val="FFFFFF"/>
                          </a:solidFill>
                          <a:latin typeface="Arial"/>
                          <a:cs typeface="Arial"/>
                        </a:rPr>
                        <a:t>and</a:t>
                      </a:r>
                      <a:r>
                        <a:rPr sz="800" b="1" spc="-20" dirty="0">
                          <a:solidFill>
                            <a:srgbClr val="FFFFFF"/>
                          </a:solidFill>
                          <a:latin typeface="Arial"/>
                          <a:cs typeface="Arial"/>
                        </a:rPr>
                        <a:t> </a:t>
                      </a:r>
                      <a:r>
                        <a:rPr sz="800" b="1" dirty="0">
                          <a:solidFill>
                            <a:srgbClr val="FFFFFF"/>
                          </a:solidFill>
                          <a:latin typeface="Arial"/>
                          <a:cs typeface="Arial"/>
                        </a:rPr>
                        <a:t>LT</a:t>
                      </a:r>
                      <a:r>
                        <a:rPr sz="800" b="1" spc="-20" dirty="0">
                          <a:solidFill>
                            <a:srgbClr val="FFFFFF"/>
                          </a:solidFill>
                          <a:latin typeface="Arial"/>
                          <a:cs typeface="Arial"/>
                        </a:rPr>
                        <a:t> </a:t>
                      </a:r>
                      <a:r>
                        <a:rPr sz="800" b="1" dirty="0">
                          <a:solidFill>
                            <a:srgbClr val="FFFFFF"/>
                          </a:solidFill>
                          <a:latin typeface="Arial"/>
                          <a:cs typeface="Arial"/>
                        </a:rPr>
                        <a:t>Sickness</a:t>
                      </a:r>
                      <a:r>
                        <a:rPr sz="800" b="1" spc="-30" dirty="0">
                          <a:solidFill>
                            <a:srgbClr val="FFFFFF"/>
                          </a:solidFill>
                          <a:latin typeface="Arial"/>
                          <a:cs typeface="Arial"/>
                        </a:rPr>
                        <a:t> </a:t>
                      </a:r>
                      <a:r>
                        <a:rPr sz="800" b="1" spc="-10" dirty="0">
                          <a:solidFill>
                            <a:srgbClr val="FFFFFF"/>
                          </a:solidFill>
                          <a:latin typeface="Arial"/>
                          <a:cs typeface="Arial"/>
                        </a:rPr>
                        <a:t>Absence</a:t>
                      </a:r>
                      <a:endParaRPr sz="800" dirty="0">
                        <a:latin typeface="Arial"/>
                        <a:cs typeface="Arial"/>
                      </a:endParaRPr>
                    </a:p>
                  </a:txBody>
                  <a:tcPr marL="0" marR="0" marT="26569"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lnTlToBr w="12700" cmpd="sng">
                      <a:noFill/>
                      <a:prstDash val="solid"/>
                    </a:lnTlToBr>
                    <a:lnBlToTr w="12700" cmpd="sng">
                      <a:noFill/>
                      <a:prstDash val="solid"/>
                    </a:lnBlToTr>
                    <a:solidFill>
                      <a:srgbClr val="5D58A4"/>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89991">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pPr>
                      <a:endParaRPr sz="700" dirty="0">
                        <a:latin typeface="Times New Roman"/>
                        <a:cs typeface="Times New Roman"/>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no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0"/>
                        </a:spcBef>
                      </a:pPr>
                      <a:r>
                        <a:rPr sz="700" b="1" dirty="0">
                          <a:latin typeface="Arial"/>
                          <a:cs typeface="Arial"/>
                        </a:rPr>
                        <a:t>Short</a:t>
                      </a:r>
                      <a:r>
                        <a:rPr sz="700" b="1" spc="-10" dirty="0">
                          <a:latin typeface="Arial"/>
                          <a:cs typeface="Arial"/>
                        </a:rPr>
                        <a:t> </a:t>
                      </a:r>
                      <a:r>
                        <a:rPr sz="700" b="1" spc="-20" dirty="0">
                          <a:latin typeface="Arial"/>
                          <a:cs typeface="Arial"/>
                        </a:rPr>
                        <a:t>term</a:t>
                      </a:r>
                      <a:endParaRPr sz="700" dirty="0">
                        <a:latin typeface="Arial"/>
                        <a:cs typeface="Arial"/>
                      </a:endParaRPr>
                    </a:p>
                  </a:txBody>
                  <a:tcPr marL="0" marR="0" marT="26954"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CECCE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gn="ctr">
                        <a:lnSpc>
                          <a:spcPct val="100000"/>
                        </a:lnSpc>
                        <a:spcBef>
                          <a:spcPts val="350"/>
                        </a:spcBef>
                      </a:pPr>
                      <a:r>
                        <a:rPr sz="700" b="1" dirty="0">
                          <a:latin typeface="Arial"/>
                          <a:cs typeface="Arial"/>
                        </a:rPr>
                        <a:t>Long</a:t>
                      </a:r>
                      <a:r>
                        <a:rPr sz="700" b="1" spc="-20" dirty="0">
                          <a:latin typeface="Arial"/>
                          <a:cs typeface="Arial"/>
                        </a:rPr>
                        <a:t> term</a:t>
                      </a:r>
                      <a:endParaRPr sz="700" dirty="0">
                        <a:latin typeface="Arial"/>
                        <a:cs typeface="Arial"/>
                      </a:endParaRPr>
                    </a:p>
                  </a:txBody>
                  <a:tcPr marL="0" marR="0" marT="26954"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CECCE4"/>
                    </a:solidFill>
                  </a:tcPr>
                </a:tc>
                <a:extLst>
                  <a:ext uri="{0D108BD9-81ED-4DB2-BD59-A6C34878D82A}">
                    <a16:rowId xmlns:a16="http://schemas.microsoft.com/office/drawing/2014/main" val="10001"/>
                  </a:ext>
                </a:extLst>
              </a:tr>
              <a:tr h="397433">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91440">
                        <a:lnSpc>
                          <a:spcPct val="100000"/>
                        </a:lnSpc>
                        <a:spcBef>
                          <a:spcPts val="350"/>
                        </a:spcBef>
                      </a:pPr>
                      <a:r>
                        <a:rPr sz="700" b="1" spc="-25" dirty="0">
                          <a:latin typeface="Arial"/>
                          <a:cs typeface="Arial"/>
                        </a:rPr>
                        <a:t>Q</a:t>
                      </a:r>
                      <a:r>
                        <a:rPr lang="en-GB" sz="700" b="1" spc="-25" dirty="0">
                          <a:latin typeface="Arial"/>
                          <a:cs typeface="Arial"/>
                        </a:rPr>
                        <a:t>4</a:t>
                      </a:r>
                    </a:p>
                    <a:p>
                      <a:pPr marL="91440">
                        <a:lnSpc>
                          <a:spcPct val="100000"/>
                        </a:lnSpc>
                        <a:spcBef>
                          <a:spcPts val="350"/>
                        </a:spcBef>
                      </a:pPr>
                      <a:r>
                        <a:rPr sz="700" b="1" spc="-10" dirty="0">
                          <a:latin typeface="Arial"/>
                          <a:cs typeface="Arial"/>
                        </a:rPr>
                        <a:t>Cumulative</a:t>
                      </a:r>
                      <a:endParaRPr sz="700" dirty="0">
                        <a:latin typeface="Arial"/>
                        <a:cs typeface="Arial"/>
                      </a:endParaRPr>
                    </a:p>
                  </a:txBody>
                  <a:tcPr marL="0" marR="0" marT="2695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CECCE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spcBef>
                          <a:spcPts val="25"/>
                        </a:spcBef>
                      </a:pPr>
                      <a:endParaRPr sz="700" dirty="0">
                        <a:latin typeface="Times New Roman"/>
                        <a:cs typeface="Times New Roman"/>
                      </a:endParaRPr>
                    </a:p>
                    <a:p>
                      <a:pPr algn="ctr">
                        <a:lnSpc>
                          <a:spcPct val="100000"/>
                        </a:lnSpc>
                      </a:pPr>
                      <a:r>
                        <a:rPr lang="en-GB" sz="700" spc="-10" dirty="0">
                          <a:latin typeface="Arial"/>
                          <a:cs typeface="Arial"/>
                        </a:rPr>
                        <a:t>2.80%</a:t>
                      </a:r>
                      <a:endParaRPr sz="700" dirty="0">
                        <a:latin typeface="Arial"/>
                        <a:cs typeface="Arial"/>
                      </a:endParaRPr>
                    </a:p>
                  </a:txBody>
                  <a:tcPr marL="0" marR="0" marT="19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spcBef>
                          <a:spcPts val="25"/>
                        </a:spcBef>
                      </a:pPr>
                      <a:endParaRPr sz="700" dirty="0">
                        <a:latin typeface="Times New Roman"/>
                        <a:cs typeface="Times New Roman"/>
                      </a:endParaRPr>
                    </a:p>
                    <a:p>
                      <a:pPr algn="ctr">
                        <a:lnSpc>
                          <a:spcPct val="100000"/>
                        </a:lnSpc>
                      </a:pPr>
                      <a:r>
                        <a:rPr lang="en-GB" sz="700" spc="-10" dirty="0">
                          <a:latin typeface="Arial"/>
                          <a:cs typeface="Arial"/>
                        </a:rPr>
                        <a:t>3.67</a:t>
                      </a:r>
                      <a:r>
                        <a:rPr sz="700" spc="-10" dirty="0">
                          <a:latin typeface="Arial"/>
                          <a:cs typeface="Arial"/>
                        </a:rPr>
                        <a:t>%</a:t>
                      </a:r>
                      <a:endParaRPr sz="700" dirty="0">
                        <a:latin typeface="Arial"/>
                        <a:cs typeface="Arial"/>
                      </a:endParaRPr>
                    </a:p>
                  </a:txBody>
                  <a:tcPr marL="0" marR="0" marT="19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2"/>
                  </a:ext>
                </a:extLst>
              </a:tr>
              <a:tr h="535866">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marL="91440" marR="99695">
                        <a:lnSpc>
                          <a:spcPct val="100000"/>
                        </a:lnSpc>
                        <a:spcBef>
                          <a:spcPts val="350"/>
                        </a:spcBef>
                      </a:pPr>
                      <a:r>
                        <a:rPr sz="700" b="1" dirty="0">
                          <a:latin typeface="Arial"/>
                          <a:cs typeface="Arial"/>
                        </a:rPr>
                        <a:t>Rolling</a:t>
                      </a:r>
                      <a:r>
                        <a:rPr sz="700" b="1" spc="-20" dirty="0">
                          <a:latin typeface="Arial"/>
                          <a:cs typeface="Arial"/>
                        </a:rPr>
                        <a:t> </a:t>
                      </a:r>
                      <a:r>
                        <a:rPr sz="700" b="1" spc="-25" dirty="0">
                          <a:latin typeface="Arial"/>
                          <a:cs typeface="Arial"/>
                        </a:rPr>
                        <a:t>12</a:t>
                      </a:r>
                      <a:r>
                        <a:rPr sz="700" b="1" spc="-10" dirty="0">
                          <a:latin typeface="Arial"/>
                          <a:cs typeface="Arial"/>
                        </a:rPr>
                        <a:t> month Cumulative</a:t>
                      </a:r>
                      <a:endParaRPr sz="700" dirty="0">
                        <a:latin typeface="Arial"/>
                        <a:cs typeface="Arial"/>
                      </a:endParaRPr>
                    </a:p>
                  </a:txBody>
                  <a:tcPr marL="0" marR="0" marT="2695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CECCE4"/>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spcBef>
                          <a:spcPts val="45"/>
                        </a:spcBef>
                      </a:pPr>
                      <a:endParaRPr sz="700" dirty="0">
                        <a:latin typeface="Times New Roman"/>
                        <a:cs typeface="Times New Roman"/>
                      </a:endParaRPr>
                    </a:p>
                    <a:p>
                      <a:pPr algn="ctr">
                        <a:lnSpc>
                          <a:spcPct val="100000"/>
                        </a:lnSpc>
                      </a:pPr>
                      <a:r>
                        <a:rPr lang="en-GB" sz="700" spc="-10" dirty="0">
                          <a:latin typeface="Arial"/>
                          <a:cs typeface="Arial"/>
                        </a:rPr>
                        <a:t>2.38</a:t>
                      </a:r>
                      <a:r>
                        <a:rPr sz="700" spc="-10" dirty="0">
                          <a:latin typeface="Arial"/>
                          <a:cs typeface="Arial"/>
                        </a:rPr>
                        <a:t>%</a:t>
                      </a:r>
                      <a:endParaRPr sz="700" dirty="0">
                        <a:latin typeface="Arial"/>
                        <a:cs typeface="Arial"/>
                      </a:endParaRPr>
                    </a:p>
                  </a:txBody>
                  <a:tcPr marL="0" marR="0" marT="3466"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tc>
                  <a:txBody>
                    <a:bodyPr/>
                    <a:lstStyle>
                      <a:lvl1pPr marL="0">
                        <a:defRPr>
                          <a:solidFill>
                            <a:schemeClr val="tx1"/>
                          </a:solidFill>
                          <a:latin typeface="Arial" panose="020B0604020202020204"/>
                        </a:defRPr>
                      </a:lvl1pPr>
                      <a:lvl2pPr marL="457246">
                        <a:defRPr>
                          <a:solidFill>
                            <a:schemeClr val="tx1"/>
                          </a:solidFill>
                          <a:latin typeface="Arial" panose="020B0604020202020204"/>
                        </a:defRPr>
                      </a:lvl2pPr>
                      <a:lvl3pPr marL="914491">
                        <a:defRPr>
                          <a:solidFill>
                            <a:schemeClr val="tx1"/>
                          </a:solidFill>
                          <a:latin typeface="Arial" panose="020B0604020202020204"/>
                        </a:defRPr>
                      </a:lvl3pPr>
                      <a:lvl4pPr marL="1371737">
                        <a:defRPr>
                          <a:solidFill>
                            <a:schemeClr val="tx1"/>
                          </a:solidFill>
                          <a:latin typeface="Arial" panose="020B0604020202020204"/>
                        </a:defRPr>
                      </a:lvl4pPr>
                      <a:lvl5pPr marL="1828983">
                        <a:defRPr>
                          <a:solidFill>
                            <a:schemeClr val="tx1"/>
                          </a:solidFill>
                          <a:latin typeface="Arial" panose="020B0604020202020204"/>
                        </a:defRPr>
                      </a:lvl5pPr>
                      <a:lvl6pPr marL="2286229">
                        <a:defRPr>
                          <a:solidFill>
                            <a:schemeClr val="tx1"/>
                          </a:solidFill>
                          <a:latin typeface="Arial" panose="020B0604020202020204"/>
                        </a:defRPr>
                      </a:lvl6pPr>
                      <a:lvl7pPr marL="2743474">
                        <a:defRPr>
                          <a:solidFill>
                            <a:schemeClr val="tx1"/>
                          </a:solidFill>
                          <a:latin typeface="Arial" panose="020B0604020202020204"/>
                        </a:defRPr>
                      </a:lvl7pPr>
                      <a:lvl8pPr marL="3200720">
                        <a:defRPr>
                          <a:solidFill>
                            <a:schemeClr val="tx1"/>
                          </a:solidFill>
                          <a:latin typeface="Arial" panose="020B0604020202020204"/>
                        </a:defRPr>
                      </a:lvl8pPr>
                      <a:lvl9pPr marL="3657966">
                        <a:defRPr>
                          <a:solidFill>
                            <a:schemeClr val="tx1"/>
                          </a:solidFill>
                          <a:latin typeface="Arial" panose="020B0604020202020204"/>
                        </a:defRPr>
                      </a:lvl9pPr>
                    </a:lstStyle>
                    <a:p>
                      <a:pPr>
                        <a:lnSpc>
                          <a:spcPct val="100000"/>
                        </a:lnSpc>
                        <a:spcBef>
                          <a:spcPts val="45"/>
                        </a:spcBef>
                      </a:pPr>
                      <a:endParaRPr sz="700" dirty="0">
                        <a:latin typeface="Times New Roman"/>
                        <a:cs typeface="Times New Roman"/>
                      </a:endParaRPr>
                    </a:p>
                    <a:p>
                      <a:pPr algn="ctr">
                        <a:lnSpc>
                          <a:spcPct val="100000"/>
                        </a:lnSpc>
                      </a:pPr>
                      <a:r>
                        <a:rPr lang="en-GB" sz="700" spc="-10" dirty="0">
                          <a:latin typeface="Arial"/>
                          <a:cs typeface="Arial"/>
                        </a:rPr>
                        <a:t>4.27</a:t>
                      </a:r>
                      <a:r>
                        <a:rPr sz="700" spc="-10" dirty="0">
                          <a:latin typeface="Arial"/>
                          <a:cs typeface="Arial"/>
                        </a:rPr>
                        <a:t>%</a:t>
                      </a:r>
                      <a:endParaRPr sz="700" dirty="0">
                        <a:latin typeface="Arial"/>
                        <a:cs typeface="Arial"/>
                      </a:endParaRPr>
                    </a:p>
                  </a:txBody>
                  <a:tcPr marL="0" marR="0" marT="3466"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lnTlToBr w="12700" cmpd="sng">
                      <a:noFill/>
                      <a:prstDash val="solid"/>
                    </a:lnTlToBr>
                    <a:lnBlToTr w="12700" cmpd="sng">
                      <a:noFill/>
                      <a:prstDash val="solid"/>
                    </a:lnBlToTr>
                    <a:solidFill>
                      <a:srgbClr val="EEEDF6"/>
                    </a:solidFill>
                  </a:tcPr>
                </a:tc>
                <a:extLst>
                  <a:ext uri="{0D108BD9-81ED-4DB2-BD59-A6C34878D82A}">
                    <a16:rowId xmlns:a16="http://schemas.microsoft.com/office/drawing/2014/main" val="10003"/>
                  </a:ext>
                </a:extLst>
              </a:tr>
            </a:tbl>
          </a:graphicData>
        </a:graphic>
      </p:graphicFrame>
      <p:pic>
        <p:nvPicPr>
          <p:cNvPr id="10" name="Picture 9">
            <a:extLst>
              <a:ext uri="{FF2B5EF4-FFF2-40B4-BE49-F238E27FC236}">
                <a16:creationId xmlns:a16="http://schemas.microsoft.com/office/drawing/2014/main" id="{48E86E80-121F-4620-9EF6-D60671A596A3}"/>
              </a:ext>
            </a:extLst>
          </p:cNvPr>
          <p:cNvPicPr>
            <a:picLocks noChangeAspect="1"/>
          </p:cNvPicPr>
          <p:nvPr/>
        </p:nvPicPr>
        <p:blipFill>
          <a:blip r:embed="rId2"/>
          <a:stretch>
            <a:fillRect/>
          </a:stretch>
        </p:blipFill>
        <p:spPr>
          <a:xfrm>
            <a:off x="152425" y="1534499"/>
            <a:ext cx="3999253" cy="1802086"/>
          </a:xfrm>
          <a:prstGeom prst="rect">
            <a:avLst/>
          </a:prstGeom>
          <a:ln w="15875">
            <a:solidFill>
              <a:srgbClr val="002060"/>
            </a:solidFill>
          </a:ln>
        </p:spPr>
      </p:pic>
      <p:cxnSp>
        <p:nvCxnSpPr>
          <p:cNvPr id="9" name="Straight Connector 8">
            <a:extLst>
              <a:ext uri="{FF2B5EF4-FFF2-40B4-BE49-F238E27FC236}">
                <a16:creationId xmlns:a16="http://schemas.microsoft.com/office/drawing/2014/main" id="{6C519DBC-5335-4524-BAF9-95C429FB16E8}"/>
              </a:ext>
            </a:extLst>
          </p:cNvPr>
          <p:cNvCxnSpPr>
            <a:cxnSpLocks/>
          </p:cNvCxnSpPr>
          <p:nvPr/>
        </p:nvCxnSpPr>
        <p:spPr>
          <a:xfrm>
            <a:off x="551119" y="2689683"/>
            <a:ext cx="3557966" cy="0"/>
          </a:xfrm>
          <a:prstGeom prst="line">
            <a:avLst/>
          </a:prstGeom>
          <a:noFill/>
          <a:ln w="12700" cap="flat" cmpd="sng" algn="ctr">
            <a:solidFill>
              <a:srgbClr val="FF0000"/>
            </a:solidFill>
            <a:prstDash val="solid"/>
          </a:ln>
          <a:effectLst/>
        </p:spPr>
      </p:cxnSp>
      <p:sp>
        <p:nvSpPr>
          <p:cNvPr id="12" name="object 14">
            <a:extLst>
              <a:ext uri="{FF2B5EF4-FFF2-40B4-BE49-F238E27FC236}">
                <a16:creationId xmlns:a16="http://schemas.microsoft.com/office/drawing/2014/main" id="{00EBA1D4-576A-4CF8-AB0A-77C555C756FF}"/>
              </a:ext>
            </a:extLst>
          </p:cNvPr>
          <p:cNvSpPr txBox="1"/>
          <p:nvPr/>
        </p:nvSpPr>
        <p:spPr>
          <a:xfrm>
            <a:off x="4617365" y="645968"/>
            <a:ext cx="4981602" cy="2328348"/>
          </a:xfrm>
          <a:prstGeom prst="rect">
            <a:avLst/>
          </a:prstGeom>
          <a:solidFill>
            <a:schemeClr val="bg1"/>
          </a:solidFill>
          <a:ln w="19050">
            <a:solidFill>
              <a:srgbClr val="002060"/>
            </a:solidFill>
          </a:ln>
        </p:spPr>
        <p:txBody>
          <a:bodyPr vert="horz" wrap="square" lIns="0" tIns="7701" rIns="0" bIns="0" rtlCol="0">
            <a:spAutoFit/>
          </a:bodyPr>
          <a:lstStyle/>
          <a:p>
            <a:pPr marL="7316" marR="3081" lvl="0" indent="0" algn="l" defTabSz="554492" rtl="0" eaLnBrk="1" fontAlgn="auto" latinLnBrk="0" hangingPunct="1">
              <a:lnSpc>
                <a:spcPct val="100000"/>
              </a:lnSpc>
              <a:spcBef>
                <a:spcPts val="61"/>
              </a:spcBef>
              <a:spcAft>
                <a:spcPts val="182"/>
              </a:spcAft>
              <a:buClrTx/>
              <a:buSzTx/>
              <a:buFontTx/>
              <a:buNone/>
              <a:tabLst>
                <a:tab pos="112439" algn="l"/>
              </a:tabLst>
              <a:defRPr/>
            </a:pPr>
            <a:r>
              <a:rPr kumimoji="0" lang="en-GB" sz="1092" b="1" i="0" u="none" strike="noStrike" kern="0" cap="none" spc="0" normalizeH="0" baseline="0" noProof="0" dirty="0">
                <a:ln>
                  <a:noFill/>
                </a:ln>
                <a:solidFill>
                  <a:srgbClr val="1F355E"/>
                </a:solidFill>
                <a:effectLst/>
                <a:uLnTx/>
                <a:uFillTx/>
                <a:latin typeface="Calibri"/>
                <a:ea typeface="+mn-ea"/>
                <a:cs typeface="Calibri"/>
              </a:rPr>
              <a:t>  Sickness Absence Overview</a:t>
            </a:r>
          </a:p>
          <a:p>
            <a:pPr marL="112054" marR="3081" lvl="0" indent="-104737" algn="l" defTabSz="554492" rtl="0" eaLnBrk="1" fontAlgn="auto" latinLnBrk="0" hangingPunct="1">
              <a:lnSpc>
                <a:spcPct val="100000"/>
              </a:lnSpc>
              <a:spcBef>
                <a:spcPts val="61"/>
              </a:spcBef>
              <a:spcAft>
                <a:spcPts val="182"/>
              </a:spcAft>
              <a:buClrTx/>
              <a:buSzTx/>
              <a:buFont typeface="Arial"/>
              <a:buChar char="•"/>
              <a:tabLst>
                <a:tab pos="112439" algn="l"/>
              </a:tabLst>
              <a:defRPr/>
            </a:pPr>
            <a:r>
              <a:rPr kumimoji="0" lang="en-GB" sz="849" b="1" i="0" u="none" strike="noStrike" kern="0" cap="none" spc="0" normalizeH="0" baseline="0" noProof="0" dirty="0">
                <a:ln>
                  <a:noFill/>
                </a:ln>
                <a:solidFill>
                  <a:sysClr val="windowText" lastClr="000000"/>
                </a:solidFill>
                <a:effectLst/>
                <a:uLnTx/>
                <a:uFillTx/>
                <a:latin typeface="Calibri"/>
                <a:ea typeface="+mn-ea"/>
                <a:cs typeface="Calibri"/>
              </a:rPr>
              <a:t>Hot spot areas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include Phlebotomy and ED/AMU. Within Phlebotomy a recent decision surround a re-banding is driving short term absence. Short term absence appears to be increasing within ED/AMU also – some of which relates to the pressures within the team. Sickness absence audits are continuing in these areas to support leaders in managing attendance at work</a:t>
            </a:r>
          </a:p>
          <a:p>
            <a:pPr marL="112054" marR="3081" lvl="0" indent="-104737" algn="l" defTabSz="554492" rtl="0" eaLnBrk="1" fontAlgn="auto" latinLnBrk="0" hangingPunct="1">
              <a:lnSpc>
                <a:spcPct val="100000"/>
              </a:lnSpc>
              <a:spcBef>
                <a:spcPts val="61"/>
              </a:spcBef>
              <a:spcAft>
                <a:spcPts val="182"/>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 levels for quarter 4 have shown a reduction, with the overall cumulative position reducing, putting MSG at 1.48% above WG 5% target. This is a significant improvement in comparison to the 2022 Q4 position when MSG was at 7.47% and the cumulative position was at 7.66%. </a:t>
            </a:r>
          </a:p>
          <a:p>
            <a:pPr marL="112054" marR="3081" lvl="0" indent="-104737" algn="l" defTabSz="554492" rtl="0" eaLnBrk="1" fontAlgn="auto" latinLnBrk="0" hangingPunct="1">
              <a:lnSpc>
                <a:spcPct val="100000"/>
              </a:lnSpc>
              <a:spcBef>
                <a:spcPts val="61"/>
              </a:spcBef>
              <a:spcAft>
                <a:spcPts val="182"/>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Targeted improvement plans supported by absence audits, along with management training and HR support has seen absence in the majority of areas improve. </a:t>
            </a:r>
          </a:p>
          <a:p>
            <a:pPr marL="112054" marR="3081" lvl="0" indent="-104737" algn="l" defTabSz="554492" rtl="0" eaLnBrk="1" fontAlgn="auto" latinLnBrk="0" hangingPunct="1">
              <a:lnSpc>
                <a:spcPct val="100000"/>
              </a:lnSpc>
              <a:spcBef>
                <a:spcPts val="61"/>
              </a:spcBef>
              <a:spcAft>
                <a:spcPts val="182"/>
              </a:spcAft>
              <a:buClrTx/>
              <a:buSzTx/>
              <a:buFont typeface="Arial"/>
              <a:buChar char="•"/>
              <a:tabLst>
                <a:tab pos="112439" algn="l"/>
              </a:tabLst>
              <a:defRPr/>
            </a:pPr>
            <a:r>
              <a:rPr kumimoji="0" sz="849" b="0" i="0" u="none" strike="noStrike" kern="0" cap="none" spc="-6" normalizeH="0" baseline="0" noProof="0" dirty="0">
                <a:ln>
                  <a:noFill/>
                </a:ln>
                <a:solidFill>
                  <a:sysClr val="windowText" lastClr="000000"/>
                </a:solidFill>
                <a:effectLst/>
                <a:uLnTx/>
                <a:uFillTx/>
                <a:latin typeface="Calibri"/>
                <a:ea typeface="+mn-ea"/>
                <a:cs typeface="Calibri"/>
              </a:rPr>
              <a:t>MSG’s</a:t>
            </a:r>
            <a:r>
              <a:rPr kumimoji="0"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Long</a:t>
            </a:r>
            <a:r>
              <a:rPr kumimoji="0"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term</a:t>
            </a:r>
            <a:r>
              <a:rPr kumimoji="0"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Q4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equates</a:t>
            </a:r>
            <a:r>
              <a:rPr kumimoji="0"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to </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approximately</a:t>
            </a:r>
            <a:r>
              <a:rPr kumimoji="0"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21" normalizeH="0" baseline="0" noProof="0" dirty="0">
                <a:ln>
                  <a:noFill/>
                </a:ln>
                <a:solidFill>
                  <a:sysClr val="windowText" lastClr="000000"/>
                </a:solidFill>
                <a:effectLst/>
                <a:uLnTx/>
                <a:uFillTx/>
                <a:latin typeface="Calibri"/>
                <a:ea typeface="+mn-ea"/>
                <a:cs typeface="Calibri"/>
              </a:rPr>
              <a:t>57</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t>
            </a:r>
            <a:r>
              <a:rPr kumimoji="0"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of</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cumulative</a:t>
            </a:r>
            <a:r>
              <a:rPr kumimoji="0"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absences</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 a decrease from Q3 when LT cumulative absence was at 64% of all cases. Q3 ST absence seen an increase from Q3 position in cases largely due to cold/flu increases. </a:t>
            </a:r>
          </a:p>
          <a:p>
            <a:pPr marL="112054" marR="3081" lvl="0" indent="-104737" algn="l" defTabSz="554492" rtl="0" eaLnBrk="1" fontAlgn="auto" latinLnBrk="0" hangingPunct="1">
              <a:lnSpc>
                <a:spcPct val="100000"/>
              </a:lnSpc>
              <a:spcBef>
                <a:spcPts val="61"/>
              </a:spcBef>
              <a:spcAft>
                <a:spcPts val="728"/>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During Q4 S13 Cold/Flu was the top reason for absence, however S10 </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Anxiety/stress</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related</a:t>
            </a:r>
            <a:r>
              <a:rPr kumimoji="0" sz="849" b="0" i="0" u="none" strike="noStrike" kern="0" cap="none" spc="-18"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conditions</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have</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 constantly</a:t>
            </a:r>
            <a:r>
              <a:rPr kumimoji="0"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remained</a:t>
            </a:r>
            <a:r>
              <a:rPr kumimoji="0"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as</a:t>
            </a:r>
            <a:r>
              <a:rPr kumimoji="0"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a:t>
            </a:r>
            <a:r>
              <a:rPr kumimoji="0"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top</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reason</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for</a:t>
            </a:r>
            <a:r>
              <a:rPr kumimoji="0"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 for LT cases</a:t>
            </a:r>
            <a:r>
              <a:rPr kumimoji="0"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with majority stating personal stress as the main </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reason</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 for stress related absence</a:t>
            </a:r>
            <a:r>
              <a:rPr kumimoji="0" sz="849" b="0" i="0" u="none" strike="noStrike" kern="0" cap="none" spc="0" normalizeH="0" baseline="0" noProof="0" dirty="0">
                <a:ln>
                  <a:noFill/>
                </a:ln>
                <a:solidFill>
                  <a:sysClr val="windowText" lastClr="000000"/>
                </a:solidFill>
                <a:effectLst/>
                <a:uLnTx/>
                <a:uFillTx/>
                <a:latin typeface="Calibri"/>
                <a:ea typeface="+mn-ea"/>
                <a:cs typeface="Calibri"/>
              </a:rPr>
              <a:t>.</a:t>
            </a:r>
            <a:r>
              <a:rPr kumimoji="0" sz="849" b="0" i="0" u="none" strike="noStrike" kern="0" cap="none" spc="-9" normalizeH="0" baseline="0" noProof="0" dirty="0">
                <a:ln>
                  <a:noFill/>
                </a:ln>
                <a:solidFill>
                  <a:sysClr val="windowText" lastClr="000000"/>
                </a:solidFill>
                <a:effectLst/>
                <a:uLnTx/>
                <a:uFillTx/>
                <a:latin typeface="Calibri"/>
                <a:ea typeface="+mn-ea"/>
                <a:cs typeface="Calibri"/>
              </a:rPr>
              <a:t> </a:t>
            </a:r>
            <a:endParaRPr kumimoji="0" lang="en-GB" sz="849" b="0" i="0" u="none" strike="noStrike" kern="0" cap="none" spc="-9" normalizeH="0" baseline="0" noProof="0" dirty="0">
              <a:ln>
                <a:noFill/>
              </a:ln>
              <a:solidFill>
                <a:sysClr val="windowText" lastClr="000000"/>
              </a:solidFill>
              <a:effectLst/>
              <a:uLnTx/>
              <a:uFillTx/>
              <a:latin typeface="Calibri"/>
              <a:ea typeface="+mn-ea"/>
              <a:cs typeface="Calibri"/>
            </a:endParaRPr>
          </a:p>
        </p:txBody>
      </p:sp>
      <p:sp>
        <p:nvSpPr>
          <p:cNvPr id="13" name="object 14">
            <a:extLst>
              <a:ext uri="{FF2B5EF4-FFF2-40B4-BE49-F238E27FC236}">
                <a16:creationId xmlns:a16="http://schemas.microsoft.com/office/drawing/2014/main" id="{0897E35A-6663-49CA-8F80-1E799581B95F}"/>
              </a:ext>
            </a:extLst>
          </p:cNvPr>
          <p:cNvSpPr txBox="1"/>
          <p:nvPr/>
        </p:nvSpPr>
        <p:spPr>
          <a:xfrm>
            <a:off x="4617365" y="3104779"/>
            <a:ext cx="4981602" cy="2566490"/>
          </a:xfrm>
          <a:prstGeom prst="rect">
            <a:avLst/>
          </a:prstGeom>
          <a:solidFill>
            <a:schemeClr val="bg1"/>
          </a:solidFill>
          <a:ln w="19050">
            <a:solidFill>
              <a:srgbClr val="002060"/>
            </a:solidFill>
          </a:ln>
        </p:spPr>
        <p:txBody>
          <a:bodyPr vert="horz" wrap="square" lIns="0" tIns="7701" rIns="0" bIns="0" rtlCol="0">
            <a:spAutoFit/>
          </a:bodyPr>
          <a:lstStyle/>
          <a:p>
            <a:pPr marL="7316" marR="3081" lvl="0" indent="0" algn="l" defTabSz="554492" rtl="0" eaLnBrk="1" fontAlgn="auto" latinLnBrk="0" hangingPunct="1">
              <a:lnSpc>
                <a:spcPct val="100000"/>
              </a:lnSpc>
              <a:spcBef>
                <a:spcPts val="61"/>
              </a:spcBef>
              <a:spcAft>
                <a:spcPts val="182"/>
              </a:spcAft>
              <a:buClrTx/>
              <a:buSzTx/>
              <a:buFontTx/>
              <a:buNone/>
              <a:tabLst>
                <a:tab pos="112439" algn="l"/>
              </a:tabLst>
              <a:defRPr/>
            </a:pPr>
            <a:r>
              <a:rPr kumimoji="0" lang="en-GB" sz="1092" b="1" i="0" u="none" strike="noStrike" kern="0" cap="none" spc="0" normalizeH="0" baseline="0" noProof="0" dirty="0">
                <a:ln>
                  <a:noFill/>
                </a:ln>
                <a:solidFill>
                  <a:srgbClr val="1F355E"/>
                </a:solidFill>
                <a:effectLst/>
                <a:uLnTx/>
                <a:uFillTx/>
                <a:latin typeface="Calibri"/>
                <a:ea typeface="+mn-ea"/>
                <a:cs typeface="Calibri"/>
              </a:rPr>
              <a:t>  Sickness Absence Actions</a:t>
            </a:r>
          </a:p>
          <a:p>
            <a:pPr marL="112054" marR="0" lvl="0" indent="-104737" algn="l" defTabSz="554492" rtl="0" eaLnBrk="1" fontAlgn="auto" latinLnBrk="0" hangingPunct="1">
              <a:lnSpc>
                <a:spcPct val="100000"/>
              </a:lnSpc>
              <a:spcBef>
                <a:spcPts val="61"/>
              </a:spcBef>
              <a:spcAft>
                <a:spcPts val="0"/>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Overall</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MSG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sickness</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action</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plan</a:t>
            </a:r>
            <a:r>
              <a:rPr kumimoji="0" lang="en-GB"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has</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been</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developed</a:t>
            </a:r>
            <a:r>
              <a:rPr kumimoji="0" lang="en-GB" sz="849" b="0" i="0" u="none" strike="noStrike" kern="0" cap="none" spc="-24"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and</a:t>
            </a:r>
            <a:r>
              <a:rPr kumimoji="0" lang="en-GB" sz="849" b="0" i="0" u="none" strike="noStrike" kern="0" cap="none" spc="-18" normalizeH="0" baseline="0" noProof="0" dirty="0">
                <a:ln>
                  <a:noFill/>
                </a:ln>
                <a:solidFill>
                  <a:sysClr val="windowText" lastClr="000000"/>
                </a:solidFill>
                <a:effectLst/>
                <a:uLnTx/>
                <a:uFillTx/>
                <a:latin typeface="Calibri"/>
                <a:ea typeface="+mn-ea"/>
                <a:cs typeface="Calibri"/>
              </a:rPr>
              <a:t> is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being</a:t>
            </a:r>
            <a:r>
              <a:rPr kumimoji="0" lang="en-GB" sz="849" b="0" i="0" u="none" strike="noStrike" kern="0" cap="none" spc="-27"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actively</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worked </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to.</a:t>
            </a:r>
            <a:endParaRPr kumimoji="0" lang="en-GB" sz="849" b="0" i="0" u="none" strike="noStrike" kern="0" cap="none" spc="0" normalizeH="0" baseline="0" noProof="0" dirty="0">
              <a:ln>
                <a:noFill/>
              </a:ln>
              <a:solidFill>
                <a:sysClr val="windowText" lastClr="000000"/>
              </a:solidFill>
              <a:effectLst/>
              <a:uLnTx/>
              <a:uFillTx/>
              <a:latin typeface="Calibri"/>
              <a:ea typeface="+mn-ea"/>
              <a:cs typeface="Calibri"/>
            </a:endParaRPr>
          </a:p>
          <a:p>
            <a:pPr marL="112054" marR="31036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Targeted</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sickness</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action</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plans</a:t>
            </a:r>
            <a:r>
              <a:rPr kumimoji="0" lang="en-GB" sz="849" b="0" i="0" u="none" strike="noStrike" kern="0" cap="none" spc="-18"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are</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in</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place</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for</a:t>
            </a:r>
            <a:r>
              <a:rPr kumimoji="0" lang="en-GB" sz="849" b="0" i="0" u="none" strike="noStrike" kern="0" cap="none" spc="-18"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hotspot</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areas</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that</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have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been </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identified and are reviewed and updated monthly.</a:t>
            </a:r>
          </a:p>
          <a:p>
            <a:pPr marL="112054" marR="31036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Sickness absence audits have been conducted to ensure robust absence management processes are in place, each audit conducted generated a report with recommendations/action plan. 3 month re-audits have also been conducted  each re-audit generated a report with recommendations/action plan where required. Random spot audits are now being conducted. </a:t>
            </a:r>
          </a:p>
          <a:p>
            <a:pPr marL="112054" marR="31036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HR and management are actively reviewing process and introducing preventative measures in an attempt to reduce absence. </a:t>
            </a:r>
          </a:p>
          <a:p>
            <a:pPr marL="112054" marR="31036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Additional support documents have been created for line managers to support with absence management, this includes absence management tracker, absence prompt calculator, line management guidance and wellbeing signposting. </a:t>
            </a:r>
          </a:p>
          <a:p>
            <a:pPr marL="112054" marR="0"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Discussions</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held</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at</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Divisional</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Board</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Meetings,</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with</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reporting</a:t>
            </a:r>
            <a:r>
              <a:rPr kumimoji="0" lang="en-GB" sz="849" b="0" i="0" u="none" strike="noStrike" kern="0" cap="none" spc="-27"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provided</a:t>
            </a:r>
            <a:r>
              <a:rPr kumimoji="0" lang="en-GB" sz="849" b="0" i="0" u="none" strike="noStrike" kern="0" cap="none" spc="-18"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on</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performance.</a:t>
            </a:r>
            <a:endParaRPr kumimoji="0" lang="en-GB" sz="849" b="0" i="0" u="none" strike="noStrike" kern="0" cap="none" spc="0" normalizeH="0" baseline="0" noProof="0" dirty="0">
              <a:ln>
                <a:noFill/>
              </a:ln>
              <a:solidFill>
                <a:sysClr val="windowText" lastClr="000000"/>
              </a:solidFill>
              <a:effectLst/>
              <a:uLnTx/>
              <a:uFillTx/>
              <a:latin typeface="Calibri"/>
              <a:ea typeface="+mn-ea"/>
              <a:cs typeface="Calibri"/>
            </a:endParaRPr>
          </a:p>
          <a:p>
            <a:pPr marL="112054" marR="308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Additional</a:t>
            </a:r>
            <a:r>
              <a:rPr kumimoji="0" lang="en-GB" sz="849" b="0" i="0" u="none" strike="noStrike" kern="0" cap="none" spc="-21"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Absence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management</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workshops</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are</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being</a:t>
            </a:r>
            <a:r>
              <a:rPr kumimoji="0" lang="en-GB" sz="849" b="0" i="0" u="none" strike="noStrike" kern="0" cap="none" spc="-12"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provided</a:t>
            </a:r>
            <a:r>
              <a:rPr kumimoji="0" lang="en-GB" sz="849" b="0" i="0" u="none" strike="noStrike" kern="0" cap="none" spc="-24"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by</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HR</a:t>
            </a:r>
            <a:r>
              <a:rPr kumimoji="0" lang="en-GB" sz="849" b="0" i="0" u="none" strike="noStrike" kern="0" cap="none" spc="3"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Ops</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team/HRPB</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0" normalizeH="0" baseline="0" noProof="0" dirty="0">
                <a:ln>
                  <a:noFill/>
                </a:ln>
                <a:solidFill>
                  <a:sysClr val="windowText" lastClr="000000"/>
                </a:solidFill>
                <a:effectLst/>
                <a:uLnTx/>
                <a:uFillTx/>
                <a:latin typeface="Calibri"/>
                <a:ea typeface="+mn-ea"/>
                <a:cs typeface="Calibri"/>
              </a:rPr>
              <a:t>team and</a:t>
            </a:r>
            <a:r>
              <a:rPr kumimoji="0" lang="en-GB" sz="849" b="0" i="0" u="none" strike="noStrike" kern="0" cap="none" spc="-9" normalizeH="0" baseline="0" noProof="0" dirty="0">
                <a:ln>
                  <a:noFill/>
                </a:ln>
                <a:solidFill>
                  <a:sysClr val="windowText" lastClr="000000"/>
                </a:solidFill>
                <a:effectLst/>
                <a:uLnTx/>
                <a:uFillTx/>
                <a:latin typeface="Calibri"/>
                <a:ea typeface="+mn-ea"/>
                <a:cs typeface="Calibri"/>
              </a:rPr>
              <a:t> </a:t>
            </a:r>
            <a:r>
              <a:rPr kumimoji="0" lang="en-GB" sz="849" b="0" i="0" u="none" strike="noStrike" kern="0" cap="none" spc="-15" normalizeH="0" baseline="0" noProof="0" dirty="0">
                <a:ln>
                  <a:noFill/>
                </a:ln>
                <a:solidFill>
                  <a:sysClr val="windowText" lastClr="000000"/>
                </a:solidFill>
                <a:effectLst/>
                <a:uLnTx/>
                <a:uFillTx/>
                <a:latin typeface="Calibri"/>
                <a:ea typeface="+mn-ea"/>
                <a:cs typeface="Calibri"/>
              </a:rPr>
              <a:t>Occ </a:t>
            </a: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Health.</a:t>
            </a:r>
          </a:p>
          <a:p>
            <a:pPr marL="112054" marR="308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Weekly nursing unavailability meetings are held to review absence and focus on hotspot areas. </a:t>
            </a:r>
          </a:p>
          <a:p>
            <a:pPr marL="112054" marR="3081" lvl="0" indent="-104737" algn="l" defTabSz="554492" rtl="0" eaLnBrk="1" fontAlgn="auto" latinLnBrk="0" hangingPunct="1">
              <a:lnSpc>
                <a:spcPct val="100000"/>
              </a:lnSpc>
              <a:spcBef>
                <a:spcPts val="0"/>
              </a:spcBef>
              <a:spcAft>
                <a:spcPts val="0"/>
              </a:spcAft>
              <a:buClrTx/>
              <a:buSzTx/>
              <a:buFont typeface="Arial"/>
              <a:buChar char="•"/>
              <a:tabLst>
                <a:tab pos="112439" algn="l"/>
              </a:tabLst>
              <a:defRPr/>
            </a:pPr>
            <a:r>
              <a:rPr kumimoji="0" lang="en-GB" sz="849" b="0" i="0" u="none" strike="noStrike" kern="0" cap="none" spc="-6" normalizeH="0" baseline="0" noProof="0" dirty="0">
                <a:ln>
                  <a:noFill/>
                </a:ln>
                <a:solidFill>
                  <a:sysClr val="windowText" lastClr="000000"/>
                </a:solidFill>
                <a:effectLst/>
                <a:uLnTx/>
                <a:uFillTx/>
                <a:latin typeface="Calibri"/>
                <a:ea typeface="+mn-ea"/>
                <a:cs typeface="Calibri"/>
              </a:rPr>
              <a:t>A staff wellbeing with focus on stress working group has been established, to understand reasons for stress related absence and the management of these absences, and looks to explore additional support or resources that can assist staff and prevent absence and/or reduce the time off absent. </a:t>
            </a:r>
          </a:p>
        </p:txBody>
      </p:sp>
    </p:spTree>
    <p:extLst>
      <p:ext uri="{BB962C8B-B14F-4D97-AF65-F5344CB8AC3E}">
        <p14:creationId xmlns:p14="http://schemas.microsoft.com/office/powerpoint/2010/main" val="36531237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68217" y="238041"/>
            <a:ext cx="11528607" cy="219385"/>
          </a:xfrm>
        </p:spPr>
        <p:txBody>
          <a:bodyPr>
            <a:noAutofit/>
          </a:bodyPr>
          <a:lstStyle/>
          <a:p>
            <a:r>
              <a:rPr lang="pt-BR" sz="4000" dirty="0"/>
              <a:t>Morriston – Deep dive Action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sp>
        <p:nvSpPr>
          <p:cNvPr id="6" name="TextBox 5">
            <a:extLst>
              <a:ext uri="{FF2B5EF4-FFF2-40B4-BE49-F238E27FC236}">
                <a16:creationId xmlns:a16="http://schemas.microsoft.com/office/drawing/2014/main" id="{D0A2ABA0-D125-4CBA-9342-131C818561C1}"/>
              </a:ext>
            </a:extLst>
          </p:cNvPr>
          <p:cNvSpPr txBox="1"/>
          <p:nvPr/>
        </p:nvSpPr>
        <p:spPr>
          <a:xfrm>
            <a:off x="243087" y="847022"/>
            <a:ext cx="11259101" cy="5020605"/>
          </a:xfrm>
          <a:prstGeom prst="rect">
            <a:avLst/>
          </a:prstGeom>
          <a:noFill/>
        </p:spPr>
        <p:txBody>
          <a:bodyPr wrap="square">
            <a:spAutoFit/>
          </a:bodyPr>
          <a:lstStyle/>
          <a:p>
            <a:pPr>
              <a:lnSpc>
                <a:spcPct val="107000"/>
              </a:lnSpc>
              <a:spcAft>
                <a:spcPts val="800"/>
              </a:spcAft>
            </a:pPr>
            <a:r>
              <a:rPr lang="en-GB" sz="1800" b="1" u="none" strike="noStrike"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r>
              <a:rPr lang="en-GB" sz="1000" b="1" u="sng"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ACTIONS &amp; SUPPORT IDENTIFIED FOLLOWING RE-AUDITS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In order to ensure that all managers are compliant with the Managing Attendance at Work policy across the Service Group, further actions were identified to ensure sickness absence is being managed effectively. In total 40 areas have been re-audited and out of those 40 11 areas required further support as they had not fully implemented their recommendations.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The below points form the basis for further action or support;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Managers to ensure the correct process is followed for managing sickness &amp; absence going forward.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Managers to ensure all sickness &amp; absence documentation is filed securely &amp; safely either electronically or on staff paper personal files.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Ensure employees are aware of their responsibility to ensure Medical Certificates are received within 3 days of the expiry of their last Certificate.  If this is not possible, the employee should contact their line manager by telephone to advise them when the certificate will be received.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562225" algn="l"/>
              </a:tabLst>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Where Phased Return to Work are in place or Reasonable Adjustments, ensure the documentations from the policy is completed.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562225" algn="l"/>
              </a:tabLst>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A re-fresher of the absence notification procedure should be communicated to all. Staff are to telephone the ward if they are unable to attend work through sickness. It is recommended that a visual notification of absent for staff be placed on the ward notice board.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562225" algn="l"/>
              </a:tabLst>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Manager and staff member should agree the notes after their meeting has taken place.  A letter confirming the outcome of the meetings should be sent to staff.</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562225" algn="l"/>
              </a:tabLst>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Ensure return to work meetings are completed within a timely manner and the paperwork is completed fully and saved on the staff personal file.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Ensure a procedure is in place that provides a prompt to send an 8</a:t>
            </a:r>
            <a:r>
              <a:rPr lang="en-GB" sz="1000" baseline="30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th</a:t>
            </a:r>
            <a:r>
              <a:rPr lang="en-GB" sz="1000" dirty="0">
                <a:solidFill>
                  <a:srgbClr val="000000"/>
                </a:solidFill>
                <a:effectLst/>
                <a:latin typeface="Verdana" panose="020B0604030504040204" pitchFamily="34" charset="0"/>
                <a:ea typeface="Calibri" panose="020F0502020204030204" pitchFamily="34" charset="0"/>
                <a:cs typeface="Calibri Light" panose="020F0302020204030204" pitchFamily="34" charset="0"/>
              </a:rPr>
              <a:t> day letter to the employee outlining what is expected from them going forward as well as what support is available.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The Sickness &amp; Absence management tracker is updated fully to reflect the actions undertaken for the absence.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dirty="0">
                <a:effectLst/>
                <a:latin typeface="Verdana" panose="020B0604030504040204" pitchFamily="34" charset="0"/>
                <a:ea typeface="Calibri" panose="020F0502020204030204" pitchFamily="34" charset="0"/>
                <a:cs typeface="Times New Roman" panose="02020603050405020304" pitchFamily="18" charset="0"/>
              </a:rPr>
              <a:t>Since the audits have been undertaken there has been a noticeable impact on the absence across the Service Group, the absence percentage is currently 6.67% for Registered Nurses a reduction of 3.38%and Unregistered its currently 8.32% a reduction of 4.32%</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59917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Mental Health &amp; Learning Disabilities</a:t>
            </a:r>
          </a:p>
          <a:p>
            <a:pPr algn="ctr"/>
            <a:endParaRPr lang="pt-BR" sz="3032" b="1" dirty="0"/>
          </a:p>
        </p:txBody>
      </p:sp>
    </p:spTree>
    <p:extLst>
      <p:ext uri="{BB962C8B-B14F-4D97-AF65-F5344CB8AC3E}">
        <p14:creationId xmlns:p14="http://schemas.microsoft.com/office/powerpoint/2010/main" val="675216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Health Board Sickness Trend headline</a:t>
            </a:r>
          </a:p>
          <a:p>
            <a:r>
              <a:rPr lang="pt-BR" sz="4000" dirty="0"/>
              <a:t>Target 5.5% </a:t>
            </a:r>
          </a:p>
        </p:txBody>
      </p:sp>
      <p:sp>
        <p:nvSpPr>
          <p:cNvPr id="5" name="TextBox 4">
            <a:extLst>
              <a:ext uri="{FF2B5EF4-FFF2-40B4-BE49-F238E27FC236}">
                <a16:creationId xmlns:a16="http://schemas.microsoft.com/office/drawing/2014/main" id="{F114FD8D-A071-4F47-BD4A-74D8CEB18CE6}"/>
              </a:ext>
            </a:extLst>
          </p:cNvPr>
          <p:cNvSpPr txBox="1"/>
          <p:nvPr/>
        </p:nvSpPr>
        <p:spPr>
          <a:xfrm>
            <a:off x="7437120" y="3823514"/>
            <a:ext cx="4561839" cy="2031325"/>
          </a:xfrm>
          <a:prstGeom prst="rect">
            <a:avLst/>
          </a:prstGeom>
          <a:noFill/>
        </p:spPr>
        <p:txBody>
          <a:bodyPr wrap="square" rtlCol="0">
            <a:spAutoFit/>
          </a:bodyPr>
          <a:lstStyle/>
          <a:p>
            <a:endParaRPr lang="en-GB" dirty="0"/>
          </a:p>
          <a:p>
            <a:r>
              <a:rPr lang="en-GB" dirty="0"/>
              <a:t>August 24 update:</a:t>
            </a:r>
          </a:p>
          <a:p>
            <a:endParaRPr lang="en-GB" dirty="0"/>
          </a:p>
          <a:p>
            <a:r>
              <a:rPr lang="en-GB" dirty="0"/>
              <a:t>Health Board rolling 12 month figure – 7.07%</a:t>
            </a:r>
          </a:p>
          <a:p>
            <a:r>
              <a:rPr lang="en-GB" dirty="0"/>
              <a:t>NHS Wales rolling 12 month figure – 6.2%</a:t>
            </a:r>
          </a:p>
          <a:p>
            <a:r>
              <a:rPr lang="en-GB" dirty="0"/>
              <a:t>Health Board  in-month figure – 6.67%</a:t>
            </a:r>
          </a:p>
          <a:p>
            <a:endParaRPr lang="en-GB" dirty="0"/>
          </a:p>
        </p:txBody>
      </p:sp>
      <p:pic>
        <p:nvPicPr>
          <p:cNvPr id="11" name="Picture 10">
            <a:extLst>
              <a:ext uri="{FF2B5EF4-FFF2-40B4-BE49-F238E27FC236}">
                <a16:creationId xmlns:a16="http://schemas.microsoft.com/office/drawing/2014/main" id="{97CC0F43-09BA-47AD-89A9-1522922198B4}"/>
              </a:ext>
            </a:extLst>
          </p:cNvPr>
          <p:cNvPicPr>
            <a:picLocks noChangeAspect="1"/>
          </p:cNvPicPr>
          <p:nvPr/>
        </p:nvPicPr>
        <p:blipFill>
          <a:blip r:embed="rId3"/>
          <a:stretch>
            <a:fillRect/>
          </a:stretch>
        </p:blipFill>
        <p:spPr>
          <a:xfrm>
            <a:off x="702600" y="1876924"/>
            <a:ext cx="6409832" cy="3700916"/>
          </a:xfrm>
          <a:prstGeom prst="rect">
            <a:avLst/>
          </a:prstGeom>
        </p:spPr>
      </p:pic>
      <p:pic>
        <p:nvPicPr>
          <p:cNvPr id="16" name="Picture 15">
            <a:extLst>
              <a:ext uri="{FF2B5EF4-FFF2-40B4-BE49-F238E27FC236}">
                <a16:creationId xmlns:a16="http://schemas.microsoft.com/office/drawing/2014/main" id="{E3FF7195-D2FA-579D-80CE-27BF57B65737}"/>
              </a:ext>
            </a:extLst>
          </p:cNvPr>
          <p:cNvPicPr>
            <a:picLocks noChangeAspect="1"/>
          </p:cNvPicPr>
          <p:nvPr/>
        </p:nvPicPr>
        <p:blipFill>
          <a:blip r:embed="rId4"/>
          <a:stretch>
            <a:fillRect/>
          </a:stretch>
        </p:blipFill>
        <p:spPr>
          <a:xfrm>
            <a:off x="7437120" y="1472052"/>
            <a:ext cx="3322320" cy="2351462"/>
          </a:xfrm>
          <a:prstGeom prst="rect">
            <a:avLst/>
          </a:prstGeom>
        </p:spPr>
      </p:pic>
    </p:spTree>
    <p:extLst>
      <p:ext uri="{BB962C8B-B14F-4D97-AF65-F5344CB8AC3E}">
        <p14:creationId xmlns:p14="http://schemas.microsoft.com/office/powerpoint/2010/main" val="36750006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366240" y="6016634"/>
            <a:ext cx="2238027" cy="692361"/>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880659" y="1283021"/>
            <a:ext cx="5311341" cy="4618109"/>
          </a:xfrm>
          <a:prstGeom prst="rect">
            <a:avLst/>
          </a:prstGeom>
        </p:spPr>
        <p:txBody>
          <a:bodyPr>
            <a:normAutofit fontScale="77500" lnSpcReduction="20000"/>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Hot spots </a:t>
            </a: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high sickness levels due to increase anxiety/stress/depression, some of which are work related; complex client support. A number of support mechanisms are in place for our employees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Training sessions on supporting absence, sessions for carers and their managers, bereavement session with our staff counsellor, contacted all staff who had been absent over a 12 month period via a questionnaire to understand individuals knowledge of what they could access, reason for absence and what we could have done to prevent absence, correlation of absence with incident and client group.</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Psychology group wellbeing sessions twice a month for overseas nurses to prevent absence and to support the anxiety of transition.</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Dedicated staff counsellor to support early intervention/prevention of sickness absence, targeting areas of high work related stress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TRIM support continues to be widely shared across the group and additional resource has been trained in month to expand the provision</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Managers to continue to monitor patterns within their respective area particularly absences for stress and anxiety and escalate concerns to Workforce Business Partner and ensure all documentation is complete for each absence period and escalation trigger meetings held</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Managers to ensure their direct reports are familiar with the Managing Attendance at Work Action plan and action plans for their own areas continue to be updated </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77246" marR="0" lvl="0" indent="-277246"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334"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 name="Rectangle 2"/>
          <p:cNvSpPr>
            <a:spLocks noChangeArrowheads="1"/>
          </p:cNvSpPr>
          <p:nvPr/>
        </p:nvSpPr>
        <p:spPr bwMode="auto">
          <a:xfrm>
            <a:off x="428" y="-24730"/>
            <a:ext cx="152057" cy="326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5449" tIns="27725" rIns="55449" bIns="27725" numCol="1" anchor="ctr" anchorCtr="0" compatLnSpc="1">
            <a:prstTxWarp prst="textNoShape">
              <a:avLst/>
            </a:prstTxWarp>
            <a:spAutoFit/>
          </a:bodyPr>
          <a:lstStyle/>
          <a:p>
            <a:pPr marL="0" marR="0" lvl="0" indent="0" algn="l" defTabSz="554492" rtl="0" eaLnBrk="0" fontAlgn="base" latinLnBrk="0" hangingPunct="0">
              <a:lnSpc>
                <a:spcPct val="100000"/>
              </a:lnSpc>
              <a:spcBef>
                <a:spcPct val="0"/>
              </a:spcBef>
              <a:spcAft>
                <a:spcPct val="0"/>
              </a:spcAft>
              <a:buClrTx/>
              <a:buSzTx/>
              <a:buFontTx/>
              <a:buNone/>
              <a:tabLst/>
              <a:defRPr/>
            </a:pPr>
            <a:r>
              <a:rPr kumimoji="0" lang="en-US" altLang="ja-JP" sz="667"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GB" altLang="ja-JP" sz="788"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endParaRPr>
          </a:p>
          <a:p>
            <a:pPr marL="0" marR="0" lvl="0" indent="0" algn="l" defTabSz="554492" rtl="0" eaLnBrk="0" fontAlgn="base" latinLnBrk="0" hangingPunct="0">
              <a:lnSpc>
                <a:spcPct val="100000"/>
              </a:lnSpc>
              <a:spcBef>
                <a:spcPct val="0"/>
              </a:spcBef>
              <a:spcAft>
                <a:spcPct val="0"/>
              </a:spcAft>
              <a:buClrTx/>
              <a:buSzTx/>
              <a:buFontTx/>
              <a:buNone/>
              <a:tabLst/>
              <a:defRPr/>
            </a:pPr>
            <a:endParaRPr kumimoji="0" lang="en-GB" altLang="ja-JP" sz="1092"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6" name="Espaço Reservado para Texto 1">
            <a:extLst>
              <a:ext uri="{FF2B5EF4-FFF2-40B4-BE49-F238E27FC236}">
                <a16:creationId xmlns:a16="http://schemas.microsoft.com/office/drawing/2014/main" id="{14E86020-88B4-4140-99A2-DD61CC6F959C}"/>
              </a:ext>
            </a:extLst>
          </p:cNvPr>
          <p:cNvSpPr txBox="1">
            <a:spLocks/>
          </p:cNvSpPr>
          <p:nvPr/>
        </p:nvSpPr>
        <p:spPr>
          <a:xfrm>
            <a:off x="397094" y="502510"/>
            <a:ext cx="11528607" cy="2193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4000" b="0" i="0" u="none" strike="noStrike" kern="1200" cap="none" spc="0" normalizeH="0" baseline="0" noProof="0" dirty="0">
                <a:ln>
                  <a:noFill/>
                </a:ln>
                <a:solidFill>
                  <a:srgbClr val="1F355E"/>
                </a:solidFill>
                <a:effectLst/>
                <a:uLnTx/>
                <a:uFillTx/>
                <a:latin typeface="Arial Black" panose="020B0A04020102020204" pitchFamily="34" charset="0"/>
                <a:ea typeface="+mn-ea"/>
                <a:cs typeface="+mn-cs"/>
              </a:rPr>
              <a:t>MH &amp; LD June Update</a:t>
            </a:r>
          </a:p>
        </p:txBody>
      </p:sp>
      <p:pic>
        <p:nvPicPr>
          <p:cNvPr id="8" name="Picture 7">
            <a:extLst>
              <a:ext uri="{FF2B5EF4-FFF2-40B4-BE49-F238E27FC236}">
                <a16:creationId xmlns:a16="http://schemas.microsoft.com/office/drawing/2014/main" id="{D488C9DD-B293-4F65-AEEB-0C46BE4B45B4}"/>
              </a:ext>
            </a:extLst>
          </p:cNvPr>
          <p:cNvPicPr>
            <a:picLocks noChangeAspect="1"/>
          </p:cNvPicPr>
          <p:nvPr/>
        </p:nvPicPr>
        <p:blipFill>
          <a:blip r:embed="rId3"/>
          <a:stretch>
            <a:fillRect/>
          </a:stretch>
        </p:blipFill>
        <p:spPr>
          <a:xfrm>
            <a:off x="94373" y="1016964"/>
            <a:ext cx="3740150" cy="2080363"/>
          </a:xfrm>
          <a:prstGeom prst="rect">
            <a:avLst/>
          </a:prstGeom>
        </p:spPr>
      </p:pic>
      <p:pic>
        <p:nvPicPr>
          <p:cNvPr id="9" name="Picture 8">
            <a:extLst>
              <a:ext uri="{FF2B5EF4-FFF2-40B4-BE49-F238E27FC236}">
                <a16:creationId xmlns:a16="http://schemas.microsoft.com/office/drawing/2014/main" id="{1081C04C-ECFF-45E0-A3A6-28CA3F656FC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834523" y="1518759"/>
            <a:ext cx="2984065" cy="1207242"/>
          </a:xfrm>
          <a:prstGeom prst="rect">
            <a:avLst/>
          </a:prstGeom>
          <a:noFill/>
          <a:ln>
            <a:noFill/>
          </a:ln>
        </p:spPr>
      </p:pic>
      <p:pic>
        <p:nvPicPr>
          <p:cNvPr id="10" name="Picture 9">
            <a:extLst>
              <a:ext uri="{FF2B5EF4-FFF2-40B4-BE49-F238E27FC236}">
                <a16:creationId xmlns:a16="http://schemas.microsoft.com/office/drawing/2014/main" id="{BD62F8EC-7B8C-4916-9AAF-24E87ADFD18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105484" y="3270775"/>
            <a:ext cx="3740150" cy="3321050"/>
          </a:xfrm>
          <a:prstGeom prst="rect">
            <a:avLst/>
          </a:prstGeom>
          <a:noFill/>
          <a:ln>
            <a:noFill/>
          </a:ln>
        </p:spPr>
      </p:pic>
      <p:sp>
        <p:nvSpPr>
          <p:cNvPr id="2" name="TextBox 1">
            <a:extLst>
              <a:ext uri="{FF2B5EF4-FFF2-40B4-BE49-F238E27FC236}">
                <a16:creationId xmlns:a16="http://schemas.microsoft.com/office/drawing/2014/main" id="{D7B976F7-C747-4643-96E6-0FB06146920D}"/>
              </a:ext>
            </a:extLst>
          </p:cNvPr>
          <p:cNvSpPr txBox="1"/>
          <p:nvPr/>
        </p:nvSpPr>
        <p:spPr>
          <a:xfrm>
            <a:off x="152485" y="3536950"/>
            <a:ext cx="2917974"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Hot spot areas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Directorates short term absence and long term absence for June 2024. Those highlighted in red are above target level. Managers are asked to ensure that all absence is monitored and support is identified for staff within these areas. </a:t>
            </a:r>
          </a:p>
        </p:txBody>
      </p:sp>
    </p:spTree>
    <p:extLst>
      <p:ext uri="{BB962C8B-B14F-4D97-AF65-F5344CB8AC3E}">
        <p14:creationId xmlns:p14="http://schemas.microsoft.com/office/powerpoint/2010/main" val="7671085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13B4A-8F5A-8E6A-96A4-D68D6719DDE1}"/>
              </a:ext>
            </a:extLst>
          </p:cNvPr>
          <p:cNvSpPr>
            <a:spLocks noGrp="1"/>
          </p:cNvSpPr>
          <p:nvPr>
            <p:ph type="title"/>
          </p:nvPr>
        </p:nvSpPr>
        <p:spPr>
          <a:xfrm>
            <a:off x="0" y="13817"/>
            <a:ext cx="10515600" cy="842614"/>
          </a:xfrm>
        </p:spPr>
        <p:txBody>
          <a:bodyPr>
            <a:normAutofit fontScale="90000"/>
          </a:bodyPr>
          <a:lstStyle/>
          <a:p>
            <a:pPr algn="ctr"/>
            <a:r>
              <a:rPr lang="en-US" b="1" dirty="0"/>
              <a:t>MH &amp; LD Workforce – People Strategy Quarter 1</a:t>
            </a:r>
          </a:p>
        </p:txBody>
      </p:sp>
      <p:pic>
        <p:nvPicPr>
          <p:cNvPr id="5" name="Content Placeholder 4" descr="A heart with pulse line in the middle&#10;&#10;Description automatically generated">
            <a:extLst>
              <a:ext uri="{FF2B5EF4-FFF2-40B4-BE49-F238E27FC236}">
                <a16:creationId xmlns:a16="http://schemas.microsoft.com/office/drawing/2014/main" id="{9775F5E4-AA9E-F258-BEFE-C14E6E24B747}"/>
              </a:ext>
            </a:extLst>
          </p:cNvPr>
          <p:cNvPicPr>
            <a:picLocks noGrp="1" noChangeAspect="1"/>
          </p:cNvPicPr>
          <p:nvPr>
            <p:ph sz="half" idx="1"/>
          </p:nvPr>
        </p:nvPicPr>
        <p:blipFill>
          <a:blip r:embed="rId2"/>
          <a:stretch>
            <a:fillRect/>
          </a:stretch>
        </p:blipFill>
        <p:spPr>
          <a:xfrm>
            <a:off x="115535" y="629980"/>
            <a:ext cx="885825" cy="819150"/>
          </a:xfrm>
        </p:spPr>
      </p:pic>
      <p:pic>
        <p:nvPicPr>
          <p:cNvPr id="6" name="Content Placeholder 5" descr="A black and white circular logo&#10;&#10;Description automatically generated">
            <a:extLst>
              <a:ext uri="{FF2B5EF4-FFF2-40B4-BE49-F238E27FC236}">
                <a16:creationId xmlns:a16="http://schemas.microsoft.com/office/drawing/2014/main" id="{4F858712-FC47-7A0E-E4D4-4143DA4AFA55}"/>
              </a:ext>
            </a:extLst>
          </p:cNvPr>
          <p:cNvPicPr>
            <a:picLocks noGrp="1" noChangeAspect="1"/>
          </p:cNvPicPr>
          <p:nvPr>
            <p:ph sz="half" idx="2"/>
          </p:nvPr>
        </p:nvPicPr>
        <p:blipFill>
          <a:blip r:embed="rId3"/>
          <a:stretch>
            <a:fillRect/>
          </a:stretch>
        </p:blipFill>
        <p:spPr>
          <a:xfrm>
            <a:off x="203712" y="2756553"/>
            <a:ext cx="771525" cy="771525"/>
          </a:xfrm>
        </p:spPr>
      </p:pic>
      <p:pic>
        <p:nvPicPr>
          <p:cNvPr id="7" name="Picture 6" descr="A clipboard with check marks&#10;&#10;Description automatically generated">
            <a:extLst>
              <a:ext uri="{FF2B5EF4-FFF2-40B4-BE49-F238E27FC236}">
                <a16:creationId xmlns:a16="http://schemas.microsoft.com/office/drawing/2014/main" id="{2E8E1021-9ACE-9F99-2B36-AA189FF2B7AB}"/>
              </a:ext>
            </a:extLst>
          </p:cNvPr>
          <p:cNvPicPr>
            <a:picLocks noChangeAspect="1"/>
          </p:cNvPicPr>
          <p:nvPr/>
        </p:nvPicPr>
        <p:blipFill>
          <a:blip r:embed="rId4"/>
          <a:stretch>
            <a:fillRect/>
          </a:stretch>
        </p:blipFill>
        <p:spPr>
          <a:xfrm>
            <a:off x="210500" y="5167589"/>
            <a:ext cx="857250" cy="800100"/>
          </a:xfrm>
          <a:prstGeom prst="rect">
            <a:avLst/>
          </a:prstGeom>
        </p:spPr>
      </p:pic>
      <p:pic>
        <p:nvPicPr>
          <p:cNvPr id="8" name="Picture 7" descr="A black line drawing of a computer&#10;&#10;Description automatically generated">
            <a:extLst>
              <a:ext uri="{FF2B5EF4-FFF2-40B4-BE49-F238E27FC236}">
                <a16:creationId xmlns:a16="http://schemas.microsoft.com/office/drawing/2014/main" id="{20267FA4-4B56-6B52-DA0E-0F5AB1362D13}"/>
              </a:ext>
            </a:extLst>
          </p:cNvPr>
          <p:cNvPicPr>
            <a:picLocks noChangeAspect="1"/>
          </p:cNvPicPr>
          <p:nvPr/>
        </p:nvPicPr>
        <p:blipFill>
          <a:blip r:embed="rId5"/>
          <a:stretch>
            <a:fillRect/>
          </a:stretch>
        </p:blipFill>
        <p:spPr>
          <a:xfrm>
            <a:off x="191519" y="5967688"/>
            <a:ext cx="847725" cy="771525"/>
          </a:xfrm>
          <a:prstGeom prst="rect">
            <a:avLst/>
          </a:prstGeom>
        </p:spPr>
      </p:pic>
      <p:pic>
        <p:nvPicPr>
          <p:cNvPr id="9" name="Picture 8" descr="A book and pen on a blue circle&#10;&#10;Description automatically generated">
            <a:extLst>
              <a:ext uri="{FF2B5EF4-FFF2-40B4-BE49-F238E27FC236}">
                <a16:creationId xmlns:a16="http://schemas.microsoft.com/office/drawing/2014/main" id="{E6B4F2B4-5037-E025-467F-7289BB5FF56E}"/>
              </a:ext>
            </a:extLst>
          </p:cNvPr>
          <p:cNvPicPr>
            <a:picLocks noChangeAspect="1"/>
          </p:cNvPicPr>
          <p:nvPr/>
        </p:nvPicPr>
        <p:blipFill>
          <a:blip r:embed="rId6"/>
          <a:stretch>
            <a:fillRect/>
          </a:stretch>
        </p:blipFill>
        <p:spPr>
          <a:xfrm>
            <a:off x="6356285" y="620752"/>
            <a:ext cx="800100" cy="809625"/>
          </a:xfrm>
          <a:prstGeom prst="rect">
            <a:avLst/>
          </a:prstGeom>
        </p:spPr>
      </p:pic>
      <p:pic>
        <p:nvPicPr>
          <p:cNvPr id="10" name="Picture 9" descr="A handshake in a circle&#10;&#10;Description automatically generated">
            <a:extLst>
              <a:ext uri="{FF2B5EF4-FFF2-40B4-BE49-F238E27FC236}">
                <a16:creationId xmlns:a16="http://schemas.microsoft.com/office/drawing/2014/main" id="{83941320-70DC-ED5F-EAB2-94D36F183A7F}"/>
              </a:ext>
            </a:extLst>
          </p:cNvPr>
          <p:cNvPicPr>
            <a:picLocks noChangeAspect="1"/>
          </p:cNvPicPr>
          <p:nvPr/>
        </p:nvPicPr>
        <p:blipFill>
          <a:blip r:embed="rId7"/>
          <a:stretch>
            <a:fillRect/>
          </a:stretch>
        </p:blipFill>
        <p:spPr>
          <a:xfrm>
            <a:off x="6322495" y="2682237"/>
            <a:ext cx="729142" cy="831327"/>
          </a:xfrm>
          <a:prstGeom prst="rect">
            <a:avLst/>
          </a:prstGeom>
        </p:spPr>
      </p:pic>
      <p:pic>
        <p:nvPicPr>
          <p:cNvPr id="11" name="Picture 10">
            <a:extLst>
              <a:ext uri="{FF2B5EF4-FFF2-40B4-BE49-F238E27FC236}">
                <a16:creationId xmlns:a16="http://schemas.microsoft.com/office/drawing/2014/main" id="{AC3BC5D9-F352-E018-4437-5602266DE6E6}"/>
              </a:ext>
            </a:extLst>
          </p:cNvPr>
          <p:cNvPicPr>
            <a:picLocks noChangeAspect="1"/>
          </p:cNvPicPr>
          <p:nvPr/>
        </p:nvPicPr>
        <p:blipFill>
          <a:blip r:embed="rId8"/>
          <a:stretch>
            <a:fillRect/>
          </a:stretch>
        </p:blipFill>
        <p:spPr>
          <a:xfrm>
            <a:off x="6322495" y="4519055"/>
            <a:ext cx="933450" cy="771525"/>
          </a:xfrm>
          <a:prstGeom prst="rect">
            <a:avLst/>
          </a:prstGeom>
        </p:spPr>
      </p:pic>
      <p:sp>
        <p:nvSpPr>
          <p:cNvPr id="3" name="TextBox 2"/>
          <p:cNvSpPr txBox="1"/>
          <p:nvPr/>
        </p:nvSpPr>
        <p:spPr>
          <a:xfrm>
            <a:off x="987039" y="663672"/>
            <a:ext cx="4500860"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Engaged, Motivated &amp; Healthy Staff</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Staff Attendance</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Sickness focus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      7.48% overall   LT 5.23%</a:t>
            </a:r>
            <a:r>
              <a:rPr kumimoji="0" lang="en-GB" sz="1400" b="0" i="0" u="none" strike="noStrike" kern="1200" cap="none" spc="0" normalizeH="0" baseline="0" noProof="0" dirty="0">
                <a:ln>
                  <a:noFill/>
                </a:ln>
                <a:solidFill>
                  <a:prstClr val="black"/>
                </a:solidFill>
                <a:effectLst/>
                <a:uLnTx/>
                <a:uFillTx/>
                <a:latin typeface="Aptos" panose="020B0004020202020204"/>
                <a:ea typeface="Calibri" panose="020F0502020204030204" pitchFamily="34" charset="0"/>
                <a:cs typeface="Calibri" panose="020F0502020204030204" pitchFamily="34" charset="0"/>
              </a:rPr>
              <a:t>↓ ST 2.25% ↑</a:t>
            </a:r>
            <a:endPar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Wellbeing support / Champions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Recruitment &amp; retention group established</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Flexible working</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Turnover 10.75% </a:t>
            </a: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endPar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Union &amp; Guardian engagement</a:t>
            </a:r>
          </a:p>
        </p:txBody>
      </p:sp>
      <p:sp>
        <p:nvSpPr>
          <p:cNvPr id="4" name="TextBox 3"/>
          <p:cNvSpPr txBox="1"/>
          <p:nvPr/>
        </p:nvSpPr>
        <p:spPr>
          <a:xfrm>
            <a:off x="1003881" y="2802356"/>
            <a:ext cx="4848312"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Attract &amp; Recruit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Vacancies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      Overall 120.23</a:t>
            </a:r>
            <a:r>
              <a:rPr kumimoji="0" lang="en-GB" sz="1400" b="0" i="0" u="none" strike="noStrike" kern="1200" cap="none" spc="0" normalizeH="0" baseline="0" noProof="0" dirty="0">
                <a:ln>
                  <a:noFill/>
                </a:ln>
                <a:solidFill>
                  <a:prstClr val="black"/>
                </a:solidFill>
                <a:effectLst/>
                <a:uLnTx/>
                <a:uFillTx/>
                <a:latin typeface="Aptos" panose="020B0004020202020204"/>
                <a:ea typeface="Calibri" panose="020F0502020204030204" pitchFamily="34" charset="0"/>
                <a:cs typeface="Calibri" panose="020F0502020204030204" pitchFamily="34" charset="0"/>
              </a:rPr>
              <a:t>↓ Nursing 68.71↓ Medical 20↔</a:t>
            </a:r>
            <a:endPar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Widening Access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Welcomed 13 HCSW Apprentices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Developing career pathways / preceptorship</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Recruiting to gaps / reflecting on selection process / monitoring experience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Enhancing diversity</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400" b="0" i="0" u="none" strike="noStrike" kern="1200" cap="none" spc="0" normalizeH="0" baseline="0" noProof="0" dirty="0">
                <a:ln>
                  <a:noFill/>
                </a:ln>
                <a:solidFill>
                  <a:prstClr val="black"/>
                </a:solidFill>
                <a:effectLst/>
                <a:uLnTx/>
                <a:uFillTx/>
                <a:latin typeface="Aptos" panose="020B0004020202020204"/>
                <a:ea typeface="+mn-ea"/>
                <a:cs typeface="+mn-cs"/>
              </a:rPr>
              <a:t>Integration of 30 International Nurses </a:t>
            </a:r>
          </a:p>
        </p:txBody>
      </p:sp>
      <p:sp>
        <p:nvSpPr>
          <p:cNvPr id="12" name="TextBox 11"/>
          <p:cNvSpPr txBox="1"/>
          <p:nvPr/>
        </p:nvSpPr>
        <p:spPr>
          <a:xfrm>
            <a:off x="1042579" y="5290580"/>
            <a:ext cx="5219541"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Well Planned / Digitally Ready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Workforce Planning training held in Qtr1</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Review people data in various forums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Focus on Variable pay &amp; roster management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Introduced Medical staff roster scrutiny</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Establishment control</a:t>
            </a:r>
          </a:p>
        </p:txBody>
      </p:sp>
      <p:sp>
        <p:nvSpPr>
          <p:cNvPr id="14" name="TextBox 13"/>
          <p:cNvSpPr txBox="1"/>
          <p:nvPr/>
        </p:nvSpPr>
        <p:spPr>
          <a:xfrm>
            <a:off x="7170270" y="663672"/>
            <a:ext cx="4673914" cy="20928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Excellent Learning &amp; Education enabled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Mandatory Training 90.91%</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Buddying / Preceptorship / reflective practice in place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err="1">
                <a:ln>
                  <a:noFill/>
                </a:ln>
                <a:solidFill>
                  <a:prstClr val="black"/>
                </a:solidFill>
                <a:effectLst/>
                <a:uLnTx/>
                <a:uFillTx/>
                <a:latin typeface="Aptos" panose="020B0004020202020204"/>
                <a:ea typeface="+mn-ea"/>
                <a:cs typeface="+mn-cs"/>
              </a:rPr>
              <a:t>Rdial</a:t>
            </a: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 Hub actively enabling and monitoring research, development, innovation and learning’ across all staff groups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Promotion of Welsh Language</a:t>
            </a:r>
          </a:p>
        </p:txBody>
      </p:sp>
      <p:sp>
        <p:nvSpPr>
          <p:cNvPr id="15" name="TextBox 14"/>
          <p:cNvSpPr txBox="1"/>
          <p:nvPr/>
        </p:nvSpPr>
        <p:spPr>
          <a:xfrm>
            <a:off x="7278168" y="2809744"/>
            <a:ext cx="4269803"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Leadership that lives our values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Evaluating our Talent and succession planning / new appointments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Enabling and reviewing access to leadership development via </a:t>
            </a:r>
            <a:r>
              <a:rPr kumimoji="0" lang="en-GB" sz="1600" b="0" i="0" u="none" strike="noStrike" kern="1200" cap="none" spc="0" normalizeH="0" baseline="0" noProof="0" dirty="0" err="1">
                <a:ln>
                  <a:noFill/>
                </a:ln>
                <a:solidFill>
                  <a:prstClr val="black"/>
                </a:solidFill>
                <a:effectLst/>
                <a:uLnTx/>
                <a:uFillTx/>
                <a:latin typeface="Aptos" panose="020B0004020202020204"/>
                <a:ea typeface="+mn-ea"/>
                <a:cs typeface="+mn-cs"/>
              </a:rPr>
              <a:t>Rdial</a:t>
            </a: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PADR focus 73.68%</a:t>
            </a: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endPar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endParaRPr>
          </a:p>
        </p:txBody>
      </p:sp>
      <p:sp>
        <p:nvSpPr>
          <p:cNvPr id="16" name="TextBox 15"/>
          <p:cNvSpPr txBox="1"/>
          <p:nvPr/>
        </p:nvSpPr>
        <p:spPr>
          <a:xfrm>
            <a:off x="7278168" y="4463373"/>
            <a:ext cx="4788440" cy="261610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E2841">
                    <a:lumMod val="75000"/>
                    <a:lumOff val="25000"/>
                  </a:srgbClr>
                </a:solidFill>
                <a:effectLst/>
                <a:uLnTx/>
                <a:uFillTx/>
                <a:latin typeface="Aptos" panose="020B0004020202020204"/>
                <a:ea typeface="+mn-ea"/>
                <a:cs typeface="+mn-cs"/>
              </a:rPr>
              <a:t>Equality, Diversity &amp; Belonging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Established group to focus on this agenda reviewing both our people equality data and current practices, to enable wider representation in the service group across all protected characteristics from recruitment, through to improving work environments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600" b="0" i="0" u="none" strike="noStrike" kern="1200" cap="none" spc="0" normalizeH="0" baseline="0" noProof="0" dirty="0">
                <a:ln>
                  <a:noFill/>
                </a:ln>
                <a:solidFill>
                  <a:prstClr val="black"/>
                </a:solidFill>
                <a:effectLst/>
                <a:uLnTx/>
                <a:uFillTx/>
                <a:latin typeface="Aptos" panose="020B0004020202020204"/>
                <a:ea typeface="+mn-ea"/>
                <a:cs typeface="+mn-cs"/>
              </a:rPr>
              <a:t>International Staff enabling cultural conversations, reflections and wellbeing support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1800" b="0" i="0" u="none" strike="noStrike" kern="1200" cap="none" spc="0" normalizeH="0" baseline="0" noProof="0" dirty="0">
              <a:ln>
                <a:noFill/>
              </a:ln>
              <a:solidFill>
                <a:prstClr val="black"/>
              </a:solidFill>
              <a:effectLst/>
              <a:uLnTx/>
              <a:uFillTx/>
              <a:latin typeface="Aptos" panose="020B0004020202020204"/>
              <a:ea typeface="+mn-ea"/>
              <a:cs typeface="+mn-cs"/>
            </a:endParaRPr>
          </a:p>
        </p:txBody>
      </p:sp>
    </p:spTree>
    <p:extLst>
      <p:ext uri="{BB962C8B-B14F-4D97-AF65-F5344CB8AC3E}">
        <p14:creationId xmlns:p14="http://schemas.microsoft.com/office/powerpoint/2010/main" val="17208281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31BB29FB-3701-4370-9733-2CAA55BC7A32}"/>
              </a:ext>
            </a:extLst>
          </p:cNvPr>
          <p:cNvGraphicFramePr>
            <a:graphicFrameLocks noGrp="1"/>
          </p:cNvGraphicFramePr>
          <p:nvPr>
            <p:extLst>
              <p:ext uri="{D42A27DB-BD31-4B8C-83A1-F6EECF244321}">
                <p14:modId xmlns:p14="http://schemas.microsoft.com/office/powerpoint/2010/main" val="842219549"/>
              </p:ext>
            </p:extLst>
          </p:nvPr>
        </p:nvGraphicFramePr>
        <p:xfrm>
          <a:off x="397094" y="1064903"/>
          <a:ext cx="11259102" cy="5377101"/>
        </p:xfrm>
        <a:graphic>
          <a:graphicData uri="http://schemas.openxmlformats.org/drawingml/2006/table">
            <a:tbl>
              <a:tblPr firstRow="1" firstCol="1" bandRow="1">
                <a:tableStyleId>{5C22544A-7EE6-4342-B048-85BDC9FD1C3A}</a:tableStyleId>
              </a:tblPr>
              <a:tblGrid>
                <a:gridCol w="1585444">
                  <a:extLst>
                    <a:ext uri="{9D8B030D-6E8A-4147-A177-3AD203B41FA5}">
                      <a16:colId xmlns:a16="http://schemas.microsoft.com/office/drawing/2014/main" val="2560764367"/>
                    </a:ext>
                  </a:extLst>
                </a:gridCol>
                <a:gridCol w="2256331">
                  <a:extLst>
                    <a:ext uri="{9D8B030D-6E8A-4147-A177-3AD203B41FA5}">
                      <a16:colId xmlns:a16="http://schemas.microsoft.com/office/drawing/2014/main" val="2020039972"/>
                    </a:ext>
                  </a:extLst>
                </a:gridCol>
                <a:gridCol w="2256331">
                  <a:extLst>
                    <a:ext uri="{9D8B030D-6E8A-4147-A177-3AD203B41FA5}">
                      <a16:colId xmlns:a16="http://schemas.microsoft.com/office/drawing/2014/main" val="2353667061"/>
                    </a:ext>
                  </a:extLst>
                </a:gridCol>
                <a:gridCol w="1369960">
                  <a:extLst>
                    <a:ext uri="{9D8B030D-6E8A-4147-A177-3AD203B41FA5}">
                      <a16:colId xmlns:a16="http://schemas.microsoft.com/office/drawing/2014/main" val="3317701001"/>
                    </a:ext>
                  </a:extLst>
                </a:gridCol>
                <a:gridCol w="1550992">
                  <a:extLst>
                    <a:ext uri="{9D8B030D-6E8A-4147-A177-3AD203B41FA5}">
                      <a16:colId xmlns:a16="http://schemas.microsoft.com/office/drawing/2014/main" val="3960071479"/>
                    </a:ext>
                  </a:extLst>
                </a:gridCol>
                <a:gridCol w="1550992">
                  <a:extLst>
                    <a:ext uri="{9D8B030D-6E8A-4147-A177-3AD203B41FA5}">
                      <a16:colId xmlns:a16="http://schemas.microsoft.com/office/drawing/2014/main" val="2956426827"/>
                    </a:ext>
                  </a:extLst>
                </a:gridCol>
                <a:gridCol w="689052">
                  <a:extLst>
                    <a:ext uri="{9D8B030D-6E8A-4147-A177-3AD203B41FA5}">
                      <a16:colId xmlns:a16="http://schemas.microsoft.com/office/drawing/2014/main" val="3354361699"/>
                    </a:ext>
                  </a:extLst>
                </a:gridCol>
              </a:tblGrid>
              <a:tr h="160888">
                <a:tc>
                  <a:txBody>
                    <a:bodyPr/>
                    <a:lstStyle/>
                    <a:p>
                      <a:pPr>
                        <a:lnSpc>
                          <a:spcPct val="107000"/>
                        </a:lnSpc>
                        <a:spcAft>
                          <a:spcPts val="800"/>
                        </a:spcAft>
                      </a:pPr>
                      <a:r>
                        <a:rPr lang="en-GB" sz="1000" dirty="0">
                          <a:effectLst/>
                        </a:rPr>
                        <a:t>Theme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Action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Outcome/Measure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Lead Responsible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Time Frame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Progress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Complete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extLst>
                  <a:ext uri="{0D108BD9-81ED-4DB2-BD59-A6C34878D82A}">
                    <a16:rowId xmlns:a16="http://schemas.microsoft.com/office/drawing/2014/main" val="2274871301"/>
                  </a:ext>
                </a:extLst>
              </a:tr>
              <a:tr h="1450746">
                <a:tc rowSpan="3">
                  <a:txBody>
                    <a:bodyPr/>
                    <a:lstStyle/>
                    <a:p>
                      <a:pPr>
                        <a:lnSpc>
                          <a:spcPct val="107000"/>
                        </a:lnSpc>
                        <a:spcAft>
                          <a:spcPts val="800"/>
                        </a:spcAft>
                      </a:pPr>
                      <a:r>
                        <a:rPr lang="en-GB" sz="1000" dirty="0">
                          <a:effectLst/>
                        </a:rPr>
                        <a:t>Engagement</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txBody>
                  <a:tcPr marL="42722" marR="42722" marT="0" marB="0"/>
                </a:tc>
                <a:tc>
                  <a:txBody>
                    <a:bodyPr/>
                    <a:lstStyle/>
                    <a:p>
                      <a:pPr>
                        <a:lnSpc>
                          <a:spcPct val="107000"/>
                        </a:lnSpc>
                        <a:spcAft>
                          <a:spcPts val="800"/>
                        </a:spcAft>
                      </a:pPr>
                      <a:r>
                        <a:rPr lang="en-GB" sz="1000">
                          <a:effectLst/>
                        </a:rPr>
                        <a:t>MH&amp;LD Strategy / Service Development to be communicated and shared across the group to all staff in line with People plan and recovery and sustainability plan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MH&amp;LD strategy to be shared with all employees for all to have a greater understanding of how their role fits within the organisation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Senior Team/Divisional Managers/Head of Nursing/ Head of Psychology/Clinical Directors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Senior team meetings each quarter open to all staff</a:t>
                      </a:r>
                    </a:p>
                    <a:p>
                      <a:pPr>
                        <a:lnSpc>
                          <a:spcPct val="107000"/>
                        </a:lnSpc>
                        <a:spcAft>
                          <a:spcPts val="800"/>
                        </a:spcAft>
                      </a:pPr>
                      <a:r>
                        <a:rPr lang="en-GB" sz="1000" dirty="0">
                          <a:effectLst/>
                        </a:rPr>
                        <a:t> </a:t>
                      </a:r>
                    </a:p>
                    <a:p>
                      <a:pPr>
                        <a:lnSpc>
                          <a:spcPct val="107000"/>
                        </a:lnSpc>
                        <a:spcAft>
                          <a:spcPts val="800"/>
                        </a:spcAft>
                      </a:pPr>
                      <a:r>
                        <a:rPr lang="en-GB" sz="1000" dirty="0">
                          <a:effectLst/>
                        </a:rPr>
                        <a:t>Divisional / Directorates monthly meeting</a:t>
                      </a:r>
                    </a:p>
                    <a:p>
                      <a:pPr>
                        <a:lnSpc>
                          <a:spcPct val="107000"/>
                        </a:lnSpc>
                        <a:spcAft>
                          <a:spcPts val="800"/>
                        </a:spcAft>
                      </a:pPr>
                      <a:r>
                        <a:rPr lang="en-GB" sz="1000" dirty="0">
                          <a:effectLst/>
                        </a:rPr>
                        <a:t> </a:t>
                      </a:r>
                    </a:p>
                    <a:p>
                      <a:pPr>
                        <a:lnSpc>
                          <a:spcPct val="107000"/>
                        </a:lnSpc>
                        <a:spcAft>
                          <a:spcPts val="800"/>
                        </a:spcAft>
                      </a:pPr>
                      <a:r>
                        <a:rPr lang="en-GB" sz="1000" dirty="0">
                          <a:effectLst/>
                        </a:rPr>
                        <a:t>Group email for all MH &amp; LD staff utilised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extLst>
                  <a:ext uri="{0D108BD9-81ED-4DB2-BD59-A6C34878D82A}">
                    <a16:rowId xmlns:a16="http://schemas.microsoft.com/office/drawing/2014/main" val="595298475"/>
                  </a:ext>
                </a:extLst>
              </a:tr>
              <a:tr h="1589602">
                <a:tc vMerge="1">
                  <a:txBody>
                    <a:bodyPr/>
                    <a:lstStyle/>
                    <a:p>
                      <a:endParaRPr lang="en-GB"/>
                    </a:p>
                  </a:txBody>
                  <a:tcPr/>
                </a:tc>
                <a:tc>
                  <a:txBody>
                    <a:bodyPr/>
                    <a:lstStyle/>
                    <a:p>
                      <a:pPr>
                        <a:lnSpc>
                          <a:spcPct val="107000"/>
                        </a:lnSpc>
                        <a:spcAft>
                          <a:spcPts val="800"/>
                        </a:spcAft>
                      </a:pPr>
                      <a:r>
                        <a:rPr lang="en-GB" sz="1000">
                          <a:effectLst/>
                        </a:rPr>
                        <a:t>Ensure staff have the opportunity to engage with Senior Management and ask questions or raise concerns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Meet the Senior Team Q &amp;A to be held quarterly to ensure all staff are aware of changes within the group and can ask questions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Head of Operations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Commenced 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Held each quarter</a:t>
                      </a:r>
                    </a:p>
                    <a:p>
                      <a:pPr>
                        <a:lnSpc>
                          <a:spcPct val="107000"/>
                        </a:lnSpc>
                        <a:spcAft>
                          <a:spcPts val="800"/>
                        </a:spcAft>
                      </a:pPr>
                      <a:r>
                        <a:rPr lang="en-GB" sz="1000" dirty="0">
                          <a:effectLst/>
                        </a:rPr>
                        <a:t> Guardians regular visits across sites to allow staff access to escalate concerns</a:t>
                      </a:r>
                    </a:p>
                    <a:p>
                      <a:pPr>
                        <a:lnSpc>
                          <a:spcPct val="107000"/>
                        </a:lnSpc>
                        <a:spcAft>
                          <a:spcPts val="800"/>
                        </a:spcAft>
                      </a:pPr>
                      <a:r>
                        <a:rPr lang="en-GB" sz="1000" dirty="0">
                          <a:effectLst/>
                        </a:rPr>
                        <a:t> Monthly Partnership meeting with union colleagues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extLst>
                  <a:ext uri="{0D108BD9-81ED-4DB2-BD59-A6C34878D82A}">
                    <a16:rowId xmlns:a16="http://schemas.microsoft.com/office/drawing/2014/main" val="2724756374"/>
                  </a:ext>
                </a:extLst>
              </a:tr>
              <a:tr h="1922906">
                <a:tc vMerge="1">
                  <a:txBody>
                    <a:bodyPr/>
                    <a:lstStyle/>
                    <a:p>
                      <a:endParaRPr lang="en-GB"/>
                    </a:p>
                  </a:txBody>
                  <a:tcPr/>
                </a:tc>
                <a:tc>
                  <a:txBody>
                    <a:bodyPr/>
                    <a:lstStyle/>
                    <a:p>
                      <a:pPr>
                        <a:lnSpc>
                          <a:spcPct val="107000"/>
                        </a:lnSpc>
                        <a:spcAft>
                          <a:spcPts val="800"/>
                        </a:spcAft>
                      </a:pPr>
                      <a:r>
                        <a:rPr lang="en-GB" sz="1000" dirty="0">
                          <a:effectLst/>
                        </a:rPr>
                        <a:t>Meet the Divisional Team Managers bi monthly Q &amp; A sessions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Visible empowering compassionate leadership to communicate, create ownership, involvement and engagement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a:effectLst/>
                        </a:rPr>
                        <a:t>Divisional Manager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rPr>
                        <a:t>Not commenced yet – further discussions to be held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tc>
                  <a:txBody>
                    <a:bodyPr/>
                    <a:lstStyle/>
                    <a:p>
                      <a:pPr>
                        <a:lnSpc>
                          <a:spcPct val="107000"/>
                        </a:lnSpc>
                        <a:spcAft>
                          <a:spcPts val="800"/>
                        </a:spcAft>
                      </a:pPr>
                      <a:r>
                        <a:rPr lang="en-GB" sz="1000" dirty="0">
                          <a:effectLst/>
                          <a:highlight>
                            <a:srgbClr val="FFFF00"/>
                          </a:highligh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22" marR="42722" marT="0" marB="0"/>
                </a:tc>
                <a:extLst>
                  <a:ext uri="{0D108BD9-81ED-4DB2-BD59-A6C34878D82A}">
                    <a16:rowId xmlns:a16="http://schemas.microsoft.com/office/drawing/2014/main" val="1639981771"/>
                  </a:ext>
                </a:extLst>
              </a:tr>
            </a:tbl>
          </a:graphicData>
        </a:graphic>
      </p:graphicFrame>
    </p:spTree>
    <p:extLst>
      <p:ext uri="{BB962C8B-B14F-4D97-AF65-F5344CB8AC3E}">
        <p14:creationId xmlns:p14="http://schemas.microsoft.com/office/powerpoint/2010/main" val="20895828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196839"/>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B2D28B4D-56FB-427B-B58D-B5ABFD1C8405}"/>
              </a:ext>
            </a:extLst>
          </p:cNvPr>
          <p:cNvGraphicFramePr>
            <a:graphicFrameLocks noGrp="1"/>
          </p:cNvGraphicFramePr>
          <p:nvPr>
            <p:extLst>
              <p:ext uri="{D42A27DB-BD31-4B8C-83A1-F6EECF244321}">
                <p14:modId xmlns:p14="http://schemas.microsoft.com/office/powerpoint/2010/main" val="1258326666"/>
              </p:ext>
            </p:extLst>
          </p:nvPr>
        </p:nvGraphicFramePr>
        <p:xfrm>
          <a:off x="157213" y="768577"/>
          <a:ext cx="11877572" cy="5892584"/>
        </p:xfrm>
        <a:graphic>
          <a:graphicData uri="http://schemas.openxmlformats.org/drawingml/2006/table">
            <a:tbl>
              <a:tblPr firstRow="1" firstCol="1" bandRow="1">
                <a:tableStyleId>{5C22544A-7EE6-4342-B048-85BDC9FD1C3A}</a:tableStyleId>
              </a:tblPr>
              <a:tblGrid>
                <a:gridCol w="2177154">
                  <a:extLst>
                    <a:ext uri="{9D8B030D-6E8A-4147-A177-3AD203B41FA5}">
                      <a16:colId xmlns:a16="http://schemas.microsoft.com/office/drawing/2014/main" val="1795320110"/>
                    </a:ext>
                  </a:extLst>
                </a:gridCol>
                <a:gridCol w="3098421">
                  <a:extLst>
                    <a:ext uri="{9D8B030D-6E8A-4147-A177-3AD203B41FA5}">
                      <a16:colId xmlns:a16="http://schemas.microsoft.com/office/drawing/2014/main" val="3358929414"/>
                    </a:ext>
                  </a:extLst>
                </a:gridCol>
                <a:gridCol w="1881248">
                  <a:extLst>
                    <a:ext uri="{9D8B030D-6E8A-4147-A177-3AD203B41FA5}">
                      <a16:colId xmlns:a16="http://schemas.microsoft.com/office/drawing/2014/main" val="3864482848"/>
                    </a:ext>
                  </a:extLst>
                </a:gridCol>
                <a:gridCol w="1644691">
                  <a:extLst>
                    <a:ext uri="{9D8B030D-6E8A-4147-A177-3AD203B41FA5}">
                      <a16:colId xmlns:a16="http://schemas.microsoft.com/office/drawing/2014/main" val="4210783249"/>
                    </a:ext>
                  </a:extLst>
                </a:gridCol>
                <a:gridCol w="2129843">
                  <a:extLst>
                    <a:ext uri="{9D8B030D-6E8A-4147-A177-3AD203B41FA5}">
                      <a16:colId xmlns:a16="http://schemas.microsoft.com/office/drawing/2014/main" val="3227877002"/>
                    </a:ext>
                  </a:extLst>
                </a:gridCol>
                <a:gridCol w="946215">
                  <a:extLst>
                    <a:ext uri="{9D8B030D-6E8A-4147-A177-3AD203B41FA5}">
                      <a16:colId xmlns:a16="http://schemas.microsoft.com/office/drawing/2014/main" val="3281595881"/>
                    </a:ext>
                  </a:extLst>
                </a:gridCol>
              </a:tblGrid>
              <a:tr h="2123605">
                <a:tc>
                  <a:txBody>
                    <a:bodyPr/>
                    <a:lstStyle/>
                    <a:p>
                      <a:pPr>
                        <a:lnSpc>
                          <a:spcPct val="107000"/>
                        </a:lnSpc>
                        <a:spcAft>
                          <a:spcPts val="800"/>
                        </a:spcAft>
                      </a:pPr>
                      <a:r>
                        <a:rPr lang="en-GB" sz="1000" dirty="0">
                          <a:effectLst/>
                        </a:rPr>
                        <a:t>To educate staff regarding the Respect &amp; Resolution Policy and Just Culture &amp; Values</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Ensure staff that are involved in investigations, safeguarding processes, tribunals, coronary courts are provided with support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To encourage positive interaction, reducing cases referred to the Guardian service and improved stress levels and attendance at work. All staff aware of mechanisms and policies they can access for support within the Health Board</a:t>
                      </a:r>
                    </a:p>
                    <a:p>
                      <a:pPr>
                        <a:lnSpc>
                          <a:spcPct val="107000"/>
                        </a:lnSpc>
                        <a:spcAft>
                          <a:spcPts val="800"/>
                        </a:spcAft>
                      </a:pPr>
                      <a:r>
                        <a:rPr lang="en-GB" sz="1000">
                          <a:effectLst/>
                        </a:rPr>
                        <a:t> </a:t>
                      </a:r>
                    </a:p>
                    <a:p>
                      <a:pPr>
                        <a:lnSpc>
                          <a:spcPct val="107000"/>
                        </a:lnSpc>
                        <a:spcAft>
                          <a:spcPts val="800"/>
                        </a:spcAft>
                      </a:pPr>
                      <a:r>
                        <a:rPr lang="en-GB" sz="1000">
                          <a:effectLst/>
                        </a:rPr>
                        <a:t>Managers to be aware of the potential impact to staff of  internal /external processes, ensure access to wellbeing services, management support, counselling and Trim has required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Senior Team</a:t>
                      </a:r>
                    </a:p>
                    <a:p>
                      <a:pPr>
                        <a:lnSpc>
                          <a:spcPct val="107000"/>
                        </a:lnSpc>
                        <a:spcAft>
                          <a:spcPts val="800"/>
                        </a:spcAft>
                      </a:pPr>
                      <a:r>
                        <a:rPr lang="en-GB" sz="1000" dirty="0">
                          <a:effectLst/>
                        </a:rPr>
                        <a:t>Workforce Business Team &amp; Learning &amp; Development Support</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All Managers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Ongoing</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Sessions available re MAAW, Manager awareness, banter and equality sessions, circulate the policy. OD work and staff survey action plan</a:t>
                      </a:r>
                    </a:p>
                    <a:p>
                      <a:pPr>
                        <a:lnSpc>
                          <a:spcPct val="107000"/>
                        </a:lnSpc>
                        <a:spcAft>
                          <a:spcPts val="800"/>
                        </a:spcAft>
                      </a:pPr>
                      <a:r>
                        <a:rPr lang="en-GB" sz="1000" dirty="0">
                          <a:effectLst/>
                        </a:rPr>
                        <a:t>Guardians have been given permission to visit all premises</a:t>
                      </a:r>
                    </a:p>
                    <a:p>
                      <a:pPr>
                        <a:lnSpc>
                          <a:spcPct val="107000"/>
                        </a:lnSpc>
                        <a:spcAft>
                          <a:spcPts val="800"/>
                        </a:spcAft>
                      </a:pPr>
                      <a:r>
                        <a:rPr lang="en-GB" sz="1000" dirty="0">
                          <a:effectLst/>
                        </a:rPr>
                        <a:t>Quality Assurance Visits </a:t>
                      </a:r>
                    </a:p>
                    <a:p>
                      <a:pPr>
                        <a:lnSpc>
                          <a:spcPct val="107000"/>
                        </a:lnSpc>
                        <a:spcAft>
                          <a:spcPts val="800"/>
                        </a:spcAft>
                      </a:pPr>
                      <a:r>
                        <a:rPr lang="en-GB" sz="1000" dirty="0">
                          <a:effectLst/>
                        </a:rPr>
                        <a:t>Establishment of Equality &amp; Diversity Group</a:t>
                      </a:r>
                    </a:p>
                    <a:p>
                      <a:pPr>
                        <a:lnSpc>
                          <a:spcPct val="107000"/>
                        </a:lnSpc>
                        <a:spcAft>
                          <a:spcPts val="800"/>
                        </a:spcAft>
                      </a:pPr>
                      <a:r>
                        <a:rPr lang="en-GB" sz="1000" dirty="0" err="1">
                          <a:effectLst/>
                        </a:rPr>
                        <a:t>Aculturalisation</a:t>
                      </a:r>
                      <a:r>
                        <a:rPr lang="en-GB" sz="1000" dirty="0">
                          <a:effectLst/>
                        </a:rPr>
                        <a:t> work with OD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Ongoing</a:t>
                      </a:r>
                    </a:p>
                    <a:p>
                      <a:pPr>
                        <a:lnSpc>
                          <a:spcPct val="107000"/>
                        </a:lnSpc>
                        <a:spcAft>
                          <a:spcPts val="800"/>
                        </a:spcAft>
                      </a:pPr>
                      <a:r>
                        <a:rPr lang="en-GB" sz="1000" dirty="0">
                          <a:effectLst/>
                        </a:rPr>
                        <a:t> </a:t>
                      </a:r>
                    </a:p>
                    <a:p>
                      <a:pPr>
                        <a:lnSpc>
                          <a:spcPct val="107000"/>
                        </a:lnSpc>
                        <a:spcAft>
                          <a:spcPts val="800"/>
                        </a:spcAft>
                      </a:pPr>
                      <a:r>
                        <a:rPr lang="en-GB" sz="1000" dirty="0">
                          <a:effectLst/>
                        </a:rPr>
                        <a:t> </a:t>
                      </a:r>
                    </a:p>
                    <a:p>
                      <a:pPr>
                        <a:lnSpc>
                          <a:spcPct val="107000"/>
                        </a:lnSpc>
                        <a:spcAft>
                          <a:spcPts val="800"/>
                        </a:spcAft>
                      </a:pPr>
                      <a:r>
                        <a:rPr lang="en-GB" sz="1000" dirty="0">
                          <a:effectLst/>
                        </a:rPr>
                        <a:t> Completed</a:t>
                      </a:r>
                    </a:p>
                    <a:p>
                      <a:pPr>
                        <a:lnSpc>
                          <a:spcPct val="107000"/>
                        </a:lnSpc>
                        <a:spcAft>
                          <a:spcPts val="800"/>
                        </a:spcAft>
                      </a:pPr>
                      <a:r>
                        <a:rPr lang="en-GB" sz="1000" dirty="0">
                          <a:effectLst/>
                        </a:rPr>
                        <a:t>   </a:t>
                      </a:r>
                    </a:p>
                    <a:p>
                      <a:pPr>
                        <a:lnSpc>
                          <a:spcPct val="107000"/>
                        </a:lnSpc>
                        <a:spcAft>
                          <a:spcPts val="800"/>
                        </a:spcAft>
                      </a:pPr>
                      <a:r>
                        <a:rPr lang="en-GB" sz="1000" dirty="0">
                          <a:effectLst/>
                        </a:rPr>
                        <a:t>Initial pilot commenced in Swansea LD</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extLst>
                  <a:ext uri="{0D108BD9-81ED-4DB2-BD59-A6C34878D82A}">
                    <a16:rowId xmlns:a16="http://schemas.microsoft.com/office/drawing/2014/main" val="280845408"/>
                  </a:ext>
                </a:extLst>
              </a:tr>
              <a:tr h="620005">
                <a:tc>
                  <a:txBody>
                    <a:bodyPr/>
                    <a:lstStyle/>
                    <a:p>
                      <a:pPr>
                        <a:lnSpc>
                          <a:spcPct val="107000"/>
                        </a:lnSpc>
                        <a:spcAft>
                          <a:spcPts val="800"/>
                        </a:spcAft>
                      </a:pPr>
                      <a:r>
                        <a:rPr lang="en-GB" sz="1000" dirty="0">
                          <a:effectLst/>
                        </a:rPr>
                        <a:t>Managers to ensure they understand the work environment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Identify areas for senior managers to go and spend a day working alongside front line staff</a:t>
                      </a:r>
                    </a:p>
                    <a:p>
                      <a:pPr>
                        <a:lnSpc>
                          <a:spcPct val="107000"/>
                        </a:lnSpc>
                        <a:spcAft>
                          <a:spcPts val="800"/>
                        </a:spcAft>
                      </a:pPr>
                      <a:r>
                        <a:rPr lang="en-GB" sz="1000" dirty="0">
                          <a:effectLst/>
                        </a:rPr>
                        <a:t>  </a:t>
                      </a:r>
                    </a:p>
                    <a:p>
                      <a:pPr>
                        <a:lnSpc>
                          <a:spcPct val="107000"/>
                        </a:lnSpc>
                        <a:spcAft>
                          <a:spcPts val="800"/>
                        </a:spcAft>
                      </a:pPr>
                      <a:r>
                        <a:rPr lang="en-GB" sz="1000" dirty="0">
                          <a:effectLst/>
                        </a:rPr>
                        <a:t>Ensuring visibility of senior leaders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Service Managers / Directorate Manager &amp; Lead Nurse / Head of Psychology</a:t>
                      </a:r>
                    </a:p>
                    <a:p>
                      <a:pPr>
                        <a:lnSpc>
                          <a:spcPct val="107000"/>
                        </a:lnSpc>
                        <a:spcAft>
                          <a:spcPts val="800"/>
                        </a:spcAft>
                      </a:pPr>
                      <a:r>
                        <a:rPr lang="en-GB" sz="1000">
                          <a:effectLst/>
                        </a:rPr>
                        <a:t> </a:t>
                      </a:r>
                    </a:p>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Senior staff working alongside staff as required on specific areas</a:t>
                      </a:r>
                    </a:p>
                    <a:p>
                      <a:pPr>
                        <a:lnSpc>
                          <a:spcPct val="107000"/>
                        </a:lnSpc>
                        <a:spcAft>
                          <a:spcPts val="800"/>
                        </a:spcAft>
                      </a:pPr>
                      <a:r>
                        <a:rPr lang="en-GB" sz="1000" dirty="0">
                          <a:effectLst/>
                        </a:rPr>
                        <a:t> </a:t>
                      </a:r>
                    </a:p>
                    <a:p>
                      <a:pPr>
                        <a:lnSpc>
                          <a:spcPct val="107000"/>
                        </a:lnSpc>
                        <a:spcAft>
                          <a:spcPts val="800"/>
                        </a:spcAft>
                      </a:pPr>
                      <a:r>
                        <a:rPr lang="en-GB" sz="1000" dirty="0">
                          <a:effectLst/>
                        </a:rPr>
                        <a:t>Quality Assurance Visits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extLst>
                  <a:ext uri="{0D108BD9-81ED-4DB2-BD59-A6C34878D82A}">
                    <a16:rowId xmlns:a16="http://schemas.microsoft.com/office/drawing/2014/main" val="3137076064"/>
                  </a:ext>
                </a:extLst>
              </a:tr>
              <a:tr h="467681">
                <a:tc>
                  <a:txBody>
                    <a:bodyPr/>
                    <a:lstStyle/>
                    <a:p>
                      <a:pPr>
                        <a:lnSpc>
                          <a:spcPct val="107000"/>
                        </a:lnSpc>
                        <a:spcAft>
                          <a:spcPts val="800"/>
                        </a:spcAft>
                      </a:pPr>
                      <a:r>
                        <a:rPr lang="en-GB" sz="1000">
                          <a:effectLst/>
                        </a:rPr>
                        <a:t>Raise awareness of wellbeing champions, to assist in promoting the values and behaviours of the Health Board and policies and services available to staff</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Recirculate detail of Wellbeing Champions that can be accessed within the group, enable the champions to be released to attend training and share information.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Workforce Business Partner in conjunction with wellbeing champions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Quarter 2</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Active Champions in the Group currently need to increase exposure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Completed but regular review</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extLst>
                  <a:ext uri="{0D108BD9-81ED-4DB2-BD59-A6C34878D82A}">
                    <a16:rowId xmlns:a16="http://schemas.microsoft.com/office/drawing/2014/main" val="393720753"/>
                  </a:ext>
                </a:extLst>
              </a:tr>
              <a:tr h="1140047">
                <a:tc>
                  <a:txBody>
                    <a:bodyPr/>
                    <a:lstStyle/>
                    <a:p>
                      <a:pPr>
                        <a:lnSpc>
                          <a:spcPct val="107000"/>
                        </a:lnSpc>
                        <a:spcAft>
                          <a:spcPts val="800"/>
                        </a:spcAft>
                      </a:pPr>
                      <a:r>
                        <a:rPr lang="en-GB" sz="1000">
                          <a:effectLst/>
                        </a:rPr>
                        <a:t>Improve staff health and wellbeing by using wellbeing champions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Service areas to explore additional ways to promote and use Wellbeing Champions to improve Staff Health and Wellbeing.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Service Managers / Directorate Manager &amp; Lead Nurse / Head of Psychology</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Quarter 3</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a:effectLst/>
                        </a:rPr>
                        <a:t>DU have so far supported over 55 members of staff to become Wellbeing Champions.   Focus now needs to be on how each service can utilise the Wellbeing Champions in their areas to assist in sign posting staff to health and wellbeing support and advice accordingly.    Also, how these roles can be used to promote staff health and wellbeing, e.g., lead on ‘Time to Talk’ day, Mental Health Awareness sessions etc.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5705" marR="25705" marT="0" marB="0"/>
                </a:tc>
                <a:extLst>
                  <a:ext uri="{0D108BD9-81ED-4DB2-BD59-A6C34878D82A}">
                    <a16:rowId xmlns:a16="http://schemas.microsoft.com/office/drawing/2014/main" val="1352735774"/>
                  </a:ext>
                </a:extLst>
              </a:tr>
            </a:tbl>
          </a:graphicData>
        </a:graphic>
      </p:graphicFrame>
    </p:spTree>
    <p:extLst>
      <p:ext uri="{BB962C8B-B14F-4D97-AF65-F5344CB8AC3E}">
        <p14:creationId xmlns:p14="http://schemas.microsoft.com/office/powerpoint/2010/main" val="23814718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196839"/>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00E1B354-95D3-4707-95DC-566A5104772C}"/>
              </a:ext>
            </a:extLst>
          </p:cNvPr>
          <p:cNvGraphicFramePr>
            <a:graphicFrameLocks noGrp="1"/>
          </p:cNvGraphicFramePr>
          <p:nvPr>
            <p:extLst>
              <p:ext uri="{D42A27DB-BD31-4B8C-83A1-F6EECF244321}">
                <p14:modId xmlns:p14="http://schemas.microsoft.com/office/powerpoint/2010/main" val="3110572340"/>
              </p:ext>
            </p:extLst>
          </p:nvPr>
        </p:nvGraphicFramePr>
        <p:xfrm>
          <a:off x="847023" y="962527"/>
          <a:ext cx="11013280" cy="5072512"/>
        </p:xfrm>
        <a:graphic>
          <a:graphicData uri="http://schemas.openxmlformats.org/drawingml/2006/table">
            <a:tbl>
              <a:tblPr firstRow="1" firstCol="1" bandRow="1">
                <a:tableStyleId>{5C22544A-7EE6-4342-B048-85BDC9FD1C3A}</a:tableStyleId>
              </a:tblPr>
              <a:tblGrid>
                <a:gridCol w="2018730">
                  <a:extLst>
                    <a:ext uri="{9D8B030D-6E8A-4147-A177-3AD203B41FA5}">
                      <a16:colId xmlns:a16="http://schemas.microsoft.com/office/drawing/2014/main" val="4216951792"/>
                    </a:ext>
                  </a:extLst>
                </a:gridCol>
                <a:gridCol w="2872960">
                  <a:extLst>
                    <a:ext uri="{9D8B030D-6E8A-4147-A177-3AD203B41FA5}">
                      <a16:colId xmlns:a16="http://schemas.microsoft.com/office/drawing/2014/main" val="2913032426"/>
                    </a:ext>
                  </a:extLst>
                </a:gridCol>
                <a:gridCol w="1744354">
                  <a:extLst>
                    <a:ext uri="{9D8B030D-6E8A-4147-A177-3AD203B41FA5}">
                      <a16:colId xmlns:a16="http://schemas.microsoft.com/office/drawing/2014/main" val="1542508855"/>
                    </a:ext>
                  </a:extLst>
                </a:gridCol>
                <a:gridCol w="1525014">
                  <a:extLst>
                    <a:ext uri="{9D8B030D-6E8A-4147-A177-3AD203B41FA5}">
                      <a16:colId xmlns:a16="http://schemas.microsoft.com/office/drawing/2014/main" val="3937948361"/>
                    </a:ext>
                  </a:extLst>
                </a:gridCol>
                <a:gridCol w="1974861">
                  <a:extLst>
                    <a:ext uri="{9D8B030D-6E8A-4147-A177-3AD203B41FA5}">
                      <a16:colId xmlns:a16="http://schemas.microsoft.com/office/drawing/2014/main" val="3181004654"/>
                    </a:ext>
                  </a:extLst>
                </a:gridCol>
                <a:gridCol w="877361">
                  <a:extLst>
                    <a:ext uri="{9D8B030D-6E8A-4147-A177-3AD203B41FA5}">
                      <a16:colId xmlns:a16="http://schemas.microsoft.com/office/drawing/2014/main" val="1490234992"/>
                    </a:ext>
                  </a:extLst>
                </a:gridCol>
              </a:tblGrid>
              <a:tr h="1342640">
                <a:tc>
                  <a:txBody>
                    <a:bodyPr/>
                    <a:lstStyle/>
                    <a:p>
                      <a:pPr>
                        <a:lnSpc>
                          <a:spcPct val="107000"/>
                        </a:lnSpc>
                        <a:spcAft>
                          <a:spcPts val="800"/>
                        </a:spcAft>
                      </a:pPr>
                      <a:r>
                        <a:rPr lang="en-GB" sz="1000">
                          <a:effectLst/>
                        </a:rPr>
                        <a:t>Managers to share wellbeing at work strategy and additional information and support available via email and team meetings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Staff are aware of what support is available to access in addition to team and management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Staff have access to Wellbeing share point site. Courses circulated</a:t>
                      </a:r>
                    </a:p>
                    <a:p>
                      <a:pPr>
                        <a:lnSpc>
                          <a:spcPct val="107000"/>
                        </a:lnSpc>
                        <a:spcAft>
                          <a:spcPts val="800"/>
                        </a:spcAft>
                      </a:pPr>
                      <a:r>
                        <a:rPr lang="en-GB" sz="1000">
                          <a:effectLst/>
                        </a:rPr>
                        <a:t>All new starters are sent a wellbeing pack of information.</a:t>
                      </a:r>
                    </a:p>
                    <a:p>
                      <a:pPr>
                        <a:lnSpc>
                          <a:spcPct val="107000"/>
                        </a:lnSpc>
                        <a:spcAft>
                          <a:spcPts val="800"/>
                        </a:spcAft>
                      </a:pPr>
                      <a:r>
                        <a:rPr lang="en-GB" sz="1000">
                          <a:effectLst/>
                        </a:rPr>
                        <a:t>Overseas staff are invited to bespoke wellbeing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3219855983"/>
                  </a:ext>
                </a:extLst>
              </a:tr>
              <a:tr h="869937">
                <a:tc>
                  <a:txBody>
                    <a:bodyPr/>
                    <a:lstStyle/>
                    <a:p>
                      <a:pPr>
                        <a:lnSpc>
                          <a:spcPct val="107000"/>
                        </a:lnSpc>
                        <a:spcAft>
                          <a:spcPts val="800"/>
                        </a:spcAft>
                      </a:pPr>
                      <a:r>
                        <a:rPr lang="en-GB" sz="1000">
                          <a:effectLst/>
                        </a:rPr>
                        <a:t>Review data from staff who have been absent from work due to stress / anxiety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Circulate questionnaire to all staff absent in last 12 months due to stress / anxiety to capture reason for absence, what support staff were aware they could access and whether there was anything to prevent the absence from occurring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HR Business Partner, Head of Nursing Quality &amp; Governance,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Quarter 3</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Questionnaire prepared, list of staff identified. Data will be requested in Quarter 3 and responses will be reviewed against responses received a year ago</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2273789284"/>
                  </a:ext>
                </a:extLst>
              </a:tr>
              <a:tr h="994999">
                <a:tc>
                  <a:txBody>
                    <a:bodyPr/>
                    <a:lstStyle/>
                    <a:p>
                      <a:pPr>
                        <a:lnSpc>
                          <a:spcPct val="107000"/>
                        </a:lnSpc>
                        <a:spcAft>
                          <a:spcPts val="800"/>
                        </a:spcAft>
                      </a:pPr>
                      <a:r>
                        <a:rPr lang="en-GB" sz="1000">
                          <a:effectLst/>
                        </a:rPr>
                        <a:t>Bespoke Wellbeing Reflective sessions for Staff arriving from overseas to aid transition into UK and SBU HB</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To prevent / reduce anxiety levels within overseas staff and sickness absence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HR Business Partner, Head of Nursing Quality &amp; Governance,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 monthly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Sessions commenced in Qtr 1, one session is held each month in Bridgend and two sessions in Swansea each month, all staff are encouraged to attend, psychology led sessions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1214407827"/>
                  </a:ext>
                </a:extLst>
              </a:tr>
              <a:tr h="994999">
                <a:tc>
                  <a:txBody>
                    <a:bodyPr/>
                    <a:lstStyle/>
                    <a:p>
                      <a:pPr>
                        <a:lnSpc>
                          <a:spcPct val="107000"/>
                        </a:lnSpc>
                        <a:spcAft>
                          <a:spcPts val="800"/>
                        </a:spcAft>
                      </a:pPr>
                      <a:r>
                        <a:rPr lang="en-GB" sz="1000">
                          <a:effectLst/>
                        </a:rPr>
                        <a:t>Group sessions offered by MH &amp; LD Counsellor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To enable staff to attend group session to remain in work where specific concerns are identified in the work environment or commonality identified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HR Business Partner, Head of Nursing Quality &amp; Governance,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 monthly review</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Group session offered in departments that have been subject to employee relations processes, high short term sickness levels, or staff with commonality such has bereavement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515351878"/>
                  </a:ext>
                </a:extLst>
              </a:tr>
              <a:tr h="869937">
                <a:tc>
                  <a:txBody>
                    <a:bodyPr/>
                    <a:lstStyle/>
                    <a:p>
                      <a:pPr>
                        <a:lnSpc>
                          <a:spcPct val="107000"/>
                        </a:lnSpc>
                        <a:spcAft>
                          <a:spcPts val="800"/>
                        </a:spcAft>
                      </a:pPr>
                      <a:r>
                        <a:rPr lang="en-GB" sz="1000">
                          <a:effectLst/>
                        </a:rPr>
                        <a:t>All areas to be aware of Trim and promote its use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Review of incident data to ensure that awareness and use of TRIM service is utilised across the service group</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Senior Team in conjunction with Lead Nurse for Trim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a:effectLst/>
                        </a:rPr>
                        <a:t>All areas have been briefed on use of Trim. Additional staff trained to support, activity and request for Trim support is aligned with datix incidents and workforce data</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2751" marR="42751" marT="0" marB="0"/>
                </a:tc>
                <a:extLst>
                  <a:ext uri="{0D108BD9-81ED-4DB2-BD59-A6C34878D82A}">
                    <a16:rowId xmlns:a16="http://schemas.microsoft.com/office/drawing/2014/main" val="1883874713"/>
                  </a:ext>
                </a:extLst>
              </a:tr>
            </a:tbl>
          </a:graphicData>
        </a:graphic>
      </p:graphicFrame>
    </p:spTree>
    <p:extLst>
      <p:ext uri="{BB962C8B-B14F-4D97-AF65-F5344CB8AC3E}">
        <p14:creationId xmlns:p14="http://schemas.microsoft.com/office/powerpoint/2010/main" val="15649291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5" name="Table 4">
            <a:extLst>
              <a:ext uri="{FF2B5EF4-FFF2-40B4-BE49-F238E27FC236}">
                <a16:creationId xmlns:a16="http://schemas.microsoft.com/office/drawing/2014/main" id="{2654466C-C65B-4347-915C-F13FD4CA31EF}"/>
              </a:ext>
            </a:extLst>
          </p:cNvPr>
          <p:cNvGraphicFramePr>
            <a:graphicFrameLocks noGrp="1"/>
          </p:cNvGraphicFramePr>
          <p:nvPr>
            <p:extLst>
              <p:ext uri="{D42A27DB-BD31-4B8C-83A1-F6EECF244321}">
                <p14:modId xmlns:p14="http://schemas.microsoft.com/office/powerpoint/2010/main" val="714197011"/>
              </p:ext>
            </p:extLst>
          </p:nvPr>
        </p:nvGraphicFramePr>
        <p:xfrm>
          <a:off x="210150" y="539014"/>
          <a:ext cx="11771697" cy="6145056"/>
        </p:xfrm>
        <a:graphic>
          <a:graphicData uri="http://schemas.openxmlformats.org/drawingml/2006/table">
            <a:tbl>
              <a:tblPr firstRow="1" firstCol="1" bandRow="1">
                <a:tableStyleId>{5C22544A-7EE6-4342-B048-85BDC9FD1C3A}</a:tableStyleId>
              </a:tblPr>
              <a:tblGrid>
                <a:gridCol w="2157748">
                  <a:extLst>
                    <a:ext uri="{9D8B030D-6E8A-4147-A177-3AD203B41FA5}">
                      <a16:colId xmlns:a16="http://schemas.microsoft.com/office/drawing/2014/main" val="1493553394"/>
                    </a:ext>
                  </a:extLst>
                </a:gridCol>
                <a:gridCol w="3070803">
                  <a:extLst>
                    <a:ext uri="{9D8B030D-6E8A-4147-A177-3AD203B41FA5}">
                      <a16:colId xmlns:a16="http://schemas.microsoft.com/office/drawing/2014/main" val="3656574204"/>
                    </a:ext>
                  </a:extLst>
                </a:gridCol>
                <a:gridCol w="1864477">
                  <a:extLst>
                    <a:ext uri="{9D8B030D-6E8A-4147-A177-3AD203B41FA5}">
                      <a16:colId xmlns:a16="http://schemas.microsoft.com/office/drawing/2014/main" val="3686254966"/>
                    </a:ext>
                  </a:extLst>
                </a:gridCol>
                <a:gridCol w="1630031">
                  <a:extLst>
                    <a:ext uri="{9D8B030D-6E8A-4147-A177-3AD203B41FA5}">
                      <a16:colId xmlns:a16="http://schemas.microsoft.com/office/drawing/2014/main" val="3988211515"/>
                    </a:ext>
                  </a:extLst>
                </a:gridCol>
                <a:gridCol w="2110858">
                  <a:extLst>
                    <a:ext uri="{9D8B030D-6E8A-4147-A177-3AD203B41FA5}">
                      <a16:colId xmlns:a16="http://schemas.microsoft.com/office/drawing/2014/main" val="3934561437"/>
                    </a:ext>
                  </a:extLst>
                </a:gridCol>
                <a:gridCol w="937780">
                  <a:extLst>
                    <a:ext uri="{9D8B030D-6E8A-4147-A177-3AD203B41FA5}">
                      <a16:colId xmlns:a16="http://schemas.microsoft.com/office/drawing/2014/main" val="3234603006"/>
                    </a:ext>
                  </a:extLst>
                </a:gridCol>
              </a:tblGrid>
              <a:tr h="484613">
                <a:tc>
                  <a:txBody>
                    <a:bodyPr/>
                    <a:lstStyle/>
                    <a:p>
                      <a:pPr>
                        <a:lnSpc>
                          <a:spcPct val="107000"/>
                        </a:lnSpc>
                        <a:spcAft>
                          <a:spcPts val="800"/>
                        </a:spcAft>
                      </a:pPr>
                      <a:r>
                        <a:rPr lang="en-GB" sz="1000">
                          <a:effectLst/>
                        </a:rPr>
                        <a:t>Utilise support networks and continue to promote their membership ie. Calon, Wellbeing champions, BAME network, Union support networks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Staff are aware of mechanisms they can access for support in the health board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Details of events and access circulated has appropriate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694776845"/>
                  </a:ext>
                </a:extLst>
              </a:tr>
              <a:tr h="403244">
                <a:tc>
                  <a:txBody>
                    <a:bodyPr/>
                    <a:lstStyle/>
                    <a:p>
                      <a:pPr>
                        <a:lnSpc>
                          <a:spcPct val="107000"/>
                        </a:lnSpc>
                        <a:spcAft>
                          <a:spcPts val="800"/>
                        </a:spcAft>
                      </a:pPr>
                      <a:r>
                        <a:rPr lang="en-GB" sz="1000">
                          <a:effectLst/>
                        </a:rPr>
                        <a:t>Establish a monthly Divisional Managing attendance action group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Establish a monthly Divisional Managing attendance action group to review absence, identify patterns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Workforce Business Partner Team 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 in all areas, meetings to be scheduled in CAMHS and Psychology and LD CTM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261051434"/>
                  </a:ext>
                </a:extLst>
              </a:tr>
              <a:tr h="403244">
                <a:tc>
                  <a:txBody>
                    <a:bodyPr/>
                    <a:lstStyle/>
                    <a:p>
                      <a:pPr>
                        <a:lnSpc>
                          <a:spcPct val="107000"/>
                        </a:lnSpc>
                        <a:spcAft>
                          <a:spcPts val="800"/>
                        </a:spcAft>
                      </a:pPr>
                      <a:r>
                        <a:rPr lang="en-GB" sz="1000">
                          <a:effectLst/>
                        </a:rPr>
                        <a:t>Each division to identify mechanism for improving attendance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Each directorate within each division to develop an action improvement plan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Workforce Business Partner Team / 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  - with the exception on CAMHS, Psychology and LD CTM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432359329"/>
                  </a:ext>
                </a:extLst>
              </a:tr>
              <a:tr h="739521">
                <a:tc>
                  <a:txBody>
                    <a:bodyPr/>
                    <a:lstStyle/>
                    <a:p>
                      <a:pPr>
                        <a:lnSpc>
                          <a:spcPct val="107000"/>
                        </a:lnSpc>
                        <a:spcAft>
                          <a:spcPts val="800"/>
                        </a:spcAft>
                      </a:pPr>
                      <a:r>
                        <a:rPr lang="en-GB" sz="1000">
                          <a:effectLst/>
                        </a:rPr>
                        <a:t>Managers to share with their teams at all team meetings sickness % rates for their area and discuss/share experience of sickness management and what would improve attendance at work</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Share information and reports in respect of individual team performance. Consideration given to additional support in respect of managing attendance at work training and HR advice on difficult cases/scenarios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RAG report is currently circulated in additional to Divisional reports / Board reports  </a:t>
                      </a:r>
                    </a:p>
                    <a:p>
                      <a:pPr>
                        <a:lnSpc>
                          <a:spcPct val="107000"/>
                        </a:lnSpc>
                        <a:spcAft>
                          <a:spcPts val="800"/>
                        </a:spcAft>
                      </a:pPr>
                      <a:r>
                        <a:rPr lang="en-GB" sz="1000" dirty="0">
                          <a:effectLst/>
                        </a:rPr>
                        <a:t>Ongoing  - with the exception on CAMHS, Psychology and LD CTM</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1791557871"/>
                  </a:ext>
                </a:extLst>
              </a:tr>
              <a:tr h="875953">
                <a:tc>
                  <a:txBody>
                    <a:bodyPr/>
                    <a:lstStyle/>
                    <a:p>
                      <a:pPr>
                        <a:lnSpc>
                          <a:spcPct val="107000"/>
                        </a:lnSpc>
                        <a:spcAft>
                          <a:spcPts val="800"/>
                        </a:spcAft>
                      </a:pPr>
                      <a:r>
                        <a:rPr lang="en-GB" sz="1000" dirty="0">
                          <a:effectLst/>
                        </a:rPr>
                        <a:t>Monitor and review ESR sickness reports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ESR reports to be shared for trigger reports, trends/patterns.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HR Operations / Workforce Business Partner Team  linking in with Service Managers / Directorate Manager &amp; Lead Nurse / Head of Psychology</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Monthly</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Already established process for sharing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3388952033"/>
                  </a:ext>
                </a:extLst>
              </a:tr>
              <a:tr h="515816">
                <a:tc>
                  <a:txBody>
                    <a:bodyPr/>
                    <a:lstStyle/>
                    <a:p>
                      <a:pPr>
                        <a:lnSpc>
                          <a:spcPct val="107000"/>
                        </a:lnSpc>
                        <a:spcAft>
                          <a:spcPts val="800"/>
                        </a:spcAft>
                      </a:pPr>
                      <a:r>
                        <a:rPr lang="en-GB" sz="1000" dirty="0">
                          <a:effectLst/>
                        </a:rPr>
                        <a:t>Detailed information on sickness to be incorporated into HR Monthly Group Board Report &amp; Divisional Meetings and exceptions/actions agreed as appropriate.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Workforce detailed metrics report shared and discussed at every Monthly Board meeting &amp; Divisional meeting</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Workforce Business Partner Team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Monthly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Mechanism in place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101753260"/>
                  </a:ext>
                </a:extLst>
              </a:tr>
              <a:tr h="647351">
                <a:tc>
                  <a:txBody>
                    <a:bodyPr/>
                    <a:lstStyle/>
                    <a:p>
                      <a:pPr>
                        <a:lnSpc>
                          <a:spcPct val="107000"/>
                        </a:lnSpc>
                        <a:spcAft>
                          <a:spcPts val="800"/>
                        </a:spcAft>
                      </a:pPr>
                      <a:r>
                        <a:rPr lang="en-GB" sz="1000">
                          <a:effectLst/>
                        </a:rPr>
                        <a:t>Identify hotspot areas undertake further analysis of sickness trends and agree additional support for managers and staff where necessary and possible to improve health and wellbeing of workforce.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Hotspot areas within each directorate to be identified and appropriate actions to be implemented which may include staff / management drop in sessions to raise concerns / ideas for improvement.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Service Managers / Directorate Manager &amp; Lead Nurse / Head of Psychology together with Workforce Business Partner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Monthly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Weekly meeting held by Workforce, Finance, Rostering and HoN on hotspot areas.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Ongoing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501698409"/>
                  </a:ext>
                </a:extLst>
              </a:tr>
              <a:tr h="403244">
                <a:tc>
                  <a:txBody>
                    <a:bodyPr/>
                    <a:lstStyle/>
                    <a:p>
                      <a:pPr>
                        <a:lnSpc>
                          <a:spcPct val="107000"/>
                        </a:lnSpc>
                        <a:spcAft>
                          <a:spcPts val="800"/>
                        </a:spcAft>
                      </a:pPr>
                      <a:r>
                        <a:rPr lang="en-GB" sz="1000">
                          <a:effectLst/>
                        </a:rPr>
                        <a:t>HR Operations Team to link in with all Managers for staff on long term sickness leave to discuss case management and updates for each case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Position of each long term sickness case monthly to be obtained and an assessment made regarding level of support required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Operational HR Team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As required /Ongoing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a:effectLst/>
                        </a:rPr>
                        <a:t>Mechanism in place, but number of cases covered is dependent on resource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tc>
                  <a:txBody>
                    <a:bodyPr/>
                    <a:lstStyle/>
                    <a:p>
                      <a:pPr>
                        <a:lnSpc>
                          <a:spcPct val="107000"/>
                        </a:lnSpc>
                        <a:spcAft>
                          <a:spcPts val="800"/>
                        </a:spcAft>
                      </a:pPr>
                      <a:r>
                        <a:rPr lang="en-GB" sz="1000" dirty="0">
                          <a:effectLst/>
                        </a:rPr>
                        <a:t>Ongoing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326" marR="27326" marT="0" marB="0"/>
                </a:tc>
                <a:extLst>
                  <a:ext uri="{0D108BD9-81ED-4DB2-BD59-A6C34878D82A}">
                    <a16:rowId xmlns:a16="http://schemas.microsoft.com/office/drawing/2014/main" val="243927274"/>
                  </a:ext>
                </a:extLst>
              </a:tr>
            </a:tbl>
          </a:graphicData>
        </a:graphic>
      </p:graphicFrame>
    </p:spTree>
    <p:extLst>
      <p:ext uri="{BB962C8B-B14F-4D97-AF65-F5344CB8AC3E}">
        <p14:creationId xmlns:p14="http://schemas.microsoft.com/office/powerpoint/2010/main" val="41576483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MH&amp;LD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828AAF93-0D1E-424F-9F88-FEB24903D9B4}"/>
              </a:ext>
            </a:extLst>
          </p:cNvPr>
          <p:cNvGraphicFramePr>
            <a:graphicFrameLocks noGrp="1"/>
          </p:cNvGraphicFramePr>
          <p:nvPr>
            <p:extLst>
              <p:ext uri="{D42A27DB-BD31-4B8C-83A1-F6EECF244321}">
                <p14:modId xmlns:p14="http://schemas.microsoft.com/office/powerpoint/2010/main" val="3343856488"/>
              </p:ext>
            </p:extLst>
          </p:nvPr>
        </p:nvGraphicFramePr>
        <p:xfrm>
          <a:off x="885524" y="726707"/>
          <a:ext cx="10556851" cy="5731686"/>
        </p:xfrm>
        <a:graphic>
          <a:graphicData uri="http://schemas.openxmlformats.org/drawingml/2006/table">
            <a:tbl>
              <a:tblPr firstRow="1" firstCol="1" bandRow="1">
                <a:tableStyleId>{5C22544A-7EE6-4342-B048-85BDC9FD1C3A}</a:tableStyleId>
              </a:tblPr>
              <a:tblGrid>
                <a:gridCol w="1935066">
                  <a:extLst>
                    <a:ext uri="{9D8B030D-6E8A-4147-A177-3AD203B41FA5}">
                      <a16:colId xmlns:a16="http://schemas.microsoft.com/office/drawing/2014/main" val="184417163"/>
                    </a:ext>
                  </a:extLst>
                </a:gridCol>
                <a:gridCol w="2753894">
                  <a:extLst>
                    <a:ext uri="{9D8B030D-6E8A-4147-A177-3AD203B41FA5}">
                      <a16:colId xmlns:a16="http://schemas.microsoft.com/office/drawing/2014/main" val="1508787280"/>
                    </a:ext>
                  </a:extLst>
                </a:gridCol>
                <a:gridCol w="1672063">
                  <a:extLst>
                    <a:ext uri="{9D8B030D-6E8A-4147-A177-3AD203B41FA5}">
                      <a16:colId xmlns:a16="http://schemas.microsoft.com/office/drawing/2014/main" val="937761158"/>
                    </a:ext>
                  </a:extLst>
                </a:gridCol>
                <a:gridCol w="1461811">
                  <a:extLst>
                    <a:ext uri="{9D8B030D-6E8A-4147-A177-3AD203B41FA5}">
                      <a16:colId xmlns:a16="http://schemas.microsoft.com/office/drawing/2014/main" val="1645063672"/>
                    </a:ext>
                  </a:extLst>
                </a:gridCol>
                <a:gridCol w="1893016">
                  <a:extLst>
                    <a:ext uri="{9D8B030D-6E8A-4147-A177-3AD203B41FA5}">
                      <a16:colId xmlns:a16="http://schemas.microsoft.com/office/drawing/2014/main" val="1103030444"/>
                    </a:ext>
                  </a:extLst>
                </a:gridCol>
                <a:gridCol w="841001">
                  <a:extLst>
                    <a:ext uri="{9D8B030D-6E8A-4147-A177-3AD203B41FA5}">
                      <a16:colId xmlns:a16="http://schemas.microsoft.com/office/drawing/2014/main" val="795829940"/>
                    </a:ext>
                  </a:extLst>
                </a:gridCol>
              </a:tblGrid>
              <a:tr h="1030035">
                <a:tc>
                  <a:txBody>
                    <a:bodyPr/>
                    <a:lstStyle/>
                    <a:p>
                      <a:pPr>
                        <a:lnSpc>
                          <a:spcPct val="107000"/>
                        </a:lnSpc>
                        <a:spcAft>
                          <a:spcPts val="800"/>
                        </a:spcAft>
                      </a:pPr>
                      <a:r>
                        <a:rPr lang="en-GB" sz="1000">
                          <a:effectLst/>
                        </a:rPr>
                        <a:t>Undertake review of short term absence cases and patterns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Monthly provision of short term cases. Assessed for patterns or audit requirements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Service Managers / Directorate Manager &amp; Lead Nurse / Head of Psychology in conjunction with HR Business Partner team and HR Operational support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Information provided, further audit or explanation acquired undertaken where data has dictated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2825118778"/>
                  </a:ext>
                </a:extLst>
              </a:tr>
              <a:tr h="641623">
                <a:tc>
                  <a:txBody>
                    <a:bodyPr/>
                    <a:lstStyle/>
                    <a:p>
                      <a:pPr>
                        <a:lnSpc>
                          <a:spcPct val="107000"/>
                        </a:lnSpc>
                        <a:spcAft>
                          <a:spcPts val="800"/>
                        </a:spcAft>
                      </a:pPr>
                      <a:r>
                        <a:rPr lang="en-GB" sz="1000">
                          <a:effectLst/>
                        </a:rPr>
                        <a:t>All Managers must ensure they conduct RTW in a timely manner, following their return to work from sick leave.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 first day of return /no later than 3 days of RTW.</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All managers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Random audits to be undertaken by Service Managers / Directorate Manager &amp; Lead Nurse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3934225025"/>
                  </a:ext>
                </a:extLst>
              </a:tr>
              <a:tr h="0">
                <a:tc>
                  <a:txBody>
                    <a:bodyPr/>
                    <a:lstStyle/>
                    <a:p>
                      <a:pPr>
                        <a:lnSpc>
                          <a:spcPct val="107000"/>
                        </a:lnSpc>
                        <a:spcAft>
                          <a:spcPts val="800"/>
                        </a:spcAft>
                      </a:pPr>
                      <a:r>
                        <a:rPr lang="en-GB" sz="1000">
                          <a:effectLst/>
                        </a:rPr>
                        <a:t>Audits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These will be undertaken where the data or processes needs further exploration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dirty="0">
                          <a:effectLst/>
                        </a:rPr>
                        <a:t>HR Operations team / Workforce Business Partner Team</a:t>
                      </a:r>
                    </a:p>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dirty="0">
                          <a:effectLst/>
                        </a:rPr>
                        <a:t>As required</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As required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2760117014"/>
                  </a:ext>
                </a:extLst>
              </a:tr>
              <a:tr h="771094">
                <a:tc>
                  <a:txBody>
                    <a:bodyPr/>
                    <a:lstStyle/>
                    <a:p>
                      <a:pPr>
                        <a:lnSpc>
                          <a:spcPct val="107000"/>
                        </a:lnSpc>
                        <a:spcAft>
                          <a:spcPts val="800"/>
                        </a:spcAft>
                      </a:pPr>
                      <a:r>
                        <a:rPr lang="en-GB" sz="1000">
                          <a:effectLst/>
                        </a:rPr>
                        <a:t>Outstanding training needs for all managers to be identified as part of every managers PADR and PDP.</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Using PADR process to improve employee attendance and wellbeing and identify relevant training that staff should attend. Minimum expectation that all staff managing sickness absence to attend the MAAW training.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All Managers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 – promotion in divisional meetings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1738229256"/>
                  </a:ext>
                </a:extLst>
              </a:tr>
              <a:tr h="845550">
                <a:tc>
                  <a:txBody>
                    <a:bodyPr/>
                    <a:lstStyle/>
                    <a:p>
                      <a:pPr>
                        <a:lnSpc>
                          <a:spcPct val="107000"/>
                        </a:lnSpc>
                        <a:spcAft>
                          <a:spcPts val="800"/>
                        </a:spcAft>
                      </a:pPr>
                      <a:r>
                        <a:rPr lang="en-GB" sz="1000">
                          <a:effectLst/>
                        </a:rPr>
                        <a:t>All newly appointed managers to attend MAAW training as part of their local induction.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Managers to liaise with Workforce Business Partner Team as required for newly appointed managers.</a:t>
                      </a:r>
                    </a:p>
                    <a:p>
                      <a:pPr>
                        <a:lnSpc>
                          <a:spcPct val="107000"/>
                        </a:lnSpc>
                        <a:spcAft>
                          <a:spcPts val="800"/>
                        </a:spcAft>
                      </a:pPr>
                      <a:r>
                        <a:rPr lang="en-GB" sz="1000">
                          <a:effectLst/>
                        </a:rPr>
                        <a:t>Staff should be nominated for the “Managers Pathway training” which includes MAAW</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Directorate Managers / Lead Nurses / Service Managers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1149843235"/>
                  </a:ext>
                </a:extLst>
              </a:tr>
              <a:tr h="850179">
                <a:tc>
                  <a:txBody>
                    <a:bodyPr/>
                    <a:lstStyle/>
                    <a:p>
                      <a:pPr>
                        <a:lnSpc>
                          <a:spcPct val="107000"/>
                        </a:lnSpc>
                        <a:spcAft>
                          <a:spcPts val="800"/>
                        </a:spcAft>
                      </a:pPr>
                      <a:r>
                        <a:rPr lang="en-GB" sz="1000">
                          <a:effectLst/>
                        </a:rPr>
                        <a:t>Review nominations and attendance for Band 4-7 Managers to attend Footprint Programme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Ensure that attendance is mapped. Nominations are made for all managers who have not attended or who need to be re-scheduled.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Identified Managers requiring training</a:t>
                      </a:r>
                    </a:p>
                    <a:p>
                      <a:pPr>
                        <a:lnSpc>
                          <a:spcPct val="107000"/>
                        </a:lnSpc>
                        <a:spcAft>
                          <a:spcPts val="800"/>
                        </a:spcAft>
                      </a:pPr>
                      <a:r>
                        <a:rPr lang="en-GB" sz="1000">
                          <a:effectLst/>
                        </a:rPr>
                        <a:t> </a:t>
                      </a:r>
                    </a:p>
                    <a:p>
                      <a:pPr>
                        <a:lnSpc>
                          <a:spcPct val="107000"/>
                        </a:lnSpc>
                        <a:spcAft>
                          <a:spcPts val="800"/>
                        </a:spcAft>
                      </a:pPr>
                      <a:r>
                        <a:rPr lang="en-GB" sz="1000">
                          <a:effectLst/>
                        </a:rPr>
                        <a:t>Reviewed – capacity not all been able to attend.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638643324"/>
                  </a:ext>
                </a:extLst>
              </a:tr>
              <a:tr h="512154">
                <a:tc>
                  <a:txBody>
                    <a:bodyPr/>
                    <a:lstStyle/>
                    <a:p>
                      <a:pPr>
                        <a:lnSpc>
                          <a:spcPct val="107000"/>
                        </a:lnSpc>
                        <a:spcAft>
                          <a:spcPts val="800"/>
                        </a:spcAft>
                      </a:pPr>
                      <a:r>
                        <a:rPr lang="en-GB" sz="1000">
                          <a:effectLst/>
                        </a:rPr>
                        <a:t>Review nominations and attendance for Band 8a Managers and above to attend Bridges Programme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Ensure that attendance is mapped. Nominations are made for all managers who have not attended or who need to be re-scheduled.</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Service Managers / Directorate Manager &amp; Lead Nurse / Head of Psychology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Ongoing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a:effectLst/>
                        </a:rPr>
                        <a:t>Identified Managers requiring training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tc>
                  <a:txBody>
                    <a:bodyPr/>
                    <a:lstStyle/>
                    <a:p>
                      <a:pPr>
                        <a:lnSpc>
                          <a:spcPct val="107000"/>
                        </a:lnSpc>
                        <a:spcAft>
                          <a:spcPts val="80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0063" marR="40063" marT="0" marB="0"/>
                </a:tc>
                <a:extLst>
                  <a:ext uri="{0D108BD9-81ED-4DB2-BD59-A6C34878D82A}">
                    <a16:rowId xmlns:a16="http://schemas.microsoft.com/office/drawing/2014/main" val="3203420344"/>
                  </a:ext>
                </a:extLst>
              </a:tr>
            </a:tbl>
          </a:graphicData>
        </a:graphic>
      </p:graphicFrame>
    </p:spTree>
    <p:extLst>
      <p:ext uri="{BB962C8B-B14F-4D97-AF65-F5344CB8AC3E}">
        <p14:creationId xmlns:p14="http://schemas.microsoft.com/office/powerpoint/2010/main" val="13668380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89467" y="1072591"/>
            <a:ext cx="8800357" cy="3326695"/>
          </a:xfrm>
        </p:spPr>
        <p:txBody>
          <a:bodyPr/>
          <a:lstStyle/>
          <a:p>
            <a:pPr algn="ctr"/>
            <a:r>
              <a:rPr lang="pt-BR" sz="3032" b="1" dirty="0"/>
              <a:t>Estates &amp; Facilities</a:t>
            </a:r>
          </a:p>
          <a:p>
            <a:pPr algn="ctr"/>
            <a:endParaRPr lang="pt-BR" sz="3032" b="1" dirty="0"/>
          </a:p>
        </p:txBody>
      </p:sp>
    </p:spTree>
    <p:extLst>
      <p:ext uri="{BB962C8B-B14F-4D97-AF65-F5344CB8AC3E}">
        <p14:creationId xmlns:p14="http://schemas.microsoft.com/office/powerpoint/2010/main" val="30013288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366240" y="6016634"/>
            <a:ext cx="2238027" cy="692361"/>
          </a:xfrm>
          <a:prstGeom prst="rect">
            <a:avLst/>
          </a:prstGeom>
        </p:spPr>
      </p:pic>
      <p:sp>
        <p:nvSpPr>
          <p:cNvPr id="3" name="Rectangle 2"/>
          <p:cNvSpPr>
            <a:spLocks noChangeArrowheads="1"/>
          </p:cNvSpPr>
          <p:nvPr/>
        </p:nvSpPr>
        <p:spPr bwMode="auto">
          <a:xfrm>
            <a:off x="428" y="-24730"/>
            <a:ext cx="152057" cy="326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5449" tIns="27725" rIns="55449" bIns="27725" numCol="1" anchor="ctr" anchorCtr="0" compatLnSpc="1">
            <a:prstTxWarp prst="textNoShape">
              <a:avLst/>
            </a:prstTxWarp>
            <a:spAutoFit/>
          </a:bodyPr>
          <a:lstStyle/>
          <a:p>
            <a:pPr marL="0" marR="0" lvl="0" indent="0" algn="l" defTabSz="554492" rtl="0" eaLnBrk="0" fontAlgn="base" latinLnBrk="0" hangingPunct="0">
              <a:lnSpc>
                <a:spcPct val="100000"/>
              </a:lnSpc>
              <a:spcBef>
                <a:spcPct val="0"/>
              </a:spcBef>
              <a:spcAft>
                <a:spcPct val="0"/>
              </a:spcAft>
              <a:buClrTx/>
              <a:buSzTx/>
              <a:buFontTx/>
              <a:buNone/>
              <a:tabLst/>
              <a:defRPr/>
            </a:pPr>
            <a:r>
              <a:rPr kumimoji="0" lang="en-US" altLang="ja-JP" sz="667"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GB" altLang="ja-JP" sz="788"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endParaRPr>
          </a:p>
          <a:p>
            <a:pPr marL="0" marR="0" lvl="0" indent="0" algn="l" defTabSz="554492" rtl="0" eaLnBrk="0" fontAlgn="base" latinLnBrk="0" hangingPunct="0">
              <a:lnSpc>
                <a:spcPct val="100000"/>
              </a:lnSpc>
              <a:spcBef>
                <a:spcPct val="0"/>
              </a:spcBef>
              <a:spcAft>
                <a:spcPct val="0"/>
              </a:spcAft>
              <a:buClrTx/>
              <a:buSzTx/>
              <a:buFontTx/>
              <a:buNone/>
              <a:tabLst/>
              <a:defRPr/>
            </a:pPr>
            <a:endParaRPr kumimoji="0" lang="en-GB" altLang="ja-JP" sz="1092"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8" name="Espaço Reservado para Texto 1">
            <a:extLst>
              <a:ext uri="{FF2B5EF4-FFF2-40B4-BE49-F238E27FC236}">
                <a16:creationId xmlns:a16="http://schemas.microsoft.com/office/drawing/2014/main" id="{68C8C211-78D5-4856-A182-3FF9F1346C0E}"/>
              </a:ext>
            </a:extLst>
          </p:cNvPr>
          <p:cNvSpPr txBox="1">
            <a:spLocks/>
          </p:cNvSpPr>
          <p:nvPr/>
        </p:nvSpPr>
        <p:spPr>
          <a:xfrm>
            <a:off x="397094" y="502510"/>
            <a:ext cx="11528607" cy="2193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4000" b="0" i="0" u="none" strike="noStrike" kern="1200" cap="none" spc="0" normalizeH="0" baseline="0" noProof="0" dirty="0">
                <a:ln>
                  <a:noFill/>
                </a:ln>
                <a:solidFill>
                  <a:srgbClr val="1F355E"/>
                </a:solidFill>
                <a:effectLst/>
                <a:uLnTx/>
                <a:uFillTx/>
                <a:latin typeface="Arial Black" panose="020B0A04020102020204" pitchFamily="34" charset="0"/>
                <a:ea typeface="+mn-ea"/>
                <a:cs typeface="+mn-cs"/>
              </a:rPr>
              <a:t>Estates &amp; Facilities June Update</a:t>
            </a:r>
          </a:p>
        </p:txBody>
      </p:sp>
      <p:sp>
        <p:nvSpPr>
          <p:cNvPr id="6" name="Content Placeholder 2">
            <a:extLst>
              <a:ext uri="{FF2B5EF4-FFF2-40B4-BE49-F238E27FC236}">
                <a16:creationId xmlns:a16="http://schemas.microsoft.com/office/drawing/2014/main" id="{57CFFAF3-A1C3-48E8-A26B-FA5241384E4B}"/>
              </a:ext>
            </a:extLst>
          </p:cNvPr>
          <p:cNvSpPr txBox="1">
            <a:spLocks/>
          </p:cNvSpPr>
          <p:nvPr/>
        </p:nvSpPr>
        <p:spPr>
          <a:xfrm>
            <a:off x="5072514" y="1186579"/>
            <a:ext cx="6514499" cy="4618109"/>
          </a:xfrm>
          <a:prstGeom prst="rect">
            <a:avLst/>
          </a:prstGeom>
        </p:spPr>
        <p:txBody>
          <a:bodyPr>
            <a:normAutofit fontScale="92500" lnSpcReduction="20000"/>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Hot spot</a:t>
            </a: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areas such as Estates &amp; Support Services, more specifically Morriston Domestic &amp; Porters. Organisational change, shift pattern reviews are driving sickness absence levels.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Departmental Manager monthly meetings to monitor effectiveness of improvement plan in reduction of sickness absence</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Operational Manager monthly caseload meetings to review absences on a case-by-case basis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Evaluation of MAAW pilot at Morriston</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Regular sickness absence audits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Support development of management skills in MAAW</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Increase use of preventative measures to support improvement in reduction of sickness absence focused on health &amp; wellbeing</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Improve partnership working to reduce sickness absence in hot spot areas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Undertake benchmarking exercise to determine and establish realistic, intelligent sickness absence target for department</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Conduct 'deep dive' into sickness absence across support services, using an evidence-based approach to further develop improvement plan</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Measure staff engagement</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Tailored adjustment and case conference training for leaders e.g. supporting MSK cases</a:t>
            </a: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6792"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77246" marR="0" lvl="0" indent="-277246"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940" b="0" i="0" u="none" strike="noStrike" kern="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1334" b="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198DC497-7325-4F62-BE34-A897571AACE0}"/>
              </a:ext>
            </a:extLst>
          </p:cNvPr>
          <p:cNvPicPr>
            <a:picLocks noChangeAspect="1"/>
          </p:cNvPicPr>
          <p:nvPr/>
        </p:nvPicPr>
        <p:blipFill>
          <a:blip r:embed="rId3"/>
          <a:stretch>
            <a:fillRect/>
          </a:stretch>
        </p:blipFill>
        <p:spPr>
          <a:xfrm>
            <a:off x="2711402" y="5593019"/>
            <a:ext cx="5171689" cy="1153585"/>
          </a:xfrm>
          <a:prstGeom prst="rect">
            <a:avLst/>
          </a:prstGeom>
        </p:spPr>
      </p:pic>
      <p:pic>
        <p:nvPicPr>
          <p:cNvPr id="10" name="Picture 9">
            <a:extLst>
              <a:ext uri="{FF2B5EF4-FFF2-40B4-BE49-F238E27FC236}">
                <a16:creationId xmlns:a16="http://schemas.microsoft.com/office/drawing/2014/main" id="{823F1E03-0241-41C2-A9E1-B9616D0822F1}"/>
              </a:ext>
            </a:extLst>
          </p:cNvPr>
          <p:cNvPicPr>
            <a:picLocks noChangeAspect="1"/>
          </p:cNvPicPr>
          <p:nvPr/>
        </p:nvPicPr>
        <p:blipFill>
          <a:blip r:embed="rId4"/>
          <a:stretch>
            <a:fillRect/>
          </a:stretch>
        </p:blipFill>
        <p:spPr>
          <a:xfrm>
            <a:off x="241908" y="2730606"/>
            <a:ext cx="4233839" cy="2670121"/>
          </a:xfrm>
          <a:prstGeom prst="rect">
            <a:avLst/>
          </a:prstGeom>
        </p:spPr>
      </p:pic>
      <p:pic>
        <p:nvPicPr>
          <p:cNvPr id="5" name="Picture 4">
            <a:extLst>
              <a:ext uri="{FF2B5EF4-FFF2-40B4-BE49-F238E27FC236}">
                <a16:creationId xmlns:a16="http://schemas.microsoft.com/office/drawing/2014/main" id="{A8269D3F-AAE8-4411-AF60-1FF95440640C}"/>
              </a:ext>
            </a:extLst>
          </p:cNvPr>
          <p:cNvPicPr>
            <a:picLocks noChangeAspect="1"/>
          </p:cNvPicPr>
          <p:nvPr/>
        </p:nvPicPr>
        <p:blipFill>
          <a:blip r:embed="rId5"/>
          <a:stretch>
            <a:fillRect/>
          </a:stretch>
        </p:blipFill>
        <p:spPr>
          <a:xfrm>
            <a:off x="241908" y="1017361"/>
            <a:ext cx="3880210" cy="1777600"/>
          </a:xfrm>
          <a:prstGeom prst="rect">
            <a:avLst/>
          </a:prstGeom>
        </p:spPr>
      </p:pic>
    </p:spTree>
    <p:extLst>
      <p:ext uri="{BB962C8B-B14F-4D97-AF65-F5344CB8AC3E}">
        <p14:creationId xmlns:p14="http://schemas.microsoft.com/office/powerpoint/2010/main" val="7880284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366240" y="6016634"/>
            <a:ext cx="2238027" cy="692361"/>
          </a:xfrm>
          <a:prstGeom prst="rect">
            <a:avLst/>
          </a:prstGeom>
        </p:spPr>
      </p:pic>
      <p:sp>
        <p:nvSpPr>
          <p:cNvPr id="3" name="Rectangle 2"/>
          <p:cNvSpPr>
            <a:spLocks noChangeArrowheads="1"/>
          </p:cNvSpPr>
          <p:nvPr/>
        </p:nvSpPr>
        <p:spPr bwMode="auto">
          <a:xfrm>
            <a:off x="428" y="-24730"/>
            <a:ext cx="152057" cy="326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5449" tIns="27725" rIns="55449" bIns="27725" numCol="1" anchor="ctr" anchorCtr="0" compatLnSpc="1">
            <a:prstTxWarp prst="textNoShape">
              <a:avLst/>
            </a:prstTxWarp>
            <a:spAutoFit/>
          </a:bodyPr>
          <a:lstStyle/>
          <a:p>
            <a:pPr marL="0" marR="0" lvl="0" indent="0" algn="l" defTabSz="554492" rtl="0" eaLnBrk="0" fontAlgn="base" latinLnBrk="0" hangingPunct="0">
              <a:lnSpc>
                <a:spcPct val="100000"/>
              </a:lnSpc>
              <a:spcBef>
                <a:spcPct val="0"/>
              </a:spcBef>
              <a:spcAft>
                <a:spcPct val="0"/>
              </a:spcAft>
              <a:buClrTx/>
              <a:buSzTx/>
              <a:buFontTx/>
              <a:buNone/>
              <a:tabLst/>
              <a:defRPr/>
            </a:pPr>
            <a:r>
              <a:rPr kumimoji="0" lang="en-US" altLang="ja-JP" sz="667"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GB" altLang="ja-JP" sz="788" b="0" i="0" u="none" strike="noStrike" kern="1200" cap="none" spc="0" normalizeH="0" baseline="0" noProof="0" dirty="0">
              <a:ln>
                <a:noFill/>
              </a:ln>
              <a:solidFill>
                <a:prstClr val="black"/>
              </a:solidFill>
              <a:effectLst/>
              <a:uLnTx/>
              <a:uFillTx/>
              <a:latin typeface="Calibri"/>
              <a:ea typeface="ＭＳ Ｐゴシック" panose="020B0600070205080204" pitchFamily="34" charset="-128"/>
              <a:cs typeface="+mn-cs"/>
            </a:endParaRPr>
          </a:p>
          <a:p>
            <a:pPr marL="0" marR="0" lvl="0" indent="0" algn="l" defTabSz="554492" rtl="0" eaLnBrk="0" fontAlgn="base" latinLnBrk="0" hangingPunct="0">
              <a:lnSpc>
                <a:spcPct val="100000"/>
              </a:lnSpc>
              <a:spcBef>
                <a:spcPct val="0"/>
              </a:spcBef>
              <a:spcAft>
                <a:spcPct val="0"/>
              </a:spcAft>
              <a:buClrTx/>
              <a:buSzTx/>
              <a:buFontTx/>
              <a:buNone/>
              <a:tabLst/>
              <a:defRPr/>
            </a:pPr>
            <a:endParaRPr kumimoji="0" lang="en-GB" altLang="ja-JP" sz="1092"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
        <p:nvSpPr>
          <p:cNvPr id="8" name="Espaço Reservado para Texto 1">
            <a:extLst>
              <a:ext uri="{FF2B5EF4-FFF2-40B4-BE49-F238E27FC236}">
                <a16:creationId xmlns:a16="http://schemas.microsoft.com/office/drawing/2014/main" id="{68C8C211-78D5-4856-A182-3FF9F1346C0E}"/>
              </a:ext>
            </a:extLst>
          </p:cNvPr>
          <p:cNvSpPr txBox="1">
            <a:spLocks/>
          </p:cNvSpPr>
          <p:nvPr/>
        </p:nvSpPr>
        <p:spPr>
          <a:xfrm>
            <a:off x="397094" y="502510"/>
            <a:ext cx="11528607" cy="2193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426"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lang="pt-BR" sz="4000" dirty="0"/>
              <a:t>Absence Intervention Group – Morriston Porters</a:t>
            </a:r>
            <a:endParaRPr kumimoji="0" lang="pt-BR" sz="4000" b="0" i="0" u="none" strike="noStrike" kern="1200" cap="none" spc="0" normalizeH="0" baseline="0" noProof="0" dirty="0">
              <a:ln>
                <a:noFill/>
              </a:ln>
              <a:solidFill>
                <a:srgbClr val="1F355E"/>
              </a:solidFill>
              <a:effectLst/>
              <a:uLnTx/>
              <a:uFillTx/>
              <a:latin typeface="Arial Black" panose="020B0A04020102020204" pitchFamily="34" charset="0"/>
              <a:ea typeface="+mn-ea"/>
              <a:cs typeface="+mn-cs"/>
            </a:endParaRPr>
          </a:p>
        </p:txBody>
      </p:sp>
      <p:sp>
        <p:nvSpPr>
          <p:cNvPr id="11" name="TextBox 10">
            <a:extLst>
              <a:ext uri="{FF2B5EF4-FFF2-40B4-BE49-F238E27FC236}">
                <a16:creationId xmlns:a16="http://schemas.microsoft.com/office/drawing/2014/main" id="{5F5AE490-14BB-4952-A5F5-BB548ECC1373}"/>
              </a:ext>
            </a:extLst>
          </p:cNvPr>
          <p:cNvSpPr txBox="1"/>
          <p:nvPr/>
        </p:nvSpPr>
        <p:spPr>
          <a:xfrm>
            <a:off x="483721" y="2007191"/>
            <a:ext cx="10912590" cy="3693319"/>
          </a:xfrm>
          <a:prstGeom prst="rect">
            <a:avLst/>
          </a:prstGeom>
          <a:noFill/>
        </p:spPr>
        <p:txBody>
          <a:bodyPr wrap="square">
            <a:spAutoFit/>
          </a:bodyPr>
          <a:lstStyle/>
          <a:p>
            <a:pPr marL="285750" indent="-285750">
              <a:buFont typeface="Arial" panose="020B0604020202020204" pitchFamily="34" charset="0"/>
              <a:buChar char="•"/>
            </a:pPr>
            <a:r>
              <a:rPr lang="en-GB" dirty="0"/>
              <a:t>The Terms of Reference has been developed for Sickness Absence Management Intervention Group - Morriston Porters (inc. Management and staff side)</a:t>
            </a:r>
          </a:p>
          <a:p>
            <a:pPr marL="285750" indent="-285750">
              <a:buFont typeface="Arial" panose="020B0604020202020204" pitchFamily="34" charset="0"/>
              <a:buChar char="•"/>
            </a:pPr>
            <a:r>
              <a:rPr lang="en-GB" dirty="0"/>
              <a:t>The purposes of this group will be to focus on improving sickness management, reducing absenteeism, and enhancing staff well-being.</a:t>
            </a:r>
          </a:p>
          <a:p>
            <a:pPr marL="285750" indent="-285750">
              <a:buFont typeface="Arial" panose="020B0604020202020204" pitchFamily="34" charset="0"/>
              <a:buChar char="•"/>
            </a:pPr>
            <a:r>
              <a:rPr lang="en-GB" dirty="0"/>
              <a:t>The group will address both short-term and long-term sickness absence patterns, reasons for sickness absence, specific health conditions and broader wellbeing initiatives</a:t>
            </a:r>
          </a:p>
          <a:p>
            <a:pPr marL="285750" indent="-285750">
              <a:buFont typeface="Arial" panose="020B0604020202020204" pitchFamily="34" charset="0"/>
              <a:buChar char="•"/>
            </a:pPr>
            <a:r>
              <a:rPr lang="en-GB" dirty="0"/>
              <a:t>During the meeting current sickness data will be shared to highlight patterns and trends. Reasons for sickness absence will also be discussed. Highlight communication channels with key stakeholders</a:t>
            </a:r>
          </a:p>
          <a:p>
            <a:pPr marL="285750" indent="-285750">
              <a:buFont typeface="Arial" panose="020B0604020202020204" pitchFamily="34" charset="0"/>
              <a:buChar char="•"/>
            </a:pPr>
            <a:r>
              <a:rPr lang="en-GB" dirty="0"/>
              <a:t>Measurable objectives e.g., reducing sick days by a certain percentage or interventions will be agreed</a:t>
            </a:r>
          </a:p>
          <a:p>
            <a:pPr marL="285750" indent="-285750">
              <a:buFont typeface="Arial" panose="020B0604020202020204" pitchFamily="34" charset="0"/>
              <a:buChar char="•"/>
            </a:pPr>
            <a:r>
              <a:rPr lang="en-GB" dirty="0"/>
              <a:t>Identify deliverables, such as guidelines, training programs, or policy recommendations.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97209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August 2024 data</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pic>
        <p:nvPicPr>
          <p:cNvPr id="6" name="Picture 5">
            <a:extLst>
              <a:ext uri="{FF2B5EF4-FFF2-40B4-BE49-F238E27FC236}">
                <a16:creationId xmlns:a16="http://schemas.microsoft.com/office/drawing/2014/main" id="{B323F4BD-4A7D-2811-C552-C2B40D647D96}"/>
              </a:ext>
            </a:extLst>
          </p:cNvPr>
          <p:cNvPicPr>
            <a:picLocks noChangeAspect="1"/>
          </p:cNvPicPr>
          <p:nvPr/>
        </p:nvPicPr>
        <p:blipFill>
          <a:blip r:embed="rId3"/>
          <a:stretch>
            <a:fillRect/>
          </a:stretch>
        </p:blipFill>
        <p:spPr>
          <a:xfrm>
            <a:off x="502971" y="1121434"/>
            <a:ext cx="11297965" cy="4698898"/>
          </a:xfrm>
          <a:prstGeom prst="rect">
            <a:avLst/>
          </a:prstGeom>
        </p:spPr>
      </p:pic>
    </p:spTree>
    <p:extLst>
      <p:ext uri="{BB962C8B-B14F-4D97-AF65-F5344CB8AC3E}">
        <p14:creationId xmlns:p14="http://schemas.microsoft.com/office/powerpoint/2010/main" val="38592363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Estates – Sickness Absence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pic>
        <p:nvPicPr>
          <p:cNvPr id="5" name="Picture 4">
            <a:extLst>
              <a:ext uri="{FF2B5EF4-FFF2-40B4-BE49-F238E27FC236}">
                <a16:creationId xmlns:a16="http://schemas.microsoft.com/office/drawing/2014/main" id="{36AC9F83-0E9E-4199-8AB1-26D7600D5B10}"/>
              </a:ext>
            </a:extLst>
          </p:cNvPr>
          <p:cNvPicPr>
            <a:picLocks noChangeAspect="1"/>
          </p:cNvPicPr>
          <p:nvPr/>
        </p:nvPicPr>
        <p:blipFill>
          <a:blip r:embed="rId3"/>
          <a:stretch>
            <a:fillRect/>
          </a:stretch>
        </p:blipFill>
        <p:spPr>
          <a:xfrm>
            <a:off x="331696" y="726708"/>
            <a:ext cx="6357779" cy="4018548"/>
          </a:xfrm>
          <a:prstGeom prst="rect">
            <a:avLst/>
          </a:prstGeom>
        </p:spPr>
      </p:pic>
      <p:sp>
        <p:nvSpPr>
          <p:cNvPr id="9" name="TextBox 8">
            <a:extLst>
              <a:ext uri="{FF2B5EF4-FFF2-40B4-BE49-F238E27FC236}">
                <a16:creationId xmlns:a16="http://schemas.microsoft.com/office/drawing/2014/main" id="{D6B0CAB3-1790-4CC9-887D-D203BCD843C4}"/>
              </a:ext>
            </a:extLst>
          </p:cNvPr>
          <p:cNvSpPr txBox="1"/>
          <p:nvPr/>
        </p:nvSpPr>
        <p:spPr>
          <a:xfrm>
            <a:off x="5751011" y="913959"/>
            <a:ext cx="6097604" cy="4801314"/>
          </a:xfrm>
          <a:prstGeom prst="rect">
            <a:avLst/>
          </a:prstGeom>
          <a:noFill/>
        </p:spPr>
        <p:txBody>
          <a:bodyPr wrap="square">
            <a:spAutoFit/>
          </a:bodyPr>
          <a:lstStyle/>
          <a:p>
            <a:pPr marL="285750" indent="-285750">
              <a:buFont typeface="Arial" panose="020B0604020202020204" pitchFamily="34" charset="0"/>
              <a:buChar char="•"/>
            </a:pPr>
            <a:r>
              <a:rPr lang="en-GB" dirty="0"/>
              <a:t>Hotspot absence areas have been identified as outlined and meetings with relevant managers to discuss absence management and support are being undertaken. </a:t>
            </a:r>
          </a:p>
          <a:p>
            <a:pPr marL="285750" indent="-285750">
              <a:buFont typeface="Arial" panose="020B0604020202020204" pitchFamily="34" charset="0"/>
              <a:buChar char="•"/>
            </a:pPr>
            <a:r>
              <a:rPr lang="en-GB" dirty="0"/>
              <a:t>Review managers understanding of the short term and long term sick process. HR to provide guidance and support to assist in future management of cases from day one. </a:t>
            </a:r>
          </a:p>
          <a:p>
            <a:pPr marL="285750" indent="-285750">
              <a:buFont typeface="Arial" panose="020B0604020202020204" pitchFamily="34" charset="0"/>
              <a:buChar char="•"/>
            </a:pPr>
            <a:r>
              <a:rPr lang="en-GB" dirty="0"/>
              <a:t>Confirm and challenge Meetings will be arranged with HR Ops team to review all current each long term case with managers. </a:t>
            </a:r>
          </a:p>
          <a:p>
            <a:pPr marL="285750" indent="-285750">
              <a:buFont typeface="Arial" panose="020B0604020202020204" pitchFamily="34" charset="0"/>
              <a:buChar char="•"/>
            </a:pPr>
            <a:r>
              <a:rPr lang="en-GB" dirty="0"/>
              <a:t>Review reasons for absence in long term sick cases to identify if there is an underlying cause or work related reasons as to why S10 is the predominant reason for absence. </a:t>
            </a:r>
          </a:p>
          <a:p>
            <a:pPr marL="285750" indent="-285750">
              <a:buFont typeface="Arial" panose="020B0604020202020204" pitchFamily="34" charset="0"/>
              <a:buChar char="•"/>
            </a:pPr>
            <a:r>
              <a:rPr lang="en-GB" dirty="0"/>
              <a:t>Absence management training / refresher training being completed. </a:t>
            </a:r>
          </a:p>
          <a:p>
            <a:pPr marL="285750" indent="-285750">
              <a:buFont typeface="Arial" panose="020B0604020202020204" pitchFamily="34" charset="0"/>
              <a:buChar char="•"/>
            </a:pPr>
            <a:r>
              <a:rPr lang="en-GB" dirty="0"/>
              <a:t>Review temporary alternatives to allow staff to return in an adjusted role.</a:t>
            </a:r>
          </a:p>
        </p:txBody>
      </p:sp>
    </p:spTree>
    <p:extLst>
      <p:ext uri="{BB962C8B-B14F-4D97-AF65-F5344CB8AC3E}">
        <p14:creationId xmlns:p14="http://schemas.microsoft.com/office/powerpoint/2010/main" val="26776528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SS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8" name="Table 7">
            <a:extLst>
              <a:ext uri="{FF2B5EF4-FFF2-40B4-BE49-F238E27FC236}">
                <a16:creationId xmlns:a16="http://schemas.microsoft.com/office/drawing/2014/main" id="{DB0E323C-802B-4930-BE99-B99BDEFE3C12}"/>
              </a:ext>
            </a:extLst>
          </p:cNvPr>
          <p:cNvGraphicFramePr>
            <a:graphicFrameLocks noGrp="1"/>
          </p:cNvGraphicFramePr>
          <p:nvPr>
            <p:extLst>
              <p:ext uri="{D42A27DB-BD31-4B8C-83A1-F6EECF244321}">
                <p14:modId xmlns:p14="http://schemas.microsoft.com/office/powerpoint/2010/main" val="235257810"/>
              </p:ext>
            </p:extLst>
          </p:nvPr>
        </p:nvGraphicFramePr>
        <p:xfrm>
          <a:off x="331696" y="529392"/>
          <a:ext cx="11528608" cy="6367115"/>
        </p:xfrm>
        <a:graphic>
          <a:graphicData uri="http://schemas.openxmlformats.org/drawingml/2006/table">
            <a:tbl>
              <a:tblPr/>
              <a:tblGrid>
                <a:gridCol w="224826">
                  <a:extLst>
                    <a:ext uri="{9D8B030D-6E8A-4147-A177-3AD203B41FA5}">
                      <a16:colId xmlns:a16="http://schemas.microsoft.com/office/drawing/2014/main" val="3368017551"/>
                    </a:ext>
                  </a:extLst>
                </a:gridCol>
                <a:gridCol w="2531381">
                  <a:extLst>
                    <a:ext uri="{9D8B030D-6E8A-4147-A177-3AD203B41FA5}">
                      <a16:colId xmlns:a16="http://schemas.microsoft.com/office/drawing/2014/main" val="960094014"/>
                    </a:ext>
                  </a:extLst>
                </a:gridCol>
                <a:gridCol w="2531381">
                  <a:extLst>
                    <a:ext uri="{9D8B030D-6E8A-4147-A177-3AD203B41FA5}">
                      <a16:colId xmlns:a16="http://schemas.microsoft.com/office/drawing/2014/main" val="2070317043"/>
                    </a:ext>
                  </a:extLst>
                </a:gridCol>
                <a:gridCol w="695298">
                  <a:extLst>
                    <a:ext uri="{9D8B030D-6E8A-4147-A177-3AD203B41FA5}">
                      <a16:colId xmlns:a16="http://schemas.microsoft.com/office/drawing/2014/main" val="3005936407"/>
                    </a:ext>
                  </a:extLst>
                </a:gridCol>
                <a:gridCol w="1249036">
                  <a:extLst>
                    <a:ext uri="{9D8B030D-6E8A-4147-A177-3AD203B41FA5}">
                      <a16:colId xmlns:a16="http://schemas.microsoft.com/office/drawing/2014/main" val="3414641447"/>
                    </a:ext>
                  </a:extLst>
                </a:gridCol>
                <a:gridCol w="2031766">
                  <a:extLst>
                    <a:ext uri="{9D8B030D-6E8A-4147-A177-3AD203B41FA5}">
                      <a16:colId xmlns:a16="http://schemas.microsoft.com/office/drawing/2014/main" val="2976023088"/>
                    </a:ext>
                  </a:extLst>
                </a:gridCol>
                <a:gridCol w="2264920">
                  <a:extLst>
                    <a:ext uri="{9D8B030D-6E8A-4147-A177-3AD203B41FA5}">
                      <a16:colId xmlns:a16="http://schemas.microsoft.com/office/drawing/2014/main" val="854202804"/>
                    </a:ext>
                  </a:extLst>
                </a:gridCol>
              </a:tblGrid>
              <a:tr h="401405">
                <a:tc>
                  <a:txBody>
                    <a:bodyPr/>
                    <a:lstStyle/>
                    <a:p>
                      <a:pPr algn="ctr" fontAlgn="t"/>
                      <a:r>
                        <a:rPr lang="en-GB" sz="900" b="1" i="0" u="none" strike="noStrike">
                          <a:solidFill>
                            <a:srgbClr val="FFFFFF"/>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gridSpan="6">
                  <a:txBody>
                    <a:bodyPr/>
                    <a:lstStyle/>
                    <a:p>
                      <a:pPr algn="ctr" fontAlgn="ctr"/>
                      <a:r>
                        <a:rPr lang="en-GB" sz="1000" b="1" i="0" u="none" strike="noStrike" dirty="0">
                          <a:solidFill>
                            <a:srgbClr val="FFFFFF"/>
                          </a:solidFill>
                          <a:effectLst/>
                          <a:latin typeface="Calibri" panose="020F0502020204030204" pitchFamily="34" charset="0"/>
                        </a:rPr>
                        <a:t>Support Services 1yr Plan (July23-24) </a:t>
                      </a:r>
                    </a:p>
                  </a:txBody>
                  <a:tcPr marL="3685" marR="3685" marT="368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51775467"/>
                  </a:ext>
                </a:extLst>
              </a:tr>
              <a:tr h="868462">
                <a:tc>
                  <a:txBody>
                    <a:bodyPr/>
                    <a:lstStyle/>
                    <a:p>
                      <a:pPr algn="l" fontAlgn="t"/>
                      <a:r>
                        <a:rPr lang="en-GB" sz="700" b="1" i="0" u="none" strike="noStrike">
                          <a:solidFill>
                            <a:srgbClr val="FFFFFF"/>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gridSpan="6">
                  <a:txBody>
                    <a:bodyPr/>
                    <a:lstStyle/>
                    <a:p>
                      <a:pPr algn="l" fontAlgn="b"/>
                      <a:r>
                        <a:rPr lang="en-GB" sz="1000" b="1" i="0" u="none" strike="noStrike" dirty="0">
                          <a:solidFill>
                            <a:srgbClr val="FFFFFF"/>
                          </a:solidFill>
                          <a:effectLst/>
                          <a:latin typeface="Calibri" panose="020F0502020204030204" pitchFamily="34" charset="0"/>
                        </a:rPr>
                        <a:t>The purpose of the Improvement Plan is improve levels of attendance at work and reduce % of sickness absence across Support Services through objectives set within the Plan. The aim is to support health and wellbeing at work, sustain a high level of engagement and positive employee experience through the objectives and measures outlined below. The Senior Leadership Team and Operational Managers are responsible for delivery of the plan, supported by HR, Occupational Health and Trade Union colleagues. Performance against objectives will initially be monitored at monthly absence review meetings. Outcomes will be measured by staff survey results, % levels of absence.  The outcome required from this plan is to support staff to receive any appropriate required support to enable sustained attendance at work and to improve the % of sickness absence across Support Services.</a:t>
                      </a:r>
                      <a:br>
                        <a:rPr lang="en-GB" sz="1000" b="1" i="0" u="none" strike="noStrike" dirty="0">
                          <a:solidFill>
                            <a:srgbClr val="FFFFFF"/>
                          </a:solidFill>
                          <a:effectLst/>
                          <a:latin typeface="Calibri" panose="020F0502020204030204" pitchFamily="34" charset="0"/>
                        </a:rPr>
                      </a:br>
                      <a:endParaRPr lang="en-GB" sz="1000" b="1" i="0" u="none" strike="noStrike" dirty="0">
                        <a:solidFill>
                          <a:srgbClr val="FFFFFF"/>
                        </a:solidFill>
                        <a:effectLst/>
                        <a:latin typeface="Calibri" panose="020F0502020204030204" pitchFamily="34" charset="0"/>
                      </a:endParaRPr>
                    </a:p>
                  </a:txBody>
                  <a:tcPr marL="3685" marR="3685" marT="368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34990336"/>
                  </a:ext>
                </a:extLst>
              </a:tr>
              <a:tr h="291811">
                <a:tc>
                  <a:txBody>
                    <a:bodyPr/>
                    <a:lstStyle/>
                    <a:p>
                      <a:pPr algn="ctr" fontAlgn="b"/>
                      <a:r>
                        <a:rPr lang="en-GB" sz="700" b="1" i="0" u="none" strike="noStrike">
                          <a:solidFill>
                            <a:srgbClr val="FFFFFF"/>
                          </a:solidFill>
                          <a:effectLst/>
                          <a:latin typeface="Calibri" panose="020F0502020204030204" pitchFamily="34" charset="0"/>
                        </a:rPr>
                        <a:t>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GB" sz="1000" b="1" i="0" u="none" strike="noStrike">
                          <a:solidFill>
                            <a:srgbClr val="FFFFFF"/>
                          </a:solidFill>
                          <a:effectLst/>
                          <a:latin typeface="Calibri" panose="020F0502020204030204" pitchFamily="34" charset="0"/>
                        </a:rPr>
                        <a:t>Improvement Measure</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GB" sz="1000" b="1" i="0" u="none" strike="noStrike">
                          <a:solidFill>
                            <a:srgbClr val="FFFFFF"/>
                          </a:solidFill>
                          <a:effectLst/>
                          <a:latin typeface="Calibri" panose="020F0502020204030204" pitchFamily="34" charset="0"/>
                        </a:rPr>
                        <a:t>Deliverables</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GB" sz="1000" b="1" i="0" u="none" strike="noStrike" dirty="0">
                          <a:solidFill>
                            <a:srgbClr val="FFFFFF"/>
                          </a:solidFill>
                          <a:effectLst/>
                          <a:latin typeface="Calibri" panose="020F0502020204030204" pitchFamily="34" charset="0"/>
                        </a:rPr>
                        <a:t>Timeline for Completion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GB" sz="1000" b="1" i="0" u="none" strike="noStrike">
                          <a:solidFill>
                            <a:srgbClr val="FFFFFF"/>
                          </a:solidFill>
                          <a:effectLst/>
                          <a:latin typeface="Calibri" panose="020F0502020204030204" pitchFamily="34" charset="0"/>
                        </a:rPr>
                        <a:t>Lead Responsibility</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GB" sz="1000" b="1" i="0" u="none" strike="noStrike">
                          <a:solidFill>
                            <a:srgbClr val="FFFFFF"/>
                          </a:solidFill>
                          <a:effectLst/>
                          <a:latin typeface="Calibri" panose="020F0502020204030204" pitchFamily="34" charset="0"/>
                        </a:rPr>
                        <a:t>Outcomes</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n-GB" sz="1000" b="1" i="0" u="none" strike="noStrike">
                          <a:solidFill>
                            <a:srgbClr val="000000"/>
                          </a:solidFill>
                          <a:effectLst/>
                          <a:latin typeface="Calibri" panose="020F0502020204030204" pitchFamily="34" charset="0"/>
                        </a:rPr>
                        <a:t>Progress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778677925"/>
                  </a:ext>
                </a:extLst>
              </a:tr>
              <a:tr h="1300950">
                <a:tc>
                  <a:txBody>
                    <a:bodyPr/>
                    <a:lstStyle/>
                    <a:p>
                      <a:pPr algn="r" fontAlgn="t"/>
                      <a:r>
                        <a:rPr lang="en-GB" sz="600" b="1" i="0" u="none" strike="noStrike">
                          <a:solidFill>
                            <a:srgbClr val="000000"/>
                          </a:solidFill>
                          <a:effectLst/>
                          <a:latin typeface="Calibri" panose="020F0502020204030204" pitchFamily="34" charset="0"/>
                        </a:rPr>
                        <a:t>1.1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Departmental Manager monthly meetings to </a:t>
                      </a:r>
                      <a:r>
                        <a:rPr lang="en-GB" sz="1000" b="0" i="0" u="none" strike="noStrike" dirty="0" err="1">
                          <a:solidFill>
                            <a:srgbClr val="000000"/>
                          </a:solidFill>
                          <a:effectLst/>
                          <a:latin typeface="Calibri" panose="020F0502020204030204" pitchFamily="34" charset="0"/>
                        </a:rPr>
                        <a:t>montior</a:t>
                      </a:r>
                      <a:r>
                        <a:rPr lang="en-GB" sz="1000" b="0" i="0" u="none" strike="noStrike" dirty="0">
                          <a:solidFill>
                            <a:srgbClr val="000000"/>
                          </a:solidFill>
                          <a:effectLst/>
                          <a:latin typeface="Calibri" panose="020F0502020204030204" pitchFamily="34" charset="0"/>
                        </a:rPr>
                        <a:t> effectiveness of improvement plan in reduction of sickness absence.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Managing Attendance at Work monthly meetings to be arranged to monitor sickness absence; development of improvement plan and progress against plan. Consider targeted intervention for hot spot areas only. Extend invite to OH. Meeting frequency to be reviewed in 3-6mths to assess whether meetings can be moved to Quarterly, subject to decrease in absence levels.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Departmental Managers/HR</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Evaluate impact of proposed measures on reduction of sickness absence;                                      2. Adjust measures accordingly.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Monthly meetings set up for Singleton, Morriston &amp; NPT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760264908"/>
                  </a:ext>
                </a:extLst>
              </a:tr>
              <a:tr h="1300950">
                <a:tc>
                  <a:txBody>
                    <a:bodyPr/>
                    <a:lstStyle/>
                    <a:p>
                      <a:pPr algn="r" fontAlgn="t"/>
                      <a:r>
                        <a:rPr lang="en-GB" sz="600" b="1" i="0" u="none" strike="noStrike">
                          <a:solidFill>
                            <a:srgbClr val="000000"/>
                          </a:solidFill>
                          <a:effectLst/>
                          <a:latin typeface="Calibri" panose="020F0502020204030204" pitchFamily="34" charset="0"/>
                        </a:rPr>
                        <a:t>1.2</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Operational Manager monthly caseload meetings to review absences on a case-by-case basis.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Monthly sickness absence surgeries held by HR to review all absences (LTS &amp; STS) on a case-by-case with Operational Managers to ensure compliance with all aspects of MAAW policy (includes prompt closure of open ended absences, accurate absence reason coding, progression through MAAW policy) and proactive management of sickness absence. Extend invite to OH colleagues.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Operational Managers/HR</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Develop detailed understanding of sickness absence;                                                                             2. Develop targeted interventions to reduce sickness absence.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SHA has arranged monthly meetings. Plus monthly meetings held for Singleton, Morriston &amp; NPT.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225899556"/>
                  </a:ext>
                </a:extLst>
              </a:tr>
              <a:tr h="1156787">
                <a:tc>
                  <a:txBody>
                    <a:bodyPr/>
                    <a:lstStyle/>
                    <a:p>
                      <a:pPr algn="r" fontAlgn="t"/>
                      <a:r>
                        <a:rPr lang="en-GB" sz="600" b="1" i="0" u="none" strike="noStrike">
                          <a:solidFill>
                            <a:srgbClr val="000000"/>
                          </a:solidFill>
                          <a:effectLst/>
                          <a:latin typeface="Calibri" panose="020F0502020204030204" pitchFamily="34" charset="0"/>
                        </a:rPr>
                        <a:t>1.3</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Evaluation of MAAW pilot at Morriston.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Evaluate the MAAW pilot being undertaken within Support Services at Morriston (Domestics &amp; Portering) to assess impact and effectivenss. Implementation to be considered across the service if results are successful.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Head/Deputy of Support Services/HR</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Review has been undertaken and report will collated with findings.  As an oucome Informal Discussions have reverted back to be held by the line managers for completion after RTW. Further review will be undertaken by Governance Lead.  Priority to recruit to Sickness absence officer post.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765438932"/>
                  </a:ext>
                </a:extLst>
              </a:tr>
              <a:tr h="724299">
                <a:tc>
                  <a:txBody>
                    <a:bodyPr/>
                    <a:lstStyle/>
                    <a:p>
                      <a:pPr algn="r" fontAlgn="t"/>
                      <a:r>
                        <a:rPr lang="en-GB" sz="600" b="1" i="0" u="none" strike="noStrike">
                          <a:solidFill>
                            <a:srgbClr val="000000"/>
                          </a:solidFill>
                          <a:effectLst/>
                          <a:latin typeface="Calibri" panose="020F0502020204030204" pitchFamily="34" charset="0"/>
                        </a:rPr>
                        <a:t>1.4</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Regular sickness absence audits.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Audits to be undertaken quaterly/bi-annually to audit compliance with MAAW policy and sickness absence process. Introduce targeted intervention for areas of low compliance; adjust audit frequency according to improvement.</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SHRM/Operational HR/Head/Deputy of Support Services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1. Improve compliance with MAAW policy.                2. Assessment of the impact of improved compliance on reduction of sickness absence.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panose="020F0502020204030204" pitchFamily="34" charset="0"/>
                        </a:rPr>
                        <a:t>Governance Team will lead on audits with support from HR.  Audits to commenced in New year and  Morriston Domestic &amp; Porters will be first areas.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58481490"/>
                  </a:ext>
                </a:extLst>
              </a:tr>
            </a:tbl>
          </a:graphicData>
        </a:graphic>
      </p:graphicFrame>
    </p:spTree>
    <p:extLst>
      <p:ext uri="{BB962C8B-B14F-4D97-AF65-F5344CB8AC3E}">
        <p14:creationId xmlns:p14="http://schemas.microsoft.com/office/powerpoint/2010/main" val="15400774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E&amp;F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7" name="Table 6">
            <a:extLst>
              <a:ext uri="{FF2B5EF4-FFF2-40B4-BE49-F238E27FC236}">
                <a16:creationId xmlns:a16="http://schemas.microsoft.com/office/drawing/2014/main" id="{E5E24D6A-5FD5-4688-9095-931688960615}"/>
              </a:ext>
            </a:extLst>
          </p:cNvPr>
          <p:cNvGraphicFramePr>
            <a:graphicFrameLocks noGrp="1"/>
          </p:cNvGraphicFramePr>
          <p:nvPr>
            <p:extLst>
              <p:ext uri="{D42A27DB-BD31-4B8C-83A1-F6EECF244321}">
                <p14:modId xmlns:p14="http://schemas.microsoft.com/office/powerpoint/2010/main" val="1665474380"/>
              </p:ext>
            </p:extLst>
          </p:nvPr>
        </p:nvGraphicFramePr>
        <p:xfrm>
          <a:off x="435594" y="596767"/>
          <a:ext cx="11424709" cy="6118110"/>
        </p:xfrm>
        <a:graphic>
          <a:graphicData uri="http://schemas.openxmlformats.org/drawingml/2006/table">
            <a:tbl>
              <a:tblPr/>
              <a:tblGrid>
                <a:gridCol w="216165">
                  <a:extLst>
                    <a:ext uri="{9D8B030D-6E8A-4147-A177-3AD203B41FA5}">
                      <a16:colId xmlns:a16="http://schemas.microsoft.com/office/drawing/2014/main" val="1588302772"/>
                    </a:ext>
                  </a:extLst>
                </a:gridCol>
                <a:gridCol w="2433855">
                  <a:extLst>
                    <a:ext uri="{9D8B030D-6E8A-4147-A177-3AD203B41FA5}">
                      <a16:colId xmlns:a16="http://schemas.microsoft.com/office/drawing/2014/main" val="3059727806"/>
                    </a:ext>
                  </a:extLst>
                </a:gridCol>
                <a:gridCol w="2433855">
                  <a:extLst>
                    <a:ext uri="{9D8B030D-6E8A-4147-A177-3AD203B41FA5}">
                      <a16:colId xmlns:a16="http://schemas.microsoft.com/office/drawing/2014/main" val="2060676032"/>
                    </a:ext>
                  </a:extLst>
                </a:gridCol>
                <a:gridCol w="1008769">
                  <a:extLst>
                    <a:ext uri="{9D8B030D-6E8A-4147-A177-3AD203B41FA5}">
                      <a16:colId xmlns:a16="http://schemas.microsoft.com/office/drawing/2014/main" val="2216627295"/>
                    </a:ext>
                  </a:extLst>
                </a:gridCol>
                <a:gridCol w="1200916">
                  <a:extLst>
                    <a:ext uri="{9D8B030D-6E8A-4147-A177-3AD203B41FA5}">
                      <a16:colId xmlns:a16="http://schemas.microsoft.com/office/drawing/2014/main" val="3812692599"/>
                    </a:ext>
                  </a:extLst>
                </a:gridCol>
                <a:gridCol w="1953489">
                  <a:extLst>
                    <a:ext uri="{9D8B030D-6E8A-4147-A177-3AD203B41FA5}">
                      <a16:colId xmlns:a16="http://schemas.microsoft.com/office/drawing/2014/main" val="840344694"/>
                    </a:ext>
                  </a:extLst>
                </a:gridCol>
                <a:gridCol w="2177660">
                  <a:extLst>
                    <a:ext uri="{9D8B030D-6E8A-4147-A177-3AD203B41FA5}">
                      <a16:colId xmlns:a16="http://schemas.microsoft.com/office/drawing/2014/main" val="2697606647"/>
                    </a:ext>
                  </a:extLst>
                </a:gridCol>
              </a:tblGrid>
              <a:tr h="1570293">
                <a:tc>
                  <a:txBody>
                    <a:bodyPr/>
                    <a:lstStyle/>
                    <a:p>
                      <a:pPr algn="r" fontAlgn="t"/>
                      <a:r>
                        <a:rPr lang="en-GB" sz="600" b="1" i="0" u="none" strike="noStrike">
                          <a:solidFill>
                            <a:srgbClr val="000000"/>
                          </a:solidFill>
                          <a:effectLst/>
                          <a:latin typeface="Calibri" panose="020F0502020204030204" pitchFamily="34" charset="0"/>
                        </a:rPr>
                        <a:t>2.1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dirty="0">
                          <a:solidFill>
                            <a:srgbClr val="000000"/>
                          </a:solidFill>
                          <a:effectLst/>
                          <a:latin typeface="Calibri" panose="020F0502020204030204" pitchFamily="34" charset="0"/>
                        </a:rPr>
                        <a:t>Support development of management skills in MAAW.</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GB" sz="1000" b="0" i="0" u="none" strike="noStrike" dirty="0">
                          <a:solidFill>
                            <a:srgbClr val="000000"/>
                          </a:solidFill>
                          <a:effectLst/>
                          <a:latin typeface="Calibri" panose="020F0502020204030204" pitchFamily="34" charset="0"/>
                        </a:rPr>
                        <a:t>Bespoke Toolbox talks/training on MAAW for managers to include coaching for difficult conversations; coaching staff to own and develop solutions to problems, coaching teams in responsibility for healthy working relationships; use of HEIW Healthy Working Relationships toolkit. Consider buddying/mentoring system for managers to support one another through action learning, develop a support network across LHB's.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SHRM/Operational HR/Head/Deputy of Support Services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Support effective management of attendance at work.                                                                                   2. Reduction in levels of sickness absence.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000" b="0" i="0" u="none" strike="noStrike">
                          <a:solidFill>
                            <a:srgbClr val="404040"/>
                          </a:solidFill>
                          <a:effectLst/>
                          <a:latin typeface="Calibri" panose="020F0502020204030204" pitchFamily="34" charset="0"/>
                        </a:rPr>
                        <a:t>* Training commenced in September and to date</a:t>
                      </a:r>
                      <a:br>
                        <a:rPr lang="en-GB" sz="1000" b="0" i="0" u="none" strike="noStrike">
                          <a:solidFill>
                            <a:srgbClr val="404040"/>
                          </a:solidFill>
                          <a:effectLst/>
                          <a:latin typeface="Calibri" panose="020F0502020204030204" pitchFamily="34" charset="0"/>
                        </a:rPr>
                      </a:br>
                      <a:r>
                        <a:rPr lang="en-GB" sz="1000" b="0" i="0" u="none" strike="noStrike">
                          <a:solidFill>
                            <a:srgbClr val="404040"/>
                          </a:solidFill>
                          <a:effectLst/>
                          <a:latin typeface="Calibri" panose="020F0502020204030204" pitchFamily="34" charset="0"/>
                        </a:rPr>
                        <a:t> 33 supervisors/managers have been trained.  Further date arranged for 10</a:t>
                      </a:r>
                      <a:r>
                        <a:rPr lang="en-GB" sz="1000" b="0" i="0" u="none" strike="noStrike" baseline="30000">
                          <a:solidFill>
                            <a:srgbClr val="404040"/>
                          </a:solidFill>
                          <a:effectLst/>
                          <a:latin typeface="Calibri" panose="020F0502020204030204" pitchFamily="34" charset="0"/>
                        </a:rPr>
                        <a:t>th</a:t>
                      </a:r>
                      <a:r>
                        <a:rPr lang="en-GB" sz="1000" b="0" i="0" u="none" strike="noStrike">
                          <a:solidFill>
                            <a:srgbClr val="404040"/>
                          </a:solidFill>
                          <a:effectLst/>
                          <a:latin typeface="Calibri" panose="020F0502020204030204" pitchFamily="34" charset="0"/>
                        </a:rPr>
                        <a:t> October. Mike Powell, Portering Team Leader has undertaken the training at Morriston, which has been very well received and excellent feedback provided.   Further training to be arranged at both Morriston and CCH.  * Sickness absence toolbox  guidance to be developed and training sessions to be held in the New Year </a:t>
                      </a:r>
                    </a:p>
                  </a:txBody>
                  <a:tcPr marL="221071" marR="3685" marT="3685"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443809414"/>
                  </a:ext>
                </a:extLst>
              </a:tr>
              <a:tr h="464679">
                <a:tc>
                  <a:txBody>
                    <a:bodyPr/>
                    <a:lstStyle/>
                    <a:p>
                      <a:pPr algn="r" fontAlgn="t"/>
                      <a:r>
                        <a:rPr lang="en-GB" sz="600" b="1" i="0" u="none" strike="noStrike">
                          <a:solidFill>
                            <a:srgbClr val="000000"/>
                          </a:solidFill>
                          <a:effectLst/>
                          <a:latin typeface="Calibri" panose="020F0502020204030204" pitchFamily="34" charset="0"/>
                        </a:rPr>
                        <a:t>2.2</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rtl="0" fontAlgn="t"/>
                      <a:r>
                        <a:rPr lang="en-GB" sz="1000" b="0" i="0" u="none" strike="noStrike" dirty="0">
                          <a:solidFill>
                            <a:srgbClr val="000000"/>
                          </a:solidFill>
                          <a:effectLst/>
                          <a:latin typeface="Calibri" panose="020F0502020204030204" pitchFamily="34" charset="0"/>
                        </a:rPr>
                        <a:t>Encourage use of the Work Related Stress Risk Assessment tool in management of stress related absences; provide support/guidance/training in use if needed.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Operational HR/Head/Deputy of Support Services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Effective management of absences related to work related stress.                                                        2. Reduced absences due to work related stress.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Bespoke training session to be arranged for 11th January 2023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650782239"/>
                  </a:ext>
                </a:extLst>
              </a:tr>
              <a:tr h="464679">
                <a:tc>
                  <a:txBody>
                    <a:bodyPr/>
                    <a:lstStyle/>
                    <a:p>
                      <a:pPr algn="r" fontAlgn="t"/>
                      <a:r>
                        <a:rPr lang="en-GB" sz="600" b="1" i="0" u="none" strike="noStrike">
                          <a:solidFill>
                            <a:srgbClr val="000000"/>
                          </a:solidFill>
                          <a:effectLst/>
                          <a:latin typeface="Calibri" panose="020F0502020204030204" pitchFamily="34" charset="0"/>
                        </a:rPr>
                        <a:t>2.3</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rtl="0" fontAlgn="t"/>
                      <a:r>
                        <a:rPr lang="en-GB" sz="1000" b="0" i="0" u="none" strike="noStrike" dirty="0">
                          <a:solidFill>
                            <a:srgbClr val="000000"/>
                          </a:solidFill>
                          <a:effectLst/>
                          <a:latin typeface="Calibri" panose="020F0502020204030204" pitchFamily="34" charset="0"/>
                        </a:rPr>
                        <a:t>Managers to attend the mental health awareness training session delivered by the Wellbeing Team.</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Departmental Managers/HR/Wellbeing Team.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Effective management of absences related to mental health.                                                                   2. Reduced absences relating to mental health.</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Training provided on 11th Nov by time to change Wales, further training to be held  in New Year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105082231"/>
                  </a:ext>
                </a:extLst>
              </a:tr>
              <a:tr h="464679">
                <a:tc>
                  <a:txBody>
                    <a:bodyPr/>
                    <a:lstStyle/>
                    <a:p>
                      <a:pPr algn="r" fontAlgn="t"/>
                      <a:r>
                        <a:rPr lang="en-GB" sz="600" b="1" i="0" u="none" strike="noStrike">
                          <a:solidFill>
                            <a:srgbClr val="000000"/>
                          </a:solidFill>
                          <a:effectLst/>
                          <a:latin typeface="Calibri" panose="020F0502020204030204" pitchFamily="34" charset="0"/>
                        </a:rPr>
                        <a:t>2.4</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Identify staff to attend Footprints/Manager Pathway training.</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Q3-4</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Head/Deputy of Support Services/OD</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Support effective management of attendance at work.                                                                                   2. Reduction in levels of sickness absence.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List has been provided to OD and attend will attend in the New Year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4120399351"/>
                  </a:ext>
                </a:extLst>
              </a:tr>
              <a:tr h="1084249">
                <a:tc>
                  <a:txBody>
                    <a:bodyPr/>
                    <a:lstStyle/>
                    <a:p>
                      <a:pPr algn="r" fontAlgn="t"/>
                      <a:r>
                        <a:rPr lang="en-GB" sz="600" b="1" i="0" u="none" strike="noStrike">
                          <a:solidFill>
                            <a:srgbClr val="000000"/>
                          </a:solidFill>
                          <a:effectLst/>
                          <a:latin typeface="Calibri" panose="020F0502020204030204" pitchFamily="34" charset="0"/>
                        </a:rPr>
                        <a:t>3.1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a:solidFill>
                            <a:srgbClr val="000000"/>
                          </a:solidFill>
                          <a:effectLst/>
                          <a:latin typeface="Calibri" panose="020F0502020204030204" pitchFamily="34" charset="0"/>
                        </a:rPr>
                        <a:t>Increase use of preventative measures to support improvement in reduction of sickness absence focused on health &amp; wellbeing.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rtl="0" fontAlgn="t"/>
                      <a:r>
                        <a:rPr lang="en-GB" sz="1000" b="0" i="0" u="none" strike="noStrike">
                          <a:solidFill>
                            <a:srgbClr val="000000"/>
                          </a:solidFill>
                          <a:effectLst/>
                          <a:latin typeface="Calibri" panose="020F0502020204030204" pitchFamily="34" charset="0"/>
                        </a:rPr>
                        <a:t>Managers to receive support &amp; guidance from Occupational Health to strengthen referral process and quality of reports. Departmental managers to identify training needs of managers/supervisors. Where required managers to attend training sessions to ensure robust OH referrals are made. Develop closer working relationships with OH to establish areas for improvement.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dirty="0">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Departmental Managers/SHRM/Operational HR/OH</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1.Imroved quality of Occupational Health referrals. 2. Support management ability to effectively manage absence.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404040"/>
                          </a:solidFill>
                          <a:effectLst/>
                          <a:latin typeface="Calibri" panose="020F0502020204030204" pitchFamily="34" charset="0"/>
                        </a:rPr>
                        <a:t>OH referral training was held on 20</a:t>
                      </a:r>
                      <a:r>
                        <a:rPr lang="en-GB" sz="1000" b="0" i="0" u="none" strike="noStrike" baseline="30000">
                          <a:solidFill>
                            <a:srgbClr val="404040"/>
                          </a:solidFill>
                          <a:effectLst/>
                          <a:latin typeface="Calibri" panose="020F0502020204030204" pitchFamily="34" charset="0"/>
                        </a:rPr>
                        <a:t>th</a:t>
                      </a:r>
                      <a:r>
                        <a:rPr lang="en-GB" sz="1000" b="0" i="0" u="none" strike="noStrike">
                          <a:solidFill>
                            <a:srgbClr val="404040"/>
                          </a:solidFill>
                          <a:effectLst/>
                          <a:latin typeface="Calibri" panose="020F0502020204030204" pitchFamily="34" charset="0"/>
                        </a:rPr>
                        <a:t> September and 25th October  18 managers have now completed the training </a:t>
                      </a:r>
                    </a:p>
                  </a:txBody>
                  <a:tcPr marL="3685" marR="3685" marT="368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9937624"/>
                  </a:ext>
                </a:extLst>
              </a:tr>
              <a:tr h="619572">
                <a:tc>
                  <a:txBody>
                    <a:bodyPr/>
                    <a:lstStyle/>
                    <a:p>
                      <a:pPr algn="r" fontAlgn="t"/>
                      <a:r>
                        <a:rPr lang="en-GB" sz="600" b="1" i="0" u="none" strike="noStrike">
                          <a:solidFill>
                            <a:srgbClr val="000000"/>
                          </a:solidFill>
                          <a:effectLst/>
                          <a:latin typeface="Calibri" panose="020F0502020204030204" pitchFamily="34" charset="0"/>
                        </a:rPr>
                        <a:t>3.2</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a:solidFill>
                            <a:srgbClr val="000000"/>
                          </a:solidFill>
                          <a:effectLst/>
                          <a:latin typeface="Calibri" panose="020F0502020204030204" pitchFamily="34" charset="0"/>
                        </a:rPr>
                        <a: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rtl="0" fontAlgn="t"/>
                      <a:r>
                        <a:rPr lang="en-GB" sz="1000" b="0" i="0" u="none" strike="noStrike">
                          <a:solidFill>
                            <a:srgbClr val="000000"/>
                          </a:solidFill>
                          <a:effectLst/>
                          <a:latin typeface="Calibri" panose="020F0502020204030204" pitchFamily="34" charset="0"/>
                        </a:rPr>
                        <a:t>Ensure all managers responsible for MAAW are aware of staff wellbeing advice and support services and actively promote these services across their areas.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Departmental Managers/SHRM/Operational HR</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1. Increased access to health &amp; wellbeing support available to staff, supports self help in managing attendance at work.                                                         2. Increased attendance at work.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panose="020F0502020204030204" pitchFamily="34" charset="0"/>
                        </a:rPr>
                        <a:t>Each department now has a </a:t>
                      </a:r>
                      <a:r>
                        <a:rPr lang="en-GB" sz="1000" b="0" i="0" u="none" strike="noStrike" dirty="0" err="1">
                          <a:solidFill>
                            <a:srgbClr val="000000"/>
                          </a:solidFill>
                          <a:effectLst/>
                          <a:latin typeface="Calibri" panose="020F0502020204030204" pitchFamily="34" charset="0"/>
                        </a:rPr>
                        <a:t>Wellebing</a:t>
                      </a:r>
                      <a:r>
                        <a:rPr lang="en-GB" sz="1000" b="0" i="0" u="none" strike="noStrike" dirty="0">
                          <a:solidFill>
                            <a:srgbClr val="000000"/>
                          </a:solidFill>
                          <a:effectLst/>
                          <a:latin typeface="Calibri" panose="020F0502020204030204" pitchFamily="34" charset="0"/>
                        </a:rPr>
                        <a:t> board and Managers are aware of the services available</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4044342215"/>
                  </a:ext>
                </a:extLst>
              </a:tr>
            </a:tbl>
          </a:graphicData>
        </a:graphic>
      </p:graphicFrame>
    </p:spTree>
    <p:extLst>
      <p:ext uri="{BB962C8B-B14F-4D97-AF65-F5344CB8AC3E}">
        <p14:creationId xmlns:p14="http://schemas.microsoft.com/office/powerpoint/2010/main" val="20212557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31696" y="0"/>
            <a:ext cx="11528607" cy="219385"/>
          </a:xfrm>
        </p:spPr>
        <p:txBody>
          <a:bodyPr>
            <a:noAutofit/>
          </a:bodyPr>
          <a:lstStyle/>
          <a:p>
            <a:r>
              <a:rPr lang="pt-BR" sz="4000" dirty="0"/>
              <a:t>E&amp;F – Attendance Improvement Plan</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pPr marL="342900" lvl="0" indent="-342900">
              <a:lnSpc>
                <a:spcPct val="107000"/>
              </a:lnSpc>
              <a:spcAft>
                <a:spcPts val="800"/>
              </a:spcAft>
              <a:buFont typeface="Symbol" panose="05050102010706020507" pitchFamily="18" charset="2"/>
              <a:buChar char=""/>
            </a:pPr>
            <a:endParaRPr lang="pt-BR" sz="2400" dirty="0"/>
          </a:p>
          <a:p>
            <a:pPr marL="457200" indent="-457200">
              <a:buFont typeface="Arial" panose="020B0604020202020204" pitchFamily="34" charset="0"/>
              <a:buChar char="•"/>
            </a:pPr>
            <a:endParaRPr lang="pt-BR" sz="2400" dirty="0"/>
          </a:p>
        </p:txBody>
      </p:sp>
      <p:graphicFrame>
        <p:nvGraphicFramePr>
          <p:cNvPr id="4" name="Table 3">
            <a:extLst>
              <a:ext uri="{FF2B5EF4-FFF2-40B4-BE49-F238E27FC236}">
                <a16:creationId xmlns:a16="http://schemas.microsoft.com/office/drawing/2014/main" id="{15243A77-6F39-4650-AD0D-81D2FCB6081A}"/>
              </a:ext>
            </a:extLst>
          </p:cNvPr>
          <p:cNvGraphicFramePr>
            <a:graphicFrameLocks noGrp="1"/>
          </p:cNvGraphicFramePr>
          <p:nvPr>
            <p:extLst>
              <p:ext uri="{D42A27DB-BD31-4B8C-83A1-F6EECF244321}">
                <p14:modId xmlns:p14="http://schemas.microsoft.com/office/powerpoint/2010/main" val="1458679151"/>
              </p:ext>
            </p:extLst>
          </p:nvPr>
        </p:nvGraphicFramePr>
        <p:xfrm>
          <a:off x="502971" y="866274"/>
          <a:ext cx="10850828" cy="4906333"/>
        </p:xfrm>
        <a:graphic>
          <a:graphicData uri="http://schemas.openxmlformats.org/drawingml/2006/table">
            <a:tbl>
              <a:tblPr/>
              <a:tblGrid>
                <a:gridCol w="205307">
                  <a:extLst>
                    <a:ext uri="{9D8B030D-6E8A-4147-A177-3AD203B41FA5}">
                      <a16:colId xmlns:a16="http://schemas.microsoft.com/office/drawing/2014/main" val="542039045"/>
                    </a:ext>
                  </a:extLst>
                </a:gridCol>
                <a:gridCol w="2311599">
                  <a:extLst>
                    <a:ext uri="{9D8B030D-6E8A-4147-A177-3AD203B41FA5}">
                      <a16:colId xmlns:a16="http://schemas.microsoft.com/office/drawing/2014/main" val="3050801643"/>
                    </a:ext>
                  </a:extLst>
                </a:gridCol>
                <a:gridCol w="2311599">
                  <a:extLst>
                    <a:ext uri="{9D8B030D-6E8A-4147-A177-3AD203B41FA5}">
                      <a16:colId xmlns:a16="http://schemas.microsoft.com/office/drawing/2014/main" val="3920736223"/>
                    </a:ext>
                  </a:extLst>
                </a:gridCol>
                <a:gridCol w="958097">
                  <a:extLst>
                    <a:ext uri="{9D8B030D-6E8A-4147-A177-3AD203B41FA5}">
                      <a16:colId xmlns:a16="http://schemas.microsoft.com/office/drawing/2014/main" val="1287298636"/>
                    </a:ext>
                  </a:extLst>
                </a:gridCol>
                <a:gridCol w="1140591">
                  <a:extLst>
                    <a:ext uri="{9D8B030D-6E8A-4147-A177-3AD203B41FA5}">
                      <a16:colId xmlns:a16="http://schemas.microsoft.com/office/drawing/2014/main" val="3267855408"/>
                    </a:ext>
                  </a:extLst>
                </a:gridCol>
                <a:gridCol w="1855362">
                  <a:extLst>
                    <a:ext uri="{9D8B030D-6E8A-4147-A177-3AD203B41FA5}">
                      <a16:colId xmlns:a16="http://schemas.microsoft.com/office/drawing/2014/main" val="1366277663"/>
                    </a:ext>
                  </a:extLst>
                </a:gridCol>
                <a:gridCol w="2068273">
                  <a:extLst>
                    <a:ext uri="{9D8B030D-6E8A-4147-A177-3AD203B41FA5}">
                      <a16:colId xmlns:a16="http://schemas.microsoft.com/office/drawing/2014/main" val="455781535"/>
                    </a:ext>
                  </a:extLst>
                </a:gridCol>
              </a:tblGrid>
              <a:tr h="1278045">
                <a:tc>
                  <a:txBody>
                    <a:bodyPr/>
                    <a:lstStyle/>
                    <a:p>
                      <a:pPr algn="r" fontAlgn="t"/>
                      <a:r>
                        <a:rPr lang="en-GB" sz="600" b="1" i="0" u="none" strike="noStrike">
                          <a:solidFill>
                            <a:srgbClr val="000000"/>
                          </a:solidFill>
                          <a:effectLst/>
                          <a:latin typeface="Calibri" panose="020F0502020204030204" pitchFamily="34" charset="0"/>
                        </a:rPr>
                        <a:t>4.1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GB" sz="1000" b="0" i="0" u="none" strike="noStrike" dirty="0">
                          <a:solidFill>
                            <a:srgbClr val="000000"/>
                          </a:solidFill>
                          <a:effectLst/>
                          <a:latin typeface="Calibri" panose="020F0502020204030204" pitchFamily="34" charset="0"/>
                        </a:rPr>
                        <a:t>Improve partnership working to reduce sickness absence in hot spot areas.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Quarterly focus group to discuss attendance at work, health &amp; wellbeing. Engagement with trade unions, staff, Occupational health, health &amp; wellbeing champions, HR, departmental managers to review and discuss attendance at work, consider new initiatives to improve attendance.</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Head/Deputy of Support Services/HR/Wellbeing Team/TUP's/OH </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Develop joint approach to proactive management of attendance at work.                                                    2. Working together to develop new initiatives with continued focus on health and wellbeing.</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029749585"/>
                  </a:ext>
                </a:extLst>
              </a:tr>
              <a:tr h="800222">
                <a:tc>
                  <a:txBody>
                    <a:bodyPr/>
                    <a:lstStyle/>
                    <a:p>
                      <a:pPr algn="r" fontAlgn="t"/>
                      <a:r>
                        <a:rPr lang="en-GB" sz="600" b="1" i="0" u="none" strike="noStrike">
                          <a:solidFill>
                            <a:srgbClr val="000000"/>
                          </a:solidFill>
                          <a:effectLst/>
                          <a:latin typeface="Calibri" panose="020F0502020204030204" pitchFamily="34" charset="0"/>
                        </a:rPr>
                        <a:t>5.1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Undertake benchmarking exercise to determine and establish realistic, intelligent sickness absence target for department.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Obtain absence rates across NHS Wales LHB's; review cumulative absence for past 3yrs across support services; use information to determine relative absence target.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WOD/HRBP</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1. Develop a comparative, realistic absence target for support services.</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2% Reduction.  Obtaining Other HB's % in order to undertake benchmark analysis.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758171936"/>
                  </a:ext>
                </a:extLst>
              </a:tr>
              <a:tr h="1596593">
                <a:tc>
                  <a:txBody>
                    <a:bodyPr/>
                    <a:lstStyle/>
                    <a:p>
                      <a:pPr algn="r" fontAlgn="t"/>
                      <a:r>
                        <a:rPr lang="en-GB" sz="600" b="1" i="0" u="none" strike="noStrike">
                          <a:solidFill>
                            <a:srgbClr val="000000"/>
                          </a:solidFill>
                          <a:effectLst/>
                          <a:latin typeface="Calibri" panose="020F0502020204030204" pitchFamily="34" charset="0"/>
                        </a:rPr>
                        <a:t>6.1</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Conduct 'deep dive' into sickness absence across support services,using an evidence based approach to further develop improvement plan.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Deep dive into sickness absence to establish underlying reasons for absence (using evidence based approach); identify trends, hot spots; conduct analysis using metrics - turnover, employee relations casework, cultural assessment, workforce profiling etc. adjust improvement plan to ensure measures are appropriate and impactful in reduction of sickness absence and increased attendance.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Q2-3</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Head/Deputy of Support Services/HRBP/OD</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1. A robust, evidence based approach to continuous improvement in attendance at work.</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Calibri" panose="020F0502020204030204" pitchFamily="34" charset="0"/>
                        </a:rPr>
                        <a:t>Morriston Domestic dive analysis has commenced and findings wil be feedback into next meeting.  Action plan being developed.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714730657"/>
                  </a:ext>
                </a:extLst>
              </a:tr>
              <a:tr h="1231473">
                <a:tc>
                  <a:txBody>
                    <a:bodyPr/>
                    <a:lstStyle/>
                    <a:p>
                      <a:pPr algn="r" fontAlgn="t"/>
                      <a:r>
                        <a:rPr lang="en-GB" sz="600" b="1" i="0" u="none" strike="noStrike">
                          <a:solidFill>
                            <a:srgbClr val="000000"/>
                          </a:solidFill>
                          <a:effectLst/>
                          <a:latin typeface="Calibri" panose="020F0502020204030204" pitchFamily="34" charset="0"/>
                        </a:rPr>
                        <a:t>6.2</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Measure staff engagement.</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Calibri" panose="020F0502020204030204" pitchFamily="34" charset="0"/>
                        </a:rPr>
                        <a:t>Use staff engagement scores - pulse surveys to further develop improvement plan.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Q3-4</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Head/Deputy of Support Services/HRBP/OD</a:t>
                      </a:r>
                    </a:p>
                  </a:txBody>
                  <a:tcPr marL="3685" marR="3685" marT="36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dirty="0">
                          <a:solidFill>
                            <a:srgbClr val="000000"/>
                          </a:solidFill>
                          <a:effectLst/>
                          <a:latin typeface="Calibri" panose="020F0502020204030204" pitchFamily="34" charset="0"/>
                        </a:rPr>
                        <a:t>1. Assessment of workforce motivation and engagement scores.                                                           2. Appropriate improvement measures to increase </a:t>
                      </a:r>
                      <a:r>
                        <a:rPr lang="en-GB" sz="1000" b="0" i="0" u="none" strike="noStrike" dirty="0" err="1">
                          <a:solidFill>
                            <a:srgbClr val="000000"/>
                          </a:solidFill>
                          <a:effectLst/>
                          <a:latin typeface="Calibri" panose="020F0502020204030204" pitchFamily="34" charset="0"/>
                        </a:rPr>
                        <a:t>motiviaton</a:t>
                      </a:r>
                      <a:r>
                        <a:rPr lang="en-GB" sz="1000" b="0" i="0" u="none" strike="noStrike" dirty="0">
                          <a:solidFill>
                            <a:srgbClr val="000000"/>
                          </a:solidFill>
                          <a:effectLst/>
                          <a:latin typeface="Calibri" panose="020F0502020204030204" pitchFamily="34" charset="0"/>
                        </a:rPr>
                        <a:t> and engagement that support attendance at work. </a:t>
                      </a:r>
                    </a:p>
                  </a:txBody>
                  <a:tcPr marL="3685" marR="3685" marT="36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Calibri" panose="020F0502020204030204" pitchFamily="34" charset="0"/>
                        </a:rPr>
                        <a:t>Pulse survey will held in New Year with Morriston domestics and will encompass questions around the management of sickness absence. </a:t>
                      </a:r>
                    </a:p>
                  </a:txBody>
                  <a:tcPr marL="3685" marR="3685" marT="36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427462525"/>
                  </a:ext>
                </a:extLst>
              </a:tr>
            </a:tbl>
          </a:graphicData>
        </a:graphic>
      </p:graphicFrame>
    </p:spTree>
    <p:extLst>
      <p:ext uri="{BB962C8B-B14F-4D97-AF65-F5344CB8AC3E}">
        <p14:creationId xmlns:p14="http://schemas.microsoft.com/office/powerpoint/2010/main" val="4035435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Sickness data context August 2024</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3721" y="1526781"/>
            <a:ext cx="10556853" cy="4286878"/>
          </a:xfrm>
        </p:spPr>
        <p:txBody>
          <a:bodyPr>
            <a:normAutofit/>
          </a:bodyPr>
          <a:lstStyle/>
          <a:p>
            <a:pPr marL="342900" lvl="0" indent="-342900">
              <a:lnSpc>
                <a:spcPct val="107000"/>
              </a:lnSpc>
              <a:spcAft>
                <a:spcPts val="8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Health Board total for in month sickness absence for August 2024 has decreased from the last reporting period to 6.67%(compared to 7.28% July 24) against a Health Board/All Wales target of 5.08%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Anxiety/stress related absence remained the highest reason for long term absence, with MSK remaining second. This is consistent across NHS Wales and is a long-term pattern.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Long term absence has decreased since the last reporting period (4.35% in August 24 compared to 5. 00% in July 24). Short term absence has decreased slightly since the last reporting period (1.77% in August 24 compared to 1.81% </a:t>
            </a:r>
            <a:r>
              <a:rPr lang="en-GB" sz="1800" dirty="0">
                <a:ea typeface="Calibri" panose="020F0502020204030204" pitchFamily="34" charset="0"/>
                <a:cs typeface="Times New Roman" panose="02020603050405020304" pitchFamily="18" charset="0"/>
              </a:rPr>
              <a:t>July</a:t>
            </a:r>
            <a:r>
              <a:rPr lang="en-GB" sz="1800" dirty="0">
                <a:effectLst/>
                <a:latin typeface="Arial" panose="020B0604020202020204" pitchFamily="34" charset="0"/>
                <a:ea typeface="Calibri" panose="020F0502020204030204" pitchFamily="34" charset="0"/>
                <a:cs typeface="Times New Roman" panose="02020603050405020304" pitchFamily="18" charset="0"/>
              </a:rPr>
              <a:t> 24)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BR" sz="2400" dirty="0"/>
          </a:p>
          <a:p>
            <a:pPr marL="457200" indent="-457200">
              <a:buFont typeface="Arial" panose="020B0604020202020204" pitchFamily="34" charset="0"/>
              <a:buChar char="•"/>
            </a:pPr>
            <a:endParaRPr lang="pt-BR" sz="2400" dirty="0"/>
          </a:p>
        </p:txBody>
      </p:sp>
    </p:spTree>
    <p:extLst>
      <p:ext uri="{BB962C8B-B14F-4D97-AF65-F5344CB8AC3E}">
        <p14:creationId xmlns:p14="http://schemas.microsoft.com/office/powerpoint/2010/main" val="1763281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Health Board Absenteeism Reasons</a:t>
            </a:r>
          </a:p>
          <a:p>
            <a:r>
              <a:rPr lang="pt-BR" sz="4000" dirty="0"/>
              <a:t> % Jan - August 2024</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3721" y="1526781"/>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pic>
        <p:nvPicPr>
          <p:cNvPr id="6" name="Picture 5">
            <a:extLst>
              <a:ext uri="{FF2B5EF4-FFF2-40B4-BE49-F238E27FC236}">
                <a16:creationId xmlns:a16="http://schemas.microsoft.com/office/drawing/2014/main" id="{1BA6BC61-06D5-2377-86F3-99AB83712CFD}"/>
              </a:ext>
            </a:extLst>
          </p:cNvPr>
          <p:cNvPicPr>
            <a:picLocks noChangeAspect="1"/>
          </p:cNvPicPr>
          <p:nvPr/>
        </p:nvPicPr>
        <p:blipFill>
          <a:blip r:embed="rId3"/>
          <a:stretch>
            <a:fillRect/>
          </a:stretch>
        </p:blipFill>
        <p:spPr>
          <a:xfrm>
            <a:off x="1725271" y="1811913"/>
            <a:ext cx="8741457" cy="4286878"/>
          </a:xfrm>
          <a:prstGeom prst="rect">
            <a:avLst/>
          </a:prstGeom>
        </p:spPr>
      </p:pic>
    </p:spTree>
    <p:extLst>
      <p:ext uri="{BB962C8B-B14F-4D97-AF65-F5344CB8AC3E}">
        <p14:creationId xmlns:p14="http://schemas.microsoft.com/office/powerpoint/2010/main" val="675703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4" y="502510"/>
            <a:ext cx="11528607" cy="219385"/>
          </a:xfrm>
        </p:spPr>
        <p:txBody>
          <a:bodyPr>
            <a:noAutofit/>
          </a:bodyPr>
          <a:lstStyle/>
          <a:p>
            <a:r>
              <a:rPr lang="pt-BR" sz="4000" dirty="0"/>
              <a:t>Absence vs Cost</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483721" y="1526781"/>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graphicFrame>
        <p:nvGraphicFramePr>
          <p:cNvPr id="9" name="Object 8">
            <a:extLst>
              <a:ext uri="{FF2B5EF4-FFF2-40B4-BE49-F238E27FC236}">
                <a16:creationId xmlns:a16="http://schemas.microsoft.com/office/drawing/2014/main" id="{3E6B50C8-DDCA-4006-A26D-5D53F954D5A8}"/>
              </a:ext>
            </a:extLst>
          </p:cNvPr>
          <p:cNvGraphicFramePr>
            <a:graphicFrameLocks noChangeAspect="1"/>
          </p:cNvGraphicFramePr>
          <p:nvPr/>
        </p:nvGraphicFramePr>
        <p:xfrm>
          <a:off x="1032773" y="1445319"/>
          <a:ext cx="10334663" cy="3885900"/>
        </p:xfrm>
        <a:graphic>
          <a:graphicData uri="http://schemas.openxmlformats.org/presentationml/2006/ole">
            <mc:AlternateContent xmlns:mc="http://schemas.openxmlformats.org/markup-compatibility/2006">
              <mc:Choice xmlns:v="urn:schemas-microsoft-com:vml" Requires="v">
                <p:oleObj name="Worksheet" r:id="rId3" imgW="7886527" imgH="2965494" progId="Excel.Sheet.12">
                  <p:embed/>
                </p:oleObj>
              </mc:Choice>
              <mc:Fallback>
                <p:oleObj name="Worksheet" r:id="rId3" imgW="7886527" imgH="2965494" progId="Excel.Sheet.12">
                  <p:embed/>
                  <p:pic>
                    <p:nvPicPr>
                      <p:cNvPr id="9" name="Object 8">
                        <a:extLst>
                          <a:ext uri="{FF2B5EF4-FFF2-40B4-BE49-F238E27FC236}">
                            <a16:creationId xmlns:a16="http://schemas.microsoft.com/office/drawing/2014/main" id="{3E6B50C8-DDCA-4006-A26D-5D53F954D5A8}"/>
                          </a:ext>
                        </a:extLst>
                      </p:cNvPr>
                      <p:cNvPicPr/>
                      <p:nvPr/>
                    </p:nvPicPr>
                    <p:blipFill>
                      <a:blip r:embed="rId4"/>
                      <a:stretch>
                        <a:fillRect/>
                      </a:stretch>
                    </p:blipFill>
                    <p:spPr>
                      <a:xfrm>
                        <a:off x="1032773" y="1445319"/>
                        <a:ext cx="10334663" cy="38859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290CD5B3-085A-406A-9D0E-41E2E4DC6BB7}"/>
              </a:ext>
            </a:extLst>
          </p:cNvPr>
          <p:cNvSpPr txBox="1"/>
          <p:nvPr/>
        </p:nvSpPr>
        <p:spPr>
          <a:xfrm>
            <a:off x="2271562" y="5640404"/>
            <a:ext cx="6259406" cy="369332"/>
          </a:xfrm>
          <a:prstGeom prst="rect">
            <a:avLst/>
          </a:prstGeom>
          <a:noFill/>
        </p:spPr>
        <p:txBody>
          <a:bodyPr wrap="none" rtlCol="0">
            <a:spAutoFit/>
          </a:bodyPr>
          <a:lstStyle/>
          <a:p>
            <a:r>
              <a:rPr lang="en-GB" dirty="0"/>
              <a:t>* Data extracted from SBUHB Workforce Dashboard August 2024</a:t>
            </a:r>
          </a:p>
        </p:txBody>
      </p:sp>
    </p:spTree>
    <p:extLst>
      <p:ext uri="{BB962C8B-B14F-4D97-AF65-F5344CB8AC3E}">
        <p14:creationId xmlns:p14="http://schemas.microsoft.com/office/powerpoint/2010/main" val="1763151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97093" y="229607"/>
            <a:ext cx="11528607" cy="219385"/>
          </a:xfrm>
        </p:spPr>
        <p:txBody>
          <a:bodyPr>
            <a:noAutofit/>
          </a:bodyPr>
          <a:lstStyle/>
          <a:p>
            <a:r>
              <a:rPr lang="pt-BR" sz="3600" dirty="0"/>
              <a:t>Managing Attendance at Work Action Plan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502971" y="1844415"/>
            <a:ext cx="10556853" cy="4286878"/>
          </a:xfrm>
        </p:spPr>
        <p:txBody>
          <a:bodyPr>
            <a:normAutofit/>
          </a:bodyPr>
          <a:lstStyle/>
          <a:p>
            <a:endParaRPr lang="pt-BR" sz="2400" dirty="0"/>
          </a:p>
          <a:p>
            <a:pPr marL="457200" indent="-457200">
              <a:buFont typeface="Arial" panose="020B0604020202020204" pitchFamily="34" charset="0"/>
              <a:buChar char="•"/>
            </a:pPr>
            <a:endParaRPr lang="pt-BR" sz="2400" dirty="0"/>
          </a:p>
        </p:txBody>
      </p:sp>
      <p:graphicFrame>
        <p:nvGraphicFramePr>
          <p:cNvPr id="4" name="Table 4">
            <a:extLst>
              <a:ext uri="{FF2B5EF4-FFF2-40B4-BE49-F238E27FC236}">
                <a16:creationId xmlns:a16="http://schemas.microsoft.com/office/drawing/2014/main" id="{F381DD05-74B6-4048-BFC4-55EF199CBCFD}"/>
              </a:ext>
            </a:extLst>
          </p:cNvPr>
          <p:cNvGraphicFramePr>
            <a:graphicFrameLocks noGrp="1"/>
          </p:cNvGraphicFramePr>
          <p:nvPr>
            <p:extLst>
              <p:ext uri="{D42A27DB-BD31-4B8C-83A1-F6EECF244321}">
                <p14:modId xmlns:p14="http://schemas.microsoft.com/office/powerpoint/2010/main" val="3942137674"/>
              </p:ext>
            </p:extLst>
          </p:nvPr>
        </p:nvGraphicFramePr>
        <p:xfrm>
          <a:off x="520992" y="820420"/>
          <a:ext cx="11280808" cy="5274310"/>
        </p:xfrm>
        <a:graphic>
          <a:graphicData uri="http://schemas.openxmlformats.org/drawingml/2006/table">
            <a:tbl>
              <a:tblPr firstRow="1" bandRow="1">
                <a:tableStyleId>{5C22544A-7EE6-4342-B048-85BDC9FD1C3A}</a:tableStyleId>
              </a:tblPr>
              <a:tblGrid>
                <a:gridCol w="3273379">
                  <a:extLst>
                    <a:ext uri="{9D8B030D-6E8A-4147-A177-3AD203B41FA5}">
                      <a16:colId xmlns:a16="http://schemas.microsoft.com/office/drawing/2014/main" val="3622289419"/>
                    </a:ext>
                  </a:extLst>
                </a:gridCol>
                <a:gridCol w="2054816">
                  <a:extLst>
                    <a:ext uri="{9D8B030D-6E8A-4147-A177-3AD203B41FA5}">
                      <a16:colId xmlns:a16="http://schemas.microsoft.com/office/drawing/2014/main" val="1438680966"/>
                    </a:ext>
                  </a:extLst>
                </a:gridCol>
                <a:gridCol w="2118790">
                  <a:extLst>
                    <a:ext uri="{9D8B030D-6E8A-4147-A177-3AD203B41FA5}">
                      <a16:colId xmlns:a16="http://schemas.microsoft.com/office/drawing/2014/main" val="4265262886"/>
                    </a:ext>
                  </a:extLst>
                </a:gridCol>
                <a:gridCol w="3833823">
                  <a:extLst>
                    <a:ext uri="{9D8B030D-6E8A-4147-A177-3AD203B41FA5}">
                      <a16:colId xmlns:a16="http://schemas.microsoft.com/office/drawing/2014/main" val="2408991250"/>
                    </a:ext>
                  </a:extLst>
                </a:gridCol>
              </a:tblGrid>
              <a:tr h="370840">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accent1">
                              <a:lumMod val="50000"/>
                            </a:schemeClr>
                          </a:solidFill>
                        </a:rPr>
                        <a:t>Goal - Engaged, Motivated &amp; Healthy Workforce </a:t>
                      </a:r>
                    </a:p>
                    <a:p>
                      <a:pPr algn="ctr"/>
                      <a:endParaRPr lang="en-GB" sz="1200" dirty="0">
                        <a:solidFill>
                          <a:schemeClr val="accent1">
                            <a:lumMod val="50000"/>
                          </a:schemeClr>
                        </a:solidFill>
                      </a:endParaRPr>
                    </a:p>
                  </a:txBody>
                  <a:tcPr>
                    <a:solidFill>
                      <a:schemeClr val="accent1">
                        <a:lumMod val="40000"/>
                        <a:lumOff val="60000"/>
                      </a:schemeClr>
                    </a:solidFill>
                  </a:tcPr>
                </a:tc>
                <a:tc hMerge="1">
                  <a:txBody>
                    <a:bodyPr/>
                    <a:lstStyle/>
                    <a:p>
                      <a:endParaRPr lang="en-GB" dirty="0">
                        <a:solidFill>
                          <a:schemeClr val="tx1"/>
                        </a:solidFill>
                      </a:endParaRPr>
                    </a:p>
                  </a:txBody>
                  <a:tcPr>
                    <a:solidFill>
                      <a:schemeClr val="accent1">
                        <a:lumMod val="40000"/>
                        <a:lumOff val="60000"/>
                      </a:schemeClr>
                    </a:solidFill>
                  </a:tcPr>
                </a:tc>
                <a:tc hMerge="1">
                  <a:txBody>
                    <a:bodyPr/>
                    <a:lstStyle/>
                    <a:p>
                      <a:endParaRPr lang="en-GB" dirty="0">
                        <a:solidFill>
                          <a:schemeClr val="tx1"/>
                        </a:solidFill>
                      </a:endParaRPr>
                    </a:p>
                  </a:txBody>
                  <a:tcPr>
                    <a:solidFill>
                      <a:schemeClr val="accent1">
                        <a:lumMod val="40000"/>
                        <a:lumOff val="60000"/>
                      </a:schemeClr>
                    </a:solidFill>
                  </a:tcPr>
                </a:tc>
                <a:tc hMerge="1">
                  <a:txBody>
                    <a:bodyPr/>
                    <a:lstStyle/>
                    <a:p>
                      <a:endParaRPr lang="en-GB" dirty="0">
                        <a:solidFill>
                          <a:schemeClr val="tx1"/>
                        </a:solidFill>
                      </a:endParaRPr>
                    </a:p>
                  </a:txBody>
                  <a:tcPr>
                    <a:solidFill>
                      <a:schemeClr val="accent1">
                        <a:lumMod val="40000"/>
                        <a:lumOff val="60000"/>
                      </a:schemeClr>
                    </a:solidFill>
                  </a:tcPr>
                </a:tc>
                <a:extLst>
                  <a:ext uri="{0D108BD9-81ED-4DB2-BD59-A6C34878D82A}">
                    <a16:rowId xmlns:a16="http://schemas.microsoft.com/office/drawing/2014/main" val="365013794"/>
                  </a:ext>
                </a:extLst>
              </a:tr>
              <a:tr h="370840">
                <a:tc>
                  <a:txBody>
                    <a:bodyPr/>
                    <a:lstStyle/>
                    <a:p>
                      <a:pPr algn="l" rtl="0" fontAlgn="ctr"/>
                      <a:r>
                        <a:rPr lang="en-GB" sz="1200" b="1" i="0" u="none" strike="noStrike" dirty="0">
                          <a:solidFill>
                            <a:srgbClr val="1F4E79"/>
                          </a:solidFill>
                          <a:effectLst/>
                          <a:latin typeface="Calibri" panose="020F0502020204030204" pitchFamily="34" charset="0"/>
                        </a:rPr>
                        <a:t>Action</a:t>
                      </a:r>
                    </a:p>
                  </a:txBody>
                  <a:tcPr marL="6350" marR="6350" marT="6350" marB="0" anchor="ctr"/>
                </a:tc>
                <a:tc>
                  <a:txBody>
                    <a:bodyPr/>
                    <a:lstStyle/>
                    <a:p>
                      <a:pPr algn="l" rtl="0" fontAlgn="ctr"/>
                      <a:r>
                        <a:rPr lang="en-GB" sz="1200" b="1" i="0" u="none" strike="noStrike">
                          <a:solidFill>
                            <a:srgbClr val="1F4E79"/>
                          </a:solidFill>
                          <a:effectLst/>
                          <a:latin typeface="Calibri" panose="020F0502020204030204" pitchFamily="34" charset="0"/>
                        </a:rPr>
                        <a:t>Target Date</a:t>
                      </a:r>
                    </a:p>
                  </a:txBody>
                  <a:tcPr marL="6350" marR="6350" marT="6350" marB="0" anchor="ctr"/>
                </a:tc>
                <a:tc>
                  <a:txBody>
                    <a:bodyPr/>
                    <a:lstStyle/>
                    <a:p>
                      <a:pPr algn="l" rtl="0" fontAlgn="ctr"/>
                      <a:r>
                        <a:rPr lang="en-GB" sz="1200" b="1" i="0" u="none" strike="noStrike">
                          <a:solidFill>
                            <a:srgbClr val="1F4E79"/>
                          </a:solidFill>
                          <a:effectLst/>
                          <a:latin typeface="Calibri" panose="020F0502020204030204" pitchFamily="34" charset="0"/>
                        </a:rPr>
                        <a:t>Driven by</a:t>
                      </a:r>
                    </a:p>
                  </a:txBody>
                  <a:tcPr marL="6350" marR="6350" marT="6350" marB="0" anchor="ctr"/>
                </a:tc>
                <a:tc>
                  <a:txBody>
                    <a:bodyPr/>
                    <a:lstStyle/>
                    <a:p>
                      <a:pPr algn="l" rtl="0" fontAlgn="ctr"/>
                      <a:r>
                        <a:rPr lang="en-GB" sz="1200" b="1" i="0" u="none" strike="noStrike">
                          <a:solidFill>
                            <a:srgbClr val="1F4E79"/>
                          </a:solidFill>
                          <a:effectLst/>
                          <a:latin typeface="Calibri" panose="020F0502020204030204" pitchFamily="34" charset="0"/>
                        </a:rPr>
                        <a:t>Progress Update</a:t>
                      </a:r>
                    </a:p>
                  </a:txBody>
                  <a:tcPr marL="6350" marR="6350" marT="6350" marB="0" anchor="ctr"/>
                </a:tc>
                <a:extLst>
                  <a:ext uri="{0D108BD9-81ED-4DB2-BD59-A6C34878D82A}">
                    <a16:rowId xmlns:a16="http://schemas.microsoft.com/office/drawing/2014/main" val="1200095621"/>
                  </a:ext>
                </a:extLst>
              </a:tr>
              <a:tr h="370840">
                <a:tc>
                  <a:txBody>
                    <a:bodyPr/>
                    <a:lstStyle/>
                    <a:p>
                      <a:pPr algn="l" rtl="0" fontAlgn="ctr"/>
                      <a:r>
                        <a:rPr lang="en-GB" sz="1200" b="0" i="0" u="none" strike="noStrike" dirty="0">
                          <a:solidFill>
                            <a:srgbClr val="1F4E79"/>
                          </a:solidFill>
                          <a:effectLst/>
                          <a:latin typeface="Calibri" panose="020F0502020204030204" pitchFamily="34" charset="0"/>
                        </a:rPr>
                        <a:t>Develop a standardised Performance Framework for Health Board sickness absence reporting – common targets with Hywel Dda linked to </a:t>
                      </a:r>
                      <a:r>
                        <a:rPr lang="en-GB" sz="1200" b="0" i="0" u="none" strike="noStrike">
                          <a:solidFill>
                            <a:srgbClr val="1F4E79"/>
                          </a:solidFill>
                          <a:effectLst/>
                          <a:latin typeface="Calibri" panose="020F0502020204030204" pitchFamily="34" charset="0"/>
                        </a:rPr>
                        <a:t>Joint Committee</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01/09/2024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Emma Owen/Jessica Rogers/Melanie Dellibovi</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Completed for the HB. Next step is to roll out standardisation of Performance Frameworks across Service Groups</a:t>
                      </a:r>
                    </a:p>
                  </a:txBody>
                  <a:tcPr marL="6350" marR="6350" marT="6350" marB="0" anchor="ctr"/>
                </a:tc>
                <a:extLst>
                  <a:ext uri="{0D108BD9-81ED-4DB2-BD59-A6C34878D82A}">
                    <a16:rowId xmlns:a16="http://schemas.microsoft.com/office/drawing/2014/main" val="2832980841"/>
                  </a:ext>
                </a:extLst>
              </a:tr>
              <a:tr h="370840">
                <a:tc>
                  <a:txBody>
                    <a:bodyPr/>
                    <a:lstStyle/>
                    <a:p>
                      <a:pPr algn="l" rtl="0" fontAlgn="ctr"/>
                      <a:r>
                        <a:rPr lang="en-GB" sz="1200" b="0" i="0" u="none" strike="noStrike">
                          <a:solidFill>
                            <a:srgbClr val="1F4E79"/>
                          </a:solidFill>
                          <a:effectLst/>
                          <a:latin typeface="Calibri" panose="020F0502020204030204" pitchFamily="34" charset="0"/>
                        </a:rPr>
                        <a:t>Establish Healthy People Forum </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30/09/2024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Paul Dunning/Melanie Dellibovi</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Developing TOR and identifying working group to include staff side</a:t>
                      </a:r>
                    </a:p>
                  </a:txBody>
                  <a:tcPr marL="6350" marR="6350" marT="6350" marB="0" anchor="ctr"/>
                </a:tc>
                <a:extLst>
                  <a:ext uri="{0D108BD9-81ED-4DB2-BD59-A6C34878D82A}">
                    <a16:rowId xmlns:a16="http://schemas.microsoft.com/office/drawing/2014/main" val="1043351467"/>
                  </a:ext>
                </a:extLst>
              </a:tr>
              <a:tr h="370840">
                <a:tc>
                  <a:txBody>
                    <a:bodyPr/>
                    <a:lstStyle/>
                    <a:p>
                      <a:pPr algn="l" rtl="0" fontAlgn="ctr"/>
                      <a:r>
                        <a:rPr lang="en-GB" sz="1200" b="0" i="0" u="none" strike="noStrike">
                          <a:solidFill>
                            <a:srgbClr val="1F4E79"/>
                          </a:solidFill>
                          <a:effectLst/>
                          <a:latin typeface="Calibri" panose="020F0502020204030204" pitchFamily="34" charset="0"/>
                        </a:rPr>
                        <a:t>Service Group Deep Dives – identify hot spot areas, further develop action plans</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01/10/2024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HRBPs</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Findings and action plans developed from each deep dive will be reported to WOD Committee </a:t>
                      </a:r>
                    </a:p>
                  </a:txBody>
                  <a:tcPr marL="6350" marR="6350" marT="6350" marB="0" anchor="ctr"/>
                </a:tc>
                <a:extLst>
                  <a:ext uri="{0D108BD9-81ED-4DB2-BD59-A6C34878D82A}">
                    <a16:rowId xmlns:a16="http://schemas.microsoft.com/office/drawing/2014/main" val="3655684339"/>
                  </a:ext>
                </a:extLst>
              </a:tr>
              <a:tr h="370840">
                <a:tc>
                  <a:txBody>
                    <a:bodyPr/>
                    <a:lstStyle/>
                    <a:p>
                      <a:pPr algn="l" rtl="0" fontAlgn="ctr"/>
                      <a:r>
                        <a:rPr lang="en-GB" sz="1200" b="0" i="0" u="none" strike="noStrike" dirty="0">
                          <a:solidFill>
                            <a:srgbClr val="1F4E79"/>
                          </a:solidFill>
                          <a:effectLst/>
                          <a:latin typeface="Calibri" panose="020F0502020204030204" pitchFamily="34" charset="0"/>
                        </a:rPr>
                        <a:t>Publicise MAAW ‘How To’ guides to include bite size training as part of our Brilliant Basics platform</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01/11/2024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HR Team</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How to guides developed –  actively working with Communications on a comms plan</a:t>
                      </a:r>
                    </a:p>
                  </a:txBody>
                  <a:tcPr marL="6350" marR="6350" marT="6350" marB="0" anchor="ctr"/>
                </a:tc>
                <a:extLst>
                  <a:ext uri="{0D108BD9-81ED-4DB2-BD59-A6C34878D82A}">
                    <a16:rowId xmlns:a16="http://schemas.microsoft.com/office/drawing/2014/main" val="1911399729"/>
                  </a:ext>
                </a:extLst>
              </a:tr>
              <a:tr h="370840">
                <a:tc>
                  <a:txBody>
                    <a:bodyPr/>
                    <a:lstStyle/>
                    <a:p>
                      <a:pPr algn="l" rtl="0" fontAlgn="ctr"/>
                      <a:r>
                        <a:rPr lang="en-GB" sz="1200" b="0" i="0" u="none" strike="noStrike">
                          <a:solidFill>
                            <a:srgbClr val="1F4E79"/>
                          </a:solidFill>
                          <a:effectLst/>
                          <a:latin typeface="Calibri" panose="020F0502020204030204" pitchFamily="34" charset="0"/>
                        </a:rPr>
                        <a:t>Conduct a holistic review of process &amp; practices Service Groups – identify opportunities for improvement</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01/11/2024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Melanie Dellibovi</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A report on findings will be produced and shared with key stakeholders – what are we doing, what is working and what do we need to stop doing.</a:t>
                      </a:r>
                    </a:p>
                  </a:txBody>
                  <a:tcPr marL="6350" marR="6350" marT="6350" marB="0" anchor="ctr"/>
                </a:tc>
                <a:extLst>
                  <a:ext uri="{0D108BD9-81ED-4DB2-BD59-A6C34878D82A}">
                    <a16:rowId xmlns:a16="http://schemas.microsoft.com/office/drawing/2014/main" val="486801500"/>
                  </a:ext>
                </a:extLst>
              </a:tr>
              <a:tr h="370840">
                <a:tc>
                  <a:txBody>
                    <a:bodyPr/>
                    <a:lstStyle/>
                    <a:p>
                      <a:pPr algn="l" rtl="0" fontAlgn="ctr"/>
                      <a:r>
                        <a:rPr lang="en-GB" sz="1200" b="0" i="0" u="none" strike="noStrike">
                          <a:solidFill>
                            <a:srgbClr val="1F4E79"/>
                          </a:solidFill>
                          <a:effectLst/>
                          <a:latin typeface="Calibri" panose="020F0502020204030204" pitchFamily="34" charset="0"/>
                        </a:rPr>
                        <a:t>Absence data to reflect current position; identify HB trends LTS/STS, HB hot spot areas  </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01/11/2024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Emma Evans/Melanie Dellibovi</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Workforce Dashboard has been developed – actively engaging with key stakeholders to obtain feedback to support further role out</a:t>
                      </a:r>
                    </a:p>
                  </a:txBody>
                  <a:tcPr marL="6350" marR="6350" marT="6350" marB="0" anchor="ctr"/>
                </a:tc>
                <a:extLst>
                  <a:ext uri="{0D108BD9-81ED-4DB2-BD59-A6C34878D82A}">
                    <a16:rowId xmlns:a16="http://schemas.microsoft.com/office/drawing/2014/main" val="451737651"/>
                  </a:ext>
                </a:extLst>
              </a:tr>
              <a:tr h="370840">
                <a:tc>
                  <a:txBody>
                    <a:bodyPr/>
                    <a:lstStyle/>
                    <a:p>
                      <a:pPr algn="l" rtl="0" fontAlgn="ctr"/>
                      <a:r>
                        <a:rPr lang="en-GB" sz="1200" b="0" i="0" u="none" strike="noStrike">
                          <a:solidFill>
                            <a:srgbClr val="1F4E79"/>
                          </a:solidFill>
                          <a:effectLst/>
                          <a:latin typeface="Calibri" panose="020F0502020204030204" pitchFamily="34" charset="0"/>
                        </a:rPr>
                        <a:t>Utilise Partnership Compact to enhance opportunities for employees to return to work which aligns with our commitment in the Welsh Government Non-Pay agreement </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01/11/2024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HR/TU</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Currently exploring what more we can do in partnership - actively exploring any gaps in order to streamline the process</a:t>
                      </a:r>
                    </a:p>
                  </a:txBody>
                  <a:tcPr marL="6350" marR="6350" marT="6350" marB="0" anchor="ctr"/>
                </a:tc>
                <a:extLst>
                  <a:ext uri="{0D108BD9-81ED-4DB2-BD59-A6C34878D82A}">
                    <a16:rowId xmlns:a16="http://schemas.microsoft.com/office/drawing/2014/main" val="3260698511"/>
                  </a:ext>
                </a:extLst>
              </a:tr>
              <a:tr h="370840">
                <a:tc>
                  <a:txBody>
                    <a:bodyPr/>
                    <a:lstStyle/>
                    <a:p>
                      <a:pPr algn="l" rtl="0" fontAlgn="ctr"/>
                      <a:r>
                        <a:rPr lang="en-GB" sz="1200" b="0" i="0" u="none" strike="noStrike" dirty="0">
                          <a:solidFill>
                            <a:srgbClr val="1F4E79"/>
                          </a:solidFill>
                          <a:effectLst/>
                          <a:latin typeface="Calibri" panose="020F0502020204030204" pitchFamily="34" charset="0"/>
                        </a:rPr>
                        <a:t>Deliver further Managing Attendance at Work Training to all leaders – monitor attendance through ESR</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01/12/2024</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HR Team</a:t>
                      </a:r>
                    </a:p>
                  </a:txBody>
                  <a:tcPr marL="6350" marR="6350" marT="6350" marB="0" anchor="ctr"/>
                </a:tc>
                <a:tc>
                  <a:txBody>
                    <a:bodyPr/>
                    <a:lstStyle/>
                    <a:p>
                      <a:pPr algn="l" rtl="0" fontAlgn="ctr"/>
                      <a:r>
                        <a:rPr lang="en-GB" sz="1200" b="0" i="0" u="none" strike="noStrike" dirty="0">
                          <a:solidFill>
                            <a:srgbClr val="1F4E79"/>
                          </a:solidFill>
                          <a:effectLst/>
                          <a:latin typeface="Calibri" panose="020F0502020204030204" pitchFamily="34" charset="0"/>
                        </a:rPr>
                        <a:t>Metric reporting on MAAW training attendance will be provided</a:t>
                      </a:r>
                    </a:p>
                  </a:txBody>
                  <a:tcPr marL="6350" marR="6350" marT="6350" marB="0" anchor="ctr"/>
                </a:tc>
                <a:extLst>
                  <a:ext uri="{0D108BD9-81ED-4DB2-BD59-A6C34878D82A}">
                    <a16:rowId xmlns:a16="http://schemas.microsoft.com/office/drawing/2014/main" val="3911031131"/>
                  </a:ext>
                </a:extLst>
              </a:tr>
              <a:tr h="0">
                <a:tc>
                  <a:txBody>
                    <a:bodyPr/>
                    <a:lstStyle/>
                    <a:p>
                      <a:pPr algn="l" rtl="0" fontAlgn="ctr"/>
                      <a:r>
                        <a:rPr lang="en-GB" sz="1200" b="0" i="0" u="none" strike="noStrike">
                          <a:solidFill>
                            <a:srgbClr val="1F4E79"/>
                          </a:solidFill>
                          <a:effectLst/>
                          <a:latin typeface="Calibri" panose="020F0502020204030204" pitchFamily="34" charset="0"/>
                        </a:rPr>
                        <a:t>Continue to deliver OH&amp;WB early interventions and managers trainings</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Ongoing</a:t>
                      </a:r>
                    </a:p>
                  </a:txBody>
                  <a:tcPr marL="6350" marR="6350" marT="6350" marB="0" anchor="ctr"/>
                </a:tc>
                <a:tc>
                  <a:txBody>
                    <a:bodyPr/>
                    <a:lstStyle/>
                    <a:p>
                      <a:pPr algn="l" rtl="0" fontAlgn="ctr"/>
                      <a:r>
                        <a:rPr lang="en-GB" sz="1200" b="0" i="0" u="none" strike="noStrike">
                          <a:solidFill>
                            <a:srgbClr val="1F4E79"/>
                          </a:solidFill>
                          <a:effectLst/>
                          <a:latin typeface="Calibri" panose="020F0502020204030204" pitchFamily="34" charset="0"/>
                        </a:rPr>
                        <a:t>OH &amp; Wellbeing</a:t>
                      </a:r>
                    </a:p>
                  </a:txBody>
                  <a:tcPr marL="6350" marR="6350" marT="6350" marB="0" anchor="ctr"/>
                </a:tc>
                <a:tc>
                  <a:txBody>
                    <a:bodyPr/>
                    <a:lstStyle/>
                    <a:p>
                      <a:pPr algn="l" rtl="0" fontAlgn="ctr"/>
                      <a:r>
                        <a:rPr lang="en-GB" sz="1200" b="0" i="0" u="none" strike="noStrike" dirty="0" err="1">
                          <a:solidFill>
                            <a:srgbClr val="1F4E79"/>
                          </a:solidFill>
                          <a:effectLst/>
                          <a:latin typeface="Calibri" panose="020F0502020204030204" pitchFamily="34" charset="0"/>
                        </a:rPr>
                        <a:t>Mens</a:t>
                      </a:r>
                      <a:r>
                        <a:rPr lang="en-GB" sz="1200" b="0" i="0" u="none" strike="noStrike" dirty="0">
                          <a:solidFill>
                            <a:srgbClr val="1F4E79"/>
                          </a:solidFill>
                          <a:effectLst/>
                          <a:latin typeface="Calibri" panose="020F0502020204030204" pitchFamily="34" charset="0"/>
                        </a:rPr>
                        <a:t> Health, Staff Health Checks and Menopause training in-situ and related Comms for managers training in place</a:t>
                      </a:r>
                    </a:p>
                  </a:txBody>
                  <a:tcPr marL="6350" marR="6350" marT="6350" marB="0" anchor="ctr"/>
                </a:tc>
                <a:extLst>
                  <a:ext uri="{0D108BD9-81ED-4DB2-BD59-A6C34878D82A}">
                    <a16:rowId xmlns:a16="http://schemas.microsoft.com/office/drawing/2014/main" val="3473318287"/>
                  </a:ext>
                </a:extLst>
              </a:tr>
            </a:tbl>
          </a:graphicData>
        </a:graphic>
      </p:graphicFrame>
    </p:spTree>
    <p:extLst>
      <p:ext uri="{BB962C8B-B14F-4D97-AF65-F5344CB8AC3E}">
        <p14:creationId xmlns:p14="http://schemas.microsoft.com/office/powerpoint/2010/main" val="15563993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bf14d4257421ab6c601b4bba765abde6">
  <xsd:schema xmlns:xsd="http://www.w3.org/2001/XMLSchema" xmlns:xs="http://www.w3.org/2001/XMLSchema" xmlns:p="http://schemas.microsoft.com/office/2006/metadata/properties" xmlns:ns3="258d5018-feb4-45ec-8043-ac7152467c64" xmlns:ns4="2795bbee-07b4-4e79-98d8-0419d9871cad" targetNamespace="http://schemas.microsoft.com/office/2006/metadata/properties" ma:root="true" ma:fieldsID="37e7bcda9c6a630722f7d3474e42a0b0" ns3:_="" ns4:_="">
    <xsd:import namespace="258d5018-feb4-45ec-8043-ac7152467c64"/>
    <xsd:import namespace="2795bbee-07b4-4e79-98d8-0419d9871ca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F19A97-4759-4504-AF57-557BE8C91B62}">
  <ds:schemaRefs>
    <ds:schemaRef ds:uri="2795bbee-07b4-4e79-98d8-0419d9871cad"/>
    <ds:schemaRef ds:uri="258d5018-feb4-45ec-8043-ac7152467c64"/>
    <ds:schemaRef ds:uri="http://purl.org/dc/terms/"/>
    <ds:schemaRef ds:uri="http://schemas.microsoft.com/office/2006/documentManagement/types"/>
    <ds:schemaRef ds:uri="http://purl.org/dc/dcmitype/"/>
    <ds:schemaRef ds:uri="http://schemas.openxmlformats.org/package/2006/metadata/core-properties"/>
    <ds:schemaRef ds:uri="http://purl.org/dc/elements/1.1/"/>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07AE24D7-8C37-4E4E-9595-BB9ADAE142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8d5018-feb4-45ec-8043-ac7152467c64"/>
    <ds:schemaRef ds:uri="2795bbee-07b4-4e79-98d8-0419d9871c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C2E2ED5-3407-4560-A888-A2CBF1D66E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13038</TotalTime>
  <Words>10746</Words>
  <Application>Microsoft Office PowerPoint</Application>
  <PresentationFormat>Widescreen</PresentationFormat>
  <Paragraphs>1053</Paragraphs>
  <Slides>53</Slides>
  <Notes>43</Notes>
  <HiddenSlides>0</HiddenSlides>
  <MMClips>0</MMClips>
  <ScaleCrop>false</ScaleCrop>
  <HeadingPairs>
    <vt:vector size="8" baseType="variant">
      <vt:variant>
        <vt:lpstr>Fonts Used</vt:lpstr>
      </vt:variant>
      <vt:variant>
        <vt:i4>10</vt:i4>
      </vt:variant>
      <vt:variant>
        <vt:lpstr>Theme</vt:lpstr>
      </vt:variant>
      <vt:variant>
        <vt:i4>7</vt:i4>
      </vt:variant>
      <vt:variant>
        <vt:lpstr>Embedded OLE Servers</vt:lpstr>
      </vt:variant>
      <vt:variant>
        <vt:i4>1</vt:i4>
      </vt:variant>
      <vt:variant>
        <vt:lpstr>Slide Titles</vt:lpstr>
      </vt:variant>
      <vt:variant>
        <vt:i4>53</vt:i4>
      </vt:variant>
    </vt:vector>
  </HeadingPairs>
  <TitlesOfParts>
    <vt:vector size="71" baseType="lpstr">
      <vt:lpstr>Aptos</vt:lpstr>
      <vt:lpstr>Aptos Display</vt:lpstr>
      <vt:lpstr>Arial</vt:lpstr>
      <vt:lpstr>Arial Black</vt:lpstr>
      <vt:lpstr>Calibri</vt:lpstr>
      <vt:lpstr>Calibri Light</vt:lpstr>
      <vt:lpstr>Symbol</vt:lpstr>
      <vt:lpstr>Times New Roman</vt:lpstr>
      <vt:lpstr>Verdana</vt:lpstr>
      <vt:lpstr>Wingdings</vt:lpstr>
      <vt:lpstr>Office Theme</vt:lpstr>
      <vt:lpstr>DARK TITLE BG</vt:lpstr>
      <vt:lpstr>WHITE TITLE BG</vt:lpstr>
      <vt:lpstr>1_DARK TITLE BG</vt:lpstr>
      <vt:lpstr>WHITE BG SLIDE</vt:lpstr>
      <vt:lpstr>1_office theme</vt:lpstr>
      <vt:lpstr>2_Office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Staff Wellbeing Services supporting physical and mental health  </vt:lpstr>
      <vt:lpstr>Our Occupational Health Service supporting physical and mental health  </vt:lpstr>
      <vt:lpstr>PowerPoint Presentation</vt:lpstr>
      <vt:lpstr>PowerPoint Presentation</vt:lpstr>
      <vt:lpstr>2024 HPMA Wales Awards Winners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MH &amp; LD Workforce – People Strategy Quarter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Lloyd (Swansea Bay UHB - Learning &amp; OD )</dc:creator>
  <cp:lastModifiedBy>Sarah Jenkins (Swansea Bay UHB - Workforce)</cp:lastModifiedBy>
  <cp:revision>132</cp:revision>
  <dcterms:created xsi:type="dcterms:W3CDTF">2024-04-22T09:00:46Z</dcterms:created>
  <dcterms:modified xsi:type="dcterms:W3CDTF">2024-09-13T18:33:43Z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